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</p:sldMasterIdLst>
  <p:notesMasterIdLst>
    <p:notesMasterId r:id="rId21"/>
  </p:notesMasterIdLst>
  <p:sldIdLst>
    <p:sldId id="271" r:id="rId4"/>
    <p:sldId id="274" r:id="rId5"/>
    <p:sldId id="275" r:id="rId6"/>
    <p:sldId id="276" r:id="rId7"/>
    <p:sldId id="278" r:id="rId8"/>
    <p:sldId id="257" r:id="rId9"/>
    <p:sldId id="272" r:id="rId10"/>
    <p:sldId id="273" r:id="rId11"/>
    <p:sldId id="265" r:id="rId12"/>
    <p:sldId id="259" r:id="rId13"/>
    <p:sldId id="260" r:id="rId14"/>
    <p:sldId id="261" r:id="rId15"/>
    <p:sldId id="269" r:id="rId16"/>
    <p:sldId id="264" r:id="rId17"/>
    <p:sldId id="280" r:id="rId18"/>
    <p:sldId id="281" r:id="rId19"/>
    <p:sldId id="279" r:id="rId20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F66"/>
    <a:srgbClr val="66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726" y="78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  <a:t>28/9/2025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3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463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710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96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144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28/9/2025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28/9/2025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28/9/2025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28/9/2025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28/9/2025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28/9/2025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1446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73868" y="265516"/>
            <a:ext cx="275399" cy="275363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 defTabSz="514350" latinLnBrk="0"/>
            <a:endParaRPr lang="zh-CN" altLang="en-US" sz="1013">
              <a:solidFill>
                <a:prstClr val="white"/>
              </a:solidFill>
            </a:endParaRPr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961068" y="591446"/>
            <a:ext cx="6751629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573691" y="363038"/>
            <a:ext cx="275399" cy="275363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 defTabSz="514350" latinLnBrk="0"/>
            <a:endParaRPr lang="zh-CN" altLang="en-US" sz="1350">
              <a:solidFill>
                <a:prstClr val="white"/>
              </a:solidFill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68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0496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635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207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4686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2577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5319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8299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676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3065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28/9/2025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70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28/9/2025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34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28/9/2025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28/9/2025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28/9/2025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28/9/2025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28/9/2025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3" r:id="rId4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28/9/2025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 latinLnBrk="0"/>
            <a:fld id="{E71300F3-8A30-4964-9FF2-12F2700C53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 latinLnBrk="0"/>
              <a:t>2025/9/28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 latinLnBrk="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 latinLnBrk="0"/>
            <a:fld id="{E74B66A0-0F3A-4B67-9B1F-5CD314B215A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 latinLnBrk="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727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1.WAV"/><Relationship Id="rId7" Type="http://schemas.openxmlformats.org/officeDocument/2006/relationships/audio" Target="../media/audio1.wav"/><Relationship Id="rId12" Type="http://schemas.openxmlformats.org/officeDocument/2006/relationships/image" Target="../media/image17.gif"/><Relationship Id="rId2" Type="http://schemas.microsoft.com/office/2007/relationships/media" Target="../media/media1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16.gif"/><Relationship Id="rId5" Type="http://schemas.openxmlformats.org/officeDocument/2006/relationships/audio" Target="file:///D:\rung%20chuog%20vang\rung%20chuong.mp3" TargetMode="External"/><Relationship Id="rId10" Type="http://schemas.openxmlformats.org/officeDocument/2006/relationships/image" Target="../media/image15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3.wav"/><Relationship Id="rId7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8.png"/><Relationship Id="rId5" Type="http://schemas.openxmlformats.org/officeDocument/2006/relationships/audio" Target="../media/audio5.wav"/><Relationship Id="rId10" Type="http://schemas.openxmlformats.org/officeDocument/2006/relationships/image" Target="../media/image21.gif"/><Relationship Id="rId4" Type="http://schemas.openxmlformats.org/officeDocument/2006/relationships/audio" Target="../media/audio4.wav"/><Relationship Id="rId9" Type="http://schemas.openxmlformats.org/officeDocument/2006/relationships/image" Target="../media/image2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3.wav"/><Relationship Id="rId7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8.png"/><Relationship Id="rId5" Type="http://schemas.openxmlformats.org/officeDocument/2006/relationships/audio" Target="../media/audio5.wav"/><Relationship Id="rId10" Type="http://schemas.openxmlformats.org/officeDocument/2006/relationships/image" Target="../media/image21.gif"/><Relationship Id="rId4" Type="http://schemas.openxmlformats.org/officeDocument/2006/relationships/audio" Target="../media/audio4.wav"/><Relationship Id="rId9" Type="http://schemas.openxmlformats.org/officeDocument/2006/relationships/image" Target="../media/image2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2.gif"/><Relationship Id="rId12" Type="http://schemas.openxmlformats.org/officeDocument/2006/relationships/image" Target="../media/image16.gif"/><Relationship Id="rId2" Type="http://schemas.openxmlformats.org/officeDocument/2006/relationships/audio" Target="file:///D:\rung%20chuog%20vang\Rung%20chuong%20vang%20-%20Buc%20Tuong%20%5bNCT%200445427527%5d.mp3" TargetMode="External"/><Relationship Id="rId1" Type="http://schemas.openxmlformats.org/officeDocument/2006/relationships/audio" Target="file:///D:\RUNG_CHUONG_VANG\Rung%20chuong%20vang%20-%20Buc%20Tuong.mp3" TargetMode="External"/><Relationship Id="rId6" Type="http://schemas.openxmlformats.org/officeDocument/2006/relationships/image" Target="../media/image17.gif"/><Relationship Id="rId11" Type="http://schemas.openxmlformats.org/officeDocument/2006/relationships/image" Target="../media/image15.gif"/><Relationship Id="rId5" Type="http://schemas.openxmlformats.org/officeDocument/2006/relationships/image" Target="../media/image14.png"/><Relationship Id="rId10" Type="http://schemas.openxmlformats.org/officeDocument/2006/relationships/image" Target="../media/image21.gif"/><Relationship Id="rId4" Type="http://schemas.openxmlformats.org/officeDocument/2006/relationships/audio" Target="../media/audio5.wav"/><Relationship Id="rId9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5.jpe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rd">
            <a:extLst>
              <a:ext uri="{FF2B5EF4-FFF2-40B4-BE49-F238E27FC236}">
                <a16:creationId xmlns:a16="http://schemas.microsoft.com/office/drawing/2014/main" xmlns="" id="{5D9FFE77-8434-4609-8466-7494E9540D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99" y="559975"/>
            <a:ext cx="1965042" cy="658178"/>
          </a:xfrm>
          <a:prstGeom prst="rect">
            <a:avLst/>
          </a:prstGeom>
        </p:spPr>
      </p:pic>
      <p:pic>
        <p:nvPicPr>
          <p:cNvPr id="5" name="bg-cloud">
            <a:extLst>
              <a:ext uri="{FF2B5EF4-FFF2-40B4-BE49-F238E27FC236}">
                <a16:creationId xmlns:a16="http://schemas.microsoft.com/office/drawing/2014/main" xmlns="" id="{E7396881-DE40-40B7-AE47-B0CDD42C85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71439" y="1840410"/>
            <a:ext cx="9001123" cy="2957297"/>
          </a:xfrm>
          <a:prstGeom prst="rect">
            <a:avLst/>
          </a:prstGeom>
        </p:spPr>
      </p:pic>
      <p:pic>
        <p:nvPicPr>
          <p:cNvPr id="6" name="bg-tree">
            <a:extLst>
              <a:ext uri="{FF2B5EF4-FFF2-40B4-BE49-F238E27FC236}">
                <a16:creationId xmlns:a16="http://schemas.microsoft.com/office/drawing/2014/main" xmlns="" id="{07EC0289-C14C-4058-85FF-5B16A8848F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" y="3419541"/>
            <a:ext cx="9463346" cy="1484468"/>
          </a:xfrm>
          <a:prstGeom prst="rect">
            <a:avLst/>
          </a:prstGeom>
        </p:spPr>
      </p:pic>
      <p:pic>
        <p:nvPicPr>
          <p:cNvPr id="7" name="bg-flower">
            <a:extLst>
              <a:ext uri="{FF2B5EF4-FFF2-40B4-BE49-F238E27FC236}">
                <a16:creationId xmlns:a16="http://schemas.microsoft.com/office/drawing/2014/main" xmlns="" id="{B2697014-6528-445B-8331-5FE2B2219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1" y="64495"/>
            <a:ext cx="9035263" cy="8186519"/>
          </a:xfrm>
          <a:prstGeom prst="rect">
            <a:avLst/>
          </a:prstGeom>
        </p:spPr>
      </p:pic>
      <p:sp>
        <p:nvSpPr>
          <p:cNvPr id="8" name="bg-white">
            <a:extLst>
              <a:ext uri="{FF2B5EF4-FFF2-40B4-BE49-F238E27FC236}">
                <a16:creationId xmlns:a16="http://schemas.microsoft.com/office/drawing/2014/main" xmlns="" id="{47FD9C34-AA4B-40E8-9D86-AF0E94ECA850}"/>
              </a:ext>
            </a:extLst>
          </p:cNvPr>
          <p:cNvSpPr/>
          <p:nvPr/>
        </p:nvSpPr>
        <p:spPr>
          <a:xfrm>
            <a:off x="1553497" y="1047461"/>
            <a:ext cx="6155963" cy="3390369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772" dirty="0">
                <a:cs typeface="+mn-ea"/>
                <a:sym typeface="+mn-lt"/>
              </a:rPr>
              <a:t>Môau </a:t>
            </a:r>
            <a:endParaRPr lang="zh-CN" altLang="en-US" sz="1772" dirty="0">
              <a:cs typeface="+mn-ea"/>
              <a:sym typeface="+mn-lt"/>
            </a:endParaRPr>
          </a:p>
        </p:txBody>
      </p:sp>
      <p:sp>
        <p:nvSpPr>
          <p:cNvPr id="9" name="tex02">
            <a:extLst>
              <a:ext uri="{FF2B5EF4-FFF2-40B4-BE49-F238E27FC236}">
                <a16:creationId xmlns:a16="http://schemas.microsoft.com/office/drawing/2014/main" xmlns="" id="{42976E72-D805-4783-B14C-CCD6189DC1FB}"/>
              </a:ext>
            </a:extLst>
          </p:cNvPr>
          <p:cNvSpPr txBox="1"/>
          <p:nvPr/>
        </p:nvSpPr>
        <p:spPr>
          <a:xfrm>
            <a:off x="567773" y="644659"/>
            <a:ext cx="7970128" cy="145003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3713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+mn-lt"/>
              </a:rPr>
              <a:t>Chào mừng thầy cô đến dự giờ </a:t>
            </a:r>
            <a:r>
              <a:rPr lang="en-US" altLang="zh-CN" sz="3713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+mn-lt"/>
              </a:rPr>
              <a:t>lớp </a:t>
            </a:r>
            <a:r>
              <a:rPr lang="en-US" altLang="zh-CN" sz="3713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+mn-lt"/>
              </a:rPr>
              <a:t>1B</a:t>
            </a:r>
            <a:endParaRPr lang="vi-VN" altLang="zh-CN" sz="3713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3333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2" name="hangrao02">
            <a:extLst>
              <a:ext uri="{FF2B5EF4-FFF2-40B4-BE49-F238E27FC236}">
                <a16:creationId xmlns:a16="http://schemas.microsoft.com/office/drawing/2014/main" xmlns="" id="{86B22370-4B45-47AD-A297-A928E50724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71438" y="3614073"/>
            <a:ext cx="2031335" cy="1196621"/>
          </a:xfrm>
          <a:prstGeom prst="rect">
            <a:avLst/>
          </a:prstGeom>
        </p:spPr>
      </p:pic>
      <p:grpSp>
        <p:nvGrpSpPr>
          <p:cNvPr id="13" name="tree-left">
            <a:extLst>
              <a:ext uri="{FF2B5EF4-FFF2-40B4-BE49-F238E27FC236}">
                <a16:creationId xmlns:a16="http://schemas.microsoft.com/office/drawing/2014/main" xmlns="" id="{718A54E1-343F-476A-AE24-4A909DD61056}"/>
              </a:ext>
            </a:extLst>
          </p:cNvPr>
          <p:cNvGrpSpPr/>
          <p:nvPr/>
        </p:nvGrpSpPr>
        <p:grpSpPr>
          <a:xfrm>
            <a:off x="543721" y="2610318"/>
            <a:ext cx="1037492" cy="1984097"/>
            <a:chOff x="181346" y="1761375"/>
            <a:chExt cx="1517253" cy="2901593"/>
          </a:xfrm>
        </p:grpSpPr>
        <p:pic>
          <p:nvPicPr>
            <p:cNvPr id="14" name="图片 17">
              <a:extLst>
                <a:ext uri="{FF2B5EF4-FFF2-40B4-BE49-F238E27FC236}">
                  <a16:creationId xmlns:a16="http://schemas.microsoft.com/office/drawing/2014/main" xmlns="" id="{152BCC95-1551-43E5-B94F-1314AA10F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5" name="图片 18">
              <a:extLst>
                <a:ext uri="{FF2B5EF4-FFF2-40B4-BE49-F238E27FC236}">
                  <a16:creationId xmlns:a16="http://schemas.microsoft.com/office/drawing/2014/main" xmlns="" id="{36E0F17A-E4AD-46D7-AA70-996254AF0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xmlns="" id="{B43F8869-8044-4F42-AF02-1082DF69C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7" name="hangrao01">
            <a:extLst>
              <a:ext uri="{FF2B5EF4-FFF2-40B4-BE49-F238E27FC236}">
                <a16:creationId xmlns:a16="http://schemas.microsoft.com/office/drawing/2014/main" xmlns="" id="{2F8F8182-4FC4-4E2B-8533-D45CAC90A4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16902" y="3584470"/>
            <a:ext cx="2055662" cy="1196621"/>
          </a:xfrm>
          <a:prstGeom prst="rect">
            <a:avLst/>
          </a:prstGeom>
        </p:spPr>
      </p:pic>
      <p:pic>
        <p:nvPicPr>
          <p:cNvPr id="18" name="tree-right">
            <a:extLst>
              <a:ext uri="{FF2B5EF4-FFF2-40B4-BE49-F238E27FC236}">
                <a16:creationId xmlns:a16="http://schemas.microsoft.com/office/drawing/2014/main" xmlns="" id="{375A1F6B-8BA0-4993-AC37-EC08248CAAC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691907" y="2585659"/>
            <a:ext cx="1606911" cy="2493347"/>
          </a:xfrm>
          <a:prstGeom prst="rect">
            <a:avLst/>
          </a:prstGeom>
        </p:spPr>
      </p:pic>
      <p:sp>
        <p:nvSpPr>
          <p:cNvPr id="19" name="bg03">
            <a:extLst>
              <a:ext uri="{FF2B5EF4-FFF2-40B4-BE49-F238E27FC236}">
                <a16:creationId xmlns:a16="http://schemas.microsoft.com/office/drawing/2014/main" xmlns="" id="{B2D06E2D-BCE3-43FB-9EFD-B8B4935762C2}"/>
              </a:ext>
            </a:extLst>
          </p:cNvPr>
          <p:cNvSpPr/>
          <p:nvPr/>
        </p:nvSpPr>
        <p:spPr>
          <a:xfrm>
            <a:off x="55101" y="4854771"/>
            <a:ext cx="9001125" cy="50662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72">
              <a:cs typeface="+mn-ea"/>
              <a:sym typeface="+mn-lt"/>
            </a:endParaRPr>
          </a:p>
        </p:txBody>
      </p:sp>
      <p:sp>
        <p:nvSpPr>
          <p:cNvPr id="20" name="bg02">
            <a:extLst>
              <a:ext uri="{FF2B5EF4-FFF2-40B4-BE49-F238E27FC236}">
                <a16:creationId xmlns:a16="http://schemas.microsoft.com/office/drawing/2014/main" xmlns="" id="{03B630EC-CF24-40B7-92CD-A202067B3821}"/>
              </a:ext>
            </a:extLst>
          </p:cNvPr>
          <p:cNvSpPr/>
          <p:nvPr/>
        </p:nvSpPr>
        <p:spPr>
          <a:xfrm>
            <a:off x="66582" y="4685251"/>
            <a:ext cx="9001125" cy="420105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72">
              <a:cs typeface="+mn-ea"/>
              <a:sym typeface="+mn-lt"/>
            </a:endParaRPr>
          </a:p>
        </p:txBody>
      </p:sp>
      <p:sp>
        <p:nvSpPr>
          <p:cNvPr id="21" name="bg01">
            <a:extLst>
              <a:ext uri="{FF2B5EF4-FFF2-40B4-BE49-F238E27FC236}">
                <a16:creationId xmlns:a16="http://schemas.microsoft.com/office/drawing/2014/main" xmlns="" id="{DC5C79E7-ABF4-4256-A2FE-991EC7C95180}"/>
              </a:ext>
            </a:extLst>
          </p:cNvPr>
          <p:cNvSpPr/>
          <p:nvPr/>
        </p:nvSpPr>
        <p:spPr>
          <a:xfrm>
            <a:off x="66582" y="4829758"/>
            <a:ext cx="9001125" cy="269945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72">
              <a:cs typeface="+mn-ea"/>
              <a:sym typeface="+mn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189684" y="3488235"/>
            <a:ext cx="4754920" cy="46743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</a:rPr>
              <a:t>Giáo viên </a:t>
            </a:r>
            <a:r>
              <a:rPr lang="en-US" sz="27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</a:rPr>
              <a:t>: </a:t>
            </a:r>
            <a:r>
              <a:rPr lang="en-US" sz="27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</a:rPr>
              <a:t>Lê Thị Quy</a:t>
            </a:r>
            <a:endParaRPr lang="en-US" sz="27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67092" y="1534879"/>
            <a:ext cx="28282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: </a:t>
            </a:r>
            <a:r>
              <a:rPr lang="en-US" sz="3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</a:t>
            </a:r>
            <a:endParaRPr lang="en-US" sz="30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A2E196E-2E5D-4A05-9497-C7E75F3AC070}"/>
              </a:ext>
            </a:extLst>
          </p:cNvPr>
          <p:cNvSpPr txBox="1"/>
          <p:nvPr/>
        </p:nvSpPr>
        <p:spPr>
          <a:xfrm>
            <a:off x="2452161" y="2079972"/>
            <a:ext cx="4765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So sánh số ( tiết 2)</a:t>
            </a:r>
          </a:p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Bé hơn, dấu &lt;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47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mph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07_20200730060352_nh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7984" y="915566"/>
            <a:ext cx="4464496" cy="4464496"/>
          </a:xfrm>
          <a:prstGeom prst="rect">
            <a:avLst/>
          </a:prstGeom>
        </p:spPr>
      </p:pic>
      <p:pic>
        <p:nvPicPr>
          <p:cNvPr id="1026" name="Picture 2" descr="E:\GA ĐT TOAN\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74" y="1233645"/>
            <a:ext cx="3881314" cy="390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-16320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5174" y="555526"/>
            <a:ext cx="6719114" cy="720080"/>
            <a:chOff x="827584" y="1491630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 Tập viết dấu &lt; .</a:t>
              </a: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910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-16320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5174" y="555526"/>
            <a:ext cx="6719114" cy="720080"/>
            <a:chOff x="827584" y="1491630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 Tìm số thích hợp.</a:t>
              </a: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6132934" y="1687463"/>
            <a:ext cx="3029000" cy="2736304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019475" y="1707654"/>
            <a:ext cx="3055168" cy="2736304"/>
          </a:xfrm>
          <a:prstGeom prst="roundRect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921" y="1707654"/>
            <a:ext cx="2952328" cy="2736304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96781" y="3744590"/>
            <a:ext cx="1217662" cy="523951"/>
            <a:chOff x="796781" y="3744590"/>
            <a:chExt cx="1217662" cy="523951"/>
          </a:xfrm>
        </p:grpSpPr>
        <p:grpSp>
          <p:nvGrpSpPr>
            <p:cNvPr id="4" name="Group 3"/>
            <p:cNvGrpSpPr/>
            <p:nvPr/>
          </p:nvGrpSpPr>
          <p:grpSpPr>
            <a:xfrm>
              <a:off x="796781" y="3744590"/>
              <a:ext cx="532631" cy="523220"/>
              <a:chOff x="1497823" y="4556482"/>
              <a:chExt cx="532631" cy="523220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497823" y="4556482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/>
                  <a:t>4</a:t>
                </a: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1481812" y="3745321"/>
              <a:ext cx="532631" cy="523220"/>
              <a:chOff x="1497823" y="4556482"/>
              <a:chExt cx="532631" cy="523220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497823" y="4556482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/>
                  <a:t>2</a:t>
                </a: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3858394" y="3776813"/>
            <a:ext cx="1217662" cy="523951"/>
            <a:chOff x="796781" y="3744590"/>
            <a:chExt cx="1217662" cy="523951"/>
          </a:xfrm>
        </p:grpSpPr>
        <p:grpSp>
          <p:nvGrpSpPr>
            <p:cNvPr id="23" name="Group 22"/>
            <p:cNvGrpSpPr/>
            <p:nvPr/>
          </p:nvGrpSpPr>
          <p:grpSpPr>
            <a:xfrm>
              <a:off x="796781" y="3744590"/>
              <a:ext cx="532631" cy="523220"/>
              <a:chOff x="1497823" y="4556482"/>
              <a:chExt cx="532631" cy="52322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497823" y="4556482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/>
                  <a:t>5</a:t>
                </a: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1481812" y="3745321"/>
              <a:ext cx="532631" cy="523220"/>
              <a:chOff x="1497823" y="4556482"/>
              <a:chExt cx="532631" cy="523220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497823" y="4556482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/>
                  <a:t>8</a:t>
                </a: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6961615" y="3700960"/>
            <a:ext cx="1217662" cy="523951"/>
            <a:chOff x="796781" y="3744590"/>
            <a:chExt cx="1217662" cy="523951"/>
          </a:xfrm>
        </p:grpSpPr>
        <p:grpSp>
          <p:nvGrpSpPr>
            <p:cNvPr id="30" name="Group 29"/>
            <p:cNvGrpSpPr/>
            <p:nvPr/>
          </p:nvGrpSpPr>
          <p:grpSpPr>
            <a:xfrm>
              <a:off x="796781" y="3744590"/>
              <a:ext cx="532631" cy="523220"/>
              <a:chOff x="1497823" y="4556482"/>
              <a:chExt cx="532631" cy="523220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497823" y="4556482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/>
                  <a:t>9</a:t>
                </a: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1481812" y="3745321"/>
              <a:ext cx="532631" cy="523220"/>
              <a:chOff x="1497823" y="4556482"/>
              <a:chExt cx="532631" cy="523220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497823" y="4556482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/>
                  <a:t>3</a:t>
                </a:r>
              </a:p>
            </p:txBody>
          </p:sp>
        </p:grpSp>
      </p:grpSp>
      <p:pic>
        <p:nvPicPr>
          <p:cNvPr id="2050" name="Picture 2" descr="E:\GA ĐT TOAN\202005071506270490_Toan1-T1-B4-HD2-2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" y="1850451"/>
            <a:ext cx="2910045" cy="164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5"/>
          <p:cNvSpPr/>
          <p:nvPr/>
        </p:nvSpPr>
        <p:spPr>
          <a:xfrm flipH="1">
            <a:off x="1063096" y="2732567"/>
            <a:ext cx="1492680" cy="1043515"/>
          </a:xfrm>
          <a:custGeom>
            <a:avLst/>
            <a:gdLst>
              <a:gd name="connsiteX0" fmla="*/ 4346 w 1366925"/>
              <a:gd name="connsiteY0" fmla="*/ 0 h 1086608"/>
              <a:gd name="connsiteX1" fmla="*/ 36244 w 1366925"/>
              <a:gd name="connsiteY1" fmla="*/ 276447 h 1086608"/>
              <a:gd name="connsiteX2" fmla="*/ 270160 w 1366925"/>
              <a:gd name="connsiteY2" fmla="*/ 595424 h 1086608"/>
              <a:gd name="connsiteX3" fmla="*/ 748625 w 1366925"/>
              <a:gd name="connsiteY3" fmla="*/ 701749 h 1086608"/>
              <a:gd name="connsiteX4" fmla="*/ 1195192 w 1366925"/>
              <a:gd name="connsiteY4" fmla="*/ 786810 h 1086608"/>
              <a:gd name="connsiteX5" fmla="*/ 1354681 w 1366925"/>
              <a:gd name="connsiteY5" fmla="*/ 1063256 h 1086608"/>
              <a:gd name="connsiteX6" fmla="*/ 1344048 w 1366925"/>
              <a:gd name="connsiteY6" fmla="*/ 1052624 h 108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6925" h="1086608">
                <a:moveTo>
                  <a:pt x="4346" y="0"/>
                </a:moveTo>
                <a:cubicBezTo>
                  <a:pt x="-1856" y="88605"/>
                  <a:pt x="-8058" y="177210"/>
                  <a:pt x="36244" y="276447"/>
                </a:cubicBezTo>
                <a:cubicBezTo>
                  <a:pt x="80546" y="375684"/>
                  <a:pt x="151430" y="524540"/>
                  <a:pt x="270160" y="595424"/>
                </a:cubicBezTo>
                <a:cubicBezTo>
                  <a:pt x="388890" y="666308"/>
                  <a:pt x="594453" y="669851"/>
                  <a:pt x="748625" y="701749"/>
                </a:cubicBezTo>
                <a:cubicBezTo>
                  <a:pt x="902797" y="733647"/>
                  <a:pt x="1094183" y="726559"/>
                  <a:pt x="1195192" y="786810"/>
                </a:cubicBezTo>
                <a:cubicBezTo>
                  <a:pt x="1296201" y="847061"/>
                  <a:pt x="1329872" y="1018954"/>
                  <a:pt x="1354681" y="1063256"/>
                </a:cubicBezTo>
                <a:cubicBezTo>
                  <a:pt x="1379490" y="1107558"/>
                  <a:pt x="1361769" y="1080091"/>
                  <a:pt x="1344048" y="1052624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 descr="E:\GA ĐT TOAN\202005071506440389_Toan1-T1-B4-HD2-2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317" y="1825665"/>
            <a:ext cx="2953843" cy="167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Freeform 36"/>
          <p:cNvSpPr/>
          <p:nvPr/>
        </p:nvSpPr>
        <p:spPr>
          <a:xfrm flipH="1">
            <a:off x="4717242" y="2732567"/>
            <a:ext cx="1006885" cy="1051912"/>
          </a:xfrm>
          <a:custGeom>
            <a:avLst/>
            <a:gdLst>
              <a:gd name="connsiteX0" fmla="*/ 4346 w 1366925"/>
              <a:gd name="connsiteY0" fmla="*/ 0 h 1086608"/>
              <a:gd name="connsiteX1" fmla="*/ 36244 w 1366925"/>
              <a:gd name="connsiteY1" fmla="*/ 276447 h 1086608"/>
              <a:gd name="connsiteX2" fmla="*/ 270160 w 1366925"/>
              <a:gd name="connsiteY2" fmla="*/ 595424 h 1086608"/>
              <a:gd name="connsiteX3" fmla="*/ 748625 w 1366925"/>
              <a:gd name="connsiteY3" fmla="*/ 701749 h 1086608"/>
              <a:gd name="connsiteX4" fmla="*/ 1195192 w 1366925"/>
              <a:gd name="connsiteY4" fmla="*/ 786810 h 1086608"/>
              <a:gd name="connsiteX5" fmla="*/ 1354681 w 1366925"/>
              <a:gd name="connsiteY5" fmla="*/ 1063256 h 1086608"/>
              <a:gd name="connsiteX6" fmla="*/ 1344048 w 1366925"/>
              <a:gd name="connsiteY6" fmla="*/ 1052624 h 108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6925" h="1086608">
                <a:moveTo>
                  <a:pt x="4346" y="0"/>
                </a:moveTo>
                <a:cubicBezTo>
                  <a:pt x="-1856" y="88605"/>
                  <a:pt x="-8058" y="177210"/>
                  <a:pt x="36244" y="276447"/>
                </a:cubicBezTo>
                <a:cubicBezTo>
                  <a:pt x="80546" y="375684"/>
                  <a:pt x="151430" y="524540"/>
                  <a:pt x="270160" y="595424"/>
                </a:cubicBezTo>
                <a:cubicBezTo>
                  <a:pt x="388890" y="666308"/>
                  <a:pt x="594453" y="669851"/>
                  <a:pt x="748625" y="701749"/>
                </a:cubicBezTo>
                <a:cubicBezTo>
                  <a:pt x="902797" y="733647"/>
                  <a:pt x="1094183" y="726559"/>
                  <a:pt x="1195192" y="786810"/>
                </a:cubicBezTo>
                <a:cubicBezTo>
                  <a:pt x="1296201" y="847061"/>
                  <a:pt x="1329872" y="1018954"/>
                  <a:pt x="1354681" y="1063256"/>
                </a:cubicBezTo>
                <a:cubicBezTo>
                  <a:pt x="1379490" y="1107558"/>
                  <a:pt x="1361769" y="1080091"/>
                  <a:pt x="1344048" y="1052624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E:\GA ĐT TOAN\202005071507030729_Toan1-T1-B4-HD2-2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933" y="1807668"/>
            <a:ext cx="3011067" cy="170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/>
          <p:cNvCxnSpPr/>
          <p:nvPr/>
        </p:nvCxnSpPr>
        <p:spPr>
          <a:xfrm flipH="1">
            <a:off x="7206665" y="2732567"/>
            <a:ext cx="1613807" cy="9896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02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7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GA ĐT TOAN\202005071641514685_Toan1-T1-B4-HD2-3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55526"/>
            <a:ext cx="3286673" cy="1859900"/>
          </a:xfrm>
          <a:prstGeom prst="rect">
            <a:avLst/>
          </a:prstGeom>
          <a:noFill/>
          <a:ln w="31750" cap="rnd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35496" y="-20538"/>
            <a:ext cx="6719114" cy="576064"/>
            <a:chOff x="827584" y="1491630"/>
            <a:chExt cx="6719114" cy="576064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3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 So sánh (theo mẫu).</a:t>
              </a: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1624214" y="2464551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619672" y="2457689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4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963791" y="2465282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959249" y="2427734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5</a:t>
            </a:r>
          </a:p>
        </p:txBody>
      </p:sp>
      <p:sp>
        <p:nvSpPr>
          <p:cNvPr id="7" name="Oval 6"/>
          <p:cNvSpPr/>
          <p:nvPr/>
        </p:nvSpPr>
        <p:spPr>
          <a:xfrm>
            <a:off x="2212474" y="2499742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186004" y="2395835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&lt;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084168" y="2459226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100892" y="2427734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?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7423745" y="2459957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440469" y="2428465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55" name="Oval 54"/>
          <p:cNvSpPr/>
          <p:nvPr/>
        </p:nvSpPr>
        <p:spPr>
          <a:xfrm>
            <a:off x="6672428" y="2449324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732240" y="2355726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?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6084168" y="4656690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100892" y="4625198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7423745" y="4657421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440469" y="4625929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61" name="Oval 60"/>
          <p:cNvSpPr/>
          <p:nvPr/>
        </p:nvSpPr>
        <p:spPr>
          <a:xfrm>
            <a:off x="6672428" y="4646788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709756" y="4557816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?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602948" y="4638962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619672" y="4607470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2942525" y="4639693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959249" y="4608201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67" name="Oval 66"/>
          <p:cNvSpPr/>
          <p:nvPr/>
        </p:nvSpPr>
        <p:spPr>
          <a:xfrm>
            <a:off x="2191208" y="4629060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228536" y="4540088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?</a:t>
            </a:r>
          </a:p>
        </p:txBody>
      </p:sp>
      <p:pic>
        <p:nvPicPr>
          <p:cNvPr id="2051" name="Picture 3" descr="E:\GA ĐT TOAN\202005071642407871_Toan1-T1-B4-HD2-3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587" y="483517"/>
            <a:ext cx="3379300" cy="1912317"/>
          </a:xfrm>
          <a:prstGeom prst="rect">
            <a:avLst/>
          </a:prstGeom>
          <a:noFill/>
          <a:ln w="317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GA ĐT TOAN\202005071643278168_Toan1-T1-B4-HD2-3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21" y="2859782"/>
            <a:ext cx="3210123" cy="181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GA ĐT TOAN\202005071644038509_Toan1-T1-B4-HD2-3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290" y="3042166"/>
            <a:ext cx="3050980" cy="172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23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3"/>
          <a:stretch>
            <a:fillRect/>
          </a:stretch>
        </p:blipFill>
        <p:spPr>
          <a:xfrm>
            <a:off x="107504" y="123478"/>
            <a:ext cx="9001000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5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5496" y="31726"/>
            <a:ext cx="9289033" cy="576064"/>
            <a:chOff x="827584" y="1491630"/>
            <a:chExt cx="9001001" cy="576064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576064" cy="529897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4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16010" y="1606029"/>
              <a:ext cx="8512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 Cho mỗi chuồng một xe cỏ để số dê trong chuồng ít hơn số bó cỏ.</a:t>
              </a:r>
            </a:p>
          </p:txBody>
        </p:sp>
      </p:grpSp>
      <p:pic>
        <p:nvPicPr>
          <p:cNvPr id="1026" name="Picture 2" descr="E:\GA ĐT TOAN\202005071510255359_Toan1-T1-B4-HD2-4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15" y="425905"/>
            <a:ext cx="2304256" cy="169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GA ĐT TOAN\202005071510188643_Toan1-T1-B4-HD2-4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9" y="2611911"/>
            <a:ext cx="3952227" cy="291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A ĐT TOAN\202005071510282694_Toan1-T1-B4-HD2-4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260" y="397982"/>
            <a:ext cx="2319578" cy="170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GA ĐT TOAN\202005071510220068_Toan1-T1-B4-HD2-4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060" y="2451833"/>
            <a:ext cx="3888433" cy="286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9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081891" cy="5137948"/>
          </a:xfrm>
          <a:prstGeom prst="rect">
            <a:avLst/>
          </a:prstGeom>
        </p:spPr>
      </p:pic>
      <p:pic>
        <p:nvPicPr>
          <p:cNvPr id="6" name="(1001) Đồng hồ đếm ngược 10 giây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2593" y="1203598"/>
            <a:ext cx="6336704" cy="356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3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5496" y="31726"/>
            <a:ext cx="9289033" cy="576064"/>
            <a:chOff x="827584" y="1491630"/>
            <a:chExt cx="9001001" cy="576064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576064" cy="529897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4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16010" y="1606029"/>
              <a:ext cx="8512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 Cho mỗi chuồng một xe cỏ để số dê trong chuồng ít hơn số bó cỏ.</a:t>
              </a:r>
            </a:p>
          </p:txBody>
        </p:sp>
      </p:grpSp>
      <p:pic>
        <p:nvPicPr>
          <p:cNvPr id="1026" name="Picture 2" descr="E:\GA ĐT TOAN\202005071510255359_Toan1-T1-B4-HD2-4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15" y="425905"/>
            <a:ext cx="2304256" cy="169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GA ĐT TOAN\202005071510188643_Toan1-T1-B4-HD2-4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9" y="2611911"/>
            <a:ext cx="3952227" cy="291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A ĐT TOAN\202005071510282694_Toan1-T1-B4-HD2-4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260" y="397982"/>
            <a:ext cx="2319578" cy="170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GA ĐT TOAN\202005071510220068_Toan1-T1-B4-HD2-4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060" y="2451833"/>
            <a:ext cx="3888433" cy="286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619057" y="1635646"/>
            <a:ext cx="3465111" cy="208823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2555776" y="1584055"/>
            <a:ext cx="3961273" cy="170777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885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642937"/>
            <a:ext cx="42863" cy="4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beep2782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642937"/>
            <a:ext cx="42863" cy="4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4114800"/>
            <a:ext cx="42863" cy="4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728662"/>
            <a:ext cx="42863" cy="4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4200525"/>
            <a:ext cx="42863" cy="4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5" y="4114800"/>
            <a:ext cx="8572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359" y="4458595"/>
            <a:ext cx="5143501" cy="52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0" descr="an3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217" y="549175"/>
            <a:ext cx="2657475" cy="229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1" descr="13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5461397" y="1328738"/>
            <a:ext cx="15430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2" descr="13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2096691" y="1328738"/>
            <a:ext cx="1671638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WordArt 13"/>
          <p:cNvSpPr>
            <a:spLocks noChangeArrowheads="1" noChangeShapeType="1" noTextEdit="1"/>
          </p:cNvSpPr>
          <p:nvPr/>
        </p:nvSpPr>
        <p:spPr bwMode="auto">
          <a:xfrm>
            <a:off x="2643187" y="2657475"/>
            <a:ext cx="3986213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14350" latinLnBrk="0"/>
            <a:r>
              <a:rPr lang="en-US" sz="2025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 </a:t>
            </a:r>
          </a:p>
        </p:txBody>
      </p:sp>
    </p:spTree>
    <p:extLst>
      <p:ext uri="{BB962C8B-B14F-4D97-AF65-F5344CB8AC3E}">
        <p14:creationId xmlns:p14="http://schemas.microsoft.com/office/powerpoint/2010/main" val="224371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2286" fill="hold"/>
                                        <p:tgtEl>
                                          <p:spTgt spid="30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indefinite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76" fill="hold"/>
                                        <p:tgtEl>
                                          <p:spTgt spid="30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4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4" fill="hold"/>
                                        <p:tgtEl>
                                          <p:spTgt spid="3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5"/>
                </p:tgtEl>
              </p:cMediaNode>
            </p:audio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6"/>
                </p:tgtEl>
              </p:cMediaNode>
            </p:audio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8"/>
                </p:tgtEl>
              </p:cMediaNode>
            </p:audio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9"/>
                </p:tgtEl>
              </p:cMediaNode>
            </p:audio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0"/>
                </p:tgtEl>
              </p:cMediaNode>
            </p:audio>
          </p:childTnLst>
        </p:cTn>
      </p:par>
    </p:tnLst>
    <p:bldLst>
      <p:bldP spid="3085" grpId="0" animBg="1"/>
      <p:bldP spid="308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7" name="Group 51"/>
          <p:cNvGrpSpPr>
            <a:grpSpLocks/>
          </p:cNvGrpSpPr>
          <p:nvPr/>
        </p:nvGrpSpPr>
        <p:grpSpPr bwMode="auto">
          <a:xfrm>
            <a:off x="2128838" y="642938"/>
            <a:ext cx="180380" cy="3857625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514350" eaLnBrk="0" latinLnBrk="0" hangingPunct="0">
                <a:defRPr/>
              </a:pPr>
              <a:endParaRPr lang="en-US" sz="1125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618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514350" latinLnBrk="0"/>
              <a:endParaRPr lang="vi-VN" altLang="en-US" sz="1125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514350" eaLnBrk="0" latinLnBrk="0" hangingPunct="0">
                <a:defRPr/>
              </a:pPr>
              <a:endParaRPr lang="en-US" sz="1125">
                <a:solidFill>
                  <a:prstClr val="black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132575" y="1897897"/>
            <a:ext cx="4883676" cy="67787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514350" latinLnBrk="0"/>
            <a:r>
              <a:rPr lang="en-US" sz="3375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3375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992" y="2276420"/>
            <a:ext cx="333971" cy="19734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720" y="2133165"/>
            <a:ext cx="843855" cy="45094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341328" y="2205369"/>
            <a:ext cx="459879" cy="344686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514350" latinLnBrk="0"/>
            <a:endParaRPr lang="vi-VN" altLang="en-US" sz="1125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2440932" y="2214642"/>
            <a:ext cx="258961" cy="21788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514350" latinLnBrk="0"/>
            <a:r>
              <a:rPr lang="en-US" sz="2025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111463" y="3646439"/>
            <a:ext cx="4883676" cy="82119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514350" latinLnBrk="0"/>
            <a:r>
              <a:rPr lang="en-US" sz="3375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119" y="3162249"/>
            <a:ext cx="333971" cy="19734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608" y="3068686"/>
            <a:ext cx="843856" cy="45095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340471" y="3129311"/>
            <a:ext cx="459879" cy="344686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514350" latinLnBrk="0"/>
            <a:endParaRPr lang="vi-VN" altLang="en-US" sz="1125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2448987" y="3168918"/>
            <a:ext cx="258961" cy="21788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514350" latinLnBrk="0"/>
            <a:r>
              <a:rPr lang="en-US" sz="2025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111463" y="2721769"/>
            <a:ext cx="4883676" cy="77867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514350" latinLnBrk="0"/>
            <a:r>
              <a:rPr lang="en-US" sz="3375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375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297" y="3991572"/>
            <a:ext cx="333971" cy="19734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610" y="3866554"/>
            <a:ext cx="843855" cy="45095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340471" y="3882630"/>
            <a:ext cx="459879" cy="344686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514350" latinLnBrk="0"/>
            <a:endParaRPr lang="vi-VN" altLang="en-US" sz="1125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2456559" y="3971034"/>
            <a:ext cx="258961" cy="21788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514350" latinLnBrk="0"/>
            <a:r>
              <a:rPr lang="en-US" sz="2025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1906489" y="888163"/>
            <a:ext cx="867966" cy="764381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514350" eaLnBrk="1" latinLnBrk="0" hangingPunct="1"/>
            <a:endParaRPr lang="vi-VN" altLang="en-US" sz="760">
              <a:solidFill>
                <a:prstClr val="black"/>
              </a:solidFill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2126223" y="1107161"/>
            <a:ext cx="385763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14350" latinLnBrk="0"/>
            <a:r>
              <a:rPr lang="en-US" sz="2025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6165" name="Picture 31" descr="people008"/>
          <p:cNvPicPr>
            <a:picLocks noChangeAspect="1" noChangeArrowheads="1" noCrop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948" y="3824695"/>
            <a:ext cx="546497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1432885" y="1763724"/>
            <a:ext cx="375047" cy="4179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14350" latinLnBrk="0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1349565" y="1763724"/>
            <a:ext cx="375047" cy="4179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14350" latinLnBrk="0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1411562" y="1763724"/>
            <a:ext cx="375047" cy="4179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14350" latinLnBrk="0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1447811" y="1774509"/>
            <a:ext cx="375047" cy="4179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14350" latinLnBrk="0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1398322" y="1785294"/>
            <a:ext cx="375047" cy="4179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14350" latinLnBrk="0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1432885" y="1796420"/>
            <a:ext cx="375047" cy="4179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14350" latinLnBrk="0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1401631" y="1796051"/>
            <a:ext cx="375047" cy="4179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14350" latinLnBrk="0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1417958" y="1779626"/>
            <a:ext cx="375047" cy="4179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14350" latinLnBrk="0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1443935" y="1755123"/>
            <a:ext cx="375047" cy="4179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14350" latinLnBrk="0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1399977" y="1779257"/>
            <a:ext cx="375047" cy="4179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14350" latinLnBrk="0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78" name="WordArt 48"/>
          <p:cNvSpPr>
            <a:spLocks noChangeArrowheads="1" noChangeShapeType="1" noTextEdit="1"/>
          </p:cNvSpPr>
          <p:nvPr/>
        </p:nvSpPr>
        <p:spPr bwMode="auto">
          <a:xfrm>
            <a:off x="1403569" y="1818733"/>
            <a:ext cx="375047" cy="4179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14350" latinLnBrk="0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1131742" y="2959195"/>
            <a:ext cx="985838" cy="663476"/>
            <a:chOff x="-1183" y="2971"/>
            <a:chExt cx="1104" cy="1104"/>
          </a:xfrm>
        </p:grpSpPr>
        <p:sp>
          <p:nvSpPr>
            <p:cNvPr id="6178" name="AutoShape 50"/>
            <p:cNvSpPr>
              <a:spLocks noChangeArrowheads="1"/>
            </p:cNvSpPr>
            <p:nvPr/>
          </p:nvSpPr>
          <p:spPr bwMode="auto">
            <a:xfrm>
              <a:off x="-1183" y="2971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514350" eaLnBrk="1" latinLnBrk="0" hangingPunct="1"/>
              <a:endParaRPr lang="vi-VN" altLang="en-US" sz="3375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6179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-895" y="3227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514350" latinLnBrk="0"/>
              <a:r>
                <a:rPr lang="en-US" sz="2025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pic>
        <p:nvPicPr>
          <p:cNvPr id="52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446" y="484416"/>
            <a:ext cx="752327" cy="763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694273" y="796853"/>
            <a:ext cx="5137057" cy="885516"/>
            <a:chOff x="2694273" y="796853"/>
            <a:chExt cx="5137057" cy="885516"/>
          </a:xfrm>
        </p:grpSpPr>
        <p:sp>
          <p:nvSpPr>
            <p:cNvPr id="31" name="AutoShape 51"/>
            <p:cNvSpPr>
              <a:spLocks noChangeArrowheads="1"/>
            </p:cNvSpPr>
            <p:nvPr/>
          </p:nvSpPr>
          <p:spPr bwMode="auto">
            <a:xfrm>
              <a:off x="2694273" y="796853"/>
              <a:ext cx="5137057" cy="885516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514350" eaLnBrk="1" latinLnBrk="0" hangingPunct="1"/>
              <a:r>
                <a:rPr lang="en-US" sz="2700" b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&gt;  2 </a:t>
              </a:r>
              <a:endParaRPr lang="en-US" sz="2700" baseline="30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211960" y="987574"/>
              <a:ext cx="504056" cy="4624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915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 nodeType="clickPar">
                      <p:stCondLst>
                        <p:cond delay="indefinite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 nodeType="clickPar">
                      <p:stCondLst>
                        <p:cond delay="indefinite"/>
                      </p:stCondLst>
                      <p:childTnLst>
                        <p:par>
                          <p:cTn id="1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6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3.7037E-6 L 1.25E-6 -0.07222 " pathEditMode="relative" rAng="0" ptsTypes="AA">
                                      <p:cBhvr>
                                        <p:cTn id="19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57" grpId="0" animBg="1"/>
      <p:bldP spid="57" grpId="1" animBg="1"/>
      <p:bldP spid="58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8" grpId="0" animBg="1"/>
      <p:bldP spid="7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3" name="Group 51"/>
          <p:cNvGrpSpPr>
            <a:grpSpLocks/>
          </p:cNvGrpSpPr>
          <p:nvPr/>
        </p:nvGrpSpPr>
        <p:grpSpPr bwMode="auto">
          <a:xfrm>
            <a:off x="2128838" y="642938"/>
            <a:ext cx="180380" cy="3857625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514350" eaLnBrk="0" latinLnBrk="0" hangingPunct="0">
                <a:defRPr/>
              </a:pPr>
              <a:endParaRPr lang="en-US" sz="1125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5158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514350" latinLnBrk="0"/>
              <a:endParaRPr lang="vi-VN" altLang="en-US" sz="1125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514350" eaLnBrk="0" latinLnBrk="0" hangingPunct="0">
                <a:defRPr/>
              </a:pPr>
              <a:endParaRPr lang="en-US" sz="1125">
                <a:solidFill>
                  <a:prstClr val="black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144399" y="1896220"/>
            <a:ext cx="4856602" cy="42148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514350" eaLnBrk="0" latinLnBrk="0" hangingPunct="0">
              <a:defRPr/>
            </a:pPr>
            <a:r>
              <a:rPr lang="en-US" sz="2250" b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5</a:t>
            </a:r>
            <a:endParaRPr lang="en-US" sz="225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13" y="1984358"/>
            <a:ext cx="333971" cy="19734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303" y="1896221"/>
            <a:ext cx="843855" cy="45094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402533" y="1959174"/>
            <a:ext cx="459879" cy="344686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514350" latinLnBrk="0"/>
            <a:endParaRPr lang="vi-VN" altLang="en-US" sz="1125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2496743" y="2039212"/>
            <a:ext cx="258961" cy="21788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514350" latinLnBrk="0"/>
            <a:r>
              <a:rPr lang="en-US" sz="2025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141466" y="2881386"/>
            <a:ext cx="4864766" cy="42148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defTabSz="514350" eaLnBrk="0" latinLnBrk="0" hangingPunct="0">
              <a:defRPr/>
            </a:pPr>
            <a:r>
              <a:rPr lang="en-US" sz="2250" b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4</a:t>
            </a:r>
            <a:endParaRPr lang="en-US" sz="225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474" y="2963312"/>
            <a:ext cx="333971" cy="19734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607" y="2863530"/>
            <a:ext cx="843855" cy="45095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390860" y="2949257"/>
            <a:ext cx="459879" cy="344686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514350" latinLnBrk="0"/>
            <a:endParaRPr lang="vi-VN" altLang="en-US" sz="1125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2496742" y="3008591"/>
            <a:ext cx="258961" cy="21788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514350" latinLnBrk="0"/>
            <a:r>
              <a:rPr lang="en-US" sz="2025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121309" y="3830843"/>
            <a:ext cx="4884923" cy="42148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defTabSz="514350" eaLnBrk="0" latinLnBrk="0" hangingPunct="0">
              <a:defRPr/>
            </a:pPr>
            <a:r>
              <a:rPr lang="en-US" sz="2250" b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6</a:t>
            </a:r>
            <a:endParaRPr lang="en-US" sz="225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297" y="3991572"/>
            <a:ext cx="333971" cy="19734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610" y="3866554"/>
            <a:ext cx="843855" cy="45095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340471" y="3882630"/>
            <a:ext cx="459879" cy="344686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514350" latinLnBrk="0"/>
            <a:endParaRPr lang="vi-VN" altLang="en-US" sz="1125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2456559" y="3971034"/>
            <a:ext cx="258961" cy="21788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514350" latinLnBrk="0"/>
            <a:r>
              <a:rPr lang="en-US" sz="2025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1642283" y="822141"/>
            <a:ext cx="867966" cy="764381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514350" eaLnBrk="1" latinLnBrk="0" hangingPunct="1"/>
            <a:endParaRPr lang="vi-VN" altLang="en-US" sz="760">
              <a:solidFill>
                <a:prstClr val="black"/>
              </a:solidFill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1883772" y="1071516"/>
            <a:ext cx="394701" cy="31133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14350" latinLnBrk="0"/>
            <a:r>
              <a:rPr lang="en-US" sz="2025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5141" name="Picture 31" descr="people008"/>
          <p:cNvPicPr>
            <a:picLocks noChangeAspect="1" noChangeArrowheads="1" noCrop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722" y="3758506"/>
            <a:ext cx="546497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2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782" y="514350"/>
            <a:ext cx="661691" cy="67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1439661" y="1939200"/>
            <a:ext cx="375047" cy="4179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14350" latinLnBrk="0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1414808" y="1972749"/>
            <a:ext cx="375047" cy="4179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14350" latinLnBrk="0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1449634" y="1959174"/>
            <a:ext cx="375047" cy="4179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14350" latinLnBrk="0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1424377" y="1950021"/>
            <a:ext cx="375047" cy="4179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14350" latinLnBrk="0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1399120" y="1963597"/>
            <a:ext cx="375047" cy="4179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14350" latinLnBrk="0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1418127" y="1981902"/>
            <a:ext cx="375047" cy="4179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14350" latinLnBrk="0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1418127" y="1977326"/>
            <a:ext cx="375047" cy="4179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14350" latinLnBrk="0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1411877" y="1978656"/>
            <a:ext cx="375047" cy="4179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14350" latinLnBrk="0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1440898" y="1995477"/>
            <a:ext cx="375047" cy="4179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14350" latinLnBrk="0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1442211" y="1990901"/>
            <a:ext cx="375047" cy="4179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14350" latinLnBrk="0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78" name="WordArt 48"/>
          <p:cNvSpPr>
            <a:spLocks noChangeArrowheads="1" noChangeShapeType="1" noTextEdit="1"/>
          </p:cNvSpPr>
          <p:nvPr/>
        </p:nvSpPr>
        <p:spPr bwMode="auto">
          <a:xfrm>
            <a:off x="1414102" y="1962420"/>
            <a:ext cx="375047" cy="4179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14350" latinLnBrk="0"/>
            <a:r>
              <a:rPr lang="en-US" sz="202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1118871" y="2814262"/>
            <a:ext cx="985838" cy="663476"/>
            <a:chOff x="4320" y="2928"/>
            <a:chExt cx="1104" cy="1104"/>
          </a:xfrm>
        </p:grpSpPr>
        <p:sp>
          <p:nvSpPr>
            <p:cNvPr id="515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514350" eaLnBrk="1" latinLnBrk="0" hangingPunct="1"/>
              <a:endParaRPr lang="vi-VN" altLang="en-US" sz="3375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515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514350" latinLnBrk="0"/>
              <a:r>
                <a:rPr lang="en-US" sz="2025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443637" y="633585"/>
            <a:ext cx="5602741" cy="963403"/>
            <a:chOff x="2443637" y="633585"/>
            <a:chExt cx="5602741" cy="963403"/>
          </a:xfrm>
        </p:grpSpPr>
        <p:sp>
          <p:nvSpPr>
            <p:cNvPr id="31" name="AutoShape 51"/>
            <p:cNvSpPr>
              <a:spLocks noChangeArrowheads="1"/>
            </p:cNvSpPr>
            <p:nvPr/>
          </p:nvSpPr>
          <p:spPr bwMode="auto">
            <a:xfrm>
              <a:off x="2443637" y="633585"/>
              <a:ext cx="5602741" cy="963403"/>
            </a:xfrm>
            <a:prstGeom prst="roundRect">
              <a:avLst>
                <a:gd name="adj" fmla="val 16667"/>
              </a:avLst>
            </a:prstGeom>
            <a:solidFill>
              <a:srgbClr val="C000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514350" eaLnBrk="1" latinLnBrk="0" hangingPunct="1"/>
              <a:r>
                <a:rPr lang="en-US" sz="30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&gt;</a:t>
              </a:r>
              <a:endParaRPr lang="en-US" sz="3000" b="1" baseline="30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868144" y="879508"/>
              <a:ext cx="648072" cy="4795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051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 nodeType="clickPar">
                      <p:stCondLst>
                        <p:cond delay="indefinite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 nodeType="clickPar">
                      <p:stCondLst>
                        <p:cond delay="indefinite"/>
                      </p:stCondLst>
                      <p:childTnLst>
                        <p:par>
                          <p:cTn id="1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6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-3.7037E-6 L -3.75E-6 -0.07222 " pathEditMode="relative" rAng="0" ptsTypes="AA">
                                      <p:cBhvr>
                                        <p:cTn id="19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57" grpId="0" animBg="1"/>
      <p:bldP spid="57" grpId="1" animBg="1"/>
      <p:bldP spid="58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8" grpId="0" animBg="1"/>
      <p:bldP spid="7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/>
        </p:nvSpPr>
        <p:spPr bwMode="auto">
          <a:xfrm>
            <a:off x="2171700" y="771526"/>
            <a:ext cx="4800600" cy="359330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514350" eaLnBrk="1" latinLnBrk="0" hangingPunct="1"/>
            <a:endParaRPr lang="vi-VN" altLang="en-US" sz="760">
              <a:solidFill>
                <a:prstClr val="black"/>
              </a:solidFill>
            </a:endParaRPr>
          </a:p>
        </p:txBody>
      </p:sp>
      <p:sp>
        <p:nvSpPr>
          <p:cNvPr id="54275" name="WordArt 3"/>
          <p:cNvSpPr>
            <a:spLocks noChangeArrowheads="1" noChangeShapeType="1" noTextEdit="1"/>
          </p:cNvSpPr>
          <p:nvPr/>
        </p:nvSpPr>
        <p:spPr bwMode="auto">
          <a:xfrm>
            <a:off x="2943225" y="1114425"/>
            <a:ext cx="3386138" cy="42862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 defTabSz="514350" latinLnBrk="0"/>
            <a:r>
              <a:rPr lang="en-US" sz="2025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Impact" panose="020B0806030902050204" pitchFamily="34" charset="0"/>
              </a:rPr>
              <a:t>Binh ...Boong...</a:t>
            </a:r>
          </a:p>
        </p:txBody>
      </p:sp>
      <p:pic>
        <p:nvPicPr>
          <p:cNvPr id="54276" name="Rung chuong vang - Buc Tuo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642938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236151">
            <a:off x="5257800" y="2614613"/>
            <a:ext cx="1671638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84584">
            <a:off x="2214562" y="2743200"/>
            <a:ext cx="1671638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5300663" y="1328738"/>
            <a:ext cx="15430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2257425" y="1328738"/>
            <a:ext cx="1671638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0" descr="PULSTAR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014" y="1114426"/>
            <a:ext cx="658118" cy="70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1" descr="PULSTAR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289" y="2314576"/>
            <a:ext cx="658118" cy="70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2" descr="PULSTAR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4" y="2271714"/>
            <a:ext cx="658118" cy="70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3" descr="Picture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7" y="1071563"/>
            <a:ext cx="404516" cy="51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4" descr="Picture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7" y="2786063"/>
            <a:ext cx="404516" cy="51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15" descr="Picture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471863"/>
            <a:ext cx="404516" cy="51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16" descr="Picture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237" y="1414463"/>
            <a:ext cx="404515" cy="51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9" name="Rung chuong vang - Buc Tuong [NCT 0445427527]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4329113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5" name="Rectangle 18"/>
          <p:cNvSpPr>
            <a:spLocks noChangeArrowheads="1"/>
          </p:cNvSpPr>
          <p:nvPr/>
        </p:nvSpPr>
        <p:spPr bwMode="auto">
          <a:xfrm>
            <a:off x="3286125" y="2320828"/>
            <a:ext cx="2571750" cy="46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514350" eaLnBrk="1" latinLnBrk="0" hangingPunct="1"/>
            <a:r>
              <a:rPr lang="en-US" altLang="en-US" sz="760" b="1">
                <a:solidFill>
                  <a:prstClr val="white"/>
                </a:solidFill>
                <a:latin typeface="Times New Roman" panose="02020603050405020304" pitchFamily="18" charset="0"/>
              </a:rPr>
              <a:t> Cái bình </a:t>
            </a:r>
            <a:r>
              <a:rPr lang="en-US" altLang="en-US" sz="760" b="1">
                <a:solidFill>
                  <a:srgbClr val="FFFF00"/>
                </a:solidFill>
                <a:latin typeface="Times New Roman" panose="02020603050405020304" pitchFamily="18" charset="0"/>
              </a:rPr>
              <a:t>cổ</a:t>
            </a:r>
            <a:r>
              <a:rPr lang="en-US" altLang="en-US" sz="760" b="1">
                <a:solidFill>
                  <a:prstClr val="white"/>
                </a:solidFill>
                <a:latin typeface="Times New Roman" panose="02020603050405020304" pitchFamily="18" charset="0"/>
              </a:rPr>
              <a:t> trong viện bảo tàng </a:t>
            </a:r>
          </a:p>
          <a:p>
            <a:pPr defTabSz="514350" eaLnBrk="1" latinLnBrk="0" hangingPunct="1"/>
            <a:r>
              <a:rPr lang="en-US" altLang="en-US" sz="760" b="1">
                <a:solidFill>
                  <a:prstClr val="white"/>
                </a:solidFill>
                <a:latin typeface="Times New Roman" panose="02020603050405020304" pitchFamily="18" charset="0"/>
              </a:rPr>
              <a:t>có đính hạt ngọc ở </a:t>
            </a:r>
            <a:r>
              <a:rPr lang="en-US" altLang="en-US" sz="760" b="1">
                <a:solidFill>
                  <a:srgbClr val="FFFF00"/>
                </a:solidFill>
                <a:latin typeface="Times New Roman" panose="02020603050405020304" pitchFamily="18" charset="0"/>
              </a:rPr>
              <a:t>cổ</a:t>
            </a:r>
            <a:r>
              <a:rPr lang="en-US" altLang="en-US" sz="760" b="1">
                <a:solidFill>
                  <a:prstClr val="white"/>
                </a:solidFill>
                <a:latin typeface="Times New Roman" panose="02020603050405020304" pitchFamily="18" charset="0"/>
              </a:rPr>
              <a:t> bình.</a:t>
            </a:r>
          </a:p>
          <a:p>
            <a:pPr defTabSz="514350" eaLnBrk="1" latinLnBrk="0" hangingPunct="1"/>
            <a:r>
              <a:rPr lang="en-US" altLang="en-US" sz="900" b="1">
                <a:solidFill>
                  <a:prstClr val="white"/>
                </a:solidFill>
                <a:latin typeface="Times New Roman" panose="02020603050405020304" pitchFamily="18" charset="0"/>
              </a:rPr>
              <a:t>Căp từ </a:t>
            </a:r>
            <a:r>
              <a:rPr lang="en-US" altLang="en-US" sz="900" b="1">
                <a:solidFill>
                  <a:srgbClr val="FFFF00"/>
                </a:solidFill>
                <a:latin typeface="Times New Roman" panose="02020603050405020304" pitchFamily="18" charset="0"/>
              </a:rPr>
              <a:t>“cổ” </a:t>
            </a:r>
            <a:r>
              <a:rPr lang="en-US" altLang="en-US" sz="900" b="1">
                <a:solidFill>
                  <a:prstClr val="white"/>
                </a:solidFill>
                <a:latin typeface="Times New Roman" panose="02020603050405020304" pitchFamily="18" charset="0"/>
              </a:rPr>
              <a:t>trong câu thuộc cặp từ gì?</a:t>
            </a:r>
            <a:endParaRPr lang="en-US" altLang="en-US" sz="760">
              <a:solidFill>
                <a:prstClr val="black"/>
              </a:solidFill>
            </a:endParaRPr>
          </a:p>
        </p:txBody>
      </p:sp>
      <p:sp>
        <p:nvSpPr>
          <p:cNvPr id="7186" name="WordArt 30"/>
          <p:cNvSpPr>
            <a:spLocks noChangeArrowheads="1" noChangeShapeType="1" noTextEdit="1"/>
          </p:cNvSpPr>
          <p:nvPr/>
        </p:nvSpPr>
        <p:spPr bwMode="auto">
          <a:xfrm>
            <a:off x="3028951" y="642938"/>
            <a:ext cx="3360242" cy="428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514350" latinLnBrk="0"/>
            <a:r>
              <a:rPr lang="en-US" sz="2025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rung chu«ng vµng </a:t>
            </a:r>
          </a:p>
        </p:txBody>
      </p:sp>
      <p:pic>
        <p:nvPicPr>
          <p:cNvPr id="7187" name="Picture 31" descr="people008"/>
          <p:cNvPicPr>
            <a:picLocks noChangeAspect="1" noChangeArrowheads="1" noCrop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254" y="3996928"/>
            <a:ext cx="546497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783" y="514350"/>
            <a:ext cx="929581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287" y="1048348"/>
            <a:ext cx="5143500" cy="52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0" name="Picture 9" descr="an30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544839"/>
            <a:ext cx="3343275" cy="22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Text Box 11"/>
          <p:cNvSpPr txBox="1">
            <a:spLocks noChangeArrowheads="1"/>
          </p:cNvSpPr>
          <p:nvPr/>
        </p:nvSpPr>
        <p:spPr bwMode="auto">
          <a:xfrm flipH="1">
            <a:off x="5986462" y="5229225"/>
            <a:ext cx="471488" cy="473206"/>
          </a:xfrm>
          <a:prstGeom prst="rect">
            <a:avLst/>
          </a:prstGeom>
          <a:solidFill>
            <a:srgbClr val="FFCCFF"/>
          </a:solidFill>
          <a:ln w="38100" cmpd="dbl">
            <a:solidFill>
              <a:srgbClr val="FFCCFF"/>
            </a:solidFill>
            <a:prstDash val="sysDot"/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514350" eaLnBrk="1" latinLnBrk="0" hangingPunct="1">
              <a:spcBef>
                <a:spcPct val="50000"/>
              </a:spcBef>
            </a:pPr>
            <a:endParaRPr lang="vi-VN" altLang="en-US" sz="2475" b="1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1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3164" fill="hold"/>
                                        <p:tgtEl>
                                          <p:spTgt spid="542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mp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4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83062" fill="hold"/>
                                        <p:tgtEl>
                                          <p:spTgt spid="542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276"/>
                  </p:tgtEl>
                </p:cond>
              </p:nextCondLst>
            </p:seq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276"/>
                </p:tgtEl>
              </p:cMediaNode>
            </p:audio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289"/>
                </p:tgtEl>
              </p:cMediaNode>
            </p:audio>
          </p:childTnLst>
        </p:cTn>
      </p:par>
    </p:tnLst>
    <p:bldLst>
      <p:bldP spid="54275" grpId="0" animBg="1"/>
      <p:bldP spid="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2504099" y="3276453"/>
            <a:ext cx="93610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altLang="ko-KR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   </a:t>
            </a:r>
            <a:r>
              <a:rPr lang="en-US" altLang="ko-K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en-US" altLang="ko-K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15816" y="4299942"/>
            <a:ext cx="4058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Hai 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bé hơn </a:t>
            </a:r>
            <a:r>
              <a:rPr lang="en-US" sz="4000" b="1" dirty="0"/>
              <a:t>ba</a:t>
            </a:r>
          </a:p>
        </p:txBody>
      </p:sp>
      <p:sp>
        <p:nvSpPr>
          <p:cNvPr id="2" name="Rectangle 1"/>
          <p:cNvSpPr/>
          <p:nvPr/>
        </p:nvSpPr>
        <p:spPr>
          <a:xfrm>
            <a:off x="4250919" y="3184120"/>
            <a:ext cx="85151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&lt;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40893" y="3275450"/>
            <a:ext cx="6767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4263595" y="3184120"/>
            <a:ext cx="85151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&lt;</a:t>
            </a:r>
            <a:endParaRPr lang="en-US" sz="6000" dirty="0">
              <a:solidFill>
                <a:srgbClr val="FF0000"/>
              </a:solidFill>
            </a:endParaRPr>
          </a:p>
        </p:txBody>
      </p:sp>
      <p:pic>
        <p:nvPicPr>
          <p:cNvPr id="12" name="PixVerse_V5_Image_Text_360P_Animate_the_birds_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5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9845" y="38879"/>
            <a:ext cx="8784977" cy="3236571"/>
          </a:xfrm>
          <a:prstGeom prst="rect">
            <a:avLst/>
          </a:prstGeom>
        </p:spPr>
      </p:pic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403647" cy="56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5" grpId="0"/>
      <p:bldP spid="13" grpId="0"/>
      <p:bldP spid="2" grpId="0"/>
      <p:bldP spid="6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2667960" y="3573352"/>
            <a:ext cx="7386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en-US" altLang="ko-K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en-US" altLang="ko-K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  </a:t>
            </a:r>
            <a:endParaRPr lang="en-US" altLang="ko-KR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49546" y="3634907"/>
            <a:ext cx="6222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8</a:t>
            </a:r>
          </a:p>
        </p:txBody>
      </p:sp>
      <p:sp>
        <p:nvSpPr>
          <p:cNvPr id="9" name="Rectangle 8"/>
          <p:cNvSpPr/>
          <p:nvPr/>
        </p:nvSpPr>
        <p:spPr>
          <a:xfrm>
            <a:off x="3863073" y="3634907"/>
            <a:ext cx="7184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&lt;</a:t>
            </a:r>
            <a:endParaRPr lang="en-US" sz="4800" dirty="0"/>
          </a:p>
        </p:txBody>
      </p:sp>
      <p:sp>
        <p:nvSpPr>
          <p:cNvPr id="10" name="TextBox 9"/>
          <p:cNvSpPr txBox="1"/>
          <p:nvPr/>
        </p:nvSpPr>
        <p:spPr>
          <a:xfrm>
            <a:off x="2667960" y="4390259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Sáu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bé hơn </a:t>
            </a:r>
            <a:r>
              <a:rPr lang="en-US" sz="3200" b="1" dirty="0"/>
              <a:t>tám</a:t>
            </a:r>
          </a:p>
        </p:txBody>
      </p:sp>
      <p:pic>
        <p:nvPicPr>
          <p:cNvPr id="2" name="PixVerse_V5_Image_Text_360P_Animate_the_ants_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050" y="48491"/>
            <a:ext cx="8994344" cy="3459363"/>
          </a:xfrm>
          <a:prstGeom prst="rect">
            <a:avLst/>
          </a:prstGeom>
        </p:spPr>
      </p:pic>
      <p:pic>
        <p:nvPicPr>
          <p:cNvPr id="12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491"/>
            <a:ext cx="1795228" cy="72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17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6" y="-60051"/>
            <a:ext cx="2494217" cy="2115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474" y="1906495"/>
            <a:ext cx="2470511" cy="8625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0973" y="3939902"/>
            <a:ext cx="2462014" cy="945015"/>
          </a:xfrm>
          <a:prstGeom prst="rect">
            <a:avLst/>
          </a:prstGeom>
        </p:spPr>
      </p:pic>
      <p:sp>
        <p:nvSpPr>
          <p:cNvPr id="9" name="Freeform 2"/>
          <p:cNvSpPr/>
          <p:nvPr/>
        </p:nvSpPr>
        <p:spPr>
          <a:xfrm>
            <a:off x="990104" y="2554510"/>
            <a:ext cx="2717800" cy="1601415"/>
          </a:xfrm>
          <a:custGeom>
            <a:avLst/>
            <a:gdLst/>
            <a:ahLst/>
            <a:cxnLst/>
            <a:rect l="l" t="t" r="r" b="b"/>
            <a:pathLst>
              <a:path w="7439019" h="4959346">
                <a:moveTo>
                  <a:pt x="0" y="0"/>
                </a:moveTo>
                <a:lnTo>
                  <a:pt x="7439018" y="0"/>
                </a:lnTo>
                <a:lnTo>
                  <a:pt x="7439018" y="4959346"/>
                </a:lnTo>
                <a:lnTo>
                  <a:pt x="0" y="49593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3"/>
          <p:cNvSpPr/>
          <p:nvPr/>
        </p:nvSpPr>
        <p:spPr>
          <a:xfrm>
            <a:off x="5220072" y="2554511"/>
            <a:ext cx="3024336" cy="1474638"/>
          </a:xfrm>
          <a:custGeom>
            <a:avLst/>
            <a:gdLst/>
            <a:ahLst/>
            <a:cxnLst/>
            <a:rect l="l" t="t" r="r" b="b"/>
            <a:pathLst>
              <a:path w="8635874" h="5757249">
                <a:moveTo>
                  <a:pt x="0" y="0"/>
                </a:moveTo>
                <a:lnTo>
                  <a:pt x="8635874" y="0"/>
                </a:lnTo>
                <a:lnTo>
                  <a:pt x="8635874" y="5757250"/>
                </a:lnTo>
                <a:lnTo>
                  <a:pt x="0" y="57572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6787" y="0"/>
            <a:ext cx="3053469" cy="2073471"/>
          </a:xfrm>
          <a:prstGeom prst="rect">
            <a:avLst/>
          </a:prstGeom>
        </p:spPr>
      </p:pic>
      <p:pic>
        <p:nvPicPr>
          <p:cNvPr id="14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491"/>
            <a:ext cx="1080095" cy="43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2750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F9407D-4F3D-43D8-B4B8-5F12570C0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2E196E-2E5D-4A05-9497-C7E75F3AC070}"/>
              </a:ext>
            </a:extLst>
          </p:cNvPr>
          <p:cNvSpPr txBox="1"/>
          <p:nvPr/>
        </p:nvSpPr>
        <p:spPr>
          <a:xfrm>
            <a:off x="3380058" y="578173"/>
            <a:ext cx="1872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endParaRPr lang="en-US" sz="4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01BF914-B241-40F7-8B31-63CD30DC8C0B}"/>
              </a:ext>
            </a:extLst>
          </p:cNvPr>
          <p:cNvSpPr/>
          <p:nvPr/>
        </p:nvSpPr>
        <p:spPr>
          <a:xfrm>
            <a:off x="2267744" y="2715766"/>
            <a:ext cx="4392488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BÉ HƠN, DẤU &lt;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xmlns="" id="{B6900EBE-DF4B-4C3B-8FF7-60FD53AEC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784" y="1347614"/>
            <a:ext cx="3376756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SO SÁNH SỐ</a:t>
            </a:r>
          </a:p>
          <a:p>
            <a:pPr algn="ctr"/>
            <a:r>
              <a:rPr lang="en-US" altLang="ko-K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(</a:t>
            </a:r>
            <a:r>
              <a:rPr lang="en-US" altLang="ko-KR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Tiết</a:t>
            </a:r>
            <a:r>
              <a:rPr lang="en-US" altLang="ko-K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73822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1540</TotalTime>
  <Words>255</Words>
  <Application>Microsoft Office PowerPoint</Application>
  <PresentationFormat>On-screen Show (16:9)</PresentationFormat>
  <Paragraphs>118</Paragraphs>
  <Slides>17</Slides>
  <Notes>4</Notes>
  <HiddenSlides>0</HiddenSlides>
  <MMClips>13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맑은 고딕</vt:lpstr>
      <vt:lpstr>宋体</vt:lpstr>
      <vt:lpstr>.VnBahamasBH</vt:lpstr>
      <vt:lpstr>.VnHelvetInsH</vt:lpstr>
      <vt:lpstr>.VnTime</vt:lpstr>
      <vt:lpstr>.VnTimeH</vt:lpstr>
      <vt:lpstr>Aharoni</vt:lpstr>
      <vt:lpstr>Arial</vt:lpstr>
      <vt:lpstr>AvantGarde</vt:lpstr>
      <vt:lpstr>AvantGarde Md BT</vt:lpstr>
      <vt:lpstr>Calibri</vt:lpstr>
      <vt:lpstr>Impact</vt:lpstr>
      <vt:lpstr>Times New Roman</vt:lpstr>
      <vt:lpstr>Verdana</vt:lpstr>
      <vt:lpstr>Office Theme</vt:lpstr>
      <vt:lpstr>Custom Design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 kết nối</dc:title>
  <dc:creator>Bích Duy</dc:creator>
  <cp:lastModifiedBy>Admin</cp:lastModifiedBy>
  <cp:revision>167</cp:revision>
  <dcterms:created xsi:type="dcterms:W3CDTF">2014-04-01T16:27:38Z</dcterms:created>
  <dcterms:modified xsi:type="dcterms:W3CDTF">2025-09-28T02:02:10Z</dcterms:modified>
</cp:coreProperties>
</file>