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3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BBA80-633F-44B2-8127-81B17D510F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B38E6-55F8-4001-814D-2C6324833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68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2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9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6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4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70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0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08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a, 3. b, 4.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2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7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9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3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5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4DE3-535A-4303-8A5F-C57D1042AD3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9506F-23A7-471E-B0E6-743C53A78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gif"/><Relationship Id="rId18" Type="http://schemas.openxmlformats.org/officeDocument/2006/relationships/image" Target="../media/image19.png"/><Relationship Id="rId3" Type="http://schemas.openxmlformats.org/officeDocument/2006/relationships/audio" Target="../media/media20.mp3"/><Relationship Id="rId21" Type="http://schemas.openxmlformats.org/officeDocument/2006/relationships/image" Target="../media/image27.svg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25.svg"/><Relationship Id="rId2" Type="http://schemas.microsoft.com/office/2007/relationships/media" Target="../media/media20.mp3"/><Relationship Id="rId16" Type="http://schemas.openxmlformats.org/officeDocument/2006/relationships/image" Target="../media/image17.pn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6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9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openxmlformats.org/officeDocument/2006/relationships/audio" Target="../media/media20.mp3"/><Relationship Id="rId21" Type="http://schemas.openxmlformats.org/officeDocument/2006/relationships/image" Target="../media/image29.svg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25.svg"/><Relationship Id="rId2" Type="http://schemas.microsoft.com/office/2007/relationships/media" Target="../media/media20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6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7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openxmlformats.org/officeDocument/2006/relationships/audio" Target="../media/media20.mp3"/><Relationship Id="rId21" Type="http://schemas.openxmlformats.org/officeDocument/2006/relationships/image" Target="../media/image29.svg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25.svg"/><Relationship Id="rId2" Type="http://schemas.microsoft.com/office/2007/relationships/media" Target="../media/media20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16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7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8.png"/><Relationship Id="rId5" Type="http://schemas.microsoft.com/office/2007/relationships/media" Target="../media/media8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21" Type="http://schemas.openxmlformats.org/officeDocument/2006/relationships/image" Target="../media/image9.png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notesSlide" Target="../notesSlides/notesSlide6.xml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23" Type="http://schemas.openxmlformats.org/officeDocument/2006/relationships/image" Target="../media/image7.png"/><Relationship Id="rId10" Type="http://schemas.openxmlformats.org/officeDocument/2006/relationships/audio" Target="../media/media14.mp3"/><Relationship Id="rId19" Type="http://schemas.openxmlformats.org/officeDocument/2006/relationships/slideLayout" Target="../slideLayouts/slideLayout12.xml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3" Type="http://schemas.openxmlformats.org/officeDocument/2006/relationships/audio" Target="../media/media20.mp3"/><Relationship Id="rId21" Type="http://schemas.openxmlformats.org/officeDocument/2006/relationships/image" Target="../media/image29.svg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25.svg"/><Relationship Id="rId2" Type="http://schemas.microsoft.com/office/2007/relationships/media" Target="../media/media20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6.gi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27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1D0BA13-3C9D-B539-7D22-D5154A8DB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98860"/>
            <a:ext cx="108876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</a:t>
            </a:r>
            <a:r>
              <a:rPr lang="en-US" sz="6000" b="1" dirty="0">
                <a:solidFill>
                  <a:srgbClr val="0000FF"/>
                </a:solidFill>
                <a:latin typeface="Arial" pitchFamily="34" charset="0"/>
              </a:rPr>
              <a:t>LESSON 3 (1, 2, 3)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45117CD-E6B4-9FB1-4E50-E80781C3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77700" y="2011530"/>
            <a:ext cx="132430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8: IN OUR CLASSROOM</a:t>
            </a:r>
          </a:p>
        </p:txBody>
      </p:sp>
    </p:spTree>
    <p:extLst>
      <p:ext uri="{BB962C8B-B14F-4D97-AF65-F5344CB8AC3E}">
        <p14:creationId xmlns:p14="http://schemas.microsoft.com/office/powerpoint/2010/main" val="34216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8622" y="6248400"/>
            <a:ext cx="609600" cy="6096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5719" y="83273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124224"/>
            <a:ext cx="6382824" cy="3997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2797754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2"/>
              <a:ext cx="5819780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4" y="3808246"/>
            <a:ext cx="2774946" cy="1346803"/>
            <a:chOff x="10341548" y="3536401"/>
            <a:chExt cx="7222552" cy="311930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1362679" y="3590514"/>
              <a:ext cx="5819781" cy="3065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beside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264404" y="4889097"/>
            <a:ext cx="2774946" cy="800220"/>
            <a:chOff x="10341548" y="3536401"/>
            <a:chExt cx="7222552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1208882" y="3548416"/>
              <a:ext cx="5819781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under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book is _______ the pencils.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703716" y="5975299"/>
            <a:ext cx="2129923" cy="1235164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98761-7653-DD81-1259-3C37E2A338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29" y="2679651"/>
            <a:ext cx="4845318" cy="28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9820" y="6248400"/>
            <a:ext cx="609600" cy="6096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7787" y="170282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2438397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3" y="3693892"/>
              <a:ext cx="5819780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book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4" y="3808246"/>
            <a:ext cx="2419347" cy="840006"/>
            <a:chOff x="10341548" y="3536401"/>
            <a:chExt cx="7222552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60121" y="3753443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crayon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264404" y="4889097"/>
            <a:ext cx="2419347" cy="800220"/>
            <a:chOff x="10341548" y="3536401"/>
            <a:chExt cx="7222552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446276" y="3617616"/>
              <a:ext cx="5819781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map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 this? It’s Bill’s.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58E31-FA9C-81D2-0103-BBD898140B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02" y="2994917"/>
            <a:ext cx="4262846" cy="23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1386" y="6248400"/>
            <a:ext cx="609600" cy="6096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7787" y="208847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3" y="2709321"/>
            <a:ext cx="3670025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2" y="3693892"/>
              <a:ext cx="5819781" cy="161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above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6917372" y="3789510"/>
            <a:ext cx="4074400" cy="840006"/>
            <a:chOff x="9677180" y="3536401"/>
            <a:chExt cx="7886920" cy="19455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9677180" y="3633827"/>
              <a:ext cx="5819781" cy="1639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over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095793" y="4870361"/>
            <a:ext cx="3866497" cy="800220"/>
            <a:chOff x="10036167" y="3536401"/>
            <a:chExt cx="7527933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036167" y="3548416"/>
              <a:ext cx="5819780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In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fron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 of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257573" y="1324004"/>
            <a:ext cx="927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The erasers are _______ pencil case.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1DFD7-3F5D-FEAF-C9B5-233FBFE40C6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02" y="2897674"/>
            <a:ext cx="4172164" cy="28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758616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8-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3 ( 4, 5, 6)</a:t>
            </a:r>
          </a:p>
        </p:txBody>
      </p:sp>
    </p:spTree>
    <p:extLst>
      <p:ext uri="{BB962C8B-B14F-4D97-AF65-F5344CB8AC3E}">
        <p14:creationId xmlns:p14="http://schemas.microsoft.com/office/powerpoint/2010/main" val="30200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</p:spTree>
    <p:extLst>
      <p:ext uri="{BB962C8B-B14F-4D97-AF65-F5344CB8AC3E}">
        <p14:creationId xmlns:p14="http://schemas.microsoft.com/office/powerpoint/2010/main" val="27851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6831" y="-132044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9133579" y="3523559"/>
            <a:ext cx="5029981" cy="5029981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157358" y="-344631"/>
            <a:ext cx="12506715" cy="773638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3285353">
            <a:off x="129852" y="5677945"/>
            <a:ext cx="769225" cy="747444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11082118" y="-9525"/>
            <a:ext cx="975621" cy="94426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677126">
            <a:off x="418655" y="3268601"/>
            <a:ext cx="1023509" cy="929938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556000" y="1942297"/>
            <a:ext cx="7877738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2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957254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>
            <a:extLst>
              <a:ext uri="{FF2B5EF4-FFF2-40B4-BE49-F238E27FC236}">
                <a16:creationId xmlns:a16="http://schemas.microsoft.com/office/drawing/2014/main" id="{8ED31977-84FF-1FF6-C269-17849B639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6785" y="1690688"/>
            <a:ext cx="9692640" cy="31526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Game</a:t>
            </a:r>
            <a:r>
              <a:rPr lang="vi-VN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 LUCKY WHEEL</a:t>
            </a:r>
            <a:endParaRPr lang="en-US" sz="36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834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7FD32B-8BB8-45A0-8F29-2A832EFB4702}"/>
              </a:ext>
            </a:extLst>
          </p:cNvPr>
          <p:cNvGrpSpPr/>
          <p:nvPr/>
        </p:nvGrpSpPr>
        <p:grpSpPr>
          <a:xfrm>
            <a:off x="1201581" y="597476"/>
            <a:ext cx="5552183" cy="5611461"/>
            <a:chOff x="1179481" y="559404"/>
            <a:chExt cx="5552182" cy="5611461"/>
          </a:xfrm>
        </p:grpSpPr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8E9631C1-D97C-475E-9218-2437DAE313E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79481" y="559404"/>
              <a:ext cx="5552182" cy="5611461"/>
              <a:chOff x="1771398" y="1073225"/>
              <a:chExt cx="4082400" cy="4125986"/>
            </a:xfrm>
          </p:grpSpPr>
          <p:grpSp>
            <p:nvGrpSpPr>
              <p:cNvPr id="1198" name="Group 1197">
                <a:extLst>
                  <a:ext uri="{FF2B5EF4-FFF2-40B4-BE49-F238E27FC236}">
                    <a16:creationId xmlns:a16="http://schemas.microsoft.com/office/drawing/2014/main" id="{F95D2380-63A7-498E-B3D6-A9F6E5036F6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771398" y="1073225"/>
                <a:ext cx="4082400" cy="4125986"/>
                <a:chOff x="1756530" y="1058757"/>
                <a:chExt cx="4082400" cy="4125986"/>
              </a:xfrm>
            </p:grpSpPr>
            <p:sp>
              <p:nvSpPr>
                <p:cNvPr id="1206" name="Partial Circle 120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EE368A0-93C4-4013-B2DB-1E448613AC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7" name="Partial Circle 1206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F23C9EA4-19A9-4B3C-AAE9-BF82774319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8" name="Partial Circle 120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85EF55BE-6542-4F99-9A75-83C6E5E6E9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058757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9" name="Partial Circle 120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E7458BE-0585-4C15-BE94-B657DADDA89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0" name="Partial Circle 120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A902DA7B-CF86-4075-90F4-4A162DBBA6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1" name="Partial Circle 121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82221DB-4D61-4767-BD54-E40485E9711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99" name="Group 1198">
                <a:extLst>
                  <a:ext uri="{FF2B5EF4-FFF2-40B4-BE49-F238E27FC236}">
                    <a16:creationId xmlns:a16="http://schemas.microsoft.com/office/drawing/2014/main" id="{74F0E654-2259-4E2E-8FDE-BE1621CD5214}"/>
                  </a:ext>
                </a:extLst>
              </p:cNvPr>
              <p:cNvGrpSpPr>
                <a:grpSpLocks/>
              </p:cNvGrpSpPr>
              <p:nvPr/>
            </p:nvGrpSpPr>
            <p:grpSpPr>
              <a:xfrm flipH="1" flipV="1">
                <a:off x="1771398" y="1117404"/>
                <a:ext cx="4082400" cy="4081807"/>
                <a:chOff x="1756530" y="1102936"/>
                <a:chExt cx="4082400" cy="4081807"/>
              </a:xfrm>
            </p:grpSpPr>
            <p:sp>
              <p:nvSpPr>
                <p:cNvPr id="1200" name="Partial Circle 119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227EB37-737F-45C2-AF46-175E2E9919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0"/>
                    <a:gd name="adj2" fmla="val 1878854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1" name="Partial Circle 120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110D4504-7A4C-4368-971C-9D700654BC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1788903"/>
                    <a:gd name="adj2" fmla="val 3666782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2" name="Partial Circle 1201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77DD5CCE-F891-472C-B3AD-BD0AB26FF5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3557884"/>
                    <a:gd name="adj2" fmla="val 5385633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3" name="Partial Circle 1202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F6EA1510-55A1-4F94-B7AC-8AB1B0E1D1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5376793"/>
                    <a:gd name="adj2" fmla="val 7165093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4" name="Partial Circle 1203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9F6CB7B9-32B5-4385-9CF9-7A23B54414B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7138571"/>
                    <a:gd name="adj2" fmla="val 9024974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5" name="Partial Circle 1204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9E34062E-23CC-46DA-81A3-853B072EA9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756530" y="1102936"/>
                  <a:ext cx="4082400" cy="4081807"/>
                </a:xfrm>
                <a:prstGeom prst="pie">
                  <a:avLst>
                    <a:gd name="adj1" fmla="val 8985279"/>
                    <a:gd name="adj2" fmla="val 10851129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50" name="TextBox 149">
              <a:hlinkClick r:id="rId3" action="ppaction://hlinksldjump"/>
              <a:extLst>
                <a:ext uri="{FF2B5EF4-FFF2-40B4-BE49-F238E27FC236}">
                  <a16:creationId xmlns:a16="http://schemas.microsoft.com/office/drawing/2014/main" id="{521540C5-C230-4778-BA6C-A3BCCBBFA301}"/>
                </a:ext>
              </a:extLst>
            </p:cNvPr>
            <p:cNvSpPr txBox="1"/>
            <p:nvPr/>
          </p:nvSpPr>
          <p:spPr>
            <a:xfrm rot="16982697">
              <a:off x="3355963" y="1815208"/>
              <a:ext cx="1829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under</a:t>
              </a:r>
            </a:p>
          </p:txBody>
        </p:sp>
        <p:sp>
          <p:nvSpPr>
            <p:cNvPr id="151" name="TextBox 150">
              <a:hlinkClick r:id="rId4" action="ppaction://hlinksldjump"/>
              <a:extLst>
                <a:ext uri="{FF2B5EF4-FFF2-40B4-BE49-F238E27FC236}">
                  <a16:creationId xmlns:a16="http://schemas.microsoft.com/office/drawing/2014/main" id="{5A6EBC86-180E-46AC-BC85-791A90E188C3}"/>
                </a:ext>
              </a:extLst>
            </p:cNvPr>
            <p:cNvSpPr txBox="1"/>
            <p:nvPr/>
          </p:nvSpPr>
          <p:spPr>
            <a:xfrm rot="20739047">
              <a:off x="4284747" y="2717539"/>
              <a:ext cx="2246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above</a:t>
              </a:r>
            </a:p>
          </p:txBody>
        </p:sp>
        <p:sp>
          <p:nvSpPr>
            <p:cNvPr id="152" name="TextBox 151">
              <a:hlinkClick r:id="" action="ppaction://noaction"/>
              <a:extLst>
                <a:ext uri="{FF2B5EF4-FFF2-40B4-BE49-F238E27FC236}">
                  <a16:creationId xmlns:a16="http://schemas.microsoft.com/office/drawing/2014/main" id="{A02B5E43-4513-4F63-A160-B6FB3BFC8EBC}"/>
                </a:ext>
              </a:extLst>
            </p:cNvPr>
            <p:cNvSpPr txBox="1"/>
            <p:nvPr/>
          </p:nvSpPr>
          <p:spPr>
            <a:xfrm rot="2606472">
              <a:off x="3975292" y="4124462"/>
              <a:ext cx="21067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In front of</a:t>
              </a:r>
            </a:p>
          </p:txBody>
        </p:sp>
        <p:sp>
          <p:nvSpPr>
            <p:cNvPr id="153" name="TextBox 152">
              <a:hlinkClick r:id="" action="ppaction://noaction"/>
              <a:extLst>
                <a:ext uri="{FF2B5EF4-FFF2-40B4-BE49-F238E27FC236}">
                  <a16:creationId xmlns:a16="http://schemas.microsoft.com/office/drawing/2014/main" id="{A8873EA7-BC31-41EB-90A9-3E80187CB0D1}"/>
                </a:ext>
              </a:extLst>
            </p:cNvPr>
            <p:cNvSpPr txBox="1"/>
            <p:nvPr/>
          </p:nvSpPr>
          <p:spPr>
            <a:xfrm rot="6182697">
              <a:off x="2546371" y="4592733"/>
              <a:ext cx="2115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beside</a:t>
              </a:r>
            </a:p>
          </p:txBody>
        </p:sp>
        <p:sp>
          <p:nvSpPr>
            <p:cNvPr id="154" name="TextBox 153">
              <a:hlinkClick r:id="" action="ppaction://noaction"/>
              <a:extLst>
                <a:ext uri="{FF2B5EF4-FFF2-40B4-BE49-F238E27FC236}">
                  <a16:creationId xmlns:a16="http://schemas.microsoft.com/office/drawing/2014/main" id="{0AE8C628-833E-429D-BAE0-F6F68CFBEDBA}"/>
                </a:ext>
              </a:extLst>
            </p:cNvPr>
            <p:cNvSpPr txBox="1"/>
            <p:nvPr/>
          </p:nvSpPr>
          <p:spPr>
            <a:xfrm rot="9725558">
              <a:off x="1757922" y="3479701"/>
              <a:ext cx="19197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000" dirty="0">
                  <a:latin typeface="Century Gothic" panose="020B0502020202020204" pitchFamily="34" charset="0"/>
                </a:rPr>
                <a:t>on</a:t>
              </a:r>
            </a:p>
          </p:txBody>
        </p:sp>
        <p:sp>
          <p:nvSpPr>
            <p:cNvPr id="155" name="TextBox 154">
              <a:hlinkClick r:id="" action="ppaction://noaction"/>
              <a:extLst>
                <a:ext uri="{FF2B5EF4-FFF2-40B4-BE49-F238E27FC236}">
                  <a16:creationId xmlns:a16="http://schemas.microsoft.com/office/drawing/2014/main" id="{E4EAF08A-F97E-45D2-9149-7864578B566D}"/>
                </a:ext>
              </a:extLst>
            </p:cNvPr>
            <p:cNvSpPr txBox="1"/>
            <p:nvPr/>
          </p:nvSpPr>
          <p:spPr>
            <a:xfrm rot="13436864">
              <a:off x="2166520" y="2239881"/>
              <a:ext cx="18487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r>
                <a:rPr lang="en-US" sz="3200" dirty="0">
                  <a:latin typeface="Century Gothic" panose="020B0502020202020204" pitchFamily="34" charset="0"/>
                </a:rPr>
                <a:t>over</a:t>
              </a:r>
            </a:p>
          </p:txBody>
        </p:sp>
        <p:sp>
          <p:nvSpPr>
            <p:cNvPr id="157" name="TextBox 156">
              <a:hlinkClick r:id="" action="ppaction://noaction"/>
              <a:extLst>
                <a:ext uri="{FF2B5EF4-FFF2-40B4-BE49-F238E27FC236}">
                  <a16:creationId xmlns:a16="http://schemas.microsoft.com/office/drawing/2014/main" id="{DE9EED87-8DBD-4DEB-9377-1CF088A0CD1A}"/>
                </a:ext>
              </a:extLst>
            </p:cNvPr>
            <p:cNvSpPr txBox="1"/>
            <p:nvPr/>
          </p:nvSpPr>
          <p:spPr>
            <a:xfrm rot="877888">
              <a:off x="4282877" y="3549359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58" name="TextBox 157">
              <a:hlinkClick r:id="" action="ppaction://noaction"/>
              <a:extLst>
                <a:ext uri="{FF2B5EF4-FFF2-40B4-BE49-F238E27FC236}">
                  <a16:creationId xmlns:a16="http://schemas.microsoft.com/office/drawing/2014/main" id="{A8EC029F-2790-44BE-A599-0A2C1E755CDE}"/>
                </a:ext>
              </a:extLst>
            </p:cNvPr>
            <p:cNvSpPr txBox="1"/>
            <p:nvPr/>
          </p:nvSpPr>
          <p:spPr>
            <a:xfrm rot="4470774">
              <a:off x="3254851" y="4666504"/>
              <a:ext cx="2307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  <p:sp>
          <p:nvSpPr>
            <p:cNvPr id="162" name="TextBox 161">
              <a:hlinkClick r:id="" action="ppaction://noaction"/>
              <a:extLst>
                <a:ext uri="{FF2B5EF4-FFF2-40B4-BE49-F238E27FC236}">
                  <a16:creationId xmlns:a16="http://schemas.microsoft.com/office/drawing/2014/main" id="{0B98672D-F1FD-421A-8CF8-A408E4C76F66}"/>
                </a:ext>
              </a:extLst>
            </p:cNvPr>
            <p:cNvSpPr txBox="1"/>
            <p:nvPr/>
          </p:nvSpPr>
          <p:spPr>
            <a:xfrm rot="18774017">
              <a:off x="3884539" y="1976810"/>
              <a:ext cx="23667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>
                  <a:ln>
                    <a:solidFill>
                      <a:srgbClr val="BF9000"/>
                    </a:solidFill>
                  </a:ln>
                  <a:solidFill>
                    <a:srgbClr val="FFFFD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defRPr>
              </a:lvl1pPr>
            </a:lstStyle>
            <a:p>
              <a:pPr algn="r"/>
              <a:endParaRPr lang="en-US" sz="3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1201581" y="636779"/>
            <a:ext cx="4775471" cy="4775471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/>
          </a:p>
        </p:txBody>
      </p: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1C8440CB-4608-4747-8687-1DD3BD2E469B}"/>
              </a:ext>
            </a:extLst>
          </p:cNvPr>
          <p:cNvGrpSpPr>
            <a:grpSpLocks/>
          </p:cNvGrpSpPr>
          <p:nvPr/>
        </p:nvGrpSpPr>
        <p:grpSpPr>
          <a:xfrm>
            <a:off x="3696823" y="3107539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CAABA252-F774-4059-A61F-BC107BD73E9B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82A5875D-C799-40F9-BBBD-F0382DB7A3F2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sp>
          <p:nvSpPr>
            <p:cNvPr id="1181" name="Star: 5 Points 1180">
              <a:extLst>
                <a:ext uri="{FF2B5EF4-FFF2-40B4-BE49-F238E27FC236}">
                  <a16:creationId xmlns:a16="http://schemas.microsoft.com/office/drawing/2014/main" id="{BD62BCF0-A91A-4DCC-BC1A-17C381AB60C3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>
            <a:off x="6124249" y="3208077"/>
            <a:ext cx="1055485" cy="639847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400"/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165" name="Title 1211">
            <a:extLst>
              <a:ext uri="{FF2B5EF4-FFF2-40B4-BE49-F238E27FC236}">
                <a16:creationId xmlns:a16="http://schemas.microsoft.com/office/drawing/2014/main" id="{A04C8AAD-19E5-48C6-853C-249EEC8343DB}"/>
              </a:ext>
            </a:extLst>
          </p:cNvPr>
          <p:cNvSpPr txBox="1">
            <a:spLocks/>
          </p:cNvSpPr>
          <p:nvPr/>
        </p:nvSpPr>
        <p:spPr>
          <a:xfrm>
            <a:off x="8360539" y="448055"/>
            <a:ext cx="3207191" cy="34163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kern="1200" smtClean="0">
                <a:solidFill>
                  <a:schemeClr val="bg1"/>
                </a:solidFill>
                <a:latin typeface="Luckiest Guy" panose="02000506000000020004" pitchFamily="2" charset="0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rgbClr val="0409EA"/>
                </a:solidFill>
                <a:latin typeface="Bahnschrift" panose="020B0502040204020203" pitchFamily="34" charset="0"/>
              </a:rPr>
              <a:t>SPIN AND SAY</a:t>
            </a:r>
          </a:p>
        </p:txBody>
      </p:sp>
      <p:sp>
        <p:nvSpPr>
          <p:cNvPr id="166" name="Content Placeholder 12">
            <a:extLst>
              <a:ext uri="{FF2B5EF4-FFF2-40B4-BE49-F238E27FC236}">
                <a16:creationId xmlns:a16="http://schemas.microsoft.com/office/drawing/2014/main" id="{4BDB3C0E-9B5D-4333-85F2-5EB995D4E2DC}"/>
              </a:ext>
            </a:extLst>
          </p:cNvPr>
          <p:cNvSpPr txBox="1">
            <a:spLocks/>
          </p:cNvSpPr>
          <p:nvPr/>
        </p:nvSpPr>
        <p:spPr>
          <a:xfrm>
            <a:off x="7660166" y="4284133"/>
            <a:ext cx="4091567" cy="1648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bg1"/>
                </a:solidFill>
                <a:latin typeface="Lexend Deca" pitchFamily="2" charset="-78"/>
                <a:ea typeface="+mn-ea"/>
                <a:cs typeface="Lexend Deca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solidFill>
                  <a:srgbClr val="FF0000"/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Click the needle to start and then again to stop the wheel. Then READ ALOUD.</a:t>
            </a:r>
          </a:p>
        </p:txBody>
      </p:sp>
      <p:sp>
        <p:nvSpPr>
          <p:cNvPr id="42" name="Rectangle 41">
            <a:hlinkClick r:id="" action="ppaction://noaction"/>
            <a:extLst>
              <a:ext uri="{FF2B5EF4-FFF2-40B4-BE49-F238E27FC236}">
                <a16:creationId xmlns:a16="http://schemas.microsoft.com/office/drawing/2014/main" id="{3B4498F0-D64F-4ED8-9389-EB101AFE1231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690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387952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5C0A8-0E04-0551-A618-8E6B8D0FFC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024" y="1396334"/>
            <a:ext cx="10932072" cy="3779580"/>
          </a:xfrm>
          <a:prstGeom prst="rect">
            <a:avLst/>
          </a:prstGeom>
        </p:spPr>
      </p:pic>
      <p:pic>
        <p:nvPicPr>
          <p:cNvPr id="10" name="Track 83">
            <a:hlinkClick r:id="" action="ppaction://media"/>
            <a:extLst>
              <a:ext uri="{FF2B5EF4-FFF2-40B4-BE49-F238E27FC236}">
                <a16:creationId xmlns:a16="http://schemas.microsoft.com/office/drawing/2014/main" id="{5EE6458B-4870-0CA1-7603-3A729F626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29333" y="418743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1" name="U8 L3. 1. above">
            <a:hlinkClick r:id="" action="ppaction://media"/>
            <a:extLst>
              <a:ext uri="{FF2B5EF4-FFF2-40B4-BE49-F238E27FC236}">
                <a16:creationId xmlns:a16="http://schemas.microsoft.com/office/drawing/2014/main" id="{0CD721CB-6831-BAFE-1AD3-1EC8B8C03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6704" y="251936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2" name="U8 L3. 1. beside">
            <a:hlinkClick r:id="" action="ppaction://media"/>
            <a:extLst>
              <a:ext uri="{FF2B5EF4-FFF2-40B4-BE49-F238E27FC236}">
                <a16:creationId xmlns:a16="http://schemas.microsoft.com/office/drawing/2014/main" id="{1E9B03C1-3718-CCF3-E1D6-79912C6323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4147" y="4029074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3" name="U8 L3. 1. cau 1">
            <a:hlinkClick r:id="" action="ppaction://media"/>
            <a:extLst>
              <a:ext uri="{FF2B5EF4-FFF2-40B4-BE49-F238E27FC236}">
                <a16:creationId xmlns:a16="http://schemas.microsoft.com/office/drawing/2014/main" id="{D92C8B85-172D-C334-A357-AFE999A1B9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4675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8 L3. 1. cau 2">
            <a:hlinkClick r:id="" action="ppaction://media"/>
            <a:extLst>
              <a:ext uri="{FF2B5EF4-FFF2-40B4-BE49-F238E27FC236}">
                <a16:creationId xmlns:a16="http://schemas.microsoft.com/office/drawing/2014/main" id="{5890BB36-224E-9195-33A4-2E2A20DF73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4675" y="399223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56771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D030A-6B3B-152E-A778-288E04336D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358" y="602045"/>
            <a:ext cx="10881652" cy="5651610"/>
          </a:xfrm>
          <a:prstGeom prst="rect">
            <a:avLst/>
          </a:prstGeom>
        </p:spPr>
      </p:pic>
      <p:pic>
        <p:nvPicPr>
          <p:cNvPr id="3" name="Track 84">
            <a:hlinkClick r:id="" action="ppaction://media"/>
            <a:extLst>
              <a:ext uri="{FF2B5EF4-FFF2-40B4-BE49-F238E27FC236}">
                <a16:creationId xmlns:a16="http://schemas.microsoft.com/office/drawing/2014/main" id="{AF20AE46-07B1-4D9F-D700-F72807241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9462" y="1050159"/>
            <a:ext cx="406400" cy="406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4" name="U8 L3.2 cau 1">
            <a:hlinkClick r:id="" action="ppaction://media"/>
            <a:extLst>
              <a:ext uri="{FF2B5EF4-FFF2-40B4-BE49-F238E27FC236}">
                <a16:creationId xmlns:a16="http://schemas.microsoft.com/office/drawing/2014/main" id="{1321A83D-C591-B9D0-E4B3-9B769F7A94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910" y="2847208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8" name="U8 L3.2 cau 2">
            <a:hlinkClick r:id="" action="ppaction://media"/>
            <a:extLst>
              <a:ext uri="{FF2B5EF4-FFF2-40B4-BE49-F238E27FC236}">
                <a16:creationId xmlns:a16="http://schemas.microsoft.com/office/drawing/2014/main" id="{D2BCB1C0-B4D1-54C2-94F6-65D9DB6D2C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910" y="4210871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U8 L3.2 cau 3">
            <a:hlinkClick r:id="" action="ppaction://media"/>
            <a:extLst>
              <a:ext uri="{FF2B5EF4-FFF2-40B4-BE49-F238E27FC236}">
                <a16:creationId xmlns:a16="http://schemas.microsoft.com/office/drawing/2014/main" id="{445AE2A6-6774-D125-91C5-8E03EBAD90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910" y="5371334"/>
            <a:ext cx="406400" cy="406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452451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61A01-8FF0-7CE7-74E1-57D1C1388F27}"/>
              </a:ext>
            </a:extLst>
          </p:cNvPr>
          <p:cNvSpPr txBox="1"/>
          <p:nvPr/>
        </p:nvSpPr>
        <p:spPr>
          <a:xfrm>
            <a:off x="1168113" y="194201"/>
            <a:ext cx="26606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.L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et’s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2CBB8-AE4F-33B7-DA7E-F5B337D84A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1649" y="766286"/>
            <a:ext cx="3952238" cy="23297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F85827-75BB-014A-C991-DB139F6CDBA4}"/>
              </a:ext>
            </a:extLst>
          </p:cNvPr>
          <p:cNvSpPr/>
          <p:nvPr/>
        </p:nvSpPr>
        <p:spPr>
          <a:xfrm>
            <a:off x="938048" y="816416"/>
            <a:ext cx="5580986" cy="28618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photo?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above the table. Where is the glue stick?</a:t>
            </a:r>
          </a:p>
          <a:p>
            <a:pPr marR="947"/>
            <a:r>
              <a:rPr lang="en-GB" sz="3334" dirty="0">
                <a:solidFill>
                  <a:schemeClr val="tx1"/>
                </a:solidFill>
                <a:latin typeface="Comic Sans MS" panose="030F0702030302020204" pitchFamily="66" charset="0"/>
              </a:rPr>
              <a:t>It’s beside the notebook.</a:t>
            </a:r>
            <a:endParaRPr lang="vi-VN" sz="3334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E37356-7B2F-AD20-78AD-BAFD748E22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6948" y="4243387"/>
            <a:ext cx="3909852" cy="23699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192093-8D98-71F1-A312-E8252D1C25D7}"/>
              </a:ext>
            </a:extLst>
          </p:cNvPr>
          <p:cNvSpPr/>
          <p:nvPr/>
        </p:nvSpPr>
        <p:spPr>
          <a:xfrm>
            <a:off x="5129048" y="3751495"/>
            <a:ext cx="6401201" cy="28618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373535"/>
                </a:solidFill>
                <a:latin typeface="Comic Sans MS" panose="030F0702030302020204" pitchFamily="66" charset="0"/>
              </a:rPr>
              <a:t>Where are the pictures? They’re above the table. Where are the crayons? They’re beside the pencil case.</a:t>
            </a:r>
          </a:p>
        </p:txBody>
      </p:sp>
      <p:pic>
        <p:nvPicPr>
          <p:cNvPr id="10" name="Track 85">
            <a:hlinkClick r:id="" action="ppaction://media"/>
            <a:extLst>
              <a:ext uri="{FF2B5EF4-FFF2-40B4-BE49-F238E27FC236}">
                <a16:creationId xmlns:a16="http://schemas.microsoft.com/office/drawing/2014/main" id="{DD360384-DD4E-108E-19CB-124A06864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79917" y="336763"/>
            <a:ext cx="406400" cy="4064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U8 L3.6 cau 1">
            <a:hlinkClick r:id="" action="ppaction://media"/>
            <a:extLst>
              <a:ext uri="{FF2B5EF4-FFF2-40B4-BE49-F238E27FC236}">
                <a16:creationId xmlns:a16="http://schemas.microsoft.com/office/drawing/2014/main" id="{76DB4EFC-5B92-ACEF-9E06-10905435AE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3924" y="122883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8 L3.6 cau 2">
            <a:hlinkClick r:id="" action="ppaction://media"/>
            <a:extLst>
              <a:ext uri="{FF2B5EF4-FFF2-40B4-BE49-F238E27FC236}">
                <a16:creationId xmlns:a16="http://schemas.microsoft.com/office/drawing/2014/main" id="{72C63DC4-19C9-ADDF-9980-72D7ACE844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3924" y="17910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8 L3.6 cau 3">
            <a:hlinkClick r:id="" action="ppaction://media"/>
            <a:extLst>
              <a:ext uri="{FF2B5EF4-FFF2-40B4-BE49-F238E27FC236}">
                <a16:creationId xmlns:a16="http://schemas.microsoft.com/office/drawing/2014/main" id="{37DE0F20-0F30-1EB4-C453-B41A95A89AE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3924" y="228936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8 L3.6 cau 4">
            <a:hlinkClick r:id="" action="ppaction://media"/>
            <a:extLst>
              <a:ext uri="{FF2B5EF4-FFF2-40B4-BE49-F238E27FC236}">
                <a16:creationId xmlns:a16="http://schemas.microsoft.com/office/drawing/2014/main" id="{9BBEE093-B70B-3909-9A33-3450E36CDF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5456" y="28248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8 L3.6 cau 5">
            <a:hlinkClick r:id="" action="ppaction://media"/>
            <a:extLst>
              <a:ext uri="{FF2B5EF4-FFF2-40B4-BE49-F238E27FC236}">
                <a16:creationId xmlns:a16="http://schemas.microsoft.com/office/drawing/2014/main" id="{70D69B6E-92C1-A988-FD1F-1F45CB4D9F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76800" y="42433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8 L3.6 cau 6">
            <a:hlinkClick r:id="" action="ppaction://media"/>
            <a:extLst>
              <a:ext uri="{FF2B5EF4-FFF2-40B4-BE49-F238E27FC236}">
                <a16:creationId xmlns:a16="http://schemas.microsoft.com/office/drawing/2014/main" id="{6393E74D-B11B-57E9-D11F-8BD1AE13A8F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52276" y="475761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8 L3.6 cau 7">
            <a:hlinkClick r:id="" action="ppaction://media"/>
            <a:extLst>
              <a:ext uri="{FF2B5EF4-FFF2-40B4-BE49-F238E27FC236}">
                <a16:creationId xmlns:a16="http://schemas.microsoft.com/office/drawing/2014/main" id="{DC5F6D68-B03A-76E2-35B4-7CE978803D1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20744" y="521493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8 L3.6 cau 8">
            <a:hlinkClick r:id="" action="ppaction://media"/>
            <a:extLst>
              <a:ext uri="{FF2B5EF4-FFF2-40B4-BE49-F238E27FC236}">
                <a16:creationId xmlns:a16="http://schemas.microsoft.com/office/drawing/2014/main" id="{FB90F594-8F39-3E67-F772-2E00117B4CA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52276" y="572916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148510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3600" y="60198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1064" y="2260601"/>
            <a:ext cx="808105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u="sng" dirty="0">
                <a:ln w="0"/>
                <a:cs typeface="Arial" panose="020B0604020202020204" pitchFamily="34" charset="0"/>
              </a:rPr>
              <a:t>Game:</a:t>
            </a:r>
          </a:p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RING THE BELL!</a:t>
            </a:r>
          </a:p>
        </p:txBody>
      </p:sp>
    </p:spTree>
    <p:extLst>
      <p:ext uri="{BB962C8B-B14F-4D97-AF65-F5344CB8AC3E}">
        <p14:creationId xmlns:p14="http://schemas.microsoft.com/office/powerpoint/2010/main" val="35131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1708" y="6248400"/>
            <a:ext cx="609600" cy="6096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17337" y="263172"/>
            <a:ext cx="7213600" cy="830997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VN Ai Cap" panose="02040603050506020204" pitchFamily="18" charset="0"/>
              </a:rPr>
              <a:t>Choose a, b or c, then say.</a:t>
            </a:r>
          </a:p>
        </p:txBody>
      </p:sp>
      <p:pic>
        <p:nvPicPr>
          <p:cNvPr id="33" name="Picture 4" descr="het gio" hidden="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2" y="170282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4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60FFE7D4-3F46-375B-D6C5-C9FB30C26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0890" y="151973"/>
            <a:ext cx="1968220" cy="216287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06F17B-A0C5-36F6-0B66-2AC300F19F07}"/>
              </a:ext>
            </a:extLst>
          </p:cNvPr>
          <p:cNvSpPr/>
          <p:nvPr/>
        </p:nvSpPr>
        <p:spPr>
          <a:xfrm>
            <a:off x="627316" y="2425502"/>
            <a:ext cx="5934419" cy="3695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8AC46C6-100F-F6E4-D413-451CB0C92686}"/>
              </a:ext>
            </a:extLst>
          </p:cNvPr>
          <p:cNvSpPr/>
          <p:nvPr/>
        </p:nvSpPr>
        <p:spPr>
          <a:xfrm>
            <a:off x="6096000" y="2272480"/>
            <a:ext cx="656933" cy="637822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F321E8F-07BF-FFD9-7367-E9E3CDAE336E}"/>
              </a:ext>
            </a:extLst>
          </p:cNvPr>
          <p:cNvSpPr/>
          <p:nvPr/>
        </p:nvSpPr>
        <p:spPr>
          <a:xfrm rot="2812547">
            <a:off x="-452310" y="5395385"/>
            <a:ext cx="2129923" cy="1924068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CD677A1-6156-A4A1-3B9A-689116A6BD90}"/>
              </a:ext>
            </a:extLst>
          </p:cNvPr>
          <p:cNvSpPr/>
          <p:nvPr/>
        </p:nvSpPr>
        <p:spPr>
          <a:xfrm>
            <a:off x="11420815" y="5524440"/>
            <a:ext cx="497871" cy="525265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30F7F-0757-528A-EFC9-8E4FEE3FFC2A}"/>
              </a:ext>
            </a:extLst>
          </p:cNvPr>
          <p:cNvGrpSpPr/>
          <p:nvPr/>
        </p:nvGrpSpPr>
        <p:grpSpPr>
          <a:xfrm>
            <a:off x="7264404" y="2728057"/>
            <a:ext cx="3952104" cy="852706"/>
            <a:chOff x="10341548" y="3536401"/>
            <a:chExt cx="7222552" cy="194552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5DA4C54-5A5F-7207-D5B1-EF6BB9E95C84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17561" y="3693892"/>
              <a:ext cx="5819781" cy="161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a. glue stick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8A1C2F-DA59-9FB7-68DE-3225EDC32FDE}"/>
              </a:ext>
            </a:extLst>
          </p:cNvPr>
          <p:cNvGrpSpPr/>
          <p:nvPr/>
        </p:nvGrpSpPr>
        <p:grpSpPr>
          <a:xfrm>
            <a:off x="7283453" y="3808246"/>
            <a:ext cx="3952105" cy="1417150"/>
            <a:chOff x="10341548" y="3536401"/>
            <a:chExt cx="7222552" cy="32822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6B8FB1-D3B0-F944-C571-2EA58B68A1A9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654C7-2521-B359-7045-8D34CF121EE8}"/>
                </a:ext>
              </a:extLst>
            </p:cNvPr>
            <p:cNvSpPr txBox="1"/>
            <p:nvPr/>
          </p:nvSpPr>
          <p:spPr>
            <a:xfrm>
              <a:off x="10800105" y="3753443"/>
              <a:ext cx="5819781" cy="3065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b. set square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38A48-9043-AEA7-85B8-085441B9BCC4}"/>
              </a:ext>
            </a:extLst>
          </p:cNvPr>
          <p:cNvGrpSpPr/>
          <p:nvPr/>
        </p:nvGrpSpPr>
        <p:grpSpPr>
          <a:xfrm>
            <a:off x="7095794" y="4889097"/>
            <a:ext cx="4157009" cy="800220"/>
            <a:chOff x="10036167" y="3536401"/>
            <a:chExt cx="7527933" cy="194552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ED1C7FF-958F-C432-74DD-87707552616A}"/>
                </a:ext>
              </a:extLst>
            </p:cNvPr>
            <p:cNvSpPr/>
            <p:nvPr/>
          </p:nvSpPr>
          <p:spPr>
            <a:xfrm>
              <a:off x="10341548" y="3536401"/>
              <a:ext cx="7222552" cy="194552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4AF64B-F863-11C5-9ED1-2BA1C5369C0E}"/>
                </a:ext>
              </a:extLst>
            </p:cNvPr>
            <p:cNvSpPr txBox="1"/>
            <p:nvPr/>
          </p:nvSpPr>
          <p:spPr>
            <a:xfrm>
              <a:off x="10036167" y="3617616"/>
              <a:ext cx="5819781" cy="172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Abadi Extra Light" panose="020B0204020104020204" pitchFamily="34" charset="0"/>
                </a:rPr>
                <a:t>pencil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5EE2576-F14D-1AF8-D897-D3B7B2A69397}"/>
              </a:ext>
            </a:extLst>
          </p:cNvPr>
          <p:cNvSpPr txBox="1"/>
          <p:nvPr/>
        </p:nvSpPr>
        <p:spPr>
          <a:xfrm>
            <a:off x="1794273" y="1324004"/>
            <a:ext cx="874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Whose _______ this? It’s Mary’s.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22812-0767-D7B9-C485-D1D41B31F6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42" y="2850978"/>
            <a:ext cx="3801264" cy="264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422</Words>
  <Application>Microsoft Office PowerPoint</Application>
  <PresentationFormat>Widescreen</PresentationFormat>
  <Paragraphs>120</Paragraphs>
  <Slides>14</Slides>
  <Notes>13</Notes>
  <HiddenSlides>0</HiddenSlides>
  <MMClips>23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Abadi Extra Light</vt:lpstr>
      <vt:lpstr>Arial</vt:lpstr>
      <vt:lpstr>Arial Rounded MT Bold</vt:lpstr>
      <vt:lpstr>Bahnschrift</vt:lpstr>
      <vt:lpstr>Calibri</vt:lpstr>
      <vt:lpstr>Calibri Light</vt:lpstr>
      <vt:lpstr>Cascadia Mono SemiBold</vt:lpstr>
      <vt:lpstr>Century Gothic</vt:lpstr>
      <vt:lpstr>Chronica Pro</vt:lpstr>
      <vt:lpstr>Comic Sans MS</vt:lpstr>
      <vt:lpstr>Impact</vt:lpstr>
      <vt:lpstr>Segoe UI Black</vt:lpstr>
      <vt:lpstr>Tahoma</vt:lpstr>
      <vt:lpstr>Times New Roman</vt:lpstr>
      <vt:lpstr>UVN Ai Cap</vt:lpstr>
      <vt:lpstr>VNI-Baybuom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STD_PHUONG</dc:creator>
  <cp:lastModifiedBy>STD_PHUONG</cp:lastModifiedBy>
  <cp:revision>5</cp:revision>
  <dcterms:created xsi:type="dcterms:W3CDTF">2024-12-08T00:13:49Z</dcterms:created>
  <dcterms:modified xsi:type="dcterms:W3CDTF">2024-12-08T07:39:37Z</dcterms:modified>
</cp:coreProperties>
</file>