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 id="2147483699" r:id="rId5"/>
    <p:sldMasterId id="2147483706" r:id="rId6"/>
    <p:sldMasterId id="2147483713" r:id="rId7"/>
  </p:sldMasterIdLst>
  <p:notesMasterIdLst>
    <p:notesMasterId r:id="rId26"/>
  </p:notesMasterIdLst>
  <p:sldIdLst>
    <p:sldId id="5148" r:id="rId8"/>
    <p:sldId id="5149" r:id="rId9"/>
    <p:sldId id="256" r:id="rId10"/>
    <p:sldId id="5150" r:id="rId11"/>
    <p:sldId id="5151" r:id="rId12"/>
    <p:sldId id="5152" r:id="rId13"/>
    <p:sldId id="5158" r:id="rId14"/>
    <p:sldId id="288" r:id="rId15"/>
    <p:sldId id="289" r:id="rId16"/>
    <p:sldId id="5159" r:id="rId17"/>
    <p:sldId id="271" r:id="rId18"/>
    <p:sldId id="290" r:id="rId19"/>
    <p:sldId id="5160" r:id="rId20"/>
    <p:sldId id="5161" r:id="rId21"/>
    <p:sldId id="275" r:id="rId22"/>
    <p:sldId id="292" r:id="rId23"/>
    <p:sldId id="2007577193" r:id="rId24"/>
    <p:sldId id="2007577191"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36" autoAdjust="0"/>
  </p:normalViewPr>
  <p:slideViewPr>
    <p:cSldViewPr>
      <p:cViewPr varScale="1">
        <p:scale>
          <a:sx n="54" d="100"/>
          <a:sy n="54" d="100"/>
        </p:scale>
        <p:origin x="75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E634D-9E2C-4FD2-9D6B-0D3923104FD5}"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753A9-F3B0-4C72-A05D-363937713EAE}" type="slidenum">
              <a:rPr lang="en-US" smtClean="0"/>
              <a:t>‹#›</a:t>
            </a:fld>
            <a:endParaRPr lang="en-US"/>
          </a:p>
        </p:txBody>
      </p:sp>
    </p:spTree>
    <p:extLst>
      <p:ext uri="{BB962C8B-B14F-4D97-AF65-F5344CB8AC3E}">
        <p14:creationId xmlns:p14="http://schemas.microsoft.com/office/powerpoint/2010/main" val="407206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1</a:t>
            </a:fld>
            <a:endParaRPr lang="en-US"/>
          </a:p>
        </p:txBody>
      </p:sp>
    </p:spTree>
    <p:extLst>
      <p:ext uri="{BB962C8B-B14F-4D97-AF65-F5344CB8AC3E}">
        <p14:creationId xmlns:p14="http://schemas.microsoft.com/office/powerpoint/2010/main" val="167805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6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Ngoài</a:t>
            </a:r>
            <a:r>
              <a:rPr lang="en-US" dirty="0"/>
              <a:t> </a:t>
            </a:r>
            <a:r>
              <a:rPr lang="en-US" dirty="0" err="1"/>
              <a:t>sức</a:t>
            </a:r>
            <a:r>
              <a:rPr lang="en-US" dirty="0"/>
              <a:t> </a:t>
            </a:r>
            <a:r>
              <a:rPr lang="en-US" dirty="0" err="1"/>
              <a:t>mạnh</a:t>
            </a:r>
            <a:r>
              <a:rPr lang="en-US" dirty="0"/>
              <a:t> </a:t>
            </a:r>
            <a:r>
              <a:rPr lang="en-US" dirty="0" err="1"/>
              <a:t>vô</a:t>
            </a:r>
            <a:r>
              <a:rPr lang="en-US" dirty="0"/>
              <a:t> </a:t>
            </a:r>
            <a:r>
              <a:rPr lang="en-US" dirty="0" err="1"/>
              <a:t>tận</a:t>
            </a:r>
            <a:r>
              <a:rPr lang="en-US" dirty="0"/>
              <a:t>, </a:t>
            </a:r>
            <a:r>
              <a:rPr lang="en-US" dirty="0" err="1"/>
              <a:t>mặt</a:t>
            </a:r>
            <a:r>
              <a:rPr lang="en-US" dirty="0"/>
              <a:t> </a:t>
            </a:r>
            <a:r>
              <a:rPr lang="en-US" dirty="0" err="1"/>
              <a:t>trời</a:t>
            </a:r>
            <a:r>
              <a:rPr lang="en-US" dirty="0"/>
              <a:t> </a:t>
            </a:r>
            <a:r>
              <a:rPr lang="en-US" dirty="0" err="1"/>
              <a:t>còn</a:t>
            </a:r>
            <a:r>
              <a:rPr lang="en-US" dirty="0"/>
              <a:t> </a:t>
            </a:r>
            <a:r>
              <a:rPr lang="en-US" dirty="0" err="1"/>
              <a:t>tạo</a:t>
            </a:r>
            <a:r>
              <a:rPr lang="en-US" dirty="0"/>
              <a:t> </a:t>
            </a:r>
            <a:r>
              <a:rPr lang="en-US" dirty="0" err="1"/>
              <a:t>ra</a:t>
            </a:r>
            <a:r>
              <a:rPr lang="en-US" dirty="0"/>
              <a:t> </a:t>
            </a:r>
            <a:r>
              <a:rPr lang="en-US" dirty="0" err="1"/>
              <a:t>những</a:t>
            </a:r>
            <a:r>
              <a:rPr lang="en-US" dirty="0"/>
              <a:t> </a:t>
            </a:r>
            <a:r>
              <a:rPr lang="en-US" dirty="0" err="1"/>
              <a:t>cảnh</a:t>
            </a:r>
            <a:r>
              <a:rPr lang="en-US" dirty="0"/>
              <a:t> </a:t>
            </a:r>
            <a:r>
              <a:rPr lang="en-US" dirty="0" err="1"/>
              <a:t>đẹp</a:t>
            </a:r>
            <a:r>
              <a:rPr lang="en-US" dirty="0"/>
              <a:t> </a:t>
            </a:r>
            <a:r>
              <a:rPr lang="en-US" dirty="0" err="1"/>
              <a:t>tuyệt</a:t>
            </a:r>
            <a:r>
              <a:rPr lang="en-US" dirty="0"/>
              <a:t> </a:t>
            </a:r>
            <a:r>
              <a:rPr lang="en-US" dirty="0" err="1"/>
              <a:t>vời</a:t>
            </a:r>
            <a:r>
              <a:rPr lang="en-US" dirty="0"/>
              <a:t> </a:t>
            </a:r>
            <a:r>
              <a:rPr lang="en-US" dirty="0" err="1"/>
              <a:t>cho</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a:t>
            </a:r>
            <a:r>
              <a:rPr lang="en-US" dirty="0" err="1"/>
              <a:t>mình</a:t>
            </a:r>
            <a:r>
              <a:rPr lang="en-US" dirty="0"/>
              <a:t>, </a:t>
            </a:r>
            <a:r>
              <a:rPr lang="en-US" dirty="0" err="1"/>
              <a:t>cảnh</a:t>
            </a:r>
            <a:r>
              <a:rPr lang="en-US" dirty="0"/>
              <a:t> </a:t>
            </a:r>
            <a:r>
              <a:rPr lang="en-US" dirty="0" err="1"/>
              <a:t>đẹp</a:t>
            </a:r>
            <a:r>
              <a:rPr lang="en-US" dirty="0"/>
              <a:t> </a:t>
            </a:r>
            <a:r>
              <a:rPr lang="en-US" dirty="0" err="1"/>
              <a:t>đó</a:t>
            </a:r>
            <a:r>
              <a:rPr lang="en-US" dirty="0"/>
              <a:t> </a:t>
            </a:r>
            <a:r>
              <a:rPr lang="en-US" dirty="0" err="1"/>
              <a:t>là</a:t>
            </a:r>
            <a:r>
              <a:rPr lang="en-US" dirty="0"/>
              <a:t> </a:t>
            </a:r>
            <a:r>
              <a:rPr lang="en-US" dirty="0" err="1"/>
              <a:t>gì</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a:t>
            </a:r>
            <a:r>
              <a:rPr lang="en-US" dirty="0" err="1"/>
              <a:t>này</a:t>
            </a:r>
            <a:r>
              <a:rPr lang="en-US" dirty="0"/>
              <a:t> </a:t>
            </a:r>
            <a:r>
              <a:rPr lang="en-US" dirty="0" err="1"/>
              <a:t>chúng</a:t>
            </a:r>
            <a:r>
              <a:rPr lang="en-US" dirty="0"/>
              <a:t> </a:t>
            </a:r>
            <a:r>
              <a:rPr lang="en-US" dirty="0" err="1"/>
              <a:t>mình</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3</a:t>
            </a:fld>
            <a:endParaRPr lang="en-US"/>
          </a:p>
        </p:txBody>
      </p:sp>
    </p:spTree>
    <p:extLst>
      <p:ext uri="{BB962C8B-B14F-4D97-AF65-F5344CB8AC3E}">
        <p14:creationId xmlns:p14="http://schemas.microsoft.com/office/powerpoint/2010/main" val="123787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5</a:t>
            </a:fld>
            <a:endParaRPr lang="en-US"/>
          </a:p>
        </p:txBody>
      </p:sp>
    </p:spTree>
    <p:extLst>
      <p:ext uri="{BB962C8B-B14F-4D97-AF65-F5344CB8AC3E}">
        <p14:creationId xmlns:p14="http://schemas.microsoft.com/office/powerpoint/2010/main" val="79188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B753A9-F3B0-4C72-A05D-363937713EAE}" type="slidenum">
              <a:rPr lang="en-US" smtClean="0"/>
              <a:t>7</a:t>
            </a:fld>
            <a:endParaRPr lang="en-US"/>
          </a:p>
        </p:txBody>
      </p:sp>
    </p:spTree>
    <p:extLst>
      <p:ext uri="{BB962C8B-B14F-4D97-AF65-F5344CB8AC3E}">
        <p14:creationId xmlns:p14="http://schemas.microsoft.com/office/powerpoint/2010/main" val="384137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6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69476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3365390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285064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95951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74137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1379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48490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40062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036136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1508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931164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500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349515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401805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59395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047348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97242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9751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827613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76979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12721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755397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8664763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051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8288000" cy="10287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8288000" cy="37719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827898"/>
            <a:ext cx="18288000" cy="4459103"/>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6505701"/>
            <a:ext cx="9144000" cy="335737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9560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7038152"/>
            <a:ext cx="18288000" cy="324885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spTree>
    <p:extLst>
      <p:ext uri="{BB962C8B-B14F-4D97-AF65-F5344CB8AC3E}">
        <p14:creationId xmlns:p14="http://schemas.microsoft.com/office/powerpoint/2010/main" val="742942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3"/>
            <a:ext cx="18288000" cy="4016648"/>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9579491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1178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89724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655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20332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30629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5964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974879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1257300" y="9534526"/>
            <a:ext cx="4114800" cy="547688"/>
          </a:xfrm>
          <a:prstGeom prst="rect">
            <a:avLst/>
          </a:prstGeom>
        </p:spPr>
        <p:txBody>
          <a:bodyPr/>
          <a:lstStyle/>
          <a:p>
            <a:fld id="{1E7C0607-3D3D-42E6-8712-B3AEDA4BB003}"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12915900" y="9534526"/>
            <a:ext cx="4114800" cy="547688"/>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4444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537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888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57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942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28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1745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72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598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708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874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479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8328787" cy="1028700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14758671" y="-734250"/>
            <a:ext cx="4372494" cy="1574802"/>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828710" rtl="0" eaLnBrk="1" fontAlgn="auto" latinLnBrk="0" hangingPunct="1">
              <a:lnSpc>
                <a:spcPct val="90000"/>
              </a:lnSpc>
              <a:spcBef>
                <a:spcPct val="0"/>
              </a:spcBef>
              <a:spcAft>
                <a:spcPts val="0"/>
              </a:spcAft>
              <a:buClr>
                <a:srgbClr val="000000"/>
              </a:buClr>
              <a:buSzTx/>
              <a:buFont typeface="Arial"/>
              <a:buNone/>
              <a:tabLst/>
              <a:defRPr/>
            </a:pPr>
            <a:r>
              <a:rPr kumimoji="0" lang="en-US" sz="4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4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38315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14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9364893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658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962701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70758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99646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677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12576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04150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1257300" y="9534526"/>
            <a:ext cx="4114800" cy="547688"/>
          </a:xfrm>
          <a:prstGeom prst="rect">
            <a:avLst/>
          </a:prstGeom>
        </p:spPr>
        <p:txBody>
          <a:bodyPr/>
          <a:lstStyle/>
          <a:p>
            <a:fld id="{4C319253-1016-4610-8CD0-B28A8E68BAD0}" type="datetimeFigureOut">
              <a:rPr lang="zh-CN" altLang="en-US" smtClean="0"/>
              <a:t>2025/11/12</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12915900" y="9534526"/>
            <a:ext cx="4114800" cy="547688"/>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28262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72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0.png"/><Relationship Id="rId5" Type="http://schemas.openxmlformats.org/officeDocument/2006/relationships/slideLayout" Target="../slideLayouts/slideLayout52.xml"/><Relationship Id="rId10" Type="http://schemas.openxmlformats.org/officeDocument/2006/relationships/image" Target="../media/image9.png"/><Relationship Id="rId4" Type="http://schemas.openxmlformats.org/officeDocument/2006/relationships/slideLayout" Target="../slideLayouts/slideLayout51.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0.png"/><Relationship Id="rId5" Type="http://schemas.openxmlformats.org/officeDocument/2006/relationships/slideLayout" Target="../slideLayouts/slideLayout58.xml"/><Relationship Id="rId10" Type="http://schemas.openxmlformats.org/officeDocument/2006/relationships/image" Target="../media/image9.png"/><Relationship Id="rId4" Type="http://schemas.openxmlformats.org/officeDocument/2006/relationships/slideLayout" Target="../slideLayouts/slideLayout57.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2.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1044364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41096346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8288000" cy="10287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6685"/>
            <a:ext cx="18288000" cy="37719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19978860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494762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2" y="0"/>
            <a:ext cx="18288000" cy="10287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4395486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71469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微软雅黑" panose="020B0503020204020204" pitchFamily="34" charset="-122"/>
          <a:ea typeface="微软雅黑" panose="020B0503020204020204" pitchFamily="34"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微软雅黑" panose="020B0503020204020204" pitchFamily="34" charset="-122"/>
          <a:ea typeface="微软雅黑" panose="020B0503020204020204" pitchFamily="34"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微软雅黑" panose="020B0503020204020204" pitchFamily="34" charset="-122"/>
          <a:ea typeface="微软雅黑" panose="020B0503020204020204" pitchFamily="34"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微软雅黑" panose="020B0503020204020204" pitchFamily="34" charset="-122"/>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4.xml"/><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2.png"/><Relationship Id="rId5" Type="http://schemas.openxmlformats.org/officeDocument/2006/relationships/image" Target="../media/image40.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7.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28" y="663155"/>
            <a:ext cx="1023258" cy="1035015"/>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23" y="-862690"/>
            <a:ext cx="10547867" cy="10547867"/>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5"/>
          <a:stretch>
            <a:fillRect/>
          </a:stretch>
        </p:blipFill>
        <p:spPr>
          <a:xfrm>
            <a:off x="7989038" y="663155"/>
            <a:ext cx="10873158" cy="8696697"/>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32832585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6933305" cy="2412755"/>
            <a:chOff x="381683" y="292216"/>
            <a:chExt cx="11288870"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1200" y="742746"/>
              <a:ext cx="10959353" cy="809039"/>
            </a:xfrm>
            <a:prstGeom prst="rect">
              <a:avLst/>
            </a:prstGeom>
            <a:noFill/>
          </p:spPr>
          <p:txBody>
            <a:bodyPr wrap="square" rtlCol="0">
              <a:spAutoFit/>
            </a:bodyPr>
            <a:lstStyle/>
            <a:p>
              <a:pPr defTabSz="1371600">
                <a:defRPr/>
              </a:pPr>
              <a:r>
                <a:rPr lang="en-US" sz="5400" b="1" dirty="0">
                  <a:solidFill>
                    <a:srgbClr val="002060"/>
                  </a:solidFill>
                  <a:latin typeface="Cambria" panose="02040503050406030204" pitchFamily="18" charset="0"/>
                  <a:ea typeface="Cambria" panose="02040503050406030204" pitchFamily="18" charset="0"/>
                </a:rPr>
                <a:t>2. </a:t>
              </a:r>
              <a:r>
                <a:rPr lang="vi-VN" sz="5400" b="1" dirty="0">
                  <a:solidFill>
                    <a:srgbClr val="002060"/>
                  </a:solidFill>
                  <a:latin typeface="Cambria" panose="02040503050406030204" pitchFamily="18" charset="0"/>
                  <a:ea typeface="Cambria" panose="02040503050406030204" pitchFamily="18" charset="0"/>
                </a:rPr>
                <a:t>Cảnh mặt trời mọc được miêu tả như thế nào?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2727789"/>
            <a:ext cx="17165808" cy="70899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Freeform 5">
            <a:extLst>
              <a:ext uri="{FF2B5EF4-FFF2-40B4-BE49-F238E27FC236}">
                <a16:creationId xmlns:a16="http://schemas.microsoft.com/office/drawing/2014/main" id="{32B142AF-42C6-A63B-D115-8D9C4798C47A}"/>
              </a:ext>
            </a:extLst>
          </p:cNvPr>
          <p:cNvSpPr/>
          <p:nvPr/>
        </p:nvSpPr>
        <p:spPr>
          <a:xfrm>
            <a:off x="10332" y="5676900"/>
            <a:ext cx="5095068" cy="4646908"/>
          </a:xfrm>
          <a:custGeom>
            <a:avLst/>
            <a:gdLst/>
            <a:ahLst/>
            <a:cxnLst/>
            <a:rect l="l" t="t" r="r" b="b"/>
            <a:pathLst>
              <a:path w="4819678" h="4114800">
                <a:moveTo>
                  <a:pt x="0" y="0"/>
                </a:moveTo>
                <a:lnTo>
                  <a:pt x="4819678" y="0"/>
                </a:lnTo>
                <a:lnTo>
                  <a:pt x="481967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7" name="Google Shape;822;p6">
            <a:extLst>
              <a:ext uri="{FF2B5EF4-FFF2-40B4-BE49-F238E27FC236}">
                <a16:creationId xmlns:a16="http://schemas.microsoft.com/office/drawing/2014/main" id="{D0E348FC-957B-5F6A-DE8A-9C4961BB380A}"/>
              </a:ext>
            </a:extLst>
          </p:cNvPr>
          <p:cNvGrpSpPr/>
          <p:nvPr/>
        </p:nvGrpSpPr>
        <p:grpSpPr>
          <a:xfrm>
            <a:off x="5105400" y="5219700"/>
            <a:ext cx="1828800" cy="2590800"/>
            <a:chOff x="1600200" y="2781300"/>
            <a:chExt cx="2743200" cy="3886200"/>
          </a:xfrm>
        </p:grpSpPr>
        <p:grpSp>
          <p:nvGrpSpPr>
            <p:cNvPr id="8" name="Google Shape;823;p6">
              <a:extLst>
                <a:ext uri="{FF2B5EF4-FFF2-40B4-BE49-F238E27FC236}">
                  <a16:creationId xmlns:a16="http://schemas.microsoft.com/office/drawing/2014/main" id="{1BBF113B-746E-1C84-B49B-E5EC40CC1C69}"/>
                </a:ext>
              </a:extLst>
            </p:cNvPr>
            <p:cNvGrpSpPr/>
            <p:nvPr/>
          </p:nvGrpSpPr>
          <p:grpSpPr>
            <a:xfrm>
              <a:off x="1600200" y="2781300"/>
              <a:ext cx="2743200" cy="3886200"/>
              <a:chOff x="1600200" y="2781300"/>
              <a:chExt cx="2743200" cy="3886200"/>
            </a:xfrm>
          </p:grpSpPr>
          <p:sp>
            <p:nvSpPr>
              <p:cNvPr id="10" name="Google Shape;824;p6">
                <a:extLst>
                  <a:ext uri="{FF2B5EF4-FFF2-40B4-BE49-F238E27FC236}">
                    <a16:creationId xmlns:a16="http://schemas.microsoft.com/office/drawing/2014/main" id="{AD2D4412-13A3-1E50-2B43-0D78E01792A9}"/>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6" name="Google Shape;825;p6">
                <a:extLst>
                  <a:ext uri="{FF2B5EF4-FFF2-40B4-BE49-F238E27FC236}">
                    <a16:creationId xmlns:a16="http://schemas.microsoft.com/office/drawing/2014/main" id="{11D73A58-BC4D-EC8F-E0D6-EF03E0FB4E1B}"/>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9" name="Google Shape;826;p6">
              <a:extLst>
                <a:ext uri="{FF2B5EF4-FFF2-40B4-BE49-F238E27FC236}">
                  <a16:creationId xmlns:a16="http://schemas.microsoft.com/office/drawing/2014/main" id="{A4DB991A-A54F-0B4C-D6B6-214B3D8D0D07}"/>
                </a:ext>
              </a:extLst>
            </p:cNvPr>
            <p:cNvSpPr txBox="1"/>
            <p:nvPr/>
          </p:nvSpPr>
          <p:spPr>
            <a:xfrm>
              <a:off x="1885950" y="3215550"/>
              <a:ext cx="2318748" cy="3416280"/>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3600" b="1" kern="0" dirty="0" err="1">
                  <a:solidFill>
                    <a:srgbClr val="000000"/>
                  </a:solidFill>
                  <a:latin typeface="Cambria" panose="02040503050406030204" pitchFamily="18" charset="0"/>
                  <a:ea typeface="Cambria" panose="02040503050406030204" pitchFamily="18" charset="0"/>
                  <a:cs typeface="Lobster"/>
                  <a:sym typeface="Lobster"/>
                </a:rPr>
                <a:t>Cảnh</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mặt</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trời</a:t>
              </a:r>
              <a:r>
                <a:rPr lang="en-US" sz="3600" b="1" kern="0" dirty="0">
                  <a:solidFill>
                    <a:srgbClr val="00000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0000"/>
                  </a:solidFill>
                  <a:latin typeface="Cambria" panose="02040503050406030204" pitchFamily="18" charset="0"/>
                  <a:ea typeface="Cambria" panose="02040503050406030204" pitchFamily="18" charset="0"/>
                  <a:cs typeface="Lobster"/>
                  <a:sym typeface="Lobster"/>
                </a:rPr>
                <a:t>mọc</a:t>
              </a:r>
              <a:endParaRPr sz="3600"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22" name="Google Shape;828;p6">
            <a:extLst>
              <a:ext uri="{FF2B5EF4-FFF2-40B4-BE49-F238E27FC236}">
                <a16:creationId xmlns:a16="http://schemas.microsoft.com/office/drawing/2014/main" id="{7BD84FC5-2853-6430-1E6B-E89F5361B4E3}"/>
              </a:ext>
            </a:extLst>
          </p:cNvPr>
          <p:cNvCxnSpPr>
            <a:cxnSpLocks/>
            <a:endCxn id="25" idx="1"/>
          </p:cNvCxnSpPr>
          <p:nvPr/>
        </p:nvCxnSpPr>
        <p:spPr>
          <a:xfrm flipV="1">
            <a:off x="7086600" y="4044044"/>
            <a:ext cx="1066229" cy="2297013"/>
          </a:xfrm>
          <a:prstGeom prst="straightConnector1">
            <a:avLst/>
          </a:prstGeom>
          <a:noFill/>
          <a:ln w="76200" cap="flat" cmpd="sng">
            <a:solidFill>
              <a:srgbClr val="205867"/>
            </a:solidFill>
            <a:prstDash val="solid"/>
            <a:round/>
            <a:headEnd type="none" w="sm" len="sm"/>
            <a:tailEnd type="stealth" w="med" len="med"/>
          </a:ln>
        </p:spPr>
      </p:cxnSp>
      <p:cxnSp>
        <p:nvCxnSpPr>
          <p:cNvPr id="23" name="Google Shape;829;p6">
            <a:extLst>
              <a:ext uri="{FF2B5EF4-FFF2-40B4-BE49-F238E27FC236}">
                <a16:creationId xmlns:a16="http://schemas.microsoft.com/office/drawing/2014/main" id="{46D001C4-1F01-F9A1-EC13-3F1170607247}"/>
              </a:ext>
            </a:extLst>
          </p:cNvPr>
          <p:cNvCxnSpPr>
            <a:cxnSpLocks/>
          </p:cNvCxnSpPr>
          <p:nvPr/>
        </p:nvCxnSpPr>
        <p:spPr>
          <a:xfrm>
            <a:off x="7086600" y="6564979"/>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24" name="Google Shape;831;p6">
            <a:extLst>
              <a:ext uri="{FF2B5EF4-FFF2-40B4-BE49-F238E27FC236}">
                <a16:creationId xmlns:a16="http://schemas.microsoft.com/office/drawing/2014/main" id="{3AF70077-17FF-93E5-DDEA-FDD2486EBFBC}"/>
              </a:ext>
            </a:extLst>
          </p:cNvPr>
          <p:cNvGrpSpPr/>
          <p:nvPr/>
        </p:nvGrpSpPr>
        <p:grpSpPr>
          <a:xfrm>
            <a:off x="8152829" y="3390901"/>
            <a:ext cx="9144571" cy="1523999"/>
            <a:chOff x="6019800" y="2256123"/>
            <a:chExt cx="2819400" cy="1066800"/>
          </a:xfrm>
        </p:grpSpPr>
        <p:sp>
          <p:nvSpPr>
            <p:cNvPr id="25" name="Google Shape;832;p6">
              <a:extLst>
                <a:ext uri="{FF2B5EF4-FFF2-40B4-BE49-F238E27FC236}">
                  <a16:creationId xmlns:a16="http://schemas.microsoft.com/office/drawing/2014/main" id="{6E9C91FB-F0A9-2B2F-1511-2294C25AA32C}"/>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9" name="Google Shape;833;p6">
              <a:extLst>
                <a:ext uri="{FF2B5EF4-FFF2-40B4-BE49-F238E27FC236}">
                  <a16:creationId xmlns:a16="http://schemas.microsoft.com/office/drawing/2014/main" id="{1D5F0FD7-6798-B8C8-D9BD-7FD778431254}"/>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Đầu tiên: mặt trời nhô lên sau vòm cây xanh thẫm như một vành mũ màu đỏ. </a:t>
              </a:r>
              <a:endParaRPr lang="en-US"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oogle Shape;831;p6">
            <a:extLst>
              <a:ext uri="{FF2B5EF4-FFF2-40B4-BE49-F238E27FC236}">
                <a16:creationId xmlns:a16="http://schemas.microsoft.com/office/drawing/2014/main" id="{75B8842E-9201-382D-6243-667AB5BC5B30}"/>
              </a:ext>
            </a:extLst>
          </p:cNvPr>
          <p:cNvGrpSpPr/>
          <p:nvPr/>
        </p:nvGrpSpPr>
        <p:grpSpPr>
          <a:xfrm>
            <a:off x="8348036" y="5295900"/>
            <a:ext cx="8796963" cy="1714299"/>
            <a:chOff x="6019800" y="2256123"/>
            <a:chExt cx="2819400" cy="1066800"/>
          </a:xfrm>
        </p:grpSpPr>
        <p:sp>
          <p:nvSpPr>
            <p:cNvPr id="35" name="Google Shape;832;p6">
              <a:extLst>
                <a:ext uri="{FF2B5EF4-FFF2-40B4-BE49-F238E27FC236}">
                  <a16:creationId xmlns:a16="http://schemas.microsoft.com/office/drawing/2014/main" id="{58A055C5-F281-A3B5-2AEB-BC128F26F796}"/>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6" name="Google Shape;833;p6">
              <a:extLst>
                <a:ext uri="{FF2B5EF4-FFF2-40B4-BE49-F238E27FC236}">
                  <a16:creationId xmlns:a16="http://schemas.microsoft.com/office/drawing/2014/main" id="{6DF05723-B45C-E2CD-7941-8AAE55DDD42E}"/>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Sau đó: chiếc mũ đỏ to lớn nhô dần lên trên nền trời. </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7" name="Google Shape;829;p6">
            <a:extLst>
              <a:ext uri="{FF2B5EF4-FFF2-40B4-BE49-F238E27FC236}">
                <a16:creationId xmlns:a16="http://schemas.microsoft.com/office/drawing/2014/main" id="{D076CC5D-C731-6C6D-0989-912B2E8BBD9F}"/>
              </a:ext>
            </a:extLst>
          </p:cNvPr>
          <p:cNvCxnSpPr>
            <a:cxnSpLocks/>
          </p:cNvCxnSpPr>
          <p:nvPr/>
        </p:nvCxnSpPr>
        <p:spPr>
          <a:xfrm>
            <a:off x="7026667" y="6958827"/>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8" name="Google Shape;831;p6">
            <a:extLst>
              <a:ext uri="{FF2B5EF4-FFF2-40B4-BE49-F238E27FC236}">
                <a16:creationId xmlns:a16="http://schemas.microsoft.com/office/drawing/2014/main" id="{8A4AF4B7-6BF1-BA95-8DF1-408BA3BE318C}"/>
              </a:ext>
            </a:extLst>
          </p:cNvPr>
          <p:cNvGrpSpPr/>
          <p:nvPr/>
        </p:nvGrpSpPr>
        <p:grpSpPr>
          <a:xfrm>
            <a:off x="8382000" y="7429500"/>
            <a:ext cx="8593192" cy="1981200"/>
            <a:chOff x="6019800" y="2256123"/>
            <a:chExt cx="2819400" cy="1066800"/>
          </a:xfrm>
        </p:grpSpPr>
        <p:sp>
          <p:nvSpPr>
            <p:cNvPr id="39" name="Google Shape;832;p6">
              <a:extLst>
                <a:ext uri="{FF2B5EF4-FFF2-40B4-BE49-F238E27FC236}">
                  <a16:creationId xmlns:a16="http://schemas.microsoft.com/office/drawing/2014/main" id="{25D8BE14-0986-FD9C-B372-7FF406D93FD7}"/>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40" name="Google Shape;833;p6">
              <a:extLst>
                <a:ext uri="{FF2B5EF4-FFF2-40B4-BE49-F238E27FC236}">
                  <a16:creationId xmlns:a16="http://schemas.microsoft.com/office/drawing/2014/main" id="{F9F3B13D-B9B5-3A32-1F43-1FCD2C1C695F}"/>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Cuối cùng: mặt trời bay lên khỏi vòm cây, to và đỏ giống như một chiếc mâm đồng; vầng mặt trời bay từ từ chiếm lĩnh nền trời xa, rộng. </a:t>
              </a:r>
              <a:endPar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4"/>
            <a:ext cx="17022122" cy="2412754"/>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37173"/>
            </a:xfrm>
            <a:prstGeom prst="rect">
              <a:avLst/>
            </a:prstGeom>
            <a:noFill/>
          </p:spPr>
          <p:txBody>
            <a:bodyPr wrap="square" rtlCol="0">
              <a:spAutoFit/>
            </a:bodyPr>
            <a:lstStyle/>
            <a:p>
              <a:pPr algn="just" defTabSz="1371600">
                <a:defRPr/>
              </a:pPr>
              <a:r>
                <a:rPr lang="en-US" sz="5400" b="1" dirty="0">
                  <a:solidFill>
                    <a:srgbClr val="002060"/>
                  </a:solidFill>
                  <a:latin typeface="Cambria" panose="02040503050406030204" pitchFamily="18" charset="0"/>
                  <a:ea typeface="Cambria" panose="02040503050406030204" pitchFamily="18" charset="0"/>
                </a:rPr>
                <a:t>3. </a:t>
              </a:r>
              <a:r>
                <a:rPr lang="vi-VN" sz="5400" b="1" dirty="0">
                  <a:solidFill>
                    <a:srgbClr val="002060"/>
                  </a:solidFill>
                  <a:latin typeface="Cambria" panose="02040503050406030204" pitchFamily="18" charset="0"/>
                  <a:ea typeface="Cambria" panose="02040503050406030204" pitchFamily="18" charset="0"/>
                </a:rPr>
                <a:t>Vì sao nhân vật “tôi” liên tưởng mặt trời như chiếc mũ đỏ rồi lại như chiếc mâm đồng đỏ? </a:t>
              </a:r>
            </a:p>
          </p:txBody>
        </p:sp>
      </p:grpSp>
    </p:spTree>
    <p:extLst>
      <p:ext uri="{BB962C8B-B14F-4D97-AF65-F5344CB8AC3E}">
        <p14:creationId xmlns:p14="http://schemas.microsoft.com/office/powerpoint/2010/main" val="1330676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hlinkClick r:id="" action="ppaction://media"/>
            <a:extLst>
              <a:ext uri="{FF2B5EF4-FFF2-40B4-BE49-F238E27FC236}">
                <a16:creationId xmlns:a16="http://schemas.microsoft.com/office/drawing/2014/main" id="{737ADBBE-AFCE-8B71-849A-61351A2AF72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8413" y="0"/>
            <a:ext cx="18227843" cy="10287000"/>
          </a:xfrm>
          <a:prstGeom prst="rect">
            <a:avLst/>
          </a:prstGeom>
        </p:spPr>
      </p:pic>
    </p:spTree>
    <p:extLst>
      <p:ext uri="{BB962C8B-B14F-4D97-AF65-F5344CB8AC3E}">
        <p14:creationId xmlns:p14="http://schemas.microsoft.com/office/powerpoint/2010/main" val="3577585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2525" y="438325"/>
            <a:ext cx="17022122" cy="3028775"/>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48232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đọc đoạn văn tả mặt trời mọc, có hai bạn nhỏ đã nêu ý kiến như dưới đây. Em thích ý kiến của bạn nào hoặc có ý kiến nào khác? Vì sao?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572525" y="3205537"/>
            <a:ext cx="17165808" cy="66122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A85BAEE8-C20F-6A3A-7E3D-E753B96FF2F9}"/>
              </a:ext>
            </a:extLst>
          </p:cNvPr>
          <p:cNvPicPr>
            <a:picLocks noChangeAspect="1"/>
          </p:cNvPicPr>
          <p:nvPr/>
        </p:nvPicPr>
        <p:blipFill>
          <a:blip r:embed="rId3"/>
          <a:stretch>
            <a:fillRect/>
          </a:stretch>
        </p:blipFill>
        <p:spPr>
          <a:xfrm>
            <a:off x="2057400" y="3467100"/>
            <a:ext cx="10820400" cy="5959240"/>
          </a:xfrm>
          <a:prstGeom prst="rect">
            <a:avLst/>
          </a:prstGeom>
        </p:spPr>
      </p:pic>
      <p:sp>
        <p:nvSpPr>
          <p:cNvPr id="10" name="Rectangle: Rounded Corners 9">
            <a:extLst>
              <a:ext uri="{FF2B5EF4-FFF2-40B4-BE49-F238E27FC236}">
                <a16:creationId xmlns:a16="http://schemas.microsoft.com/office/drawing/2014/main" id="{80CC530A-CCF0-FEE8-0376-D7F57010E675}"/>
              </a:ext>
            </a:extLst>
          </p:cNvPr>
          <p:cNvSpPr/>
          <p:nvPr/>
        </p:nvSpPr>
        <p:spPr>
          <a:xfrm>
            <a:off x="9448800" y="3848100"/>
            <a:ext cx="7848600" cy="2514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Em thích đoạn văn tả mặt trời mọc của bạn Việt Phương. Vì em thấy đoạn văn này có cách miêu tả dí dỏm, vui tươi thông qua cách tả mặt trời mọc như màn ảo thuật, được nhiều người chờ đón, háo hức.</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7402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1449" y="3449165"/>
            <a:ext cx="9540506" cy="7632038"/>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4715142" y="2091902"/>
            <a:ext cx="13572858" cy="6921531"/>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6226140" y="3394222"/>
            <a:ext cx="10891698" cy="5262979"/>
          </a:xfrm>
          <a:prstGeom prst="rect">
            <a:avLst/>
          </a:prstGeom>
        </p:spPr>
        <p:txBody>
          <a:bodyPr wrap="square">
            <a:spAutoFit/>
          </a:bodyPr>
          <a:lstStyle/>
          <a:p>
            <a:pPr algn="ctr" defTabSz="1371600"/>
            <a:r>
              <a:rPr lang="vi-VN" sz="4800" b="1" dirty="0">
                <a:solidFill>
                  <a:prstClr val="black"/>
                </a:solidFill>
                <a:latin typeface="Cambria" panose="02040503050406030204" pitchFamily="18" charset="0"/>
                <a:ea typeface="Cambria" panose="02040503050406030204" pitchFamily="18" charset="0"/>
              </a:rPr>
              <a:t>Bài đọc Bài ca về mặt trời cho thấy sự quan sát, cảm nhận tinh tế, trí tưởng tượng phong phú cùng niềm vui, niềm hân hoan của nhân vật “tôi” trước cảnh mặt trời mọc. Qua con mắt của nhân vật “tôi”, mặt trời hiện lên với vẻ đẹp vô cùng kì diệu, thơ mộng.</a:t>
            </a: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5695487" y="335090"/>
            <a:ext cx="11705334" cy="3575615"/>
          </a:xfrm>
          <a:prstGeom prst="rect">
            <a:avLst/>
          </a:prstGeom>
        </p:spPr>
      </p:pic>
      <p:sp>
        <p:nvSpPr>
          <p:cNvPr id="2" name="Freeform 2">
            <a:extLst>
              <a:ext uri="{FF2B5EF4-FFF2-40B4-BE49-F238E27FC236}">
                <a16:creationId xmlns:a16="http://schemas.microsoft.com/office/drawing/2014/main" id="{9B78A522-5DA8-BA0F-99EC-89EE8CBB3DDE}"/>
              </a:ext>
            </a:extLst>
          </p:cNvPr>
          <p:cNvSpPr/>
          <p:nvPr/>
        </p:nvSpPr>
        <p:spPr>
          <a:xfrm>
            <a:off x="1066800" y="-419100"/>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39231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8101455" y="4225871"/>
            <a:ext cx="10186545" cy="6268353"/>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1096928" y="1112593"/>
            <a:ext cx="16433193" cy="3438443"/>
          </a:xfrm>
          <a:prstGeom prst="rect">
            <a:avLst/>
          </a:prstGeom>
        </p:spPr>
      </p:pic>
    </p:spTree>
    <p:extLst>
      <p:ext uri="{BB962C8B-B14F-4D97-AF65-F5344CB8AC3E}">
        <p14:creationId xmlns:p14="http://schemas.microsoft.com/office/powerpoint/2010/main" val="2440450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F40609DC-D3CA-EE24-2A3B-8B9651986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647700"/>
            <a:ext cx="12526458" cy="10083800"/>
          </a:xfrm>
          <a:prstGeom prst="rect">
            <a:avLst/>
          </a:prstGeom>
          <a:noFill/>
        </p:spPr>
      </p:pic>
    </p:spTree>
    <p:extLst>
      <p:ext uri="{BB962C8B-B14F-4D97-AF65-F5344CB8AC3E}">
        <p14:creationId xmlns:p14="http://schemas.microsoft.com/office/powerpoint/2010/main" val="1468555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944920" y="-834563"/>
            <a:ext cx="2189010" cy="738664"/>
          </a:xfrm>
          <a:prstGeom prst="rect">
            <a:avLst/>
          </a:prstGeom>
          <a:noFill/>
        </p:spPr>
        <p:txBody>
          <a:bodyPr wrap="square" rtlCol="0">
            <a:spAutoFit/>
          </a:bodyPr>
          <a:lstStyle/>
          <a:p>
            <a:pPr defTabSz="1371600">
              <a:defRPr/>
            </a:pPr>
            <a:r>
              <a:rPr lang="en-US" sz="42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25188" y="-200541"/>
            <a:ext cx="2285934" cy="2263302"/>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25690" y="5830796"/>
            <a:ext cx="11743706" cy="4456206"/>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2635356" y="-385281"/>
            <a:ext cx="13772058" cy="705978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N GIÓ VÀ MẶT TRỜI  BÀI 74  Tiếng Việt 1  Tập 1  CÁNH DIỀU_720pFH">
            <a:hlinkClick r:id="" action="ppaction://media"/>
            <a:extLst>
              <a:ext uri="{FF2B5EF4-FFF2-40B4-BE49-F238E27FC236}">
                <a16:creationId xmlns:a16="http://schemas.microsoft.com/office/drawing/2014/main" id="{0C4021DC-7EB9-68F3-F4EF-DD37FFD97395}"/>
              </a:ext>
            </a:extLst>
          </p:cNvPr>
          <p:cNvPicPr>
            <a:picLocks noChangeAspect="1"/>
          </p:cNvPicPr>
          <p:nvPr>
            <a:videoFile r:link="rId1"/>
            <p:extLst>
              <p:ext uri="{DAA4B4D4-6D71-4841-9C94-3DE7FCFB9230}">
                <p14:media xmlns:p14="http://schemas.microsoft.com/office/powerpoint/2010/main" r:embed="rId2">
                  <p14:trim st="14220"/>
                </p14:media>
              </p:ext>
            </p:extLst>
          </p:nvPr>
        </p:nvPicPr>
        <p:blipFill>
          <a:blip r:embed="rId4"/>
          <a:stretch>
            <a:fillRect/>
          </a:stretch>
        </p:blipFill>
        <p:spPr>
          <a:xfrm>
            <a:off x="0" y="-22860"/>
            <a:ext cx="18328640" cy="10309860"/>
          </a:xfrm>
          <a:prstGeom prst="rect">
            <a:avLst/>
          </a:prstGeom>
        </p:spPr>
      </p:pic>
    </p:spTree>
    <p:extLst>
      <p:ext uri="{BB962C8B-B14F-4D97-AF65-F5344CB8AC3E}">
        <p14:creationId xmlns:p14="http://schemas.microsoft.com/office/powerpoint/2010/main" val="514323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person throwing a frisbee&#10;&#10;Description automatically generated">
            <a:extLst>
              <a:ext uri="{FF2B5EF4-FFF2-40B4-BE49-F238E27FC236}">
                <a16:creationId xmlns:a16="http://schemas.microsoft.com/office/drawing/2014/main" id="{B37A99C5-4012-F220-8846-A8263B68F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090" r="26230"/>
          <a:stretch/>
        </p:blipFill>
        <p:spPr>
          <a:xfrm>
            <a:off x="20" y="1923"/>
            <a:ext cx="18287980" cy="10285077"/>
          </a:xfrm>
          <a:prstGeom prst="rect">
            <a:avLst/>
          </a:prstGeom>
        </p:spPr>
      </p:pic>
      <p:pic>
        <p:nvPicPr>
          <p:cNvPr id="14" name="Picture 13" descr="Yellow and blue text on a black background&#10;&#10;Description automatically generated">
            <a:extLst>
              <a:ext uri="{FF2B5EF4-FFF2-40B4-BE49-F238E27FC236}">
                <a16:creationId xmlns:a16="http://schemas.microsoft.com/office/drawing/2014/main" id="{E172171A-7C8C-918C-B7C9-35A5CB628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419100"/>
            <a:ext cx="12796723" cy="3124200"/>
          </a:xfrm>
          <a:prstGeom prst="rect">
            <a:avLst/>
          </a:prstGeom>
        </p:spPr>
      </p:pic>
      <p:pic>
        <p:nvPicPr>
          <p:cNvPr id="18" name="Picture 17">
            <a:extLst>
              <a:ext uri="{FF2B5EF4-FFF2-40B4-BE49-F238E27FC236}">
                <a16:creationId xmlns:a16="http://schemas.microsoft.com/office/drawing/2014/main" id="{831472D7-23FB-DDFA-C0B0-B3895F1A09E8}"/>
              </a:ext>
            </a:extLst>
          </p:cNvPr>
          <p:cNvPicPr>
            <a:picLocks noChangeAspect="1"/>
          </p:cNvPicPr>
          <p:nvPr/>
        </p:nvPicPr>
        <p:blipFill>
          <a:blip r:embed="rId6"/>
          <a:stretch>
            <a:fillRect/>
          </a:stretch>
        </p:blipFill>
        <p:spPr>
          <a:xfrm>
            <a:off x="1143000" y="0"/>
            <a:ext cx="3511600" cy="3475021"/>
          </a:xfrm>
          <a:prstGeom prst="rect">
            <a:avLst/>
          </a:prstGeom>
        </p:spPr>
      </p:pic>
      <p:pic>
        <p:nvPicPr>
          <p:cNvPr id="20" name="Picture 19">
            <a:extLst>
              <a:ext uri="{FF2B5EF4-FFF2-40B4-BE49-F238E27FC236}">
                <a16:creationId xmlns:a16="http://schemas.microsoft.com/office/drawing/2014/main" id="{3F4540F7-5AD3-38CB-8EA9-4D719E512E65}"/>
              </a:ext>
            </a:extLst>
          </p:cNvPr>
          <p:cNvPicPr>
            <a:picLocks noChangeAspect="1"/>
          </p:cNvPicPr>
          <p:nvPr/>
        </p:nvPicPr>
        <p:blipFill>
          <a:blip r:embed="rId7"/>
          <a:stretch>
            <a:fillRect/>
          </a:stretch>
        </p:blipFill>
        <p:spPr>
          <a:xfrm>
            <a:off x="9144000" y="2019300"/>
            <a:ext cx="5047926"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1714500"/>
            <a:ext cx="7704145" cy="8312773"/>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905000" y="2095500"/>
            <a:ext cx="11257239" cy="8696697"/>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84FF1-00E5-3322-082B-3EC0B9E659A0}"/>
              </a:ext>
            </a:extLst>
          </p:cNvPr>
          <p:cNvGrpSpPr/>
          <p:nvPr/>
        </p:nvGrpSpPr>
        <p:grpSpPr>
          <a:xfrm>
            <a:off x="457200" y="1409700"/>
            <a:ext cx="17324439" cy="8553296"/>
            <a:chOff x="353961" y="1390804"/>
            <a:chExt cx="11348884" cy="5049324"/>
          </a:xfrm>
        </p:grpSpPr>
        <p:sp>
          <p:nvSpPr>
            <p:cNvPr id="3" name="Rectangle: Rounded Corners 2">
              <a:extLst>
                <a:ext uri="{FF2B5EF4-FFF2-40B4-BE49-F238E27FC236}">
                  <a16:creationId xmlns:a16="http://schemas.microsoft.com/office/drawing/2014/main" id="{7BB8EE15-16D2-B601-BCE0-EEF9CC26B695}"/>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F244B67-A3F4-65DF-FD94-EE0AAE7C7336}"/>
                </a:ext>
              </a:extLst>
            </p:cNvPr>
            <p:cNvSpPr txBox="1"/>
            <p:nvPr/>
          </p:nvSpPr>
          <p:spPr>
            <a:xfrm>
              <a:off x="661219" y="1471642"/>
              <a:ext cx="10864645" cy="2957969"/>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Không hiểu sao, tôi thức dậy rất sớm. Sương mù như tấm khăn voan mỏng màu sữa bay la đà trên những khóm cây quanh vườn, trùm lắp một khoảng sân. Tôi chợt nhận ra, trên những ngọn cau cao, chim sẻ thi nhau cất tiếng hót. Tôi lắng tai nghe. Dàn đồng ca chim sẻ khi bổng khi trầm, khi nhanh khi chậm, xôn xao vòm không gian. Chúng đang hát về cái gì vậy? Tôi không thể biết được. Nhưng rõ ràng là chúng đã trông thấy một cái gì đó mà tôi không thể cùng trông thấy được.</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Tôi ngước nhìn về phương đông, sau vòm cây xanh thẫm bỗng nhô lên nửa vành mũ màu đỏ. Chiếc mũ đỏ to lớn nhô dần lên trên nền trời buổi sớm. Cuối cùng chiếc mũ đỏ bay lên khỏi vòm cây. Đấy là vầng mặt trời. Vầng mặt trời giống một chiếc mâm đồng đỏ bay từ từ chiếm lĩnh nền trời xa, rộng. Chim sẻ càng cất cao giọng, chiếc mâm đồng đỏ càng nhích dần lên.</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Vầng mặt trời đã lên từ bao giờ? Chắc là nó đã nhô lên khỏi mặt biển trước khi nhô lên khỏi vòm cây. Trái tim tôi bỗng vang lên một bài ca hoà với bài ca của những con chim sẻ trên trời cao. Bài ca về mặt trời.</a:t>
              </a:r>
            </a:p>
          </p:txBody>
        </p:sp>
      </p:grpSp>
      <p:pic>
        <p:nvPicPr>
          <p:cNvPr id="6" name="Picture 5" descr="Yellow and blue text on a black background&#10;&#10;Description automatically generated">
            <a:extLst>
              <a:ext uri="{FF2B5EF4-FFF2-40B4-BE49-F238E27FC236}">
                <a16:creationId xmlns:a16="http://schemas.microsoft.com/office/drawing/2014/main" id="{AF486D02-C571-2721-D09C-140E99EE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66700"/>
            <a:ext cx="8114995" cy="1981200"/>
          </a:xfrm>
          <a:prstGeom prst="rect">
            <a:avLst/>
          </a:prstGeom>
        </p:spPr>
      </p:pic>
      <p:sp>
        <p:nvSpPr>
          <p:cNvPr id="7" name="TextBox 6">
            <a:extLst>
              <a:ext uri="{FF2B5EF4-FFF2-40B4-BE49-F238E27FC236}">
                <a16:creationId xmlns:a16="http://schemas.microsoft.com/office/drawing/2014/main" id="{8F956D37-4AFE-9B24-7F78-BF89455F90C3}"/>
              </a:ext>
            </a:extLst>
          </p:cNvPr>
          <p:cNvSpPr txBox="1"/>
          <p:nvPr/>
        </p:nvSpPr>
        <p:spPr>
          <a:xfrm>
            <a:off x="7467600" y="6286500"/>
            <a:ext cx="6324600"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Mâm đồng đỏ. Mâm đồng đỏ</a:t>
            </a:r>
          </a:p>
          <a:p>
            <a:pPr algn="just"/>
            <a:r>
              <a:rPr lang="vi-VN" sz="2800" b="0" i="0" dirty="0">
                <a:solidFill>
                  <a:srgbClr val="000000"/>
                </a:solidFill>
                <a:effectLst/>
                <a:latin typeface="Cambria" panose="02040503050406030204" pitchFamily="18" charset="0"/>
                <a:ea typeface="Cambria" panose="02040503050406030204" pitchFamily="18" charset="0"/>
              </a:rPr>
              <a:t>Suốt đêm tắm biển</a:t>
            </a:r>
          </a:p>
          <a:p>
            <a:pPr algn="just"/>
            <a:r>
              <a:rPr lang="vi-VN" sz="2800" b="0" i="0" dirty="0">
                <a:solidFill>
                  <a:srgbClr val="000000"/>
                </a:solidFill>
                <a:effectLst/>
                <a:latin typeface="Cambria" panose="02040503050406030204" pitchFamily="18" charset="0"/>
                <a:ea typeface="Cambria" panose="02040503050406030204" pitchFamily="18" charset="0"/>
              </a:rPr>
              <a:t>Làm nước biển sôi</a:t>
            </a:r>
          </a:p>
          <a:p>
            <a:pPr algn="just"/>
            <a:r>
              <a:rPr lang="vi-VN" sz="2800" b="0" i="0" dirty="0">
                <a:solidFill>
                  <a:srgbClr val="000000"/>
                </a:solidFill>
                <a:effectLst/>
                <a:latin typeface="Cambria" panose="02040503050406030204" pitchFamily="18" charset="0"/>
                <a:ea typeface="Cambria" panose="02040503050406030204" pitchFamily="18" charset="0"/>
              </a:rPr>
              <a:t>Ngày trở về trời</a:t>
            </a:r>
          </a:p>
          <a:p>
            <a:pPr algn="just"/>
            <a:r>
              <a:rPr lang="vi-VN" sz="2800" b="0" i="0" dirty="0">
                <a:solidFill>
                  <a:srgbClr val="000000"/>
                </a:solidFill>
                <a:effectLst/>
                <a:latin typeface="Cambria" panose="02040503050406030204" pitchFamily="18" charset="0"/>
                <a:ea typeface="Cambria" panose="02040503050406030204" pitchFamily="18" charset="0"/>
              </a:rPr>
              <a:t>Mâm đồng không nguội</a:t>
            </a:r>
          </a:p>
          <a:p>
            <a:pPr algn="just"/>
            <a:r>
              <a:rPr lang="vi-VN" sz="2800" b="0" i="0" dirty="0">
                <a:solidFill>
                  <a:srgbClr val="000000"/>
                </a:solidFill>
                <a:effectLst/>
                <a:latin typeface="Cambria" panose="02040503050406030204" pitchFamily="18" charset="0"/>
                <a:ea typeface="Cambria" panose="02040503050406030204" pitchFamily="18" charset="0"/>
              </a:rPr>
              <a:t>Mâm đồng đỏ chói.</a:t>
            </a:r>
          </a:p>
          <a:p>
            <a:pPr algn="just"/>
            <a:r>
              <a:rPr lang="vi-VN" sz="2800" b="0" i="0" dirty="0">
                <a:solidFill>
                  <a:srgbClr val="000000"/>
                </a:solidFill>
                <a:effectLst/>
                <a:latin typeface="Cambria" panose="02040503050406030204" pitchFamily="18" charset="0"/>
                <a:ea typeface="Cambria" panose="02040503050406030204" pitchFamily="18" charset="0"/>
              </a:rPr>
              <a:t>Mặt trời. Mặt trời...</a:t>
            </a:r>
          </a:p>
        </p:txBody>
      </p:sp>
      <p:sp>
        <p:nvSpPr>
          <p:cNvPr id="8" name="TextBox 7">
            <a:extLst>
              <a:ext uri="{FF2B5EF4-FFF2-40B4-BE49-F238E27FC236}">
                <a16:creationId xmlns:a16="http://schemas.microsoft.com/office/drawing/2014/main" id="{60BB8015-E035-660E-B992-BFB6A0CCDF3C}"/>
              </a:ext>
            </a:extLst>
          </p:cNvPr>
          <p:cNvSpPr txBox="1"/>
          <p:nvPr/>
        </p:nvSpPr>
        <p:spPr>
          <a:xfrm>
            <a:off x="11049000" y="9486900"/>
            <a:ext cx="6324600" cy="52322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(Theo Nguyễn Trọng Tạo)</a:t>
            </a:r>
          </a:p>
        </p:txBody>
      </p:sp>
    </p:spTree>
    <p:extLst>
      <p:ext uri="{BB962C8B-B14F-4D97-AF65-F5344CB8AC3E}">
        <p14:creationId xmlns:p14="http://schemas.microsoft.com/office/powerpoint/2010/main" val="2430757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E0DB85-0D52-74F9-798F-B3B01532A64B}"/>
              </a:ext>
            </a:extLst>
          </p:cNvPr>
          <p:cNvGrpSpPr/>
          <p:nvPr/>
        </p:nvGrpSpPr>
        <p:grpSpPr>
          <a:xfrm>
            <a:off x="622140" y="2101571"/>
            <a:ext cx="7886022" cy="5222622"/>
            <a:chOff x="32407" y="18536"/>
            <a:chExt cx="1976285" cy="1119782"/>
          </a:xfrm>
        </p:grpSpPr>
        <p:pic>
          <p:nvPicPr>
            <p:cNvPr id="23" name="Picture 22">
              <a:extLst>
                <a:ext uri="{FF2B5EF4-FFF2-40B4-BE49-F238E27FC236}">
                  <a16:creationId xmlns:a16="http://schemas.microsoft.com/office/drawing/2014/main" id="{5285E2BC-91C6-7D4C-854B-E955552E1912}"/>
                </a:ext>
              </a:extLst>
            </p:cNvPr>
            <p:cNvPicPr>
              <a:picLocks noChangeAspect="1"/>
            </p:cNvPicPr>
            <p:nvPr/>
          </p:nvPicPr>
          <p:blipFill rotWithShape="1">
            <a:blip r:embed="rId2">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24" name="Rectangle 23">
              <a:extLst>
                <a:ext uri="{FF2B5EF4-FFF2-40B4-BE49-F238E27FC236}">
                  <a16:creationId xmlns:a16="http://schemas.microsoft.com/office/drawing/2014/main" id="{D3CC2AF2-B1B1-FD94-0D03-55442A486F1D}"/>
                </a:ext>
              </a:extLst>
            </p:cNvPr>
            <p:cNvSpPr/>
            <p:nvPr/>
          </p:nvSpPr>
          <p:spPr>
            <a:xfrm>
              <a:off x="296611" y="360333"/>
              <a:ext cx="1499338" cy="554319"/>
            </a:xfrm>
            <a:prstGeom prst="rect">
              <a:avLst/>
            </a:prstGeom>
          </p:spPr>
          <p:txBody>
            <a:bodyPr wrap="square">
              <a:spAutoFit/>
            </a:bodyPr>
            <a:lstStyle/>
            <a:p>
              <a:pPr algn="ctr" defTabSz="1371600">
                <a:defRPr/>
              </a:pPr>
              <a:r>
                <a:rPr lang="en-US" sz="5400" b="1" kern="0" dirty="0" err="1">
                  <a:solidFill>
                    <a:srgbClr val="3F3F3F"/>
                  </a:solidFill>
                  <a:latin typeface="Cambria" panose="02040503050406030204" pitchFamily="18" charset="0"/>
                  <a:ea typeface="Cambria" panose="02040503050406030204" pitchFamily="18" charset="0"/>
                </a:rPr>
                <a:t>Bài</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đọc</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này</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được</a:t>
              </a:r>
              <a:r>
                <a:rPr lang="en-US" sz="5400" b="1" kern="0" dirty="0">
                  <a:solidFill>
                    <a:srgbClr val="3F3F3F"/>
                  </a:solidFill>
                  <a:latin typeface="Cambria" panose="02040503050406030204" pitchFamily="18" charset="0"/>
                  <a:ea typeface="Cambria" panose="02040503050406030204" pitchFamily="18" charset="0"/>
                </a:rPr>
                <a:t> chia </a:t>
              </a:r>
              <a:r>
                <a:rPr lang="en-US" sz="5400" b="1" kern="0" dirty="0" err="1">
                  <a:solidFill>
                    <a:srgbClr val="3F3F3F"/>
                  </a:solidFill>
                  <a:latin typeface="Cambria" panose="02040503050406030204" pitchFamily="18" charset="0"/>
                  <a:ea typeface="Cambria" panose="02040503050406030204" pitchFamily="18" charset="0"/>
                </a:rPr>
                <a:t>làm</a:t>
              </a:r>
              <a:r>
                <a:rPr lang="en-US" sz="5400" b="1" kern="0" dirty="0">
                  <a:solidFill>
                    <a:srgbClr val="3F3F3F"/>
                  </a:solidFill>
                  <a:latin typeface="Cambria" panose="02040503050406030204" pitchFamily="18" charset="0"/>
                  <a:ea typeface="Cambria" panose="02040503050406030204" pitchFamily="18" charset="0"/>
                </a:rPr>
                <a:t> bao </a:t>
              </a:r>
              <a:r>
                <a:rPr lang="en-US" sz="5400" b="1" kern="0" dirty="0" err="1">
                  <a:solidFill>
                    <a:srgbClr val="3F3F3F"/>
                  </a:solidFill>
                  <a:latin typeface="Cambria" panose="02040503050406030204" pitchFamily="18" charset="0"/>
                  <a:ea typeface="Cambria" panose="02040503050406030204" pitchFamily="18" charset="0"/>
                </a:rPr>
                <a:t>nhiêu</a:t>
              </a:r>
              <a:r>
                <a:rPr lang="en-US" sz="5400" b="1" kern="0" dirty="0">
                  <a:solidFill>
                    <a:srgbClr val="3F3F3F"/>
                  </a:solidFill>
                  <a:latin typeface="Cambria" panose="02040503050406030204" pitchFamily="18" charset="0"/>
                  <a:ea typeface="Cambria" panose="02040503050406030204" pitchFamily="18" charset="0"/>
                </a:rPr>
                <a:t> </a:t>
              </a:r>
              <a:r>
                <a:rPr lang="en-US" sz="5400" b="1" kern="0" dirty="0" err="1">
                  <a:solidFill>
                    <a:srgbClr val="3F3F3F"/>
                  </a:solidFill>
                  <a:latin typeface="Cambria" panose="02040503050406030204" pitchFamily="18" charset="0"/>
                  <a:ea typeface="Cambria" panose="02040503050406030204" pitchFamily="18" charset="0"/>
                </a:rPr>
                <a:t>đoạn</a:t>
              </a:r>
              <a:r>
                <a:rPr lang="en-US" sz="5400" b="1" kern="0" dirty="0">
                  <a:solidFill>
                    <a:srgbClr val="3F3F3F"/>
                  </a:solidFill>
                  <a:latin typeface="Cambria" panose="02040503050406030204" pitchFamily="18" charset="0"/>
                  <a:ea typeface="Cambria" panose="02040503050406030204" pitchFamily="18" charset="0"/>
                </a:rPr>
                <a:t>?</a:t>
              </a:r>
            </a:p>
          </p:txBody>
        </p:sp>
      </p:grpSp>
      <p:grpSp>
        <p:nvGrpSpPr>
          <p:cNvPr id="25" name="Group 24">
            <a:extLst>
              <a:ext uri="{FF2B5EF4-FFF2-40B4-BE49-F238E27FC236}">
                <a16:creationId xmlns:a16="http://schemas.microsoft.com/office/drawing/2014/main" id="{EFC9BAF6-FB45-2D3C-ED02-F1C247D39070}"/>
              </a:ext>
            </a:extLst>
          </p:cNvPr>
          <p:cNvGrpSpPr/>
          <p:nvPr/>
        </p:nvGrpSpPr>
        <p:grpSpPr>
          <a:xfrm>
            <a:off x="8331084" y="2540066"/>
            <a:ext cx="1545021" cy="1524897"/>
            <a:chOff x="6589986" y="1158818"/>
            <a:chExt cx="1030014" cy="1016598"/>
          </a:xfrm>
        </p:grpSpPr>
        <p:pic>
          <p:nvPicPr>
            <p:cNvPr id="26" name="Picture 25">
              <a:extLst>
                <a:ext uri="{FF2B5EF4-FFF2-40B4-BE49-F238E27FC236}">
                  <a16:creationId xmlns:a16="http://schemas.microsoft.com/office/drawing/2014/main" id="{17BBFBFE-4319-0E23-3D92-FCF7703F56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7" name="TextBox 26">
              <a:extLst>
                <a:ext uri="{FF2B5EF4-FFF2-40B4-BE49-F238E27FC236}">
                  <a16:creationId xmlns:a16="http://schemas.microsoft.com/office/drawing/2014/main" id="{C1C3282E-BDB5-D6AF-ED35-A4FFFB51F6CF}"/>
                </a:ext>
              </a:extLst>
            </p:cNvPr>
            <p:cNvSpPr txBox="1"/>
            <p:nvPr/>
          </p:nvSpPr>
          <p:spPr>
            <a:xfrm>
              <a:off x="6854073" y="1313174"/>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1</a:t>
              </a:r>
              <a:endParaRPr lang="en-US" sz="5400" b="1" dirty="0">
                <a:solidFill>
                  <a:srgbClr val="3F3F3F"/>
                </a:solidFill>
                <a:latin typeface="等线" panose="020F0502020204030204"/>
              </a:endParaRPr>
            </a:p>
          </p:txBody>
        </p:sp>
      </p:grpSp>
      <p:grpSp>
        <p:nvGrpSpPr>
          <p:cNvPr id="28" name="Group 27">
            <a:extLst>
              <a:ext uri="{FF2B5EF4-FFF2-40B4-BE49-F238E27FC236}">
                <a16:creationId xmlns:a16="http://schemas.microsoft.com/office/drawing/2014/main" id="{9DB0CC64-C34D-C22A-9E88-935432C86D44}"/>
              </a:ext>
            </a:extLst>
          </p:cNvPr>
          <p:cNvGrpSpPr/>
          <p:nvPr/>
        </p:nvGrpSpPr>
        <p:grpSpPr>
          <a:xfrm>
            <a:off x="8346849" y="4203327"/>
            <a:ext cx="1545021" cy="1524897"/>
            <a:chOff x="6600496" y="2267659"/>
            <a:chExt cx="1030014" cy="1016598"/>
          </a:xfrm>
        </p:grpSpPr>
        <p:pic>
          <p:nvPicPr>
            <p:cNvPr id="29" name="Picture 28">
              <a:extLst>
                <a:ext uri="{FF2B5EF4-FFF2-40B4-BE49-F238E27FC236}">
                  <a16:creationId xmlns:a16="http://schemas.microsoft.com/office/drawing/2014/main" id="{321CE362-BB8C-D2C6-C7FC-438DCFC117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30" name="TextBox 29">
              <a:extLst>
                <a:ext uri="{FF2B5EF4-FFF2-40B4-BE49-F238E27FC236}">
                  <a16:creationId xmlns:a16="http://schemas.microsoft.com/office/drawing/2014/main" id="{0E2530AD-99D7-C65B-B7F9-556F8E41D486}"/>
                </a:ext>
              </a:extLst>
            </p:cNvPr>
            <p:cNvSpPr txBox="1"/>
            <p:nvPr/>
          </p:nvSpPr>
          <p:spPr>
            <a:xfrm>
              <a:off x="6875093" y="2422015"/>
              <a:ext cx="501839" cy="677108"/>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2</a:t>
              </a:r>
              <a:endParaRPr lang="en-US" sz="5400" b="1" dirty="0">
                <a:solidFill>
                  <a:srgbClr val="3F3F3F"/>
                </a:solidFill>
                <a:latin typeface="等线" panose="020F0502020204030204"/>
              </a:endParaRPr>
            </a:p>
          </p:txBody>
        </p:sp>
      </p:grpSp>
      <p:grpSp>
        <p:nvGrpSpPr>
          <p:cNvPr id="31" name="Group 30">
            <a:extLst>
              <a:ext uri="{FF2B5EF4-FFF2-40B4-BE49-F238E27FC236}">
                <a16:creationId xmlns:a16="http://schemas.microsoft.com/office/drawing/2014/main" id="{6101CF8D-15D2-6AB1-B0BE-CF674A26C815}"/>
              </a:ext>
            </a:extLst>
          </p:cNvPr>
          <p:cNvGrpSpPr/>
          <p:nvPr/>
        </p:nvGrpSpPr>
        <p:grpSpPr>
          <a:xfrm>
            <a:off x="8338984" y="6265347"/>
            <a:ext cx="1545021" cy="1524897"/>
            <a:chOff x="6600496" y="3447419"/>
            <a:chExt cx="1030014" cy="1016598"/>
          </a:xfrm>
        </p:grpSpPr>
        <p:pic>
          <p:nvPicPr>
            <p:cNvPr id="32" name="Picture 31">
              <a:extLst>
                <a:ext uri="{FF2B5EF4-FFF2-40B4-BE49-F238E27FC236}">
                  <a16:creationId xmlns:a16="http://schemas.microsoft.com/office/drawing/2014/main" id="{D989BF78-0C8A-ABCB-36C0-55D31C6C28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33" name="TextBox 32">
              <a:extLst>
                <a:ext uri="{FF2B5EF4-FFF2-40B4-BE49-F238E27FC236}">
                  <a16:creationId xmlns:a16="http://schemas.microsoft.com/office/drawing/2014/main" id="{CB328E13-A580-9E99-2E30-F3A2A9C73FE7}"/>
                </a:ext>
              </a:extLst>
            </p:cNvPr>
            <p:cNvSpPr txBox="1"/>
            <p:nvPr/>
          </p:nvSpPr>
          <p:spPr>
            <a:xfrm>
              <a:off x="6875093" y="3566316"/>
              <a:ext cx="501839" cy="677109"/>
            </a:xfrm>
            <a:prstGeom prst="rect">
              <a:avLst/>
            </a:prstGeom>
            <a:noFill/>
          </p:spPr>
          <p:txBody>
            <a:bodyPr wrap="square">
              <a:spAutoFit/>
            </a:bodyPr>
            <a:lstStyle/>
            <a:p>
              <a:pPr algn="just" defTabSz="1371600"/>
              <a:r>
                <a:rPr lang="en-US" sz="6000" b="1" dirty="0">
                  <a:solidFill>
                    <a:prstClr val="black"/>
                  </a:solidFill>
                  <a:latin typeface="Cambria" panose="02040503050406030204" pitchFamily="18" charset="0"/>
                </a:rPr>
                <a:t>3</a:t>
              </a:r>
              <a:endParaRPr lang="en-US" sz="5400" b="1" dirty="0">
                <a:solidFill>
                  <a:srgbClr val="3F3F3F"/>
                </a:solidFill>
                <a:latin typeface="等线" panose="020F0502020204030204"/>
              </a:endParaRPr>
            </a:p>
          </p:txBody>
        </p:sp>
      </p:grpSp>
      <p:sp>
        <p:nvSpPr>
          <p:cNvPr id="34" name="TextBox 33">
            <a:extLst>
              <a:ext uri="{FF2B5EF4-FFF2-40B4-BE49-F238E27FC236}">
                <a16:creationId xmlns:a16="http://schemas.microsoft.com/office/drawing/2014/main" id="{E1403834-44C2-FF60-9211-CD57F92BA351}"/>
              </a:ext>
            </a:extLst>
          </p:cNvPr>
          <p:cNvSpPr txBox="1"/>
          <p:nvPr/>
        </p:nvSpPr>
        <p:spPr>
          <a:xfrm>
            <a:off x="9929664" y="3027075"/>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Từ</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đầu</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trông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thấy</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được</a:t>
            </a:r>
            <a:endParaRPr lang="en-US" sz="4500" b="1" i="1" dirty="0">
              <a:solidFill>
                <a:srgbClr val="3F3F3F"/>
              </a:solidFill>
              <a:latin typeface="等线" panose="020F0502020204030204"/>
            </a:endParaRPr>
          </a:p>
        </p:txBody>
      </p:sp>
      <p:sp>
        <p:nvSpPr>
          <p:cNvPr id="35" name="TextBox 34">
            <a:extLst>
              <a:ext uri="{FF2B5EF4-FFF2-40B4-BE49-F238E27FC236}">
                <a16:creationId xmlns:a16="http://schemas.microsoft.com/office/drawing/2014/main" id="{E24D757B-2CB2-A7D0-F17D-4C2D1035BA25}"/>
              </a:ext>
            </a:extLst>
          </p:cNvPr>
          <p:cNvSpPr txBox="1"/>
          <p:nvPr/>
        </p:nvSpPr>
        <p:spPr>
          <a:xfrm>
            <a:off x="9985638" y="4680518"/>
            <a:ext cx="7807773" cy="1477328"/>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Tiếp</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theo</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đến</a:t>
            </a:r>
            <a:r>
              <a:rPr lang="en-US" sz="4500" b="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càng</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nhích</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dần</a:t>
            </a:r>
            <a:r>
              <a:rPr lang="en-US" sz="4500" b="1" i="1" dirty="0">
                <a:solidFill>
                  <a:prstClr val="black"/>
                </a:solidFill>
                <a:latin typeface="Cambria" panose="02040503050406030204" pitchFamily="18" charset="0"/>
              </a:rPr>
              <a:t> </a:t>
            </a:r>
            <a:r>
              <a:rPr lang="en-US" sz="4500" b="1" i="1" dirty="0" err="1">
                <a:solidFill>
                  <a:prstClr val="black"/>
                </a:solidFill>
                <a:latin typeface="Cambria" panose="02040503050406030204" pitchFamily="18" charset="0"/>
              </a:rPr>
              <a:t>lên</a:t>
            </a:r>
            <a:r>
              <a:rPr lang="en-US" sz="4500" b="1" i="1" dirty="0">
                <a:solidFill>
                  <a:prstClr val="black"/>
                </a:solidFill>
                <a:latin typeface="Cambria" panose="02040503050406030204" pitchFamily="18" charset="0"/>
              </a:rPr>
              <a:t>.</a:t>
            </a:r>
            <a:endParaRPr lang="en-US" sz="4500" b="1" i="1" dirty="0">
              <a:solidFill>
                <a:srgbClr val="3F3F3F"/>
              </a:solidFill>
              <a:latin typeface="等线" panose="020F0502020204030204"/>
            </a:endParaRPr>
          </a:p>
        </p:txBody>
      </p:sp>
      <p:sp>
        <p:nvSpPr>
          <p:cNvPr id="40" name="TextBox 39">
            <a:extLst>
              <a:ext uri="{FF2B5EF4-FFF2-40B4-BE49-F238E27FC236}">
                <a16:creationId xmlns:a16="http://schemas.microsoft.com/office/drawing/2014/main" id="{00DD18E2-DA85-2313-E98A-13421CCAF7C7}"/>
              </a:ext>
            </a:extLst>
          </p:cNvPr>
          <p:cNvSpPr txBox="1"/>
          <p:nvPr/>
        </p:nvSpPr>
        <p:spPr>
          <a:xfrm>
            <a:off x="9982200" y="6591300"/>
            <a:ext cx="7807773" cy="784830"/>
          </a:xfrm>
          <a:prstGeom prst="rect">
            <a:avLst/>
          </a:prstGeom>
          <a:noFill/>
        </p:spPr>
        <p:txBody>
          <a:bodyPr wrap="square">
            <a:spAutoFit/>
          </a:bodyPr>
          <a:lstStyle/>
          <a:p>
            <a:pPr algn="just" defTabSz="1371600"/>
            <a:r>
              <a:rPr lang="en-US" sz="4500" b="1" dirty="0" err="1">
                <a:solidFill>
                  <a:prstClr val="black"/>
                </a:solidFill>
                <a:latin typeface="Cambria" panose="02040503050406030204" pitchFamily="18" charset="0"/>
              </a:rPr>
              <a:t>Còn</a:t>
            </a:r>
            <a:r>
              <a:rPr lang="en-US" sz="4500" b="1" dirty="0">
                <a:solidFill>
                  <a:prstClr val="black"/>
                </a:solidFill>
                <a:latin typeface="Cambria" panose="02040503050406030204" pitchFamily="18" charset="0"/>
              </a:rPr>
              <a:t> </a:t>
            </a:r>
            <a:r>
              <a:rPr lang="en-US" sz="4500" b="1" dirty="0" err="1">
                <a:solidFill>
                  <a:prstClr val="black"/>
                </a:solidFill>
                <a:latin typeface="Cambria" panose="02040503050406030204" pitchFamily="18" charset="0"/>
              </a:rPr>
              <a:t>lại</a:t>
            </a:r>
            <a:r>
              <a:rPr lang="en-US" sz="4500" b="1" dirty="0">
                <a:solidFill>
                  <a:prstClr val="black"/>
                </a:solidFill>
                <a:latin typeface="Cambria" panose="02040503050406030204" pitchFamily="18" charset="0"/>
              </a:rPr>
              <a:t>.</a:t>
            </a:r>
            <a:endParaRPr lang="en-US" sz="4500" b="1" i="1" dirty="0">
              <a:solidFill>
                <a:srgbClr val="3F3F3F"/>
              </a:solidFill>
            </a:endParaRPr>
          </a:p>
        </p:txBody>
      </p:sp>
      <p:pic>
        <p:nvPicPr>
          <p:cNvPr id="41" name="Picture 40">
            <a:extLst>
              <a:ext uri="{FF2B5EF4-FFF2-40B4-BE49-F238E27FC236}">
                <a16:creationId xmlns:a16="http://schemas.microsoft.com/office/drawing/2014/main" id="{368970CC-59DC-9A67-5DB5-2F04671B06E7}"/>
              </a:ext>
            </a:extLst>
          </p:cNvPr>
          <p:cNvPicPr>
            <a:picLocks noChangeAspect="1"/>
          </p:cNvPicPr>
          <p:nvPr/>
        </p:nvPicPr>
        <p:blipFill>
          <a:blip r:embed="rId4"/>
          <a:stretch>
            <a:fillRect/>
          </a:stretch>
        </p:blipFill>
        <p:spPr>
          <a:xfrm>
            <a:off x="4997843" y="-154992"/>
            <a:ext cx="8413209" cy="3529890"/>
          </a:xfrm>
          <a:prstGeom prst="rect">
            <a:avLst/>
          </a:prstGeom>
        </p:spPr>
      </p:pic>
    </p:spTree>
    <p:extLst>
      <p:ext uri="{BB962C8B-B14F-4D97-AF65-F5344CB8AC3E}">
        <p14:creationId xmlns:p14="http://schemas.microsoft.com/office/powerpoint/2010/main" val="2840311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left)">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FC0F71-2A2C-42F9-4EB0-D837D8FDB214}"/>
              </a:ext>
            </a:extLst>
          </p:cNvPr>
          <p:cNvGrpSpPr/>
          <p:nvPr/>
        </p:nvGrpSpPr>
        <p:grpSpPr>
          <a:xfrm>
            <a:off x="842675" y="3255534"/>
            <a:ext cx="16972172" cy="3335765"/>
            <a:chOff x="327867" y="2053398"/>
            <a:chExt cx="11314781" cy="2027596"/>
          </a:xfrm>
        </p:grpSpPr>
        <p:sp>
          <p:nvSpPr>
            <p:cNvPr id="3" name="Rectangle: Rounded Corners 2">
              <a:extLst>
                <a:ext uri="{FF2B5EF4-FFF2-40B4-BE49-F238E27FC236}">
                  <a16:creationId xmlns:a16="http://schemas.microsoft.com/office/drawing/2014/main" id="{4B4D8B32-E79C-2099-B1B4-FB46194812CE}"/>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等线" panose="020F0502020204030204"/>
              </a:endParaRPr>
            </a:p>
          </p:txBody>
        </p:sp>
        <p:sp>
          <p:nvSpPr>
            <p:cNvPr id="4" name="TextBox 3">
              <a:extLst>
                <a:ext uri="{FF2B5EF4-FFF2-40B4-BE49-F238E27FC236}">
                  <a16:creationId xmlns:a16="http://schemas.microsoft.com/office/drawing/2014/main" id="{1A2F5D2B-DB76-F68A-DB33-E0D597E0F412}"/>
                </a:ext>
              </a:extLst>
            </p:cNvPr>
            <p:cNvSpPr txBox="1"/>
            <p:nvPr/>
          </p:nvSpPr>
          <p:spPr>
            <a:xfrm>
              <a:off x="370400" y="2158134"/>
              <a:ext cx="11062541" cy="1739821"/>
            </a:xfrm>
            <a:prstGeom prst="rect">
              <a:avLst/>
            </a:prstGeom>
            <a:noFill/>
          </p:spPr>
          <p:txBody>
            <a:bodyPr wrap="square">
              <a:spAutoFit/>
            </a:bodyPr>
            <a:lstStyle/>
            <a:p>
              <a:pPr algn="just"/>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Sương mù như tấm khăn voan mỏng màu sữa</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bay la đà trên những khóm cây quanh vườn,</a:t>
              </a:r>
              <a:r>
                <a:rPr lang="vi-VN" sz="6000" dirty="0">
                  <a:solidFill>
                    <a:srgbClr val="FF0000"/>
                  </a:solidFill>
                  <a:latin typeface="Cambria" panose="02040503050406030204" pitchFamily="18" charset="0"/>
                  <a:ea typeface="Cambria" panose="02040503050406030204" pitchFamily="18" charset="0"/>
                </a:rPr>
                <a:t>/</a:t>
              </a:r>
              <a:r>
                <a:rPr lang="vi-VN" sz="6000" dirty="0">
                  <a:solidFill>
                    <a:srgbClr val="002060"/>
                  </a:solidFill>
                  <a:latin typeface="Cambria" panose="02040503050406030204" pitchFamily="18" charset="0"/>
                  <a:ea typeface="Cambria" panose="02040503050406030204" pitchFamily="18" charset="0"/>
                </a:rPr>
                <a:t> trùm lấp một khoảng sân;</a:t>
              </a:r>
              <a:r>
                <a:rPr lang="en-US" sz="6000" dirty="0">
                  <a:solidFill>
                    <a:srgbClr val="FF0000"/>
                  </a:solidFill>
                  <a:latin typeface="Cambria" panose="02040503050406030204" pitchFamily="18" charset="0"/>
                  <a:ea typeface="Cambria" panose="02040503050406030204" pitchFamily="18" charset="0"/>
                </a:rPr>
                <a:t>//</a:t>
              </a:r>
              <a:endParaRPr lang="vi-VN" sz="6000" dirty="0">
                <a:solidFill>
                  <a:srgbClr val="FF0000"/>
                </a:solidFill>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A422F15A-3147-7382-3B2E-52BA37BA6F9E}"/>
              </a:ext>
            </a:extLst>
          </p:cNvPr>
          <p:cNvPicPr>
            <a:picLocks noChangeAspect="1"/>
          </p:cNvPicPr>
          <p:nvPr/>
        </p:nvPicPr>
        <p:blipFill>
          <a:blip r:embed="rId3"/>
          <a:stretch>
            <a:fillRect/>
          </a:stretch>
        </p:blipFill>
        <p:spPr>
          <a:xfrm>
            <a:off x="2706516" y="431342"/>
            <a:ext cx="12391194" cy="3209822"/>
          </a:xfrm>
          <a:prstGeom prst="rect">
            <a:avLst/>
          </a:prstGeom>
        </p:spPr>
      </p:pic>
    </p:spTree>
    <p:extLst>
      <p:ext uri="{BB962C8B-B14F-4D97-AF65-F5344CB8AC3E}">
        <p14:creationId xmlns:p14="http://schemas.microsoft.com/office/powerpoint/2010/main" val="27958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402537" y="123290"/>
            <a:ext cx="17885463" cy="9731358"/>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libri" panose="020F0502020204030204"/>
              <a:ea typeface="思源黑体 CN Bold" panose="020B0800000000000000"/>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547739" y="1757539"/>
            <a:ext cx="8005836" cy="4569578"/>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7753061" y="5939678"/>
            <a:ext cx="10179341" cy="4205198"/>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627634" y="0"/>
            <a:ext cx="17978663" cy="1490601"/>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1185597" y="6448172"/>
            <a:ext cx="5364177" cy="3138003"/>
          </a:xfrm>
          <a:prstGeom prst="rect">
            <a:avLst/>
          </a:prstGeom>
        </p:spPr>
      </p:pic>
    </p:spTree>
    <p:extLst>
      <p:ext uri="{BB962C8B-B14F-4D97-AF65-F5344CB8AC3E}">
        <p14:creationId xmlns:p14="http://schemas.microsoft.com/office/powerpoint/2010/main" val="14888550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245444" y="101065"/>
            <a:ext cx="17816363" cy="9904397"/>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Cambria" panose="02040503050406030204" pitchFamily="18" charset="0"/>
              <a:ea typeface="等线" panose="02010600030101010101" pitchFamily="2" charset="-122"/>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568688" y="1874387"/>
            <a:ext cx="12387149" cy="5117268"/>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10157063" y="5594573"/>
            <a:ext cx="7778399" cy="4550303"/>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60642" y="0"/>
            <a:ext cx="17978663" cy="1490601"/>
          </a:xfrm>
          <a:prstGeom prst="rect">
            <a:avLst/>
          </a:prstGeom>
        </p:spPr>
      </p:pic>
    </p:spTree>
    <p:extLst>
      <p:ext uri="{BB962C8B-B14F-4D97-AF65-F5344CB8AC3E}">
        <p14:creationId xmlns:p14="http://schemas.microsoft.com/office/powerpoint/2010/main" val="2820667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675</Words>
  <Application>Microsoft Office PowerPoint</Application>
  <PresentationFormat>Custom</PresentationFormat>
  <Paragraphs>40</Paragraphs>
  <Slides>18</Slides>
  <Notes>10</Notes>
  <HiddenSlides>0</HiddenSlides>
  <MMClips>2</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18</vt:i4>
      </vt:variant>
    </vt:vector>
  </HeadingPairs>
  <TitlesOfParts>
    <vt:vector size="36" baseType="lpstr">
      <vt:lpstr>微软雅黑</vt:lpstr>
      <vt:lpstr>#9Slide07 HoneyCream</vt:lpstr>
      <vt:lpstr>Arial</vt:lpstr>
      <vt:lpstr>Calibri</vt:lpstr>
      <vt:lpstr>Cambria</vt:lpstr>
      <vt:lpstr>等线</vt:lpstr>
      <vt:lpstr>等线 Light</vt:lpstr>
      <vt:lpstr>Lobster</vt:lpstr>
      <vt:lpstr>Times New Roman</vt:lpstr>
      <vt:lpstr>UTM Wedding K&amp;T</vt:lpstr>
      <vt:lpstr>思源黑体 CN Bold</vt:lpstr>
      <vt:lpstr>Office Theme</vt:lpstr>
      <vt:lpstr>Office 主题​​</vt:lpstr>
      <vt:lpstr>1_Office 主题​​</vt:lpstr>
      <vt:lpstr>2_Office 主题​​</vt:lpstr>
      <vt:lpstr>1_Office Theme</vt:lpstr>
      <vt:lpstr>2_Office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User</cp:lastModifiedBy>
  <cp:revision>32</cp:revision>
  <dcterms:created xsi:type="dcterms:W3CDTF">2006-08-16T00:00:00Z</dcterms:created>
  <dcterms:modified xsi:type="dcterms:W3CDTF">2025-11-12T08:03:40Z</dcterms:modified>
  <dc:identifier>DAGMx3oqY8g</dc:identifier>
</cp:coreProperties>
</file>