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438" r:id="rId3"/>
    <p:sldId id="1341" r:id="rId4"/>
    <p:sldId id="1020" r:id="rId5"/>
    <p:sldId id="1023" r:id="rId6"/>
    <p:sldId id="444" r:id="rId7"/>
    <p:sldId id="738" r:id="rId8"/>
    <p:sldId id="739" r:id="rId9"/>
    <p:sldId id="740" r:id="rId10"/>
    <p:sldId id="1233" r:id="rId11"/>
    <p:sldId id="1234" r:id="rId12"/>
    <p:sldId id="788" r:id="rId13"/>
    <p:sldId id="510" r:id="rId14"/>
    <p:sldId id="1039" r:id="rId15"/>
    <p:sldId id="1040" r:id="rId16"/>
    <p:sldId id="1041" r:id="rId17"/>
    <p:sldId id="1042" r:id="rId18"/>
    <p:sldId id="1235" r:id="rId19"/>
    <p:sldId id="1236" r:id="rId20"/>
    <p:sldId id="434" r:id="rId21"/>
    <p:sldId id="1033" r:id="rId22"/>
    <p:sldId id="1031" r:id="rId23"/>
    <p:sldId id="102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1F4"/>
    <a:srgbClr val="B7EEFB"/>
    <a:srgbClr val="FF6699"/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2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09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87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43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6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4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1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88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7" Type="http://schemas.openxmlformats.org/officeDocument/2006/relationships/image" Target="../media/image6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13" Type="http://schemas.microsoft.com/office/2007/relationships/media" Target="../media/media12.mp3"/><Relationship Id="rId18" Type="http://schemas.openxmlformats.org/officeDocument/2006/relationships/image" Target="../media/image1.png"/><Relationship Id="rId3" Type="http://schemas.microsoft.com/office/2007/relationships/media" Target="../media/media8.mp3"/><Relationship Id="rId7" Type="http://schemas.microsoft.com/office/2007/relationships/media" Target="../media/media10.mp3"/><Relationship Id="rId12" Type="http://schemas.openxmlformats.org/officeDocument/2006/relationships/audio" Target="../media/media11.mp3"/><Relationship Id="rId17" Type="http://schemas.openxmlformats.org/officeDocument/2006/relationships/notesSlide" Target="../notesSlides/notesSlide17.xml"/><Relationship Id="rId2" Type="http://schemas.openxmlformats.org/officeDocument/2006/relationships/audio" Target="../media/media13.mp3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.png"/><Relationship Id="rId1" Type="http://schemas.microsoft.com/office/2007/relationships/media" Target="../media/media13.mp3"/><Relationship Id="rId6" Type="http://schemas.openxmlformats.org/officeDocument/2006/relationships/audio" Target="../media/media9.mp3"/><Relationship Id="rId11" Type="http://schemas.microsoft.com/office/2007/relationships/media" Target="../media/media11.mp3"/><Relationship Id="rId5" Type="http://schemas.microsoft.com/office/2007/relationships/media" Target="../media/media9.mp3"/><Relationship Id="rId15" Type="http://schemas.openxmlformats.org/officeDocument/2006/relationships/audio" Target="NULL" TargetMode="External"/><Relationship Id="rId10" Type="http://schemas.openxmlformats.org/officeDocument/2006/relationships/audio" Target="../media/media7.mp3"/><Relationship Id="rId19" Type="http://schemas.openxmlformats.org/officeDocument/2006/relationships/image" Target="../media/image13.png"/><Relationship Id="rId4" Type="http://schemas.openxmlformats.org/officeDocument/2006/relationships/audio" Target="../media/media8.mp3"/><Relationship Id="rId9" Type="http://schemas.microsoft.com/office/2007/relationships/media" Target="../media/media7.mp3"/><Relationship Id="rId14" Type="http://schemas.openxmlformats.org/officeDocument/2006/relationships/audio" Target="../media/media12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EA5908A-8301-42FB-2D45-27CA8E92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8819" y="3286124"/>
            <a:ext cx="106007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 </a:t>
            </a:r>
            <a:r>
              <a:rPr lang="en-US" sz="6000" b="1" dirty="0">
                <a:solidFill>
                  <a:srgbClr val="0070C0"/>
                </a:solidFill>
                <a:latin typeface="Arial" pitchFamily="34" charset="0"/>
              </a:rPr>
              <a:t>LESSON 1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3004" y="2011530"/>
            <a:ext cx="120307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12:OUR TET HOLIDAY</a:t>
            </a:r>
          </a:p>
        </p:txBody>
      </p:sp>
    </p:spTree>
    <p:extLst>
      <p:ext uri="{BB962C8B-B14F-4D97-AF65-F5344CB8AC3E}">
        <p14:creationId xmlns:p14="http://schemas.microsoft.com/office/powerpoint/2010/main" val="33504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318437" y="4650685"/>
            <a:ext cx="955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banh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meɪk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banh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tʃʊŋ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7F6E743-1A0B-F54D-8425-940448FC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71" y="1564489"/>
            <a:ext cx="4775857" cy="26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2 l 1.2. 3">
            <a:hlinkClick r:id="" action="ppaction://media"/>
            <a:extLst>
              <a:ext uri="{FF2B5EF4-FFF2-40B4-BE49-F238E27FC236}">
                <a16:creationId xmlns:a16="http://schemas.microsoft.com/office/drawing/2014/main" id="{35E71CA1-09E4-0FB0-E9E4-612E1CAAF0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1" end="7015.968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500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5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420533" y="617332"/>
            <a:ext cx="5780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</a:rPr>
              <a:t>VOCABULARY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1035269" y="1689531"/>
            <a:ext cx="1012146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300" b="1" dirty="0"/>
              <a:t>Buy a branch of peach </a:t>
            </a:r>
            <a:r>
              <a:rPr lang="en-US" sz="3300" b="1" dirty="0" err="1"/>
              <a:t>blossoms:mua</a:t>
            </a:r>
            <a:r>
              <a:rPr lang="en-US" sz="3300" b="1" dirty="0"/>
              <a:t> 1 </a:t>
            </a:r>
            <a:r>
              <a:rPr lang="vi-VN" sz="3300" b="1" dirty="0"/>
              <a:t>cành hoa đào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300" b="1" dirty="0"/>
              <a:t>Buy roses: mua hoa hồng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300" b="1" dirty="0"/>
              <a:t>Decorate the house:trang trí nhà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300" b="1" dirty="0"/>
              <a:t>Do the shopping: đi mua sắm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300" b="1" dirty="0"/>
              <a:t>Make banh chung</a:t>
            </a:r>
            <a:r>
              <a:rPr lang="en-US" sz="3300" b="1" dirty="0"/>
              <a:t>:</a:t>
            </a:r>
            <a:r>
              <a:rPr lang="vi-VN" sz="3300" b="1" dirty="0"/>
              <a:t> làm bánh chưng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300" b="1" dirty="0"/>
              <a:t>Make spring rolls: làm nem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vi-VN" sz="3000" b="1" dirty="0"/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860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765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8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3133725" y="1282700"/>
            <a:ext cx="6191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781B6-31FA-701D-757F-24D541C076F0}"/>
              </a:ext>
            </a:extLst>
          </p:cNvPr>
          <p:cNvSpPr/>
          <p:nvPr/>
        </p:nvSpPr>
        <p:spPr>
          <a:xfrm>
            <a:off x="838200" y="3759201"/>
            <a:ext cx="10287000" cy="21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vocabulary</a:t>
            </a:r>
          </a:p>
          <a:p>
            <a:pPr algn="ctr"/>
            <a:r>
              <a:rPr lang="vi-VN" sz="10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Guessing game</a:t>
            </a:r>
            <a:endParaRPr lang="en-US" sz="10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2249213" y="4778683"/>
            <a:ext cx="87446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Buy a branch of peach blossoms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98B17F8-66DF-E8BE-F924-B78B468B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51" y="1809573"/>
            <a:ext cx="4771697" cy="26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457212" y="1926772"/>
            <a:ext cx="5277573" cy="25466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2997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4261187" y="4830578"/>
            <a:ext cx="46888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the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E032F-A815-FCE8-5FB3-621612A46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50" y="1650124"/>
            <a:ext cx="4688845" cy="32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4141074" y="2441029"/>
            <a:ext cx="4318541" cy="18425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13050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3548532" y="5353664"/>
            <a:ext cx="60042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Decorate the house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215DB-2A8D-2ADF-95CE-63D5FDF47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84" y="2080752"/>
            <a:ext cx="4577748" cy="269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393461" y="2400794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2343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4803227" y="5312715"/>
            <a:ext cx="3400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Buy roses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1FEA2-BC03-0A03-ACEF-7060627E7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84" y="2039040"/>
            <a:ext cx="4593019" cy="264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510455" y="2188051"/>
            <a:ext cx="5036579" cy="18425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7538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3510455" y="5312715"/>
            <a:ext cx="46933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banh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55114A-6F6E-B807-469F-FA67A364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15" y="1635180"/>
            <a:ext cx="4775857" cy="26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510455" y="2188051"/>
            <a:ext cx="5036579" cy="18425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4871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3321269" y="5312715"/>
            <a:ext cx="4882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spring rolls</a:t>
            </a:r>
            <a:endParaRPr lang="vi-VN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E9DF8-258C-1308-1712-F7AD30459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55" y="1695048"/>
            <a:ext cx="4571508" cy="282859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510455" y="2188051"/>
            <a:ext cx="5036579" cy="18425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28592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2AA0AA-5CC3-77D1-22F0-D9A50B7A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92FE6-AC5B-41E1-E7B7-5CFD9C38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FDEA2B-A547-8AB6-5894-21241B261F4B}"/>
              </a:ext>
            </a:extLst>
          </p:cNvPr>
          <p:cNvSpPr/>
          <p:nvPr/>
        </p:nvSpPr>
        <p:spPr>
          <a:xfrm>
            <a:off x="2438400" y="210207"/>
            <a:ext cx="9277350" cy="1471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kern="1200" dirty="0">
                <a:solidFill>
                  <a:srgbClr val="FF5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500" b="1" dirty="0">
                <a:solidFill>
                  <a:srgbClr val="FF5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ỏi và trả lời xem có phải ai đó có làm một việc gì vào dip tết không</a:t>
            </a:r>
            <a:endParaRPr lang="en-US" sz="3500" dirty="0">
              <a:solidFill>
                <a:srgbClr val="FF5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4D9AEA7-5BA8-2D2E-C3AE-2D3277F99D1B}"/>
              </a:ext>
            </a:extLst>
          </p:cNvPr>
          <p:cNvSpPr/>
          <p:nvPr/>
        </p:nvSpPr>
        <p:spPr>
          <a:xfrm>
            <a:off x="520272" y="2035297"/>
            <a:ext cx="11792606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you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decorate the house 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Tet?</a:t>
            </a:r>
            <a:endParaRPr lang="en-US" sz="3000" b="1" kern="1200" dirty="0">
              <a:solidFill>
                <a:srgbClr val="FF505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2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sẽ trang trí nhà vào dịp tết phải không?</a:t>
            </a:r>
            <a:r>
              <a:rPr lang="en-US" sz="2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000" b="1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6BDD71B-DB15-DA0E-31DE-F9CADFF25BAE}"/>
              </a:ext>
            </a:extLst>
          </p:cNvPr>
          <p:cNvSpPr/>
          <p:nvPr/>
        </p:nvSpPr>
        <p:spPr>
          <a:xfrm>
            <a:off x="3554058" y="4340771"/>
            <a:ext cx="5190550" cy="1737653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Yes, I 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will.</a:t>
            </a:r>
            <a:endParaRPr lang="en-US" sz="3000" b="1" kern="120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(Vâng, tôi sẽ.)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000" b="1" dirty="0"/>
              <a:t> </a:t>
            </a:r>
          </a:p>
        </p:txBody>
      </p:sp>
      <p:pic>
        <p:nvPicPr>
          <p:cNvPr id="2" name="U12 l 1.2.Will u decorate the house....">
            <a:hlinkClick r:id="" action="ppaction://media"/>
            <a:extLst>
              <a:ext uri="{FF2B5EF4-FFF2-40B4-BE49-F238E27FC236}">
                <a16:creationId xmlns:a16="http://schemas.microsoft.com/office/drawing/2014/main" id="{9E73D3EC-BD44-AECF-196F-8613E5E62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8921" y="269030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12 l 1.2.yes i will">
            <a:hlinkClick r:id="" action="ppaction://media"/>
            <a:extLst>
              <a:ext uri="{FF2B5EF4-FFF2-40B4-BE49-F238E27FC236}">
                <a16:creationId xmlns:a16="http://schemas.microsoft.com/office/drawing/2014/main" id="{BBC1F204-D644-3FA4-0DD0-18184EC944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07294" y="516096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885323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23C2F-0795-CAC3-524D-B7390D8EF983}"/>
              </a:ext>
            </a:extLst>
          </p:cNvPr>
          <p:cNvSpPr/>
          <p:nvPr/>
        </p:nvSpPr>
        <p:spPr>
          <a:xfrm>
            <a:off x="1102418" y="2393259"/>
            <a:ext cx="100449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 GAME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BE293-9728-C4E9-025C-9A5FA3EBCA2C}"/>
              </a:ext>
            </a:extLst>
          </p:cNvPr>
          <p:cNvSpPr/>
          <p:nvPr/>
        </p:nvSpPr>
        <p:spPr>
          <a:xfrm>
            <a:off x="1164916" y="683770"/>
            <a:ext cx="100449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LET’S 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1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2AA0AA-5CC3-77D1-22F0-D9A50B7A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92FE6-AC5B-41E1-E7B7-5CFD9C38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FDEA2B-A547-8AB6-5894-21241B261F4B}"/>
              </a:ext>
            </a:extLst>
          </p:cNvPr>
          <p:cNvSpPr/>
          <p:nvPr/>
        </p:nvSpPr>
        <p:spPr>
          <a:xfrm>
            <a:off x="2438400" y="210207"/>
            <a:ext cx="9277350" cy="1471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kern="1200" dirty="0">
                <a:solidFill>
                  <a:srgbClr val="FF5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500" b="1" dirty="0">
                <a:solidFill>
                  <a:srgbClr val="FF5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ỏi và trả lời xem có phải ai đó có làm một việc gì vào dip tết không</a:t>
            </a:r>
            <a:endParaRPr lang="en-US" sz="3500" dirty="0">
              <a:solidFill>
                <a:srgbClr val="FF5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4D9AEA7-5BA8-2D2E-C3AE-2D3277F99D1B}"/>
              </a:ext>
            </a:extLst>
          </p:cNvPr>
          <p:cNvSpPr/>
          <p:nvPr/>
        </p:nvSpPr>
        <p:spPr>
          <a:xfrm>
            <a:off x="-120878" y="1967508"/>
            <a:ext cx="12155223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you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banh chung 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Tet?</a:t>
            </a:r>
            <a:endParaRPr lang="en-US" sz="3000" b="1" kern="1200" dirty="0">
              <a:solidFill>
                <a:srgbClr val="FF505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26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Bạn sẽ làm bánh chưng vào dịp tết phải không?</a:t>
            </a:r>
            <a:r>
              <a:rPr lang="en-US" sz="26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000" b="1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6BDD71B-DB15-DA0E-31DE-F9CADFF25BAE}"/>
              </a:ext>
            </a:extLst>
          </p:cNvPr>
          <p:cNvSpPr/>
          <p:nvPr/>
        </p:nvSpPr>
        <p:spPr>
          <a:xfrm>
            <a:off x="1765739" y="4243387"/>
            <a:ext cx="9604236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No, I won’t. I’ll </a:t>
            </a:r>
            <a:r>
              <a:rPr lang="vi-VN" sz="3000" b="1" kern="1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spring rolls</a:t>
            </a:r>
            <a:r>
              <a:rPr lang="vi-VN" sz="30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(Không, tôi sẽ làm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000" b="1" dirty="0"/>
              <a:t> </a:t>
            </a:r>
          </a:p>
        </p:txBody>
      </p:sp>
      <p:pic>
        <p:nvPicPr>
          <p:cNvPr id="9" name="Track 12">
            <a:hlinkClick r:id="" action="ppaction://media"/>
            <a:extLst>
              <a:ext uri="{FF2B5EF4-FFF2-40B4-BE49-F238E27FC236}">
                <a16:creationId xmlns:a16="http://schemas.microsoft.com/office/drawing/2014/main" id="{F38A365B-9BAD-D0DF-34FB-D7707ABCD4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667" end="15005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526370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Track 12">
            <a:hlinkClick r:id="" action="ppaction://media"/>
            <a:extLst>
              <a:ext uri="{FF2B5EF4-FFF2-40B4-BE49-F238E27FC236}">
                <a16:creationId xmlns:a16="http://schemas.microsoft.com/office/drawing/2014/main" id="{82676B2B-E5BC-6F40-1A2B-4B0725AC4E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180" end="19826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2539" y="26818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205319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99610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2622263" y="825143"/>
            <a:ext cx="7961654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Will you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.................................for Tet 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168113" y="1600562"/>
            <a:ext cx="2563059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Yes, </a:t>
            </a:r>
            <a:r>
              <a:rPr lang="vi-VN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will.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B35F-27DA-D876-41D3-E57259E2915C}"/>
              </a:ext>
            </a:extLst>
          </p:cNvPr>
          <p:cNvSpPr/>
          <p:nvPr/>
        </p:nvSpPr>
        <p:spPr>
          <a:xfrm>
            <a:off x="4084304" y="762224"/>
            <a:ext cx="4271420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3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decorate the house</a:t>
            </a:r>
            <a:endParaRPr lang="en-US" sz="33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7077091" y="1490862"/>
            <a:ext cx="444078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3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springs rolls</a:t>
            </a:r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EFC2D09C-B07B-2966-4960-B478A7E76C5C}"/>
              </a:ext>
            </a:extLst>
          </p:cNvPr>
          <p:cNvSpPr/>
          <p:nvPr/>
        </p:nvSpPr>
        <p:spPr>
          <a:xfrm>
            <a:off x="4520168" y="1593413"/>
            <a:ext cx="6556990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No, I won’t. I’ll..........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4C804F-80FC-5001-E6E8-AE44EA26E94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72745" y="2363675"/>
            <a:ext cx="9112468" cy="4239084"/>
          </a:xfrm>
          <a:prstGeom prst="rect">
            <a:avLst/>
          </a:prstGeom>
        </p:spPr>
      </p:pic>
      <p:pic>
        <p:nvPicPr>
          <p:cNvPr id="13" name="Track 12">
            <a:hlinkClick r:id="" action="ppaction://media"/>
            <a:extLst>
              <a:ext uri="{FF2B5EF4-FFF2-40B4-BE49-F238E27FC236}">
                <a16:creationId xmlns:a16="http://schemas.microsoft.com/office/drawing/2014/main" id="{03E27FC4-7EA8-6070-FE2B-B6C1804F1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757786" y="169699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4" name="U12 l 1.2. 1">
            <a:hlinkClick r:id="" action="ppaction://media"/>
            <a:extLst>
              <a:ext uri="{FF2B5EF4-FFF2-40B4-BE49-F238E27FC236}">
                <a16:creationId xmlns:a16="http://schemas.microsoft.com/office/drawing/2014/main" id="{10A94257-6AB8-50DE-33F3-988341100B4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73237" y="38369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12 l 1.2.2">
            <a:hlinkClick r:id="" action="ppaction://media"/>
            <a:extLst>
              <a:ext uri="{FF2B5EF4-FFF2-40B4-BE49-F238E27FC236}">
                <a16:creationId xmlns:a16="http://schemas.microsoft.com/office/drawing/2014/main" id="{64F9EBAD-1EDB-3566-0369-BA3DC58D65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196690" y="38369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12 l 1.2. 3">
            <a:hlinkClick r:id="" action="ppaction://media"/>
            <a:extLst>
              <a:ext uri="{FF2B5EF4-FFF2-40B4-BE49-F238E27FC236}">
                <a16:creationId xmlns:a16="http://schemas.microsoft.com/office/drawing/2014/main" id="{07114F76-3F09-9E29-F4D0-3D38D12A000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06787" y="60991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12 l 1.2. 4">
            <a:hlinkClick r:id="" action="ppaction://media"/>
            <a:extLst>
              <a:ext uri="{FF2B5EF4-FFF2-40B4-BE49-F238E27FC236}">
                <a16:creationId xmlns:a16="http://schemas.microsoft.com/office/drawing/2014/main" id="{A1DE0967-9817-3EB1-5967-327B3A551E9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60986" y="619635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12 l 1.2.Will u decorate the house....">
            <a:hlinkClick r:id="" action="ppaction://media"/>
            <a:extLst>
              <a:ext uri="{FF2B5EF4-FFF2-40B4-BE49-F238E27FC236}">
                <a16:creationId xmlns:a16="http://schemas.microsoft.com/office/drawing/2014/main" id="{630C302D-6320-A930-77AE-B5189460A4C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27597" y="75921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9" name="U12 l 1.2.yes i will">
            <a:hlinkClick r:id="" action="ppaction://media"/>
            <a:extLst>
              <a:ext uri="{FF2B5EF4-FFF2-40B4-BE49-F238E27FC236}">
                <a16:creationId xmlns:a16="http://schemas.microsoft.com/office/drawing/2014/main" id="{A3E642F3-779F-28D8-259B-2A0B5107D1F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44287" y="171540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0" name="Track 12">
            <a:hlinkClick r:id="" action="ppaction://media"/>
            <a:extLst>
              <a:ext uri="{FF2B5EF4-FFF2-40B4-BE49-F238E27FC236}">
                <a16:creationId xmlns:a16="http://schemas.microsoft.com/office/drawing/2014/main" id="{9FA6CD79-2BE7-0689-4FF4-14BA60BA07BF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">
                  <p14:trim st="72667" end="15005.812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009668" y="171017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740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26BFE9-8260-4F60-2513-64F923149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93" y="765924"/>
            <a:ext cx="10910716" cy="53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3F42E0-9C5C-85C5-0389-629E69F8023A}"/>
              </a:ext>
            </a:extLst>
          </p:cNvPr>
          <p:cNvSpPr/>
          <p:nvPr/>
        </p:nvSpPr>
        <p:spPr>
          <a:xfrm>
            <a:off x="1229710" y="152488"/>
            <a:ext cx="10163503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these pictures and guess what festival is it</a:t>
            </a:r>
          </a:p>
        </p:txBody>
      </p:sp>
      <p:pic>
        <p:nvPicPr>
          <p:cNvPr id="1026" name="Picture 2" descr="2022 Lunar New Year holiday to last five days: Government">
            <a:extLst>
              <a:ext uri="{FF2B5EF4-FFF2-40B4-BE49-F238E27FC236}">
                <a16:creationId xmlns:a16="http://schemas.microsoft.com/office/drawing/2014/main" id="{D94DA82C-919D-4721-49DF-2A82D70D9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95" y="896234"/>
            <a:ext cx="4684823" cy="267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etnamese Lunar New Year: Tết - A Celebration of Tradition and Family |  Duong's Restaurant">
            <a:extLst>
              <a:ext uri="{FF2B5EF4-FFF2-40B4-BE49-F238E27FC236}">
                <a16:creationId xmlns:a16="http://schemas.microsoft.com/office/drawing/2014/main" id="{E9963FCB-26A9-70C1-E1DC-9D1CC41B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08" y="3918508"/>
            <a:ext cx="5791200" cy="261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etnamese New Year 2024: A Quick Guide For Foreign Firms">
            <a:extLst>
              <a:ext uri="{FF2B5EF4-FFF2-40B4-BE49-F238E27FC236}">
                <a16:creationId xmlns:a16="http://schemas.microsoft.com/office/drawing/2014/main" id="{FABA1F72-6195-1E1F-5A82-30832337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08" y="1126438"/>
            <a:ext cx="4506356" cy="261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C94B30-092E-6729-36E6-3FACBA439A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2064" y="878306"/>
            <a:ext cx="10887872" cy="5890030"/>
          </a:xfrm>
          <a:prstGeom prst="rect">
            <a:avLst/>
          </a:prstGeom>
        </p:spPr>
      </p:pic>
      <p:pic>
        <p:nvPicPr>
          <p:cNvPr id="3" name="Track 11">
            <a:hlinkClick r:id="" action="ppaction://media"/>
            <a:extLst>
              <a:ext uri="{FF2B5EF4-FFF2-40B4-BE49-F238E27FC236}">
                <a16:creationId xmlns:a16="http://schemas.microsoft.com/office/drawing/2014/main" id="{59E6B42E-A173-F516-340C-1B22DF73B7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441440" y="675106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4" name="U12 l 1. 1 A 1">
            <a:hlinkClick r:id="" action="ppaction://media"/>
            <a:extLst>
              <a:ext uri="{FF2B5EF4-FFF2-40B4-BE49-F238E27FC236}">
                <a16:creationId xmlns:a16="http://schemas.microsoft.com/office/drawing/2014/main" id="{B467E5D3-69D0-0170-9738-D6FAE8D127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40050" y="23980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12 l 1. 1 A 2">
            <a:hlinkClick r:id="" action="ppaction://media"/>
            <a:extLst>
              <a:ext uri="{FF2B5EF4-FFF2-40B4-BE49-F238E27FC236}">
                <a16:creationId xmlns:a16="http://schemas.microsoft.com/office/drawing/2014/main" id="{B323D31D-7A88-BBB6-FA42-EE2579F692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035124" y="28044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12 l 1. 1 A 3">
            <a:hlinkClick r:id="" action="ppaction://media"/>
            <a:extLst>
              <a:ext uri="{FF2B5EF4-FFF2-40B4-BE49-F238E27FC236}">
                <a16:creationId xmlns:a16="http://schemas.microsoft.com/office/drawing/2014/main" id="{44FBC297-62E1-8AC4-470E-87550C4B3E4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40050" y="596414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12 l 1. 1  B1">
            <a:hlinkClick r:id="" action="ppaction://media"/>
            <a:extLst>
              <a:ext uri="{FF2B5EF4-FFF2-40B4-BE49-F238E27FC236}">
                <a16:creationId xmlns:a16="http://schemas.microsoft.com/office/drawing/2014/main" id="{86512CB1-54BC-540E-40CB-84D15677563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759073" y="167858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12 l 1. 1 B2">
            <a:hlinkClick r:id="" action="ppaction://media"/>
            <a:extLst>
              <a:ext uri="{FF2B5EF4-FFF2-40B4-BE49-F238E27FC236}">
                <a16:creationId xmlns:a16="http://schemas.microsoft.com/office/drawing/2014/main" id="{C3DCC4E1-6565-49B2-0B42-28128D3A6FC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67596" y="60679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00571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701453" y="4527592"/>
            <a:ext cx="81887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>
                <a:solidFill>
                  <a:srgbClr val="FF0000"/>
                </a:solidFill>
              </a:rPr>
              <a:t>buy a branch of peach blossoms/ </a:t>
            </a:r>
            <a:r>
              <a:rPr lang="en-US" sz="4300" b="1" dirty="0" err="1">
                <a:solidFill>
                  <a:srgbClr val="FF0000"/>
                </a:solidFill>
              </a:rPr>
              <a:t>baɪ</a:t>
            </a:r>
            <a:r>
              <a:rPr lang="en-US" sz="4300" b="1" dirty="0">
                <a:solidFill>
                  <a:srgbClr val="FF0000"/>
                </a:solidFill>
              </a:rPr>
              <a:t> ə </a:t>
            </a:r>
            <a:r>
              <a:rPr lang="en-US" sz="4300" b="1" dirty="0" err="1">
                <a:solidFill>
                  <a:srgbClr val="FF0000"/>
                </a:solidFill>
              </a:rPr>
              <a:t>brɑːntʃ</a:t>
            </a:r>
            <a:r>
              <a:rPr lang="en-US" sz="4300" b="1" dirty="0">
                <a:solidFill>
                  <a:srgbClr val="FF0000"/>
                </a:solidFill>
              </a:rPr>
              <a:t> </a:t>
            </a:r>
            <a:r>
              <a:rPr lang="en-US" sz="4300" b="1" dirty="0" err="1">
                <a:solidFill>
                  <a:srgbClr val="FF0000"/>
                </a:solidFill>
              </a:rPr>
              <a:t>əvˌpiːtʃ</a:t>
            </a:r>
            <a:r>
              <a:rPr lang="en-US" sz="4300" b="1" dirty="0">
                <a:solidFill>
                  <a:srgbClr val="FF0000"/>
                </a:solidFill>
              </a:rPr>
              <a:t> ˈ</a:t>
            </a:r>
            <a:r>
              <a:rPr lang="en-US" sz="4300" b="1" dirty="0" err="1">
                <a:solidFill>
                  <a:srgbClr val="FF0000"/>
                </a:solidFill>
              </a:rPr>
              <a:t>blɒsəm</a:t>
            </a:r>
            <a:r>
              <a:rPr lang="en-US" sz="4300" b="1" dirty="0">
                <a:solidFill>
                  <a:srgbClr val="FF0000"/>
                </a:solidFill>
              </a:rPr>
              <a:t>/ </a:t>
            </a:r>
            <a:r>
              <a:rPr lang="vi-VN" sz="4300" b="1" dirty="0">
                <a:solidFill>
                  <a:srgbClr val="FF0000"/>
                </a:solidFill>
              </a:rPr>
              <a:t>: mua 1 cành hoa đào</a:t>
            </a:r>
            <a:endParaRPr lang="en-US" sz="4300" b="1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C5677A-0A11-C6E6-DEFC-1B6DD849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51" y="1187426"/>
            <a:ext cx="4771697" cy="26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U12 l 1.2. 4">
            <a:hlinkClick r:id="" action="ppaction://media"/>
            <a:extLst>
              <a:ext uri="{FF2B5EF4-FFF2-40B4-BE49-F238E27FC236}">
                <a16:creationId xmlns:a16="http://schemas.microsoft.com/office/drawing/2014/main" id="{A309AD40-52BD-A8A4-A316-402447968C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42" end="357.906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053" y="263335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7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806557" y="4716779"/>
            <a:ext cx="92082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buy roses/ </a:t>
            </a:r>
            <a:r>
              <a:rPr lang="en-US" sz="4500" b="1" dirty="0" err="1">
                <a:solidFill>
                  <a:srgbClr val="FF0000"/>
                </a:solidFill>
              </a:rPr>
              <a:t>baɪ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rəʊziz</a:t>
            </a:r>
            <a:r>
              <a:rPr lang="en-US" sz="4500" b="1" dirty="0">
                <a:solidFill>
                  <a:srgbClr val="FF0000"/>
                </a:solidFill>
              </a:rPr>
              <a:t>/</a:t>
            </a:r>
            <a:r>
              <a:rPr lang="vi-VN" sz="4500" b="1" dirty="0">
                <a:solidFill>
                  <a:srgbClr val="FF0000"/>
                </a:solidFill>
              </a:rPr>
              <a:t>: mua hoa hồng</a:t>
            </a:r>
            <a:endParaRPr lang="en-US" sz="4500" b="1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3988B6-6ECC-4CA3-5C08-6913504C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90" y="1596817"/>
            <a:ext cx="4593019" cy="264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12 l 1.2. 4">
            <a:hlinkClick r:id="" action="ppaction://media"/>
            <a:extLst>
              <a:ext uri="{FF2B5EF4-FFF2-40B4-BE49-F238E27FC236}">
                <a16:creationId xmlns:a16="http://schemas.microsoft.com/office/drawing/2014/main" id="{0AD96C7E-69B8-4C54-B1C3-56E5F1B24A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6" end="7884.906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3587" y="25066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79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208078" y="4763200"/>
            <a:ext cx="9775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decorate the house / ˈ</a:t>
            </a:r>
            <a:r>
              <a:rPr lang="en-US" sz="4000" b="1" dirty="0" err="1">
                <a:solidFill>
                  <a:srgbClr val="FF0000"/>
                </a:solidFill>
              </a:rPr>
              <a:t>dekəreɪt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ðə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haʊs</a:t>
            </a:r>
            <a:r>
              <a:rPr lang="en-US" sz="4000" b="1" dirty="0">
                <a:solidFill>
                  <a:srgbClr val="FF0000"/>
                </a:solidFill>
              </a:rPr>
              <a:t>/</a:t>
            </a:r>
            <a:r>
              <a:rPr lang="vi-VN" sz="4000" b="1" dirty="0">
                <a:solidFill>
                  <a:srgbClr val="FF0000"/>
                </a:solidFill>
              </a:rPr>
              <a:t>: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trang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nhà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6EF8270-8CB7-8280-2BC0-9278945D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32" y="1546891"/>
            <a:ext cx="4577748" cy="269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2 l 1.2. 1">
            <a:hlinkClick r:id="" action="ppaction://media"/>
            <a:extLst>
              <a:ext uri="{FF2B5EF4-FFF2-40B4-BE49-F238E27FC236}">
                <a16:creationId xmlns:a16="http://schemas.microsoft.com/office/drawing/2014/main" id="{8DF4B621-ED30-1E95-C872-23D7C648E1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3" end="3265.09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3962" y="25193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56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154911" y="4622185"/>
            <a:ext cx="9555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shopping/ duː ˈ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ʃɒpɪŋ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vi-VN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846E889-CBE8-4077-023E-CD2BDAB2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40" y="1571746"/>
            <a:ext cx="4388562" cy="271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2 l 1.2.2">
            <a:hlinkClick r:id="" action="ppaction://media"/>
            <a:extLst>
              <a:ext uri="{FF2B5EF4-FFF2-40B4-BE49-F238E27FC236}">
                <a16:creationId xmlns:a16="http://schemas.microsoft.com/office/drawing/2014/main" id="{D8050F57-D2C3-04C8-4B70-9741021177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7" end="3110.03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8541" y="272677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0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1165421" y="4829361"/>
            <a:ext cx="955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spring rolls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meɪk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ˌ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sprɪŋ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rəʊl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C5E0E4-FF5E-251D-D8D3-0A46229BE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02" y="1105063"/>
            <a:ext cx="4571508" cy="2828598"/>
          </a:xfrm>
          <a:prstGeom prst="rect">
            <a:avLst/>
          </a:prstGeom>
        </p:spPr>
      </p:pic>
      <p:pic>
        <p:nvPicPr>
          <p:cNvPr id="6" name="U12 l 1.2. 3">
            <a:hlinkClick r:id="" action="ppaction://media"/>
            <a:extLst>
              <a:ext uri="{FF2B5EF4-FFF2-40B4-BE49-F238E27FC236}">
                <a16:creationId xmlns:a16="http://schemas.microsoft.com/office/drawing/2014/main" id="{74854577-CB2D-1094-3DC8-EF8D1C39E6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71" end="607.968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500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52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2598</TotalTime>
  <Words>503</Words>
  <Application>Microsoft Office PowerPoint</Application>
  <PresentationFormat>Widescreen</PresentationFormat>
  <Paragraphs>96</Paragraphs>
  <Slides>22</Slides>
  <Notes>18</Notes>
  <HiddenSlides>0</HiddenSlides>
  <MMClips>24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A3.OpenSansBold-San</vt:lpstr>
      <vt:lpstr>A3.OpenSans-San</vt:lpstr>
      <vt:lpstr>Arial</vt:lpstr>
      <vt:lpstr>Calibri</vt:lpstr>
      <vt:lpstr>Calibri Light</vt:lpstr>
      <vt:lpstr>Cambria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160</cp:revision>
  <dcterms:created xsi:type="dcterms:W3CDTF">2021-11-11T15:46:46Z</dcterms:created>
  <dcterms:modified xsi:type="dcterms:W3CDTF">2025-02-17T09:29:31Z</dcterms:modified>
</cp:coreProperties>
</file>