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8" r:id="rId1"/>
  </p:sldMasterIdLst>
  <p:notesMasterIdLst>
    <p:notesMasterId r:id="rId17"/>
  </p:notesMasterIdLst>
  <p:sldIdLst>
    <p:sldId id="4247" r:id="rId2"/>
    <p:sldId id="4259" r:id="rId3"/>
    <p:sldId id="4257" r:id="rId4"/>
    <p:sldId id="4262" r:id="rId5"/>
    <p:sldId id="4260" r:id="rId6"/>
    <p:sldId id="4288" r:id="rId7"/>
    <p:sldId id="4287" r:id="rId8"/>
    <p:sldId id="4258" r:id="rId9"/>
    <p:sldId id="4289" r:id="rId10"/>
    <p:sldId id="4290" r:id="rId11"/>
    <p:sldId id="4291" r:id="rId12"/>
    <p:sldId id="4292" r:id="rId13"/>
    <p:sldId id="4296" r:id="rId14"/>
    <p:sldId id="4293" r:id="rId15"/>
    <p:sldId id="4294" r:id="rId16"/>
  </p:sldIdLst>
  <p:sldSz cx="12192000" cy="6858000"/>
  <p:notesSz cx="6858000" cy="9144000"/>
  <p:embeddedFontLst>
    <p:embeddedFont>
      <p:font typeface="Roboto Black" panose="020B0604020202020204" charset="0"/>
      <p:regular r:id="rId18"/>
      <p:bold r:id="rId19"/>
      <p:boldItalic r:id="rId20"/>
    </p:embeddedFon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
      <p:font typeface="Roboto" panose="020B0604020202020204" charset="0"/>
      <p:regular r:id="rId27"/>
      <p:bold r:id="rId28"/>
      <p:italic r:id="rId29"/>
      <p:boldItalic r:id="rId30"/>
    </p:embeddedFont>
    <p:embeddedFont>
      <p:font typeface="Pangolin" panose="020B0604020202020204" charset="0"/>
      <p:regular r:id="rId31"/>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T" lastIdx="3"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516"/>
    <a:srgbClr val="49C5CF"/>
    <a:srgbClr val="FF8B8B"/>
    <a:srgbClr val="FF5353"/>
    <a:srgbClr val="FFFFFF"/>
    <a:srgbClr val="E0444B"/>
    <a:srgbClr val="D1232A"/>
    <a:srgbClr val="7DD6DD"/>
    <a:srgbClr val="2FAAB2"/>
    <a:srgbClr val="CA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424" autoAdjust="0"/>
  </p:normalViewPr>
  <p:slideViewPr>
    <p:cSldViewPr snapToGrid="0">
      <p:cViewPr varScale="1">
        <p:scale>
          <a:sx n="64" d="100"/>
          <a:sy n="64" d="100"/>
        </p:scale>
        <p:origin x="978" y="78"/>
      </p:cViewPr>
      <p:guideLst/>
    </p:cSldViewPr>
  </p:slideViewPr>
  <p:notesTextViewPr>
    <p:cViewPr>
      <p:scale>
        <a:sx n="1" d="1"/>
        <a:sy n="1" d="1"/>
      </p:scale>
      <p:origin x="0" y="0"/>
    </p:cViewPr>
  </p:notesTextViewPr>
  <p:notesViewPr>
    <p:cSldViewPr snapToGrid="0">
      <p:cViewPr varScale="1">
        <p:scale>
          <a:sx n="47" d="100"/>
          <a:sy n="47" d="100"/>
        </p:scale>
        <p:origin x="278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07/03/2025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giới</a:t>
            </a:r>
            <a:r>
              <a:rPr lang="en-US" baseline="0"/>
              <a:t> thiệu về bài học</a:t>
            </a:r>
            <a:endParaRPr lang="en-US"/>
          </a:p>
        </p:txBody>
      </p:sp>
      <p:sp>
        <p:nvSpPr>
          <p:cNvPr id="4" name="Slide Number Placeholder 3"/>
          <p:cNvSpPr>
            <a:spLocks noGrp="1"/>
          </p:cNvSpPr>
          <p:nvPr>
            <p:ph type="sldNum" sz="quarter" idx="10"/>
          </p:nvPr>
        </p:nvSpPr>
        <p:spPr/>
        <p:txBody>
          <a:bodyPr/>
          <a:lstStyle/>
          <a:p>
            <a:fld id="{EBEB516E-07DC-497B-9789-361D47A843FC}" type="slidenum">
              <a:rPr lang="vi-VN" smtClean="0"/>
              <a:t>1</a:t>
            </a:fld>
            <a:endParaRPr lang="vi-VN"/>
          </a:p>
        </p:txBody>
      </p:sp>
    </p:spTree>
    <p:extLst>
      <p:ext uri="{BB962C8B-B14F-4D97-AF65-F5344CB8AC3E}">
        <p14:creationId xmlns:p14="http://schemas.microsoft.com/office/powerpoint/2010/main" val="425935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Giáo viên yêu cầu học sinh thực hiện các động tác vận động</a:t>
            </a:r>
            <a:r>
              <a:rPr lang="en-US" baseline="0"/>
              <a:t> và chỉ vị trí của các khớp khi thực hiện động tác đó. </a:t>
            </a:r>
          </a:p>
          <a:p>
            <a:r>
              <a:rPr lang="vi-VN"/>
              <a:t>Giáo viên mời một số học sinh lên thực hiện các động tác vận động trước lớp và trả lời câu hỏi</a:t>
            </a:r>
            <a:r>
              <a:rPr lang="en-US"/>
              <a:t>: khi em thực</a:t>
            </a:r>
            <a:r>
              <a:rPr lang="en-US" baseline="0"/>
              <a:t> hiện động tác đứng lên ngồi xuống thì khớp nào hoạt động? (khớp gối). Nếu không có khớp gối em có thể làm động tác đứng lên ngồi xuống được không? Lấy ví dụ/ (không. Ví dụ khi bị bó bột cả chân)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3326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Giáo viên yêu cầu học sinh thực hiện các động tác vận động</a:t>
            </a:r>
            <a:r>
              <a:rPr lang="en-US" baseline="0"/>
              <a:t> và giải thích k</a:t>
            </a:r>
            <a:r>
              <a:rPr lang="vi-VN" baseline="0"/>
              <a:t>hi cúi người xuống, tay chạm mũi chân thì xương cột sống cong xuống, để lâu thì mỏi, cảm giác giãn lưng ra</a:t>
            </a:r>
            <a:r>
              <a:rPr lang="en-US" baseline="0"/>
              <a:t>.</a:t>
            </a:r>
          </a:p>
          <a:p>
            <a:r>
              <a:rPr lang="en-US"/>
              <a:t>C</a:t>
            </a:r>
            <a:r>
              <a:rPr lang="vi-VN"/>
              <a:t>ột sống hay còn gọi là xương sống gồm nhiều đốt sống tạo thành một ống sống để bảo vệ tủy sống.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6804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Giáo viên yêu cầu học sinh tổng</a:t>
            </a:r>
            <a:r>
              <a:rPr lang="en-US" baseline="0"/>
              <a:t> kết kiến thức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8459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2, cho HS các nhóm lên trình bày phiếu học tập</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0835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Giáo viên tổ chức cho học sinh làm việc nhóm và yêu cầu:</a:t>
            </a:r>
            <a:r>
              <a:rPr lang="en-US" baseline="0"/>
              <a:t> </a:t>
            </a:r>
            <a:r>
              <a:rPr lang="vi-VN"/>
              <a:t>Học sinh </a:t>
            </a:r>
            <a:r>
              <a:rPr lang="en-US"/>
              <a:t>thực</a:t>
            </a:r>
            <a:r>
              <a:rPr lang="en-US" baseline="0"/>
              <a:t> hiện </a:t>
            </a:r>
            <a:r>
              <a:rPr lang="vi-VN"/>
              <a:t>đặt tay trái lên cánhh tay phải, co duỗi cánh tay phải để cảm nhận sự thay đổi của cơ cánh tay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5096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Giáo viên</a:t>
            </a:r>
            <a:r>
              <a:rPr lang="en-US"/>
              <a:t>:</a:t>
            </a:r>
            <a:r>
              <a:rPr lang="en-US" baseline="0"/>
              <a:t> khi bị gãy tay thì cần đến bác sĩ bó bột để cố định xương để xương không bị lệch. Sau một thời gian xương sẽ liền lại giúp tay ta lại cử động</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620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cho HS thảo luận, trả lời, bài hát có những động tác gì? (giơ tay lên, dang tay ngang vai, giơ tay song song trước ngực, buông 2 tay). Tay gồm những bộ phận nào? (Cánh tay trên, cẳng tay, bàn tay)</a:t>
            </a:r>
          </a:p>
          <a:p>
            <a:r>
              <a:rPr lang="en-US" baseline="0"/>
              <a:t>GV có thể mời 1 HS lên chỉ vào các bộ phận trên cánh tay của HS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32716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cho HS thảo luận, phát biểu ý kiến các bạn khác bổ sung thêm. GV dẫn dắt vào bài học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9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1, cho HS các nhóm lên trình bày phiếu học tập</a:t>
            </a:r>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9338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cho HS trả lời từng bộ phận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6249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cho HS trả lời từng bộ phận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48952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cho HS trả lời từng bộ phận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2054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Giáo viên tổ chức cho học sinh làm việc nhóm đôi, nêu tên một số cơ, xương, khớp trên cơ thể em</a:t>
            </a:r>
            <a:r>
              <a:rPr lang="en-US"/>
              <a:t>.</a:t>
            </a:r>
          </a:p>
          <a:p>
            <a:r>
              <a:rPr lang="vi-VN"/>
              <a:t>Giáo viên tổ chức cho học sinh chơi “xì điện” để kể tên một số cơ, xương khớp trên cơ thể.</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36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Giáo viên yêu cầu học sinh thực hiện các động tác vận động</a:t>
            </a:r>
            <a:r>
              <a:rPr lang="en-US" baseline="0"/>
              <a:t> và chỉ vị trí của các khớp khi thực hiện động tác đó. </a:t>
            </a:r>
          </a:p>
          <a:p>
            <a:r>
              <a:rPr lang="vi-VN"/>
              <a:t>Giáo viên mời một số học sinh lên thực hiện các động tác vận động trước lớp và trả lời câu hỏi</a:t>
            </a:r>
            <a:r>
              <a:rPr lang="en-US"/>
              <a:t>: khi em thực</a:t>
            </a:r>
            <a:r>
              <a:rPr lang="en-US" baseline="0"/>
              <a:t> hiện động tác gập tay thì khớp nào hoạt động? (khớp tay). Nếu không có khớp tay em có thể làm động tác gập tay được không? Lấy ví dụ/ (không. Ví dụ búp bê, rô bốt không có khớp tay không gập tay được)</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232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83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184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40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61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517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32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814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573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32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97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2464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0241280" y="116319"/>
            <a:ext cx="1721710" cy="1402111"/>
            <a:chOff x="223610" y="-30871"/>
            <a:chExt cx="2179893" cy="1594314"/>
          </a:xfrm>
        </p:grpSpPr>
        <p:sp>
          <p:nvSpPr>
            <p:cNvPr id="4" name="Oval 3"/>
            <p:cNvSpPr/>
            <p:nvPr/>
          </p:nvSpPr>
          <p:spPr>
            <a:xfrm>
              <a:off x="426720" y="152426"/>
              <a:ext cx="1859280" cy="12546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610" y="-30871"/>
              <a:ext cx="2179893" cy="1594314"/>
            </a:xfrm>
            <a:prstGeom prst="rect">
              <a:avLst/>
            </a:prstGeom>
            <a:ln>
              <a:noFill/>
            </a:ln>
          </p:spPr>
        </p:pic>
      </p:grpSp>
      <p:sp>
        <p:nvSpPr>
          <p:cNvPr id="40" name="TextBox 39">
            <a:extLst>
              <a:ext uri="{FF2B5EF4-FFF2-40B4-BE49-F238E27FC236}">
                <a16:creationId xmlns:a16="http://schemas.microsoft.com/office/drawing/2014/main" id="{DA14CBFD-2C6F-E4A0-F468-3C5C731B2275}"/>
              </a:ext>
            </a:extLst>
          </p:cNvPr>
          <p:cNvSpPr txBox="1"/>
          <p:nvPr/>
        </p:nvSpPr>
        <p:spPr>
          <a:xfrm>
            <a:off x="6045869" y="1518430"/>
            <a:ext cx="1636798"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a:t>
            </a:r>
            <a:r>
              <a:rPr kumimoji="0" lang="en-US" sz="3200" b="1" i="0" u="none" strike="noStrike" kern="1200" cap="none" spc="0" normalizeH="0" baseline="0" noProof="0" smtClean="0">
                <a:ln>
                  <a:noFill/>
                </a:ln>
                <a:solidFill>
                  <a:srgbClr val="7030A0"/>
                </a:solidFill>
                <a:effectLst/>
                <a:uLnTx/>
                <a:uFillTx/>
                <a:latin typeface="Roboto Black" panose="02000000000000000000" pitchFamily="2" charset="0"/>
                <a:ea typeface="Roboto Black" panose="02000000000000000000" pitchFamily="2" charset="0"/>
                <a:cs typeface="+mn-cs"/>
              </a:rPr>
              <a:t>10:</a:t>
            </a:r>
            <a:endParaRPr kumimoji="0" lang="en-US" sz="32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sp>
        <p:nvSpPr>
          <p:cNvPr id="7" name="TextBox 6"/>
          <p:cNvSpPr txBox="1"/>
          <p:nvPr/>
        </p:nvSpPr>
        <p:spPr>
          <a:xfrm>
            <a:off x="5379226" y="2478634"/>
            <a:ext cx="6942314" cy="769441"/>
          </a:xfrm>
          <a:prstGeom prst="rect">
            <a:avLst/>
          </a:prstGeom>
          <a:noFill/>
        </p:spPr>
        <p:txBody>
          <a:bodyPr wrap="square" rtlCol="0">
            <a:spAutoFit/>
          </a:bodyPr>
          <a:lstStyle/>
          <a:p>
            <a:pPr lvl="0" algn="ctr">
              <a:defRPr/>
            </a:pPr>
            <a:r>
              <a:rPr lang="vi-VN" altLang="zh-CN" sz="4400" b="1">
                <a:solidFill>
                  <a:srgbClr val="002060"/>
                </a:solidFill>
                <a:latin typeface="Roboto Black" panose="02000000000000000000" pitchFamily="2" charset="0"/>
                <a:ea typeface="Roboto Black" panose="02000000000000000000" pitchFamily="2" charset="0"/>
              </a:rPr>
              <a:t>CƠ QUAN VẬN </a:t>
            </a:r>
            <a:r>
              <a:rPr lang="vi-VN" altLang="zh-CN" sz="4400" b="1" smtClean="0">
                <a:solidFill>
                  <a:srgbClr val="002060"/>
                </a:solidFill>
                <a:latin typeface="Roboto Black" panose="02000000000000000000" pitchFamily="2" charset="0"/>
                <a:ea typeface="Roboto Black" panose="02000000000000000000" pitchFamily="2" charset="0"/>
              </a:rPr>
              <a:t>ĐỘNG</a:t>
            </a:r>
            <a:r>
              <a:rPr lang="en-US" altLang="zh-CN" sz="4400" b="1" smtClean="0">
                <a:solidFill>
                  <a:srgbClr val="002060"/>
                </a:solidFill>
                <a:latin typeface="Roboto Black" panose="02000000000000000000" pitchFamily="2" charset="0"/>
                <a:ea typeface="Roboto Black" panose="02000000000000000000" pitchFamily="2" charset="0"/>
              </a:rPr>
              <a:t> (T1)</a:t>
            </a:r>
            <a:endParaRPr kumimoji="0" lang="en-US" altLang="zh-CN" sz="7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232229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9058" t="14879" r="29678" b="12987"/>
          <a:stretch/>
        </p:blipFill>
        <p:spPr>
          <a:xfrm>
            <a:off x="4857136" y="1099623"/>
            <a:ext cx="3549445" cy="5831230"/>
          </a:xfrm>
          <a:prstGeom prst="rect">
            <a:avLst/>
          </a:prstGeom>
          <a:effectLst>
            <a:outerShdw blurRad="63500" sx="102000" sy="102000" algn="ctr" rotWithShape="0">
              <a:prstClr val="black">
                <a:alpha val="40000"/>
              </a:prstClr>
            </a:outerShdw>
          </a:effectLst>
        </p:spPr>
      </p:pic>
      <p:sp>
        <p:nvSpPr>
          <p:cNvPr id="6" name="Rectangle 5"/>
          <p:cNvSpPr/>
          <p:nvPr/>
        </p:nvSpPr>
        <p:spPr>
          <a:xfrm>
            <a:off x="-37471" y="0"/>
            <a:ext cx="12229471" cy="142861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1771579" y="133075"/>
            <a:ext cx="10397544" cy="1077218"/>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XÁC ĐỊNH VỊ TRÍ CÁC KHỚP KHI THỰC HIỆN </a:t>
            </a:r>
            <a:endParaRPr lang="en-US" altLang="zh-CN" sz="3200" b="1">
              <a:solidFill>
                <a:srgbClr val="002060"/>
              </a:solidFill>
              <a:latin typeface="Roboto Black" panose="02000000000000000000" pitchFamily="2" charset="0"/>
              <a:ea typeface="Roboto Black" panose="02000000000000000000" pitchFamily="2" charset="0"/>
            </a:endParaRPr>
          </a:p>
          <a:p>
            <a:pPr lvl="0" algn="ctr">
              <a:defRPr/>
            </a:pPr>
            <a:r>
              <a:rPr lang="vi-VN" altLang="zh-CN" sz="3200" b="1">
                <a:solidFill>
                  <a:srgbClr val="002060"/>
                </a:solidFill>
                <a:latin typeface="Roboto Black" panose="02000000000000000000" pitchFamily="2" charset="0"/>
                <a:ea typeface="Roboto Black" panose="02000000000000000000" pitchFamily="2" charset="0"/>
              </a:rPr>
              <a:t>CÁC ĐỘNG TÁC VẬN ĐỘNG DƯỚI ĐÂY</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grpSp>
        <p:nvGrpSpPr>
          <p:cNvPr id="3" name="Group 2"/>
          <p:cNvGrpSpPr/>
          <p:nvPr/>
        </p:nvGrpSpPr>
        <p:grpSpPr>
          <a:xfrm>
            <a:off x="-87623" y="-82623"/>
            <a:ext cx="2029820" cy="1484555"/>
            <a:chOff x="442597" y="615596"/>
            <a:chExt cx="2029820" cy="1484555"/>
          </a:xfrm>
        </p:grpSpPr>
        <p:sp>
          <p:nvSpPr>
            <p:cNvPr id="2" name="Oval 1"/>
            <p:cNvSpPr/>
            <p:nvPr/>
          </p:nvSpPr>
          <p:spPr>
            <a:xfrm>
              <a:off x="700765" y="802476"/>
              <a:ext cx="1642322" cy="1155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97" y="615596"/>
              <a:ext cx="2029820" cy="1484555"/>
            </a:xfrm>
            <a:prstGeom prst="rect">
              <a:avLst/>
            </a:prstGeom>
            <a:ln>
              <a:noFill/>
            </a:ln>
          </p:spPr>
        </p:pic>
      </p:grpSp>
      <p:sp>
        <p:nvSpPr>
          <p:cNvPr id="21" name="TextBox 20"/>
          <p:cNvSpPr txBox="1"/>
          <p:nvPr/>
        </p:nvSpPr>
        <p:spPr>
          <a:xfrm>
            <a:off x="8049066" y="5658669"/>
            <a:ext cx="3474340"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Đứng lên,</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ngồi xuống</a:t>
            </a:r>
          </a:p>
        </p:txBody>
      </p:sp>
      <p:sp>
        <p:nvSpPr>
          <p:cNvPr id="27" name="TextBox 26"/>
          <p:cNvSpPr txBox="1"/>
          <p:nvPr/>
        </p:nvSpPr>
        <p:spPr>
          <a:xfrm>
            <a:off x="2637895" y="4305424"/>
            <a:ext cx="1467399"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Khớp gối</a:t>
            </a:r>
            <a:endParaRPr lang="vi-VN" altLang="zh-CN" sz="2400">
              <a:solidFill>
                <a:srgbClr val="002060"/>
              </a:solidFill>
              <a:latin typeface="Roboto" panose="02000000000000000000" pitchFamily="2" charset="0"/>
              <a:ea typeface="Roboto" panose="02000000000000000000" pitchFamily="2" charset="0"/>
            </a:endParaRPr>
          </a:p>
        </p:txBody>
      </p:sp>
      <p:cxnSp>
        <p:nvCxnSpPr>
          <p:cNvPr id="39" name="Straight Arrow Connector 38"/>
          <p:cNvCxnSpPr/>
          <p:nvPr/>
        </p:nvCxnSpPr>
        <p:spPr>
          <a:xfrm flipV="1">
            <a:off x="4445058" y="4528011"/>
            <a:ext cx="1632206" cy="82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37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6"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left)">
                                      <p:cBhvr>
                                        <p:cTn id="18" dur="500"/>
                                        <p:tgtEl>
                                          <p:spTgt spid="3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21"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4654" t="27958" r="21883" b="5957"/>
          <a:stretch/>
        </p:blipFill>
        <p:spPr>
          <a:xfrm>
            <a:off x="3785419" y="1561687"/>
            <a:ext cx="4956337" cy="4956337"/>
          </a:xfrm>
          <a:prstGeom prst="rect">
            <a:avLst/>
          </a:prstGeom>
          <a:effectLst>
            <a:outerShdw blurRad="63500" sx="102000" sy="102000" algn="ctr" rotWithShape="0">
              <a:prstClr val="black">
                <a:alpha val="40000"/>
              </a:prstClr>
            </a:outerShdw>
          </a:effectLst>
        </p:spPr>
      </p:pic>
      <p:sp>
        <p:nvSpPr>
          <p:cNvPr id="6" name="Rectangle 5"/>
          <p:cNvSpPr/>
          <p:nvPr/>
        </p:nvSpPr>
        <p:spPr>
          <a:xfrm>
            <a:off x="-37471" y="0"/>
            <a:ext cx="12229471" cy="142861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1771579" y="133075"/>
            <a:ext cx="10397544" cy="1077218"/>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XÁC ĐỊNH VỊ TRÍ CÁC KHỚP KHI THỰC HIỆN </a:t>
            </a:r>
            <a:endParaRPr lang="en-US" altLang="zh-CN" sz="3200" b="1">
              <a:solidFill>
                <a:srgbClr val="002060"/>
              </a:solidFill>
              <a:latin typeface="Roboto Black" panose="02000000000000000000" pitchFamily="2" charset="0"/>
              <a:ea typeface="Roboto Black" panose="02000000000000000000" pitchFamily="2" charset="0"/>
            </a:endParaRPr>
          </a:p>
          <a:p>
            <a:pPr lvl="0" algn="ctr">
              <a:defRPr/>
            </a:pPr>
            <a:r>
              <a:rPr lang="vi-VN" altLang="zh-CN" sz="3200" b="1">
                <a:solidFill>
                  <a:srgbClr val="002060"/>
                </a:solidFill>
                <a:latin typeface="Roboto Black" panose="02000000000000000000" pitchFamily="2" charset="0"/>
                <a:ea typeface="Roboto Black" panose="02000000000000000000" pitchFamily="2" charset="0"/>
              </a:rPr>
              <a:t>CÁC ĐỘNG TÁC VẬN ĐỘNG DƯỚI ĐÂY</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grpSp>
        <p:nvGrpSpPr>
          <p:cNvPr id="3" name="Group 2"/>
          <p:cNvGrpSpPr/>
          <p:nvPr/>
        </p:nvGrpSpPr>
        <p:grpSpPr>
          <a:xfrm>
            <a:off x="-87623" y="-82623"/>
            <a:ext cx="2029820" cy="1484555"/>
            <a:chOff x="442597" y="615596"/>
            <a:chExt cx="2029820" cy="1484555"/>
          </a:xfrm>
        </p:grpSpPr>
        <p:sp>
          <p:nvSpPr>
            <p:cNvPr id="2" name="Oval 1"/>
            <p:cNvSpPr/>
            <p:nvPr/>
          </p:nvSpPr>
          <p:spPr>
            <a:xfrm>
              <a:off x="700765" y="802476"/>
              <a:ext cx="1642322" cy="1155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97" y="615596"/>
              <a:ext cx="2029820" cy="1484555"/>
            </a:xfrm>
            <a:prstGeom prst="rect">
              <a:avLst/>
            </a:prstGeom>
            <a:ln>
              <a:noFill/>
            </a:ln>
          </p:spPr>
        </p:pic>
      </p:grpSp>
      <p:sp>
        <p:nvSpPr>
          <p:cNvPr id="21" name="TextBox 20"/>
          <p:cNvSpPr txBox="1"/>
          <p:nvPr/>
        </p:nvSpPr>
        <p:spPr>
          <a:xfrm>
            <a:off x="7153200" y="6287191"/>
            <a:ext cx="4221592"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Cúi người, tay chạm</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mũi chân</a:t>
            </a:r>
          </a:p>
        </p:txBody>
      </p:sp>
      <p:sp>
        <p:nvSpPr>
          <p:cNvPr id="27" name="TextBox 26"/>
          <p:cNvSpPr txBox="1"/>
          <p:nvPr/>
        </p:nvSpPr>
        <p:spPr>
          <a:xfrm>
            <a:off x="8741756" y="1668939"/>
            <a:ext cx="2405764" cy="830997"/>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Xương cột sống cong xuống</a:t>
            </a:r>
            <a:endParaRPr lang="vi-VN" altLang="zh-CN" sz="2400">
              <a:solidFill>
                <a:srgbClr val="002060"/>
              </a:solidFill>
              <a:latin typeface="Roboto" panose="02000000000000000000" pitchFamily="2" charset="0"/>
              <a:ea typeface="Roboto" panose="02000000000000000000" pitchFamily="2" charset="0"/>
            </a:endParaRPr>
          </a:p>
        </p:txBody>
      </p:sp>
      <p:cxnSp>
        <p:nvCxnSpPr>
          <p:cNvPr id="39" name="Straight Arrow Connector 38"/>
          <p:cNvCxnSpPr/>
          <p:nvPr/>
        </p:nvCxnSpPr>
        <p:spPr>
          <a:xfrm flipH="1">
            <a:off x="6764594" y="2025445"/>
            <a:ext cx="1779638" cy="1179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68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6"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left)">
                                      <p:cBhvr>
                                        <p:cTn id="18" dur="500"/>
                                        <p:tgtEl>
                                          <p:spTgt spid="3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21"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364" y="1596357"/>
            <a:ext cx="3300417" cy="4956337"/>
          </a:xfrm>
          <a:prstGeom prst="rect">
            <a:avLst/>
          </a:prstGeom>
          <a:effectLst>
            <a:outerShdw blurRad="63500" sx="102000" sy="102000" algn="ctr" rotWithShape="0">
              <a:prstClr val="black">
                <a:alpha val="40000"/>
              </a:prstClr>
            </a:outerShdw>
          </a:effectLst>
        </p:spPr>
      </p:pic>
      <p:sp>
        <p:nvSpPr>
          <p:cNvPr id="6" name="Rectangle 5"/>
          <p:cNvSpPr/>
          <p:nvPr/>
        </p:nvSpPr>
        <p:spPr>
          <a:xfrm>
            <a:off x="-37471" y="0"/>
            <a:ext cx="12229471" cy="142861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1794456" y="272002"/>
            <a:ext cx="10397544" cy="584775"/>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NÊU CÁC BỘ PHẬN CỦA CƠ QUAN VẬN ĐỘNG</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grpSp>
        <p:nvGrpSpPr>
          <p:cNvPr id="3" name="Group 2"/>
          <p:cNvGrpSpPr/>
          <p:nvPr/>
        </p:nvGrpSpPr>
        <p:grpSpPr>
          <a:xfrm>
            <a:off x="-87623" y="-82623"/>
            <a:ext cx="2029820" cy="1484555"/>
            <a:chOff x="442597" y="615596"/>
            <a:chExt cx="2029820" cy="1484555"/>
          </a:xfrm>
        </p:grpSpPr>
        <p:sp>
          <p:nvSpPr>
            <p:cNvPr id="2" name="Oval 1"/>
            <p:cNvSpPr/>
            <p:nvPr/>
          </p:nvSpPr>
          <p:spPr>
            <a:xfrm>
              <a:off x="700765" y="802476"/>
              <a:ext cx="1642322" cy="1155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97" y="615596"/>
              <a:ext cx="2029820" cy="1484555"/>
            </a:xfrm>
            <a:prstGeom prst="rect">
              <a:avLst/>
            </a:prstGeom>
            <a:ln>
              <a:noFill/>
            </a:ln>
          </p:spPr>
        </p:pic>
      </p:grpSp>
      <p:sp>
        <p:nvSpPr>
          <p:cNvPr id="27" name="TextBox 26"/>
          <p:cNvSpPr txBox="1"/>
          <p:nvPr/>
        </p:nvSpPr>
        <p:spPr>
          <a:xfrm>
            <a:off x="7563204" y="2106076"/>
            <a:ext cx="1905261" cy="584775"/>
          </a:xfrm>
          <a:prstGeom prst="rect">
            <a:avLst/>
          </a:prstGeom>
          <a:noFill/>
        </p:spPr>
        <p:txBody>
          <a:bodyPr wrap="square" rtlCol="0">
            <a:spAutoFit/>
          </a:bodyPr>
          <a:lstStyle/>
          <a:p>
            <a:pPr lvl="0" algn="just">
              <a:defRPr/>
            </a:pPr>
            <a:r>
              <a:rPr lang="en-US" altLang="zh-CN" sz="3200">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altLang="zh-CN" sz="2400">
                <a:solidFill>
                  <a:srgbClr val="002060"/>
                </a:solidFill>
                <a:latin typeface="Roboto" panose="02000000000000000000" pitchFamily="2" charset="0"/>
                <a:ea typeface="Roboto" panose="02000000000000000000" pitchFamily="2" charset="0"/>
              </a:rPr>
              <a:t>Xương</a:t>
            </a:r>
            <a:endParaRPr lang="vi-VN" altLang="zh-CN" sz="2400">
              <a:solidFill>
                <a:srgbClr val="002060"/>
              </a:solidFill>
              <a:latin typeface="Roboto" panose="02000000000000000000" pitchFamily="2" charset="0"/>
              <a:ea typeface="Roboto" panose="02000000000000000000" pitchFamily="2" charset="0"/>
            </a:endParaRPr>
          </a:p>
        </p:txBody>
      </p:sp>
      <p:sp>
        <p:nvSpPr>
          <p:cNvPr id="11" name="TextBox 10"/>
          <p:cNvSpPr txBox="1"/>
          <p:nvPr/>
        </p:nvSpPr>
        <p:spPr>
          <a:xfrm>
            <a:off x="7563204" y="3168958"/>
            <a:ext cx="1196889" cy="584775"/>
          </a:xfrm>
          <a:prstGeom prst="rect">
            <a:avLst/>
          </a:prstGeom>
          <a:noFill/>
        </p:spPr>
        <p:txBody>
          <a:bodyPr wrap="square" rtlCol="0">
            <a:spAutoFit/>
          </a:bodyPr>
          <a:lstStyle/>
          <a:p>
            <a:pPr lvl="0" algn="just">
              <a:defRPr/>
            </a:pPr>
            <a:r>
              <a:rPr lang="en-US" altLang="zh-CN" sz="3200">
                <a:solidFill>
                  <a:srgbClr val="FF0000"/>
                </a:solidFill>
                <a:latin typeface="Roboto" panose="02000000000000000000" pitchFamily="2" charset="0"/>
                <a:ea typeface="Roboto" panose="02000000000000000000" pitchFamily="2" charset="0"/>
                <a:sym typeface="Wingdings" panose="05000000000000000000" pitchFamily="2" charset="2"/>
              </a:rPr>
              <a:t> </a:t>
            </a:r>
            <a:r>
              <a:rPr lang="en-US" altLang="zh-CN" sz="2400">
                <a:solidFill>
                  <a:srgbClr val="002060"/>
                </a:solidFill>
                <a:latin typeface="Roboto" panose="02000000000000000000" pitchFamily="2" charset="0"/>
                <a:ea typeface="Roboto" panose="02000000000000000000" pitchFamily="2" charset="0"/>
              </a:rPr>
              <a:t>Cơ</a:t>
            </a:r>
            <a:endParaRPr lang="vi-VN" altLang="zh-CN" sz="2400">
              <a:solidFill>
                <a:srgbClr val="002060"/>
              </a:solidFill>
              <a:latin typeface="Roboto" panose="02000000000000000000" pitchFamily="2" charset="0"/>
              <a:ea typeface="Roboto" panose="02000000000000000000" pitchFamily="2" charset="0"/>
            </a:endParaRPr>
          </a:p>
        </p:txBody>
      </p:sp>
      <p:sp>
        <p:nvSpPr>
          <p:cNvPr id="13" name="TextBox 12"/>
          <p:cNvSpPr txBox="1"/>
          <p:nvPr/>
        </p:nvSpPr>
        <p:spPr>
          <a:xfrm>
            <a:off x="7563204" y="4231841"/>
            <a:ext cx="1600461" cy="584775"/>
          </a:xfrm>
          <a:prstGeom prst="rect">
            <a:avLst/>
          </a:prstGeom>
          <a:noFill/>
        </p:spPr>
        <p:txBody>
          <a:bodyPr wrap="square" rtlCol="0">
            <a:spAutoFit/>
          </a:bodyPr>
          <a:lstStyle/>
          <a:p>
            <a:pPr lvl="0" algn="just">
              <a:defRPr/>
            </a:pPr>
            <a:r>
              <a:rPr lang="en-US" altLang="zh-CN" sz="3200">
                <a:solidFill>
                  <a:srgbClr val="FF0000"/>
                </a:solidFill>
                <a:latin typeface="Roboto" panose="02000000000000000000" pitchFamily="2" charset="0"/>
                <a:ea typeface="Roboto" panose="02000000000000000000" pitchFamily="2" charset="0"/>
                <a:sym typeface="Wingdings" panose="05000000000000000000" pitchFamily="2" charset="2"/>
              </a:rPr>
              <a:t></a:t>
            </a:r>
            <a:r>
              <a:rPr lang="en-US" altLang="zh-CN" sz="2400">
                <a:solidFill>
                  <a:srgbClr val="FF0000"/>
                </a:solidFill>
                <a:latin typeface="Roboto" panose="02000000000000000000" pitchFamily="2" charset="0"/>
                <a:ea typeface="Roboto" panose="02000000000000000000" pitchFamily="2" charset="0"/>
                <a:sym typeface="Wingdings" panose="05000000000000000000" pitchFamily="2" charset="2"/>
              </a:rPr>
              <a:t> </a:t>
            </a:r>
            <a:r>
              <a:rPr lang="en-US" altLang="zh-CN" sz="2400">
                <a:solidFill>
                  <a:srgbClr val="002060"/>
                </a:solidFill>
                <a:latin typeface="Roboto" panose="02000000000000000000" pitchFamily="2" charset="0"/>
                <a:ea typeface="Roboto" panose="02000000000000000000" pitchFamily="2" charset="0"/>
              </a:rPr>
              <a:t>Khớp</a:t>
            </a:r>
            <a:endParaRPr lang="vi-VN" altLang="zh-CN" sz="2400">
              <a:solidFill>
                <a:srgbClr val="00206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85976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6"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27"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063518" y="1521495"/>
            <a:ext cx="9674608" cy="4140485"/>
          </a:xfrm>
          <a:prstGeom prst="roundRect">
            <a:avLst>
              <a:gd name="adj" fmla="val 1016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p:nvSpPr>
        <p:spPr>
          <a:xfrm>
            <a:off x="3579508" y="481020"/>
            <a:ext cx="4070959" cy="584775"/>
          </a:xfrm>
          <a:prstGeom prst="rect">
            <a:avLst/>
          </a:prstGeom>
          <a:noFill/>
        </p:spPr>
        <p:txBody>
          <a:bodyPr wrap="square" rtlCol="0">
            <a:spAutoFit/>
          </a:bodyPr>
          <a:lstStyle/>
          <a:p>
            <a:pPr lvl="0" algn="ctr">
              <a:defRPr/>
            </a:pPr>
            <a:r>
              <a:rPr lang="en-US" altLang="zh-CN" sz="3200" b="1">
                <a:solidFill>
                  <a:srgbClr val="002060"/>
                </a:solidFill>
                <a:latin typeface="Pangolin" panose="00000500000000000000" pitchFamily="2" charset="0"/>
                <a:ea typeface="Roboto" panose="02000000000000000000" pitchFamily="2" charset="0"/>
              </a:rPr>
              <a:t>PHIẾU HỌC TẬP SỐ 2</a:t>
            </a:r>
            <a:endParaRPr kumimoji="0" lang="en-US" altLang="zh-CN" sz="3200" b="1" i="0" u="none" strike="noStrike" kern="1200" cap="none" spc="0" normalizeH="0" baseline="0" noProof="0" dirty="0">
              <a:ln>
                <a:noFill/>
              </a:ln>
              <a:solidFill>
                <a:srgbClr val="002060"/>
              </a:solidFill>
              <a:effectLst/>
              <a:uLnTx/>
              <a:uFillTx/>
              <a:latin typeface="Pangolin" panose="00000500000000000000" pitchFamily="2" charset="0"/>
              <a:ea typeface="Roboto" panose="02000000000000000000" pitchFamily="2" charset="0"/>
            </a:endParaRPr>
          </a:p>
        </p:txBody>
      </p:sp>
      <p:sp>
        <p:nvSpPr>
          <p:cNvPr id="18" name="TextBox 17"/>
          <p:cNvSpPr txBox="1"/>
          <p:nvPr/>
        </p:nvSpPr>
        <p:spPr>
          <a:xfrm>
            <a:off x="5004619" y="1736214"/>
            <a:ext cx="5456905" cy="3785652"/>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1</a:t>
            </a:r>
            <a:r>
              <a:rPr lang="vi-VN" altLang="zh-CN" sz="2400">
                <a:solidFill>
                  <a:srgbClr val="002060"/>
                </a:solidFill>
                <a:latin typeface="Roboto" panose="02000000000000000000" pitchFamily="2" charset="0"/>
                <a:ea typeface="Roboto" panose="02000000000000000000" pitchFamily="2" charset="0"/>
              </a:rPr>
              <a:t>. Em hãy đánh dấu xương mặt, xương tay, xương sống, cơ bụng, cơ chân, khớp đùi ở bức tranh bên trái</a:t>
            </a:r>
          </a:p>
          <a:p>
            <a:pPr lvl="0" algn="just">
              <a:defRPr/>
            </a:pPr>
            <a:r>
              <a:rPr lang="vi-VN" altLang="zh-CN" sz="2400">
                <a:solidFill>
                  <a:srgbClr val="002060"/>
                </a:solidFill>
                <a:latin typeface="Roboto" panose="02000000000000000000" pitchFamily="2" charset="0"/>
                <a:ea typeface="Roboto" panose="02000000000000000000" pitchFamily="2" charset="0"/>
              </a:rPr>
              <a:t>2. Khi đứng lên, ngồi xuống</a:t>
            </a:r>
            <a:r>
              <a:rPr lang="en-US" altLang="zh-CN" sz="2400">
                <a:solidFill>
                  <a:srgbClr val="002060"/>
                </a:solidFill>
                <a:latin typeface="Roboto" panose="02000000000000000000" pitchFamily="2" charset="0"/>
                <a:ea typeface="Roboto" panose="02000000000000000000" pitchFamily="2" charset="0"/>
              </a:rPr>
              <a:t>,</a:t>
            </a:r>
            <a:r>
              <a:rPr lang="vi-VN" altLang="zh-CN" sz="2400">
                <a:solidFill>
                  <a:srgbClr val="002060"/>
                </a:solidFill>
                <a:latin typeface="Roboto" panose="02000000000000000000" pitchFamily="2" charset="0"/>
                <a:ea typeface="Roboto" panose="02000000000000000000" pitchFamily="2" charset="0"/>
              </a:rPr>
              <a:t> khớp và cơ nào hoạt động</a:t>
            </a:r>
          </a:p>
          <a:p>
            <a:pPr lvl="0" algn="just">
              <a:defRPr/>
            </a:pPr>
            <a:r>
              <a:rPr lang="vi-VN" altLang="zh-CN" sz="2400">
                <a:solidFill>
                  <a:srgbClr val="002060"/>
                </a:solidFill>
                <a:latin typeface="Roboto" panose="02000000000000000000" pitchFamily="2" charset="0"/>
                <a:ea typeface="Roboto" panose="02000000000000000000" pitchFamily="2" charset="0"/>
              </a:rPr>
              <a:t>………………………………………………………………….</a:t>
            </a:r>
          </a:p>
          <a:p>
            <a:pPr lvl="0" algn="just">
              <a:defRPr/>
            </a:pPr>
            <a:r>
              <a:rPr lang="vi-VN" altLang="zh-CN" sz="2400">
                <a:solidFill>
                  <a:srgbClr val="002060"/>
                </a:solidFill>
                <a:latin typeface="Roboto" panose="02000000000000000000" pitchFamily="2" charset="0"/>
                <a:ea typeface="Roboto" panose="02000000000000000000" pitchFamily="2" charset="0"/>
              </a:rPr>
              <a:t>………………………………………………………………….</a:t>
            </a:r>
          </a:p>
          <a:p>
            <a:pPr lvl="0" algn="just">
              <a:defRPr/>
            </a:pPr>
            <a:r>
              <a:rPr lang="vi-VN" altLang="zh-CN" sz="2400">
                <a:solidFill>
                  <a:srgbClr val="002060"/>
                </a:solidFill>
                <a:latin typeface="Roboto" panose="02000000000000000000" pitchFamily="2" charset="0"/>
                <a:ea typeface="Roboto" panose="02000000000000000000" pitchFamily="2" charset="0"/>
              </a:rPr>
              <a:t>………………………………………………………………….</a:t>
            </a:r>
          </a:p>
          <a:p>
            <a:pPr lvl="0" algn="just">
              <a:defRPr/>
            </a:pPr>
            <a:r>
              <a:rPr lang="vi-VN" altLang="zh-CN" sz="2400">
                <a:solidFill>
                  <a:srgbClr val="002060"/>
                </a:solidFill>
                <a:latin typeface="Roboto" panose="02000000000000000000" pitchFamily="2" charset="0"/>
                <a:ea typeface="Roboto" panose="02000000000000000000" pitchFamily="2" charset="0"/>
              </a:rPr>
              <a:t>3. Các bộ phận xương, cơ, khớp được gọi là……………………………………………………….</a:t>
            </a:r>
          </a:p>
        </p:txBody>
      </p:sp>
      <p:grpSp>
        <p:nvGrpSpPr>
          <p:cNvPr id="24" name="Group 23"/>
          <p:cNvGrpSpPr/>
          <p:nvPr/>
        </p:nvGrpSpPr>
        <p:grpSpPr>
          <a:xfrm>
            <a:off x="-87623" y="-82623"/>
            <a:ext cx="2029820" cy="1484555"/>
            <a:chOff x="442597" y="615596"/>
            <a:chExt cx="2029820" cy="1484555"/>
          </a:xfrm>
        </p:grpSpPr>
        <p:sp>
          <p:nvSpPr>
            <p:cNvPr id="25" name="Oval 24"/>
            <p:cNvSpPr/>
            <p:nvPr/>
          </p:nvSpPr>
          <p:spPr>
            <a:xfrm>
              <a:off x="700765" y="802476"/>
              <a:ext cx="1642322" cy="1155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97" y="615596"/>
              <a:ext cx="2029820" cy="1484555"/>
            </a:xfrm>
            <a:prstGeom prst="rect">
              <a:avLst/>
            </a:prstGeom>
            <a:ln>
              <a:noFill/>
            </a:ln>
          </p:spPr>
        </p:pic>
      </p:grpSp>
      <p:pic>
        <p:nvPicPr>
          <p:cNvPr id="32" name="Picture 31"/>
          <p:cNvPicPr/>
          <p:nvPr/>
        </p:nvPicPr>
        <p:blipFill>
          <a:blip r:embed="rId4">
            <a:extLst>
              <a:ext uri="{28A0092B-C50C-407E-A947-70E740481C1C}">
                <a14:useLocalDpi xmlns:a14="http://schemas.microsoft.com/office/drawing/2010/main" val="0"/>
              </a:ext>
            </a:extLst>
          </a:blip>
          <a:stretch>
            <a:fillRect/>
          </a:stretch>
        </p:blipFill>
        <p:spPr>
          <a:xfrm>
            <a:off x="1977392" y="1934057"/>
            <a:ext cx="1533525" cy="2466340"/>
          </a:xfrm>
          <a:prstGeom prst="rect">
            <a:avLst/>
          </a:prstGeom>
        </p:spPr>
      </p:pic>
      <p:sp>
        <p:nvSpPr>
          <p:cNvPr id="21" name="TextBox 20"/>
          <p:cNvSpPr txBox="1"/>
          <p:nvPr/>
        </p:nvSpPr>
        <p:spPr>
          <a:xfrm>
            <a:off x="3091118" y="1857632"/>
            <a:ext cx="1284238" cy="338554"/>
          </a:xfrm>
          <a:prstGeom prst="rect">
            <a:avLst/>
          </a:prstGeom>
          <a:noFill/>
        </p:spPr>
        <p:txBody>
          <a:bodyPr wrap="square" rtlCol="0">
            <a:spAutoFit/>
          </a:bodyPr>
          <a:lstStyle/>
          <a:p>
            <a:pPr lvl="0" algn="just">
              <a:defRPr/>
            </a:pPr>
            <a:r>
              <a:rPr lang="vi-VN" altLang="zh-CN" sz="1600">
                <a:solidFill>
                  <a:srgbClr val="002060"/>
                </a:solidFill>
                <a:latin typeface="Roboto" panose="02000000000000000000" pitchFamily="2" charset="0"/>
                <a:ea typeface="Roboto" panose="02000000000000000000" pitchFamily="2" charset="0"/>
              </a:rPr>
              <a:t>xương mặt</a:t>
            </a:r>
            <a:endParaRPr kumimoji="0" lang="en-US" altLang="zh-CN" sz="16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1127246" y="2146716"/>
            <a:ext cx="1681315" cy="338554"/>
          </a:xfrm>
          <a:prstGeom prst="rect">
            <a:avLst/>
          </a:prstGeom>
          <a:noFill/>
        </p:spPr>
        <p:txBody>
          <a:bodyPr wrap="square" rtlCol="0">
            <a:spAutoFit/>
          </a:bodyPr>
          <a:lstStyle/>
          <a:p>
            <a:pPr lvl="0" algn="just">
              <a:defRPr/>
            </a:pPr>
            <a:r>
              <a:rPr lang="vi-VN" altLang="zh-CN" sz="1600">
                <a:solidFill>
                  <a:srgbClr val="002060"/>
                </a:solidFill>
                <a:latin typeface="Roboto" panose="02000000000000000000" pitchFamily="2" charset="0"/>
                <a:ea typeface="Roboto" panose="02000000000000000000" pitchFamily="2" charset="0"/>
              </a:rPr>
              <a:t>xương tay</a:t>
            </a:r>
            <a:endParaRPr lang="en-US" altLang="zh-CN" sz="1600">
              <a:solidFill>
                <a:srgbClr val="FF0000"/>
              </a:solidFill>
              <a:latin typeface="Roboto" panose="02000000000000000000" pitchFamily="2" charset="0"/>
              <a:ea typeface="Roboto" panose="02000000000000000000" pitchFamily="2" charset="0"/>
            </a:endParaRPr>
          </a:p>
        </p:txBody>
      </p:sp>
      <p:sp>
        <p:nvSpPr>
          <p:cNvPr id="26" name="TextBox 25"/>
          <p:cNvSpPr txBox="1"/>
          <p:nvPr/>
        </p:nvSpPr>
        <p:spPr>
          <a:xfrm>
            <a:off x="1089000" y="2895713"/>
            <a:ext cx="1422102" cy="338554"/>
          </a:xfrm>
          <a:prstGeom prst="rect">
            <a:avLst/>
          </a:prstGeom>
          <a:noFill/>
        </p:spPr>
        <p:txBody>
          <a:bodyPr wrap="square" rtlCol="0">
            <a:spAutoFit/>
          </a:bodyPr>
          <a:lstStyle/>
          <a:p>
            <a:pPr lvl="0" algn="just">
              <a:defRPr/>
            </a:pPr>
            <a:r>
              <a:rPr lang="en-US" altLang="zh-CN" sz="1600">
                <a:solidFill>
                  <a:srgbClr val="002060"/>
                </a:solidFill>
                <a:latin typeface="Roboto" panose="02000000000000000000" pitchFamily="2" charset="0"/>
                <a:ea typeface="Roboto" panose="02000000000000000000" pitchFamily="2" charset="0"/>
              </a:rPr>
              <a:t>x</a:t>
            </a:r>
            <a:r>
              <a:rPr lang="vi-VN" altLang="zh-CN" sz="1600">
                <a:solidFill>
                  <a:srgbClr val="002060"/>
                </a:solidFill>
                <a:latin typeface="Roboto" panose="02000000000000000000" pitchFamily="2" charset="0"/>
                <a:ea typeface="Roboto" panose="02000000000000000000" pitchFamily="2" charset="0"/>
              </a:rPr>
              <a:t>ương</a:t>
            </a:r>
            <a:r>
              <a:rPr lang="en-US" altLang="zh-CN" sz="1600">
                <a:solidFill>
                  <a:srgbClr val="002060"/>
                </a:solidFill>
                <a:latin typeface="Roboto" panose="02000000000000000000" pitchFamily="2" charset="0"/>
                <a:ea typeface="Roboto" panose="02000000000000000000" pitchFamily="2" charset="0"/>
              </a:rPr>
              <a:t> </a:t>
            </a:r>
            <a:r>
              <a:rPr lang="vi-VN" altLang="zh-CN" sz="1600">
                <a:solidFill>
                  <a:srgbClr val="002060"/>
                </a:solidFill>
                <a:latin typeface="Roboto" panose="02000000000000000000" pitchFamily="2" charset="0"/>
                <a:ea typeface="Roboto" panose="02000000000000000000" pitchFamily="2" charset="0"/>
              </a:rPr>
              <a:t>sống</a:t>
            </a:r>
            <a:endParaRPr lang="en-US" altLang="zh-CN" sz="1600">
              <a:solidFill>
                <a:srgbClr val="FF0000"/>
              </a:solidFill>
              <a:latin typeface="Roboto" panose="02000000000000000000" pitchFamily="2" charset="0"/>
              <a:ea typeface="Roboto" panose="02000000000000000000" pitchFamily="2" charset="0"/>
            </a:endParaRPr>
          </a:p>
        </p:txBody>
      </p:sp>
      <p:sp>
        <p:nvSpPr>
          <p:cNvPr id="33" name="TextBox 32"/>
          <p:cNvSpPr txBox="1"/>
          <p:nvPr/>
        </p:nvSpPr>
        <p:spPr>
          <a:xfrm>
            <a:off x="3525711" y="2665509"/>
            <a:ext cx="1060596" cy="338554"/>
          </a:xfrm>
          <a:prstGeom prst="rect">
            <a:avLst/>
          </a:prstGeom>
          <a:noFill/>
        </p:spPr>
        <p:txBody>
          <a:bodyPr wrap="square" rtlCol="0">
            <a:spAutoFit/>
          </a:bodyPr>
          <a:lstStyle/>
          <a:p>
            <a:pPr lvl="0" algn="just">
              <a:defRPr/>
            </a:pPr>
            <a:r>
              <a:rPr lang="vi-VN" altLang="zh-CN" sz="1600">
                <a:solidFill>
                  <a:srgbClr val="002060"/>
                </a:solidFill>
                <a:latin typeface="Roboto" panose="02000000000000000000" pitchFamily="2" charset="0"/>
                <a:ea typeface="Roboto" panose="02000000000000000000" pitchFamily="2" charset="0"/>
              </a:rPr>
              <a:t>cơ bụng</a:t>
            </a:r>
            <a:endParaRPr lang="en-US" altLang="zh-CN" sz="1600">
              <a:solidFill>
                <a:srgbClr val="FF0000"/>
              </a:solidFill>
              <a:latin typeface="Roboto" panose="02000000000000000000" pitchFamily="2" charset="0"/>
              <a:ea typeface="Roboto" panose="02000000000000000000" pitchFamily="2" charset="0"/>
            </a:endParaRPr>
          </a:p>
        </p:txBody>
      </p:sp>
      <p:sp>
        <p:nvSpPr>
          <p:cNvPr id="34" name="TextBox 33"/>
          <p:cNvSpPr txBox="1"/>
          <p:nvPr/>
        </p:nvSpPr>
        <p:spPr>
          <a:xfrm>
            <a:off x="3579508" y="3290486"/>
            <a:ext cx="953003" cy="338554"/>
          </a:xfrm>
          <a:prstGeom prst="rect">
            <a:avLst/>
          </a:prstGeom>
          <a:noFill/>
        </p:spPr>
        <p:txBody>
          <a:bodyPr wrap="square" rtlCol="0">
            <a:spAutoFit/>
          </a:bodyPr>
          <a:lstStyle/>
          <a:p>
            <a:pPr lvl="0" algn="just">
              <a:defRPr/>
            </a:pPr>
            <a:r>
              <a:rPr lang="vi-VN" altLang="zh-CN" sz="1600">
                <a:solidFill>
                  <a:srgbClr val="002060"/>
                </a:solidFill>
                <a:latin typeface="Roboto" panose="02000000000000000000" pitchFamily="2" charset="0"/>
                <a:ea typeface="Roboto" panose="02000000000000000000" pitchFamily="2" charset="0"/>
              </a:rPr>
              <a:t>cơ </a:t>
            </a:r>
            <a:r>
              <a:rPr lang="en-US" altLang="zh-CN" sz="1600">
                <a:solidFill>
                  <a:srgbClr val="002060"/>
                </a:solidFill>
                <a:latin typeface="Roboto" panose="02000000000000000000" pitchFamily="2" charset="0"/>
                <a:ea typeface="Roboto" panose="02000000000000000000" pitchFamily="2" charset="0"/>
              </a:rPr>
              <a:t>đùi</a:t>
            </a:r>
            <a:endParaRPr lang="en-US" altLang="zh-CN" sz="1600">
              <a:solidFill>
                <a:srgbClr val="FF0000"/>
              </a:solidFill>
              <a:latin typeface="Roboto" panose="02000000000000000000" pitchFamily="2" charset="0"/>
              <a:ea typeface="Roboto" panose="02000000000000000000" pitchFamily="2" charset="0"/>
            </a:endParaRPr>
          </a:p>
        </p:txBody>
      </p:sp>
      <p:sp>
        <p:nvSpPr>
          <p:cNvPr id="35" name="TextBox 34"/>
          <p:cNvSpPr txBox="1"/>
          <p:nvPr/>
        </p:nvSpPr>
        <p:spPr>
          <a:xfrm>
            <a:off x="1112953" y="3422460"/>
            <a:ext cx="1040916" cy="338554"/>
          </a:xfrm>
          <a:prstGeom prst="rect">
            <a:avLst/>
          </a:prstGeom>
          <a:noFill/>
        </p:spPr>
        <p:txBody>
          <a:bodyPr wrap="square" rtlCol="0">
            <a:spAutoFit/>
          </a:bodyPr>
          <a:lstStyle/>
          <a:p>
            <a:pPr lvl="0" algn="just">
              <a:defRPr/>
            </a:pPr>
            <a:r>
              <a:rPr lang="vi-VN" altLang="zh-CN" sz="1600">
                <a:solidFill>
                  <a:srgbClr val="002060"/>
                </a:solidFill>
                <a:latin typeface="Roboto" panose="02000000000000000000" pitchFamily="2" charset="0"/>
                <a:ea typeface="Roboto" panose="02000000000000000000" pitchFamily="2" charset="0"/>
              </a:rPr>
              <a:t>khớp đùi</a:t>
            </a:r>
            <a:endParaRPr lang="en-US" altLang="zh-CN" sz="1600">
              <a:solidFill>
                <a:srgbClr val="FF0000"/>
              </a:solidFill>
              <a:latin typeface="Roboto" panose="02000000000000000000" pitchFamily="2" charset="0"/>
              <a:ea typeface="Roboto" panose="02000000000000000000" pitchFamily="2" charset="0"/>
            </a:endParaRPr>
          </a:p>
        </p:txBody>
      </p:sp>
      <p:cxnSp>
        <p:nvCxnSpPr>
          <p:cNvPr id="4" name="Straight Connector 3"/>
          <p:cNvCxnSpPr>
            <a:stCxn id="21" idx="1"/>
            <a:endCxn id="19" idx="3"/>
          </p:cNvCxnSpPr>
          <p:nvPr/>
        </p:nvCxnSpPr>
        <p:spPr>
          <a:xfrm flipH="1">
            <a:off x="2808561" y="2026909"/>
            <a:ext cx="282557" cy="289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054942" y="2408845"/>
            <a:ext cx="226142" cy="195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808561" y="2834786"/>
            <a:ext cx="616415" cy="585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4" idx="1"/>
          </p:cNvCxnSpPr>
          <p:nvPr/>
        </p:nvCxnSpPr>
        <p:spPr>
          <a:xfrm flipH="1" flipV="1">
            <a:off x="2808561" y="3413547"/>
            <a:ext cx="770947" cy="46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281084" y="2803869"/>
            <a:ext cx="367511" cy="257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5" idx="3"/>
          </p:cNvCxnSpPr>
          <p:nvPr/>
        </p:nvCxnSpPr>
        <p:spPr>
          <a:xfrm>
            <a:off x="2153869" y="3591737"/>
            <a:ext cx="3826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092124" y="3470532"/>
            <a:ext cx="4719788" cy="830997"/>
          </a:xfrm>
          <a:prstGeom prst="rect">
            <a:avLst/>
          </a:prstGeom>
          <a:noFill/>
        </p:spPr>
        <p:txBody>
          <a:bodyPr wrap="square" rtlCol="0">
            <a:spAutoFit/>
          </a:bodyPr>
          <a:lstStyle/>
          <a:p>
            <a:pPr lvl="0" algn="just">
              <a:defRPr/>
            </a:pPr>
            <a:r>
              <a:rPr lang="vi-VN" altLang="zh-CN" sz="2400">
                <a:solidFill>
                  <a:srgbClr val="FF0000"/>
                </a:solidFill>
                <a:latin typeface="Roboto" panose="02000000000000000000" pitchFamily="2" charset="0"/>
                <a:ea typeface="Roboto" panose="02000000000000000000" pitchFamily="2" charset="0"/>
              </a:rPr>
              <a:t>Khi đứng lên, ngồi xuống</a:t>
            </a:r>
            <a:r>
              <a:rPr lang="en-US" altLang="zh-CN" sz="2400">
                <a:solidFill>
                  <a:srgbClr val="FF0000"/>
                </a:solidFill>
                <a:latin typeface="Roboto" panose="02000000000000000000" pitchFamily="2" charset="0"/>
                <a:ea typeface="Roboto" panose="02000000000000000000" pitchFamily="2" charset="0"/>
              </a:rPr>
              <a:t>, khớp đùi và cơ đùi hoạt động</a:t>
            </a:r>
          </a:p>
        </p:txBody>
      </p:sp>
      <p:sp>
        <p:nvSpPr>
          <p:cNvPr id="37" name="TextBox 36"/>
          <p:cNvSpPr txBox="1"/>
          <p:nvPr/>
        </p:nvSpPr>
        <p:spPr>
          <a:xfrm>
            <a:off x="5900822" y="4960884"/>
            <a:ext cx="3244646" cy="461665"/>
          </a:xfrm>
          <a:prstGeom prst="rect">
            <a:avLst/>
          </a:prstGeom>
          <a:noFill/>
        </p:spPr>
        <p:txBody>
          <a:bodyPr wrap="square" rtlCol="0">
            <a:spAutoFit/>
          </a:bodyPr>
          <a:lstStyle/>
          <a:p>
            <a:pPr lvl="0" algn="just">
              <a:defRPr/>
            </a:pPr>
            <a:r>
              <a:rPr lang="en-US" altLang="zh-CN" sz="2400">
                <a:solidFill>
                  <a:srgbClr val="FF0000"/>
                </a:solidFill>
                <a:latin typeface="Roboto" panose="02000000000000000000" pitchFamily="2" charset="0"/>
                <a:ea typeface="Roboto" panose="02000000000000000000" pitchFamily="2" charset="0"/>
              </a:rPr>
              <a:t>Cơ quan vận động</a:t>
            </a:r>
          </a:p>
        </p:txBody>
      </p:sp>
    </p:spTree>
    <p:extLst>
      <p:ext uri="{BB962C8B-B14F-4D97-AF65-F5344CB8AC3E}">
        <p14:creationId xmlns:p14="http://schemas.microsoft.com/office/powerpoint/2010/main" val="313793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down)">
                                      <p:cBhvr>
                                        <p:cTn id="24" dur="500"/>
                                        <p:tgtEl>
                                          <p:spTgt spid="3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500"/>
                                        <p:tgtEl>
                                          <p:spTgt spid="35"/>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down)">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19" grpId="0"/>
      <p:bldP spid="26" grpId="0"/>
      <p:bldP spid="33" grpId="0"/>
      <p:bldP spid="34" grpId="0"/>
      <p:bldP spid="35"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6529" y="1716206"/>
            <a:ext cx="5201264" cy="167148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4609" t="15194" r="33515" b="14059"/>
          <a:stretch/>
        </p:blipFill>
        <p:spPr>
          <a:xfrm>
            <a:off x="8209936" y="1608764"/>
            <a:ext cx="3169032" cy="4973174"/>
          </a:xfrm>
          <a:prstGeom prst="rect">
            <a:avLst/>
          </a:prstGeom>
          <a:effectLst>
            <a:outerShdw blurRad="63500" sx="102000" sy="102000" algn="ctr" rotWithShape="0">
              <a:prstClr val="black">
                <a:alpha val="40000"/>
              </a:prstClr>
            </a:outerShdw>
          </a:effectLst>
        </p:spPr>
      </p:pic>
      <p:sp>
        <p:nvSpPr>
          <p:cNvPr id="6" name="Rectangle 5"/>
          <p:cNvSpPr/>
          <p:nvPr/>
        </p:nvSpPr>
        <p:spPr>
          <a:xfrm>
            <a:off x="-37471" y="0"/>
            <a:ext cx="12229471" cy="142861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1992349" y="367266"/>
            <a:ext cx="9979741" cy="584775"/>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TÌM HIỂU VỀ CHỨC NĂNG CỦA CƠ QUAN VẬN ĐỘNG</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grpSp>
        <p:nvGrpSpPr>
          <p:cNvPr id="3" name="Group 2"/>
          <p:cNvGrpSpPr/>
          <p:nvPr/>
        </p:nvGrpSpPr>
        <p:grpSpPr>
          <a:xfrm>
            <a:off x="-87623" y="-82623"/>
            <a:ext cx="2029820" cy="1484555"/>
            <a:chOff x="442597" y="615596"/>
            <a:chExt cx="2029820" cy="1484555"/>
          </a:xfrm>
        </p:grpSpPr>
        <p:sp>
          <p:nvSpPr>
            <p:cNvPr id="2" name="Oval 1"/>
            <p:cNvSpPr/>
            <p:nvPr/>
          </p:nvSpPr>
          <p:spPr>
            <a:xfrm>
              <a:off x="700765" y="802476"/>
              <a:ext cx="1642322" cy="1155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97" y="615596"/>
              <a:ext cx="2029820" cy="1484555"/>
            </a:xfrm>
            <a:prstGeom prst="rect">
              <a:avLst/>
            </a:prstGeom>
            <a:ln>
              <a:noFill/>
            </a:ln>
          </p:spPr>
        </p:pic>
      </p:grpSp>
      <p:sp>
        <p:nvSpPr>
          <p:cNvPr id="27" name="TextBox 26"/>
          <p:cNvSpPr txBox="1"/>
          <p:nvPr/>
        </p:nvSpPr>
        <p:spPr>
          <a:xfrm>
            <a:off x="3522146" y="989936"/>
            <a:ext cx="4835273"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Em hãy thực hiện động tác sau:</a:t>
            </a:r>
            <a:endParaRPr lang="vi-VN" altLang="zh-CN" sz="2400">
              <a:solidFill>
                <a:srgbClr val="002060"/>
              </a:solidFill>
              <a:latin typeface="Roboto" panose="02000000000000000000" pitchFamily="2" charset="0"/>
              <a:ea typeface="Roboto" panose="02000000000000000000" pitchFamily="2" charset="0"/>
            </a:endParaRPr>
          </a:p>
        </p:txBody>
      </p:sp>
      <p:sp>
        <p:nvSpPr>
          <p:cNvPr id="11" name="TextBox 10"/>
          <p:cNvSpPr txBox="1"/>
          <p:nvPr/>
        </p:nvSpPr>
        <p:spPr>
          <a:xfrm>
            <a:off x="806571" y="1921671"/>
            <a:ext cx="4527429" cy="1200329"/>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Đặt tay trái lên cánh tay phải,</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co duỗi cánh tay phải để cảm</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nhận sự thay đổi của cơ cánh tay</a:t>
            </a:r>
            <a:r>
              <a:rPr lang="en-US" altLang="zh-CN" sz="2400">
                <a:solidFill>
                  <a:srgbClr val="002060"/>
                </a:solidFill>
                <a:latin typeface="Roboto" panose="02000000000000000000" pitchFamily="2" charset="0"/>
                <a:ea typeface="Roboto" panose="02000000000000000000" pitchFamily="2" charset="0"/>
              </a:rPr>
              <a:t>.</a:t>
            </a:r>
            <a:endParaRPr lang="vi-VN" altLang="zh-CN" sz="2400">
              <a:solidFill>
                <a:srgbClr val="002060"/>
              </a:solidFill>
              <a:latin typeface="Roboto" panose="02000000000000000000" pitchFamily="2" charset="0"/>
              <a:ea typeface="Roboto" panose="02000000000000000000" pitchFamily="2" charset="0"/>
            </a:endParaRPr>
          </a:p>
        </p:txBody>
      </p:sp>
      <p:sp>
        <p:nvSpPr>
          <p:cNvPr id="13" name="TextBox 12"/>
          <p:cNvSpPr txBox="1"/>
          <p:nvPr/>
        </p:nvSpPr>
        <p:spPr>
          <a:xfrm>
            <a:off x="2330246" y="3864518"/>
            <a:ext cx="5879690"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Các cơ ở cánh tay thay đổi như thế nào?</a:t>
            </a:r>
          </a:p>
        </p:txBody>
      </p:sp>
      <p:sp>
        <p:nvSpPr>
          <p:cNvPr id="14" name="TextBox 13"/>
          <p:cNvSpPr txBox="1"/>
          <p:nvPr/>
        </p:nvSpPr>
        <p:spPr>
          <a:xfrm>
            <a:off x="2330246" y="4909976"/>
            <a:ext cx="4768644" cy="830997"/>
          </a:xfrm>
          <a:prstGeom prst="rect">
            <a:avLst/>
          </a:prstGeom>
          <a:noFill/>
        </p:spPr>
        <p:txBody>
          <a:bodyPr wrap="square" rtlCol="0">
            <a:spAutoFit/>
          </a:bodyPr>
          <a:lstStyle/>
          <a:p>
            <a:pPr lvl="0" algn="just">
              <a:defRPr/>
            </a:pPr>
            <a:r>
              <a:rPr lang="en-US" altLang="zh-CN" sz="2400">
                <a:solidFill>
                  <a:srgbClr val="FF0000"/>
                </a:solidFill>
                <a:latin typeface="Roboto" panose="02000000000000000000" pitchFamily="2" charset="0"/>
                <a:ea typeface="Roboto" panose="02000000000000000000" pitchFamily="2" charset="0"/>
              </a:rPr>
              <a:t>K</a:t>
            </a:r>
            <a:r>
              <a:rPr lang="vi-VN" altLang="zh-CN" sz="2400">
                <a:solidFill>
                  <a:srgbClr val="FF0000"/>
                </a:solidFill>
                <a:latin typeface="Roboto" panose="02000000000000000000" pitchFamily="2" charset="0"/>
                <a:ea typeface="Roboto" panose="02000000000000000000" pitchFamily="2" charset="0"/>
              </a:rPr>
              <a:t>hi cánh tay duỗi thì cơ duỗi,</a:t>
            </a:r>
            <a:endParaRPr lang="en-US" altLang="zh-CN" sz="2400">
              <a:solidFill>
                <a:srgbClr val="FF0000"/>
              </a:solidFill>
              <a:latin typeface="Roboto" panose="02000000000000000000" pitchFamily="2" charset="0"/>
              <a:ea typeface="Roboto" panose="02000000000000000000" pitchFamily="2" charset="0"/>
            </a:endParaRPr>
          </a:p>
          <a:p>
            <a:pPr lvl="0" algn="just">
              <a:defRPr/>
            </a:pPr>
            <a:r>
              <a:rPr lang="vi-VN" altLang="zh-CN" sz="2400">
                <a:solidFill>
                  <a:srgbClr val="FF0000"/>
                </a:solidFill>
                <a:latin typeface="Roboto" panose="02000000000000000000" pitchFamily="2" charset="0"/>
                <a:ea typeface="Roboto" panose="02000000000000000000" pitchFamily="2" charset="0"/>
              </a:rPr>
              <a:t>khi cánh tay co lên thì cơ cũng co</a:t>
            </a:r>
          </a:p>
        </p:txBody>
      </p:sp>
    </p:spTree>
    <p:extLst>
      <p:ext uri="{BB962C8B-B14F-4D97-AF65-F5344CB8AC3E}">
        <p14:creationId xmlns:p14="http://schemas.microsoft.com/office/powerpoint/2010/main" val="74436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27" grpId="0"/>
      <p:bldP spid="11"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4609" t="15194" r="33515" b="14059"/>
          <a:stretch/>
        </p:blipFill>
        <p:spPr>
          <a:xfrm flipH="1">
            <a:off x="1222919" y="1769198"/>
            <a:ext cx="3169032" cy="4973174"/>
          </a:xfrm>
          <a:prstGeom prst="rect">
            <a:avLst/>
          </a:prstGeom>
          <a:effectLst>
            <a:outerShdw blurRad="63500" sx="102000" sy="102000" algn="ctr" rotWithShape="0">
              <a:prstClr val="black">
                <a:alpha val="40000"/>
              </a:prstClr>
            </a:outerShdw>
          </a:effectLst>
        </p:spPr>
      </p:pic>
      <p:sp>
        <p:nvSpPr>
          <p:cNvPr id="6" name="Rectangle 5"/>
          <p:cNvSpPr/>
          <p:nvPr/>
        </p:nvSpPr>
        <p:spPr>
          <a:xfrm>
            <a:off x="-37471" y="0"/>
            <a:ext cx="12229471" cy="142861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1992349" y="367266"/>
            <a:ext cx="9979741" cy="584775"/>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TÌM HIỂU VỀ CHỨC NĂNG CỦA CƠ QUAN VẬN ĐỘNG</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grpSp>
        <p:nvGrpSpPr>
          <p:cNvPr id="3" name="Group 2"/>
          <p:cNvGrpSpPr/>
          <p:nvPr/>
        </p:nvGrpSpPr>
        <p:grpSpPr>
          <a:xfrm>
            <a:off x="-87623" y="-82623"/>
            <a:ext cx="2029820" cy="1484555"/>
            <a:chOff x="442597" y="615596"/>
            <a:chExt cx="2029820" cy="1484555"/>
          </a:xfrm>
        </p:grpSpPr>
        <p:sp>
          <p:nvSpPr>
            <p:cNvPr id="2" name="Oval 1"/>
            <p:cNvSpPr/>
            <p:nvPr/>
          </p:nvSpPr>
          <p:spPr>
            <a:xfrm>
              <a:off x="700765" y="802476"/>
              <a:ext cx="1642322" cy="1155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97" y="615596"/>
              <a:ext cx="2029820" cy="1484555"/>
            </a:xfrm>
            <a:prstGeom prst="rect">
              <a:avLst/>
            </a:prstGeom>
            <a:ln>
              <a:noFill/>
            </a:ln>
          </p:spPr>
        </p:pic>
      </p:grpSp>
      <p:sp>
        <p:nvSpPr>
          <p:cNvPr id="13" name="TextBox 12"/>
          <p:cNvSpPr txBox="1"/>
          <p:nvPr/>
        </p:nvSpPr>
        <p:spPr>
          <a:xfrm>
            <a:off x="4778478" y="2755327"/>
            <a:ext cx="5879690" cy="830997"/>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Nếu xương cánh tay bị gãy thì cử động của cánh tay</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sẽ như thế nào?</a:t>
            </a:r>
          </a:p>
        </p:txBody>
      </p:sp>
      <p:sp>
        <p:nvSpPr>
          <p:cNvPr id="14" name="TextBox 13"/>
          <p:cNvSpPr txBox="1"/>
          <p:nvPr/>
        </p:nvSpPr>
        <p:spPr>
          <a:xfrm>
            <a:off x="4847304" y="3878549"/>
            <a:ext cx="5958348" cy="1200329"/>
          </a:xfrm>
          <a:prstGeom prst="rect">
            <a:avLst/>
          </a:prstGeom>
          <a:noFill/>
        </p:spPr>
        <p:txBody>
          <a:bodyPr wrap="square" rtlCol="0">
            <a:spAutoFit/>
          </a:bodyPr>
          <a:lstStyle/>
          <a:p>
            <a:pPr lvl="0" algn="just">
              <a:defRPr/>
            </a:pPr>
            <a:r>
              <a:rPr lang="vi-VN" altLang="zh-CN" sz="2400">
                <a:solidFill>
                  <a:srgbClr val="FF0000"/>
                </a:solidFill>
                <a:latin typeface="Roboto" panose="02000000000000000000" pitchFamily="2" charset="0"/>
                <a:ea typeface="Roboto" panose="02000000000000000000" pitchFamily="2" charset="0"/>
              </a:rPr>
              <a:t>Nếu xương cánh tay bị gãy </a:t>
            </a:r>
            <a:r>
              <a:rPr lang="en-US" altLang="zh-CN" sz="2400">
                <a:solidFill>
                  <a:srgbClr val="FF0000"/>
                </a:solidFill>
                <a:latin typeface="Roboto" panose="02000000000000000000" pitchFamily="2" charset="0"/>
                <a:ea typeface="Roboto" panose="02000000000000000000" pitchFamily="2" charset="0"/>
              </a:rPr>
              <a:t>thì cánh tay giảm khả năng vận động hoặc khó khăn khi cử động.  </a:t>
            </a:r>
            <a:endParaRPr lang="vi-VN" altLang="zh-CN" sz="2400">
              <a:solidFill>
                <a:srgbClr val="FF000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0974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6"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1471871" y="56664"/>
            <a:ext cx="392107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THẢO </a:t>
            </a:r>
            <a:r>
              <a:rPr kumimoji="0" lang="en-US" altLang="zh-CN" sz="3200" b="1" i="0" u="none" strike="noStrike" kern="1200" cap="none" spc="0" normalizeH="0" baseline="0" noProof="0" smtClean="0">
                <a:ln>
                  <a:noFill/>
                </a:ln>
                <a:solidFill>
                  <a:srgbClr val="002060"/>
                </a:solidFill>
                <a:effectLst/>
                <a:uLnTx/>
                <a:uFillTx/>
                <a:latin typeface="Roboto Black" panose="02000000000000000000" pitchFamily="2" charset="0"/>
                <a:ea typeface="Roboto Black" panose="02000000000000000000" pitchFamily="2" charset="0"/>
              </a:rPr>
              <a:t>LUẬN N4</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grpSp>
        <p:nvGrpSpPr>
          <p:cNvPr id="3" name="Group 2"/>
          <p:cNvGrpSpPr/>
          <p:nvPr/>
        </p:nvGrpSpPr>
        <p:grpSpPr>
          <a:xfrm>
            <a:off x="0" y="0"/>
            <a:ext cx="2029820" cy="1484555"/>
            <a:chOff x="442597" y="615596"/>
            <a:chExt cx="2029820" cy="1484555"/>
          </a:xfrm>
        </p:grpSpPr>
        <p:sp>
          <p:nvSpPr>
            <p:cNvPr id="2" name="Oval 1"/>
            <p:cNvSpPr/>
            <p:nvPr/>
          </p:nvSpPr>
          <p:spPr>
            <a:xfrm>
              <a:off x="700765" y="802476"/>
              <a:ext cx="1642322" cy="1155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97" y="615596"/>
              <a:ext cx="2029820" cy="1484555"/>
            </a:xfrm>
            <a:prstGeom prst="rect">
              <a:avLst/>
            </a:prstGeom>
            <a:ln>
              <a:noFill/>
            </a:ln>
          </p:spPr>
        </p:pic>
      </p:grpSp>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68721" y="1883380"/>
            <a:ext cx="6858833" cy="484889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3" name="TextBox 32"/>
          <p:cNvSpPr txBox="1"/>
          <p:nvPr/>
        </p:nvSpPr>
        <p:spPr>
          <a:xfrm>
            <a:off x="2158659" y="724578"/>
            <a:ext cx="8882722" cy="1200329"/>
          </a:xfrm>
          <a:prstGeom prst="rect">
            <a:avLst/>
          </a:prstGeom>
          <a:noFill/>
        </p:spPr>
        <p:txBody>
          <a:bodyPr wrap="square" rtlCol="0">
            <a:spAutoFit/>
          </a:bodyPr>
          <a:lstStyle/>
          <a:p>
            <a:pPr lvl="0" algn="just">
              <a:defRPr/>
            </a:pPr>
            <a:r>
              <a:rPr lang="vi-VN" altLang="zh-CN" sz="3600">
                <a:solidFill>
                  <a:srgbClr val="002060"/>
                </a:solidFill>
                <a:latin typeface="+mj-lt"/>
                <a:ea typeface="Roboto" panose="02000000000000000000" pitchFamily="2" charset="0"/>
              </a:rPr>
              <a:t>Nêu các bộ phận giúp cơ thể</a:t>
            </a:r>
            <a:r>
              <a:rPr lang="en-US" altLang="zh-CN" sz="3600">
                <a:solidFill>
                  <a:srgbClr val="002060"/>
                </a:solidFill>
                <a:latin typeface="+mj-lt"/>
                <a:ea typeface="Roboto" panose="02000000000000000000" pitchFamily="2" charset="0"/>
              </a:rPr>
              <a:t> </a:t>
            </a:r>
            <a:r>
              <a:rPr lang="vi-VN" altLang="zh-CN" sz="3600">
                <a:solidFill>
                  <a:srgbClr val="002060"/>
                </a:solidFill>
                <a:latin typeface="+mj-lt"/>
                <a:ea typeface="Roboto" panose="02000000000000000000" pitchFamily="2" charset="0"/>
              </a:rPr>
              <a:t>chúng ta </a:t>
            </a:r>
            <a:r>
              <a:rPr lang="en-US" altLang="zh-CN" sz="3600" smtClean="0">
                <a:solidFill>
                  <a:srgbClr val="002060"/>
                </a:solidFill>
                <a:latin typeface="Times New Roman" panose="02020603050405020304" pitchFamily="18" charset="0"/>
                <a:ea typeface="Roboto" panose="02000000000000000000" pitchFamily="2" charset="0"/>
                <a:cs typeface="Times New Roman" panose="02020603050405020304" pitchFamily="18" charset="0"/>
              </a:rPr>
              <a:t>t</a:t>
            </a:r>
            <a:r>
              <a:rPr lang="vi-VN" altLang="zh-CN" sz="3600">
                <a:solidFill>
                  <a:srgbClr val="002060"/>
                </a:solidFill>
                <a:latin typeface="+mj-lt"/>
                <a:ea typeface="Roboto" panose="02000000000000000000" pitchFamily="2" charset="0"/>
              </a:rPr>
              <a:t>hực hiện các động tác</a:t>
            </a:r>
            <a:r>
              <a:rPr lang="en-US" altLang="zh-CN" sz="3600">
                <a:solidFill>
                  <a:srgbClr val="002060"/>
                </a:solidFill>
                <a:latin typeface="+mj-lt"/>
                <a:ea typeface="Roboto" panose="02000000000000000000" pitchFamily="2" charset="0"/>
              </a:rPr>
              <a:t> </a:t>
            </a:r>
            <a:r>
              <a:rPr lang="vi-VN" altLang="zh-CN" sz="3600">
                <a:solidFill>
                  <a:srgbClr val="002060"/>
                </a:solidFill>
                <a:latin typeface="+mj-lt"/>
                <a:ea typeface="Roboto" panose="02000000000000000000" pitchFamily="2" charset="0"/>
              </a:rPr>
              <a:t>thể dục trên</a:t>
            </a:r>
            <a:endParaRPr kumimoji="0" lang="en-US" altLang="zh-CN" sz="3600" b="0" i="0" u="none" strike="noStrike" kern="1200" cap="none" spc="0" normalizeH="0" baseline="0" noProof="0">
              <a:ln>
                <a:noFill/>
              </a:ln>
              <a:solidFill>
                <a:srgbClr val="002060"/>
              </a:solidFill>
              <a:effectLst/>
              <a:uLnTx/>
              <a:uFillTx/>
              <a:latin typeface="+mj-lt"/>
              <a:ea typeface="Roboto" panose="02000000000000000000" pitchFamily="2" charset="0"/>
            </a:endParaRPr>
          </a:p>
        </p:txBody>
      </p:sp>
      <p:sp>
        <p:nvSpPr>
          <p:cNvPr id="34" name="TextBox 33"/>
          <p:cNvSpPr txBox="1"/>
          <p:nvPr/>
        </p:nvSpPr>
        <p:spPr>
          <a:xfrm>
            <a:off x="1292642" y="3539060"/>
            <a:ext cx="1474355"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Cẳng tay</a:t>
            </a:r>
          </a:p>
        </p:txBody>
      </p:sp>
      <p:sp>
        <p:nvSpPr>
          <p:cNvPr id="35" name="TextBox 34"/>
          <p:cNvSpPr txBox="1"/>
          <p:nvPr/>
        </p:nvSpPr>
        <p:spPr>
          <a:xfrm>
            <a:off x="1991440" y="4857630"/>
            <a:ext cx="2162228"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Cánh tay trên</a:t>
            </a:r>
          </a:p>
        </p:txBody>
      </p:sp>
      <p:sp>
        <p:nvSpPr>
          <p:cNvPr id="37" name="TextBox 36"/>
          <p:cNvSpPr txBox="1"/>
          <p:nvPr/>
        </p:nvSpPr>
        <p:spPr>
          <a:xfrm>
            <a:off x="2715057" y="2198407"/>
            <a:ext cx="1558561"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Bàn tay</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cxnSp>
        <p:nvCxnSpPr>
          <p:cNvPr id="13" name="Straight Arrow Connector 12"/>
          <p:cNvCxnSpPr/>
          <p:nvPr/>
        </p:nvCxnSpPr>
        <p:spPr>
          <a:xfrm flipV="1">
            <a:off x="3931920" y="2374895"/>
            <a:ext cx="1843422" cy="334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980128" y="4720590"/>
            <a:ext cx="1060502" cy="3678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32408" y="3850081"/>
            <a:ext cx="1608222" cy="1506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11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par>
                                <p:cTn id="16" presetID="22" presetClass="entr" presetSubtype="8"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00"/>
                                        <p:tgtEl>
                                          <p:spTgt spid="34"/>
                                        </p:tgtEl>
                                      </p:cBhvr>
                                    </p:animEffect>
                                  </p:childTnLst>
                                </p:cTn>
                              </p:par>
                              <p:par>
                                <p:cTn id="24" presetID="22" presetClass="entr" presetSubtype="2"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righ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500"/>
                                        <p:tgtEl>
                                          <p:spTgt spid="35"/>
                                        </p:tgtEl>
                                      </p:cBhvr>
                                    </p:animEffect>
                                  </p:childTnLst>
                                </p:cTn>
                              </p:par>
                              <p:par>
                                <p:cTn id="32" presetID="22" presetClass="entr" presetSubtype="8"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3" grpId="0"/>
      <p:bldP spid="34" grpId="0"/>
      <p:bldP spid="35"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2029820" cy="1484555"/>
            <a:chOff x="442597" y="615596"/>
            <a:chExt cx="2029820" cy="1484555"/>
          </a:xfrm>
        </p:grpSpPr>
        <p:sp>
          <p:nvSpPr>
            <p:cNvPr id="2" name="Oval 1"/>
            <p:cNvSpPr/>
            <p:nvPr/>
          </p:nvSpPr>
          <p:spPr>
            <a:xfrm>
              <a:off x="700765" y="802476"/>
              <a:ext cx="1642322" cy="1155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97" y="615596"/>
              <a:ext cx="2029820" cy="1484555"/>
            </a:xfrm>
            <a:prstGeom prst="rect">
              <a:avLst/>
            </a:prstGeom>
            <a:ln>
              <a:noFill/>
            </a:ln>
          </p:spPr>
        </p:pic>
      </p:gr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6075" y="2871594"/>
            <a:ext cx="1905675" cy="2479988"/>
          </a:xfrm>
          <a:prstGeom prst="rect">
            <a:avLst/>
          </a:prstGeom>
        </p:spPr>
      </p:pic>
      <p:sp>
        <p:nvSpPr>
          <p:cNvPr id="20" name="TextBox 19"/>
          <p:cNvSpPr txBox="1"/>
          <p:nvPr/>
        </p:nvSpPr>
        <p:spPr>
          <a:xfrm>
            <a:off x="4270782" y="597903"/>
            <a:ext cx="6800252" cy="1200329"/>
          </a:xfrm>
          <a:prstGeom prst="rect">
            <a:avLst/>
          </a:prstGeom>
          <a:noFill/>
        </p:spPr>
        <p:txBody>
          <a:bodyPr wrap="square" rtlCol="0">
            <a:spAutoFit/>
          </a:bodyPr>
          <a:lstStyle/>
          <a:p>
            <a:pPr lvl="0" algn="just">
              <a:defRPr/>
            </a:pPr>
            <a:r>
              <a:rPr lang="vi-VN" altLang="zh-CN" sz="3600">
                <a:solidFill>
                  <a:srgbClr val="002060"/>
                </a:solidFill>
                <a:latin typeface="+mj-lt"/>
                <a:ea typeface="Roboto" panose="02000000000000000000" pitchFamily="2" charset="0"/>
              </a:rPr>
              <a:t>Để thực hiện các động tác đó,</a:t>
            </a:r>
            <a:r>
              <a:rPr lang="en-US" altLang="zh-CN" sz="3600">
                <a:solidFill>
                  <a:srgbClr val="002060"/>
                </a:solidFill>
                <a:latin typeface="+mj-lt"/>
                <a:ea typeface="Roboto" panose="02000000000000000000" pitchFamily="2" charset="0"/>
              </a:rPr>
              <a:t> </a:t>
            </a:r>
            <a:r>
              <a:rPr lang="vi-VN" altLang="zh-CN" sz="3600">
                <a:solidFill>
                  <a:srgbClr val="002060"/>
                </a:solidFill>
                <a:latin typeface="+mj-lt"/>
                <a:ea typeface="Roboto" panose="02000000000000000000" pitchFamily="2" charset="0"/>
              </a:rPr>
              <a:t>bàn tay của em đã cử động như</a:t>
            </a:r>
            <a:r>
              <a:rPr lang="en-US" altLang="zh-CN" sz="3600">
                <a:solidFill>
                  <a:srgbClr val="002060"/>
                </a:solidFill>
                <a:latin typeface="+mj-lt"/>
                <a:ea typeface="Roboto" panose="02000000000000000000" pitchFamily="2" charset="0"/>
              </a:rPr>
              <a:t> </a:t>
            </a:r>
            <a:r>
              <a:rPr lang="vi-VN" altLang="zh-CN" sz="3600">
                <a:solidFill>
                  <a:srgbClr val="002060"/>
                </a:solidFill>
                <a:latin typeface="+mj-lt"/>
                <a:ea typeface="Roboto" panose="02000000000000000000" pitchFamily="2" charset="0"/>
              </a:rPr>
              <a:t>thế nào?</a:t>
            </a:r>
            <a:endParaRPr kumimoji="0" lang="en-US" altLang="zh-CN" sz="3600" b="0" i="0" u="none" strike="noStrike" kern="1200" cap="none" spc="0" normalizeH="0" baseline="0" noProof="0">
              <a:ln>
                <a:noFill/>
              </a:ln>
              <a:solidFill>
                <a:srgbClr val="002060"/>
              </a:solidFill>
              <a:effectLst/>
              <a:uLnTx/>
              <a:uFillTx/>
              <a:latin typeface="+mj-lt"/>
              <a:ea typeface="Roboto" panose="02000000000000000000" pitchFamily="2" charset="0"/>
            </a:endParaRPr>
          </a:p>
        </p:txBody>
      </p:sp>
      <p:grpSp>
        <p:nvGrpSpPr>
          <p:cNvPr id="9" name="Group 8"/>
          <p:cNvGrpSpPr/>
          <p:nvPr/>
        </p:nvGrpSpPr>
        <p:grpSpPr>
          <a:xfrm>
            <a:off x="6029223" y="2392491"/>
            <a:ext cx="4670271" cy="3091079"/>
            <a:chOff x="6895299" y="2956213"/>
            <a:chExt cx="3861138" cy="2440611"/>
          </a:xfrm>
          <a:solidFill>
            <a:srgbClr val="FFC000"/>
          </a:solidFill>
        </p:grpSpPr>
        <p:sp>
          <p:nvSpPr>
            <p:cNvPr id="7" name="Oval 6"/>
            <p:cNvSpPr/>
            <p:nvPr/>
          </p:nvSpPr>
          <p:spPr>
            <a:xfrm>
              <a:off x="6895299" y="3904901"/>
              <a:ext cx="823024" cy="823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368465" y="3403678"/>
              <a:ext cx="950591" cy="9033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918885" y="2956213"/>
              <a:ext cx="1264443" cy="9033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928387" y="3061902"/>
              <a:ext cx="950591" cy="9033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9340263" y="3453218"/>
              <a:ext cx="950591" cy="9033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277566" y="4283307"/>
              <a:ext cx="1283143" cy="9261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442840" y="4357789"/>
              <a:ext cx="1425890" cy="10390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711555" y="3866561"/>
              <a:ext cx="1425890" cy="10390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602468" y="3614567"/>
              <a:ext cx="1897275" cy="10390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4915543">
              <a:off x="10112411" y="3798694"/>
              <a:ext cx="483731" cy="804320"/>
            </a:xfrm>
            <a:custGeom>
              <a:avLst/>
              <a:gdLst>
                <a:gd name="connsiteX0" fmla="*/ 0 w 563070"/>
                <a:gd name="connsiteY0" fmla="*/ 804320 h 804320"/>
                <a:gd name="connsiteX1" fmla="*/ 281535 w 563070"/>
                <a:gd name="connsiteY1" fmla="*/ 0 h 804320"/>
                <a:gd name="connsiteX2" fmla="*/ 563070 w 563070"/>
                <a:gd name="connsiteY2" fmla="*/ 804320 h 804320"/>
                <a:gd name="connsiteX3" fmla="*/ 0 w 563070"/>
                <a:gd name="connsiteY3" fmla="*/ 804320 h 804320"/>
                <a:gd name="connsiteX0" fmla="*/ 0 w 563070"/>
                <a:gd name="connsiteY0" fmla="*/ 804320 h 804320"/>
                <a:gd name="connsiteX1" fmla="*/ 281535 w 563070"/>
                <a:gd name="connsiteY1" fmla="*/ 0 h 804320"/>
                <a:gd name="connsiteX2" fmla="*/ 563070 w 563070"/>
                <a:gd name="connsiteY2" fmla="*/ 804320 h 804320"/>
                <a:gd name="connsiteX3" fmla="*/ 0 w 563070"/>
                <a:gd name="connsiteY3" fmla="*/ 804320 h 804320"/>
                <a:gd name="connsiteX0" fmla="*/ 0 w 563070"/>
                <a:gd name="connsiteY0" fmla="*/ 804320 h 804320"/>
                <a:gd name="connsiteX1" fmla="*/ 281535 w 563070"/>
                <a:gd name="connsiteY1" fmla="*/ 0 h 804320"/>
                <a:gd name="connsiteX2" fmla="*/ 563070 w 563070"/>
                <a:gd name="connsiteY2" fmla="*/ 804320 h 804320"/>
                <a:gd name="connsiteX3" fmla="*/ 0 w 563070"/>
                <a:gd name="connsiteY3" fmla="*/ 804320 h 804320"/>
              </a:gdLst>
              <a:ahLst/>
              <a:cxnLst>
                <a:cxn ang="0">
                  <a:pos x="connsiteX0" y="connsiteY0"/>
                </a:cxn>
                <a:cxn ang="0">
                  <a:pos x="connsiteX1" y="connsiteY1"/>
                </a:cxn>
                <a:cxn ang="0">
                  <a:pos x="connsiteX2" y="connsiteY2"/>
                </a:cxn>
                <a:cxn ang="0">
                  <a:pos x="connsiteX3" y="connsiteY3"/>
                </a:cxn>
              </a:cxnLst>
              <a:rect l="l" t="t" r="r" b="b"/>
              <a:pathLst>
                <a:path w="563070" h="804320">
                  <a:moveTo>
                    <a:pt x="0" y="804320"/>
                  </a:moveTo>
                  <a:cubicBezTo>
                    <a:pt x="351283" y="517960"/>
                    <a:pt x="187690" y="268107"/>
                    <a:pt x="281535" y="0"/>
                  </a:cubicBezTo>
                  <a:cubicBezTo>
                    <a:pt x="375380" y="268107"/>
                    <a:pt x="476532" y="289729"/>
                    <a:pt x="563070" y="804320"/>
                  </a:cubicBezTo>
                  <a:lnTo>
                    <a:pt x="0" y="8043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p:cNvSpPr txBox="1"/>
          <p:nvPr/>
        </p:nvSpPr>
        <p:spPr>
          <a:xfrm>
            <a:off x="1014910" y="899780"/>
            <a:ext cx="392107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rPr>
              <a:t>THẢO </a:t>
            </a:r>
            <a:r>
              <a:rPr kumimoji="0" lang="en-US" altLang="zh-CN" sz="3200" b="1" i="0" u="none" strike="noStrike" kern="1200" cap="none" spc="0" normalizeH="0" baseline="0" noProof="0" smtClean="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rPr>
              <a:t>LUẬN:</a:t>
            </a:r>
            <a:endPar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sp>
        <p:nvSpPr>
          <p:cNvPr id="19" name="TextBox 18"/>
          <p:cNvSpPr txBox="1"/>
          <p:nvPr/>
        </p:nvSpPr>
        <p:spPr>
          <a:xfrm>
            <a:off x="6800160" y="2871959"/>
            <a:ext cx="3504882" cy="2246769"/>
          </a:xfrm>
          <a:prstGeom prst="rect">
            <a:avLst/>
          </a:prstGeom>
          <a:noFill/>
        </p:spPr>
        <p:txBody>
          <a:bodyPr wrap="square" rtlCol="0">
            <a:spAutoFit/>
          </a:bodyPr>
          <a:lstStyle/>
          <a:p>
            <a:pPr lvl="0">
              <a:defRPr/>
            </a:pPr>
            <a:r>
              <a:rPr lang="vi-VN" altLang="zh-CN" sz="2800">
                <a:solidFill>
                  <a:srgbClr val="002060"/>
                </a:solidFill>
                <a:latin typeface="+mj-lt"/>
                <a:ea typeface="Roboto" panose="02000000000000000000" pitchFamily="2" charset="0"/>
              </a:rPr>
              <a:t>Chúng mình sẽ làm</a:t>
            </a:r>
            <a:r>
              <a:rPr lang="en-US" altLang="zh-CN" sz="2800">
                <a:solidFill>
                  <a:srgbClr val="002060"/>
                </a:solidFill>
                <a:latin typeface="+mj-lt"/>
                <a:ea typeface="Roboto" panose="02000000000000000000" pitchFamily="2" charset="0"/>
              </a:rPr>
              <a:t> </a:t>
            </a:r>
            <a:r>
              <a:rPr lang="vi-VN" altLang="zh-CN" sz="2800">
                <a:solidFill>
                  <a:srgbClr val="002060"/>
                </a:solidFill>
                <a:latin typeface="+mj-lt"/>
                <a:ea typeface="Roboto" panose="02000000000000000000" pitchFamily="2" charset="0"/>
              </a:rPr>
              <a:t>sản </a:t>
            </a:r>
            <a:r>
              <a:rPr lang="vi-VN" altLang="zh-CN" sz="2800" smtClean="0">
                <a:solidFill>
                  <a:srgbClr val="002060"/>
                </a:solidFill>
                <a:latin typeface="+mj-lt"/>
                <a:ea typeface="Roboto" panose="02000000000000000000" pitchFamily="2" charset="0"/>
              </a:rPr>
              <a:t>phẩm</a:t>
            </a:r>
            <a:r>
              <a:rPr lang="en-US" altLang="zh-CN" sz="2800" smtClean="0">
                <a:solidFill>
                  <a:srgbClr val="002060"/>
                </a:solidFill>
                <a:latin typeface="+mj-lt"/>
                <a:ea typeface="Roboto" panose="02000000000000000000" pitchFamily="2" charset="0"/>
              </a:rPr>
              <a:t> </a:t>
            </a:r>
            <a:r>
              <a:rPr lang="vi-VN" altLang="zh-CN" sz="2800" smtClean="0">
                <a:solidFill>
                  <a:srgbClr val="002060"/>
                </a:solidFill>
                <a:latin typeface="+mj-lt"/>
                <a:ea typeface="Roboto" panose="02000000000000000000" pitchFamily="2" charset="0"/>
              </a:rPr>
              <a:t>“Bàn tay</a:t>
            </a:r>
            <a:r>
              <a:rPr lang="en-US" altLang="zh-CN" sz="2800">
                <a:solidFill>
                  <a:srgbClr val="002060"/>
                </a:solidFill>
                <a:latin typeface="+mj-lt"/>
                <a:ea typeface="Roboto" panose="02000000000000000000" pitchFamily="2" charset="0"/>
              </a:rPr>
              <a:t> </a:t>
            </a:r>
            <a:r>
              <a:rPr lang="vi-VN" altLang="zh-CN" sz="2800" smtClean="0">
                <a:solidFill>
                  <a:srgbClr val="002060"/>
                </a:solidFill>
                <a:latin typeface="+mj-lt"/>
                <a:ea typeface="Roboto" panose="02000000000000000000" pitchFamily="2" charset="0"/>
              </a:rPr>
              <a:t>rô-bốt</a:t>
            </a:r>
            <a:r>
              <a:rPr lang="vi-VN" altLang="zh-CN" sz="2800">
                <a:solidFill>
                  <a:srgbClr val="002060"/>
                </a:solidFill>
                <a:latin typeface="+mj-lt"/>
                <a:ea typeface="Roboto" panose="02000000000000000000" pitchFamily="2" charset="0"/>
              </a:rPr>
              <a:t>” để</a:t>
            </a:r>
            <a:r>
              <a:rPr lang="en-US" altLang="zh-CN" sz="2800">
                <a:solidFill>
                  <a:srgbClr val="002060"/>
                </a:solidFill>
                <a:latin typeface="+mj-lt"/>
                <a:ea typeface="Roboto" panose="02000000000000000000" pitchFamily="2" charset="0"/>
              </a:rPr>
              <a:t> </a:t>
            </a:r>
            <a:r>
              <a:rPr lang="vi-VN" altLang="zh-CN" sz="2800">
                <a:solidFill>
                  <a:srgbClr val="002060"/>
                </a:solidFill>
                <a:latin typeface="+mj-lt"/>
                <a:ea typeface="Roboto" panose="02000000000000000000" pitchFamily="2" charset="0"/>
              </a:rPr>
              <a:t>mô phỏng vận động của</a:t>
            </a:r>
            <a:r>
              <a:rPr lang="en-US" altLang="zh-CN" sz="2800">
                <a:solidFill>
                  <a:srgbClr val="002060"/>
                </a:solidFill>
                <a:latin typeface="+mj-lt"/>
                <a:ea typeface="Roboto" panose="02000000000000000000" pitchFamily="2" charset="0"/>
              </a:rPr>
              <a:t> </a:t>
            </a:r>
            <a:r>
              <a:rPr lang="vi-VN" altLang="zh-CN" sz="2800">
                <a:solidFill>
                  <a:srgbClr val="002060"/>
                </a:solidFill>
                <a:latin typeface="+mj-lt"/>
                <a:ea typeface="Roboto" panose="02000000000000000000" pitchFamily="2" charset="0"/>
              </a:rPr>
              <a:t>bàn tay người nhé!</a:t>
            </a:r>
            <a:endParaRPr kumimoji="0" lang="en-US" altLang="zh-CN" sz="2800" b="0" i="0" u="none" strike="noStrike" kern="1200" cap="none" spc="0" normalizeH="0" baseline="0" noProof="0">
              <a:ln>
                <a:noFill/>
              </a:ln>
              <a:solidFill>
                <a:srgbClr val="002060"/>
              </a:solidFill>
              <a:effectLst/>
              <a:uLnTx/>
              <a:uFillTx/>
              <a:latin typeface="+mj-lt"/>
              <a:ea typeface="Roboto" panose="02000000000000000000" pitchFamily="2" charset="0"/>
            </a:endParaRPr>
          </a:p>
        </p:txBody>
      </p:sp>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29816" flipH="1">
            <a:off x="274643" y="4275997"/>
            <a:ext cx="1562100" cy="2371725"/>
          </a:xfrm>
          <a:prstGeom prst="rect">
            <a:avLst/>
          </a:prstGeom>
          <a:effectLst>
            <a:outerShdw blurRad="63500" sx="102000" sy="102000" algn="ctr" rotWithShape="0">
              <a:prstClr val="black">
                <a:alpha val="40000"/>
              </a:prstClr>
            </a:outerShdw>
          </a:effectLst>
        </p:spPr>
      </p:pic>
      <p:grpSp>
        <p:nvGrpSpPr>
          <p:cNvPr id="38" name="Group 37"/>
          <p:cNvGrpSpPr/>
          <p:nvPr/>
        </p:nvGrpSpPr>
        <p:grpSpPr>
          <a:xfrm>
            <a:off x="1557579" y="3119906"/>
            <a:ext cx="3724140" cy="1904624"/>
            <a:chOff x="7572596" y="3112958"/>
            <a:chExt cx="3207191" cy="1412410"/>
          </a:xfrm>
        </p:grpSpPr>
        <p:sp>
          <p:nvSpPr>
            <p:cNvPr id="39" name="Rounded Rectangle 11"/>
            <p:cNvSpPr/>
            <p:nvPr/>
          </p:nvSpPr>
          <p:spPr>
            <a:xfrm>
              <a:off x="7572596" y="3112958"/>
              <a:ext cx="3207191" cy="1412410"/>
            </a:xfrm>
            <a:custGeom>
              <a:avLst/>
              <a:gdLst>
                <a:gd name="connsiteX0" fmla="*/ 0 w 1756916"/>
                <a:gd name="connsiteY0" fmla="*/ 179751 h 1078483"/>
                <a:gd name="connsiteX1" fmla="*/ 179751 w 1756916"/>
                <a:gd name="connsiteY1" fmla="*/ 0 h 1078483"/>
                <a:gd name="connsiteX2" fmla="*/ 1577165 w 1756916"/>
                <a:gd name="connsiteY2" fmla="*/ 0 h 1078483"/>
                <a:gd name="connsiteX3" fmla="*/ 1756916 w 1756916"/>
                <a:gd name="connsiteY3" fmla="*/ 179751 h 1078483"/>
                <a:gd name="connsiteX4" fmla="*/ 1756916 w 1756916"/>
                <a:gd name="connsiteY4" fmla="*/ 898732 h 1078483"/>
                <a:gd name="connsiteX5" fmla="*/ 1577165 w 1756916"/>
                <a:gd name="connsiteY5" fmla="*/ 1078483 h 1078483"/>
                <a:gd name="connsiteX6" fmla="*/ 179751 w 1756916"/>
                <a:gd name="connsiteY6" fmla="*/ 1078483 h 1078483"/>
                <a:gd name="connsiteX7" fmla="*/ 0 w 1756916"/>
                <a:gd name="connsiteY7" fmla="*/ 898732 h 1078483"/>
                <a:gd name="connsiteX8" fmla="*/ 0 w 1756916"/>
                <a:gd name="connsiteY8" fmla="*/ 179751 h 1078483"/>
                <a:gd name="connsiteX0" fmla="*/ 98943 w 1855859"/>
                <a:gd name="connsiteY0" fmla="*/ 179751 h 1090839"/>
                <a:gd name="connsiteX1" fmla="*/ 278694 w 1855859"/>
                <a:gd name="connsiteY1" fmla="*/ 0 h 1090839"/>
                <a:gd name="connsiteX2" fmla="*/ 1676108 w 1855859"/>
                <a:gd name="connsiteY2" fmla="*/ 0 h 1090839"/>
                <a:gd name="connsiteX3" fmla="*/ 1855859 w 1855859"/>
                <a:gd name="connsiteY3" fmla="*/ 179751 h 1090839"/>
                <a:gd name="connsiteX4" fmla="*/ 1855859 w 1855859"/>
                <a:gd name="connsiteY4" fmla="*/ 898732 h 1090839"/>
                <a:gd name="connsiteX5" fmla="*/ 1676108 w 1855859"/>
                <a:gd name="connsiteY5" fmla="*/ 1078483 h 1090839"/>
                <a:gd name="connsiteX6" fmla="*/ 31559 w 1855859"/>
                <a:gd name="connsiteY6" fmla="*/ 1090839 h 1090839"/>
                <a:gd name="connsiteX7" fmla="*/ 98943 w 1855859"/>
                <a:gd name="connsiteY7" fmla="*/ 898732 h 1090839"/>
                <a:gd name="connsiteX8" fmla="*/ 98943 w 1855859"/>
                <a:gd name="connsiteY8" fmla="*/ 179751 h 1090839"/>
                <a:gd name="connsiteX0" fmla="*/ 188460 w 1945376"/>
                <a:gd name="connsiteY0" fmla="*/ 179751 h 1127909"/>
                <a:gd name="connsiteX1" fmla="*/ 368211 w 1945376"/>
                <a:gd name="connsiteY1" fmla="*/ 0 h 1127909"/>
                <a:gd name="connsiteX2" fmla="*/ 1765625 w 1945376"/>
                <a:gd name="connsiteY2" fmla="*/ 0 h 1127909"/>
                <a:gd name="connsiteX3" fmla="*/ 1945376 w 1945376"/>
                <a:gd name="connsiteY3" fmla="*/ 179751 h 1127909"/>
                <a:gd name="connsiteX4" fmla="*/ 1945376 w 1945376"/>
                <a:gd name="connsiteY4" fmla="*/ 898732 h 1127909"/>
                <a:gd name="connsiteX5" fmla="*/ 1765625 w 1945376"/>
                <a:gd name="connsiteY5" fmla="*/ 1078483 h 1127909"/>
                <a:gd name="connsiteX6" fmla="*/ 22222 w 1945376"/>
                <a:gd name="connsiteY6" fmla="*/ 1127909 h 1127909"/>
                <a:gd name="connsiteX7" fmla="*/ 188460 w 1945376"/>
                <a:gd name="connsiteY7" fmla="*/ 898732 h 1127909"/>
                <a:gd name="connsiteX8" fmla="*/ 188460 w 1945376"/>
                <a:gd name="connsiteY8" fmla="*/ 179751 h 112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5376" h="1127909">
                  <a:moveTo>
                    <a:pt x="188460" y="179751"/>
                  </a:moveTo>
                  <a:cubicBezTo>
                    <a:pt x="188460" y="80477"/>
                    <a:pt x="268937" y="0"/>
                    <a:pt x="368211" y="0"/>
                  </a:cubicBezTo>
                  <a:lnTo>
                    <a:pt x="1765625" y="0"/>
                  </a:lnTo>
                  <a:cubicBezTo>
                    <a:pt x="1864899" y="0"/>
                    <a:pt x="1945376" y="80477"/>
                    <a:pt x="1945376" y="179751"/>
                  </a:cubicBezTo>
                  <a:lnTo>
                    <a:pt x="1945376" y="898732"/>
                  </a:lnTo>
                  <a:cubicBezTo>
                    <a:pt x="1945376" y="998006"/>
                    <a:pt x="1864899" y="1078483"/>
                    <a:pt x="1765625" y="1078483"/>
                  </a:cubicBezTo>
                  <a:lnTo>
                    <a:pt x="22222" y="1127909"/>
                  </a:lnTo>
                  <a:cubicBezTo>
                    <a:pt x="-77052" y="1127909"/>
                    <a:pt x="188460" y="998006"/>
                    <a:pt x="188460" y="898732"/>
                  </a:cubicBezTo>
                  <a:lnTo>
                    <a:pt x="188460" y="179751"/>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827705" y="3134791"/>
              <a:ext cx="2932439" cy="1346602"/>
            </a:xfrm>
            <a:prstGeom prst="rect">
              <a:avLst/>
            </a:prstGeom>
            <a:noFill/>
          </p:spPr>
          <p:txBody>
            <a:bodyPr wrap="square" rtlCol="0">
              <a:spAutoFit/>
            </a:bodyPr>
            <a:lstStyle/>
            <a:p>
              <a:pPr lvl="0" algn="ctr">
                <a:defRPr/>
              </a:pPr>
              <a:r>
                <a:rPr lang="en-US" altLang="zh-CN" sz="2800" noProof="0">
                  <a:solidFill>
                    <a:srgbClr val="002060"/>
                  </a:solidFill>
                  <a:latin typeface="Times New Roman" panose="02020603050405020304" pitchFamily="18" charset="0"/>
                  <a:ea typeface="Roboto" panose="02000000000000000000" pitchFamily="2" charset="0"/>
                  <a:cs typeface="Times New Roman" panose="02020603050405020304" pitchFamily="18" charset="0"/>
                </a:rPr>
                <a:t>Để thực hiện những động tác đó, bàn tay của em đã nắm vào, duỗi ra</a:t>
              </a:r>
              <a:endParaRPr kumimoji="0" lang="en-US" altLang="zh-CN" sz="2800" b="0"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grpSp>
    </p:spTree>
    <p:extLst>
      <p:ext uri="{BB962C8B-B14F-4D97-AF65-F5344CB8AC3E}">
        <p14:creationId xmlns:p14="http://schemas.microsoft.com/office/powerpoint/2010/main" val="79025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randombar(horizontal)">
                                      <p:cBhvr>
                                        <p:cTn id="17" dur="500"/>
                                        <p:tgtEl>
                                          <p:spTgt spid="41"/>
                                        </p:tgtEl>
                                      </p:cBhvr>
                                    </p:animEffect>
                                  </p:childTnLst>
                                </p:cTn>
                              </p:par>
                              <p:par>
                                <p:cTn id="18" presetID="42"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anim calcmode="lin" valueType="num">
                                      <p:cBhvr>
                                        <p:cTn id="21" dur="1000" fill="hold"/>
                                        <p:tgtEl>
                                          <p:spTgt spid="38"/>
                                        </p:tgtEl>
                                        <p:attrNameLst>
                                          <p:attrName>ppt_x</p:attrName>
                                        </p:attrNameLst>
                                      </p:cBhvr>
                                      <p:tavLst>
                                        <p:tav tm="0">
                                          <p:val>
                                            <p:strVal val="#ppt_x"/>
                                          </p:val>
                                        </p:tav>
                                        <p:tav tm="100000">
                                          <p:val>
                                            <p:strVal val="#ppt_x"/>
                                          </p:val>
                                        </p:tav>
                                      </p:tavLst>
                                    </p:anim>
                                    <p:anim calcmode="lin" valueType="num">
                                      <p:cBhvr>
                                        <p:cTn id="2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191802" y="1592495"/>
            <a:ext cx="10409647" cy="4140485"/>
          </a:xfrm>
          <a:prstGeom prst="roundRect">
            <a:avLst>
              <a:gd name="adj" fmla="val 10160"/>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p:cNvSpPr txBox="1"/>
          <p:nvPr/>
        </p:nvSpPr>
        <p:spPr>
          <a:xfrm>
            <a:off x="3579508" y="481020"/>
            <a:ext cx="4070959" cy="584775"/>
          </a:xfrm>
          <a:prstGeom prst="rect">
            <a:avLst/>
          </a:prstGeom>
          <a:noFill/>
        </p:spPr>
        <p:txBody>
          <a:bodyPr wrap="square" rtlCol="0">
            <a:spAutoFit/>
          </a:bodyPr>
          <a:lstStyle/>
          <a:p>
            <a:pPr lvl="0" algn="ctr">
              <a:defRPr/>
            </a:pPr>
            <a:r>
              <a:rPr lang="en-US" altLang="zh-CN" sz="3200" b="1">
                <a:solidFill>
                  <a:srgbClr val="002060"/>
                </a:solidFill>
                <a:latin typeface="Pangolin" panose="00000500000000000000" pitchFamily="2" charset="0"/>
                <a:ea typeface="Roboto" panose="02000000000000000000" pitchFamily="2" charset="0"/>
              </a:rPr>
              <a:t>PHIẾU HỌC TẬP SỐ 1</a:t>
            </a:r>
            <a:endParaRPr kumimoji="0" lang="en-US" altLang="zh-CN" sz="3200" b="1" i="0" u="none" strike="noStrike" kern="1200" cap="none" spc="0" normalizeH="0" baseline="0" noProof="0" dirty="0">
              <a:ln>
                <a:noFill/>
              </a:ln>
              <a:solidFill>
                <a:srgbClr val="002060"/>
              </a:solidFill>
              <a:effectLst/>
              <a:uLnTx/>
              <a:uFillTx/>
              <a:latin typeface="Pangolin" panose="00000500000000000000" pitchFamily="2" charset="0"/>
              <a:ea typeface="Roboto" panose="02000000000000000000" pitchFamily="2" charset="0"/>
            </a:endParaRPr>
          </a:p>
        </p:txBody>
      </p:sp>
      <p:sp>
        <p:nvSpPr>
          <p:cNvPr id="3" name="Rectangle 2"/>
          <p:cNvSpPr/>
          <p:nvPr/>
        </p:nvSpPr>
        <p:spPr>
          <a:xfrm>
            <a:off x="1490446" y="1713946"/>
            <a:ext cx="10111003" cy="830997"/>
          </a:xfrm>
          <a:prstGeom prst="rect">
            <a:avLst/>
          </a:prstGeom>
        </p:spPr>
        <p:txBody>
          <a:bodyPr wrap="square">
            <a:spAutoFit/>
          </a:bodyPr>
          <a:lstStyle/>
          <a:p>
            <a:r>
              <a:rPr lang="vi-VN" sz="2400" b="1">
                <a:solidFill>
                  <a:srgbClr val="002060"/>
                </a:solidFill>
                <a:latin typeface="+mj-lt"/>
                <a:ea typeface="Roboto" panose="02000000000000000000" pitchFamily="2" charset="0"/>
              </a:rPr>
              <a:t>1. Em vẽ các động tác của bàn tay khi thực hiện các động tác thể dục trong bài hát Tập thể dục buổi sáng</a:t>
            </a:r>
          </a:p>
        </p:txBody>
      </p:sp>
      <p:grpSp>
        <p:nvGrpSpPr>
          <p:cNvPr id="17" name="Group 16"/>
          <p:cNvGrpSpPr/>
          <p:nvPr/>
        </p:nvGrpSpPr>
        <p:grpSpPr>
          <a:xfrm>
            <a:off x="-87623" y="-82623"/>
            <a:ext cx="2029820" cy="1484555"/>
            <a:chOff x="442597" y="615596"/>
            <a:chExt cx="2029820" cy="1484555"/>
          </a:xfrm>
        </p:grpSpPr>
        <p:sp>
          <p:nvSpPr>
            <p:cNvPr id="18" name="Oval 17"/>
            <p:cNvSpPr/>
            <p:nvPr/>
          </p:nvSpPr>
          <p:spPr>
            <a:xfrm>
              <a:off x="700765" y="802476"/>
              <a:ext cx="1642322" cy="1155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97" y="615596"/>
              <a:ext cx="2029820" cy="1484555"/>
            </a:xfrm>
            <a:prstGeom prst="rect">
              <a:avLst/>
            </a:prstGeom>
            <a:ln>
              <a:noFill/>
            </a:ln>
          </p:spPr>
        </p:pic>
      </p:grpSp>
      <p:pic>
        <p:nvPicPr>
          <p:cNvPr id="20" name="Picture 19"/>
          <p:cNvPicPr/>
          <p:nvPr/>
        </p:nvPicPr>
        <p:blipFill>
          <a:blip r:embed="rId4">
            <a:extLst>
              <a:ext uri="{28A0092B-C50C-407E-A947-70E740481C1C}">
                <a14:useLocalDpi xmlns:a14="http://schemas.microsoft.com/office/drawing/2010/main" val="0"/>
              </a:ext>
            </a:extLst>
          </a:blip>
          <a:srcRect/>
          <a:stretch>
            <a:fillRect/>
          </a:stretch>
        </p:blipFill>
        <p:spPr bwMode="auto">
          <a:xfrm>
            <a:off x="6159909" y="2743507"/>
            <a:ext cx="1579048" cy="1592520"/>
          </a:xfrm>
          <a:prstGeom prst="rect">
            <a:avLst/>
          </a:prstGeom>
          <a:noFill/>
          <a:ln>
            <a:noFill/>
          </a:ln>
        </p:spPr>
      </p:pic>
      <p:pic>
        <p:nvPicPr>
          <p:cNvPr id="21" name="Picture 20"/>
          <p:cNvPicPr/>
          <p:nvPr/>
        </p:nvPicPr>
        <p:blipFill>
          <a:blip r:embed="rId5">
            <a:extLst>
              <a:ext uri="{28A0092B-C50C-407E-A947-70E740481C1C}">
                <a14:useLocalDpi xmlns:a14="http://schemas.microsoft.com/office/drawing/2010/main" val="0"/>
              </a:ext>
            </a:extLst>
          </a:blip>
          <a:srcRect/>
          <a:stretch>
            <a:fillRect/>
          </a:stretch>
        </p:blipFill>
        <p:spPr bwMode="auto">
          <a:xfrm>
            <a:off x="3487658" y="2743506"/>
            <a:ext cx="1422553" cy="1592520"/>
          </a:xfrm>
          <a:prstGeom prst="rect">
            <a:avLst/>
          </a:prstGeom>
          <a:noFill/>
          <a:ln>
            <a:noFill/>
          </a:ln>
        </p:spPr>
      </p:pic>
      <p:sp>
        <p:nvSpPr>
          <p:cNvPr id="22" name="Rectangle 21"/>
          <p:cNvSpPr/>
          <p:nvPr/>
        </p:nvSpPr>
        <p:spPr>
          <a:xfrm>
            <a:off x="1688164" y="4579248"/>
            <a:ext cx="10153316" cy="944874"/>
          </a:xfrm>
          <a:prstGeom prst="rect">
            <a:avLst/>
          </a:prstGeom>
        </p:spPr>
        <p:txBody>
          <a:bodyPr wrap="square">
            <a:spAutoFit/>
          </a:bodyPr>
          <a:lstStyle/>
          <a:p>
            <a:pPr>
              <a:lnSpc>
                <a:spcPct val="120000"/>
              </a:lnSpc>
            </a:pPr>
            <a:r>
              <a:rPr lang="en-US" sz="2400" b="1">
                <a:solidFill>
                  <a:srgbClr val="002060"/>
                </a:solidFill>
                <a:latin typeface="Times New Roman" panose="02020603050405020304" pitchFamily="18" charset="0"/>
                <a:ea typeface="Roboto" panose="02000000000000000000" pitchFamily="2" charset="0"/>
                <a:cs typeface="Times New Roman" panose="02020603050405020304" pitchFamily="18" charset="0"/>
              </a:rPr>
              <a:t>2</a:t>
            </a:r>
            <a:r>
              <a:rPr lang="vi-VN" sz="2400" b="1">
                <a:solidFill>
                  <a:srgbClr val="002060"/>
                </a:solidFill>
                <a:latin typeface="Times New Roman" panose="02020603050405020304" pitchFamily="18" charset="0"/>
                <a:ea typeface="Roboto" panose="02000000000000000000" pitchFamily="2" charset="0"/>
                <a:cs typeface="Times New Roman" panose="02020603050405020304" pitchFamily="18" charset="0"/>
              </a:rPr>
              <a:t>. Để thực hiện các động tác thể dục trên, các bộ phận nào của cơ thể cử động?</a:t>
            </a:r>
            <a:r>
              <a:rPr lang="en-US" sz="2400" b="1">
                <a:solidFill>
                  <a:srgbClr val="002060"/>
                </a:solidFill>
                <a:latin typeface="Times New Roman" panose="02020603050405020304" pitchFamily="18" charset="0"/>
                <a:ea typeface="Roboto" panose="02000000000000000000" pitchFamily="2" charset="0"/>
                <a:cs typeface="Times New Roman" panose="02020603050405020304" pitchFamily="18" charset="0"/>
              </a:rPr>
              <a:t>..........</a:t>
            </a:r>
            <a:r>
              <a:rPr lang="vi-VN" sz="2400" b="1">
                <a:solidFill>
                  <a:srgbClr val="002060"/>
                </a:solidFill>
                <a:latin typeface="Times New Roman" panose="02020603050405020304" pitchFamily="18" charset="0"/>
                <a:ea typeface="Roboto" panose="02000000000000000000" pitchFamily="2" charset="0"/>
                <a:cs typeface="Times New Roman" panose="02020603050405020304" pitchFamily="18" charset="0"/>
              </a:rPr>
              <a:t>……………………………………………………….</a:t>
            </a:r>
          </a:p>
        </p:txBody>
      </p:sp>
      <p:sp>
        <p:nvSpPr>
          <p:cNvPr id="23" name="Rectangle 22"/>
          <p:cNvSpPr/>
          <p:nvPr/>
        </p:nvSpPr>
        <p:spPr>
          <a:xfrm>
            <a:off x="2733824" y="4999234"/>
            <a:ext cx="9458176" cy="492443"/>
          </a:xfrm>
          <a:prstGeom prst="rect">
            <a:avLst/>
          </a:prstGeom>
        </p:spPr>
        <p:txBody>
          <a:bodyPr wrap="square">
            <a:spAutoFit/>
          </a:bodyPr>
          <a:lstStyle/>
          <a:p>
            <a:r>
              <a:rPr lang="vi-VN" sz="2600" smtClean="0">
                <a:solidFill>
                  <a:srgbClr val="FF0000"/>
                </a:solidFill>
                <a:latin typeface="+mj-lt"/>
                <a:ea typeface="Roboto" panose="02000000000000000000" pitchFamily="2" charset="0"/>
              </a:rPr>
              <a:t>Để thực hiện các động tác thể dục trên, </a:t>
            </a:r>
            <a:r>
              <a:rPr lang="en-US" sz="2600" smtClean="0">
                <a:solidFill>
                  <a:srgbClr val="FF0000"/>
                </a:solidFill>
                <a:latin typeface="+mj-lt"/>
                <a:ea typeface="Roboto" panose="02000000000000000000" pitchFamily="2" charset="0"/>
              </a:rPr>
              <a:t>tay của cơ thể cử động</a:t>
            </a:r>
            <a:endParaRPr lang="vi-VN" sz="2600">
              <a:solidFill>
                <a:srgbClr val="FF0000"/>
              </a:solidFill>
              <a:latin typeface="+mj-lt"/>
              <a:ea typeface="Roboto" panose="02000000000000000000" pitchFamily="2" charset="0"/>
            </a:endParaRPr>
          </a:p>
        </p:txBody>
      </p:sp>
    </p:spTree>
    <p:extLst>
      <p:ext uri="{BB962C8B-B14F-4D97-AF65-F5344CB8AC3E}">
        <p14:creationId xmlns:p14="http://schemas.microsoft.com/office/powerpoint/2010/main" val="40039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7198" y="-54756"/>
            <a:ext cx="4802913" cy="691275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223629" y="1600959"/>
            <a:ext cx="3628373" cy="2062103"/>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TÌM HIỂU </a:t>
            </a:r>
            <a:endParaRPr lang="en-US" altLang="zh-CN" sz="3200" b="1">
              <a:solidFill>
                <a:srgbClr val="002060"/>
              </a:solidFill>
              <a:latin typeface="Roboto Black" panose="02000000000000000000" pitchFamily="2" charset="0"/>
              <a:ea typeface="Roboto Black" panose="02000000000000000000" pitchFamily="2" charset="0"/>
            </a:endParaRPr>
          </a:p>
          <a:p>
            <a:pPr lvl="0" algn="ctr">
              <a:defRPr/>
            </a:pPr>
            <a:r>
              <a:rPr lang="vi-VN" altLang="zh-CN" sz="3200" b="1">
                <a:solidFill>
                  <a:srgbClr val="002060"/>
                </a:solidFill>
                <a:latin typeface="Roboto Black" panose="02000000000000000000" pitchFamily="2" charset="0"/>
                <a:ea typeface="Roboto Black" panose="02000000000000000000" pitchFamily="2" charset="0"/>
              </a:rPr>
              <a:t>VỀ CÁC BỘ PHẬN CỦA CƠ QUAN VẬN ĐỘNG</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grpSp>
        <p:nvGrpSpPr>
          <p:cNvPr id="3" name="Group 2"/>
          <p:cNvGrpSpPr/>
          <p:nvPr/>
        </p:nvGrpSpPr>
        <p:grpSpPr>
          <a:xfrm>
            <a:off x="-129984" y="-114428"/>
            <a:ext cx="2029820" cy="1484555"/>
            <a:chOff x="442597" y="615596"/>
            <a:chExt cx="2029820" cy="1484555"/>
          </a:xfrm>
        </p:grpSpPr>
        <p:sp>
          <p:nvSpPr>
            <p:cNvPr id="2" name="Oval 1"/>
            <p:cNvSpPr/>
            <p:nvPr/>
          </p:nvSpPr>
          <p:spPr>
            <a:xfrm>
              <a:off x="700765" y="802476"/>
              <a:ext cx="1642322" cy="1155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97" y="615596"/>
              <a:ext cx="2029820" cy="1484555"/>
            </a:xfrm>
            <a:prstGeom prst="rect">
              <a:avLst/>
            </a:prstGeom>
            <a:ln>
              <a:noFill/>
            </a:ln>
          </p:spPr>
        </p:pic>
      </p:grpSp>
      <p:sp>
        <p:nvSpPr>
          <p:cNvPr id="21" name="TextBox 20"/>
          <p:cNvSpPr txBox="1"/>
          <p:nvPr/>
        </p:nvSpPr>
        <p:spPr>
          <a:xfrm>
            <a:off x="9353984" y="307900"/>
            <a:ext cx="1748617"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Xương đầu</a:t>
            </a:r>
          </a:p>
        </p:txBody>
      </p:sp>
      <p:sp>
        <p:nvSpPr>
          <p:cNvPr id="23" name="TextBox 22"/>
          <p:cNvSpPr txBox="1"/>
          <p:nvPr/>
        </p:nvSpPr>
        <p:spPr>
          <a:xfrm>
            <a:off x="10171479" y="3143396"/>
            <a:ext cx="1945100"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Xương chậu</a:t>
            </a:r>
          </a:p>
        </p:txBody>
      </p:sp>
      <p:sp>
        <p:nvSpPr>
          <p:cNvPr id="24" name="TextBox 23"/>
          <p:cNvSpPr txBox="1"/>
          <p:nvPr/>
        </p:nvSpPr>
        <p:spPr>
          <a:xfrm>
            <a:off x="4942651" y="627849"/>
            <a:ext cx="1780711"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Xương mặt</a:t>
            </a:r>
          </a:p>
        </p:txBody>
      </p:sp>
      <p:sp>
        <p:nvSpPr>
          <p:cNvPr id="34" name="TextBox 33"/>
          <p:cNvSpPr txBox="1"/>
          <p:nvPr/>
        </p:nvSpPr>
        <p:spPr>
          <a:xfrm>
            <a:off x="128184" y="4135120"/>
            <a:ext cx="4270007" cy="830997"/>
          </a:xfrm>
          <a:prstGeom prst="rect">
            <a:avLst/>
          </a:prstGeom>
          <a:noFill/>
        </p:spPr>
        <p:txBody>
          <a:bodyPr wrap="square" rtlCol="0">
            <a:spAutoFit/>
          </a:bodyPr>
          <a:lstStyle/>
          <a:p>
            <a:pPr lvl="0">
              <a:defRPr/>
            </a:pPr>
            <a:r>
              <a:rPr lang="en-US" altLang="zh-CN" sz="2400">
                <a:solidFill>
                  <a:srgbClr val="002060"/>
                </a:solidFill>
                <a:latin typeface="Roboto" panose="02000000000000000000" pitchFamily="2" charset="0"/>
                <a:ea typeface="Roboto" panose="02000000000000000000" pitchFamily="2" charset="0"/>
              </a:rPr>
              <a:t>Em hãy c</a:t>
            </a:r>
            <a:r>
              <a:rPr lang="vi-VN" altLang="zh-CN" sz="2400">
                <a:solidFill>
                  <a:srgbClr val="002060"/>
                </a:solidFill>
                <a:latin typeface="Roboto" panose="02000000000000000000" pitchFamily="2" charset="0"/>
                <a:ea typeface="Roboto" panose="02000000000000000000" pitchFamily="2" charset="0"/>
              </a:rPr>
              <a:t>hỉ và nói tên một số xương của cơ thể</a:t>
            </a:r>
            <a:r>
              <a:rPr lang="en-US" altLang="zh-CN" sz="2400">
                <a:solidFill>
                  <a:srgbClr val="002060"/>
                </a:solidFill>
                <a:latin typeface="Roboto" panose="02000000000000000000" pitchFamily="2" charset="0"/>
                <a:ea typeface="Roboto" panose="02000000000000000000" pitchFamily="2" charset="0"/>
              </a:rPr>
              <a:t> người nhé</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3637" y="-54771"/>
            <a:ext cx="3205316" cy="6858000"/>
          </a:xfrm>
          <a:prstGeom prst="rect">
            <a:avLst/>
          </a:prstGeom>
          <a:effectLst>
            <a:outerShdw blurRad="63500" sx="102000" sy="102000" algn="ctr" rotWithShape="0">
              <a:prstClr val="black">
                <a:alpha val="40000"/>
              </a:prstClr>
            </a:outerShdw>
          </a:effectLst>
        </p:spPr>
      </p:pic>
      <p:sp>
        <p:nvSpPr>
          <p:cNvPr id="18" name="TextBox 17"/>
          <p:cNvSpPr txBox="1"/>
          <p:nvPr/>
        </p:nvSpPr>
        <p:spPr>
          <a:xfrm>
            <a:off x="9664403" y="1232435"/>
            <a:ext cx="1845536"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Xương sườn</a:t>
            </a:r>
          </a:p>
        </p:txBody>
      </p:sp>
      <p:sp>
        <p:nvSpPr>
          <p:cNvPr id="19" name="TextBox 18"/>
          <p:cNvSpPr txBox="1"/>
          <p:nvPr/>
        </p:nvSpPr>
        <p:spPr>
          <a:xfrm>
            <a:off x="10285595" y="1924771"/>
            <a:ext cx="1845536"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Xương tay</a:t>
            </a:r>
          </a:p>
        </p:txBody>
      </p:sp>
      <p:sp>
        <p:nvSpPr>
          <p:cNvPr id="20" name="TextBox 19"/>
          <p:cNvSpPr txBox="1"/>
          <p:nvPr/>
        </p:nvSpPr>
        <p:spPr>
          <a:xfrm>
            <a:off x="4888302" y="2468765"/>
            <a:ext cx="1444502" cy="830997"/>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Xương </a:t>
            </a:r>
            <a:endParaRPr lang="en-US" altLang="zh-CN" sz="2400">
              <a:solidFill>
                <a:srgbClr val="002060"/>
              </a:solidFill>
              <a:latin typeface="Roboto" panose="02000000000000000000" pitchFamily="2" charset="0"/>
              <a:ea typeface="Roboto" panose="02000000000000000000" pitchFamily="2" charset="0"/>
            </a:endParaRPr>
          </a:p>
          <a:p>
            <a:pPr lvl="0" algn="just">
              <a:defRPr/>
            </a:pPr>
            <a:r>
              <a:rPr lang="vi-VN" altLang="zh-CN" sz="2400">
                <a:solidFill>
                  <a:srgbClr val="002060"/>
                </a:solidFill>
                <a:latin typeface="Roboto" panose="02000000000000000000" pitchFamily="2" charset="0"/>
                <a:ea typeface="Roboto" panose="02000000000000000000" pitchFamily="2" charset="0"/>
              </a:rPr>
              <a:t>cột sống</a:t>
            </a:r>
          </a:p>
        </p:txBody>
      </p:sp>
      <p:sp>
        <p:nvSpPr>
          <p:cNvPr id="27" name="TextBox 26"/>
          <p:cNvSpPr txBox="1"/>
          <p:nvPr/>
        </p:nvSpPr>
        <p:spPr>
          <a:xfrm>
            <a:off x="5064023" y="4214346"/>
            <a:ext cx="2068297"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Xương chân</a:t>
            </a:r>
            <a:endParaRPr lang="en-US" altLang="zh-CN" sz="2400">
              <a:solidFill>
                <a:srgbClr val="002060"/>
              </a:solidFill>
              <a:latin typeface="Roboto" panose="02000000000000000000" pitchFamily="2" charset="0"/>
              <a:ea typeface="Roboto" panose="02000000000000000000" pitchFamily="2" charset="0"/>
            </a:endParaRPr>
          </a:p>
        </p:txBody>
      </p:sp>
      <p:cxnSp>
        <p:nvCxnSpPr>
          <p:cNvPr id="30" name="Straight Arrow Connector 29"/>
          <p:cNvCxnSpPr/>
          <p:nvPr/>
        </p:nvCxnSpPr>
        <p:spPr>
          <a:xfrm flipH="1">
            <a:off x="8520330" y="285136"/>
            <a:ext cx="978172" cy="729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888480" y="860937"/>
            <a:ext cx="1260097" cy="183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8681946" y="1473572"/>
            <a:ext cx="978172" cy="729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9174864" y="1885036"/>
            <a:ext cx="1104937" cy="2705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332804" y="2427531"/>
            <a:ext cx="1911731" cy="3192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8744323" y="2863600"/>
            <a:ext cx="1338929" cy="5106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623637" y="3986602"/>
            <a:ext cx="1097963" cy="1485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90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right)">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right)">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right)">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down)">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left)">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21" grpId="0"/>
      <p:bldP spid="23" grpId="0"/>
      <p:bldP spid="24" grpId="0"/>
      <p:bldP spid="34" grpId="0"/>
      <p:bldP spid="18" grpId="0"/>
      <p:bldP spid="19" grpId="0"/>
      <p:bldP spid="20"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7402692" y="0"/>
            <a:ext cx="4802913" cy="691275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7721600" y="2268710"/>
            <a:ext cx="3628373" cy="2062103"/>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TÌM HIỂU </a:t>
            </a:r>
            <a:endParaRPr lang="en-US" altLang="zh-CN" sz="3200" b="1">
              <a:solidFill>
                <a:srgbClr val="002060"/>
              </a:solidFill>
              <a:latin typeface="Roboto Black" panose="02000000000000000000" pitchFamily="2" charset="0"/>
              <a:ea typeface="Roboto Black" panose="02000000000000000000" pitchFamily="2" charset="0"/>
            </a:endParaRPr>
          </a:p>
          <a:p>
            <a:pPr lvl="0" algn="ctr">
              <a:defRPr/>
            </a:pPr>
            <a:r>
              <a:rPr lang="vi-VN" altLang="zh-CN" sz="3200" b="1">
                <a:solidFill>
                  <a:srgbClr val="002060"/>
                </a:solidFill>
                <a:latin typeface="Roboto Black" panose="02000000000000000000" pitchFamily="2" charset="0"/>
                <a:ea typeface="Roboto Black" panose="02000000000000000000" pitchFamily="2" charset="0"/>
              </a:rPr>
              <a:t>VỀ CÁC BỘ PHẬN CỦA CƠ QUAN VẬN ĐỘNG</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grpSp>
        <p:nvGrpSpPr>
          <p:cNvPr id="3" name="Group 2"/>
          <p:cNvGrpSpPr/>
          <p:nvPr/>
        </p:nvGrpSpPr>
        <p:grpSpPr>
          <a:xfrm>
            <a:off x="10162180" y="116403"/>
            <a:ext cx="2029820" cy="1484555"/>
            <a:chOff x="442597" y="615596"/>
            <a:chExt cx="2029820" cy="1484555"/>
          </a:xfrm>
        </p:grpSpPr>
        <p:sp>
          <p:nvSpPr>
            <p:cNvPr id="2" name="Oval 1"/>
            <p:cNvSpPr/>
            <p:nvPr/>
          </p:nvSpPr>
          <p:spPr>
            <a:xfrm>
              <a:off x="700765" y="802476"/>
              <a:ext cx="1642322" cy="1155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97" y="615596"/>
              <a:ext cx="2029820" cy="1484555"/>
            </a:xfrm>
            <a:prstGeom prst="rect">
              <a:avLst/>
            </a:prstGeom>
            <a:ln>
              <a:noFill/>
            </a:ln>
          </p:spPr>
        </p:pic>
      </p:grpSp>
      <p:sp>
        <p:nvSpPr>
          <p:cNvPr id="34" name="TextBox 33"/>
          <p:cNvSpPr txBox="1"/>
          <p:nvPr/>
        </p:nvSpPr>
        <p:spPr>
          <a:xfrm>
            <a:off x="7721600" y="4998720"/>
            <a:ext cx="4270007" cy="830997"/>
          </a:xfrm>
          <a:prstGeom prst="rect">
            <a:avLst/>
          </a:prstGeom>
          <a:noFill/>
        </p:spPr>
        <p:txBody>
          <a:bodyPr wrap="square" rtlCol="0">
            <a:spAutoFit/>
          </a:bodyPr>
          <a:lstStyle/>
          <a:p>
            <a:pPr lvl="0">
              <a:defRPr/>
            </a:pPr>
            <a:r>
              <a:rPr lang="en-US" altLang="zh-CN" sz="2400">
                <a:solidFill>
                  <a:srgbClr val="002060"/>
                </a:solidFill>
                <a:latin typeface="Roboto" panose="02000000000000000000" pitchFamily="2" charset="0"/>
                <a:ea typeface="Roboto" panose="02000000000000000000" pitchFamily="2" charset="0"/>
              </a:rPr>
              <a:t>Em hãy c</a:t>
            </a:r>
            <a:r>
              <a:rPr lang="vi-VN" altLang="zh-CN" sz="2400">
                <a:solidFill>
                  <a:srgbClr val="002060"/>
                </a:solidFill>
                <a:latin typeface="Roboto" panose="02000000000000000000" pitchFamily="2" charset="0"/>
                <a:ea typeface="Roboto" panose="02000000000000000000" pitchFamily="2" charset="0"/>
              </a:rPr>
              <a:t>hỉ và nói tên một số </a:t>
            </a:r>
            <a:r>
              <a:rPr lang="en-US" altLang="zh-CN" sz="2400">
                <a:solidFill>
                  <a:srgbClr val="002060"/>
                </a:solidFill>
                <a:latin typeface="Roboto" panose="02000000000000000000" pitchFamily="2" charset="0"/>
                <a:ea typeface="Roboto" panose="02000000000000000000" pitchFamily="2" charset="0"/>
              </a:rPr>
              <a:t>khớp</a:t>
            </a:r>
            <a:r>
              <a:rPr lang="vi-VN" altLang="zh-CN" sz="2400">
                <a:solidFill>
                  <a:srgbClr val="002060"/>
                </a:solidFill>
                <a:latin typeface="Roboto" panose="02000000000000000000" pitchFamily="2" charset="0"/>
                <a:ea typeface="Roboto" panose="02000000000000000000" pitchFamily="2" charset="0"/>
              </a:rPr>
              <a:t> của cơ thể</a:t>
            </a:r>
            <a:r>
              <a:rPr lang="en-US" altLang="zh-CN" sz="2400">
                <a:solidFill>
                  <a:srgbClr val="002060"/>
                </a:solidFill>
                <a:latin typeface="Roboto" panose="02000000000000000000" pitchFamily="2" charset="0"/>
                <a:ea typeface="Roboto" panose="02000000000000000000" pitchFamily="2" charset="0"/>
              </a:rPr>
              <a:t> người nhé</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6814" y="27378"/>
            <a:ext cx="3205316" cy="6858000"/>
          </a:xfrm>
          <a:prstGeom prst="rect">
            <a:avLst/>
          </a:prstGeom>
          <a:effectLst>
            <a:outerShdw blurRad="63500" sx="102000" sy="102000" algn="ctr" rotWithShape="0">
              <a:prstClr val="black">
                <a:alpha val="40000"/>
              </a:prstClr>
            </a:outerShdw>
          </a:effectLst>
        </p:spPr>
      </p:pic>
      <p:sp>
        <p:nvSpPr>
          <p:cNvPr id="40" name="TextBox 39"/>
          <p:cNvSpPr txBox="1"/>
          <p:nvPr/>
        </p:nvSpPr>
        <p:spPr>
          <a:xfrm>
            <a:off x="407870" y="2193277"/>
            <a:ext cx="2262309"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Khớp</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khuỷu tay</a:t>
            </a:r>
          </a:p>
        </p:txBody>
      </p:sp>
      <p:sp>
        <p:nvSpPr>
          <p:cNvPr id="41" name="TextBox 40"/>
          <p:cNvSpPr txBox="1"/>
          <p:nvPr/>
        </p:nvSpPr>
        <p:spPr>
          <a:xfrm>
            <a:off x="1353484" y="1300274"/>
            <a:ext cx="1845536"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Khớp vai</a:t>
            </a:r>
          </a:p>
        </p:txBody>
      </p:sp>
      <p:sp>
        <p:nvSpPr>
          <p:cNvPr id="42" name="TextBox 41"/>
          <p:cNvSpPr txBox="1"/>
          <p:nvPr/>
        </p:nvSpPr>
        <p:spPr>
          <a:xfrm>
            <a:off x="967322" y="4537055"/>
            <a:ext cx="2280016"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Khớp đầu gối</a:t>
            </a:r>
          </a:p>
        </p:txBody>
      </p:sp>
      <p:cxnSp>
        <p:nvCxnSpPr>
          <p:cNvPr id="43" name="Straight Arrow Connector 42"/>
          <p:cNvCxnSpPr/>
          <p:nvPr/>
        </p:nvCxnSpPr>
        <p:spPr>
          <a:xfrm flipV="1">
            <a:off x="3003601" y="1480760"/>
            <a:ext cx="1086200" cy="82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801577" y="2393602"/>
            <a:ext cx="1086200" cy="82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216260" y="4790702"/>
            <a:ext cx="1086200" cy="82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67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down)">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left)">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down)">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4" grpId="0"/>
      <p:bldP spid="40"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0348" y="0"/>
            <a:ext cx="2362354" cy="6858000"/>
          </a:xfrm>
          <a:custGeom>
            <a:avLst/>
            <a:gdLst>
              <a:gd name="connsiteX0" fmla="*/ 0 w 2362354"/>
              <a:gd name="connsiteY0" fmla="*/ 0 h 6858000"/>
              <a:gd name="connsiteX1" fmla="*/ 2362354 w 2362354"/>
              <a:gd name="connsiteY1" fmla="*/ 0 h 6858000"/>
              <a:gd name="connsiteX2" fmla="*/ 2362354 w 2362354"/>
              <a:gd name="connsiteY2" fmla="*/ 6858000 h 6858000"/>
              <a:gd name="connsiteX3" fmla="*/ 0 w 2362354"/>
              <a:gd name="connsiteY3" fmla="*/ 6858000 h 6858000"/>
              <a:gd name="connsiteX4" fmla="*/ 0 w 2362354"/>
              <a:gd name="connsiteY4" fmla="*/ 0 h 6858000"/>
              <a:gd name="connsiteX0" fmla="*/ 0 w 2362354"/>
              <a:gd name="connsiteY0" fmla="*/ 0 h 6858000"/>
              <a:gd name="connsiteX1" fmla="*/ 1671474 w 2362354"/>
              <a:gd name="connsiteY1" fmla="*/ 1056640 h 6858000"/>
              <a:gd name="connsiteX2" fmla="*/ 2362354 w 2362354"/>
              <a:gd name="connsiteY2" fmla="*/ 6858000 h 6858000"/>
              <a:gd name="connsiteX3" fmla="*/ 0 w 2362354"/>
              <a:gd name="connsiteY3" fmla="*/ 6858000 h 6858000"/>
              <a:gd name="connsiteX4" fmla="*/ 0 w 236235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354" h="6858000">
                <a:moveTo>
                  <a:pt x="0" y="0"/>
                </a:moveTo>
                <a:lnTo>
                  <a:pt x="1671474" y="1056640"/>
                </a:lnTo>
                <a:lnTo>
                  <a:pt x="2362354" y="6858000"/>
                </a:lnTo>
                <a:lnTo>
                  <a:pt x="0" y="6858000"/>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347" y="672270"/>
            <a:ext cx="2784486" cy="6102752"/>
          </a:xfrm>
          <a:prstGeom prst="rect">
            <a:avLst/>
          </a:prstGeom>
          <a:effectLst>
            <a:outerShdw blurRad="63500" sx="102000" sy="102000" algn="ctr" rotWithShape="0">
              <a:prstClr val="black">
                <a:alpha val="40000"/>
              </a:prstClr>
            </a:outerShdw>
          </a:effectLst>
        </p:spPr>
      </p:pic>
      <p:sp>
        <p:nvSpPr>
          <p:cNvPr id="6" name="Rectangle 5"/>
          <p:cNvSpPr/>
          <p:nvPr/>
        </p:nvSpPr>
        <p:spPr>
          <a:xfrm>
            <a:off x="-37471" y="0"/>
            <a:ext cx="12229471" cy="88392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1771579" y="133075"/>
            <a:ext cx="10397544" cy="584775"/>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TÌM HIỂU VỀ CÁC BỘ PHẬN CỦA CƠ QUAN VẬN ĐỘNG</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grpSp>
        <p:nvGrpSpPr>
          <p:cNvPr id="3" name="Group 2"/>
          <p:cNvGrpSpPr/>
          <p:nvPr/>
        </p:nvGrpSpPr>
        <p:grpSpPr>
          <a:xfrm>
            <a:off x="-87623" y="-82623"/>
            <a:ext cx="2029820" cy="1484555"/>
            <a:chOff x="442597" y="615596"/>
            <a:chExt cx="2029820" cy="1484555"/>
          </a:xfrm>
        </p:grpSpPr>
        <p:sp>
          <p:nvSpPr>
            <p:cNvPr id="2" name="Oval 1"/>
            <p:cNvSpPr/>
            <p:nvPr/>
          </p:nvSpPr>
          <p:spPr>
            <a:xfrm>
              <a:off x="700765" y="802476"/>
              <a:ext cx="1642322" cy="1155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97" y="615596"/>
              <a:ext cx="2029820" cy="1484555"/>
            </a:xfrm>
            <a:prstGeom prst="rect">
              <a:avLst/>
            </a:prstGeom>
            <a:ln>
              <a:noFill/>
            </a:ln>
          </p:spPr>
        </p:pic>
      </p:grpSp>
      <p:sp>
        <p:nvSpPr>
          <p:cNvPr id="21" name="TextBox 20"/>
          <p:cNvSpPr txBox="1"/>
          <p:nvPr/>
        </p:nvSpPr>
        <p:spPr>
          <a:xfrm>
            <a:off x="7220562" y="1184990"/>
            <a:ext cx="1371409"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Cơ mặt</a:t>
            </a:r>
          </a:p>
        </p:txBody>
      </p:sp>
      <p:sp>
        <p:nvSpPr>
          <p:cNvPr id="24" name="TextBox 23"/>
          <p:cNvSpPr txBox="1"/>
          <p:nvPr/>
        </p:nvSpPr>
        <p:spPr>
          <a:xfrm>
            <a:off x="2598626" y="2017945"/>
            <a:ext cx="1390958"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Cơ ngực</a:t>
            </a:r>
          </a:p>
        </p:txBody>
      </p:sp>
      <p:sp>
        <p:nvSpPr>
          <p:cNvPr id="34" name="TextBox 33"/>
          <p:cNvSpPr txBox="1"/>
          <p:nvPr/>
        </p:nvSpPr>
        <p:spPr>
          <a:xfrm>
            <a:off x="50732" y="2754150"/>
            <a:ext cx="1815760" cy="1938992"/>
          </a:xfrm>
          <a:prstGeom prst="rect">
            <a:avLst/>
          </a:prstGeom>
          <a:noFill/>
        </p:spPr>
        <p:txBody>
          <a:bodyPr wrap="square" rtlCol="0">
            <a:spAutoFit/>
          </a:bodyPr>
          <a:lstStyle/>
          <a:p>
            <a:pPr lvl="0">
              <a:defRPr/>
            </a:pPr>
            <a:r>
              <a:rPr lang="en-US" altLang="zh-CN" sz="2400">
                <a:solidFill>
                  <a:srgbClr val="002060"/>
                </a:solidFill>
                <a:latin typeface="Roboto" panose="02000000000000000000" pitchFamily="2" charset="0"/>
                <a:ea typeface="Roboto" panose="02000000000000000000" pitchFamily="2" charset="0"/>
              </a:rPr>
              <a:t>Em hãy c</a:t>
            </a:r>
            <a:r>
              <a:rPr lang="vi-VN" altLang="zh-CN" sz="2400">
                <a:solidFill>
                  <a:srgbClr val="002060"/>
                </a:solidFill>
                <a:latin typeface="Roboto" panose="02000000000000000000" pitchFamily="2" charset="0"/>
                <a:ea typeface="Roboto" panose="02000000000000000000" pitchFamily="2" charset="0"/>
              </a:rPr>
              <a:t>hỉ và nói tên một số </a:t>
            </a:r>
            <a:r>
              <a:rPr lang="en-US" altLang="zh-CN" sz="2400">
                <a:solidFill>
                  <a:srgbClr val="002060"/>
                </a:solidFill>
                <a:latin typeface="Roboto" panose="02000000000000000000" pitchFamily="2" charset="0"/>
                <a:ea typeface="Roboto" panose="02000000000000000000" pitchFamily="2" charset="0"/>
              </a:rPr>
              <a:t>cơ</a:t>
            </a:r>
            <a:r>
              <a:rPr lang="vi-VN" altLang="zh-CN" sz="2400">
                <a:solidFill>
                  <a:srgbClr val="002060"/>
                </a:solidFill>
                <a:latin typeface="Roboto" panose="02000000000000000000" pitchFamily="2" charset="0"/>
                <a:ea typeface="Roboto" panose="02000000000000000000" pitchFamily="2" charset="0"/>
              </a:rPr>
              <a:t> của cơ thể</a:t>
            </a:r>
            <a:r>
              <a:rPr lang="en-US" altLang="zh-CN" sz="2400">
                <a:solidFill>
                  <a:srgbClr val="002060"/>
                </a:solidFill>
                <a:latin typeface="Roboto" panose="02000000000000000000" pitchFamily="2" charset="0"/>
                <a:ea typeface="Roboto" panose="02000000000000000000" pitchFamily="2" charset="0"/>
              </a:rPr>
              <a:t> người nhé</a:t>
            </a:r>
            <a:endPar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endParaRPr>
          </a:p>
        </p:txBody>
      </p:sp>
      <p:sp>
        <p:nvSpPr>
          <p:cNvPr id="18" name="TextBox 17"/>
          <p:cNvSpPr txBox="1"/>
          <p:nvPr/>
        </p:nvSpPr>
        <p:spPr>
          <a:xfrm>
            <a:off x="8785967" y="2298314"/>
            <a:ext cx="1845536"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Cơ cánh tay</a:t>
            </a:r>
          </a:p>
        </p:txBody>
      </p:sp>
      <p:sp>
        <p:nvSpPr>
          <p:cNvPr id="20" name="TextBox 19"/>
          <p:cNvSpPr txBox="1"/>
          <p:nvPr/>
        </p:nvSpPr>
        <p:spPr>
          <a:xfrm>
            <a:off x="8951780" y="3943540"/>
            <a:ext cx="1444502"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Cơ đùi</a:t>
            </a:r>
          </a:p>
        </p:txBody>
      </p:sp>
      <p:sp>
        <p:nvSpPr>
          <p:cNvPr id="27" name="TextBox 26"/>
          <p:cNvSpPr txBox="1"/>
          <p:nvPr/>
        </p:nvSpPr>
        <p:spPr>
          <a:xfrm>
            <a:off x="2598626" y="3136973"/>
            <a:ext cx="1467399"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Cơ bụng</a:t>
            </a:r>
          </a:p>
        </p:txBody>
      </p:sp>
      <p:cxnSp>
        <p:nvCxnSpPr>
          <p:cNvPr id="28" name="Straight Arrow Connector 27"/>
          <p:cNvCxnSpPr/>
          <p:nvPr/>
        </p:nvCxnSpPr>
        <p:spPr>
          <a:xfrm flipV="1">
            <a:off x="4286204" y="2199244"/>
            <a:ext cx="1292238" cy="495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163217" y="1421626"/>
            <a:ext cx="974427" cy="69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6832538" y="2529147"/>
            <a:ext cx="1661254" cy="36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6557564" y="4270978"/>
            <a:ext cx="2163617" cy="267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153833" y="3409122"/>
            <a:ext cx="1632206" cy="82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81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par>
                                <p:cTn id="11" presetID="6" presetClass="entr" presetSubtype="3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righ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right)">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right)">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21" grpId="0"/>
      <p:bldP spid="24" grpId="0"/>
      <p:bldP spid="34" grpId="0"/>
      <p:bldP spid="18" grpId="0"/>
      <p:bldP spid="20"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3974663" y="382787"/>
            <a:ext cx="392107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THẢO LUẬN</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grpSp>
        <p:nvGrpSpPr>
          <p:cNvPr id="3" name="Group 2"/>
          <p:cNvGrpSpPr/>
          <p:nvPr/>
        </p:nvGrpSpPr>
        <p:grpSpPr>
          <a:xfrm>
            <a:off x="0" y="0"/>
            <a:ext cx="2029820" cy="1484555"/>
            <a:chOff x="442597" y="615596"/>
            <a:chExt cx="2029820" cy="1484555"/>
          </a:xfrm>
        </p:grpSpPr>
        <p:sp>
          <p:nvSpPr>
            <p:cNvPr id="2" name="Oval 1"/>
            <p:cNvSpPr/>
            <p:nvPr/>
          </p:nvSpPr>
          <p:spPr>
            <a:xfrm>
              <a:off x="700765" y="802476"/>
              <a:ext cx="1642322" cy="1155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97" y="615596"/>
              <a:ext cx="2029820" cy="1484555"/>
            </a:xfrm>
            <a:prstGeom prst="rect">
              <a:avLst/>
            </a:prstGeom>
            <a:ln>
              <a:noFill/>
            </a:ln>
          </p:spPr>
        </p:pic>
      </p:grpSp>
      <p:sp>
        <p:nvSpPr>
          <p:cNvPr id="20" name="TextBox 19"/>
          <p:cNvSpPr txBox="1"/>
          <p:nvPr/>
        </p:nvSpPr>
        <p:spPr>
          <a:xfrm>
            <a:off x="2042906" y="1815301"/>
            <a:ext cx="8106188" cy="584775"/>
          </a:xfrm>
          <a:prstGeom prst="rect">
            <a:avLst/>
          </a:prstGeom>
          <a:noFill/>
        </p:spPr>
        <p:txBody>
          <a:bodyPr wrap="square" rtlCol="0">
            <a:spAutoFit/>
          </a:bodyPr>
          <a:lstStyle/>
          <a:p>
            <a:pPr lvl="0" algn="just">
              <a:defRPr/>
            </a:pPr>
            <a:r>
              <a:rPr lang="vi-VN" altLang="zh-CN" sz="3200">
                <a:solidFill>
                  <a:srgbClr val="002060"/>
                </a:solidFill>
                <a:latin typeface="Roboto Black" panose="02000000000000000000" pitchFamily="2" charset="0"/>
                <a:ea typeface="Roboto Black" panose="02000000000000000000" pitchFamily="2" charset="0"/>
              </a:rPr>
              <a:t>LIÊN HỆ VỚI HÌNH VẼ ĐỂ CHỈ VÀ NÊU TÊN</a:t>
            </a:r>
            <a:endParaRPr kumimoji="0" lang="en-US" altLang="zh-CN"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endParaRPr>
          </a:p>
        </p:txBody>
      </p:sp>
      <p:sp>
        <p:nvSpPr>
          <p:cNvPr id="30" name="TextBox 29"/>
          <p:cNvSpPr txBox="1"/>
          <p:nvPr/>
        </p:nvSpPr>
        <p:spPr>
          <a:xfrm>
            <a:off x="3096173" y="2988188"/>
            <a:ext cx="5999654" cy="830997"/>
          </a:xfrm>
          <a:prstGeom prst="rect">
            <a:avLst/>
          </a:prstGeom>
          <a:noFill/>
        </p:spPr>
        <p:txBody>
          <a:bodyPr wrap="square" rtlCol="0">
            <a:spAutoFit/>
          </a:bodyPr>
          <a:lstStyle/>
          <a:p>
            <a:pPr lvl="0" algn="just">
              <a:defRPr/>
            </a:pPr>
            <a:r>
              <a:rPr lang="vi-VN" altLang="zh-CN" sz="4800">
                <a:solidFill>
                  <a:srgbClr val="FF0000"/>
                </a:solidFill>
                <a:latin typeface="Roboto Black" panose="02000000000000000000" pitchFamily="2" charset="0"/>
                <a:ea typeface="Roboto Black" panose="02000000000000000000" pitchFamily="2" charset="0"/>
              </a:rPr>
              <a:t>CƠ, XƯƠNG, KHỚP</a:t>
            </a:r>
            <a:endParaRPr kumimoji="0" lang="en-US" altLang="zh-CN" sz="4800" b="0" i="0" u="none" strike="noStrike" kern="1200" cap="none" spc="0" normalizeH="0" baseline="0" noProof="0">
              <a:ln>
                <a:noFill/>
              </a:ln>
              <a:solidFill>
                <a:srgbClr val="FF0000"/>
              </a:solidFill>
              <a:effectLst/>
              <a:uLnTx/>
              <a:uFillTx/>
              <a:latin typeface="Roboto Black" panose="02000000000000000000" pitchFamily="2" charset="0"/>
              <a:ea typeface="Roboto Black" panose="02000000000000000000" pitchFamily="2" charset="0"/>
            </a:endParaRPr>
          </a:p>
        </p:txBody>
      </p:sp>
      <p:sp>
        <p:nvSpPr>
          <p:cNvPr id="31" name="TextBox 30"/>
          <p:cNvSpPr txBox="1"/>
          <p:nvPr/>
        </p:nvSpPr>
        <p:spPr>
          <a:xfrm>
            <a:off x="4229303" y="4562052"/>
            <a:ext cx="3733394" cy="584775"/>
          </a:xfrm>
          <a:prstGeom prst="rect">
            <a:avLst/>
          </a:prstGeom>
          <a:noFill/>
        </p:spPr>
        <p:txBody>
          <a:bodyPr wrap="square" rtlCol="0">
            <a:spAutoFit/>
          </a:bodyPr>
          <a:lstStyle/>
          <a:p>
            <a:pPr lvl="0" algn="just">
              <a:defRPr/>
            </a:pPr>
            <a:r>
              <a:rPr lang="vi-VN" altLang="zh-CN" sz="3200">
                <a:solidFill>
                  <a:srgbClr val="002060"/>
                </a:solidFill>
                <a:latin typeface="Roboto Black" panose="02000000000000000000" pitchFamily="2" charset="0"/>
                <a:ea typeface="Roboto Black" panose="02000000000000000000" pitchFamily="2" charset="0"/>
              </a:rPr>
              <a:t>TRÊN</a:t>
            </a:r>
            <a:r>
              <a:rPr lang="en-US" altLang="zh-CN" sz="3200">
                <a:solidFill>
                  <a:srgbClr val="002060"/>
                </a:solidFill>
                <a:latin typeface="Roboto Black" panose="02000000000000000000" pitchFamily="2" charset="0"/>
                <a:ea typeface="Roboto Black" panose="02000000000000000000" pitchFamily="2" charset="0"/>
              </a:rPr>
              <a:t> </a:t>
            </a:r>
            <a:r>
              <a:rPr lang="vi-VN" altLang="zh-CN" sz="3200">
                <a:solidFill>
                  <a:srgbClr val="002060"/>
                </a:solidFill>
                <a:latin typeface="Roboto Black" panose="02000000000000000000" pitchFamily="2" charset="0"/>
                <a:ea typeface="Roboto Black" panose="02000000000000000000" pitchFamily="2" charset="0"/>
              </a:rPr>
              <a:t>CƠ THỂ EM</a:t>
            </a:r>
            <a:endParaRPr kumimoji="0" lang="en-US" altLang="zh-CN"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endParaRP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803" b="98074" l="5134" r="93304"/>
                    </a14:imgEffect>
                  </a14:imgLayer>
                </a14:imgProps>
              </a:ext>
            </a:extLst>
          </a:blip>
          <a:stretch>
            <a:fillRect/>
          </a:stretch>
        </p:blipFill>
        <p:spPr>
          <a:xfrm>
            <a:off x="8200103" y="967562"/>
            <a:ext cx="4267200" cy="59340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7373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20"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420" t="13895" r="32073" b="9186"/>
          <a:stretch/>
        </p:blipFill>
        <p:spPr>
          <a:xfrm>
            <a:off x="4653348" y="1271619"/>
            <a:ext cx="3002259" cy="5711617"/>
          </a:xfrm>
          <a:prstGeom prst="rect">
            <a:avLst/>
          </a:prstGeom>
          <a:effectLst>
            <a:outerShdw blurRad="63500" sx="102000" sy="102000" algn="ctr" rotWithShape="0">
              <a:prstClr val="black">
                <a:alpha val="40000"/>
              </a:prstClr>
            </a:outerShdw>
          </a:effectLst>
        </p:spPr>
      </p:pic>
      <p:sp>
        <p:nvSpPr>
          <p:cNvPr id="6" name="Rectangle 5"/>
          <p:cNvSpPr/>
          <p:nvPr/>
        </p:nvSpPr>
        <p:spPr>
          <a:xfrm>
            <a:off x="-37471" y="0"/>
            <a:ext cx="12229471" cy="142861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1771579" y="133075"/>
            <a:ext cx="10397544" cy="1077218"/>
          </a:xfrm>
          <a:prstGeom prst="rect">
            <a:avLst/>
          </a:prstGeom>
          <a:noFill/>
        </p:spPr>
        <p:txBody>
          <a:bodyPr wrap="square" rtlCol="0">
            <a:spAutoFit/>
          </a:bodyPr>
          <a:lstStyle/>
          <a:p>
            <a:pPr lvl="0" algn="ctr">
              <a:defRPr/>
            </a:pPr>
            <a:r>
              <a:rPr lang="vi-VN" altLang="zh-CN" sz="3200" b="1">
                <a:solidFill>
                  <a:srgbClr val="002060"/>
                </a:solidFill>
                <a:latin typeface="Roboto Black" panose="02000000000000000000" pitchFamily="2" charset="0"/>
                <a:ea typeface="Roboto Black" panose="02000000000000000000" pitchFamily="2" charset="0"/>
              </a:rPr>
              <a:t>XÁC ĐỊNH VỊ TRÍ CÁC KHỚP KHI THỰC HIỆN </a:t>
            </a:r>
            <a:endParaRPr lang="en-US" altLang="zh-CN" sz="3200" b="1">
              <a:solidFill>
                <a:srgbClr val="002060"/>
              </a:solidFill>
              <a:latin typeface="Roboto Black" panose="02000000000000000000" pitchFamily="2" charset="0"/>
              <a:ea typeface="Roboto Black" panose="02000000000000000000" pitchFamily="2" charset="0"/>
            </a:endParaRPr>
          </a:p>
          <a:p>
            <a:pPr lvl="0" algn="ctr">
              <a:defRPr/>
            </a:pPr>
            <a:r>
              <a:rPr lang="vi-VN" altLang="zh-CN" sz="3200" b="1">
                <a:solidFill>
                  <a:srgbClr val="002060"/>
                </a:solidFill>
                <a:latin typeface="Roboto Black" panose="02000000000000000000" pitchFamily="2" charset="0"/>
                <a:ea typeface="Roboto Black" panose="02000000000000000000" pitchFamily="2" charset="0"/>
              </a:rPr>
              <a:t>CÁC ĐỘNG TÁC VẬN ĐỘNG DƯỚI ĐÂY</a:t>
            </a:r>
            <a:endParaRPr kumimoji="0" lang="en-US" altLang="zh-C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endParaRPr>
          </a:p>
        </p:txBody>
      </p:sp>
      <p:grpSp>
        <p:nvGrpSpPr>
          <p:cNvPr id="3" name="Group 2"/>
          <p:cNvGrpSpPr/>
          <p:nvPr/>
        </p:nvGrpSpPr>
        <p:grpSpPr>
          <a:xfrm>
            <a:off x="-87623" y="-82623"/>
            <a:ext cx="2029820" cy="1484555"/>
            <a:chOff x="442597" y="615596"/>
            <a:chExt cx="2029820" cy="1484555"/>
          </a:xfrm>
        </p:grpSpPr>
        <p:sp>
          <p:nvSpPr>
            <p:cNvPr id="2" name="Oval 1"/>
            <p:cNvSpPr/>
            <p:nvPr/>
          </p:nvSpPr>
          <p:spPr>
            <a:xfrm>
              <a:off x="700765" y="802476"/>
              <a:ext cx="1642322" cy="1155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597" y="615596"/>
              <a:ext cx="2029820" cy="1484555"/>
            </a:xfrm>
            <a:prstGeom prst="rect">
              <a:avLst/>
            </a:prstGeom>
            <a:ln>
              <a:noFill/>
            </a:ln>
          </p:spPr>
        </p:pic>
      </p:grpSp>
      <p:sp>
        <p:nvSpPr>
          <p:cNvPr id="21" name="TextBox 20"/>
          <p:cNvSpPr txBox="1"/>
          <p:nvPr/>
        </p:nvSpPr>
        <p:spPr>
          <a:xfrm>
            <a:off x="4216272" y="5973300"/>
            <a:ext cx="1371409" cy="461665"/>
          </a:xfrm>
          <a:prstGeom prst="rect">
            <a:avLst/>
          </a:prstGeom>
          <a:noFill/>
        </p:spPr>
        <p:txBody>
          <a:bodyPr wrap="square" rtlCol="0">
            <a:spAutoFit/>
          </a:bodyPr>
          <a:lstStyle/>
          <a:p>
            <a:pPr lvl="0" algn="just">
              <a:defRPr/>
            </a:pPr>
            <a:r>
              <a:rPr lang="vi-VN" altLang="zh-CN" sz="2400">
                <a:solidFill>
                  <a:srgbClr val="002060"/>
                </a:solidFill>
                <a:latin typeface="Roboto" panose="02000000000000000000" pitchFamily="2" charset="0"/>
                <a:ea typeface="Roboto" panose="02000000000000000000" pitchFamily="2" charset="0"/>
              </a:rPr>
              <a:t>Gập tay</a:t>
            </a:r>
          </a:p>
        </p:txBody>
      </p:sp>
      <p:sp>
        <p:nvSpPr>
          <p:cNvPr id="27" name="TextBox 26"/>
          <p:cNvSpPr txBox="1"/>
          <p:nvPr/>
        </p:nvSpPr>
        <p:spPr>
          <a:xfrm>
            <a:off x="2209580" y="3136972"/>
            <a:ext cx="1467399" cy="461665"/>
          </a:xfrm>
          <a:prstGeom prst="rect">
            <a:avLst/>
          </a:prstGeom>
          <a:noFill/>
        </p:spPr>
        <p:txBody>
          <a:bodyPr wrap="square" rtlCol="0">
            <a:spAutoFit/>
          </a:bodyPr>
          <a:lstStyle/>
          <a:p>
            <a:pPr lvl="0" algn="just">
              <a:defRPr/>
            </a:pPr>
            <a:r>
              <a:rPr lang="en-US" altLang="zh-CN" sz="2400">
                <a:solidFill>
                  <a:srgbClr val="002060"/>
                </a:solidFill>
                <a:latin typeface="Roboto" panose="02000000000000000000" pitchFamily="2" charset="0"/>
                <a:ea typeface="Roboto" panose="02000000000000000000" pitchFamily="2" charset="0"/>
              </a:rPr>
              <a:t>Khớp tay</a:t>
            </a:r>
            <a:endParaRPr lang="vi-VN" altLang="zh-CN" sz="2400">
              <a:solidFill>
                <a:srgbClr val="002060"/>
              </a:solidFill>
              <a:latin typeface="Roboto" panose="02000000000000000000" pitchFamily="2" charset="0"/>
              <a:ea typeface="Roboto" panose="02000000000000000000" pitchFamily="2" charset="0"/>
            </a:endParaRPr>
          </a:p>
        </p:txBody>
      </p:sp>
      <p:cxnSp>
        <p:nvCxnSpPr>
          <p:cNvPr id="39" name="Straight Arrow Connector 38"/>
          <p:cNvCxnSpPr/>
          <p:nvPr/>
        </p:nvCxnSpPr>
        <p:spPr>
          <a:xfrm flipV="1">
            <a:off x="3763373" y="3367805"/>
            <a:ext cx="1632206" cy="82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13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6"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left)">
                                      <p:cBhvr>
                                        <p:cTn id="18" dur="500"/>
                                        <p:tgtEl>
                                          <p:spTgt spid="3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21" grpId="0"/>
      <p:bldP spid="2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4282</TotalTime>
  <Words>1209</Words>
  <Application>Microsoft Office PowerPoint</Application>
  <PresentationFormat>Widescreen</PresentationFormat>
  <Paragraphs>118</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Times New Roman</vt:lpstr>
      <vt:lpstr>Arial</vt:lpstr>
      <vt:lpstr>Roboto Black</vt:lpstr>
      <vt:lpstr>Calibri Light</vt:lpstr>
      <vt:lpstr>Calibri</vt:lpstr>
      <vt:lpstr>Wingdings</vt:lpstr>
      <vt:lpstr>Roboto</vt:lpstr>
      <vt:lpstr>Pangolin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STD_PHUONG</cp:lastModifiedBy>
  <cp:revision>224</cp:revision>
  <dcterms:created xsi:type="dcterms:W3CDTF">2023-04-01T23:44:56Z</dcterms:created>
  <dcterms:modified xsi:type="dcterms:W3CDTF">2025-03-07T01:41:42Z</dcterms:modified>
</cp:coreProperties>
</file>