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007577289" r:id="rId2"/>
    <p:sldId id="568" r:id="rId3"/>
    <p:sldId id="2007577274" r:id="rId4"/>
    <p:sldId id="311" r:id="rId5"/>
    <p:sldId id="314" r:id="rId6"/>
    <p:sldId id="1334" r:id="rId7"/>
    <p:sldId id="2007577287" r:id="rId8"/>
    <p:sldId id="2007577286" r:id="rId9"/>
    <p:sldId id="2007577284" r:id="rId10"/>
    <p:sldId id="2007577288" r:id="rId11"/>
    <p:sldId id="2007577262" r:id="rId12"/>
    <p:sldId id="2007577264" r:id="rId13"/>
    <p:sldId id="2007577265" r:id="rId14"/>
  </p:sldIdLst>
  <p:sldSz cx="18288000" cy="10287000"/>
  <p:notesSz cx="6858000" cy="9144000"/>
  <p:embeddedFontLst>
    <p:embeddedFont>
      <p:font typeface="Century Gothic" panose="020B0502020202020204" pitchFamily="34" charset="0"/>
      <p:regular r:id="rId16"/>
      <p:bold r:id="rId17"/>
      <p:italic r:id="rId18"/>
      <p:boldItalic r:id="rId19"/>
    </p:embeddedFont>
    <p:embeddedFont>
      <p:font typeface="Kirang Haerang" panose="020B0604020202020204" charset="0"/>
      <p:regular r:id="rId20"/>
    </p:embeddedFont>
    <p:embeddedFont>
      <p:font typeface=".VnAvant" panose="020B7200000000000000" pitchFamily="34" charset="0"/>
      <p:regular r:id="rId21"/>
      <p:bold r:id="rId22"/>
      <p:italic r:id="rId23"/>
      <p:boldItalic r:id="rId24"/>
    </p:embeddedFont>
    <p:embeddedFont>
      <p:font typeface=".VnBlack" panose="020B7200000000000000" pitchFamily="3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.VnCooper" panose="020B7200000000000000" pitchFamily="34" charset="0"/>
      <p:regular r:id="rId30"/>
    </p:embeddedFont>
    <p:embeddedFont>
      <p:font typeface="Tahoma" panose="020B0604030504040204" pitchFamily="3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BBE"/>
    <a:srgbClr val="FF0066"/>
    <a:srgbClr val="FFFFFF"/>
    <a:srgbClr val="CCFFFF"/>
    <a:srgbClr val="AF665A"/>
    <a:srgbClr val="FFF2E7"/>
    <a:srgbClr val="FFFFFE"/>
    <a:srgbClr val="FFEB88"/>
    <a:srgbClr val="FFBC8E"/>
    <a:srgbClr val="FDDE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379" autoAdjust="0"/>
  </p:normalViewPr>
  <p:slideViewPr>
    <p:cSldViewPr>
      <p:cViewPr varScale="1">
        <p:scale>
          <a:sx n="49" d="100"/>
          <a:sy n="49" d="100"/>
        </p:scale>
        <p:origin x="57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41A5E-A65F-426B-8857-D8B78B259B08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1A444-A86E-4007-93F3-B6F01567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https://www.youtube.com/watch?v=8z3E7OM43gY&amp;list=PL8_ETpRL2xNbJTjsq6q8ex0yMu7g61wrf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65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https://www.youtube.com/watch?v=8z3E7OM43gY&amp;list=PL8_ETpRL2xNbJTjsq6q8ex0yMu7g61wrf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21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76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19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06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63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06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27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73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39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10.wav"/><Relationship Id="rId10" Type="http://schemas.openxmlformats.org/officeDocument/2006/relationships/image" Target="../media/image13.png"/><Relationship Id="rId4" Type="http://schemas.openxmlformats.org/officeDocument/2006/relationships/audio" Target="../media/audio12.wav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3" Type="http://schemas.openxmlformats.org/officeDocument/2006/relationships/audio" Target="../media/audio14.wav"/><Relationship Id="rId7" Type="http://schemas.openxmlformats.org/officeDocument/2006/relationships/audio" Target="../media/audio18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7.wav"/><Relationship Id="rId5" Type="http://schemas.openxmlformats.org/officeDocument/2006/relationships/audio" Target="../media/audio16.wav"/><Relationship Id="rId4" Type="http://schemas.openxmlformats.org/officeDocument/2006/relationships/audio" Target="../media/audio15.wav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2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3.png"/><Relationship Id="rId4" Type="http://schemas.openxmlformats.org/officeDocument/2006/relationships/audio" Target="../media/audio2.wav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10" Type="http://schemas.openxmlformats.org/officeDocument/2006/relationships/image" Target="../media/image6.png"/><Relationship Id="rId4" Type="http://schemas.openxmlformats.org/officeDocument/2006/relationships/audio" Target="../media/audio7.wav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12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openxmlformats.org/officeDocument/2006/relationships/image" Target="../media/image13.png"/><Relationship Id="rId4" Type="http://schemas.openxmlformats.org/officeDocument/2006/relationships/audio" Target="../media/audio11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9.wav"/><Relationship Id="rId10" Type="http://schemas.openxmlformats.org/officeDocument/2006/relationships/image" Target="../media/image13.png"/><Relationship Id="rId4" Type="http://schemas.openxmlformats.org/officeDocument/2006/relationships/audio" Target="../media/audio11.wav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8.wav"/><Relationship Id="rId10" Type="http://schemas.openxmlformats.org/officeDocument/2006/relationships/image" Target="../media/image13.png"/><Relationship Id="rId4" Type="http://schemas.openxmlformats.org/officeDocument/2006/relationships/audio" Target="../media/audio12.wav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5.wav"/><Relationship Id="rId10" Type="http://schemas.openxmlformats.org/officeDocument/2006/relationships/image" Target="../media/image13.png"/><Relationship Id="rId4" Type="http://schemas.openxmlformats.org/officeDocument/2006/relationships/audio" Target="../media/audio12.wav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>
            <a:off x="2879642" y="4540694"/>
            <a:ext cx="13015223" cy="1672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1504"/>
              </a:lnSpc>
            </a:pPr>
            <a:r>
              <a:rPr lang="en-US" sz="15500" b="1">
                <a:solidFill>
                  <a:srgbClr val="745656"/>
                </a:solidFill>
                <a:latin typeface=".VnBlack" panose="020B7200000000000000" pitchFamily="34" charset="0"/>
              </a:rPr>
              <a:t>Appearance </a:t>
            </a:r>
          </a:p>
        </p:txBody>
      </p:sp>
      <p:sp>
        <p:nvSpPr>
          <p:cNvPr id="3" name="TextBox 9"/>
          <p:cNvSpPr txBox="1"/>
          <p:nvPr/>
        </p:nvSpPr>
        <p:spPr>
          <a:xfrm>
            <a:off x="5178213" y="6388186"/>
            <a:ext cx="8720945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6273"/>
              </a:lnSpc>
            </a:pPr>
            <a:r>
              <a:rPr lang="en-US" sz="3921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US" sz="3921" smtClean="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921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Period </a:t>
            </a:r>
            <a:r>
              <a:rPr lang="en-US" sz="3921" smtClean="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921">
              <a:solidFill>
                <a:srgbClr val="4B4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0857C320-4787-046C-3618-2A263EFECB9F}"/>
              </a:ext>
            </a:extLst>
          </p:cNvPr>
          <p:cNvSpPr txBox="1">
            <a:spLocks/>
          </p:cNvSpPr>
          <p:nvPr/>
        </p:nvSpPr>
        <p:spPr>
          <a:xfrm>
            <a:off x="8001000" y="2857500"/>
            <a:ext cx="3091390" cy="746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Unit 13</a:t>
            </a:r>
          </a:p>
        </p:txBody>
      </p:sp>
    </p:spTree>
    <p:extLst>
      <p:ext uri="{BB962C8B-B14F-4D97-AF65-F5344CB8AC3E}">
        <p14:creationId xmlns:p14="http://schemas.microsoft.com/office/powerpoint/2010/main" val="56570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839" y="7058552"/>
            <a:ext cx="1923618" cy="178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2737985" y="7058552"/>
            <a:ext cx="4800600" cy="2286483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roller skate</a:t>
            </a:r>
          </a:p>
        </p:txBody>
      </p:sp>
      <p:sp>
        <p:nvSpPr>
          <p:cNvPr id="12" name="CMsPham"/>
          <p:cNvSpPr/>
          <p:nvPr/>
        </p:nvSpPr>
        <p:spPr>
          <a:xfrm>
            <a:off x="10295303" y="7048079"/>
            <a:ext cx="4800600" cy="2286483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road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41" y="5554769"/>
            <a:ext cx="1816058" cy="3986468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3948" y="6869500"/>
            <a:ext cx="3296166" cy="270117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4069" y="5746707"/>
            <a:ext cx="2258765" cy="152718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3739385" y="10828212"/>
            <a:ext cx="1773851" cy="1991511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00F57A-31C5-B3AE-EC04-09FFE80B4002}"/>
              </a:ext>
            </a:extLst>
          </p:cNvPr>
          <p:cNvSpPr/>
          <p:nvPr/>
        </p:nvSpPr>
        <p:spPr>
          <a:xfrm>
            <a:off x="4655915" y="1322267"/>
            <a:ext cx="8976167" cy="92333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</a:rPr>
              <a:t>Listen and choose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AFCB729-2A7D-2FC6-B34D-266D0CC1CA94}"/>
              </a:ext>
            </a:extLst>
          </p:cNvPr>
          <p:cNvSpPr txBox="1"/>
          <p:nvPr/>
        </p:nvSpPr>
        <p:spPr>
          <a:xfrm>
            <a:off x="19960928" y="4954604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7200">
                <a:solidFill>
                  <a:srgbClr val="FF0000"/>
                </a:solidFill>
                <a:latin typeface=".VnAvant" panose="020B7200000000000000" pitchFamily="34" charset="0"/>
              </a:rPr>
              <a:t>r</a:t>
            </a:r>
            <a:r>
              <a:rPr lang="en-US" sz="7200">
                <a:latin typeface=".VnAvant" panose="020B7200000000000000" pitchFamily="34" charset="0"/>
              </a:rPr>
              <a:t>oller skate</a:t>
            </a:r>
          </a:p>
        </p:txBody>
      </p:sp>
      <p:pic>
        <p:nvPicPr>
          <p:cNvPr id="7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85990E34-92FA-92E7-0918-3C3C6E5486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088" y="2781255"/>
            <a:ext cx="1994309" cy="19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6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3- Appearance - -l- and -r-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371600" y="348448"/>
            <a:ext cx="105262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Listen and repeat.</a:t>
            </a:r>
          </a:p>
        </p:txBody>
      </p:sp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51288"/>
            <a:ext cx="967284" cy="967284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6020A333-0BEA-619D-C041-D25B04F29A5E}"/>
              </a:ext>
            </a:extLst>
          </p:cNvPr>
          <p:cNvSpPr txBox="1">
            <a:spLocks/>
          </p:cNvSpPr>
          <p:nvPr/>
        </p:nvSpPr>
        <p:spPr>
          <a:xfrm>
            <a:off x="8534400" y="3054917"/>
            <a:ext cx="8828171" cy="134360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5400"/>
              <a:t>My sister has </a:t>
            </a:r>
            <a:r>
              <a:rPr lang="en-US" sz="5400">
                <a:solidFill>
                  <a:srgbClr val="FF0066"/>
                </a:solidFill>
              </a:rPr>
              <a:t>l</a:t>
            </a:r>
            <a:r>
              <a:rPr lang="en-US" sz="5400"/>
              <a:t>ong hair.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F68BC0EC-2878-29B5-96C6-63BA2C5612F6}"/>
              </a:ext>
            </a:extLst>
          </p:cNvPr>
          <p:cNvSpPr txBox="1">
            <a:spLocks/>
          </p:cNvSpPr>
          <p:nvPr/>
        </p:nvSpPr>
        <p:spPr>
          <a:xfrm>
            <a:off x="8573419" y="5434223"/>
            <a:ext cx="8828171" cy="134360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5400"/>
              <a:t>My brother has </a:t>
            </a:r>
            <a:r>
              <a:rPr lang="en-US" sz="5400">
                <a:solidFill>
                  <a:srgbClr val="FF0066"/>
                </a:solidFill>
              </a:rPr>
              <a:t>r</a:t>
            </a:r>
            <a:r>
              <a:rPr lang="en-US" sz="5400"/>
              <a:t>ound eyes.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75FABA0E-3EB7-519C-7E6F-BAEC0F767A9A}"/>
              </a:ext>
            </a:extLst>
          </p:cNvPr>
          <p:cNvSpPr txBox="1">
            <a:spLocks/>
          </p:cNvSpPr>
          <p:nvPr/>
        </p:nvSpPr>
        <p:spPr>
          <a:xfrm>
            <a:off x="1403992" y="3054917"/>
            <a:ext cx="1833588" cy="134360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B3BE34C-1DAB-EEF7-3A4F-6109C2A01AAF}"/>
              </a:ext>
            </a:extLst>
          </p:cNvPr>
          <p:cNvSpPr txBox="1">
            <a:spLocks/>
          </p:cNvSpPr>
          <p:nvPr/>
        </p:nvSpPr>
        <p:spPr>
          <a:xfrm>
            <a:off x="1443012" y="5434223"/>
            <a:ext cx="1833588" cy="134360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929D396-F48D-E967-144C-EFABFDF5292D}"/>
              </a:ext>
            </a:extLst>
          </p:cNvPr>
          <p:cNvSpPr txBox="1">
            <a:spLocks/>
          </p:cNvSpPr>
          <p:nvPr/>
        </p:nvSpPr>
        <p:spPr>
          <a:xfrm>
            <a:off x="3309026" y="3054916"/>
            <a:ext cx="4744619" cy="1343607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</a:t>
            </a:r>
            <a:endParaRPr lang="en-US" sz="6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36147D3-D0B4-44DF-2F32-400B47B2678B}"/>
              </a:ext>
            </a:extLst>
          </p:cNvPr>
          <p:cNvSpPr txBox="1">
            <a:spLocks/>
          </p:cNvSpPr>
          <p:nvPr/>
        </p:nvSpPr>
        <p:spPr>
          <a:xfrm>
            <a:off x="3655421" y="5434223"/>
            <a:ext cx="4744619" cy="1343607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6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ound</a:t>
            </a:r>
            <a:endParaRPr lang="en-US" sz="6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21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8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8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8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8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28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28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28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371600" y="348448"/>
            <a:ext cx="105262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 and circle.</a:t>
            </a:r>
          </a:p>
        </p:txBody>
      </p:sp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705" y="251288"/>
            <a:ext cx="967284" cy="967284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062531C9-B211-1AA4-DA68-F86471A50432}"/>
              </a:ext>
            </a:extLst>
          </p:cNvPr>
          <p:cNvSpPr txBox="1">
            <a:spLocks/>
          </p:cNvSpPr>
          <p:nvPr/>
        </p:nvSpPr>
        <p:spPr>
          <a:xfrm>
            <a:off x="1371600" y="1705277"/>
            <a:ext cx="13451067" cy="134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My grandfather has __________.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A5B5DE68-55C5-FC53-A7D4-A3CB2CC9294D}"/>
              </a:ext>
            </a:extLst>
          </p:cNvPr>
          <p:cNvSpPr txBox="1">
            <a:spLocks/>
          </p:cNvSpPr>
          <p:nvPr/>
        </p:nvSpPr>
        <p:spPr>
          <a:xfrm>
            <a:off x="1386840" y="5932489"/>
            <a:ext cx="13603468" cy="134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My brother has __________.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D731900-02B0-D8AF-F9BD-685DFD6393F2}"/>
              </a:ext>
            </a:extLst>
          </p:cNvPr>
          <p:cNvSpPr txBox="1">
            <a:spLocks/>
          </p:cNvSpPr>
          <p:nvPr/>
        </p:nvSpPr>
        <p:spPr>
          <a:xfrm>
            <a:off x="1868668" y="3265000"/>
            <a:ext cx="16002000" cy="1727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B0F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5400"/>
              <a:t>a</a:t>
            </a:r>
            <a:r>
              <a:rPr lang="en-US" sz="5400">
                <a:solidFill>
                  <a:srgbClr val="002060"/>
                </a:solidFill>
              </a:rPr>
              <a:t>. long hands 	   </a:t>
            </a:r>
            <a:r>
              <a:rPr lang="en-US" sz="5400"/>
              <a:t>b</a:t>
            </a:r>
            <a:r>
              <a:rPr lang="en-US" sz="5400">
                <a:solidFill>
                  <a:srgbClr val="002060"/>
                </a:solidFill>
              </a:rPr>
              <a:t>. a round face 		</a:t>
            </a:r>
            <a:r>
              <a:rPr lang="en-US" sz="5400"/>
              <a:t>c</a:t>
            </a:r>
            <a:r>
              <a:rPr lang="en-US" sz="5400">
                <a:solidFill>
                  <a:srgbClr val="002060"/>
                </a:solidFill>
              </a:rPr>
              <a:t>. a long nose</a:t>
            </a:r>
            <a:endParaRPr lang="en-US" sz="2000">
              <a:solidFill>
                <a:srgbClr val="002060"/>
              </a:solidFill>
            </a:endParaRPr>
          </a:p>
        </p:txBody>
      </p:sp>
      <p:pic>
        <p:nvPicPr>
          <p:cNvPr id="1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FB5E263D-500D-EA96-8893-D784F42BB1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160" y="1863073"/>
            <a:ext cx="960120" cy="960120"/>
          </a:xfrm>
          <a:prstGeom prst="rect">
            <a:avLst/>
          </a:prstGeom>
        </p:spPr>
      </p:pic>
      <p:pic>
        <p:nvPicPr>
          <p:cNvPr id="1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861E61E1-E2BC-5286-B91F-05C003CA0D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750" y="6020165"/>
            <a:ext cx="960120" cy="960120"/>
          </a:xfrm>
          <a:prstGeom prst="rect">
            <a:avLst/>
          </a:prstGeom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DE5FB7A-AA6B-92B1-BEB5-93296A3621D1}"/>
              </a:ext>
            </a:extLst>
          </p:cNvPr>
          <p:cNvSpPr txBox="1">
            <a:spLocks/>
          </p:cNvSpPr>
          <p:nvPr/>
        </p:nvSpPr>
        <p:spPr>
          <a:xfrm>
            <a:off x="1883908" y="7716362"/>
            <a:ext cx="16002000" cy="1727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B0F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5400"/>
              <a:t>a</a:t>
            </a:r>
            <a:r>
              <a:rPr lang="en-US" sz="5400">
                <a:solidFill>
                  <a:srgbClr val="002060"/>
                </a:solidFill>
              </a:rPr>
              <a:t>. long hands 	    </a:t>
            </a:r>
            <a:r>
              <a:rPr lang="en-US" sz="5400"/>
              <a:t>b</a:t>
            </a:r>
            <a:r>
              <a:rPr lang="en-US" sz="5400">
                <a:solidFill>
                  <a:srgbClr val="002060"/>
                </a:solidFill>
              </a:rPr>
              <a:t>. a round face 	</a:t>
            </a:r>
            <a:r>
              <a:rPr lang="en-US" sz="5400"/>
              <a:t>c</a:t>
            </a:r>
            <a:r>
              <a:rPr lang="en-US" sz="5400">
                <a:solidFill>
                  <a:srgbClr val="002060"/>
                </a:solidFill>
              </a:rPr>
              <a:t>. round eyes</a:t>
            </a:r>
            <a:endParaRPr lang="en-US" sz="2000">
              <a:solidFill>
                <a:srgbClr val="002060"/>
              </a:solidFill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B0AB492-681D-5BB3-9001-EE0D53ED254A}"/>
              </a:ext>
            </a:extLst>
          </p:cNvPr>
          <p:cNvSpPr txBox="1">
            <a:spLocks/>
          </p:cNvSpPr>
          <p:nvPr/>
        </p:nvSpPr>
        <p:spPr>
          <a:xfrm>
            <a:off x="6781801" y="3632749"/>
            <a:ext cx="1094046" cy="93770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A8C482D-2BB4-D7C5-6E35-29F8A10A5BE7}"/>
              </a:ext>
            </a:extLst>
          </p:cNvPr>
          <p:cNvSpPr txBox="1">
            <a:spLocks/>
          </p:cNvSpPr>
          <p:nvPr/>
        </p:nvSpPr>
        <p:spPr>
          <a:xfrm>
            <a:off x="1573351" y="8123761"/>
            <a:ext cx="1094046" cy="93770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934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9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9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9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371600" y="348448"/>
            <a:ext cx="105262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D014464-2CA6-C926-BFDF-6D51D4B490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8"/>
          <a:stretch/>
        </p:blipFill>
        <p:spPr>
          <a:xfrm>
            <a:off x="1371600" y="1405619"/>
            <a:ext cx="15392400" cy="8881381"/>
          </a:xfrm>
          <a:custGeom>
            <a:avLst/>
            <a:gdLst>
              <a:gd name="connsiteX0" fmla="*/ 0 w 15392400"/>
              <a:gd name="connsiteY0" fmla="*/ 0 h 8881381"/>
              <a:gd name="connsiteX1" fmla="*/ 4358640 w 15392400"/>
              <a:gd name="connsiteY1" fmla="*/ 0 h 8881381"/>
              <a:gd name="connsiteX2" fmla="*/ 4358640 w 15392400"/>
              <a:gd name="connsiteY2" fmla="*/ 473076 h 8881381"/>
              <a:gd name="connsiteX3" fmla="*/ 11897810 w 15392400"/>
              <a:gd name="connsiteY3" fmla="*/ 473076 h 8881381"/>
              <a:gd name="connsiteX4" fmla="*/ 11897810 w 15392400"/>
              <a:gd name="connsiteY4" fmla="*/ 0 h 8881381"/>
              <a:gd name="connsiteX5" fmla="*/ 15392400 w 15392400"/>
              <a:gd name="connsiteY5" fmla="*/ 0 h 8881381"/>
              <a:gd name="connsiteX6" fmla="*/ 15392400 w 15392400"/>
              <a:gd name="connsiteY6" fmla="*/ 8206740 h 8881381"/>
              <a:gd name="connsiteX7" fmla="*/ 9144000 w 15392400"/>
              <a:gd name="connsiteY7" fmla="*/ 8206740 h 8881381"/>
              <a:gd name="connsiteX8" fmla="*/ 9144000 w 15392400"/>
              <a:gd name="connsiteY8" fmla="*/ 8881381 h 8881381"/>
              <a:gd name="connsiteX9" fmla="*/ 4267200 w 15392400"/>
              <a:gd name="connsiteY9" fmla="*/ 8881381 h 8881381"/>
              <a:gd name="connsiteX10" fmla="*/ 4267200 w 15392400"/>
              <a:gd name="connsiteY10" fmla="*/ 8206740 h 8881381"/>
              <a:gd name="connsiteX11" fmla="*/ 0 w 15392400"/>
              <a:gd name="connsiteY11" fmla="*/ 8206740 h 8881381"/>
              <a:gd name="connsiteX12" fmla="*/ 0 w 15392400"/>
              <a:gd name="connsiteY12" fmla="*/ 0 h 8881381"/>
              <a:gd name="connsiteX13" fmla="*/ 8976360 w 15392400"/>
              <a:gd name="connsiteY13" fmla="*/ 3072132 h 8881381"/>
              <a:gd name="connsiteX14" fmla="*/ 8595360 w 15392400"/>
              <a:gd name="connsiteY14" fmla="*/ 3418642 h 8881381"/>
              <a:gd name="connsiteX15" fmla="*/ 8976360 w 15392400"/>
              <a:gd name="connsiteY15" fmla="*/ 3765152 h 8881381"/>
              <a:gd name="connsiteX16" fmla="*/ 9357360 w 15392400"/>
              <a:gd name="connsiteY16" fmla="*/ 3418642 h 8881381"/>
              <a:gd name="connsiteX17" fmla="*/ 8976360 w 15392400"/>
              <a:gd name="connsiteY17" fmla="*/ 3072132 h 888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392400" h="8881381">
                <a:moveTo>
                  <a:pt x="0" y="0"/>
                </a:moveTo>
                <a:lnTo>
                  <a:pt x="4358640" y="0"/>
                </a:lnTo>
                <a:lnTo>
                  <a:pt x="4358640" y="473076"/>
                </a:lnTo>
                <a:lnTo>
                  <a:pt x="11897810" y="473076"/>
                </a:lnTo>
                <a:lnTo>
                  <a:pt x="11897810" y="0"/>
                </a:lnTo>
                <a:lnTo>
                  <a:pt x="15392400" y="0"/>
                </a:lnTo>
                <a:lnTo>
                  <a:pt x="15392400" y="8206740"/>
                </a:lnTo>
                <a:lnTo>
                  <a:pt x="9144000" y="8206740"/>
                </a:lnTo>
                <a:lnTo>
                  <a:pt x="9144000" y="8881381"/>
                </a:lnTo>
                <a:lnTo>
                  <a:pt x="4267200" y="8881381"/>
                </a:lnTo>
                <a:lnTo>
                  <a:pt x="4267200" y="8206740"/>
                </a:lnTo>
                <a:lnTo>
                  <a:pt x="0" y="8206740"/>
                </a:lnTo>
                <a:lnTo>
                  <a:pt x="0" y="0"/>
                </a:lnTo>
                <a:close/>
                <a:moveTo>
                  <a:pt x="8976360" y="3072132"/>
                </a:moveTo>
                <a:cubicBezTo>
                  <a:pt x="8765940" y="3072132"/>
                  <a:pt x="8595360" y="3227270"/>
                  <a:pt x="8595360" y="3418642"/>
                </a:cubicBezTo>
                <a:cubicBezTo>
                  <a:pt x="8595360" y="3610014"/>
                  <a:pt x="8765940" y="3765152"/>
                  <a:pt x="8976360" y="3765152"/>
                </a:cubicBezTo>
                <a:cubicBezTo>
                  <a:pt x="9186780" y="3765152"/>
                  <a:pt x="9357360" y="3610014"/>
                  <a:pt x="9357360" y="3418642"/>
                </a:cubicBezTo>
                <a:cubicBezTo>
                  <a:pt x="9357360" y="3227270"/>
                  <a:pt x="9186780" y="3072132"/>
                  <a:pt x="8976360" y="3072132"/>
                </a:cubicBezTo>
                <a:close/>
              </a:path>
            </a:pathLst>
          </a:custGeom>
        </p:spPr>
      </p:pic>
      <p:pic>
        <p:nvPicPr>
          <p:cNvPr id="4" name="Mspham-0936082789" descr="A picture containing circle, graphics, colorfulness, symbol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0CB1BA-0384-83FA-FF37-7051CB10FB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77859"/>
            <a:ext cx="967284" cy="9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3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1097271" y="2582750"/>
            <a:ext cx="1833588" cy="134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99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2930858" y="2582750"/>
            <a:ext cx="2771192" cy="134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9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9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9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9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1679908" y="333319"/>
            <a:ext cx="13820172" cy="947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6000">
                <a:solidFill>
                  <a:srgbClr val="FF5050"/>
                </a:solidFill>
              </a:rPr>
              <a:t>Phonics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6603120" y="2828189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</a:t>
            </a:r>
            <a:r>
              <a:rPr lang="en-US">
                <a:solidFill>
                  <a:srgbClr val="FF0000"/>
                </a:solidFill>
              </a:rPr>
              <a:t>l</a:t>
            </a:r>
            <a:r>
              <a:rPr lang="en-US"/>
              <a:t>ɒŋ/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6603120" y="1610253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720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r>
              <a:rPr lang="en-US" sz="7200">
                <a:latin typeface=".VnAvant" panose="020B7200000000000000" pitchFamily="34" charset="0"/>
              </a:rPr>
              <a:t>ong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0C3E66A-E128-560E-4D5A-166423FA7A25}"/>
              </a:ext>
            </a:extLst>
          </p:cNvPr>
          <p:cNvSpPr txBox="1"/>
          <p:nvPr/>
        </p:nvSpPr>
        <p:spPr>
          <a:xfrm>
            <a:off x="6558875" y="5884382"/>
            <a:ext cx="397374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</a:t>
            </a:r>
            <a:r>
              <a:rPr lang="en-US">
                <a:solidFill>
                  <a:srgbClr val="FF0000"/>
                </a:solidFill>
              </a:rPr>
              <a:t>l</a:t>
            </a:r>
            <a:r>
              <a:rPr lang="en-US"/>
              <a:t>ɪsn/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7B5BB5-B914-E004-2432-063BC136EF5A}"/>
              </a:ext>
            </a:extLst>
          </p:cNvPr>
          <p:cNvSpPr txBox="1"/>
          <p:nvPr/>
        </p:nvSpPr>
        <p:spPr>
          <a:xfrm>
            <a:off x="6558875" y="4543335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720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r>
              <a:rPr lang="en-US" sz="7200">
                <a:latin typeface=".VnAvant" panose="020B7200000000000000" pitchFamily="34" charset="0"/>
              </a:rPr>
              <a:t>isten</a:t>
            </a:r>
            <a:endParaRPr lang="en-US" sz="72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D9CA4F3-35DC-E11F-EAAB-772C2FB2FDD0}"/>
              </a:ext>
            </a:extLst>
          </p:cNvPr>
          <p:cNvSpPr txBox="1"/>
          <p:nvPr/>
        </p:nvSpPr>
        <p:spPr>
          <a:xfrm>
            <a:off x="6603120" y="8624306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/ˌ</a:t>
            </a:r>
            <a:r>
              <a:rPr lang="en-US">
                <a:solidFill>
                  <a:srgbClr val="FF0000"/>
                </a:solidFill>
              </a:rPr>
              <a:t>l</a:t>
            </a:r>
            <a:r>
              <a:rPr lang="en-US"/>
              <a:t>eməˈneɪd/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800394-9B99-375B-DF09-33E3E2649301}"/>
              </a:ext>
            </a:extLst>
          </p:cNvPr>
          <p:cNvSpPr txBox="1"/>
          <p:nvPr/>
        </p:nvSpPr>
        <p:spPr>
          <a:xfrm>
            <a:off x="6603120" y="7406370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720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r>
              <a:rPr lang="en-US" sz="7200">
                <a:latin typeface=".VnAvant" panose="020B7200000000000000" pitchFamily="34" charset="0"/>
              </a:rPr>
              <a:t>emonade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47302E-CE93-BC2A-8128-FFABFD58C242}"/>
              </a:ext>
            </a:extLst>
          </p:cNvPr>
          <p:cNvGrpSpPr/>
          <p:nvPr/>
        </p:nvGrpSpPr>
        <p:grpSpPr>
          <a:xfrm>
            <a:off x="11353800" y="1214009"/>
            <a:ext cx="3973749" cy="1036552"/>
            <a:chOff x="10082230" y="1598537"/>
            <a:chExt cx="5982830" cy="156062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ACFC92C-01FC-3208-764D-E8FAC03BF9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38143"/>
            <a:stretch/>
          </p:blipFill>
          <p:spPr>
            <a:xfrm>
              <a:off x="10082230" y="1598537"/>
              <a:ext cx="5982830" cy="1560620"/>
            </a:xfrm>
            <a:prstGeom prst="rect">
              <a:avLst/>
            </a:prstGeom>
          </p:spPr>
        </p:pic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42ACB326-A152-4D2D-644F-AC9A84AACEC7}"/>
                </a:ext>
              </a:extLst>
            </p:cNvPr>
            <p:cNvSpPr/>
            <p:nvPr/>
          </p:nvSpPr>
          <p:spPr>
            <a:xfrm rot="19315133">
              <a:off x="10434462" y="2285445"/>
              <a:ext cx="805130" cy="557071"/>
            </a:xfrm>
            <a:prstGeom prst="rightArrow">
              <a:avLst/>
            </a:prstGeom>
            <a:solidFill>
              <a:srgbClr val="FF0066"/>
            </a:solidFill>
            <a:ln>
              <a:solidFill>
                <a:srgbClr val="FFDBB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478B656-50F5-558C-B3A2-D7064EE48BD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0125"/>
          <a:stretch/>
        </p:blipFill>
        <p:spPr>
          <a:xfrm>
            <a:off x="11215850" y="3663291"/>
            <a:ext cx="2153518" cy="2570170"/>
          </a:xfrm>
          <a:prstGeom prst="rect">
            <a:avLst/>
          </a:prstGeom>
        </p:spPr>
      </p:pic>
      <p:pic>
        <p:nvPicPr>
          <p:cNvPr id="18" name="Picture 17" descr="A glass of lemon juice with straw and lemons&#10;&#10;Description automatically generated">
            <a:extLst>
              <a:ext uri="{FF2B5EF4-FFF2-40B4-BE49-F238E27FC236}">
                <a16:creationId xmlns:a16="http://schemas.microsoft.com/office/drawing/2014/main" id="{76E44E51-B7F3-B766-56C7-365C4732F7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512" y="7322442"/>
            <a:ext cx="1907408" cy="190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1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ƯỚNG DẪN PHÁT ÂM LỚP 4 - Unit 13- Appearance - -l- and -r-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13- Appearance - -l- and -r-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3- Appearance - -l- and -r-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13- Appearance - -l- and -r-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ƯỚNG DẪN PHÁT ÂM LỚP 4 - Unit 13- Appearance - -l- and -r-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3- Appearance - -l- and -r-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13- Appearance - -l- and -r-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13- Appearance - -l- and -r-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ƯỚNG DẪN PHÁT ÂM LỚP 4 - Unit 13- Appearance - -l- and -r-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7" grpId="0"/>
      <p:bldP spid="7" grpId="1"/>
      <p:bldP spid="9" grpId="0"/>
      <p:bldP spid="10" grpId="0"/>
      <p:bldP spid="10" grpId="1"/>
      <p:bldP spid="15" grpId="0"/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1097271" y="2582750"/>
            <a:ext cx="1833588" cy="134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99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2930858" y="2582750"/>
            <a:ext cx="2771192" cy="134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9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9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9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9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1679908" y="333319"/>
            <a:ext cx="13820172" cy="947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6000">
                <a:solidFill>
                  <a:srgbClr val="FF5050"/>
                </a:solidFill>
              </a:rPr>
              <a:t>Phonics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6603120" y="2828189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</a:t>
            </a:r>
            <a:r>
              <a:rPr lang="en-US">
                <a:solidFill>
                  <a:srgbClr val="FF0000"/>
                </a:solidFill>
              </a:rPr>
              <a:t>r</a:t>
            </a:r>
            <a:r>
              <a:rPr lang="en-US"/>
              <a:t>aʊnd/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6603120" y="1610253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7200">
                <a:solidFill>
                  <a:srgbClr val="FF0000"/>
                </a:solidFill>
                <a:latin typeface=".VnAvant" panose="020B7200000000000000" pitchFamily="34" charset="0"/>
              </a:rPr>
              <a:t>r</a:t>
            </a:r>
            <a:r>
              <a:rPr lang="en-US" sz="7200">
                <a:latin typeface=".VnAvant" panose="020B7200000000000000" pitchFamily="34" charset="0"/>
              </a:rPr>
              <a:t>ound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0C3E66A-E128-560E-4D5A-166423FA7A25}"/>
              </a:ext>
            </a:extLst>
          </p:cNvPr>
          <p:cNvSpPr txBox="1"/>
          <p:nvPr/>
        </p:nvSpPr>
        <p:spPr>
          <a:xfrm>
            <a:off x="6558875" y="5884382"/>
            <a:ext cx="397374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</a:t>
            </a:r>
            <a:r>
              <a:rPr lang="en-US">
                <a:solidFill>
                  <a:srgbClr val="FF0000"/>
                </a:solidFill>
              </a:rPr>
              <a:t>r</a:t>
            </a:r>
            <a:r>
              <a:rPr lang="en-US"/>
              <a:t>əʊd/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7B5BB5-B914-E004-2432-063BC136EF5A}"/>
              </a:ext>
            </a:extLst>
          </p:cNvPr>
          <p:cNvSpPr txBox="1"/>
          <p:nvPr/>
        </p:nvSpPr>
        <p:spPr>
          <a:xfrm>
            <a:off x="6558875" y="4543335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7200">
                <a:solidFill>
                  <a:srgbClr val="FF0000"/>
                </a:solidFill>
                <a:latin typeface=".VnAvant" panose="020B7200000000000000" pitchFamily="34" charset="0"/>
              </a:rPr>
              <a:t>r</a:t>
            </a:r>
            <a:r>
              <a:rPr lang="en-US" sz="7200">
                <a:latin typeface=".VnAvant" panose="020B7200000000000000" pitchFamily="34" charset="0"/>
              </a:rPr>
              <a:t>oad</a:t>
            </a:r>
            <a:endParaRPr lang="en-US" sz="72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D9CA4F3-35DC-E11F-EAAB-772C2FB2FDD0}"/>
              </a:ext>
            </a:extLst>
          </p:cNvPr>
          <p:cNvSpPr txBox="1"/>
          <p:nvPr/>
        </p:nvSpPr>
        <p:spPr>
          <a:xfrm>
            <a:off x="6603120" y="8624306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</a:t>
            </a:r>
            <a:r>
              <a:rPr lang="en-US">
                <a:solidFill>
                  <a:srgbClr val="FF0000"/>
                </a:solidFill>
              </a:rPr>
              <a:t>r</a:t>
            </a:r>
            <a:r>
              <a:rPr lang="en-US"/>
              <a:t>əʊlə skeɪt/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800394-9B99-375B-DF09-33E3E2649301}"/>
              </a:ext>
            </a:extLst>
          </p:cNvPr>
          <p:cNvSpPr txBox="1"/>
          <p:nvPr/>
        </p:nvSpPr>
        <p:spPr>
          <a:xfrm>
            <a:off x="6603120" y="7406370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7200">
                <a:solidFill>
                  <a:srgbClr val="FF0000"/>
                </a:solidFill>
                <a:latin typeface=".VnAvant" panose="020B7200000000000000" pitchFamily="34" charset="0"/>
              </a:rPr>
              <a:t>r</a:t>
            </a:r>
            <a:r>
              <a:rPr lang="en-US" sz="7200">
                <a:latin typeface=".VnAvant" panose="020B7200000000000000" pitchFamily="34" charset="0"/>
              </a:rPr>
              <a:t>oller skate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1831DF-80D9-06FC-FFA5-28D827FF85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3859" y="1238626"/>
            <a:ext cx="1919542" cy="1919542"/>
          </a:xfrm>
          <a:prstGeom prst="rect">
            <a:avLst/>
          </a:prstGeom>
        </p:spPr>
      </p:pic>
      <p:pic>
        <p:nvPicPr>
          <p:cNvPr id="20" name="Picture 19" descr="A road with grass and trees&#10;&#10;Description automatically generated">
            <a:extLst>
              <a:ext uri="{FF2B5EF4-FFF2-40B4-BE49-F238E27FC236}">
                <a16:creationId xmlns:a16="http://schemas.microsoft.com/office/drawing/2014/main" id="{E09A4389-5443-3E8B-C14C-867459AF98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124" y="2687069"/>
            <a:ext cx="3096937" cy="30969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C5E75B-CD3A-64E3-73FA-8E987A8AF0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2573000" y="6348965"/>
            <a:ext cx="2074023" cy="27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5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ƯỚNG DẪN PHÁT ÂM LỚP 4 - Unit 13- Appearance - -l- and -r-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13- Appearance - -l- and -r-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3- Appearance - -l- and -r-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13- Appearance - -l- and -r-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ƯỚNG DẪN PHÁT ÂM LỚP 4 - Unit 13- Appearance - -l- and -r-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3- Appearance - -l- and -r-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13- Appearance - -l- and -r-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13- Appearance - -l- and -r-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ƯỚNG DẪN PHÁT ÂM LỚP 4 - Unit 13- Appearance - -l- and -r-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7" grpId="0"/>
      <p:bldP spid="7" grpId="1"/>
      <p:bldP spid="9" grpId="0"/>
      <p:bldP spid="10" grpId="0"/>
      <p:bldP spid="10" grpId="1"/>
      <p:bldP spid="15" grpId="0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433" y="6897595"/>
            <a:ext cx="3296166" cy="27011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417" y="5612299"/>
            <a:ext cx="1816058" cy="39864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6945" y="880321"/>
            <a:ext cx="11568162" cy="6017274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2888" y="2960095"/>
            <a:ext cx="2459465" cy="2280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2078" y="6167792"/>
            <a:ext cx="2203895" cy="1335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97353" y="7905892"/>
            <a:ext cx="71673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Click hình chú Th</a:t>
            </a:r>
            <a:r>
              <a:rPr lang="vi-VN" sz="2700" dirty="0"/>
              <a:t>ỏ</a:t>
            </a:r>
            <a:r>
              <a:rPr lang="en-US" sz="2700" dirty="0"/>
              <a:t> hoặc chú Rùa khi chọn đáp án. </a:t>
            </a:r>
          </a:p>
        </p:txBody>
      </p:sp>
    </p:spTree>
    <p:extLst>
      <p:ext uri="{BB962C8B-B14F-4D97-AF65-F5344CB8AC3E}">
        <p14:creationId xmlns:p14="http://schemas.microsoft.com/office/powerpoint/2010/main" val="310791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839" y="7058552"/>
            <a:ext cx="1923618" cy="178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2737985" y="7058552"/>
            <a:ext cx="4800600" cy="2286483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10295303" y="7048079"/>
            <a:ext cx="4800600" cy="2286483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41" y="5554769"/>
            <a:ext cx="1816058" cy="3986468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3948" y="6869500"/>
            <a:ext cx="3296166" cy="270117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4069" y="5746707"/>
            <a:ext cx="2258765" cy="152718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3739385" y="10828212"/>
            <a:ext cx="1773851" cy="1991511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00F57A-31C5-B3AE-EC04-09FFE80B4002}"/>
              </a:ext>
            </a:extLst>
          </p:cNvPr>
          <p:cNvSpPr/>
          <p:nvPr/>
        </p:nvSpPr>
        <p:spPr>
          <a:xfrm>
            <a:off x="4655915" y="1322267"/>
            <a:ext cx="8976167" cy="92333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</a:rPr>
              <a:t>Listen and choose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C744DF1-E629-E39A-16E2-F2A2AD2F557D}"/>
              </a:ext>
            </a:extLst>
          </p:cNvPr>
          <p:cNvSpPr txBox="1"/>
          <p:nvPr/>
        </p:nvSpPr>
        <p:spPr>
          <a:xfrm>
            <a:off x="18978313" y="1314647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720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r>
              <a:rPr lang="en-US" sz="7200">
                <a:latin typeface=".VnAvant" panose="020B7200000000000000" pitchFamily="34" charset="0"/>
              </a:rPr>
              <a:t>ong</a:t>
            </a:r>
          </a:p>
        </p:txBody>
      </p:sp>
      <p:pic>
        <p:nvPicPr>
          <p:cNvPr id="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A8074BA5-5B6B-B5D4-8A6C-144D73808F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864" y="2688877"/>
            <a:ext cx="1994309" cy="19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3- Appearance - -l- and -r-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839" y="7058552"/>
            <a:ext cx="1923618" cy="178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2737985" y="7058552"/>
            <a:ext cx="4800600" cy="2286483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10295303" y="7048079"/>
            <a:ext cx="4800600" cy="2286483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41" y="5554769"/>
            <a:ext cx="1816058" cy="3986468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3948" y="6869500"/>
            <a:ext cx="3296166" cy="2701172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12230100" y="10829925"/>
            <a:ext cx="1933848" cy="1057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4069" y="5746707"/>
            <a:ext cx="2258765" cy="152718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655915" y="1322267"/>
            <a:ext cx="8976167" cy="92333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</a:rPr>
              <a:t>Listen and choose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A58852F-AC94-7E18-2259-61EC49911C2E}"/>
              </a:ext>
            </a:extLst>
          </p:cNvPr>
          <p:cNvSpPr txBox="1"/>
          <p:nvPr/>
        </p:nvSpPr>
        <p:spPr>
          <a:xfrm>
            <a:off x="18934068" y="4247729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720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r>
              <a:rPr lang="en-US" sz="7200">
                <a:latin typeface=".VnAvant" panose="020B7200000000000000" pitchFamily="34" charset="0"/>
              </a:rPr>
              <a:t>isten</a:t>
            </a:r>
            <a:endParaRPr lang="en-US" sz="72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ECDF41A4-98C9-84B4-070C-1285B83023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088" y="2781255"/>
            <a:ext cx="1994309" cy="19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7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3- Appearance - -l- and -r-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839" y="7058552"/>
            <a:ext cx="1923618" cy="178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2962316" y="7136509"/>
            <a:ext cx="4800600" cy="2286483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10295303" y="7048079"/>
            <a:ext cx="4800600" cy="2286483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43" y="4876266"/>
            <a:ext cx="1816058" cy="3986468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600" y="6495388"/>
            <a:ext cx="3296166" cy="2701172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12230100" y="10829925"/>
            <a:ext cx="1933848" cy="1057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4069" y="5746707"/>
            <a:ext cx="2258765" cy="152718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655915" y="1322267"/>
            <a:ext cx="8976167" cy="92333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</a:rPr>
              <a:t>Listen and choose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F3B445E-07FB-59F2-28C1-3F4C55096F1E}"/>
              </a:ext>
            </a:extLst>
          </p:cNvPr>
          <p:cNvSpPr txBox="1"/>
          <p:nvPr/>
        </p:nvSpPr>
        <p:spPr>
          <a:xfrm>
            <a:off x="21014063" y="4265135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7200">
                <a:solidFill>
                  <a:srgbClr val="FF0000"/>
                </a:solidFill>
                <a:latin typeface=".VnAvant" panose="020B7200000000000000" pitchFamily="34" charset="0"/>
              </a:rPr>
              <a:t>r</a:t>
            </a:r>
            <a:r>
              <a:rPr lang="en-US" sz="7200">
                <a:latin typeface=".VnAvant" panose="020B7200000000000000" pitchFamily="34" charset="0"/>
              </a:rPr>
              <a:t>oad</a:t>
            </a:r>
            <a:endParaRPr lang="en-US" sz="72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06D72CF-C206-877F-F72C-5A3483874B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368" y="3096475"/>
            <a:ext cx="1994309" cy="19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4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3- Appearance - -l- and -r-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839" y="7058552"/>
            <a:ext cx="1923618" cy="178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2737985" y="7058552"/>
            <a:ext cx="4800600" cy="2286483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round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10295303" y="7048079"/>
            <a:ext cx="4800600" cy="2286483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read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41" y="5554769"/>
            <a:ext cx="1816058" cy="3986468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3948" y="6869500"/>
            <a:ext cx="3296166" cy="2701172"/>
          </a:xfrm>
          <a:prstGeom prst="rect">
            <a:avLst/>
          </a:prstGeom>
          <a:ln/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4069" y="5746707"/>
            <a:ext cx="2258765" cy="152718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3739385" y="10828212"/>
            <a:ext cx="1773851" cy="1991511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00F57A-31C5-B3AE-EC04-09FFE80B4002}"/>
              </a:ext>
            </a:extLst>
          </p:cNvPr>
          <p:cNvSpPr/>
          <p:nvPr/>
        </p:nvSpPr>
        <p:spPr>
          <a:xfrm>
            <a:off x="4655915" y="1322267"/>
            <a:ext cx="8976167" cy="92333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</a:rPr>
              <a:t>Listen and choose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DE74D248-E3A4-D830-F7E9-CA06CBCEE1C1}"/>
              </a:ext>
            </a:extLst>
          </p:cNvPr>
          <p:cNvSpPr txBox="1"/>
          <p:nvPr/>
        </p:nvSpPr>
        <p:spPr>
          <a:xfrm>
            <a:off x="21058308" y="1332053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7200">
                <a:solidFill>
                  <a:srgbClr val="FF0000"/>
                </a:solidFill>
                <a:latin typeface=".VnAvant" panose="020B7200000000000000" pitchFamily="34" charset="0"/>
              </a:rPr>
              <a:t>r</a:t>
            </a:r>
            <a:r>
              <a:rPr lang="en-US" sz="7200">
                <a:latin typeface=".VnAvant" panose="020B7200000000000000" pitchFamily="34" charset="0"/>
              </a:rPr>
              <a:t>ound</a:t>
            </a:r>
          </a:p>
        </p:txBody>
      </p:sp>
      <p:pic>
        <p:nvPicPr>
          <p:cNvPr id="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5BF84A03-3BB7-4C0A-A81A-3F3F3C6E41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088" y="2781255"/>
            <a:ext cx="1994309" cy="19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0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3- Appearance - -l- and -r-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839" y="7058552"/>
            <a:ext cx="1923618" cy="178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2737985" y="7058552"/>
            <a:ext cx="4800600" cy="2286483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lemonade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10295303" y="7048079"/>
            <a:ext cx="4800600" cy="2286483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41" y="5554769"/>
            <a:ext cx="1816058" cy="3986468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3948" y="6869500"/>
            <a:ext cx="3296166" cy="270117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4069" y="5746707"/>
            <a:ext cx="2258765" cy="152718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3739385" y="10828212"/>
            <a:ext cx="1773851" cy="1991511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00F57A-31C5-B3AE-EC04-09FFE80B4002}"/>
              </a:ext>
            </a:extLst>
          </p:cNvPr>
          <p:cNvSpPr/>
          <p:nvPr/>
        </p:nvSpPr>
        <p:spPr>
          <a:xfrm>
            <a:off x="4655915" y="1322267"/>
            <a:ext cx="8976167" cy="92333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</a:rPr>
              <a:t>Listen and choose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8A5002E4-53C4-D427-5870-953527B9DB6D}"/>
              </a:ext>
            </a:extLst>
          </p:cNvPr>
          <p:cNvSpPr txBox="1"/>
          <p:nvPr/>
        </p:nvSpPr>
        <p:spPr>
          <a:xfrm>
            <a:off x="18978313" y="7110764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720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r>
              <a:rPr lang="en-US" sz="7200">
                <a:latin typeface=".VnAvant" panose="020B7200000000000000" pitchFamily="34" charset="0"/>
              </a:rPr>
              <a:t>emonade</a:t>
            </a:r>
          </a:p>
        </p:txBody>
      </p:sp>
      <p:pic>
        <p:nvPicPr>
          <p:cNvPr id="7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85397E3D-E558-44A7-31EB-B2D7CC76369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088" y="2781255"/>
            <a:ext cx="1994309" cy="19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2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3- Appearance - -l- and -r-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1818</TotalTime>
  <Words>310</Words>
  <Application>Microsoft Office PowerPoint</Application>
  <PresentationFormat>Custom</PresentationFormat>
  <Paragraphs>79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Century Gothic</vt:lpstr>
      <vt:lpstr>Kirang Haerang</vt:lpstr>
      <vt:lpstr>.VnAvant</vt:lpstr>
      <vt:lpstr>.VnBlack</vt:lpstr>
      <vt:lpstr>Calibri</vt:lpstr>
      <vt:lpstr>.VnCooper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Fun Illustrated Scavenger Hunt Team Building Educational Game Presentation</dc:title>
  <dc:creator>MsPham</dc:creator>
  <cp:lastModifiedBy>STD_PHUONG</cp:lastModifiedBy>
  <cp:revision>170</cp:revision>
  <dcterms:created xsi:type="dcterms:W3CDTF">2006-08-16T00:00:00Z</dcterms:created>
  <dcterms:modified xsi:type="dcterms:W3CDTF">2025-03-07T02:21:47Z</dcterms:modified>
  <dc:identifier>DAFhFAq5cvQ</dc:identifier>
</cp:coreProperties>
</file>