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1272" r:id="rId2"/>
    <p:sldId id="1290" r:id="rId3"/>
    <p:sldId id="1301" r:id="rId4"/>
    <p:sldId id="315" r:id="rId5"/>
    <p:sldId id="1300" r:id="rId6"/>
    <p:sldId id="1295" r:id="rId7"/>
    <p:sldId id="257" r:id="rId8"/>
    <p:sldId id="1264" r:id="rId9"/>
    <p:sldId id="549" r:id="rId10"/>
    <p:sldId id="1265" r:id="rId11"/>
    <p:sldId id="1278" r:id="rId12"/>
    <p:sldId id="1299" r:id="rId13"/>
    <p:sldId id="1303" r:id="rId14"/>
    <p:sldId id="1304" r:id="rId15"/>
    <p:sldId id="1267" r:id="rId16"/>
    <p:sldId id="130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4DF72A-B07A-48B0-AC57-2285F91B9795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777DD2-D2AF-492E-969D-894209821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2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62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5CCBB-EACB-941D-0C56-BBADA72183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F8E7DA-E76C-627C-C472-70B6843CA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5C19B-E76F-F5D3-02F8-9392E91CA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CA77-849A-4B85-9DF4-FC194239BBCE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A8B90-2568-A564-4C56-58200E6DF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F2B17-C034-E44F-CD4C-E4F861AF8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6E2DF-04FE-47BE-BB81-E17CEA12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86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22BB6-2E4E-1884-734E-E45B20D20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E20320-669F-0E6E-703E-CA9EE7F469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CF70F-C639-A3B4-3003-3A8250A29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CA77-849A-4B85-9DF4-FC194239BBCE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03192-E7D5-82A6-B59D-43FDCD7BB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48278-D57C-4603-6140-1A4BA27A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6E2DF-04FE-47BE-BB81-E17CEA12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80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0C543E-A6DF-38A8-A018-0DF4BD9FF6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2F7DC6-24ED-F5B9-6DE4-E8B5DBEE17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404D3-F82C-3090-6E4D-5CE2938C0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CA77-849A-4B85-9DF4-FC194239BBCE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17B7F-723F-AFC5-3843-9CDF5DB6D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C1AEA-5BA2-23D6-88F3-9E491BE03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6E2DF-04FE-47BE-BB81-E17CEA12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54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259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175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5DFDD-A27D-8055-C0D8-5FC730397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055BB-2FE6-A51A-8725-316C631BE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A1741-F792-EC23-444E-C40A25D6C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CA77-849A-4B85-9DF4-FC194239BBCE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61E3D-538C-2781-7B03-BBBE3132D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17402-A36F-8D5F-628E-6471E0153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6E2DF-04FE-47BE-BB81-E17CEA12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51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518EC-9FAC-1EDA-A38C-EEB49354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006D2A-DDB8-B48E-F367-95F6625AF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EE8E0-C097-A688-476A-0134A2FB9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CA77-849A-4B85-9DF4-FC194239BBCE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992D5-CCB2-4AD5-98EE-52BF14DE7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20C8B-0B20-27D7-BE7C-2B8C0C90C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6E2DF-04FE-47BE-BB81-E17CEA12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84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61441-F921-1673-6FB2-521B2F0F9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A54F6-EDEE-A0D7-8556-A5F94EE249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9C0122-5479-B327-307A-4E3D0FB21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997967-CB03-2727-EAC1-3B1E30463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CA77-849A-4B85-9DF4-FC194239BBCE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C729A9-E906-7F32-A7FE-8997EDB21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D4A44-F9CB-A1F6-70FF-1E4612528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6E2DF-04FE-47BE-BB81-E17CEA12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01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20DA0-2BB8-D9B5-AA1D-E2767E950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6BB3D-FB09-D2ED-901E-C240CA960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1F53B1-DE33-DE03-7912-ECA045695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BA808A-6282-CEBE-CAFF-C3FD243B57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9F8EC7-0508-F05F-90BC-E8202F22E3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C97C1A-6B4E-D40D-37AC-4513B9998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CA77-849A-4B85-9DF4-FC194239BBCE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98012F-42A5-70AE-3AAC-4870CDAB2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7D6EF6-C325-2266-E325-2FF2177A6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6E2DF-04FE-47BE-BB81-E17CEA12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23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B9A22-5311-BEB7-D76D-ABA4EC88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E0D401-113D-EF50-800A-0CC97C55F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CA77-849A-4B85-9DF4-FC194239BBCE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070926-B3F5-47EE-AD4E-0BE261650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C1A80-16F3-F6FC-DCF8-F55C50C6F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6E2DF-04FE-47BE-BB81-E17CEA12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8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FD2A71-A802-BB64-CD6F-801346797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CA77-849A-4B85-9DF4-FC194239BBCE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2B4F73-018A-72B1-38D9-4B9001024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21842-4315-7FF8-4F41-D6F453160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6E2DF-04FE-47BE-BB81-E17CEA12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96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BC40C-B333-ED72-F895-A1B13A482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66BDD-649A-BA95-C003-53860F3F3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DAF7A-706F-4F1A-BC85-FE2FA12E09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85AFD8-CFEC-DB32-D7EA-4A9040A8D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CA77-849A-4B85-9DF4-FC194239BBCE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5B0545-0F2E-8F01-1759-C43B3358C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BC76C4-2A32-6E82-A93F-E5944E51B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6E2DF-04FE-47BE-BB81-E17CEA12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52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19E8A-8273-0A7D-DE38-1AA497EE2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FB076E-A208-34BD-E0E4-12AFC0185B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F2E8DF-47CA-2EB3-ABA2-3E977A4C0F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D63E5B-375F-59B3-49EA-53A210ABA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CA77-849A-4B85-9DF4-FC194239BBCE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C3C42B-8868-B7CB-3BAB-546A7BAD7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898581-D827-FCF5-6376-F09F15D3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6E2DF-04FE-47BE-BB81-E17CEA12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613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A3E4AA-CCB6-EF4F-E749-D8573D15A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9624FD-CA74-5A0E-269E-6C450722D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DF0A5-0F6C-6B09-4C47-BB86E26B15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DCA77-849A-4B85-9DF4-FC194239BBCE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737C8-79A0-F648-CDC9-49C4B69CE5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1D1E2-12AF-8FEB-AE09-4B60ABECEA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6E2DF-04FE-47BE-BB81-E17CEA12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2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25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7" Type="http://schemas.openxmlformats.org/officeDocument/2006/relationships/image" Target="../media/image23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8.wav"/><Relationship Id="rId7" Type="http://schemas.openxmlformats.org/officeDocument/2006/relationships/image" Target="../media/image27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2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9.wav"/><Relationship Id="rId11" Type="http://schemas.openxmlformats.org/officeDocument/2006/relationships/image" Target="../media/image20.png"/><Relationship Id="rId5" Type="http://schemas.openxmlformats.org/officeDocument/2006/relationships/audio" Target="../media/audio8.wav"/><Relationship Id="rId10" Type="http://schemas.openxmlformats.org/officeDocument/2006/relationships/image" Target="../media/image19.png"/><Relationship Id="rId4" Type="http://schemas.openxmlformats.org/officeDocument/2006/relationships/audio" Target="../media/audio7.wav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1659022" y="3172623"/>
            <a:ext cx="8764391" cy="1674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74"/>
              </a:lnSpc>
            </a:pPr>
            <a:r>
              <a:rPr lang="en-US" sz="13134" b="1">
                <a:ln>
                  <a:solidFill>
                    <a:schemeClr val="bg1"/>
                  </a:solidFill>
                </a:ln>
                <a:solidFill>
                  <a:srgbClr val="D34A2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Jobs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597945" y="1590435"/>
            <a:ext cx="4886546" cy="39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333">
                <a:solidFill>
                  <a:srgbClr val="D34A24"/>
                </a:solidFill>
                <a:latin typeface="Fira Sans Medium"/>
              </a:rPr>
              <a:t>Unit 12</a:t>
            </a:r>
          </a:p>
        </p:txBody>
      </p:sp>
      <p:sp>
        <p:nvSpPr>
          <p:cNvPr id="16" name="Freeform 16"/>
          <p:cNvSpPr/>
          <p:nvPr/>
        </p:nvSpPr>
        <p:spPr>
          <a:xfrm>
            <a:off x="11163115" y="6172201"/>
            <a:ext cx="426543" cy="426543"/>
          </a:xfrm>
          <a:custGeom>
            <a:avLst/>
            <a:gdLst/>
            <a:ahLst/>
            <a:cxnLst/>
            <a:rect l="l" t="t" r="r" b="b"/>
            <a:pathLst>
              <a:path w="639815" h="639815">
                <a:moveTo>
                  <a:pt x="0" y="0"/>
                </a:moveTo>
                <a:lnTo>
                  <a:pt x="639816" y="0"/>
                </a:lnTo>
                <a:lnTo>
                  <a:pt x="639816" y="639815"/>
                </a:lnTo>
                <a:lnTo>
                  <a:pt x="0" y="6398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8144024" y="-587272"/>
            <a:ext cx="1174543" cy="1174543"/>
          </a:xfrm>
          <a:custGeom>
            <a:avLst/>
            <a:gdLst/>
            <a:ahLst/>
            <a:cxnLst/>
            <a:rect l="l" t="t" r="r" b="b"/>
            <a:pathLst>
              <a:path w="1761814" h="1761814">
                <a:moveTo>
                  <a:pt x="0" y="0"/>
                </a:moveTo>
                <a:lnTo>
                  <a:pt x="1761814" y="0"/>
                </a:lnTo>
                <a:lnTo>
                  <a:pt x="1761814" y="1761814"/>
                </a:lnTo>
                <a:lnTo>
                  <a:pt x="0" y="1761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2C70939C-D19A-5EA6-0C3C-C6B96E3D2C40}"/>
              </a:ext>
            </a:extLst>
          </p:cNvPr>
          <p:cNvSpPr txBox="1"/>
          <p:nvPr/>
        </p:nvSpPr>
        <p:spPr>
          <a:xfrm>
            <a:off x="3709925" y="4943459"/>
            <a:ext cx="4886546" cy="39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333">
                <a:solidFill>
                  <a:srgbClr val="D34A24"/>
                </a:solidFill>
                <a:latin typeface="Fira Sans Medium"/>
              </a:rPr>
              <a:t>Lesson 2 – Period 1</a:t>
            </a: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95A8602-605B-6CD8-14B4-A215930ACF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824" y="281731"/>
            <a:ext cx="789109" cy="510410"/>
          </a:xfrm>
          <a:prstGeom prst="rect">
            <a:avLst/>
          </a:prstGeom>
        </p:spPr>
      </p:pic>
      <p:pic>
        <p:nvPicPr>
          <p:cNvPr id="24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FDBFA6F-F651-13D5-BDFE-18EA54C3A6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7290" y="147133"/>
            <a:ext cx="2259729" cy="779607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25" name="Freeform 11">
            <a:extLst>
              <a:ext uri="{FF2B5EF4-FFF2-40B4-BE49-F238E27FC236}">
                <a16:creationId xmlns:a16="http://schemas.microsoft.com/office/drawing/2014/main" id="{A35C9465-4EA9-051D-0CA7-BD0117E117C8}"/>
              </a:ext>
            </a:extLst>
          </p:cNvPr>
          <p:cNvSpPr/>
          <p:nvPr/>
        </p:nvSpPr>
        <p:spPr>
          <a:xfrm>
            <a:off x="3101176" y="4197275"/>
            <a:ext cx="1082150" cy="2022711"/>
          </a:xfrm>
          <a:custGeom>
            <a:avLst/>
            <a:gdLst/>
            <a:ahLst/>
            <a:cxnLst/>
            <a:rect l="l" t="t" r="r" b="b"/>
            <a:pathLst>
              <a:path w="5782004" h="10807485">
                <a:moveTo>
                  <a:pt x="0" y="0"/>
                </a:moveTo>
                <a:lnTo>
                  <a:pt x="5782005" y="0"/>
                </a:lnTo>
                <a:lnTo>
                  <a:pt x="5782005" y="10807484"/>
                </a:lnTo>
                <a:lnTo>
                  <a:pt x="0" y="108074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sz="1200"/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5DE5D18E-D570-E03E-F02D-3A0D30C603EE}"/>
              </a:ext>
            </a:extLst>
          </p:cNvPr>
          <p:cNvSpPr/>
          <p:nvPr/>
        </p:nvSpPr>
        <p:spPr>
          <a:xfrm>
            <a:off x="9170291" y="1248387"/>
            <a:ext cx="1082150" cy="1636522"/>
          </a:xfrm>
          <a:custGeom>
            <a:avLst/>
            <a:gdLst/>
            <a:ahLst/>
            <a:cxnLst/>
            <a:rect l="l" t="t" r="r" b="b"/>
            <a:pathLst>
              <a:path w="6835323" h="10336972">
                <a:moveTo>
                  <a:pt x="0" y="0"/>
                </a:moveTo>
                <a:lnTo>
                  <a:pt x="6835323" y="0"/>
                </a:lnTo>
                <a:lnTo>
                  <a:pt x="6835323" y="10336972"/>
                </a:lnTo>
                <a:lnTo>
                  <a:pt x="0" y="103369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sz="1200"/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EAA8702E-1EEF-DDF9-0F9D-3A7C3916881B}"/>
              </a:ext>
            </a:extLst>
          </p:cNvPr>
          <p:cNvSpPr/>
          <p:nvPr/>
        </p:nvSpPr>
        <p:spPr>
          <a:xfrm>
            <a:off x="1898927" y="1328387"/>
            <a:ext cx="1133595" cy="2123831"/>
          </a:xfrm>
          <a:custGeom>
            <a:avLst/>
            <a:gdLst/>
            <a:ahLst/>
            <a:cxnLst/>
            <a:rect l="l" t="t" r="r" b="b"/>
            <a:pathLst>
              <a:path w="5315092" h="9958018">
                <a:moveTo>
                  <a:pt x="0" y="0"/>
                </a:moveTo>
                <a:lnTo>
                  <a:pt x="5315092" y="0"/>
                </a:lnTo>
                <a:lnTo>
                  <a:pt x="5315092" y="9958018"/>
                </a:lnTo>
                <a:lnTo>
                  <a:pt x="0" y="99580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sz="1200"/>
          </a:p>
        </p:txBody>
      </p:sp>
      <p:sp>
        <p:nvSpPr>
          <p:cNvPr id="29" name="Freeform 8">
            <a:extLst>
              <a:ext uri="{FF2B5EF4-FFF2-40B4-BE49-F238E27FC236}">
                <a16:creationId xmlns:a16="http://schemas.microsoft.com/office/drawing/2014/main" id="{1E49EBFB-01F0-023E-8712-05048A2B69E5}"/>
              </a:ext>
            </a:extLst>
          </p:cNvPr>
          <p:cNvSpPr/>
          <p:nvPr/>
        </p:nvSpPr>
        <p:spPr>
          <a:xfrm rot="604416">
            <a:off x="10814797" y="954553"/>
            <a:ext cx="983103" cy="672085"/>
          </a:xfrm>
          <a:custGeom>
            <a:avLst/>
            <a:gdLst/>
            <a:ahLst/>
            <a:cxnLst/>
            <a:rect l="l" t="t" r="r" b="b"/>
            <a:pathLst>
              <a:path w="2755573" h="1883810">
                <a:moveTo>
                  <a:pt x="0" y="0"/>
                </a:moveTo>
                <a:lnTo>
                  <a:pt x="2755573" y="0"/>
                </a:lnTo>
                <a:lnTo>
                  <a:pt x="2755573" y="1883810"/>
                </a:lnTo>
                <a:lnTo>
                  <a:pt x="0" y="18838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0" name="Freeform 9">
            <a:extLst>
              <a:ext uri="{FF2B5EF4-FFF2-40B4-BE49-F238E27FC236}">
                <a16:creationId xmlns:a16="http://schemas.microsoft.com/office/drawing/2014/main" id="{896E56AA-E4AF-9903-CE3C-ABDBCDE3156C}"/>
              </a:ext>
            </a:extLst>
          </p:cNvPr>
          <p:cNvSpPr/>
          <p:nvPr/>
        </p:nvSpPr>
        <p:spPr>
          <a:xfrm>
            <a:off x="166162" y="5248432"/>
            <a:ext cx="1358941" cy="1383733"/>
          </a:xfrm>
          <a:custGeom>
            <a:avLst/>
            <a:gdLst/>
            <a:ahLst/>
            <a:cxnLst/>
            <a:rect l="l" t="t" r="r" b="b"/>
            <a:pathLst>
              <a:path w="2038411" h="2075599">
                <a:moveTo>
                  <a:pt x="0" y="0"/>
                </a:moveTo>
                <a:lnTo>
                  <a:pt x="2038411" y="0"/>
                </a:lnTo>
                <a:lnTo>
                  <a:pt x="2038411" y="2075600"/>
                </a:lnTo>
                <a:lnTo>
                  <a:pt x="0" y="2075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1" name="Freeform 3">
            <a:extLst>
              <a:ext uri="{FF2B5EF4-FFF2-40B4-BE49-F238E27FC236}">
                <a16:creationId xmlns:a16="http://schemas.microsoft.com/office/drawing/2014/main" id="{112D5871-45DA-6052-FD50-1EB1C5EA2196}"/>
              </a:ext>
            </a:extLst>
          </p:cNvPr>
          <p:cNvSpPr/>
          <p:nvPr/>
        </p:nvSpPr>
        <p:spPr>
          <a:xfrm rot="19910001">
            <a:off x="114420" y="75344"/>
            <a:ext cx="821204" cy="1055286"/>
          </a:xfrm>
          <a:custGeom>
            <a:avLst/>
            <a:gdLst/>
            <a:ahLst/>
            <a:cxnLst/>
            <a:rect l="l" t="t" r="r" b="b"/>
            <a:pathLst>
              <a:path w="3202063" h="4114800">
                <a:moveTo>
                  <a:pt x="0" y="0"/>
                </a:moveTo>
                <a:lnTo>
                  <a:pt x="3202063" y="0"/>
                </a:lnTo>
                <a:lnTo>
                  <a:pt x="32020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2" name="Freeform 10">
            <a:extLst>
              <a:ext uri="{FF2B5EF4-FFF2-40B4-BE49-F238E27FC236}">
                <a16:creationId xmlns:a16="http://schemas.microsoft.com/office/drawing/2014/main" id="{94BD9DA2-6284-FA88-EC70-D812A2051431}"/>
              </a:ext>
            </a:extLst>
          </p:cNvPr>
          <p:cNvSpPr/>
          <p:nvPr/>
        </p:nvSpPr>
        <p:spPr>
          <a:xfrm flipH="1">
            <a:off x="8730302" y="4262731"/>
            <a:ext cx="1176529" cy="1674775"/>
          </a:xfrm>
          <a:custGeom>
            <a:avLst/>
            <a:gdLst/>
            <a:ahLst/>
            <a:cxnLst/>
            <a:rect l="l" t="t" r="r" b="b"/>
            <a:pathLst>
              <a:path w="2093890" h="2980626">
                <a:moveTo>
                  <a:pt x="0" y="0"/>
                </a:moveTo>
                <a:lnTo>
                  <a:pt x="2093890" y="0"/>
                </a:lnTo>
                <a:lnTo>
                  <a:pt x="2093890" y="2980626"/>
                </a:lnTo>
                <a:lnTo>
                  <a:pt x="0" y="298062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0E79D706-AA1D-50AF-BE42-1DA84B2C85B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9237D3-7AF9-9C9C-53E4-B7F644AF658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7792"/>
          <a:stretch/>
        </p:blipFill>
        <p:spPr>
          <a:xfrm>
            <a:off x="6515229" y="496960"/>
            <a:ext cx="3730759" cy="2769833"/>
          </a:xfrm>
          <a:custGeom>
            <a:avLst/>
            <a:gdLst>
              <a:gd name="connsiteX0" fmla="*/ 0 w 5596139"/>
              <a:gd name="connsiteY0" fmla="*/ 0 h 4154749"/>
              <a:gd name="connsiteX1" fmla="*/ 5596139 w 5596139"/>
              <a:gd name="connsiteY1" fmla="*/ 0 h 4154749"/>
              <a:gd name="connsiteX2" fmla="*/ 5596139 w 5596139"/>
              <a:gd name="connsiteY2" fmla="*/ 4154749 h 4154749"/>
              <a:gd name="connsiteX3" fmla="*/ 0 w 5596139"/>
              <a:gd name="connsiteY3" fmla="*/ 4154749 h 4154749"/>
              <a:gd name="connsiteX4" fmla="*/ 0 w 5596139"/>
              <a:gd name="connsiteY4" fmla="*/ 0 h 415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139" h="4154749">
                <a:moveTo>
                  <a:pt x="0" y="0"/>
                </a:moveTo>
                <a:lnTo>
                  <a:pt x="5596139" y="0"/>
                </a:lnTo>
                <a:lnTo>
                  <a:pt x="5596139" y="4154749"/>
                </a:lnTo>
                <a:lnTo>
                  <a:pt x="0" y="415474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074407-934E-428A-935E-408FF52069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837" r="51800"/>
          <a:stretch/>
        </p:blipFill>
        <p:spPr>
          <a:xfrm>
            <a:off x="2172485" y="1046836"/>
            <a:ext cx="3756786" cy="2769833"/>
          </a:xfrm>
          <a:custGeom>
            <a:avLst/>
            <a:gdLst>
              <a:gd name="connsiteX0" fmla="*/ 0 w 5635179"/>
              <a:gd name="connsiteY0" fmla="*/ 0 h 4154749"/>
              <a:gd name="connsiteX1" fmla="*/ 5635179 w 5635179"/>
              <a:gd name="connsiteY1" fmla="*/ 0 h 4154749"/>
              <a:gd name="connsiteX2" fmla="*/ 5635179 w 5635179"/>
              <a:gd name="connsiteY2" fmla="*/ 4154749 h 4154749"/>
              <a:gd name="connsiteX3" fmla="*/ 0 w 5635179"/>
              <a:gd name="connsiteY3" fmla="*/ 4154749 h 4154749"/>
              <a:gd name="connsiteX4" fmla="*/ 0 w 5635179"/>
              <a:gd name="connsiteY4" fmla="*/ 0 h 415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5179" h="4154749">
                <a:moveTo>
                  <a:pt x="0" y="0"/>
                </a:moveTo>
                <a:lnTo>
                  <a:pt x="5635179" y="0"/>
                </a:lnTo>
                <a:lnTo>
                  <a:pt x="5635179" y="4154749"/>
                </a:lnTo>
                <a:lnTo>
                  <a:pt x="0" y="415474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877D588-CBB7-53E9-BB8A-4C8C6CCC88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594" r="26095"/>
          <a:stretch/>
        </p:blipFill>
        <p:spPr>
          <a:xfrm>
            <a:off x="2795628" y="3538289"/>
            <a:ext cx="3748117" cy="2769833"/>
          </a:xfrm>
          <a:custGeom>
            <a:avLst/>
            <a:gdLst>
              <a:gd name="connsiteX0" fmla="*/ 0 w 5622176"/>
              <a:gd name="connsiteY0" fmla="*/ 0 h 4154749"/>
              <a:gd name="connsiteX1" fmla="*/ 5622176 w 5622176"/>
              <a:gd name="connsiteY1" fmla="*/ 0 h 4154749"/>
              <a:gd name="connsiteX2" fmla="*/ 5622176 w 5622176"/>
              <a:gd name="connsiteY2" fmla="*/ 4154749 h 4154749"/>
              <a:gd name="connsiteX3" fmla="*/ 0 w 5622176"/>
              <a:gd name="connsiteY3" fmla="*/ 4154749 h 4154749"/>
              <a:gd name="connsiteX4" fmla="*/ 0 w 5622176"/>
              <a:gd name="connsiteY4" fmla="*/ 0 h 415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2176" h="4154749">
                <a:moveTo>
                  <a:pt x="0" y="0"/>
                </a:moveTo>
                <a:lnTo>
                  <a:pt x="5622176" y="0"/>
                </a:lnTo>
                <a:lnTo>
                  <a:pt x="5622176" y="4154749"/>
                </a:lnTo>
                <a:lnTo>
                  <a:pt x="0" y="415474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4F2BF26-4945-F9AB-733F-0AFD0F5B97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7754"/>
          <a:stretch/>
        </p:blipFill>
        <p:spPr>
          <a:xfrm>
            <a:off x="6548582" y="3657514"/>
            <a:ext cx="3737199" cy="2769833"/>
          </a:xfrm>
          <a:custGeom>
            <a:avLst/>
            <a:gdLst>
              <a:gd name="connsiteX0" fmla="*/ 0 w 5605798"/>
              <a:gd name="connsiteY0" fmla="*/ 0 h 4154749"/>
              <a:gd name="connsiteX1" fmla="*/ 5605798 w 5605798"/>
              <a:gd name="connsiteY1" fmla="*/ 0 h 4154749"/>
              <a:gd name="connsiteX2" fmla="*/ 5605798 w 5605798"/>
              <a:gd name="connsiteY2" fmla="*/ 4154749 h 4154749"/>
              <a:gd name="connsiteX3" fmla="*/ 0 w 5605798"/>
              <a:gd name="connsiteY3" fmla="*/ 4154749 h 4154749"/>
              <a:gd name="connsiteX4" fmla="*/ 0 w 5605798"/>
              <a:gd name="connsiteY4" fmla="*/ 0 h 415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5798" h="4154749">
                <a:moveTo>
                  <a:pt x="0" y="0"/>
                </a:moveTo>
                <a:lnTo>
                  <a:pt x="5605798" y="0"/>
                </a:lnTo>
                <a:lnTo>
                  <a:pt x="5605798" y="4154749"/>
                </a:lnTo>
                <a:lnTo>
                  <a:pt x="0" y="4154749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270000" y="431801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A9709B2B-314E-A766-F1B4-73F744970BCB}"/>
              </a:ext>
            </a:extLst>
          </p:cNvPr>
          <p:cNvSpPr txBox="1">
            <a:spLocks/>
          </p:cNvSpPr>
          <p:nvPr/>
        </p:nvSpPr>
        <p:spPr>
          <a:xfrm>
            <a:off x="2743200" y="3186910"/>
            <a:ext cx="2560320" cy="365760"/>
          </a:xfrm>
          <a:prstGeom prst="roundRect">
            <a:avLst>
              <a:gd name="adj" fmla="val 0"/>
            </a:avLst>
          </a:prstGeom>
          <a:solidFill>
            <a:srgbClr val="FED672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9ADCC394-FD64-B824-1555-366FDF7AB4E1}"/>
              </a:ext>
            </a:extLst>
          </p:cNvPr>
          <p:cNvSpPr txBox="1">
            <a:spLocks/>
          </p:cNvSpPr>
          <p:nvPr/>
        </p:nvSpPr>
        <p:spPr>
          <a:xfrm>
            <a:off x="7467600" y="3255682"/>
            <a:ext cx="1854533" cy="365760"/>
          </a:xfrm>
          <a:prstGeom prst="roundRect">
            <a:avLst>
              <a:gd name="adj" fmla="val 0"/>
            </a:avLst>
          </a:prstGeom>
          <a:solidFill>
            <a:srgbClr val="FED672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67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64FD049F-0A20-9978-A37B-7003F6E6A66D}"/>
              </a:ext>
            </a:extLst>
          </p:cNvPr>
          <p:cNvSpPr txBox="1">
            <a:spLocks/>
          </p:cNvSpPr>
          <p:nvPr/>
        </p:nvSpPr>
        <p:spPr>
          <a:xfrm>
            <a:off x="3137748" y="5991151"/>
            <a:ext cx="1771224" cy="365760"/>
          </a:xfrm>
          <a:prstGeom prst="roundRect">
            <a:avLst>
              <a:gd name="adj" fmla="val 0"/>
            </a:avLst>
          </a:prstGeom>
          <a:solidFill>
            <a:srgbClr val="FED672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67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46C80AE-A274-3349-7B54-E480B28DF20F}"/>
              </a:ext>
            </a:extLst>
          </p:cNvPr>
          <p:cNvSpPr txBox="1">
            <a:spLocks/>
          </p:cNvSpPr>
          <p:nvPr/>
        </p:nvSpPr>
        <p:spPr>
          <a:xfrm>
            <a:off x="7620000" y="5991151"/>
            <a:ext cx="1625600" cy="365760"/>
          </a:xfrm>
          <a:prstGeom prst="roundRect">
            <a:avLst>
              <a:gd name="adj" fmla="val 0"/>
            </a:avLst>
          </a:prstGeom>
          <a:solidFill>
            <a:srgbClr val="FED672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endParaRPr lang="en-US" sz="1867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6B2904D-ACEC-6543-816A-61EBE7133506}"/>
              </a:ext>
            </a:extLst>
          </p:cNvPr>
          <p:cNvGrpSpPr/>
          <p:nvPr/>
        </p:nvGrpSpPr>
        <p:grpSpPr>
          <a:xfrm>
            <a:off x="7061200" y="305827"/>
            <a:ext cx="4584829" cy="1141691"/>
            <a:chOff x="12072429" y="602302"/>
            <a:chExt cx="5396615" cy="1712537"/>
          </a:xfrm>
          <a:solidFill>
            <a:srgbClr val="FAFAFA"/>
          </a:solidFill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701CA452-A212-AE1F-C5DC-E3E22D3A574D}"/>
                </a:ext>
              </a:extLst>
            </p:cNvPr>
            <p:cNvSpPr txBox="1">
              <a:spLocks/>
            </p:cNvSpPr>
            <p:nvPr/>
          </p:nvSpPr>
          <p:spPr>
            <a:xfrm>
              <a:off x="12072429" y="602302"/>
              <a:ext cx="5396615" cy="841535"/>
            </a:xfrm>
            <a:prstGeom prst="wedgeRoundRectCallout">
              <a:avLst>
                <a:gd name="adj1" fmla="val -59083"/>
                <a:gd name="adj2" fmla="val -6436"/>
                <a:gd name="adj3" fmla="val 16667"/>
              </a:avLst>
            </a:prstGeom>
            <a:grpFill/>
            <a:ln>
              <a:solidFill>
                <a:srgbClr val="D34A2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>
                <a:lnSpc>
                  <a:spcPts val="4000"/>
                </a:lnSpc>
                <a:spcAft>
                  <a:spcPts val="600"/>
                </a:spcAft>
              </a:pP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Where does </a:t>
              </a:r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he/she </a:t>
              </a: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work?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Mspham-0936082789">
              <a:extLst>
                <a:ext uri="{FF2B5EF4-FFF2-40B4-BE49-F238E27FC236}">
                  <a16:creationId xmlns:a16="http://schemas.microsoft.com/office/drawing/2014/main" id="{64DA519B-8365-FCB4-4FE0-1D3C0EE18AED}"/>
                </a:ext>
              </a:extLst>
            </p:cNvPr>
            <p:cNvSpPr txBox="1">
              <a:spLocks/>
            </p:cNvSpPr>
            <p:nvPr/>
          </p:nvSpPr>
          <p:spPr>
            <a:xfrm>
              <a:off x="12072429" y="1473304"/>
              <a:ext cx="5396615" cy="841535"/>
            </a:xfrm>
            <a:prstGeom prst="wedgeRoundRectCallout">
              <a:avLst>
                <a:gd name="adj1" fmla="val 57346"/>
                <a:gd name="adj2" fmla="val 8844"/>
                <a:gd name="adj3" fmla="val 16667"/>
              </a:avLst>
            </a:prstGeom>
            <a:grpFill/>
            <a:ln>
              <a:solidFill>
                <a:srgbClr val="D34A2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400" b="1" i="0" u="none" strike="noStrike" cap="none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pPr>
                <a:lnSpc>
                  <a:spcPts val="4000"/>
                </a:lnSpc>
                <a:spcAft>
                  <a:spcPts val="600"/>
                </a:spcAft>
              </a:pPr>
              <a:r>
                <a:rPr lang="en-US" sz="2400">
                  <a:solidFill>
                    <a:srgbClr val="FF0000"/>
                  </a:solidFill>
                </a:rPr>
                <a:t>He/She</a:t>
              </a:r>
              <a:r>
                <a:rPr lang="en-US" sz="2400">
                  <a:solidFill>
                    <a:schemeClr val="tx1"/>
                  </a:solidFill>
                </a:rPr>
                <a:t> work</a:t>
              </a:r>
              <a:r>
                <a:rPr lang="en-US" sz="2400">
                  <a:solidFill>
                    <a:srgbClr val="FF0000"/>
                  </a:solidFill>
                </a:rPr>
                <a:t>s</a:t>
              </a:r>
              <a:r>
                <a:rPr lang="en-US" sz="2400">
                  <a:solidFill>
                    <a:schemeClr val="tx1"/>
                  </a:solidFill>
                </a:rPr>
                <a:t> </a:t>
              </a:r>
              <a:r>
                <a:rPr lang="en-US" sz="2400">
                  <a:solidFill>
                    <a:srgbClr val="0070C0"/>
                  </a:solidFill>
                </a:rPr>
                <a:t>___________</a:t>
              </a:r>
              <a:r>
                <a:rPr lang="en-US" sz="2400">
                  <a:solidFill>
                    <a:schemeClr val="tx1"/>
                  </a:solidFill>
                </a:rPr>
                <a:t>. 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530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6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6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3831360" y="5300808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chemeClr val="bg1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ts val="6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rgbClr val="FF0000"/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Where does </a:t>
            </a:r>
            <a:r>
              <a:rPr lang="en-US" sz="2400"/>
              <a:t>she </a:t>
            </a: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work?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3632855" y="5972556"/>
            <a:ext cx="4515319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chemeClr val="bg1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ts val="6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rgbClr val="FF0000"/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/>
              <a:t> She</a:t>
            </a:r>
            <a:r>
              <a:rPr lang="en-US" sz="2400">
                <a:solidFill>
                  <a:schemeClr val="tx1"/>
                </a:solidFill>
              </a:rPr>
              <a:t> work</a:t>
            </a:r>
            <a:r>
              <a:rPr lang="en-US" sz="2400"/>
              <a:t>s</a:t>
            </a:r>
            <a:r>
              <a:rPr lang="en-US" sz="2400">
                <a:solidFill>
                  <a:schemeClr val="tx1"/>
                </a:solidFill>
              </a:rPr>
              <a:t> </a:t>
            </a:r>
            <a:r>
              <a:rPr lang="en-US" sz="2400">
                <a:solidFill>
                  <a:srgbClr val="0070C0"/>
                </a:solidFill>
              </a:rPr>
              <a:t>a nursing home</a:t>
            </a:r>
            <a:r>
              <a:rPr lang="en-US" sz="2400">
                <a:solidFill>
                  <a:schemeClr val="tx1"/>
                </a:solidFill>
              </a:rPr>
              <a:t>.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92551F0-5120-978F-A06E-27A67FAD2DF5}"/>
              </a:ext>
            </a:extLst>
          </p:cNvPr>
          <p:cNvSpPr txBox="1">
            <a:spLocks/>
          </p:cNvSpPr>
          <p:nvPr/>
        </p:nvSpPr>
        <p:spPr>
          <a:xfrm>
            <a:off x="1270000" y="431802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B094DD1-1D35-74FA-667F-D1053557DDCD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B3DBBE-50D2-3002-CCFF-A73A8888C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629" y="5300807"/>
            <a:ext cx="589687" cy="604284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0D3EC9-6783-D215-8051-28EEB725DF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251" y="5765800"/>
            <a:ext cx="592607" cy="604284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B5E156-4F83-60CF-D3D2-8D644F57B0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7792"/>
          <a:stretch/>
        </p:blipFill>
        <p:spPr>
          <a:xfrm>
            <a:off x="3627123" y="1361916"/>
            <a:ext cx="4515320" cy="3352315"/>
          </a:xfrm>
          <a:custGeom>
            <a:avLst/>
            <a:gdLst>
              <a:gd name="connsiteX0" fmla="*/ 0 w 5596139"/>
              <a:gd name="connsiteY0" fmla="*/ 0 h 4154749"/>
              <a:gd name="connsiteX1" fmla="*/ 5596139 w 5596139"/>
              <a:gd name="connsiteY1" fmla="*/ 0 h 4154749"/>
              <a:gd name="connsiteX2" fmla="*/ 5596139 w 5596139"/>
              <a:gd name="connsiteY2" fmla="*/ 4154749 h 4154749"/>
              <a:gd name="connsiteX3" fmla="*/ 0 w 5596139"/>
              <a:gd name="connsiteY3" fmla="*/ 4154749 h 4154749"/>
              <a:gd name="connsiteX4" fmla="*/ 0 w 5596139"/>
              <a:gd name="connsiteY4" fmla="*/ 0 h 415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139" h="4154749">
                <a:moveTo>
                  <a:pt x="0" y="0"/>
                </a:moveTo>
                <a:lnTo>
                  <a:pt x="5596139" y="0"/>
                </a:lnTo>
                <a:lnTo>
                  <a:pt x="5596139" y="4154749"/>
                </a:lnTo>
                <a:lnTo>
                  <a:pt x="0" y="4154749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1526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6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6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D9AB8F61-FAD4-0E0D-253D-9E2F17CDC1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3831360" y="5300808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chemeClr val="bg1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ts val="6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rgbClr val="FF0000"/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Where does </a:t>
            </a:r>
            <a:r>
              <a:rPr lang="en-US" sz="2400"/>
              <a:t>he </a:t>
            </a: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work?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3965636" y="5972556"/>
            <a:ext cx="4106847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chemeClr val="bg1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ts val="6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rgbClr val="FF0000"/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/>
              <a:t>He </a:t>
            </a:r>
            <a:r>
              <a:rPr lang="en-US" sz="2400">
                <a:solidFill>
                  <a:schemeClr val="tx1"/>
                </a:solidFill>
              </a:rPr>
              <a:t>work</a:t>
            </a:r>
            <a:r>
              <a:rPr lang="en-US" sz="2400"/>
              <a:t>s</a:t>
            </a:r>
            <a:r>
              <a:rPr lang="en-US" sz="2400">
                <a:solidFill>
                  <a:schemeClr val="tx1"/>
                </a:solidFill>
              </a:rPr>
              <a:t> </a:t>
            </a:r>
            <a:r>
              <a:rPr lang="en-US" sz="2400">
                <a:solidFill>
                  <a:srgbClr val="0070C0"/>
                </a:solidFill>
              </a:rPr>
              <a:t>at a factory</a:t>
            </a:r>
            <a:r>
              <a:rPr lang="en-US" sz="2400">
                <a:solidFill>
                  <a:schemeClr val="tx1"/>
                </a:solidFill>
              </a:rPr>
              <a:t>.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92551F0-5120-978F-A06E-27A67FAD2DF5}"/>
              </a:ext>
            </a:extLst>
          </p:cNvPr>
          <p:cNvSpPr txBox="1">
            <a:spLocks/>
          </p:cNvSpPr>
          <p:nvPr/>
        </p:nvSpPr>
        <p:spPr>
          <a:xfrm>
            <a:off x="1270000" y="431802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B094DD1-1D35-74FA-667F-D1053557DDCD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D62D5E-B5E8-9C0D-CFEC-40A9A3A56F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837" r="51800"/>
          <a:stretch/>
        </p:blipFill>
        <p:spPr>
          <a:xfrm>
            <a:off x="4358865" y="1341946"/>
            <a:ext cx="4600993" cy="3392256"/>
          </a:xfrm>
          <a:custGeom>
            <a:avLst/>
            <a:gdLst>
              <a:gd name="connsiteX0" fmla="*/ 0 w 5635179"/>
              <a:gd name="connsiteY0" fmla="*/ 0 h 4154749"/>
              <a:gd name="connsiteX1" fmla="*/ 5635179 w 5635179"/>
              <a:gd name="connsiteY1" fmla="*/ 0 h 4154749"/>
              <a:gd name="connsiteX2" fmla="*/ 5635179 w 5635179"/>
              <a:gd name="connsiteY2" fmla="*/ 4154749 h 4154749"/>
              <a:gd name="connsiteX3" fmla="*/ 0 w 5635179"/>
              <a:gd name="connsiteY3" fmla="*/ 4154749 h 4154749"/>
              <a:gd name="connsiteX4" fmla="*/ 0 w 5635179"/>
              <a:gd name="connsiteY4" fmla="*/ 0 h 415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5179" h="4154749">
                <a:moveTo>
                  <a:pt x="0" y="0"/>
                </a:moveTo>
                <a:lnTo>
                  <a:pt x="5635179" y="0"/>
                </a:lnTo>
                <a:lnTo>
                  <a:pt x="5635179" y="4154749"/>
                </a:lnTo>
                <a:lnTo>
                  <a:pt x="0" y="415474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F53E06-1E9B-923F-5916-E1DAAC2C95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2629" y="5300807"/>
            <a:ext cx="589687" cy="604284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3EC6CA-CB51-5D5E-7FCC-A8BDAA4CC8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7251" y="5765800"/>
            <a:ext cx="592607" cy="604284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75082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6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6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D9AB8F61-FAD4-0E0D-253D-9E2F17CDC1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3831360" y="5300808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chemeClr val="bg1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ts val="6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rgbClr val="FF0000"/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Where does </a:t>
            </a:r>
            <a:r>
              <a:rPr lang="en-US" sz="2400"/>
              <a:t>she </a:t>
            </a: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work?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3965636" y="5972556"/>
            <a:ext cx="4106847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chemeClr val="bg1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ts val="6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rgbClr val="FF0000"/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/>
              <a:t>She </a:t>
            </a:r>
            <a:r>
              <a:rPr lang="en-US" sz="2400">
                <a:solidFill>
                  <a:schemeClr val="tx1"/>
                </a:solidFill>
              </a:rPr>
              <a:t>work</a:t>
            </a:r>
            <a:r>
              <a:rPr lang="en-US" sz="2400"/>
              <a:t>s</a:t>
            </a:r>
            <a:r>
              <a:rPr lang="en-US" sz="2400">
                <a:solidFill>
                  <a:schemeClr val="tx1"/>
                </a:solidFill>
              </a:rPr>
              <a:t> </a:t>
            </a:r>
            <a:r>
              <a:rPr lang="en-US" sz="2400">
                <a:solidFill>
                  <a:srgbClr val="0070C0"/>
                </a:solidFill>
              </a:rPr>
              <a:t>at a school</a:t>
            </a:r>
            <a:r>
              <a:rPr lang="en-US" sz="2400">
                <a:solidFill>
                  <a:schemeClr val="tx1"/>
                </a:solidFill>
              </a:rPr>
              <a:t>.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92551F0-5120-978F-A06E-27A67FAD2DF5}"/>
              </a:ext>
            </a:extLst>
          </p:cNvPr>
          <p:cNvSpPr txBox="1">
            <a:spLocks/>
          </p:cNvSpPr>
          <p:nvPr/>
        </p:nvSpPr>
        <p:spPr>
          <a:xfrm>
            <a:off x="1270000" y="431802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B094DD1-1D35-74FA-667F-D1053557DDCD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057F92-33B0-6B08-F3E7-4A040514F3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114" y="5490531"/>
            <a:ext cx="749776" cy="742601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63B4C9-65E0-F5A9-39ED-021AD0C683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4987" y="5622269"/>
            <a:ext cx="728251" cy="724664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98AB0D-3E3B-F578-9E75-7D1EFEF7A5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594" r="26095"/>
          <a:stretch/>
        </p:blipFill>
        <p:spPr>
          <a:xfrm>
            <a:off x="3693662" y="1815538"/>
            <a:ext cx="4641325" cy="3429907"/>
          </a:xfrm>
          <a:custGeom>
            <a:avLst/>
            <a:gdLst>
              <a:gd name="connsiteX0" fmla="*/ 0 w 5622176"/>
              <a:gd name="connsiteY0" fmla="*/ 0 h 4154749"/>
              <a:gd name="connsiteX1" fmla="*/ 5622176 w 5622176"/>
              <a:gd name="connsiteY1" fmla="*/ 0 h 4154749"/>
              <a:gd name="connsiteX2" fmla="*/ 5622176 w 5622176"/>
              <a:gd name="connsiteY2" fmla="*/ 4154749 h 4154749"/>
              <a:gd name="connsiteX3" fmla="*/ 0 w 5622176"/>
              <a:gd name="connsiteY3" fmla="*/ 4154749 h 4154749"/>
              <a:gd name="connsiteX4" fmla="*/ 0 w 5622176"/>
              <a:gd name="connsiteY4" fmla="*/ 0 h 415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2176" h="4154749">
                <a:moveTo>
                  <a:pt x="0" y="0"/>
                </a:moveTo>
                <a:lnTo>
                  <a:pt x="5622176" y="0"/>
                </a:lnTo>
                <a:lnTo>
                  <a:pt x="5622176" y="4154749"/>
                </a:lnTo>
                <a:lnTo>
                  <a:pt x="0" y="4154749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1880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6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6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D9AB8F61-FAD4-0E0D-253D-9E2F17CDC1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40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3831360" y="5300808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chemeClr val="bg1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ts val="6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rgbClr val="FF0000"/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Where does </a:t>
            </a:r>
            <a:r>
              <a:rPr lang="en-US" sz="2400"/>
              <a:t>he </a:t>
            </a: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work?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3965636" y="5972556"/>
            <a:ext cx="4106847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chemeClr val="bg1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ts val="6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rgbClr val="FF0000"/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/>
              <a:t>He </a:t>
            </a:r>
            <a:r>
              <a:rPr lang="en-US" sz="2400">
                <a:solidFill>
                  <a:schemeClr val="tx1"/>
                </a:solidFill>
              </a:rPr>
              <a:t>work</a:t>
            </a:r>
            <a:r>
              <a:rPr lang="en-US" sz="2400"/>
              <a:t>s</a:t>
            </a:r>
            <a:r>
              <a:rPr lang="en-US" sz="2400">
                <a:solidFill>
                  <a:schemeClr val="tx1"/>
                </a:solidFill>
              </a:rPr>
              <a:t> </a:t>
            </a:r>
            <a:r>
              <a:rPr lang="en-US" sz="2400">
                <a:solidFill>
                  <a:srgbClr val="0070C0"/>
                </a:solidFill>
              </a:rPr>
              <a:t>on a farm</a:t>
            </a:r>
            <a:r>
              <a:rPr lang="en-US" sz="2400">
                <a:solidFill>
                  <a:schemeClr val="tx1"/>
                </a:solidFill>
              </a:rPr>
              <a:t>.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92551F0-5120-978F-A06E-27A67FAD2DF5}"/>
              </a:ext>
            </a:extLst>
          </p:cNvPr>
          <p:cNvSpPr txBox="1">
            <a:spLocks/>
          </p:cNvSpPr>
          <p:nvPr/>
        </p:nvSpPr>
        <p:spPr>
          <a:xfrm>
            <a:off x="1270000" y="431802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B094DD1-1D35-74FA-667F-D1053557DDCD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057F92-33B0-6B08-F3E7-4A040514F3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114" y="5490531"/>
            <a:ext cx="749776" cy="742601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63B4C9-65E0-F5A9-39ED-021AD0C683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4987" y="5622269"/>
            <a:ext cx="728251" cy="724664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781071-1425-28EB-F1BA-B0A1EB415B2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754"/>
          <a:stretch/>
        </p:blipFill>
        <p:spPr>
          <a:xfrm>
            <a:off x="3478030" y="1228259"/>
            <a:ext cx="4627804" cy="3429907"/>
          </a:xfrm>
          <a:custGeom>
            <a:avLst/>
            <a:gdLst>
              <a:gd name="connsiteX0" fmla="*/ 0 w 5605798"/>
              <a:gd name="connsiteY0" fmla="*/ 0 h 4154749"/>
              <a:gd name="connsiteX1" fmla="*/ 5605798 w 5605798"/>
              <a:gd name="connsiteY1" fmla="*/ 0 h 4154749"/>
              <a:gd name="connsiteX2" fmla="*/ 5605798 w 5605798"/>
              <a:gd name="connsiteY2" fmla="*/ 4154749 h 4154749"/>
              <a:gd name="connsiteX3" fmla="*/ 0 w 5605798"/>
              <a:gd name="connsiteY3" fmla="*/ 4154749 h 4154749"/>
              <a:gd name="connsiteX4" fmla="*/ 0 w 5605798"/>
              <a:gd name="connsiteY4" fmla="*/ 0 h 415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5798" h="4154749">
                <a:moveTo>
                  <a:pt x="0" y="0"/>
                </a:moveTo>
                <a:lnTo>
                  <a:pt x="5605798" y="0"/>
                </a:lnTo>
                <a:lnTo>
                  <a:pt x="5605798" y="4154749"/>
                </a:lnTo>
                <a:lnTo>
                  <a:pt x="0" y="4154749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4162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6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6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332F05BC-8F10-78F5-5872-1D878EA09AC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270000" y="431801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450A2E-BCE9-22B3-C067-1B7DEA5B1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119" y="3006630"/>
            <a:ext cx="2389839" cy="2385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7B8CBE-0769-14D2-0859-61BEC1FD4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0547" y="3665870"/>
            <a:ext cx="2365453" cy="23735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2E002F-6D56-D235-1F29-6B960CCB9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7582" y="3520675"/>
            <a:ext cx="2426418" cy="24467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5C6688-BD4E-C9C7-C913-DC01BA3963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8681" y="2972082"/>
            <a:ext cx="2483319" cy="245486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715A288-41A5-D5CC-FDCA-84D2DFE92796}"/>
              </a:ext>
            </a:extLst>
          </p:cNvPr>
          <p:cNvGrpSpPr/>
          <p:nvPr/>
        </p:nvGrpSpPr>
        <p:grpSpPr>
          <a:xfrm>
            <a:off x="3606800" y="1323483"/>
            <a:ext cx="4584829" cy="1141691"/>
            <a:chOff x="12072429" y="602302"/>
            <a:chExt cx="5396615" cy="1712537"/>
          </a:xfrm>
          <a:solidFill>
            <a:srgbClr val="FAFAFA"/>
          </a:solidFill>
        </p:grpSpPr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350544FD-84B8-B2D2-AF58-52D4DFF92CC5}"/>
                </a:ext>
              </a:extLst>
            </p:cNvPr>
            <p:cNvSpPr txBox="1">
              <a:spLocks/>
            </p:cNvSpPr>
            <p:nvPr/>
          </p:nvSpPr>
          <p:spPr>
            <a:xfrm>
              <a:off x="12072429" y="602302"/>
              <a:ext cx="5396615" cy="841535"/>
            </a:xfrm>
            <a:prstGeom prst="wedgeRoundRectCallout">
              <a:avLst>
                <a:gd name="adj1" fmla="val -59083"/>
                <a:gd name="adj2" fmla="val -6436"/>
                <a:gd name="adj3" fmla="val 16667"/>
              </a:avLst>
            </a:prstGeom>
            <a:grpFill/>
            <a:ln>
              <a:solidFill>
                <a:srgbClr val="D34A2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>
                <a:lnSpc>
                  <a:spcPts val="4000"/>
                </a:lnSpc>
                <a:spcAft>
                  <a:spcPts val="600"/>
                </a:spcAft>
              </a:pP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Where does </a:t>
              </a:r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he/she </a:t>
              </a: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work?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61120FC9-14FD-A7C8-F4FC-5704B47D44F1}"/>
                </a:ext>
              </a:extLst>
            </p:cNvPr>
            <p:cNvSpPr txBox="1">
              <a:spLocks/>
            </p:cNvSpPr>
            <p:nvPr/>
          </p:nvSpPr>
          <p:spPr>
            <a:xfrm>
              <a:off x="12072429" y="1473304"/>
              <a:ext cx="5396615" cy="841535"/>
            </a:xfrm>
            <a:prstGeom prst="wedgeRoundRectCallout">
              <a:avLst>
                <a:gd name="adj1" fmla="val 57346"/>
                <a:gd name="adj2" fmla="val 8844"/>
                <a:gd name="adj3" fmla="val 16667"/>
              </a:avLst>
            </a:prstGeom>
            <a:grpFill/>
            <a:ln>
              <a:solidFill>
                <a:srgbClr val="D34A2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400" b="1" i="0" u="none" strike="noStrike" cap="none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pPr>
                <a:lnSpc>
                  <a:spcPts val="4000"/>
                </a:lnSpc>
                <a:spcAft>
                  <a:spcPts val="600"/>
                </a:spcAft>
              </a:pPr>
              <a:r>
                <a:rPr lang="en-US" sz="2400">
                  <a:solidFill>
                    <a:srgbClr val="FF0000"/>
                  </a:solidFill>
                </a:rPr>
                <a:t>He/She</a:t>
              </a:r>
              <a:r>
                <a:rPr lang="en-US" sz="2400">
                  <a:solidFill>
                    <a:schemeClr val="tx1"/>
                  </a:solidFill>
                </a:rPr>
                <a:t> work</a:t>
              </a:r>
              <a:r>
                <a:rPr lang="en-US" sz="2400">
                  <a:solidFill>
                    <a:srgbClr val="FF0000"/>
                  </a:solidFill>
                </a:rPr>
                <a:t>s</a:t>
              </a:r>
              <a:r>
                <a:rPr lang="en-US" sz="2400">
                  <a:solidFill>
                    <a:schemeClr val="tx1"/>
                  </a:solidFill>
                </a:rPr>
                <a:t> </a:t>
              </a:r>
              <a:r>
                <a:rPr lang="en-US" sz="2400">
                  <a:solidFill>
                    <a:srgbClr val="0070C0"/>
                  </a:solidFill>
                </a:rPr>
                <a:t>___________</a:t>
              </a:r>
              <a:r>
                <a:rPr lang="en-US" sz="2400">
                  <a:solidFill>
                    <a:schemeClr val="tx1"/>
                  </a:solidFill>
                </a:rPr>
                <a:t>. 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666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332F05BC-8F10-78F5-5872-1D878EA09AC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270000" y="431801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450A2E-BCE9-22B3-C067-1B7DEA5B1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0" y="1858547"/>
            <a:ext cx="3602169" cy="3596042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350544FD-84B8-B2D2-AF58-52D4DFF92CC5}"/>
              </a:ext>
            </a:extLst>
          </p:cNvPr>
          <p:cNvSpPr txBox="1">
            <a:spLocks/>
          </p:cNvSpPr>
          <p:nvPr/>
        </p:nvSpPr>
        <p:spPr>
          <a:xfrm>
            <a:off x="5212081" y="2695933"/>
            <a:ext cx="4968851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AFAFA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Where does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she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work?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61120FC9-14FD-A7C8-F4FC-5704B47D44F1}"/>
              </a:ext>
            </a:extLst>
          </p:cNvPr>
          <p:cNvSpPr txBox="1">
            <a:spLocks/>
          </p:cNvSpPr>
          <p:nvPr/>
        </p:nvSpPr>
        <p:spPr>
          <a:xfrm>
            <a:off x="5232401" y="3479801"/>
            <a:ext cx="4968851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AFAFA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>
                <a:solidFill>
                  <a:srgbClr val="FF0000"/>
                </a:solidFill>
              </a:rPr>
              <a:t>She</a:t>
            </a:r>
            <a:r>
              <a:rPr lang="en-US" sz="2400">
                <a:solidFill>
                  <a:schemeClr val="tx1"/>
                </a:solidFill>
              </a:rPr>
              <a:t> work</a:t>
            </a:r>
            <a:r>
              <a:rPr lang="en-US" sz="2400">
                <a:solidFill>
                  <a:srgbClr val="FF0000"/>
                </a:solidFill>
              </a:rPr>
              <a:t>s</a:t>
            </a:r>
            <a:r>
              <a:rPr lang="en-US" sz="2400">
                <a:solidFill>
                  <a:schemeClr val="tx1"/>
                </a:solidFill>
              </a:rPr>
              <a:t> </a:t>
            </a:r>
            <a:r>
              <a:rPr lang="en-US" sz="2400">
                <a:solidFill>
                  <a:srgbClr val="0070C0"/>
                </a:solidFill>
              </a:rPr>
              <a:t>at a nursing home</a:t>
            </a:r>
            <a:r>
              <a:rPr lang="en-US" sz="2400">
                <a:solidFill>
                  <a:schemeClr val="tx1"/>
                </a:solidFill>
              </a:rPr>
              <a:t>. 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24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0CDAC35D-C435-6B8C-CEF9-3CEDBD3251C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1879601" y="1753254"/>
            <a:ext cx="3855457" cy="213294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3200401" y="1753254"/>
            <a:ext cx="2534657" cy="259014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>
            <a:off x="5735057" y="1753254"/>
            <a:ext cx="0" cy="223454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5735058" y="1753254"/>
            <a:ext cx="2786555" cy="279334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6">
            <a:extLst>
              <a:ext uri="{FF2B5EF4-FFF2-40B4-BE49-F238E27FC236}">
                <a16:creationId xmlns:a16="http://schemas.microsoft.com/office/drawing/2014/main" id="{EF842F6B-AFB7-BE02-110A-7E78B2519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37190" y="696590"/>
            <a:ext cx="598811" cy="5988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erson in a suit and tie&#10;&#10;Description automatically generated">
            <a:extLst>
              <a:ext uri="{FF2B5EF4-FFF2-40B4-BE49-F238E27FC236}">
                <a16:creationId xmlns:a16="http://schemas.microsoft.com/office/drawing/2014/main" id="{FA8A7592-E97B-121B-D6E3-EC58CF4C75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632201"/>
            <a:ext cx="11785600" cy="256160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F2185A-E7FE-98AF-17E5-9BF2F9BDCCAC}"/>
              </a:ext>
            </a:extLst>
          </p:cNvPr>
          <p:cNvCxnSpPr>
            <a:cxnSpLocks/>
          </p:cNvCxnSpPr>
          <p:nvPr/>
        </p:nvCxnSpPr>
        <p:spPr>
          <a:xfrm>
            <a:off x="5735058" y="1753254"/>
            <a:ext cx="4170943" cy="223454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EC9A8851-4E61-1D74-2E8B-8C0DB9B8E235}"/>
              </a:ext>
            </a:extLst>
          </p:cNvPr>
          <p:cNvSpPr txBox="1">
            <a:spLocks/>
          </p:cNvSpPr>
          <p:nvPr/>
        </p:nvSpPr>
        <p:spPr>
          <a:xfrm>
            <a:off x="101601" y="5824327"/>
            <a:ext cx="1972967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rgbClr val="D34A24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 policeman</a:t>
            </a:r>
            <a:endParaRPr lang="en-US" sz="1867" b="1" dirty="0">
              <a:solidFill>
                <a:srgbClr val="D34A24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BCE2AA3F-90B2-25C8-2AE2-A6A471346D48}"/>
              </a:ext>
            </a:extLst>
          </p:cNvPr>
          <p:cNvSpPr txBox="1">
            <a:spLocks/>
          </p:cNvSpPr>
          <p:nvPr/>
        </p:nvSpPr>
        <p:spPr>
          <a:xfrm>
            <a:off x="7535129" y="5958080"/>
            <a:ext cx="1972967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rgbClr val="D34A24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 teacher</a:t>
            </a:r>
            <a:endParaRPr lang="en-US" sz="1867" b="1" dirty="0">
              <a:solidFill>
                <a:srgbClr val="D34A24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FE35B87-8238-BF6E-2018-E9E80BE75321}"/>
              </a:ext>
            </a:extLst>
          </p:cNvPr>
          <p:cNvSpPr txBox="1"/>
          <p:nvPr/>
        </p:nvSpPr>
        <p:spPr>
          <a:xfrm>
            <a:off x="4427046" y="5562601"/>
            <a:ext cx="2786555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1867">
                <a:solidFill>
                  <a:srgbClr val="D34A24"/>
                </a:solidFill>
                <a:cs typeface="Arial" panose="020B0604020202020204" pitchFamily="34" charset="0"/>
              </a:rPr>
              <a:t>an office worker </a:t>
            </a:r>
            <a:endParaRPr lang="en-US" sz="1867" dirty="0">
              <a:solidFill>
                <a:srgbClr val="D34A24"/>
              </a:solidFill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F33C9669-3007-A202-9AE0-3763EC0F45FB}"/>
              </a:ext>
            </a:extLst>
          </p:cNvPr>
          <p:cNvSpPr txBox="1"/>
          <p:nvPr/>
        </p:nvSpPr>
        <p:spPr>
          <a:xfrm>
            <a:off x="9919801" y="5345543"/>
            <a:ext cx="1972967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1867">
                <a:solidFill>
                  <a:srgbClr val="D34A24"/>
                </a:solidFill>
                <a:cs typeface="Arial" panose="020B0604020202020204" pitchFamily="34" charset="0"/>
              </a:rPr>
              <a:t>an actor</a:t>
            </a:r>
            <a:endParaRPr lang="en-US" sz="1867" dirty="0">
              <a:solidFill>
                <a:srgbClr val="D34A24"/>
              </a:solidFill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025EC92D-F040-DF93-6EB4-78E3DDBCB9CC}"/>
              </a:ext>
            </a:extLst>
          </p:cNvPr>
          <p:cNvSpPr txBox="1"/>
          <p:nvPr/>
        </p:nvSpPr>
        <p:spPr>
          <a:xfrm>
            <a:off x="2114751" y="5765116"/>
            <a:ext cx="1972967" cy="28732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867" b="1">
                <a:solidFill>
                  <a:srgbClr val="D34A24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 farmer </a:t>
            </a:r>
            <a:endParaRPr lang="en-US" sz="1867" b="1" dirty="0">
              <a:solidFill>
                <a:srgbClr val="D34A24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1794D26-BA9B-192F-81AD-4DFF8142B3CB}"/>
              </a:ext>
            </a:extLst>
          </p:cNvPr>
          <p:cNvGrpSpPr/>
          <p:nvPr/>
        </p:nvGrpSpPr>
        <p:grpSpPr>
          <a:xfrm>
            <a:off x="3736306" y="1122921"/>
            <a:ext cx="4084224" cy="1106722"/>
            <a:chOff x="12072428" y="1473304"/>
            <a:chExt cx="5396616" cy="1660084"/>
          </a:xfrm>
          <a:solidFill>
            <a:srgbClr val="FAFAFA"/>
          </a:solidFill>
        </p:grpSpPr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2475E8BB-084C-E33D-4904-8FFA771B64D2}"/>
                </a:ext>
              </a:extLst>
            </p:cNvPr>
            <p:cNvSpPr txBox="1">
              <a:spLocks/>
            </p:cNvSpPr>
            <p:nvPr/>
          </p:nvSpPr>
          <p:spPr>
            <a:xfrm>
              <a:off x="12072428" y="2291853"/>
              <a:ext cx="5396615" cy="841535"/>
            </a:xfrm>
            <a:prstGeom prst="wedgeRoundRectCallout">
              <a:avLst>
                <a:gd name="adj1" fmla="val -59083"/>
                <a:gd name="adj2" fmla="val -6436"/>
                <a:gd name="adj3" fmla="val 16667"/>
              </a:avLst>
            </a:prstGeom>
            <a:grpFill/>
            <a:ln>
              <a:solidFill>
                <a:srgbClr val="D34A2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>
                <a:lnSpc>
                  <a:spcPts val="4000"/>
                </a:lnSpc>
                <a:spcAft>
                  <a:spcPts val="600"/>
                </a:spcAft>
              </a:pP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What does </a:t>
              </a:r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he/she </a:t>
              </a: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do?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07231A89-3D79-F5D8-A117-BB6B348C85E3}"/>
                </a:ext>
              </a:extLst>
            </p:cNvPr>
            <p:cNvSpPr txBox="1">
              <a:spLocks/>
            </p:cNvSpPr>
            <p:nvPr/>
          </p:nvSpPr>
          <p:spPr>
            <a:xfrm>
              <a:off x="12072429" y="1473304"/>
              <a:ext cx="5396615" cy="841535"/>
            </a:xfrm>
            <a:prstGeom prst="wedgeRoundRectCallout">
              <a:avLst>
                <a:gd name="adj1" fmla="val 55014"/>
                <a:gd name="adj2" fmla="val -38694"/>
                <a:gd name="adj3" fmla="val 16667"/>
              </a:avLst>
            </a:prstGeom>
            <a:grpFill/>
            <a:ln>
              <a:solidFill>
                <a:srgbClr val="D34A2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400" b="1" i="0" u="none" strike="noStrike" cap="none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pPr>
                <a:lnSpc>
                  <a:spcPts val="4000"/>
                </a:lnSpc>
                <a:spcAft>
                  <a:spcPts val="600"/>
                </a:spcAft>
              </a:pPr>
              <a:r>
                <a:rPr lang="en-US" sz="2400">
                  <a:solidFill>
                    <a:srgbClr val="FF0000"/>
                  </a:solidFill>
                </a:rPr>
                <a:t>He</a:t>
              </a:r>
              <a:r>
                <a:rPr lang="en-US" sz="2400">
                  <a:solidFill>
                    <a:schemeClr val="tx1"/>
                  </a:solidFill>
                </a:rPr>
                <a:t>’s</a:t>
              </a:r>
              <a:r>
                <a:rPr lang="en-US" sz="2400">
                  <a:solidFill>
                    <a:srgbClr val="FF0000"/>
                  </a:solidFill>
                </a:rPr>
                <a:t>/She</a:t>
              </a:r>
              <a:r>
                <a:rPr lang="en-US" sz="2400">
                  <a:solidFill>
                    <a:schemeClr val="tx1"/>
                  </a:solidFill>
                </a:rPr>
                <a:t>’s _____. 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202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10B4277F-75AE-2251-77FC-D398C327A8C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3D6BFA5-4317-CBAD-ACB7-5899DFCD5FE6}"/>
              </a:ext>
            </a:extLst>
          </p:cNvPr>
          <p:cNvSpPr/>
          <p:nvPr/>
        </p:nvSpPr>
        <p:spPr>
          <a:xfrm>
            <a:off x="7088573" y="3924925"/>
            <a:ext cx="4849427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viện dưỡng lão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AD3FFE4-1605-ED7A-1173-851D74E9AE33}"/>
              </a:ext>
            </a:extLst>
          </p:cNvPr>
          <p:cNvSpPr txBox="1"/>
          <p:nvPr/>
        </p:nvSpPr>
        <p:spPr>
          <a:xfrm>
            <a:off x="6705421" y="3053251"/>
            <a:ext cx="523257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 eaLnBrk="1" fontAlgn="ctr" hangingPunct="1"/>
            <a:r>
              <a:rPr lang="en-US" sz="2800"/>
              <a:t>/æt ə ˈnɜːsɪŋ həʊm/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A3250F0-930D-2322-10A2-373CE4C7584E}"/>
              </a:ext>
            </a:extLst>
          </p:cNvPr>
          <p:cNvSpPr txBox="1"/>
          <p:nvPr/>
        </p:nvSpPr>
        <p:spPr>
          <a:xfrm>
            <a:off x="6553200" y="2255966"/>
            <a:ext cx="53848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000"/>
              <a:t>at a nursing home 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40720C-E6EE-EE62-8FC7-E74C8297D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41" y="951638"/>
            <a:ext cx="5771380" cy="3828620"/>
          </a:xfrm>
          <a:prstGeom prst="roundRect">
            <a:avLst>
              <a:gd name="adj" fmla="val 11885"/>
            </a:avLst>
          </a:prstGeom>
        </p:spPr>
      </p:pic>
    </p:spTree>
    <p:extLst>
      <p:ext uri="{BB962C8B-B14F-4D97-AF65-F5344CB8AC3E}">
        <p14:creationId xmlns:p14="http://schemas.microsoft.com/office/powerpoint/2010/main" val="281654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10B4277F-75AE-2251-77FC-D398C327A8C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3D6BFA5-4317-CBAD-ACB7-5899DFCD5FE6}"/>
              </a:ext>
            </a:extLst>
          </p:cNvPr>
          <p:cNvSpPr/>
          <p:nvPr/>
        </p:nvSpPr>
        <p:spPr>
          <a:xfrm>
            <a:off x="6624735" y="3924925"/>
            <a:ext cx="536406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nhà máy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AD3FFE4-1605-ED7A-1173-851D74E9AE33}"/>
              </a:ext>
            </a:extLst>
          </p:cNvPr>
          <p:cNvSpPr txBox="1"/>
          <p:nvPr/>
        </p:nvSpPr>
        <p:spPr>
          <a:xfrm>
            <a:off x="6553200" y="3053251"/>
            <a:ext cx="54356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 eaLnBrk="1" fontAlgn="ctr" hangingPunct="1"/>
            <a:r>
              <a:rPr lang="en-US" sz="2800"/>
              <a:t>/æt ə ˈfæktəri/ 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A3250F0-930D-2322-10A2-373CE4C7584E}"/>
              </a:ext>
            </a:extLst>
          </p:cNvPr>
          <p:cNvSpPr txBox="1"/>
          <p:nvPr/>
        </p:nvSpPr>
        <p:spPr>
          <a:xfrm>
            <a:off x="6553200" y="2194412"/>
            <a:ext cx="54356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at a factory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C233159-2E2C-9B6B-3CBF-98734DCDA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13" y="1400551"/>
            <a:ext cx="5698222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10B4277F-75AE-2251-77FC-D398C327A8C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3D6BFA5-4317-CBAD-ACB7-5899DFCD5FE6}"/>
              </a:ext>
            </a:extLst>
          </p:cNvPr>
          <p:cNvSpPr/>
          <p:nvPr/>
        </p:nvSpPr>
        <p:spPr>
          <a:xfrm>
            <a:off x="6569735" y="3924925"/>
            <a:ext cx="536826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trường học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AD3FFE4-1605-ED7A-1173-851D74E9AE33}"/>
              </a:ext>
            </a:extLst>
          </p:cNvPr>
          <p:cNvSpPr txBox="1"/>
          <p:nvPr/>
        </p:nvSpPr>
        <p:spPr>
          <a:xfrm>
            <a:off x="6569735" y="3053251"/>
            <a:ext cx="547608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 eaLnBrk="1" fontAlgn="ctr" hangingPunct="1"/>
            <a:r>
              <a:rPr lang="en-US" sz="2800"/>
              <a:t>/æt ə skuːl/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A3250F0-930D-2322-10A2-373CE4C7584E}"/>
              </a:ext>
            </a:extLst>
          </p:cNvPr>
          <p:cNvSpPr txBox="1"/>
          <p:nvPr/>
        </p:nvSpPr>
        <p:spPr>
          <a:xfrm>
            <a:off x="6553200" y="2194412"/>
            <a:ext cx="53848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at a school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8678B98-F588-9A47-E204-DD1A5A0234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6"/>
          <a:stretch/>
        </p:blipFill>
        <p:spPr>
          <a:xfrm>
            <a:off x="1669323" y="1402583"/>
            <a:ext cx="5635694" cy="3824555"/>
          </a:xfrm>
          <a:prstGeom prst="roundRect">
            <a:avLst>
              <a:gd name="adj" fmla="val 11885"/>
            </a:avLst>
          </a:prstGeom>
        </p:spPr>
      </p:pic>
    </p:spTree>
    <p:extLst>
      <p:ext uri="{BB962C8B-B14F-4D97-AF65-F5344CB8AC3E}">
        <p14:creationId xmlns:p14="http://schemas.microsoft.com/office/powerpoint/2010/main" val="253712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10B4277F-75AE-2251-77FC-D398C327A8C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3D6BFA5-4317-CBAD-ACB7-5899DFCD5FE6}"/>
              </a:ext>
            </a:extLst>
          </p:cNvPr>
          <p:cNvSpPr/>
          <p:nvPr/>
        </p:nvSpPr>
        <p:spPr>
          <a:xfrm>
            <a:off x="6671389" y="3678704"/>
            <a:ext cx="5266612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trang trại/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cánh đồng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AD3FFE4-1605-ED7A-1173-851D74E9AE33}"/>
              </a:ext>
            </a:extLst>
          </p:cNvPr>
          <p:cNvSpPr txBox="1"/>
          <p:nvPr/>
        </p:nvSpPr>
        <p:spPr>
          <a:xfrm>
            <a:off x="6553201" y="3053251"/>
            <a:ext cx="53848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/ɒn əˈfɑːmər/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A3250F0-930D-2322-10A2-373CE4C7584E}"/>
              </a:ext>
            </a:extLst>
          </p:cNvPr>
          <p:cNvSpPr txBox="1"/>
          <p:nvPr/>
        </p:nvSpPr>
        <p:spPr>
          <a:xfrm>
            <a:off x="6553200" y="2194412"/>
            <a:ext cx="53848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on a farm</a:t>
            </a: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8B58C7-7113-2CD9-8DD8-EA587A755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968" y="1402583"/>
            <a:ext cx="5694157" cy="3824555"/>
          </a:xfrm>
          <a:prstGeom prst="roundRect">
            <a:avLst>
              <a:gd name="adj" fmla="val 11885"/>
            </a:avLst>
          </a:prstGeom>
        </p:spPr>
      </p:pic>
    </p:spTree>
    <p:extLst>
      <p:ext uri="{BB962C8B-B14F-4D97-AF65-F5344CB8AC3E}">
        <p14:creationId xmlns:p14="http://schemas.microsoft.com/office/powerpoint/2010/main" val="154571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83BB380A-8B06-1FCB-B0C6-8FC853DD7CC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489200" y="1489201"/>
            <a:ext cx="4208167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at a nursing home </a:t>
            </a:r>
            <a:endParaRPr lang="en-US" sz="3200" dirty="0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489200" y="2831038"/>
            <a:ext cx="4208167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at a farm</a:t>
            </a:r>
            <a:endParaRPr lang="en-US" sz="3200" dirty="0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6096000" y="1489201"/>
            <a:ext cx="5334001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Ở viện dưỡng lão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6096000" y="2829279"/>
            <a:ext cx="5334001" cy="733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trang trại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77F6579F-0475-FEE3-9287-B9931E906235}"/>
              </a:ext>
            </a:extLst>
          </p:cNvPr>
          <p:cNvSpPr txBox="1"/>
          <p:nvPr/>
        </p:nvSpPr>
        <p:spPr>
          <a:xfrm>
            <a:off x="933061" y="-260763"/>
            <a:ext cx="9594098" cy="1324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5334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Vocabulary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ED5F570C-3D32-F900-632A-FB6C7D8F89BE}"/>
              </a:ext>
            </a:extLst>
          </p:cNvPr>
          <p:cNvSpPr txBox="1"/>
          <p:nvPr/>
        </p:nvSpPr>
        <p:spPr>
          <a:xfrm>
            <a:off x="2489200" y="5277393"/>
            <a:ext cx="4208167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at a school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F52297BA-A576-09BA-7091-4BE0CD6CBAD2}"/>
              </a:ext>
            </a:extLst>
          </p:cNvPr>
          <p:cNvSpPr txBox="1"/>
          <p:nvPr/>
        </p:nvSpPr>
        <p:spPr>
          <a:xfrm>
            <a:off x="2489200" y="4014076"/>
            <a:ext cx="4208167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at a factory</a:t>
            </a:r>
            <a:endParaRPr lang="en-US" sz="3200" dirty="0"/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90840058-5216-B1EF-839D-B261058059E3}"/>
              </a:ext>
            </a:extLst>
          </p:cNvPr>
          <p:cNvSpPr txBox="1">
            <a:spLocks/>
          </p:cNvSpPr>
          <p:nvPr/>
        </p:nvSpPr>
        <p:spPr>
          <a:xfrm>
            <a:off x="6096000" y="4015836"/>
            <a:ext cx="5334001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nhà máy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4A52FB30-204B-2FD7-C5CC-AA4E0D78D975}"/>
              </a:ext>
            </a:extLst>
          </p:cNvPr>
          <p:cNvSpPr txBox="1">
            <a:spLocks/>
          </p:cNvSpPr>
          <p:nvPr/>
        </p:nvSpPr>
        <p:spPr>
          <a:xfrm>
            <a:off x="6096000" y="5277393"/>
            <a:ext cx="5334001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Trường học</a:t>
            </a:r>
          </a:p>
        </p:txBody>
      </p:sp>
    </p:spTree>
    <p:extLst>
      <p:ext uri="{BB962C8B-B14F-4D97-AF65-F5344CB8AC3E}">
        <p14:creationId xmlns:p14="http://schemas.microsoft.com/office/powerpoint/2010/main" val="290616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800E7119-3D1C-A29F-D627-B6F30CCCF83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69DEB01-2BE1-A9A8-2E4D-277A14072C32}"/>
              </a:ext>
            </a:extLst>
          </p:cNvPr>
          <p:cNvSpPr txBox="1">
            <a:spLocks/>
          </p:cNvSpPr>
          <p:nvPr/>
        </p:nvSpPr>
        <p:spPr>
          <a:xfrm>
            <a:off x="1270000" y="431801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6C9A5A80-7195-9671-20E8-470A4675BC0D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8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F70EEF9A-B0E6-D398-C3CE-1BD3BC69B5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449" y="5387278"/>
            <a:ext cx="648883" cy="648883"/>
          </a:xfrm>
          <a:prstGeom prst="rect">
            <a:avLst/>
          </a:prstGeom>
        </p:spPr>
      </p:pic>
      <p:pic>
        <p:nvPicPr>
          <p:cNvPr id="9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5E703114-455D-D098-2EF8-8021C2ADB7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5387278"/>
            <a:ext cx="648883" cy="6488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35A5B47-AE71-93CA-1004-A637F86997BC}"/>
              </a:ext>
            </a:extLst>
          </p:cNvPr>
          <p:cNvGrpSpPr/>
          <p:nvPr/>
        </p:nvGrpSpPr>
        <p:grpSpPr>
          <a:xfrm>
            <a:off x="324312" y="1568562"/>
            <a:ext cx="11543376" cy="3305345"/>
            <a:chOff x="363336" y="2955854"/>
            <a:chExt cx="17315064" cy="495801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09D39CD-1123-3F38-F41C-5A0337153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51940"/>
            <a:stretch>
              <a:fillRect/>
            </a:stretch>
          </p:blipFill>
          <p:spPr>
            <a:xfrm>
              <a:off x="9356706" y="2955854"/>
              <a:ext cx="8321694" cy="4958016"/>
            </a:xfrm>
            <a:custGeom>
              <a:avLst/>
              <a:gdLst>
                <a:gd name="connsiteX0" fmla="*/ 1014210 w 8321694"/>
                <a:gd name="connsiteY0" fmla="*/ 0 h 4958016"/>
                <a:gd name="connsiteX1" fmla="*/ 5807094 w 8321694"/>
                <a:gd name="connsiteY1" fmla="*/ 0 h 4958016"/>
                <a:gd name="connsiteX2" fmla="*/ 5807094 w 8321694"/>
                <a:gd name="connsiteY2" fmla="*/ 545971 h 4958016"/>
                <a:gd name="connsiteX3" fmla="*/ 8321694 w 8321694"/>
                <a:gd name="connsiteY3" fmla="*/ 545971 h 4958016"/>
                <a:gd name="connsiteX4" fmla="*/ 8321694 w 8321694"/>
                <a:gd name="connsiteY4" fmla="*/ 4958016 h 4958016"/>
                <a:gd name="connsiteX5" fmla="*/ 0 w 8321694"/>
                <a:gd name="connsiteY5" fmla="*/ 4958016 h 4958016"/>
                <a:gd name="connsiteX6" fmla="*/ 0 w 8321694"/>
                <a:gd name="connsiteY6" fmla="*/ 545971 h 4958016"/>
                <a:gd name="connsiteX7" fmla="*/ 1014210 w 8321694"/>
                <a:gd name="connsiteY7" fmla="*/ 545971 h 4958016"/>
                <a:gd name="connsiteX8" fmla="*/ 1014210 w 8321694"/>
                <a:gd name="connsiteY8" fmla="*/ 0 h 495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21694" h="4958016">
                  <a:moveTo>
                    <a:pt x="1014210" y="0"/>
                  </a:moveTo>
                  <a:lnTo>
                    <a:pt x="5807094" y="0"/>
                  </a:lnTo>
                  <a:lnTo>
                    <a:pt x="5807094" y="545971"/>
                  </a:lnTo>
                  <a:lnTo>
                    <a:pt x="8321694" y="545971"/>
                  </a:lnTo>
                  <a:lnTo>
                    <a:pt x="8321694" y="4958016"/>
                  </a:lnTo>
                  <a:lnTo>
                    <a:pt x="0" y="4958016"/>
                  </a:lnTo>
                  <a:lnTo>
                    <a:pt x="0" y="545971"/>
                  </a:lnTo>
                  <a:lnTo>
                    <a:pt x="1014210" y="545971"/>
                  </a:lnTo>
                  <a:lnTo>
                    <a:pt x="1014210" y="0"/>
                  </a:lnTo>
                  <a:close/>
                </a:path>
              </a:pathLst>
            </a:cu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8EE6483-CEBA-752B-F390-459ACE4C2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3327" r="51968"/>
            <a:stretch>
              <a:fillRect/>
            </a:stretch>
          </p:blipFill>
          <p:spPr>
            <a:xfrm>
              <a:off x="363336" y="3120826"/>
              <a:ext cx="8316714" cy="4793045"/>
            </a:xfrm>
            <a:custGeom>
              <a:avLst/>
              <a:gdLst>
                <a:gd name="connsiteX0" fmla="*/ 1944235 w 8316714"/>
                <a:gd name="connsiteY0" fmla="*/ 0 h 4793045"/>
                <a:gd name="connsiteX1" fmla="*/ 7713864 w 8316714"/>
                <a:gd name="connsiteY1" fmla="*/ 0 h 4793045"/>
                <a:gd name="connsiteX2" fmla="*/ 7713864 w 8316714"/>
                <a:gd name="connsiteY2" fmla="*/ 381000 h 4793045"/>
                <a:gd name="connsiteX3" fmla="*/ 8316714 w 8316714"/>
                <a:gd name="connsiteY3" fmla="*/ 381000 h 4793045"/>
                <a:gd name="connsiteX4" fmla="*/ 8316714 w 8316714"/>
                <a:gd name="connsiteY4" fmla="*/ 4793045 h 4793045"/>
                <a:gd name="connsiteX5" fmla="*/ 0 w 8316714"/>
                <a:gd name="connsiteY5" fmla="*/ 4793045 h 4793045"/>
                <a:gd name="connsiteX6" fmla="*/ 0 w 8316714"/>
                <a:gd name="connsiteY6" fmla="*/ 381000 h 4793045"/>
                <a:gd name="connsiteX7" fmla="*/ 1944235 w 8316714"/>
                <a:gd name="connsiteY7" fmla="*/ 381000 h 4793045"/>
                <a:gd name="connsiteX8" fmla="*/ 1944235 w 8316714"/>
                <a:gd name="connsiteY8" fmla="*/ 0 h 4793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16714" h="4793045">
                  <a:moveTo>
                    <a:pt x="1944235" y="0"/>
                  </a:moveTo>
                  <a:lnTo>
                    <a:pt x="7713864" y="0"/>
                  </a:lnTo>
                  <a:lnTo>
                    <a:pt x="7713864" y="381000"/>
                  </a:lnTo>
                  <a:lnTo>
                    <a:pt x="8316714" y="381000"/>
                  </a:lnTo>
                  <a:lnTo>
                    <a:pt x="8316714" y="4793045"/>
                  </a:lnTo>
                  <a:lnTo>
                    <a:pt x="0" y="4793045"/>
                  </a:lnTo>
                  <a:lnTo>
                    <a:pt x="0" y="381000"/>
                  </a:lnTo>
                  <a:lnTo>
                    <a:pt x="1944235" y="381000"/>
                  </a:lnTo>
                  <a:lnTo>
                    <a:pt x="1944235" y="0"/>
                  </a:lnTo>
                  <a:close/>
                </a:path>
              </a:pathLst>
            </a:cu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1B2EFF8-21E7-8254-2C65-D57F16198B37}"/>
                </a:ext>
              </a:extLst>
            </p:cNvPr>
            <p:cNvSpPr/>
            <p:nvPr/>
          </p:nvSpPr>
          <p:spPr>
            <a:xfrm>
              <a:off x="7710055" y="6667500"/>
              <a:ext cx="685800" cy="533400"/>
            </a:xfrm>
            <a:prstGeom prst="rect">
              <a:avLst/>
            </a:prstGeom>
            <a:solidFill>
              <a:srgbClr val="DF966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CB7F4C9-F80B-5724-2B7E-C863E6C0F50D}"/>
                </a:ext>
              </a:extLst>
            </p:cNvPr>
            <p:cNvSpPr/>
            <p:nvPr/>
          </p:nvSpPr>
          <p:spPr>
            <a:xfrm>
              <a:off x="16265240" y="7173190"/>
              <a:ext cx="1371596" cy="548640"/>
            </a:xfrm>
            <a:prstGeom prst="rect">
              <a:avLst/>
            </a:prstGeom>
            <a:solidFill>
              <a:srgbClr val="CF866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F329E7C-48E6-1CA7-BC09-22FA8CA0BE9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5283" t="-28" r="8741" b="79503"/>
          <a:stretch/>
        </p:blipFill>
        <p:spPr>
          <a:xfrm>
            <a:off x="1676400" y="1800535"/>
            <a:ext cx="3657601" cy="6564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A41E56-C1A2-7404-CFE2-9E58FCE20D2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2963" t="76263" r="13133" b="13363"/>
          <a:stretch/>
        </p:blipFill>
        <p:spPr>
          <a:xfrm>
            <a:off x="3274940" y="4213185"/>
            <a:ext cx="1879600" cy="3318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746D2CC-FD44-BFF3-BC93-6F56656F8BA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168" t="87464" r="18565" b="1807"/>
          <a:stretch/>
        </p:blipFill>
        <p:spPr>
          <a:xfrm>
            <a:off x="7039644" y="4518950"/>
            <a:ext cx="3842795" cy="3549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28AADAB-44B8-1359-23B3-F5F436CA963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4008" t="2547" r="31123" b="86118"/>
          <a:stretch/>
        </p:blipFill>
        <p:spPr>
          <a:xfrm>
            <a:off x="7134047" y="1751981"/>
            <a:ext cx="3044067" cy="37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3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5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5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5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5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5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5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594A3486-8B0E-5916-49AB-BFA1A156266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1105775" y="247260"/>
            <a:ext cx="8597025" cy="712755"/>
            <a:chOff x="1105774" y="247259"/>
            <a:chExt cx="8597025" cy="712755"/>
          </a:xfrm>
        </p:grpSpPr>
        <p:sp>
          <p:nvSpPr>
            <p:cNvPr id="18" name="Title 4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9" y="247259"/>
              <a:ext cx="7884820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một người nào đó làm việc ở đâu:</a:t>
              </a:r>
            </a:p>
          </p:txBody>
        </p:sp>
        <p:sp>
          <p:nvSpPr>
            <p:cNvPr id="36" name="Title 4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640080" cy="640080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Freeform 4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1930400" y="1047878"/>
            <a:ext cx="6248400" cy="712755"/>
          </a:xfrm>
          <a:prstGeom prst="roundRect">
            <a:avLst>
              <a:gd name="adj" fmla="val 6322"/>
            </a:avLst>
          </a:prstGeom>
          <a:solidFill>
            <a:srgbClr val="FAFAFA"/>
          </a:solidFill>
          <a:ln>
            <a:solidFill>
              <a:srgbClr val="D34A2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933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Where does </a:t>
            </a:r>
            <a:r>
              <a:rPr lang="en-US" sz="2933" b="1">
                <a:solidFill>
                  <a:srgbClr val="FF0000"/>
                </a:solidFill>
                <a:latin typeface="Century Gothic" panose="020B0502020202020204" pitchFamily="34" charset="0"/>
              </a:rPr>
              <a:t>he/she/name </a:t>
            </a:r>
            <a:r>
              <a:rPr lang="en-US" sz="2933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work?</a:t>
            </a:r>
            <a:endParaRPr lang="en-US" sz="2933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1425815" y="3581400"/>
            <a:ext cx="2196225" cy="6015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en-US" sz="2933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endParaRPr lang="en-US" sz="293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itle 4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8280400" y="1166670"/>
            <a:ext cx="3556000" cy="475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(Anh ấy/cô ấy làm việc ở đâu?)</a:t>
            </a:r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030C6027-0634-0F9D-B540-1AA62761E99A}"/>
              </a:ext>
            </a:extLst>
          </p:cNvPr>
          <p:cNvSpPr/>
          <p:nvPr/>
        </p:nvSpPr>
        <p:spPr>
          <a:xfrm>
            <a:off x="1930400" y="1805030"/>
            <a:ext cx="6248400" cy="712755"/>
          </a:xfrm>
          <a:prstGeom prst="roundRect">
            <a:avLst>
              <a:gd name="adj" fmla="val 6322"/>
            </a:avLst>
          </a:prstGeom>
          <a:solidFill>
            <a:srgbClr val="FAFAFA"/>
          </a:solidFill>
          <a:ln>
            <a:solidFill>
              <a:srgbClr val="D34A2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933" b="1">
                <a:solidFill>
                  <a:srgbClr val="FF0000"/>
                </a:solidFill>
                <a:latin typeface="Century Gothic" panose="020B0502020202020204" pitchFamily="34" charset="0"/>
              </a:rPr>
              <a:t>He/She</a:t>
            </a:r>
            <a:r>
              <a:rPr lang="en-US" sz="2933" b="1">
                <a:solidFill>
                  <a:schemeClr val="tx1"/>
                </a:solidFill>
                <a:latin typeface="Century Gothic" panose="020B0502020202020204" pitchFamily="34" charset="0"/>
              </a:rPr>
              <a:t> work</a:t>
            </a:r>
            <a:r>
              <a:rPr lang="en-US" sz="2933" b="1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  <a:r>
              <a:rPr lang="en-US" sz="2933" b="1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933" b="1">
                <a:solidFill>
                  <a:srgbClr val="0070C0"/>
                </a:solidFill>
                <a:latin typeface="Century Gothic" panose="020B0502020202020204" pitchFamily="34" charset="0"/>
              </a:rPr>
              <a:t>________</a:t>
            </a:r>
            <a:r>
              <a:rPr lang="en-US" sz="2933" b="1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  <a:endParaRPr lang="en-US" sz="2933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itle 4">
            <a:extLst>
              <a:ext uri="{FF2B5EF4-FFF2-40B4-BE49-F238E27FC236}">
                <a16:creationId xmlns:a16="http://schemas.microsoft.com/office/drawing/2014/main" id="{DF3AFB3A-27B1-41E4-7BC2-090EB2E0315F}"/>
              </a:ext>
            </a:extLst>
          </p:cNvPr>
          <p:cNvSpPr txBox="1">
            <a:spLocks/>
          </p:cNvSpPr>
          <p:nvPr/>
        </p:nvSpPr>
        <p:spPr>
          <a:xfrm>
            <a:off x="8280400" y="1923822"/>
            <a:ext cx="3556000" cy="475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(Anh ấy / cô ấy làm ở ______)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7C13AF-7E55-267D-F77E-C3712740B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959" y="2562182"/>
            <a:ext cx="5547841" cy="330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88" grpId="0"/>
      <p:bldP spid="28" grpId="0" animBg="1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277</Words>
  <Application>Microsoft Office PowerPoint</Application>
  <PresentationFormat>Widescreen</PresentationFormat>
  <Paragraphs>75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.VnAvant</vt:lpstr>
      <vt:lpstr>.VnCooper</vt:lpstr>
      <vt:lpstr>Arial</vt:lpstr>
      <vt:lpstr>Arial Black</vt:lpstr>
      <vt:lpstr>Calibri</vt:lpstr>
      <vt:lpstr>Calibri Light</vt:lpstr>
      <vt:lpstr>Century Gothic</vt:lpstr>
      <vt:lpstr>Fira Sans Medium</vt:lpstr>
      <vt:lpstr>Kirang Haerang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STD_PHUONG</cp:lastModifiedBy>
  <cp:revision>10</cp:revision>
  <dcterms:created xsi:type="dcterms:W3CDTF">2023-10-12T03:30:33Z</dcterms:created>
  <dcterms:modified xsi:type="dcterms:W3CDTF">2025-02-17T09:54:39Z</dcterms:modified>
</cp:coreProperties>
</file>