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9" r:id="rId3"/>
    <p:sldMasterId id="2147483732" r:id="rId4"/>
  </p:sldMasterIdLst>
  <p:notesMasterIdLst>
    <p:notesMasterId r:id="rId22"/>
  </p:notesMasterIdLst>
  <p:sldIdLst>
    <p:sldId id="2007577204" r:id="rId5"/>
    <p:sldId id="2007577192" r:id="rId6"/>
    <p:sldId id="262" r:id="rId7"/>
    <p:sldId id="2007577195" r:id="rId8"/>
    <p:sldId id="2007577196" r:id="rId9"/>
    <p:sldId id="270" r:id="rId10"/>
    <p:sldId id="271" r:id="rId11"/>
    <p:sldId id="2007577199" r:id="rId12"/>
    <p:sldId id="290" r:id="rId13"/>
    <p:sldId id="2007577200" r:id="rId14"/>
    <p:sldId id="273" r:id="rId15"/>
    <p:sldId id="275" r:id="rId16"/>
    <p:sldId id="2007577201" r:id="rId17"/>
    <p:sldId id="2007577189" r:id="rId18"/>
    <p:sldId id="2007577190" r:id="rId19"/>
    <p:sldId id="2007577202" r:id="rId20"/>
    <p:sldId id="20075771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73" d="100"/>
          <a:sy n="73" d="100"/>
        </p:scale>
        <p:origin x="5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solidFill>
                  <a:prstClr val="black"/>
                </a:solidFill>
                <a:ea typeface="宋体" panose="02010600030101010101" pitchFamily="2" charset="-122"/>
              </a:rPr>
              <a:pPr/>
              <a:t>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21628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7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9</a:t>
            </a:fld>
            <a:endParaRPr lang="en-US"/>
          </a:p>
        </p:txBody>
      </p:sp>
    </p:spTree>
    <p:extLst>
      <p:ext uri="{BB962C8B-B14F-4D97-AF65-F5344CB8AC3E}">
        <p14:creationId xmlns:p14="http://schemas.microsoft.com/office/powerpoint/2010/main" val="112561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11</a:t>
            </a:fld>
            <a:endParaRPr lang="en-US"/>
          </a:p>
        </p:txBody>
      </p:sp>
    </p:spTree>
    <p:extLst>
      <p:ext uri="{BB962C8B-B14F-4D97-AF65-F5344CB8AC3E}">
        <p14:creationId xmlns:p14="http://schemas.microsoft.com/office/powerpoint/2010/main" val="2122719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12</a:t>
            </a:fld>
            <a:endParaRPr lang="en-US"/>
          </a:p>
        </p:txBody>
      </p:sp>
    </p:spTree>
    <p:extLst>
      <p:ext uri="{BB962C8B-B14F-4D97-AF65-F5344CB8AC3E}">
        <p14:creationId xmlns:p14="http://schemas.microsoft.com/office/powerpoint/2010/main" val="387606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6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A05FE-6210-E84D-CBAC-71BF89B11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3D7BE-93E2-F3A2-7FEF-10450B666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0A4715-FB2B-17CF-5D9E-C2C82A8BE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3B868-B723-4A5C-F8E5-973929DDD2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79368D2-CBC7-34EB-597C-6B06D7FAB3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E56607C-EFA6-A206-0445-817488FC17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50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9026-0768-D854-D28C-34B891DC75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3265A4-3A3D-69AA-2E78-39E5E3FCD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D8D35-2456-DBA5-C424-B3A23C9EC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B8662-6DC7-71CA-98E7-C6F81C04A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E2E0B-6B37-CED7-CDC2-5C77396E10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3D0EFF-98C2-BB70-046A-87B8814599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6AB645D-058C-A0B8-DF0E-B1A24D2C4F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1454929-8F94-8619-2762-FACA8D2A81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31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B3391-CD61-E626-2932-014409D30B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DB2CBF9-3552-37E9-BE1E-060CBB504F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3CEBF-E15B-5582-D89A-AABA8DC043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11">
            <a:extLst>
              <a:ext uri="{FF2B5EF4-FFF2-40B4-BE49-F238E27FC236}">
                <a16:creationId xmlns:a16="http://schemas.microsoft.com/office/drawing/2014/main" id="{144A62E3-AAA8-8980-BF00-53C4979759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3685172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2E003-170E-32F6-1119-878482BFF0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169D70F-F889-B671-7A3C-7D5ECA05F1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C5FFA26-8FCC-DFF5-DAE1-3B9EAE5F5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30">
            <a:extLst>
              <a:ext uri="{FF2B5EF4-FFF2-40B4-BE49-F238E27FC236}">
                <a16:creationId xmlns:a16="http://schemas.microsoft.com/office/drawing/2014/main" id="{7565CF35-5BAB-3325-8EE8-B191AFAF127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80907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B3391-CD61-E626-2932-014409D30B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DB2CBF9-3552-37E9-BE1E-060CBB504F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3CEBF-E15B-5582-D89A-AABA8DC043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11">
            <a:extLst>
              <a:ext uri="{FF2B5EF4-FFF2-40B4-BE49-F238E27FC236}">
                <a16:creationId xmlns:a16="http://schemas.microsoft.com/office/drawing/2014/main" id="{144A62E3-AAA8-8980-BF00-53C4979759C0}"/>
              </a:ext>
            </a:extLst>
          </p:cNvPr>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13890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1AAF-9136-184C-28AE-F3247E7E8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936C8-3EE4-E0FB-2918-0CB1BEA7F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E37ED-E31C-FCDB-7632-6045D008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07B9B-DF0E-A5A1-9B30-813D8B5428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3322F40-E73F-ABD3-24C4-B6397317E9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A6BABE-EE8F-4B6D-97B0-4955518CF5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052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4D3D-B0EE-6118-6A29-CE2BE19D1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0C55B7-1829-1696-F04B-69AF21BA3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FDCB0D-DCED-44DA-776F-A611BA2F7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B9E78-0C61-FF36-9296-16895D6051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820CE4-CB6B-26CF-8909-F9B879725F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6C490D5-CE0D-D158-C7F4-C2728C3E8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descr="Diagram&#10;&#10;Description automatically generated with medium confidence">
            <a:extLst>
              <a:ext uri="{FF2B5EF4-FFF2-40B4-BE49-F238E27FC236}">
                <a16:creationId xmlns:a16="http://schemas.microsoft.com/office/drawing/2014/main" id="{E36D3A7F-9A3D-6AB6-4C8D-2D5EC2AEF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3951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1E57-D22A-7AE2-BC73-BC57EAE79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B1746-F0AB-792C-9E38-67271D05B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C2F7E-6F0D-242B-9CAC-FE067E46D4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C1EE071-3E82-5E10-FF19-3AF3E19784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475B4CF-AB5D-E96C-9D4C-FEE3648034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514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74EC0D-A7D3-7950-2D15-8307CC85B9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EBE5F9-30BA-7E9B-741E-683625D4A9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CB535-E13F-5819-B314-3161D81FA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6D8C40-263A-6C30-F94C-FB8973B891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BAFB37-1407-861C-3824-CA901612D8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118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3174-E06A-9088-BB69-023305BCD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91E0AC-9AF9-365B-A443-316EA1B5E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BFDCA-A625-4363-109E-97737376B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5D689C-404A-8CBB-7F36-C4A0C0E31A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A33B98-1EBC-82E0-DED4-6542AF4189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10">
            <a:extLst>
              <a:ext uri="{FF2B5EF4-FFF2-40B4-BE49-F238E27FC236}">
                <a16:creationId xmlns:a16="http://schemas.microsoft.com/office/drawing/2014/main" id="{1DD80FDD-FCEB-1AE7-4565-33FE6E0F5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extLst>
      <p:ext uri="{BB962C8B-B14F-4D97-AF65-F5344CB8AC3E}">
        <p14:creationId xmlns:p14="http://schemas.microsoft.com/office/powerpoint/2010/main" val="3604363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82DF-48A0-526A-18E8-7EA8C4102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6CF1F-5B7F-62F0-86F3-9F396AC6C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C5F1D-B0AE-EEAE-D520-079CAEF3B2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36E515-F4FF-7B44-1AA5-527CC2AAB9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3E03CA2-9856-404C-DDC2-3F7B285E25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157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EF93-0D3D-79D8-0D29-594ECBEBC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E49F3D-8631-FF00-FDB0-DB6B02E2A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C7F182-BF08-F0F1-0517-E5E7320E7D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B018EE8-C8B9-0597-E3AB-C491AF75E3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8E96DC3-A6C3-8212-AFB7-361D2D5FD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basketball court with a basketball hoop&#10;&#10;Description automatically generated with low confidence">
            <a:extLst>
              <a:ext uri="{FF2B5EF4-FFF2-40B4-BE49-F238E27FC236}">
                <a16:creationId xmlns:a16="http://schemas.microsoft.com/office/drawing/2014/main" id="{CCCDDFB5-7A48-B253-5B8B-A45801403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484766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A05FE-6210-E84D-CBAC-71BF89B11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3D7BE-93E2-F3A2-7FEF-10450B666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0A4715-FB2B-17CF-5D9E-C2C82A8BE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3B868-B723-4A5C-F8E5-973929DDD2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79368D2-CBC7-34EB-597C-6B06D7FAB3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E56607C-EFA6-A206-0445-817488FC17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22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9026-0768-D854-D28C-34B891DC75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3265A4-3A3D-69AA-2E78-39E5E3FCD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D8D35-2456-DBA5-C424-B3A23C9EC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B8662-6DC7-71CA-98E7-C6F81C04A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E2E0B-6B37-CED7-CDC2-5C77396E10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3D0EFF-98C2-BB70-046A-87B8814599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6AB645D-058C-A0B8-DF0E-B1A24D2C4F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1454929-8F94-8619-2762-FACA8D2A81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18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B3391-CD61-E626-2932-014409D30B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DB2CBF9-3552-37E9-BE1E-060CBB504F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3CEBF-E15B-5582-D89A-AABA8DC043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11">
            <a:extLst>
              <a:ext uri="{FF2B5EF4-FFF2-40B4-BE49-F238E27FC236}">
                <a16:creationId xmlns:a16="http://schemas.microsoft.com/office/drawing/2014/main" id="{144A62E3-AAA8-8980-BF00-53C4979759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2047401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2E003-170E-32F6-1119-878482BFF0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169D70F-F889-B671-7A3C-7D5ECA05F1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C5FFA26-8FCC-DFF5-DAE1-3B9EAE5F5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30">
            <a:extLst>
              <a:ext uri="{FF2B5EF4-FFF2-40B4-BE49-F238E27FC236}">
                <a16:creationId xmlns:a16="http://schemas.microsoft.com/office/drawing/2014/main" id="{7565CF35-5BAB-3325-8EE8-B191AFAF127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08894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B3391-CD61-E626-2932-014409D30B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DB2CBF9-3552-37E9-BE1E-060CBB504F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3CEBF-E15B-5582-D89A-AABA8DC043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11">
            <a:extLst>
              <a:ext uri="{FF2B5EF4-FFF2-40B4-BE49-F238E27FC236}">
                <a16:creationId xmlns:a16="http://schemas.microsoft.com/office/drawing/2014/main" id="{144A62E3-AAA8-8980-BF00-53C4979759C0}"/>
              </a:ext>
            </a:extLst>
          </p:cNvPr>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3774426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1AAF-9136-184C-28AE-F3247E7E8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936C8-3EE4-E0FB-2918-0CB1BEA7F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E37ED-E31C-FCDB-7632-6045D008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07B9B-DF0E-A5A1-9B30-813D8B5428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3322F40-E73F-ABD3-24C4-B6397317E9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A6BABE-EE8F-4B6D-97B0-4955518CF5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875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4D3D-B0EE-6118-6A29-CE2BE19D1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0C55B7-1829-1696-F04B-69AF21BA3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FDCB0D-DCED-44DA-776F-A611BA2F7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B9E78-0C61-FF36-9296-16895D6051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F820CE4-CB6B-26CF-8909-F9B879725F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6C490D5-CE0D-D158-C7F4-C2728C3E8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descr="Diagram&#10;&#10;Description automatically generated with medium confidence">
            <a:extLst>
              <a:ext uri="{FF2B5EF4-FFF2-40B4-BE49-F238E27FC236}">
                <a16:creationId xmlns:a16="http://schemas.microsoft.com/office/drawing/2014/main" id="{E36D3A7F-9A3D-6AB6-4C8D-2D5EC2AEF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7770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1E57-D22A-7AE2-BC73-BC57EAE79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B1746-F0AB-792C-9E38-67271D05B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C2F7E-6F0D-242B-9CAC-FE067E46D4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C1EE071-3E82-5E10-FF19-3AF3E19784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475B4CF-AB5D-E96C-9D4C-FEE3648034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659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74EC0D-A7D3-7950-2D15-8307CC85B9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EBE5F9-30BA-7E9B-741E-683625D4A9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CB535-E13F-5819-B314-3161D81FA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6D8C40-263A-6C30-F94C-FB8973B891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BAFB37-1407-861C-3824-CA901612D8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73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426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685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562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509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06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067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890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000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36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687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569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71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3174-E06A-9088-BB69-023305BCD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91E0AC-9AF9-365B-A443-316EA1B5E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BFDCA-A625-4363-109E-97737376B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5D689C-404A-8CBB-7F36-C4A0C0E31A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A33B98-1EBC-82E0-DED4-6542AF4189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10">
            <a:extLst>
              <a:ext uri="{FF2B5EF4-FFF2-40B4-BE49-F238E27FC236}">
                <a16:creationId xmlns:a16="http://schemas.microsoft.com/office/drawing/2014/main" id="{1DD80FDD-FCEB-1AE7-4565-33FE6E0F5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extLst>
      <p:ext uri="{BB962C8B-B14F-4D97-AF65-F5344CB8AC3E}">
        <p14:creationId xmlns:p14="http://schemas.microsoft.com/office/powerpoint/2010/main" val="179327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82DF-48A0-526A-18E8-7EA8C4102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6CF1F-5B7F-62F0-86F3-9F396AC6C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C5F1D-B0AE-EEAE-D520-079CAEF3B2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36E515-F4FF-7B44-1AA5-527CC2AAB9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3E03CA2-9856-404C-DDC2-3F7B285E25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9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EF93-0D3D-79D8-0D29-594ECBEBC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E49F3D-8631-FF00-FDB0-DB6B02E2A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C7F182-BF08-F0F1-0517-E5E7320E7D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B018EE8-C8B9-0597-E3AB-C491AF75E3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8E96DC3-A6C3-8212-AFB7-361D2D5FD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basketball court with a basketball hoop&#10;&#10;Description automatically generated with low confidence">
            <a:extLst>
              <a:ext uri="{FF2B5EF4-FFF2-40B4-BE49-F238E27FC236}">
                <a16:creationId xmlns:a16="http://schemas.microsoft.com/office/drawing/2014/main" id="{CCCDDFB5-7A48-B253-5B8B-A45801403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68636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white circle with leaves and blue text&#10;&#10;Description automatically generated">
            <a:extLst>
              <a:ext uri="{FF2B5EF4-FFF2-40B4-BE49-F238E27FC236}">
                <a16:creationId xmlns:a16="http://schemas.microsoft.com/office/drawing/2014/main" id="{59E51A87-A9AA-ECE0-D462-BABEC68C8A5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344400" y="171450"/>
            <a:ext cx="1314450" cy="1314450"/>
          </a:xfrm>
          <a:prstGeom prst="rect">
            <a:avLst/>
          </a:prstGeom>
        </p:spPr>
      </p:pic>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C3CF80-A5E2-DA57-C982-0E1FD1BA4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C5BC02-CFCD-4E0D-F404-33DB42A3D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EAF37-8630-9A39-044D-A32094C76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250E15-F2AC-A4C9-D2F2-B3EAD9B33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F494C2-D12E-2729-CC98-1B42E0DC7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text, font, graphics, design&#10;&#10;Description automatically generated">
            <a:extLst>
              <a:ext uri="{FF2B5EF4-FFF2-40B4-BE49-F238E27FC236}">
                <a16:creationId xmlns:a16="http://schemas.microsoft.com/office/drawing/2014/main" id="{1597D467-C210-DF13-26DA-D9A47593964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6" y="238124"/>
            <a:ext cx="1876426" cy="1800226"/>
          </a:xfrm>
          <a:prstGeom prst="rect">
            <a:avLst/>
          </a:prstGeom>
        </p:spPr>
      </p:pic>
    </p:spTree>
    <p:extLst>
      <p:ext uri="{BB962C8B-B14F-4D97-AF65-F5344CB8AC3E}">
        <p14:creationId xmlns:p14="http://schemas.microsoft.com/office/powerpoint/2010/main" val="42215948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C3CF80-A5E2-DA57-C982-0E1FD1BA4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C5BC02-CFCD-4E0D-F404-33DB42A3D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EAF37-8630-9A39-044D-A32094C76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44E6E6-66EA-4261-BC32-F98BF6CC210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250E15-F2AC-A4C9-D2F2-B3EAD9B33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F494C2-D12E-2729-CC98-1B42E0DC7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211B76-5616-4E9D-896D-683DCF1C73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text, font, graphics, design&#10;&#10;Description automatically generated">
            <a:extLst>
              <a:ext uri="{FF2B5EF4-FFF2-40B4-BE49-F238E27FC236}">
                <a16:creationId xmlns:a16="http://schemas.microsoft.com/office/drawing/2014/main" id="{1597D467-C210-DF13-26DA-D9A47593964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6" y="238124"/>
            <a:ext cx="1876426" cy="1800226"/>
          </a:xfrm>
          <a:prstGeom prst="rect">
            <a:avLst/>
          </a:prstGeom>
        </p:spPr>
      </p:pic>
    </p:spTree>
    <p:extLst>
      <p:ext uri="{BB962C8B-B14F-4D97-AF65-F5344CB8AC3E}">
        <p14:creationId xmlns:p14="http://schemas.microsoft.com/office/powerpoint/2010/main" val="421658257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DAC00-769B-4764-9024-9D73B918F090}"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27330-08E4-414E-8675-021F63D208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99509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46892" y="-123092"/>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7" y="3404382"/>
            <a:ext cx="3125270" cy="3453618"/>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17" name="文本框 6">
            <a:extLst>
              <a:ext uri="{FF2B5EF4-FFF2-40B4-BE49-F238E27FC236}">
                <a16:creationId xmlns:a16="http://schemas.microsoft.com/office/drawing/2014/main" id="{42929F7C-191A-48DA-A979-0460A0D2136C}"/>
              </a:ext>
            </a:extLst>
          </p:cNvPr>
          <p:cNvSpPr txBox="1"/>
          <p:nvPr/>
        </p:nvSpPr>
        <p:spPr>
          <a:xfrm>
            <a:off x="3627073" y="2484099"/>
            <a:ext cx="6234668" cy="646331"/>
          </a:xfrm>
          <a:prstGeom prst="rect">
            <a:avLst/>
          </a:prstGeom>
          <a:noFill/>
        </p:spPr>
        <p:txBody>
          <a:bodyPr wrap="square" rtlCol="0">
            <a:spAutoFit/>
          </a:bodyPr>
          <a:lstStyle/>
          <a:p>
            <a:r>
              <a:rPr lang="en-US" altLang="zh-CN" sz="3600" b="1" dirty="0" smtClean="0">
                <a:solidFill>
                  <a:srgbClr val="00B050"/>
                </a:solidFill>
                <a:latin typeface="Times New Roman" panose="02020603050405020304" pitchFamily="18" charset="0"/>
                <a:ea typeface="inpin heiti" charset="-122"/>
                <a:cs typeface="Times New Roman" panose="02020603050405020304" pitchFamily="18" charset="0"/>
              </a:rPr>
              <a:t> TIẾNG VIỆT  – LỚP 4</a:t>
            </a:r>
            <a:endParaRPr lang="zh-CN" altLang="en-US" sz="36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6291608" y="3770142"/>
            <a:ext cx="4751529" cy="986073"/>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inpin heiti" charset="-122"/>
              <a:ea typeface="inpin heiti" charset="-122"/>
            </a:endParaRPr>
          </a:p>
        </p:txBody>
      </p:sp>
      <p:sp>
        <p:nvSpPr>
          <p:cNvPr id="31" name="AutoShape 15"/>
          <p:cNvSpPr>
            <a:spLocks noChangeArrowheads="1"/>
          </p:cNvSpPr>
          <p:nvPr/>
        </p:nvSpPr>
        <p:spPr bwMode="auto">
          <a:xfrm>
            <a:off x="5660023" y="1942014"/>
            <a:ext cx="562707" cy="35615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
        <p:nvSpPr>
          <p:cNvPr id="32" name="AutoShape 42"/>
          <p:cNvSpPr>
            <a:spLocks noChangeArrowheads="1"/>
          </p:cNvSpPr>
          <p:nvPr/>
        </p:nvSpPr>
        <p:spPr bwMode="auto">
          <a:xfrm flipV="1">
            <a:off x="5660023" y="6404852"/>
            <a:ext cx="387913" cy="35043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
        <p:nvSpPr>
          <p:cNvPr id="33" name="AutoShape 43"/>
          <p:cNvSpPr>
            <a:spLocks noChangeArrowheads="1"/>
          </p:cNvSpPr>
          <p:nvPr/>
        </p:nvSpPr>
        <p:spPr bwMode="auto">
          <a:xfrm>
            <a:off x="2471138" y="4440273"/>
            <a:ext cx="348851" cy="37346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
        <p:nvSpPr>
          <p:cNvPr id="34" name="AutoShape 44"/>
          <p:cNvSpPr>
            <a:spLocks noChangeArrowheads="1"/>
          </p:cNvSpPr>
          <p:nvPr/>
        </p:nvSpPr>
        <p:spPr bwMode="auto">
          <a:xfrm>
            <a:off x="9778340" y="1846187"/>
            <a:ext cx="404323" cy="27390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
        <p:nvSpPr>
          <p:cNvPr id="35" name="AutoShape 46"/>
          <p:cNvSpPr>
            <a:spLocks noChangeArrowheads="1"/>
          </p:cNvSpPr>
          <p:nvPr/>
        </p:nvSpPr>
        <p:spPr bwMode="auto">
          <a:xfrm>
            <a:off x="1301257" y="2010591"/>
            <a:ext cx="461963" cy="28049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
        <p:nvSpPr>
          <p:cNvPr id="36" name="AutoShape 64"/>
          <p:cNvSpPr>
            <a:spLocks noChangeArrowheads="1"/>
          </p:cNvSpPr>
          <p:nvPr/>
        </p:nvSpPr>
        <p:spPr bwMode="auto">
          <a:xfrm>
            <a:off x="3602310" y="5818278"/>
            <a:ext cx="322910" cy="2897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
        <p:nvSpPr>
          <p:cNvPr id="37" name="AutoShape 64"/>
          <p:cNvSpPr>
            <a:spLocks noChangeArrowheads="1"/>
          </p:cNvSpPr>
          <p:nvPr/>
        </p:nvSpPr>
        <p:spPr bwMode="auto">
          <a:xfrm>
            <a:off x="7824408" y="5852160"/>
            <a:ext cx="348922" cy="33823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
        <p:nvSpPr>
          <p:cNvPr id="39" name="AutoShape 64"/>
          <p:cNvSpPr>
            <a:spLocks noChangeArrowheads="1"/>
          </p:cNvSpPr>
          <p:nvPr/>
        </p:nvSpPr>
        <p:spPr bwMode="auto">
          <a:xfrm>
            <a:off x="3138249" y="927789"/>
            <a:ext cx="464061" cy="33704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
        <p:nvSpPr>
          <p:cNvPr id="40" name="AutoShape 44"/>
          <p:cNvSpPr>
            <a:spLocks noChangeArrowheads="1"/>
          </p:cNvSpPr>
          <p:nvPr/>
        </p:nvSpPr>
        <p:spPr bwMode="auto">
          <a:xfrm>
            <a:off x="7998869" y="853859"/>
            <a:ext cx="466683" cy="38836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
        <p:nvSpPr>
          <p:cNvPr id="21" name="AutoShape 44"/>
          <p:cNvSpPr>
            <a:spLocks noChangeArrowheads="1"/>
          </p:cNvSpPr>
          <p:nvPr/>
        </p:nvSpPr>
        <p:spPr bwMode="auto">
          <a:xfrm>
            <a:off x="9139447" y="4625263"/>
            <a:ext cx="383154" cy="26190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prstClr val="black"/>
              </a:solidFill>
              <a:latin typeface="Arial" charset="0"/>
            </a:endParaRPr>
          </a:p>
        </p:txBody>
      </p:sp>
    </p:spTree>
    <p:extLst>
      <p:ext uri="{BB962C8B-B14F-4D97-AF65-F5344CB8AC3E}">
        <p14:creationId xmlns:p14="http://schemas.microsoft.com/office/powerpoint/2010/main" val="551281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1">
        <p15:prstTrans prst="peelOff"/>
      </p:transition>
    </mc:Choice>
    <mc:Fallback xmlns="">
      <p:transition spd="slow" advTm="4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
        <p:nvSpPr>
          <p:cNvPr id="4" name="Rectangle 3"/>
          <p:cNvSpPr/>
          <p:nvPr/>
        </p:nvSpPr>
        <p:spPr>
          <a:xfrm>
            <a:off x="1549616" y="2261573"/>
            <a:ext cx="8961119" cy="11113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Ý </a:t>
            </a:r>
            <a:r>
              <a:rPr kumimoji="0" lang="en-US" sz="3600" b="1" i="0" u="none" strike="noStrike" kern="1200" cap="none" spc="0" normalizeH="0" baseline="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chính</a:t>
            </a:r>
            <a:r>
              <a:rPr kumimoji="0" lang="en-US" sz="36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3:</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Ước</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mơ</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cậu</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bé</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đã</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trở</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hiện</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thực</a:t>
            </a:r>
            <a:r>
              <a:rPr kumimoji="0" lang="en-US" sz="3600" b="1" i="0" u="none" strike="noStrike" kern="1200" cap="none" spc="0" normalizeH="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549616" y="1038527"/>
            <a:ext cx="9182791" cy="11113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Ý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chính</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đoạn</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1+2: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Ước</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mở</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trở</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thành</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thuyền</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trưởng</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của</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cậu</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bé</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96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3143428" y="1394601"/>
            <a:ext cx="9048572" cy="4890696"/>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4069908" y="2864908"/>
            <a:ext cx="7261132" cy="1938992"/>
          </a:xfrm>
          <a:prstGeom prst="rect">
            <a:avLst/>
          </a:prstGeom>
        </p:spPr>
        <p:txBody>
          <a:bodyPr wrap="square">
            <a:spAutoFit/>
          </a:bodyPr>
          <a:lstStyle/>
          <a:p>
            <a:pPr lvl="0" algn="just"/>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Cứ</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quyết</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tâm</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kiên</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trì</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cố</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gắng</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chúng</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ta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sẽ</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ước</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mơ</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mình</a:t>
            </a:r>
            <a:r>
              <a:rPr lang="en-US" sz="4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3623737" y="481165"/>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692;p47">
            <a:extLst>
              <a:ext uri="{FF2B5EF4-FFF2-40B4-BE49-F238E27FC236}">
                <a16:creationId xmlns:a16="http://schemas.microsoft.com/office/drawing/2014/main" id="{E0D595B6-2949-D067-D1B1-06F846F6C88E}"/>
              </a:ext>
            </a:extLst>
          </p:cNvPr>
          <p:cNvSpPr/>
          <p:nvPr/>
        </p:nvSpPr>
        <p:spPr>
          <a:xfrm>
            <a:off x="2264371" y="299832"/>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pic>
        <p:nvPicPr>
          <p:cNvPr id="17" name="Picture 16">
            <a:extLst>
              <a:ext uri="{FF2B5EF4-FFF2-40B4-BE49-F238E27FC236}">
                <a16:creationId xmlns:a16="http://schemas.microsoft.com/office/drawing/2014/main" id="{AC20414B-F16C-A5FC-45B0-618F3CF46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2" name="Rectangle 1"/>
          <p:cNvSpPr/>
          <p:nvPr/>
        </p:nvSpPr>
        <p:spPr>
          <a:xfrm>
            <a:off x="2850844" y="619966"/>
            <a:ext cx="649030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LUẬN NHÓM </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4 (5’)</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itle 38"/>
          <p:cNvSpPr>
            <a:spLocks noGrp="1"/>
          </p:cNvSpPr>
          <p:nvPr>
            <p:ph type="title"/>
          </p:nvPr>
        </p:nvSpPr>
        <p:spPr>
          <a:xfrm>
            <a:off x="1886856" y="1668062"/>
            <a:ext cx="8824685"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Tìm</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từ</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cần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nhấn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giọng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hay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từng</a:t>
            </a:r>
            <a:r>
              <a:rPr lang="en-US" altLang="en-US" sz="4000" dirty="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đoạn</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cả</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bài</a:t>
            </a:r>
            <a:r>
              <a:rPr lang="en-US" altLang="en-US" sz="4000" dirty="0" smtClean="0">
                <a:latin typeface="Times New Roman" panose="02020603050405020304" pitchFamily="18" charset="0"/>
                <a:cs typeface="Times New Roman" panose="02020603050405020304" pitchFamily="18" charset="0"/>
              </a:rPr>
              <a:t>.</a:t>
            </a:r>
            <a:r>
              <a:rPr lang="en-US" altLang="en-US" sz="4000" dirty="0">
                <a:latin typeface="Times New Roman" panose="02020603050405020304" pitchFamily="18" charset="0"/>
                <a:cs typeface="Times New Roman" panose="02020603050405020304" pitchFamily="18" charset="0"/>
              </a:rPr>
              <a:t/>
            </a:r>
            <a:br>
              <a:rPr lang="en-US" altLang="en-US" sz="4000" dirty="0">
                <a:latin typeface="Times New Roman" panose="02020603050405020304" pitchFamily="18" charset="0"/>
                <a:cs typeface="Times New Roman" panose="02020603050405020304" pitchFamily="18" charset="0"/>
              </a:rPr>
            </a:b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Luyện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diễn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cảm</a:t>
            </a:r>
            <a:r>
              <a:rPr lang="en-US" altLang="en-US" sz="4000" dirty="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đoạn</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đọc</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phân</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vai</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trong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nhóm</a:t>
            </a:r>
            <a:r>
              <a:rPr lang="en-US" altLang="en-US" sz="4000" dirty="0" smtClean="0">
                <a:latin typeface="Times New Roman" panose="02020603050405020304" pitchFamily="18" charset="0"/>
                <a:cs typeface="Times New Roman" panose="02020603050405020304" pitchFamily="18" charset="0"/>
              </a:rPr>
              <a:t>.</a:t>
            </a:r>
            <a:endParaRPr lang="en-US" alt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055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a:t>
            </a:r>
            <a:r>
              <a:rPr lang="vi-VN" sz="3600" b="1" i="0" dirty="0" smtClean="0">
                <a:solidFill>
                  <a:srgbClr val="000000"/>
                </a:solidFill>
                <a:effectLst/>
                <a:latin typeface="Cambria" panose="02040503050406030204" pitchFamily="18" charset="0"/>
                <a:ea typeface="Cambria" panose="02040503050406030204" pitchFamily="18" charset="0"/>
              </a:rPr>
              <a:t>đoạn</a:t>
            </a:r>
            <a:r>
              <a:rPr lang="en-US" sz="3600" b="1" i="0" dirty="0" smtClean="0">
                <a:solidFill>
                  <a:srgbClr val="000000"/>
                </a:solidFill>
                <a:effectLst/>
                <a:latin typeface="Cambria" panose="02040503050406030204" pitchFamily="18" charset="0"/>
                <a:ea typeface="Cambria" panose="02040503050406030204" pitchFamily="18" charset="0"/>
              </a:rPr>
              <a:t> </a:t>
            </a:r>
            <a:r>
              <a:rPr lang="en-US" sz="3600" b="1" i="0" dirty="0" err="1" smtClean="0">
                <a:solidFill>
                  <a:srgbClr val="000000"/>
                </a:solidFill>
                <a:effectLst/>
                <a:latin typeface="Cambria" panose="02040503050406030204" pitchFamily="18" charset="0"/>
                <a:ea typeface="Cambria" panose="02040503050406030204" pitchFamily="18" charset="0"/>
              </a:rPr>
              <a:t>văn</a:t>
            </a:r>
            <a:r>
              <a:rPr lang="vi-VN" sz="3600" b="1" i="0" dirty="0" smtClean="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en-US" sz="3200" b="0" i="0" dirty="0" smtClean="0">
                <a:solidFill>
                  <a:srgbClr val="C00000"/>
                </a:solidFill>
                <a:effectLst/>
                <a:latin typeface="Cambria" panose="02040503050406030204" pitchFamily="18" charset="0"/>
                <a:ea typeface="Cambria" panose="02040503050406030204" pitchFamily="18" charset="0"/>
              </a:rPr>
              <a:t>     </a:t>
            </a:r>
            <a:r>
              <a:rPr lang="vi-VN" sz="3200" b="0" i="0" dirty="0" smtClean="0">
                <a:solidFill>
                  <a:srgbClr val="C00000"/>
                </a:solidFill>
                <a:effectLst/>
                <a:latin typeface="Cambria" panose="02040503050406030204" pitchFamily="18" charset="0"/>
                <a:ea typeface="Cambria" panose="02040503050406030204" pitchFamily="18" charset="0"/>
              </a:rPr>
              <a:t>Anh </a:t>
            </a:r>
            <a:r>
              <a:rPr lang="vi-VN" sz="3200" b="0" i="0" dirty="0">
                <a:solidFill>
                  <a:srgbClr val="C00000"/>
                </a:solidFill>
                <a:effectLst/>
                <a:latin typeface="Cambria" panose="02040503050406030204" pitchFamily="18" charset="0"/>
                <a:ea typeface="Cambria" panose="02040503050406030204" pitchFamily="18" charset="0"/>
              </a:rPr>
              <a:t>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id="{4A61BD24-A277-9526-5596-8FE306658B53}"/>
                </a:ext>
              </a:extLst>
            </p:cNvPr>
            <p:cNvPicPr>
              <a:picLocks noChangeAspect="1"/>
            </p:cNvPicPr>
            <p:nvPr/>
          </p:nvPicPr>
          <p:blipFill>
            <a:blip r:embed="rId3"/>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id="{2146A6DF-C32F-8420-0B15-6B805B6509B6}"/>
              </a:ext>
            </a:extLst>
          </p:cNvPr>
          <p:cNvCxnSpPr/>
          <p:nvPr/>
        </p:nvCxnSpPr>
        <p:spPr>
          <a:xfrm>
            <a:off x="5076567" y="2172933"/>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8" name="Straight Connector 7"/>
          <p:cNvCxnSpPr/>
          <p:nvPr/>
        </p:nvCxnSpPr>
        <p:spPr>
          <a:xfrm>
            <a:off x="3713018" y="905164"/>
            <a:ext cx="14501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527497" y="905164"/>
            <a:ext cx="5851703" cy="369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5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p:tgtEl>
                                          <p:spTgt spid="10"/>
                                        </p:tgtEl>
                                        <p:attrNameLst>
                                          <p:attrName>ppt_y</p:attrName>
                                        </p:attrNameLst>
                                      </p:cBhvr>
                                      <p:tavLst>
                                        <p:tav tm="0">
                                          <p:val>
                                            <p:strVal val="#ppt_y+#ppt_h*1.125000"/>
                                          </p:val>
                                        </p:tav>
                                        <p:tav tm="100000">
                                          <p:val>
                                            <p:strVal val="#ppt_y"/>
                                          </p:val>
                                        </p:tav>
                                      </p:tavLst>
                                    </p:anim>
                                    <p:animEffect transition="in" filter="wipe(up)">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p:tgtEl>
                                          <p:spTgt spid="14"/>
                                        </p:tgtEl>
                                        <p:attrNameLst>
                                          <p:attrName>ppt_y</p:attrName>
                                        </p:attrNameLst>
                                      </p:cBhvr>
                                      <p:tavLst>
                                        <p:tav tm="0">
                                          <p:val>
                                            <p:strVal val="#ppt_y+#ppt_h*1.125000"/>
                                          </p:val>
                                        </p:tav>
                                        <p:tav tm="100000">
                                          <p:val>
                                            <p:strVal val="#ppt_y"/>
                                          </p:val>
                                        </p:tav>
                                      </p:tavLst>
                                    </p:anim>
                                    <p:animEffect transition="in" filter="wipe(up)">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p:tgtEl>
                                          <p:spTgt spid="18"/>
                                        </p:tgtEl>
                                        <p:attrNameLst>
                                          <p:attrName>ppt_y</p:attrName>
                                        </p:attrNameLst>
                                      </p:cBhvr>
                                      <p:tavLst>
                                        <p:tav tm="0">
                                          <p:val>
                                            <p:strVal val="#ppt_y+#ppt_h*1.125000"/>
                                          </p:val>
                                        </p:tav>
                                        <p:tav tm="100000">
                                          <p:val>
                                            <p:strVal val="#ppt_y"/>
                                          </p:val>
                                        </p:tav>
                                      </p:tavLst>
                                    </p:anim>
                                    <p:animEffect transition="in" filter="wipe(up)">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smtClean="0">
                <a:solidFill>
                  <a:srgbClr val="0070C0"/>
                </a:solidFill>
                <a:latin typeface="Cambria" panose="02040503050406030204" pitchFamily="18" charset="0"/>
                <a:ea typeface="Cambria" panose="02040503050406030204" pitchFamily="18" charset="0"/>
              </a:rPr>
              <a:t>L</a:t>
            </a:r>
            <a:r>
              <a:rPr lang="vi-VN" sz="3400" b="1" dirty="0" smtClean="0">
                <a:solidFill>
                  <a:srgbClr val="0070C0"/>
                </a:solidFill>
                <a:latin typeface="Cambria" panose="02040503050406030204" pitchFamily="18" charset="0"/>
                <a:ea typeface="Cambria" panose="02040503050406030204" pitchFamily="18" charset="0"/>
              </a:rPr>
              <a:t>ưu ý</a:t>
            </a:r>
            <a:r>
              <a:rPr lang="en-US" sz="3400" b="1" dirty="0" smtClean="0">
                <a:solidFill>
                  <a:srgbClr val="0070C0"/>
                </a:solidFill>
                <a:latin typeface="Cambria" panose="02040503050406030204" pitchFamily="18" charset="0"/>
                <a:ea typeface="Cambria" panose="02040503050406030204" pitchFamily="18" charset="0"/>
              </a:rPr>
              <a:t>: </a:t>
            </a:r>
            <a:r>
              <a:rPr lang="vi-VN" sz="3400" b="1" dirty="0" smtClean="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a:t>
            </a:r>
            <a:r>
              <a:rPr lang="vi-VN" sz="3400" b="1" dirty="0" smtClean="0">
                <a:solidFill>
                  <a:srgbClr val="0070C0"/>
                </a:solidFill>
                <a:latin typeface="Cambria" panose="02040503050406030204" pitchFamily="18" charset="0"/>
                <a:ea typeface="Cambria" panose="02040503050406030204" pitchFamily="18" charset="0"/>
              </a:rPr>
              <a:t>t</a:t>
            </a:r>
            <a:r>
              <a:rPr lang="en-US" sz="3400" b="1" dirty="0">
                <a:solidFill>
                  <a:srgbClr val="0070C0"/>
                </a:solidFill>
                <a:latin typeface="Cambria" panose="02040503050406030204" pitchFamily="18" charset="0"/>
                <a:ea typeface="Cambria" panose="02040503050406030204" pitchFamily="18" charset="0"/>
              </a:rPr>
              <a:t>à</a:t>
            </a:r>
            <a:r>
              <a:rPr lang="vi-VN" sz="3400" b="1" dirty="0" smtClean="0">
                <a:solidFill>
                  <a:srgbClr val="0070C0"/>
                </a:solidFill>
                <a:latin typeface="Cambria" panose="02040503050406030204" pitchFamily="18" charset="0"/>
                <a:ea typeface="Cambria" panose="02040503050406030204" pitchFamily="18" charset="0"/>
              </a:rPr>
              <a:t>u</a:t>
            </a:r>
            <a:r>
              <a:rPr lang="vi-VN" sz="3400" b="1" dirty="0">
                <a:solidFill>
                  <a:srgbClr val="0070C0"/>
                </a:solidFill>
                <a:latin typeface="Cambria" panose="02040503050406030204" pitchFamily="18" charset="0"/>
                <a:ea typeface="Cambria" panose="02040503050406030204" pitchFamily="18" charset="0"/>
              </a:rPr>
              <a:t>,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p:cNvCxnSpPr/>
          <p:nvPr/>
        </p:nvCxnSpPr>
        <p:spPr>
          <a:xfrm flipV="1">
            <a:off x="1928119" y="857886"/>
            <a:ext cx="4690307" cy="4618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250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000000"/>
                </a:solidFill>
                <a:latin typeface="Cambria" panose="02040503050406030204" pitchFamily="18" charset="0"/>
                <a:ea typeface="Cambria" panose="02040503050406030204" pitchFamily="18" charset="0"/>
              </a:rPr>
              <a:t>TIÊU CHÍ NHẬN XÉT: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130158" y="1966215"/>
            <a:ext cx="10803224" cy="3760330"/>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514764" y="2006201"/>
            <a:ext cx="9776534" cy="3170099"/>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Kể</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đúng</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nội</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dung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chưa</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000" b="1" dirty="0" smtClean="0">
                <a:solidFill>
                  <a:srgbClr val="0070C0"/>
                </a:solidFill>
                <a:latin typeface="Cambria" panose="02040503050406030204" pitchFamily="18" charset="0"/>
                <a:ea typeface="Cambria" panose="02040503050406030204" pitchFamily="18" charset="0"/>
              </a:rPr>
              <a:t>    - </a:t>
            </a:r>
            <a:r>
              <a:rPr lang="en-US" sz="4000" b="1" dirty="0" err="1" smtClean="0">
                <a:solidFill>
                  <a:srgbClr val="0070C0"/>
                </a:solidFill>
                <a:latin typeface="Cambria" panose="02040503050406030204" pitchFamily="18" charset="0"/>
                <a:ea typeface="Cambria" panose="02040503050406030204" pitchFamily="18" charset="0"/>
              </a:rPr>
              <a:t>Khi</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kể</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đã</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thể</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hiện</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được</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cử</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chỉ</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điệu</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bộ</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chưa</a:t>
            </a:r>
            <a:r>
              <a:rPr lang="en-US" sz="4000" b="1" dirty="0">
                <a:solidFill>
                  <a:srgbClr val="0070C0"/>
                </a:solidFill>
                <a:latin typeface="Cambria" panose="02040503050406030204" pitchFamily="18" charset="0"/>
                <a:ea typeface="Cambria" panose="02040503050406030204" pitchFamily="18" charset="0"/>
              </a:rPr>
              <a:t>?</a:t>
            </a:r>
            <a:endParaRPr lang="en-US" sz="4000" b="1" dirty="0" smtClean="0">
              <a:solidFill>
                <a:srgbClr val="0070C0"/>
              </a:solidFill>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Khi</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đóng</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vai</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xưng</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hô</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đã</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phù</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hợp</a:t>
            </a:r>
            <a:r>
              <a:rPr kumimoji="0" lang="en-US" sz="4000" b="1" i="0" u="none" strike="noStrike" kern="120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rPr>
              <a:t>chưa</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2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306B0F91-40F1-1A94-6483-7E6F16BD80AC}"/>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39D7F698-ECD8-59C1-2C8D-01AFF84C29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1043975F-DEFD-0D24-7C3C-3D881F9760D1}"/>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6FEBF999-CC3C-0880-426E-3C74954C6CA5}"/>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383B1C07-2500-3652-505A-452F7F0603A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8" name="Picture 7">
              <a:extLst>
                <a:ext uri="{FF2B5EF4-FFF2-40B4-BE49-F238E27FC236}">
                  <a16:creationId xmlns:a16="http://schemas.microsoft.com/office/drawing/2014/main" id="{573F8BD9-C798-20CC-423F-9DE1C06061EB}"/>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DC10D533-C3D1-BBA4-7E04-BC1510E7F5C2}"/>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13CE1140-F939-C9E5-9A2C-EC1C8270863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1" name="Picture 10">
              <a:extLst>
                <a:ext uri="{FF2B5EF4-FFF2-40B4-BE49-F238E27FC236}">
                  <a16:creationId xmlns:a16="http://schemas.microsoft.com/office/drawing/2014/main" id="{05465EEB-5CF7-A19E-2702-24D1465F97BA}"/>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C635AFD4-8C87-32F7-517B-36B482F04DB2}"/>
              </a:ext>
            </a:extLst>
          </p:cNvPr>
          <p:cNvPicPr>
            <a:picLocks noChangeAspect="1"/>
          </p:cNvPicPr>
          <p:nvPr/>
        </p:nvPicPr>
        <p:blipFill>
          <a:blip r:embed="rId6"/>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A0C4C120-E8D0-1150-D039-9A6A22E60423}"/>
              </a:ext>
            </a:extLst>
          </p:cNvPr>
          <p:cNvPicPr>
            <a:picLocks noChangeAspect="1"/>
          </p:cNvPicPr>
          <p:nvPr/>
        </p:nvPicPr>
        <p:blipFill>
          <a:blip r:embed="rId7"/>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416534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id="{E0193414-83CE-E9BE-B3EF-3F9252C7FB3E}"/>
              </a:ext>
            </a:extLst>
          </p:cNvPr>
          <p:cNvSpPr/>
          <p:nvPr/>
        </p:nvSpPr>
        <p:spPr>
          <a:xfrm>
            <a:off x="2260594" y="2199443"/>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87732410-4CCE-CAF4-32E7-87A83047E421}"/>
              </a:ext>
            </a:extLst>
          </p:cNvPr>
          <p:cNvSpPr/>
          <p:nvPr/>
        </p:nvSpPr>
        <p:spPr>
          <a:xfrm>
            <a:off x="2292079" y="3133593"/>
            <a:ext cx="824920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en-US" sz="2800" b="1" i="1" dirty="0" err="1" smtClean="0">
                <a:solidFill>
                  <a:prstClr val="black"/>
                </a:solidFill>
                <a:latin typeface="Cambria" panose="02040503050406030204" pitchFamily="18" charset="0"/>
                <a:ea typeface="Cambria" panose="02040503050406030204" pitchFamily="18" charset="0"/>
              </a:rPr>
              <a:t>tình</a:t>
            </a:r>
            <a:r>
              <a:rPr lang="en-US" sz="2800" b="1" i="1" dirty="0" smtClean="0">
                <a:solidFill>
                  <a:prstClr val="black"/>
                </a:solidFill>
                <a:latin typeface="Cambria" panose="02040503050406030204" pitchFamily="18" charset="0"/>
                <a:ea typeface="Cambria" panose="02040503050406030204" pitchFamily="18" charset="0"/>
              </a:rPr>
              <a:t> </a:t>
            </a:r>
            <a:r>
              <a:rPr lang="en-US" sz="2800" b="1" i="1" dirty="0" err="1" smtClean="0">
                <a:solidFill>
                  <a:prstClr val="black"/>
                </a:solidFill>
                <a:latin typeface="Cambria" panose="02040503050406030204" pitchFamily="18" charset="0"/>
                <a:ea typeface="Cambria" panose="02040503050406030204" pitchFamily="18" charset="0"/>
              </a:rPr>
              <a:t>yêu</a:t>
            </a:r>
            <a:r>
              <a:rPr lang="en-US" sz="2800" b="1" i="1" dirty="0" smtClean="0">
                <a:solidFill>
                  <a:prstClr val="black"/>
                </a:solidFill>
                <a:latin typeface="Cambria" panose="02040503050406030204" pitchFamily="18" charset="0"/>
                <a:ea typeface="Cambria" panose="02040503050406030204" pitchFamily="18" charset="0"/>
              </a:rPr>
              <a:t> </a:t>
            </a:r>
            <a:r>
              <a:rPr lang="en-US" sz="2800" b="1" i="1" dirty="0" err="1" smtClean="0">
                <a:solidFill>
                  <a:prstClr val="black"/>
                </a:solidFill>
                <a:latin typeface="Cambria" panose="02040503050406030204" pitchFamily="18" charset="0"/>
                <a:ea typeface="Cambria" panose="02040503050406030204" pitchFamily="18" charset="0"/>
              </a:rPr>
              <a:t>với</a:t>
            </a:r>
            <a:r>
              <a:rPr lang="en-US" sz="2800" b="1" i="1" dirty="0" smtClean="0">
                <a:solidFill>
                  <a:prstClr val="black"/>
                </a:solidFill>
                <a:latin typeface="Cambria" panose="02040503050406030204" pitchFamily="18" charset="0"/>
                <a:ea typeface="Cambria" panose="02040503050406030204" pitchFamily="18" charset="0"/>
              </a:rPr>
              <a:t> </a:t>
            </a:r>
            <a:r>
              <a:rPr lang="en-US" sz="2800" b="1" i="1" dirty="0" err="1" smtClean="0">
                <a:solidFill>
                  <a:prstClr val="black"/>
                </a:solidFill>
                <a:latin typeface="Cambria" panose="02040503050406030204" pitchFamily="18" charset="0"/>
                <a:ea typeface="Cambria" panose="02040503050406030204" pitchFamily="18" charset="0"/>
              </a:rPr>
              <a:t>biển</a:t>
            </a:r>
            <a:r>
              <a:rPr lang="en-US" sz="2800" b="1" i="1" dirty="0" smtClean="0">
                <a:solidFill>
                  <a:prstClr val="black"/>
                </a:solidFill>
                <a:latin typeface="Cambria" panose="02040503050406030204" pitchFamily="18" charset="0"/>
                <a:ea typeface="Cambria" panose="02040503050406030204" pitchFamily="18" charset="0"/>
              </a:rPr>
              <a:t>   </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68BBEC77-5F90-1A2B-AA29-41211BA13183}"/>
              </a:ext>
            </a:extLst>
          </p:cNvPr>
          <p:cNvSpPr/>
          <p:nvPr/>
        </p:nvSpPr>
        <p:spPr>
          <a:xfrm>
            <a:off x="2312628" y="4191831"/>
            <a:ext cx="8249206" cy="1055608"/>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2800" b="1" dirty="0">
                <a:solidFill>
                  <a:prstClr val="black"/>
                </a:solidFill>
                <a:latin typeface="Cambria" panose="02040503050406030204" pitchFamily="18" charset="0"/>
                <a:ea typeface="Cambria" panose="02040503050406030204" pitchFamily="18" charset="0"/>
              </a:rPr>
              <a:t>Đoạn 3</a:t>
            </a:r>
            <a:r>
              <a:rPr lang="vi-VN" sz="2800" b="1" dirty="0" smtClean="0">
                <a:solidFill>
                  <a:prstClr val="black"/>
                </a:solidFill>
                <a:latin typeface="Cambria" panose="02040503050406030204" pitchFamily="18" charset="0"/>
                <a:ea typeface="Cambria" panose="02040503050406030204" pitchFamily="18" charset="0"/>
              </a:rPr>
              <a:t>:</a:t>
            </a:r>
            <a:r>
              <a:rPr lang="en-US" sz="2800" b="1" dirty="0" smtClean="0">
                <a:solidFill>
                  <a:prstClr val="black"/>
                </a:solidFill>
                <a:latin typeface="Cambria" panose="02040503050406030204" pitchFamily="18" charset="0"/>
                <a:ea typeface="Cambria" panose="02040503050406030204" pitchFamily="18" charset="0"/>
              </a:rPr>
              <a:t> </a:t>
            </a:r>
            <a:r>
              <a:rPr lang="vi-VN" sz="2800" b="1" dirty="0" smtClean="0">
                <a:solidFill>
                  <a:prstClr val="black"/>
                </a:solidFill>
                <a:latin typeface="Cambria" panose="02040503050406030204" pitchFamily="18" charset="0"/>
                <a:ea typeface="Cambria" panose="02040503050406030204" pitchFamily="18" charset="0"/>
              </a:rPr>
              <a:t>đoạn </a:t>
            </a:r>
            <a:r>
              <a:rPr lang="vi-VN" sz="2800" b="1" dirty="0">
                <a:solidFill>
                  <a:prstClr val="black"/>
                </a:solidFill>
                <a:latin typeface="Cambria" panose="02040503050406030204" pitchFamily="18" charset="0"/>
                <a:ea typeface="Cambria" panose="02040503050406030204" pitchFamily="18" charset="0"/>
              </a:rPr>
              <a:t>còn lại</a:t>
            </a:r>
            <a:endParaRPr lang="en-US" sz="2800" b="1" i="1" dirty="0">
              <a:solidFill>
                <a:prstClr val="black"/>
              </a:solidFill>
              <a:latin typeface="Cambria" panose="02040503050406030204" pitchFamily="18" charset="0"/>
              <a:ea typeface="Cambria" panose="02040503050406030204" pitchFamily="18" charset="0"/>
            </a:endParaRPr>
          </a:p>
          <a:p>
            <a:pPr lvl="0" algn="ctr">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692;p47">
            <a:extLst>
              <a:ext uri="{FF2B5EF4-FFF2-40B4-BE49-F238E27FC236}">
                <a16:creationId xmlns:a16="http://schemas.microsoft.com/office/drawing/2014/main" id="{E0D595B6-2949-D067-D1B1-06F846F6C88E}"/>
              </a:ext>
            </a:extLst>
          </p:cNvPr>
          <p:cNvSpPr/>
          <p:nvPr/>
        </p:nvSpPr>
        <p:spPr>
          <a:xfrm>
            <a:off x="2264371" y="299832"/>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pic>
        <p:nvPicPr>
          <p:cNvPr id="17" name="Picture 16">
            <a:extLst>
              <a:ext uri="{FF2B5EF4-FFF2-40B4-BE49-F238E27FC236}">
                <a16:creationId xmlns:a16="http://schemas.microsoft.com/office/drawing/2014/main" id="{AC20414B-F16C-A5FC-45B0-618F3CF46BF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2" name="Rectangle 1"/>
          <p:cNvSpPr/>
          <p:nvPr/>
        </p:nvSpPr>
        <p:spPr>
          <a:xfrm>
            <a:off x="2498725" y="313066"/>
            <a:ext cx="6988175"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alt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LUẬN NHÓM </a:t>
            </a:r>
            <a:r>
              <a:rPr kumimoji="0" lang="en-US" altLang="en-US" sz="4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(5’)</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Title 38"/>
          <p:cNvSpPr>
            <a:spLocks noGrp="1"/>
          </p:cNvSpPr>
          <p:nvPr>
            <p:ph type="title"/>
          </p:nvPr>
        </p:nvSpPr>
        <p:spPr>
          <a:xfrm>
            <a:off x="2264371" y="1894311"/>
            <a:ext cx="8715375"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Tìm</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từ</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có</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âm</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vần</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khó</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đọc</a:t>
            </a:r>
            <a:r>
              <a:rPr lang="en-US" altLang="en-US" sz="4000" dirty="0">
                <a:solidFill>
                  <a:schemeClr val="tx1"/>
                </a:solidFill>
                <a:latin typeface="Times New Roman" panose="02020603050405020304" pitchFamily="18" charset="0"/>
                <a:cs typeface="Times New Roman" panose="02020603050405020304" pitchFamily="18" charset="0"/>
              </a:rPr>
              <a:t>,</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từ</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chưa</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hiểu</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nghĩa</a:t>
            </a:r>
            <a:r>
              <a:rPr lang="en-US" altLang="en-US" sz="4000" dirty="0">
                <a:solidFill>
                  <a:schemeClr val="tx1"/>
                </a:solidFill>
                <a:latin typeface="Times New Roman" panose="02020603050405020304" pitchFamily="18" charset="0"/>
                <a:cs typeface="Times New Roman" panose="02020603050405020304" pitchFamily="18" charset="0"/>
              </a:rPr>
              <a:t>.</a:t>
            </a:r>
            <a:br>
              <a:rPr lang="en-US" altLang="en-US" sz="4000" dirty="0">
                <a:solidFill>
                  <a:schemeClr val="tx1"/>
                </a:solidFill>
                <a:latin typeface="Times New Roman" panose="02020603050405020304" pitchFamily="18" charset="0"/>
                <a:cs typeface="Times New Roman" panose="02020603050405020304" pitchFamily="18" charset="0"/>
              </a:rPr>
            </a:b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Cách</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ngắt</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nghỉ</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các</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câu</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văn</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dài</a:t>
            </a:r>
            <a:r>
              <a:rPr lang="en-US" altLang="en-US" sz="4000" dirty="0" smtClean="0">
                <a:solidFill>
                  <a:schemeClr val="tx1"/>
                </a:solidFill>
                <a:latin typeface="Times New Roman" panose="02020603050405020304" pitchFamily="18" charset="0"/>
                <a:cs typeface="Times New Roman" panose="02020603050405020304" pitchFamily="18" charset="0"/>
              </a:rPr>
              <a:t>.</a:t>
            </a:r>
            <a:r>
              <a:rPr lang="en-US" altLang="en-US" sz="4000" dirty="0">
                <a:solidFill>
                  <a:schemeClr val="tx1"/>
                </a:solidFill>
                <a:latin typeface="Times New Roman" panose="02020603050405020304" pitchFamily="18" charset="0"/>
                <a:cs typeface="Times New Roman" panose="02020603050405020304" pitchFamily="18" charset="0"/>
              </a:rPr>
              <a:t/>
            </a:r>
            <a:br>
              <a:rPr lang="en-US" altLang="en-US" sz="4000" dirty="0">
                <a:solidFill>
                  <a:schemeClr val="tx1"/>
                </a:solidFill>
                <a:latin typeface="Times New Roman" panose="02020603050405020304" pitchFamily="18" charset="0"/>
                <a:cs typeface="Times New Roman" panose="02020603050405020304" pitchFamily="18" charset="0"/>
              </a:rPr>
            </a:b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Nêu</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c</a:t>
            </a:r>
            <a:r>
              <a:rPr lang="en-US" altLang="en-US" sz="4000" dirty="0" err="1" smtClean="0">
                <a:solidFill>
                  <a:schemeClr val="tx1"/>
                </a:solidFill>
                <a:latin typeface="Times New Roman" panose="02020603050405020304" pitchFamily="18" charset="0"/>
                <a:cs typeface="Times New Roman" panose="02020603050405020304" pitchFamily="18" charset="0"/>
              </a:rPr>
              <a:t>ách</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đọc</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từng</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smtClean="0">
                <a:solidFill>
                  <a:schemeClr val="tx1"/>
                </a:solidFill>
                <a:latin typeface="Times New Roman" panose="02020603050405020304" pitchFamily="18" charset="0"/>
                <a:cs typeface="Times New Roman" panose="02020603050405020304" pitchFamily="18" charset="0"/>
              </a:rPr>
              <a:t>đoạn</a:t>
            </a:r>
            <a:r>
              <a:rPr lang="en-US" altLang="en-US" sz="4000" dirty="0" smtClean="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luyện</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đọc</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đoạn</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trong</a:t>
            </a:r>
            <a:r>
              <a:rPr lang="en-US" altLang="en-US" sz="4000" dirty="0">
                <a:solidFill>
                  <a:schemeClr val="tx1"/>
                </a:solidFill>
                <a:latin typeface="Times New Roman" panose="02020603050405020304" pitchFamily="18" charset="0"/>
                <a:cs typeface="Times New Roman" panose="02020603050405020304" pitchFamily="18" charset="0"/>
              </a:rPr>
              <a:t> </a:t>
            </a:r>
            <a:r>
              <a:rPr lang="en-US" altLang="en-US" sz="4000" dirty="0" err="1">
                <a:solidFill>
                  <a:schemeClr val="tx1"/>
                </a:solidFill>
                <a:latin typeface="Times New Roman" panose="02020603050405020304" pitchFamily="18" charset="0"/>
                <a:cs typeface="Times New Roman" panose="02020603050405020304" pitchFamily="18" charset="0"/>
              </a:rPr>
              <a:t>nhóm</a:t>
            </a:r>
            <a:r>
              <a:rPr lang="en-US" altLang="en-US" sz="40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128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in)">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62718" y="887506"/>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0" y="0"/>
            <a:ext cx="12313024" cy="77455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0" y="0"/>
            <a:ext cx="12313024" cy="77455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858130" y="1817215"/>
            <a:ext cx="11333870"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tĩnh</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phó</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tặc</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5" name="Straight Connector 14"/>
          <p:cNvCxnSpPr/>
          <p:nvPr/>
        </p:nvCxnSpPr>
        <p:spPr>
          <a:xfrm flipH="1">
            <a:off x="3488788" y="1953146"/>
            <a:ext cx="84406" cy="464233"/>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7548491" y="1871222"/>
            <a:ext cx="222737" cy="46423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0649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5" name="Rounded Rectangle 4"/>
          <p:cNvSpPr/>
          <p:nvPr/>
        </p:nvSpPr>
        <p:spPr>
          <a:xfrm>
            <a:off x="0" y="-64655"/>
            <a:ext cx="12376727" cy="69226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a16="http://schemas.microsoft.com/office/drawing/2014/main"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a16="http://schemas.microsoft.com/office/drawing/2014/main"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a16="http://schemas.microsoft.com/office/drawing/2014/main"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0A647AB-77B2-7EDA-31C5-FD940BFAEF18}"/>
              </a:ext>
            </a:extLst>
          </p:cNvPr>
          <p:cNvSpPr/>
          <p:nvPr/>
        </p:nvSpPr>
        <p:spPr>
          <a:xfrm>
            <a:off x="0" y="-92365"/>
            <a:ext cx="11825555" cy="707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a16="http://schemas.microsoft.com/office/drawing/2014/main" id="{9064136E-5404-E98B-10D7-CA251BD4B25A}"/>
              </a:ext>
            </a:extLst>
          </p:cNvPr>
          <p:cNvGrpSpPr/>
          <p:nvPr/>
        </p:nvGrpSpPr>
        <p:grpSpPr>
          <a:xfrm>
            <a:off x="613596" y="1695848"/>
            <a:ext cx="1828800" cy="2590800"/>
            <a:chOff x="1600200" y="2781300"/>
            <a:chExt cx="2743200" cy="3886200"/>
          </a:xfrm>
        </p:grpSpPr>
        <p:grpSp>
          <p:nvGrpSpPr>
            <p:cNvPr id="12" name="Google Shape;823;p6">
              <a:extLst>
                <a:ext uri="{FF2B5EF4-FFF2-40B4-BE49-F238E27FC236}">
                  <a16:creationId xmlns:a16="http://schemas.microsoft.com/office/drawing/2014/main"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a16="http://schemas.microsoft.com/office/drawing/2014/main"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a16="http://schemas.microsoft.com/office/drawing/2014/main"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a16="http://schemas.microsoft.com/office/drawing/2014/main" id="{E511A6CF-2A4E-84B4-0703-C939BF8FE04F}"/>
                </a:ext>
              </a:extLst>
            </p:cNvPr>
            <p:cNvSpPr txBox="1"/>
            <p:nvPr/>
          </p:nvSpPr>
          <p:spPr>
            <a:xfrm>
              <a:off x="1752597" y="3579635"/>
              <a:ext cx="2489061"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a16="http://schemas.microsoft.com/office/drawing/2014/main" id="{A9E001E1-3ACC-FFA0-5292-3C229B717323}"/>
              </a:ext>
            </a:extLst>
          </p:cNvPr>
          <p:cNvCxnSpPr>
            <a:cxnSpLocks/>
            <a:endCxn id="20" idx="1"/>
          </p:cNvCxnSpPr>
          <p:nvPr/>
        </p:nvCxnSpPr>
        <p:spPr>
          <a:xfrm flipV="1">
            <a:off x="2619563" y="898231"/>
            <a:ext cx="1066231" cy="2035923"/>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a16="http://schemas.microsoft.com/office/drawing/2014/main" id="{EC578A97-F2F1-2549-BF8B-E22D7CF64611}"/>
              </a:ext>
            </a:extLst>
          </p:cNvPr>
          <p:cNvCxnSpPr>
            <a:cxnSpLocks/>
          </p:cNvCxnSpPr>
          <p:nvPr/>
        </p:nvCxnSpPr>
        <p:spPr>
          <a:xfrm>
            <a:off x="2697256" y="2929967"/>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a16="http://schemas.microsoft.com/office/drawing/2014/main" id="{0E182DB9-ADE7-A46A-7A1A-714CE6DFC718}"/>
              </a:ext>
            </a:extLst>
          </p:cNvPr>
          <p:cNvGrpSpPr/>
          <p:nvPr/>
        </p:nvGrpSpPr>
        <p:grpSpPr>
          <a:xfrm>
            <a:off x="3685794" y="57581"/>
            <a:ext cx="7334383" cy="1704323"/>
            <a:chOff x="5941938" y="1325277"/>
            <a:chExt cx="2797759" cy="926922"/>
          </a:xfrm>
        </p:grpSpPr>
        <p:sp>
          <p:nvSpPr>
            <p:cNvPr id="20" name="Google Shape;832;p6">
              <a:extLst>
                <a:ext uri="{FF2B5EF4-FFF2-40B4-BE49-F238E27FC236}">
                  <a16:creationId xmlns:a16="http://schemas.microsoft.com/office/drawing/2014/main" id="{ACF96210-0757-0E1B-759C-A756BADCA542}"/>
                </a:ext>
              </a:extLst>
            </p:cNvPr>
            <p:cNvSpPr/>
            <p:nvPr/>
          </p:nvSpPr>
          <p:spPr>
            <a:xfrm>
              <a:off x="5941938" y="1325277"/>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a16="http://schemas.microsoft.com/office/drawing/2014/main" id="{BC9A4A21-0296-5743-943E-834F363ED049}"/>
                </a:ext>
              </a:extLst>
            </p:cNvPr>
            <p:cNvSpPr/>
            <p:nvPr/>
          </p:nvSpPr>
          <p:spPr>
            <a:xfrm>
              <a:off x="5949184" y="1337799"/>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a16="http://schemas.microsoft.com/office/drawing/2014/main" id="{A77555EE-DB2B-7845-47E1-AC0885F3ACEB}"/>
              </a:ext>
            </a:extLst>
          </p:cNvPr>
          <p:cNvGrpSpPr/>
          <p:nvPr/>
        </p:nvGrpSpPr>
        <p:grpSpPr>
          <a:xfrm>
            <a:off x="3897785" y="1828183"/>
            <a:ext cx="7193721" cy="2013843"/>
            <a:chOff x="5946402" y="891113"/>
            <a:chExt cx="2818544" cy="1620962"/>
          </a:xfrm>
        </p:grpSpPr>
        <p:sp>
          <p:nvSpPr>
            <p:cNvPr id="27" name="Google Shape;832;p6">
              <a:extLst>
                <a:ext uri="{FF2B5EF4-FFF2-40B4-BE49-F238E27FC236}">
                  <a16:creationId xmlns:a16="http://schemas.microsoft.com/office/drawing/2014/main" id="{4D19C6F3-ED27-509D-FFA0-B9C0D8BBE2A2}"/>
                </a:ext>
              </a:extLst>
            </p:cNvPr>
            <p:cNvSpPr/>
            <p:nvPr/>
          </p:nvSpPr>
          <p:spPr>
            <a:xfrm>
              <a:off x="5967187" y="1187260"/>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20A3381F-E604-311D-ED78-419AA064CF89}"/>
                </a:ext>
              </a:extLst>
            </p:cNvPr>
            <p:cNvSpPr/>
            <p:nvPr/>
          </p:nvSpPr>
          <p:spPr>
            <a:xfrm>
              <a:off x="5946402" y="891113"/>
              <a:ext cx="2787419" cy="1620962"/>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a16="http://schemas.microsoft.com/office/drawing/2014/main" id="{DEE6E192-1E03-9281-8F62-DBA7B7C1DB6C}"/>
              </a:ext>
            </a:extLst>
          </p:cNvPr>
          <p:cNvCxnSpPr>
            <a:cxnSpLocks/>
          </p:cNvCxnSpPr>
          <p:nvPr/>
        </p:nvCxnSpPr>
        <p:spPr>
          <a:xfrm>
            <a:off x="2599147" y="2905401"/>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00114831-C9B3-904F-4B5E-3E96E3A99ADC}"/>
              </a:ext>
            </a:extLst>
          </p:cNvPr>
          <p:cNvGrpSpPr/>
          <p:nvPr/>
        </p:nvGrpSpPr>
        <p:grpSpPr>
          <a:xfrm>
            <a:off x="3887174" y="3842028"/>
            <a:ext cx="7140673" cy="2558771"/>
            <a:chOff x="5922116" y="1468007"/>
            <a:chExt cx="2797759" cy="1634991"/>
          </a:xfrm>
        </p:grpSpPr>
        <p:sp>
          <p:nvSpPr>
            <p:cNvPr id="33" name="Google Shape;832;p6">
              <a:extLst>
                <a:ext uri="{FF2B5EF4-FFF2-40B4-BE49-F238E27FC236}">
                  <a16:creationId xmlns:a16="http://schemas.microsoft.com/office/drawing/2014/main" id="{C735F44A-AF14-1191-ACFA-4CB945D91C14}"/>
                </a:ext>
              </a:extLst>
            </p:cNvPr>
            <p:cNvSpPr/>
            <p:nvPr/>
          </p:nvSpPr>
          <p:spPr>
            <a:xfrm>
              <a:off x="5922116" y="1525070"/>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0D0C9686-874F-0C2D-0C53-56DC92A2FC99}"/>
                </a:ext>
              </a:extLst>
            </p:cNvPr>
            <p:cNvSpPr/>
            <p:nvPr/>
          </p:nvSpPr>
          <p:spPr>
            <a:xfrm>
              <a:off x="5947059" y="1468007"/>
              <a:ext cx="2772816" cy="1634991"/>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
        <p:nvSpPr>
          <p:cNvPr id="4" name="Rectangle 3"/>
          <p:cNvSpPr/>
          <p:nvPr/>
        </p:nvSpPr>
        <p:spPr>
          <a:xfrm>
            <a:off x="1771288" y="1038527"/>
            <a:ext cx="8961119" cy="11113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Ý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chính</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đoạn</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1+2: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Ước</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mở</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trở</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thành</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thuyền</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trưởng</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của</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cậu</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a:t>
            </a:r>
            <a:r>
              <a:rPr lang="en-US" sz="3600" b="1" dirty="0" err="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bé</a:t>
            </a:r>
            <a:r>
              <a:rPr lang="en-US" sz="3600" b="1" dirty="0"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345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0A647AB-77B2-7EDA-31C5-FD940BFAEF18}"/>
              </a:ext>
            </a:extLst>
          </p:cNvPr>
          <p:cNvSpPr/>
          <p:nvPr/>
        </p:nvSpPr>
        <p:spPr>
          <a:xfrm>
            <a:off x="-211755" y="338723"/>
            <a:ext cx="11825555" cy="64528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47F8E3EC-A041-06F1-1BE3-E65F699382E9}"/>
              </a:ext>
            </a:extLst>
          </p:cNvPr>
          <p:cNvSpPr/>
          <p:nvPr/>
        </p:nvSpPr>
        <p:spPr>
          <a:xfrm>
            <a:off x="1753527" y="140739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63688BB-4507-536E-08DE-97FB4EA34AF4}"/>
              </a:ext>
            </a:extLst>
          </p:cNvPr>
          <p:cNvSpPr/>
          <p:nvPr/>
        </p:nvSpPr>
        <p:spPr>
          <a:xfrm>
            <a:off x="7328824" y="140739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91B1A6B7-D148-82C7-8287-D478CCEB7D39}"/>
              </a:ext>
            </a:extLst>
          </p:cNvPr>
          <p:cNvCxnSpPr>
            <a:cxnSpLocks/>
          </p:cNvCxnSpPr>
          <p:nvPr/>
        </p:nvCxnSpPr>
        <p:spPr>
          <a:xfrm>
            <a:off x="3073756" y="211631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id="{39548C7C-BA40-30D6-DA33-8AFDEA9CCFA8}"/>
              </a:ext>
            </a:extLst>
          </p:cNvPr>
          <p:cNvSpPr/>
          <p:nvPr/>
        </p:nvSpPr>
        <p:spPr>
          <a:xfrm>
            <a:off x="602392" y="2618072"/>
            <a:ext cx="4530902" cy="324371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00D7261-C95C-F8EE-2C12-525E9366D417}"/>
              </a:ext>
            </a:extLst>
          </p:cNvPr>
          <p:cNvCxnSpPr>
            <a:cxnSpLocks/>
          </p:cNvCxnSpPr>
          <p:nvPr/>
        </p:nvCxnSpPr>
        <p:spPr>
          <a:xfrm>
            <a:off x="8709834" y="211631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749B5FBC-7184-18FA-24CE-C430F59DB97A}"/>
              </a:ext>
            </a:extLst>
          </p:cNvPr>
          <p:cNvSpPr/>
          <p:nvPr/>
        </p:nvSpPr>
        <p:spPr>
          <a:xfrm>
            <a:off x="6217076" y="2409127"/>
            <a:ext cx="4983402" cy="3669712"/>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06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1209</TotalTime>
  <Words>635</Words>
  <Application>Microsoft Office PowerPoint</Application>
  <PresentationFormat>Widescreen</PresentationFormat>
  <Paragraphs>59</Paragraphs>
  <Slides>17</Slides>
  <Notes>8</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17</vt:i4>
      </vt:variant>
    </vt:vector>
  </HeadingPairs>
  <TitlesOfParts>
    <vt:vector size="35" baseType="lpstr">
      <vt:lpstr>宋体</vt:lpstr>
      <vt:lpstr>#9Slide07 HoneyCream</vt:lpstr>
      <vt:lpstr>Arial</vt:lpstr>
      <vt:lpstr>Calibri</vt:lpstr>
      <vt:lpstr>Calibri Light</vt:lpstr>
      <vt:lpstr>Cambria</vt:lpstr>
      <vt:lpstr>等线</vt:lpstr>
      <vt:lpstr>inpin heiti</vt:lpstr>
      <vt:lpstr>Lobster</vt:lpstr>
      <vt:lpstr>Times New Roman</vt:lpstr>
      <vt:lpstr>UTM Wedding K&amp;T</vt:lpstr>
      <vt:lpstr>Wingdings</vt:lpstr>
      <vt:lpstr>字魂17号-萌趣果冻体</vt:lpstr>
      <vt:lpstr>思源黑体 CN Bold</vt:lpstr>
      <vt:lpstr>1_Office Theme</vt:lpstr>
      <vt:lpstr>2_Office Theme</vt:lpstr>
      <vt:lpstr>3_Office Theme</vt:lpstr>
      <vt:lpstr>5_Office Theme</vt:lpstr>
      <vt:lpstr>PowerPoint Presentation</vt:lpstr>
      <vt:lpstr>PowerPoint Presentation</vt:lpstr>
      <vt:lpstr>PowerPoint Presentation</vt:lpstr>
      <vt:lpstr>- Tìm từ có âm, vần khó đọc, từ chưa hiểu nghĩa. - Cách ngắt nghỉ các câu văn dài. - Nêu cách đọc từng đoạn, luyện đọc đoạn trong nhóm.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Tìm từ cần nhấn giọng, cách đọc hay của từng đoạn, cả bài. - Luyện đọc diễn cảm đoạn, đọc phân vai trong nhóm.</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STD_PHUONG</cp:lastModifiedBy>
  <cp:revision>74</cp:revision>
  <dcterms:created xsi:type="dcterms:W3CDTF">2023-10-09T10:55:10Z</dcterms:created>
  <dcterms:modified xsi:type="dcterms:W3CDTF">2025-04-10T00:36:57Z</dcterms:modified>
</cp:coreProperties>
</file>