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
  </p:notesMasterIdLst>
  <p:sldIdLst>
    <p:sldId id="931" r:id="rId3"/>
    <p:sldId id="604" r:id="rId4"/>
    <p:sldId id="615" r:id="rId5"/>
    <p:sldId id="1233" r:id="rId6"/>
    <p:sldId id="1035"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5050"/>
    <a:srgbClr val="FFFFCC"/>
    <a:srgbClr val="FFFF99"/>
    <a:srgbClr val="A8BB2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49" autoAdjust="0"/>
    <p:restoredTop sz="78832" autoAdjust="0"/>
  </p:normalViewPr>
  <p:slideViewPr>
    <p:cSldViewPr snapToGrid="0">
      <p:cViewPr varScale="1">
        <p:scale>
          <a:sx n="71" d="100"/>
          <a:sy n="71"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4T13:53:16.96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29,'4318'0,"-4052"-14,-1 0,4197 15,-4431-1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4T13:54:09.2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0 200,'1'-1,"-1"0,0 0,0 0,1 1,-1-1,0 0,1 0,-1 1,0-1,1 0,-1 0,1 1,0-1,-1 1,1-1,-1 0,1 1,0-1,0 1,-1-1,1 1,0 0,0-1,-1 1,1 0,0 0,1-1,28-4,-24 4,92-6,100 6,-102 2,2284 0,-2353-2,51-10,-5 1,119-19,3 0,72-3,-165 20,-35 3,71 0,206-5,-10-1,720 16,-1034-1,-1 1,0 0,1 1,-1 1,0 1,0 1,34 13,-18-1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4T13:54:38.228"/>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29,'4318'0,"-4052"-14,-1 0,4197 15,-4431-1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4T13:55:26.9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0 200,'1'-1,"-1"0,0 0,0 0,1 1,-1-1,0 0,1 0,-1 1,0-1,1 0,-1 0,1 1,0-1,-1 1,1-1,-1 0,1 1,0-1,0 1,-1-1,1 1,0 0,0-1,-1 1,1 0,0 0,1-1,28-4,-24 4,92-6,100 6,-102 2,2284 0,-2353-2,51-10,-5 1,119-19,3 0,72-3,-165 20,-35 3,71 0,206-5,-10-1,720 16,-1034-1,-1 1,0 0,1 1,-1 1,0 1,0 1,34 13,-18-1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4T13:56:04.79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2 67,'29'-2,"-1"-1,0-1,51-15,50-8,463 17,-351 14,-46-7,211 8,-223 24,-123-17,69 5,124 11,48 2,502-27,-412-6,-326 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4T13:56:11.60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1,'2401'0,"-2376"0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Nháy vào số để nghe lại âm thanh/</a:t>
            </a:r>
          </a:p>
        </p:txBody>
      </p:sp>
    </p:spTree>
    <p:extLst>
      <p:ext uri="{BB962C8B-B14F-4D97-AF65-F5344CB8AC3E}">
        <p14:creationId xmlns:p14="http://schemas.microsoft.com/office/powerpoint/2010/main" val="309025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050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309351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5</a:t>
            </a:fld>
            <a:endParaRPr lang="en-US"/>
          </a:p>
        </p:txBody>
      </p:sp>
    </p:spTree>
    <p:extLst>
      <p:ext uri="{BB962C8B-B14F-4D97-AF65-F5344CB8AC3E}">
        <p14:creationId xmlns:p14="http://schemas.microsoft.com/office/powerpoint/2010/main" val="256760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4/8/2025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4/8/2025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4/8/2025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4/8/2025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4/8/2025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4/8/2025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4/8/2025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4/8/2025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4/8/2025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4/8/2025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4/8/2025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4/8/2025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4/8/2025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4/8/2025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A069F0-B8D4-4841-AF23-326ACF4E749B}" type="datetimeFigureOut">
              <a:rPr lang="en-US"/>
              <a:pPr>
                <a:defRPr/>
              </a:pPr>
              <a:t>4/8/2025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1EB63-822E-40D0-96BD-00928042FFD2}" type="slidenum">
              <a:rPr lang="en-US"/>
              <a:pPr>
                <a:defRPr/>
              </a:pPr>
              <a:t>‹#›</a:t>
            </a:fld>
            <a:endParaRPr lang="en-US"/>
          </a:p>
        </p:txBody>
      </p:sp>
    </p:spTree>
    <p:extLst>
      <p:ext uri="{BB962C8B-B14F-4D97-AF65-F5344CB8AC3E}">
        <p14:creationId xmlns:p14="http://schemas.microsoft.com/office/powerpoint/2010/main" val="28616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369446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4/8/2025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4/8/2025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4/8/2025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4" r:id="rId6"/>
    <p:sldLayoutId id="214748367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4/8/2025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C561AA7-B508-9097-B4C3-1D169727285F}"/>
              </a:ext>
            </a:extLst>
          </p:cNvPr>
          <p:cNvSpPr txBox="1">
            <a:spLocks noChangeArrowheads="1"/>
          </p:cNvSpPr>
          <p:nvPr/>
        </p:nvSpPr>
        <p:spPr bwMode="auto">
          <a:xfrm>
            <a:off x="566738" y="3214683"/>
            <a:ext cx="966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6000" b="1" dirty="0">
                <a:solidFill>
                  <a:srgbClr val="0000FF"/>
                </a:solidFill>
                <a:latin typeface="Arial" pitchFamily="34" charset="0"/>
              </a:rPr>
              <a:t>           LESSON 3 ( 4, 5, 6)</a:t>
            </a:r>
          </a:p>
        </p:txBody>
      </p:sp>
      <p:sp>
        <p:nvSpPr>
          <p:cNvPr id="5" name="TextBox 2">
            <a:extLst>
              <a:ext uri="{FF2B5EF4-FFF2-40B4-BE49-F238E27FC236}">
                <a16:creationId xmlns:a16="http://schemas.microsoft.com/office/drawing/2014/main" id="{16ABEFED-285C-00BA-52F4-99DCE58368EE}"/>
              </a:ext>
            </a:extLst>
          </p:cNvPr>
          <p:cNvSpPr txBox="1">
            <a:spLocks noChangeArrowheads="1"/>
          </p:cNvSpPr>
          <p:nvPr/>
        </p:nvSpPr>
        <p:spPr bwMode="auto">
          <a:xfrm>
            <a:off x="-744757" y="1135826"/>
            <a:ext cx="1237001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000" b="1" dirty="0">
                <a:latin typeface="Arial" pitchFamily="34" charset="0"/>
              </a:rPr>
              <a:t>      </a:t>
            </a:r>
            <a:r>
              <a:rPr lang="en-US" sz="6000" b="1" dirty="0">
                <a:solidFill>
                  <a:srgbClr val="FF0000"/>
                </a:solidFill>
                <a:latin typeface="Arial" pitchFamily="34" charset="0"/>
              </a:rPr>
              <a:t>UNIT 16 :SEASONS AND </a:t>
            </a:r>
          </a:p>
          <a:p>
            <a:pPr algn="ctr" eaLnBrk="1" hangingPunct="1"/>
            <a:r>
              <a:rPr lang="en-US" sz="6000" b="1" dirty="0">
                <a:solidFill>
                  <a:srgbClr val="FF0000"/>
                </a:solidFill>
                <a:latin typeface="Arial" pitchFamily="34" charset="0"/>
              </a:rPr>
              <a:t>        THE WEATHER</a:t>
            </a:r>
          </a:p>
          <a:p>
            <a:pPr algn="ctr" eaLnBrk="1" hangingPunct="1"/>
            <a:endParaRPr lang="en-US" sz="6000" b="1" dirty="0">
              <a:solidFill>
                <a:srgbClr val="FF0000"/>
              </a:solidFill>
              <a:latin typeface="Arial" pitchFamily="34" charset="0"/>
            </a:endParaRPr>
          </a:p>
        </p:txBody>
      </p:sp>
      <p:pic>
        <p:nvPicPr>
          <p:cNvPr id="2" name="Picture 1">
            <a:extLst>
              <a:ext uri="{FF2B5EF4-FFF2-40B4-BE49-F238E27FC236}">
                <a16:creationId xmlns:a16="http://schemas.microsoft.com/office/drawing/2014/main" id="{8229862C-AA7A-A884-4388-D1A7D14BA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669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A8F814F-1105-0B8C-E0B6-0A1BB7D28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574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33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BF2E8FA-9C76-4057-ABCB-6A86A733578D}"/>
              </a:ext>
            </a:extLst>
          </p:cNvPr>
          <p:cNvSpPr/>
          <p:nvPr/>
        </p:nvSpPr>
        <p:spPr>
          <a:xfrm>
            <a:off x="467360" y="132079"/>
            <a:ext cx="4886960" cy="895004"/>
          </a:xfrm>
          <a:custGeom>
            <a:avLst/>
            <a:gdLst>
              <a:gd name="connsiteX0" fmla="*/ 0 w 2334343"/>
              <a:gd name="connsiteY0" fmla="*/ 111878 h 671253"/>
              <a:gd name="connsiteX1" fmla="*/ 111878 w 2334343"/>
              <a:gd name="connsiteY1" fmla="*/ 0 h 671253"/>
              <a:gd name="connsiteX2" fmla="*/ 639525 w 2334343"/>
              <a:gd name="connsiteY2" fmla="*/ 0 h 671253"/>
              <a:gd name="connsiteX3" fmla="*/ 1209383 w 2334343"/>
              <a:gd name="connsiteY3" fmla="*/ 0 h 671253"/>
              <a:gd name="connsiteX4" fmla="*/ 1758136 w 2334343"/>
              <a:gd name="connsiteY4" fmla="*/ 0 h 671253"/>
              <a:gd name="connsiteX5" fmla="*/ 2222465 w 2334343"/>
              <a:gd name="connsiteY5" fmla="*/ 0 h 671253"/>
              <a:gd name="connsiteX6" fmla="*/ 2334343 w 2334343"/>
              <a:gd name="connsiteY6" fmla="*/ 111878 h 671253"/>
              <a:gd name="connsiteX7" fmla="*/ 2334343 w 2334343"/>
              <a:gd name="connsiteY7" fmla="*/ 559375 h 671253"/>
              <a:gd name="connsiteX8" fmla="*/ 2222465 w 2334343"/>
              <a:gd name="connsiteY8" fmla="*/ 671253 h 671253"/>
              <a:gd name="connsiteX9" fmla="*/ 1694818 w 2334343"/>
              <a:gd name="connsiteY9" fmla="*/ 671253 h 671253"/>
              <a:gd name="connsiteX10" fmla="*/ 1124960 w 2334343"/>
              <a:gd name="connsiteY10" fmla="*/ 671253 h 671253"/>
              <a:gd name="connsiteX11" fmla="*/ 618419 w 2334343"/>
              <a:gd name="connsiteY11" fmla="*/ 671253 h 671253"/>
              <a:gd name="connsiteX12" fmla="*/ 111878 w 2334343"/>
              <a:gd name="connsiteY12" fmla="*/ 671253 h 671253"/>
              <a:gd name="connsiteX13" fmla="*/ 0 w 2334343"/>
              <a:gd name="connsiteY13" fmla="*/ 559375 h 671253"/>
              <a:gd name="connsiteX14" fmla="*/ 0 w 2334343"/>
              <a:gd name="connsiteY14" fmla="*/ 111878 h 67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4343" h="671253" fill="none" extrusionOk="0">
                <a:moveTo>
                  <a:pt x="0" y="111878"/>
                </a:moveTo>
                <a:cubicBezTo>
                  <a:pt x="-5310" y="48775"/>
                  <a:pt x="45659" y="-3301"/>
                  <a:pt x="111878" y="0"/>
                </a:cubicBezTo>
                <a:cubicBezTo>
                  <a:pt x="329625" y="-10059"/>
                  <a:pt x="439194" y="-11444"/>
                  <a:pt x="639525" y="0"/>
                </a:cubicBezTo>
                <a:cubicBezTo>
                  <a:pt x="839856" y="11444"/>
                  <a:pt x="1088083" y="23987"/>
                  <a:pt x="1209383" y="0"/>
                </a:cubicBezTo>
                <a:cubicBezTo>
                  <a:pt x="1330683" y="-23987"/>
                  <a:pt x="1614999" y="-10912"/>
                  <a:pt x="1758136" y="0"/>
                </a:cubicBezTo>
                <a:cubicBezTo>
                  <a:pt x="1901273" y="10912"/>
                  <a:pt x="2099388" y="-5813"/>
                  <a:pt x="2222465" y="0"/>
                </a:cubicBezTo>
                <a:cubicBezTo>
                  <a:pt x="2285434" y="-1828"/>
                  <a:pt x="2334488" y="37674"/>
                  <a:pt x="2334343" y="111878"/>
                </a:cubicBezTo>
                <a:cubicBezTo>
                  <a:pt x="2322584" y="235925"/>
                  <a:pt x="2321484" y="366602"/>
                  <a:pt x="2334343" y="559375"/>
                </a:cubicBezTo>
                <a:cubicBezTo>
                  <a:pt x="2335522" y="622414"/>
                  <a:pt x="2292893" y="672081"/>
                  <a:pt x="2222465" y="671253"/>
                </a:cubicBezTo>
                <a:cubicBezTo>
                  <a:pt x="2018735" y="682712"/>
                  <a:pt x="1837647" y="665698"/>
                  <a:pt x="1694818" y="671253"/>
                </a:cubicBezTo>
                <a:cubicBezTo>
                  <a:pt x="1551989" y="676808"/>
                  <a:pt x="1311276" y="660818"/>
                  <a:pt x="1124960" y="671253"/>
                </a:cubicBezTo>
                <a:cubicBezTo>
                  <a:pt x="938644" y="681688"/>
                  <a:pt x="795547" y="658662"/>
                  <a:pt x="618419" y="671253"/>
                </a:cubicBezTo>
                <a:cubicBezTo>
                  <a:pt x="441291" y="683844"/>
                  <a:pt x="219942" y="679048"/>
                  <a:pt x="111878" y="671253"/>
                </a:cubicBezTo>
                <a:cubicBezTo>
                  <a:pt x="39030" y="676022"/>
                  <a:pt x="-322" y="616999"/>
                  <a:pt x="0" y="559375"/>
                </a:cubicBezTo>
                <a:cubicBezTo>
                  <a:pt x="-14458" y="414988"/>
                  <a:pt x="11365" y="277099"/>
                  <a:pt x="0" y="111878"/>
                </a:cubicBezTo>
                <a:close/>
              </a:path>
              <a:path w="2334343" h="671253" stroke="0" extrusionOk="0">
                <a:moveTo>
                  <a:pt x="0" y="111878"/>
                </a:moveTo>
                <a:cubicBezTo>
                  <a:pt x="3078" y="50133"/>
                  <a:pt x="42968" y="6239"/>
                  <a:pt x="111878" y="0"/>
                </a:cubicBezTo>
                <a:cubicBezTo>
                  <a:pt x="259831" y="-17680"/>
                  <a:pt x="421600" y="6229"/>
                  <a:pt x="660631" y="0"/>
                </a:cubicBezTo>
                <a:cubicBezTo>
                  <a:pt x="899662" y="-6229"/>
                  <a:pt x="934727" y="-12908"/>
                  <a:pt x="1146066" y="0"/>
                </a:cubicBezTo>
                <a:cubicBezTo>
                  <a:pt x="1357405" y="12908"/>
                  <a:pt x="1450029" y="3729"/>
                  <a:pt x="1610395" y="0"/>
                </a:cubicBezTo>
                <a:cubicBezTo>
                  <a:pt x="1770761" y="-3729"/>
                  <a:pt x="1956652" y="27830"/>
                  <a:pt x="2222465" y="0"/>
                </a:cubicBezTo>
                <a:cubicBezTo>
                  <a:pt x="2289031" y="150"/>
                  <a:pt x="2345179" y="57382"/>
                  <a:pt x="2334343" y="111878"/>
                </a:cubicBezTo>
                <a:cubicBezTo>
                  <a:pt x="2342336" y="267005"/>
                  <a:pt x="2320380" y="455384"/>
                  <a:pt x="2334343" y="559375"/>
                </a:cubicBezTo>
                <a:cubicBezTo>
                  <a:pt x="2346071" y="611781"/>
                  <a:pt x="2271987" y="663311"/>
                  <a:pt x="2222465" y="671253"/>
                </a:cubicBezTo>
                <a:cubicBezTo>
                  <a:pt x="2104701" y="675041"/>
                  <a:pt x="1842890" y="679728"/>
                  <a:pt x="1715924" y="671253"/>
                </a:cubicBezTo>
                <a:cubicBezTo>
                  <a:pt x="1588958" y="662778"/>
                  <a:pt x="1469405" y="672997"/>
                  <a:pt x="1230489" y="671253"/>
                </a:cubicBezTo>
                <a:cubicBezTo>
                  <a:pt x="991574" y="669509"/>
                  <a:pt x="884389" y="671065"/>
                  <a:pt x="681736" y="671253"/>
                </a:cubicBezTo>
                <a:cubicBezTo>
                  <a:pt x="479083" y="671441"/>
                  <a:pt x="394665" y="645470"/>
                  <a:pt x="111878" y="671253"/>
                </a:cubicBezTo>
                <a:cubicBezTo>
                  <a:pt x="45580" y="673634"/>
                  <a:pt x="-8512" y="633211"/>
                  <a:pt x="0" y="559375"/>
                </a:cubicBezTo>
                <a:cubicBezTo>
                  <a:pt x="2322" y="418792"/>
                  <a:pt x="-8387" y="308190"/>
                  <a:pt x="0" y="111878"/>
                </a:cubicBezTo>
                <a:close/>
              </a:path>
            </a:pathLst>
          </a:custGeom>
          <a:solidFill>
            <a:srgbClr val="FFFFFF"/>
          </a:solidFill>
          <a:ln>
            <a:noFill/>
            <a:extLst>
              <a:ext uri="{C807C97D-BFC1-408E-A445-0C87EB9F89A2}">
                <ask:lineSketchStyleProps xmlns:ask="http://schemas.microsoft.com/office/drawing/2018/sketchyshapes" xmlns="" sd="1220306403">
                  <a:custGeom>
                    <a:avLst/>
                    <a:gdLst>
                      <a:gd name="connsiteX0" fmla="*/ 0 w 4886960"/>
                      <a:gd name="connsiteY0" fmla="*/ 149170 h 895004"/>
                      <a:gd name="connsiteX1" fmla="*/ 234217 w 4886960"/>
                      <a:gd name="connsiteY1" fmla="*/ 0 h 895004"/>
                      <a:gd name="connsiteX2" fmla="*/ 1338849 w 4886960"/>
                      <a:gd name="connsiteY2" fmla="*/ 0 h 895004"/>
                      <a:gd name="connsiteX3" fmla="*/ 2531850 w 4886960"/>
                      <a:gd name="connsiteY3" fmla="*/ 0 h 895004"/>
                      <a:gd name="connsiteX4" fmla="*/ 3680667 w 4886960"/>
                      <a:gd name="connsiteY4" fmla="*/ 0 h 895004"/>
                      <a:gd name="connsiteX5" fmla="*/ 4652742 w 4886960"/>
                      <a:gd name="connsiteY5" fmla="*/ 0 h 895004"/>
                      <a:gd name="connsiteX6" fmla="*/ 4886960 w 4886960"/>
                      <a:gd name="connsiteY6" fmla="*/ 149170 h 895004"/>
                      <a:gd name="connsiteX7" fmla="*/ 4886960 w 4886960"/>
                      <a:gd name="connsiteY7" fmla="*/ 745833 h 895004"/>
                      <a:gd name="connsiteX8" fmla="*/ 4652742 w 4886960"/>
                      <a:gd name="connsiteY8" fmla="*/ 895004 h 895004"/>
                      <a:gd name="connsiteX9" fmla="*/ 3548110 w 4886960"/>
                      <a:gd name="connsiteY9" fmla="*/ 895004 h 895004"/>
                      <a:gd name="connsiteX10" fmla="*/ 2355109 w 4886960"/>
                      <a:gd name="connsiteY10" fmla="*/ 895004 h 895004"/>
                      <a:gd name="connsiteX11" fmla="*/ 1294663 w 4886960"/>
                      <a:gd name="connsiteY11" fmla="*/ 895004 h 895004"/>
                      <a:gd name="connsiteX12" fmla="*/ 234217 w 4886960"/>
                      <a:gd name="connsiteY12" fmla="*/ 895004 h 895004"/>
                      <a:gd name="connsiteX13" fmla="*/ 0 w 4886960"/>
                      <a:gd name="connsiteY13" fmla="*/ 745833 h 895004"/>
                      <a:gd name="connsiteX14" fmla="*/ 0 w 4886960"/>
                      <a:gd name="connsiteY14" fmla="*/ 149170 h 895004"/>
                      <a:gd name="connsiteX0" fmla="*/ 0 w 4886960"/>
                      <a:gd name="connsiteY0" fmla="*/ 149170 h 895004"/>
                      <a:gd name="connsiteX1" fmla="*/ 234217 w 4886960"/>
                      <a:gd name="connsiteY1" fmla="*/ 0 h 895004"/>
                      <a:gd name="connsiteX2" fmla="*/ 1383034 w 4886960"/>
                      <a:gd name="connsiteY2" fmla="*/ 0 h 895004"/>
                      <a:gd name="connsiteX3" fmla="*/ 2399295 w 4886960"/>
                      <a:gd name="connsiteY3" fmla="*/ 0 h 895004"/>
                      <a:gd name="connsiteX4" fmla="*/ 3371370 w 4886960"/>
                      <a:gd name="connsiteY4" fmla="*/ 0 h 895004"/>
                      <a:gd name="connsiteX5" fmla="*/ 4652742 w 4886960"/>
                      <a:gd name="connsiteY5" fmla="*/ 0 h 895004"/>
                      <a:gd name="connsiteX6" fmla="*/ 4886960 w 4886960"/>
                      <a:gd name="connsiteY6" fmla="*/ 149170 h 895004"/>
                      <a:gd name="connsiteX7" fmla="*/ 4886960 w 4886960"/>
                      <a:gd name="connsiteY7" fmla="*/ 745833 h 895004"/>
                      <a:gd name="connsiteX8" fmla="*/ 4652742 w 4886960"/>
                      <a:gd name="connsiteY8" fmla="*/ 895004 h 895004"/>
                      <a:gd name="connsiteX9" fmla="*/ 3592296 w 4886960"/>
                      <a:gd name="connsiteY9" fmla="*/ 895004 h 895004"/>
                      <a:gd name="connsiteX10" fmla="*/ 2576035 w 4886960"/>
                      <a:gd name="connsiteY10" fmla="*/ 895004 h 895004"/>
                      <a:gd name="connsiteX11" fmla="*/ 2036091 w 4886960"/>
                      <a:gd name="connsiteY11" fmla="*/ 895004 h 895004"/>
                      <a:gd name="connsiteX12" fmla="*/ 1427218 w 4886960"/>
                      <a:gd name="connsiteY12" fmla="*/ 895004 h 895004"/>
                      <a:gd name="connsiteX13" fmla="*/ 234217 w 4886960"/>
                      <a:gd name="connsiteY13" fmla="*/ 895004 h 895004"/>
                      <a:gd name="connsiteX14" fmla="*/ 0 w 4886960"/>
                      <a:gd name="connsiteY14" fmla="*/ 745833 h 895004"/>
                      <a:gd name="connsiteX15" fmla="*/ 0 w 4886960"/>
                      <a:gd name="connsiteY15" fmla="*/ 149170 h 89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6960" h="895004" fill="none" extrusionOk="0">
                        <a:moveTo>
                          <a:pt x="0" y="149170"/>
                        </a:moveTo>
                        <a:cubicBezTo>
                          <a:pt x="-30373" y="50684"/>
                          <a:pt x="103919" y="57"/>
                          <a:pt x="234217" y="0"/>
                        </a:cubicBezTo>
                        <a:cubicBezTo>
                          <a:pt x="727699" y="7733"/>
                          <a:pt x="895243" y="-20775"/>
                          <a:pt x="1338849" y="0"/>
                        </a:cubicBezTo>
                        <a:cubicBezTo>
                          <a:pt x="1809396" y="13539"/>
                          <a:pt x="2294632" y="27770"/>
                          <a:pt x="2531850" y="0"/>
                        </a:cubicBezTo>
                        <a:cubicBezTo>
                          <a:pt x="2748669" y="-21816"/>
                          <a:pt x="3419663" y="-21492"/>
                          <a:pt x="3680667" y="0"/>
                        </a:cubicBezTo>
                        <a:cubicBezTo>
                          <a:pt x="3985938" y="5852"/>
                          <a:pt x="4395624" y="-54282"/>
                          <a:pt x="4652742" y="0"/>
                        </a:cubicBezTo>
                        <a:cubicBezTo>
                          <a:pt x="4776214" y="-5294"/>
                          <a:pt x="4886767" y="58764"/>
                          <a:pt x="4886960" y="149170"/>
                        </a:cubicBezTo>
                        <a:cubicBezTo>
                          <a:pt x="4845285" y="323204"/>
                          <a:pt x="4825218" y="468425"/>
                          <a:pt x="4886960" y="745833"/>
                        </a:cubicBezTo>
                        <a:cubicBezTo>
                          <a:pt x="4884460" y="822875"/>
                          <a:pt x="4807432" y="890499"/>
                          <a:pt x="4652742" y="895004"/>
                        </a:cubicBezTo>
                        <a:cubicBezTo>
                          <a:pt x="4165972" y="936566"/>
                          <a:pt x="3878753" y="907388"/>
                          <a:pt x="3548110" y="895004"/>
                        </a:cubicBezTo>
                        <a:cubicBezTo>
                          <a:pt x="3240869" y="954235"/>
                          <a:pt x="2719884" y="848725"/>
                          <a:pt x="2355109" y="895004"/>
                        </a:cubicBezTo>
                        <a:cubicBezTo>
                          <a:pt x="1941204" y="974484"/>
                          <a:pt x="1643040" y="875483"/>
                          <a:pt x="1294663" y="895004"/>
                        </a:cubicBezTo>
                        <a:cubicBezTo>
                          <a:pt x="917886" y="898903"/>
                          <a:pt x="475087" y="861288"/>
                          <a:pt x="234217" y="895004"/>
                        </a:cubicBezTo>
                        <a:cubicBezTo>
                          <a:pt x="89952" y="900206"/>
                          <a:pt x="3262" y="806824"/>
                          <a:pt x="0" y="745833"/>
                        </a:cubicBezTo>
                        <a:cubicBezTo>
                          <a:pt x="-19989" y="593125"/>
                          <a:pt x="22222" y="327889"/>
                          <a:pt x="0" y="149170"/>
                        </a:cubicBezTo>
                        <a:close/>
                      </a:path>
                      <a:path w="4886960" h="895004" stroke="0" extrusionOk="0">
                        <a:moveTo>
                          <a:pt x="0" y="149170"/>
                        </a:moveTo>
                        <a:cubicBezTo>
                          <a:pt x="9033" y="64819"/>
                          <a:pt x="105573" y="13204"/>
                          <a:pt x="234217" y="0"/>
                        </a:cubicBezTo>
                        <a:cubicBezTo>
                          <a:pt x="544468" y="60797"/>
                          <a:pt x="927126" y="42179"/>
                          <a:pt x="1383034" y="0"/>
                        </a:cubicBezTo>
                        <a:cubicBezTo>
                          <a:pt x="1889223" y="-10315"/>
                          <a:pt x="1957919" y="-9291"/>
                          <a:pt x="2399295" y="0"/>
                        </a:cubicBezTo>
                        <a:cubicBezTo>
                          <a:pt x="2813422" y="10447"/>
                          <a:pt x="3039067" y="-1390"/>
                          <a:pt x="3371370" y="0"/>
                        </a:cubicBezTo>
                        <a:cubicBezTo>
                          <a:pt x="3793089" y="-39895"/>
                          <a:pt x="4084298" y="41264"/>
                          <a:pt x="4652742" y="0"/>
                        </a:cubicBezTo>
                        <a:cubicBezTo>
                          <a:pt x="4781420" y="-10054"/>
                          <a:pt x="4908351" y="86090"/>
                          <a:pt x="4886960" y="149170"/>
                        </a:cubicBezTo>
                        <a:cubicBezTo>
                          <a:pt x="4911776" y="349454"/>
                          <a:pt x="4876544" y="604387"/>
                          <a:pt x="4886960" y="745833"/>
                        </a:cubicBezTo>
                        <a:cubicBezTo>
                          <a:pt x="4905951" y="818209"/>
                          <a:pt x="4775782" y="886413"/>
                          <a:pt x="4652742" y="895004"/>
                        </a:cubicBezTo>
                        <a:cubicBezTo>
                          <a:pt x="4393918" y="906307"/>
                          <a:pt x="3872833" y="922038"/>
                          <a:pt x="3592296" y="895004"/>
                        </a:cubicBezTo>
                        <a:cubicBezTo>
                          <a:pt x="3289632" y="925521"/>
                          <a:pt x="3125246" y="903198"/>
                          <a:pt x="2576035" y="895004"/>
                        </a:cubicBezTo>
                        <a:cubicBezTo>
                          <a:pt x="2430693" y="897842"/>
                          <a:pt x="2179685" y="898969"/>
                          <a:pt x="2036091" y="895004"/>
                        </a:cubicBezTo>
                        <a:cubicBezTo>
                          <a:pt x="1892497" y="891039"/>
                          <a:pt x="1708717" y="913350"/>
                          <a:pt x="1427218" y="895004"/>
                        </a:cubicBezTo>
                        <a:cubicBezTo>
                          <a:pt x="998486" y="915284"/>
                          <a:pt x="847704" y="860652"/>
                          <a:pt x="234217" y="895004"/>
                        </a:cubicBezTo>
                        <a:cubicBezTo>
                          <a:pt x="98021" y="913956"/>
                          <a:pt x="-3297" y="861051"/>
                          <a:pt x="0" y="745833"/>
                        </a:cubicBezTo>
                        <a:cubicBezTo>
                          <a:pt x="12266" y="562983"/>
                          <a:pt x="6226" y="423969"/>
                          <a:pt x="0" y="149170"/>
                        </a:cubicBezTo>
                        <a:close/>
                      </a:path>
                      <a:path w="4886960" h="895004" fill="none" stroke="0" extrusionOk="0">
                        <a:moveTo>
                          <a:pt x="0" y="149170"/>
                        </a:moveTo>
                        <a:cubicBezTo>
                          <a:pt x="-6519" y="65098"/>
                          <a:pt x="92570" y="-1759"/>
                          <a:pt x="234217" y="0"/>
                        </a:cubicBezTo>
                        <a:cubicBezTo>
                          <a:pt x="654557" y="-36898"/>
                          <a:pt x="948399" y="-36246"/>
                          <a:pt x="1338849" y="0"/>
                        </a:cubicBezTo>
                        <a:cubicBezTo>
                          <a:pt x="1712829" y="49943"/>
                          <a:pt x="2319817" y="72954"/>
                          <a:pt x="2531850" y="0"/>
                        </a:cubicBezTo>
                        <a:cubicBezTo>
                          <a:pt x="2730726" y="-43955"/>
                          <a:pt x="3351093" y="47209"/>
                          <a:pt x="3680667" y="0"/>
                        </a:cubicBezTo>
                        <a:cubicBezTo>
                          <a:pt x="3982413" y="32116"/>
                          <a:pt x="4434100" y="-6524"/>
                          <a:pt x="4652742" y="0"/>
                        </a:cubicBezTo>
                        <a:cubicBezTo>
                          <a:pt x="4801528" y="8978"/>
                          <a:pt x="4895475" y="53499"/>
                          <a:pt x="4886960" y="149170"/>
                        </a:cubicBezTo>
                        <a:cubicBezTo>
                          <a:pt x="4856244" y="333369"/>
                          <a:pt x="4859385" y="482706"/>
                          <a:pt x="4886960" y="745833"/>
                        </a:cubicBezTo>
                        <a:cubicBezTo>
                          <a:pt x="4895057" y="833303"/>
                          <a:pt x="4810299" y="893942"/>
                          <a:pt x="4652742" y="895004"/>
                        </a:cubicBezTo>
                        <a:cubicBezTo>
                          <a:pt x="4261144" y="933173"/>
                          <a:pt x="3869966" y="836977"/>
                          <a:pt x="3548110" y="895004"/>
                        </a:cubicBezTo>
                        <a:cubicBezTo>
                          <a:pt x="3230210" y="864627"/>
                          <a:pt x="2745373" y="939367"/>
                          <a:pt x="2355109" y="895004"/>
                        </a:cubicBezTo>
                        <a:cubicBezTo>
                          <a:pt x="1973429" y="915575"/>
                          <a:pt x="1631788" y="854313"/>
                          <a:pt x="1294663" y="895004"/>
                        </a:cubicBezTo>
                        <a:cubicBezTo>
                          <a:pt x="909811" y="884844"/>
                          <a:pt x="509162" y="924594"/>
                          <a:pt x="234217" y="895004"/>
                        </a:cubicBezTo>
                        <a:cubicBezTo>
                          <a:pt x="95526" y="907878"/>
                          <a:pt x="-412" y="825117"/>
                          <a:pt x="0" y="745833"/>
                        </a:cubicBezTo>
                        <a:cubicBezTo>
                          <a:pt x="-41083" y="562406"/>
                          <a:pt x="-8283" y="361528"/>
                          <a:pt x="0" y="1491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000" b="1" kern="0" dirty="0">
                <a:solidFill>
                  <a:srgbClr val="FF0000"/>
                </a:solidFill>
                <a:latin typeface="Times New Roman" panose="02020603050405020304" pitchFamily="18" charset="0"/>
                <a:cs typeface="Times New Roman" panose="02020603050405020304" pitchFamily="18" charset="0"/>
                <a:sym typeface="Arial"/>
              </a:rPr>
              <a:t>* Sing the song</a:t>
            </a:r>
          </a:p>
        </p:txBody>
      </p:sp>
      <p:grpSp>
        <p:nvGrpSpPr>
          <p:cNvPr id="4" name="Group 3">
            <a:extLst>
              <a:ext uri="{FF2B5EF4-FFF2-40B4-BE49-F238E27FC236}">
                <a16:creationId xmlns:a16="http://schemas.microsoft.com/office/drawing/2014/main" id="{E3B852E9-C486-445C-A6C6-F02E178658BA}"/>
              </a:ext>
            </a:extLst>
          </p:cNvPr>
          <p:cNvGrpSpPr/>
          <p:nvPr/>
        </p:nvGrpSpPr>
        <p:grpSpPr>
          <a:xfrm>
            <a:off x="99059" y="1653252"/>
            <a:ext cx="12092941" cy="4750715"/>
            <a:chOff x="57150" y="1053122"/>
            <a:chExt cx="8995410" cy="3563036"/>
          </a:xfrm>
        </p:grpSpPr>
        <p:pic>
          <p:nvPicPr>
            <p:cNvPr id="3" name="Picture 2">
              <a:extLst>
                <a:ext uri="{FF2B5EF4-FFF2-40B4-BE49-F238E27FC236}">
                  <a16:creationId xmlns:a16="http://schemas.microsoft.com/office/drawing/2014/main" id="{1EA9FB1F-913A-422D-8EB1-21F6CA6D00D1}"/>
                </a:ext>
              </a:extLst>
            </p:cNvPr>
            <p:cNvPicPr>
              <a:picLocks noChangeAspect="1"/>
            </p:cNvPicPr>
            <p:nvPr/>
          </p:nvPicPr>
          <p:blipFill rotWithShape="1">
            <a:blip r:embed="rId5"/>
            <a:srcRect l="2801" r="2801"/>
            <a:stretch/>
          </p:blipFill>
          <p:spPr>
            <a:xfrm>
              <a:off x="57150" y="1053122"/>
              <a:ext cx="2137410" cy="3563036"/>
            </a:xfrm>
            <a:prstGeom prst="rect">
              <a:avLst/>
            </a:prstGeom>
          </p:spPr>
        </p:pic>
        <p:pic>
          <p:nvPicPr>
            <p:cNvPr id="9" name="Picture 8">
              <a:extLst>
                <a:ext uri="{FF2B5EF4-FFF2-40B4-BE49-F238E27FC236}">
                  <a16:creationId xmlns:a16="http://schemas.microsoft.com/office/drawing/2014/main" id="{345A4B20-174B-423B-8744-6BAD31259355}"/>
                </a:ext>
              </a:extLst>
            </p:cNvPr>
            <p:cNvPicPr>
              <a:picLocks noChangeAspect="1"/>
            </p:cNvPicPr>
            <p:nvPr/>
          </p:nvPicPr>
          <p:blipFill rotWithShape="1">
            <a:blip r:embed="rId6"/>
            <a:srcRect t="342" b="342"/>
            <a:stretch/>
          </p:blipFill>
          <p:spPr>
            <a:xfrm>
              <a:off x="6709410" y="1053122"/>
              <a:ext cx="2343150" cy="3563036"/>
            </a:xfrm>
            <a:prstGeom prst="rect">
              <a:avLst/>
            </a:prstGeom>
          </p:spPr>
        </p:pic>
      </p:grpSp>
      <p:sp>
        <p:nvSpPr>
          <p:cNvPr id="14" name="TextBox 13">
            <a:extLst>
              <a:ext uri="{FF2B5EF4-FFF2-40B4-BE49-F238E27FC236}">
                <a16:creationId xmlns:a16="http://schemas.microsoft.com/office/drawing/2014/main" id="{A37AF2C5-675F-4B21-B8D4-F5CD81E12F15}"/>
              </a:ext>
            </a:extLst>
          </p:cNvPr>
          <p:cNvSpPr txBox="1"/>
          <p:nvPr/>
        </p:nvSpPr>
        <p:spPr>
          <a:xfrm>
            <a:off x="2453640" y="955626"/>
            <a:ext cx="7472680" cy="666786"/>
          </a:xfrm>
          <a:prstGeom prst="rect">
            <a:avLst/>
          </a:prstGeom>
          <a:noFill/>
        </p:spPr>
        <p:txBody>
          <a:bodyPr wrap="square">
            <a:spAutoFit/>
          </a:bodyPr>
          <a:lstStyle/>
          <a:p>
            <a:pPr algn="ctr" defTabSz="1219170">
              <a:buClr>
                <a:srgbClr val="000000"/>
              </a:buClr>
              <a:defRPr/>
            </a:pPr>
            <a:r>
              <a:rPr lang="en-US" sz="3733" b="1" kern="0" dirty="0">
                <a:solidFill>
                  <a:srgbClr val="0000FF"/>
                </a:solidFill>
                <a:latin typeface="Comic Sans MS" panose="030F0702030302020204" pitchFamily="66" charset="0"/>
                <a:cs typeface="Arial"/>
                <a:sym typeface="Arial"/>
              </a:rPr>
              <a:t>How</a:t>
            </a:r>
            <a:r>
              <a:rPr lang="en-US" sz="3733" kern="0" dirty="0">
                <a:solidFill>
                  <a:srgbClr val="0000FF"/>
                </a:solidFill>
                <a:latin typeface="Comic Sans MS" panose="030F0702030302020204" pitchFamily="66" charset="0"/>
                <a:cs typeface="Arial"/>
                <a:sym typeface="Arial"/>
              </a:rPr>
              <a:t>’</a:t>
            </a:r>
            <a:r>
              <a:rPr lang="en-US" sz="3733" b="1" kern="0" dirty="0">
                <a:solidFill>
                  <a:srgbClr val="0000FF"/>
                </a:solidFill>
                <a:latin typeface="Comic Sans MS" panose="030F0702030302020204" pitchFamily="66" charset="0"/>
                <a:cs typeface="Arial"/>
                <a:sym typeface="Arial"/>
              </a:rPr>
              <a:t>s the weather in Ha Noi?</a:t>
            </a:r>
            <a:r>
              <a:rPr lang="en-US" sz="3733" kern="0" dirty="0">
                <a:solidFill>
                  <a:srgbClr val="0000FF"/>
                </a:solidFill>
                <a:latin typeface="Comic Sans MS" panose="030F0702030302020204" pitchFamily="66" charset="0"/>
                <a:cs typeface="Arial"/>
                <a:sym typeface="Arial"/>
              </a:rPr>
              <a:t> </a:t>
            </a:r>
          </a:p>
        </p:txBody>
      </p:sp>
      <p:sp>
        <p:nvSpPr>
          <p:cNvPr id="16" name="TextBox 15">
            <a:extLst>
              <a:ext uri="{FF2B5EF4-FFF2-40B4-BE49-F238E27FC236}">
                <a16:creationId xmlns:a16="http://schemas.microsoft.com/office/drawing/2014/main" id="{80410908-F31F-465C-AD42-D176D1BE2E86}"/>
              </a:ext>
            </a:extLst>
          </p:cNvPr>
          <p:cNvSpPr txBox="1"/>
          <p:nvPr/>
        </p:nvSpPr>
        <p:spPr>
          <a:xfrm>
            <a:off x="2990913" y="2161431"/>
            <a:ext cx="6398135" cy="4154407"/>
          </a:xfrm>
          <a:prstGeom prst="rect">
            <a:avLst/>
          </a:prstGeom>
          <a:noFill/>
        </p:spPr>
        <p:txBody>
          <a:bodyPr wrap="square">
            <a:spAutoFit/>
          </a:bodyPr>
          <a:lstStyle/>
          <a:p>
            <a:pPr defTabSz="1219170">
              <a:buClr>
                <a:srgbClr val="000000"/>
              </a:buClr>
              <a:defRPr/>
            </a:pPr>
            <a:r>
              <a:rPr lang="en-US" sz="2933" kern="0" dirty="0">
                <a:solidFill>
                  <a:srgbClr val="000000"/>
                </a:solidFill>
                <a:latin typeface="Comic Sans MS" panose="030F0702030302020204" pitchFamily="66" charset="0"/>
                <a:cs typeface="Arial"/>
                <a:sym typeface="Arial"/>
              </a:rPr>
              <a:t>How’s the weather in spring?</a:t>
            </a:r>
          </a:p>
          <a:p>
            <a:pPr defTabSz="1219170">
              <a:buClr>
                <a:srgbClr val="000000"/>
              </a:buClr>
              <a:defRPr/>
            </a:pPr>
            <a:r>
              <a:rPr lang="en-US" sz="2933" kern="0" dirty="0">
                <a:solidFill>
                  <a:srgbClr val="000000"/>
                </a:solidFill>
                <a:latin typeface="Comic Sans MS" panose="030F0702030302020204" pitchFamily="66" charset="0"/>
                <a:cs typeface="Arial"/>
                <a:sym typeface="Arial"/>
              </a:rPr>
              <a:t>It’s warm and rainy.</a:t>
            </a:r>
          </a:p>
          <a:p>
            <a:pPr defTabSz="1219170">
              <a:buClr>
                <a:srgbClr val="000000"/>
              </a:buClr>
              <a:defRPr/>
            </a:pPr>
            <a:r>
              <a:rPr lang="en-US" sz="2933" kern="0" dirty="0">
                <a:solidFill>
                  <a:srgbClr val="000000"/>
                </a:solidFill>
                <a:latin typeface="Comic Sans MS" panose="030F0702030302020204" pitchFamily="66" charset="0"/>
                <a:cs typeface="Arial"/>
                <a:sym typeface="Arial"/>
              </a:rPr>
              <a:t>How’s the weather in summer?</a:t>
            </a:r>
          </a:p>
          <a:p>
            <a:pPr defTabSz="1219170">
              <a:buClr>
                <a:srgbClr val="000000"/>
              </a:buClr>
              <a:defRPr/>
            </a:pPr>
            <a:r>
              <a:rPr lang="en-US" sz="2933" kern="0" dirty="0">
                <a:solidFill>
                  <a:srgbClr val="000000"/>
                </a:solidFill>
                <a:latin typeface="Comic Sans MS" panose="030F0702030302020204" pitchFamily="66" charset="0"/>
                <a:cs typeface="Arial"/>
                <a:sym typeface="Arial"/>
              </a:rPr>
              <a:t>It’s hot and sunny. </a:t>
            </a:r>
          </a:p>
          <a:p>
            <a:pPr defTabSz="1219170">
              <a:buClr>
                <a:srgbClr val="000000"/>
              </a:buClr>
              <a:defRPr/>
            </a:pPr>
            <a:endParaRPr lang="en-US" sz="2933" kern="0" dirty="0">
              <a:solidFill>
                <a:srgbClr val="000000"/>
              </a:solidFill>
              <a:latin typeface="Comic Sans MS" panose="030F0702030302020204" pitchFamily="66" charset="0"/>
              <a:cs typeface="Arial"/>
              <a:sym typeface="Arial"/>
            </a:endParaRPr>
          </a:p>
          <a:p>
            <a:pPr defTabSz="1219170">
              <a:buClr>
                <a:srgbClr val="000000"/>
              </a:buClr>
              <a:defRPr/>
            </a:pPr>
            <a:r>
              <a:rPr lang="en-US" sz="2933" kern="0" dirty="0">
                <a:solidFill>
                  <a:srgbClr val="000000"/>
                </a:solidFill>
                <a:latin typeface="Comic Sans MS" panose="030F0702030302020204" pitchFamily="66" charset="0"/>
                <a:cs typeface="Arial"/>
                <a:sym typeface="Arial"/>
              </a:rPr>
              <a:t>What’s the weather like in autumn?</a:t>
            </a:r>
          </a:p>
          <a:p>
            <a:pPr defTabSz="1219170">
              <a:buClr>
                <a:srgbClr val="000000"/>
              </a:buClr>
              <a:defRPr/>
            </a:pPr>
            <a:r>
              <a:rPr lang="en-US" sz="2933" kern="0" dirty="0">
                <a:solidFill>
                  <a:srgbClr val="000000"/>
                </a:solidFill>
                <a:latin typeface="Comic Sans MS" panose="030F0702030302020204" pitchFamily="66" charset="0"/>
                <a:cs typeface="Arial"/>
                <a:sym typeface="Arial"/>
              </a:rPr>
              <a:t>It’s cool and cloudy. </a:t>
            </a:r>
          </a:p>
          <a:p>
            <a:pPr defTabSz="1219170">
              <a:buClr>
                <a:srgbClr val="000000"/>
              </a:buClr>
              <a:defRPr/>
            </a:pPr>
            <a:r>
              <a:rPr lang="en-US" sz="2933" kern="0" dirty="0">
                <a:solidFill>
                  <a:srgbClr val="000000"/>
                </a:solidFill>
                <a:latin typeface="Comic Sans MS" panose="030F0702030302020204" pitchFamily="66" charset="0"/>
                <a:cs typeface="Arial"/>
                <a:sym typeface="Arial"/>
              </a:rPr>
              <a:t>What’s the weather like in winter?</a:t>
            </a:r>
          </a:p>
          <a:p>
            <a:pPr defTabSz="1219170">
              <a:buClr>
                <a:srgbClr val="000000"/>
              </a:buClr>
              <a:defRPr/>
            </a:pPr>
            <a:r>
              <a:rPr lang="en-US" sz="2933" kern="0" dirty="0">
                <a:solidFill>
                  <a:srgbClr val="000000"/>
                </a:solidFill>
                <a:latin typeface="Comic Sans MS" panose="030F0702030302020204" pitchFamily="66" charset="0"/>
                <a:cs typeface="Arial"/>
                <a:sym typeface="Arial"/>
              </a:rPr>
              <a:t>It’s cold and dry.</a:t>
            </a:r>
          </a:p>
        </p:txBody>
      </p:sp>
      <p:pic>
        <p:nvPicPr>
          <p:cNvPr id="11" name="Track 55">
            <a:hlinkClick r:id="" action="ppaction://media"/>
            <a:extLst>
              <a:ext uri="{FF2B5EF4-FFF2-40B4-BE49-F238E27FC236}">
                <a16:creationId xmlns:a16="http://schemas.microsoft.com/office/drawing/2014/main" id="{96D6BFB4-10DD-4E8B-82BE-C808E460BDFA}"/>
              </a:ext>
            </a:extLst>
          </p:cNvPr>
          <p:cNvPicPr>
            <a:picLocks noChangeAspect="1"/>
          </p:cNvPicPr>
          <p:nvPr>
            <a:audioFile r:link="rId1"/>
            <p:extLst>
              <p:ext uri="{DAA4B4D4-6D71-4841-9C94-3DE7FCFB9230}">
                <p14:media xmlns:p14="http://schemas.microsoft.com/office/powerpoint/2010/main" r:embed="rId2">
                  <p14:trim st="5627"/>
                </p14:media>
              </p:ext>
            </p:extLst>
          </p:nvPr>
        </p:nvPicPr>
        <p:blipFill>
          <a:blip r:embed="rId7"/>
          <a:stretch>
            <a:fillRect/>
          </a:stretch>
        </p:blipFill>
        <p:spPr>
          <a:xfrm>
            <a:off x="4947920" y="269780"/>
            <a:ext cx="597717" cy="597717"/>
          </a:xfrm>
          <a:prstGeom prst="rect">
            <a:avLst/>
          </a:prstGeom>
          <a:solidFill>
            <a:schemeClr val="accent5">
              <a:lumMod val="20000"/>
              <a:lumOff val="80000"/>
            </a:schemeClr>
          </a:solidFill>
        </p:spPr>
      </p:pic>
    </p:spTree>
    <p:extLst>
      <p:ext uri="{BB962C8B-B14F-4D97-AF65-F5344CB8AC3E}">
        <p14:creationId xmlns:p14="http://schemas.microsoft.com/office/powerpoint/2010/main" val="3060350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E462BC4-5A55-4C3E-84D3-607FF6AA0AE9}"/>
              </a:ext>
            </a:extLst>
          </p:cNvPr>
          <p:cNvSpPr/>
          <p:nvPr/>
        </p:nvSpPr>
        <p:spPr>
          <a:xfrm>
            <a:off x="424405" y="725467"/>
            <a:ext cx="11343189" cy="2763942"/>
          </a:xfrm>
          <a:prstGeom prst="roundRect">
            <a:avLst>
              <a:gd name="adj" fmla="val 8597"/>
            </a:avLst>
          </a:prstGeom>
          <a:solidFill>
            <a:srgbClr val="FFFFFF"/>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600" dirty="0">
                <a:solidFill>
                  <a:srgbClr val="000000"/>
                </a:solidFill>
                <a:latin typeface="Times New Roman" panose="02020603050405020304" pitchFamily="18" charset="0"/>
                <a:cs typeface="Times New Roman" panose="02020603050405020304" pitchFamily="18" charset="0"/>
              </a:rPr>
              <a:t>There are different climates in Viet Nam. In the north, there are four seasons: spring, summer, autumn and winter. Spring is warm and humid. It has blooming flowers and festivals. Summer is sunny and hot. It is ideal for holidays. Autumn is cool and cloudy. Many festivals are in autumn. Winter is cold and dry. It is ideal for indoor sports. In the south, there are two seasons: the dry season and the rainy season. In the dry season, the weather is dry and cool, but in the rainy season, it is rainy and humid.</a:t>
            </a:r>
          </a:p>
        </p:txBody>
      </p:sp>
      <p:graphicFrame>
        <p:nvGraphicFramePr>
          <p:cNvPr id="3" name="Table 2">
            <a:extLst>
              <a:ext uri="{FF2B5EF4-FFF2-40B4-BE49-F238E27FC236}">
                <a16:creationId xmlns:a16="http://schemas.microsoft.com/office/drawing/2014/main" id="{56C2CC70-7804-4BC5-8021-2D29A0CCC340}"/>
              </a:ext>
            </a:extLst>
          </p:cNvPr>
          <p:cNvGraphicFramePr>
            <a:graphicFrameLocks noGrp="1"/>
          </p:cNvGraphicFramePr>
          <p:nvPr>
            <p:extLst>
              <p:ext uri="{D42A27DB-BD31-4B8C-83A1-F6EECF244321}">
                <p14:modId xmlns:p14="http://schemas.microsoft.com/office/powerpoint/2010/main" val="625876877"/>
              </p:ext>
            </p:extLst>
          </p:nvPr>
        </p:nvGraphicFramePr>
        <p:xfrm>
          <a:off x="424406" y="3930236"/>
          <a:ext cx="11343189" cy="2926080"/>
        </p:xfrm>
        <a:graphic>
          <a:graphicData uri="http://schemas.openxmlformats.org/drawingml/2006/table">
            <a:tbl>
              <a:tblPr/>
              <a:tblGrid>
                <a:gridCol w="2999514">
                  <a:extLst>
                    <a:ext uri="{9D8B030D-6E8A-4147-A177-3AD203B41FA5}">
                      <a16:colId xmlns:a16="http://schemas.microsoft.com/office/drawing/2014/main" val="489046039"/>
                    </a:ext>
                  </a:extLst>
                </a:gridCol>
                <a:gridCol w="3952240">
                  <a:extLst>
                    <a:ext uri="{9D8B030D-6E8A-4147-A177-3AD203B41FA5}">
                      <a16:colId xmlns:a16="http://schemas.microsoft.com/office/drawing/2014/main" val="3062048793"/>
                    </a:ext>
                  </a:extLst>
                </a:gridCol>
                <a:gridCol w="4391435">
                  <a:extLst>
                    <a:ext uri="{9D8B030D-6E8A-4147-A177-3AD203B41FA5}">
                      <a16:colId xmlns:a16="http://schemas.microsoft.com/office/drawing/2014/main" val="465248796"/>
                    </a:ext>
                  </a:extLst>
                </a:gridCol>
              </a:tblGrid>
              <a:tr h="487680">
                <a:tc>
                  <a:txBody>
                    <a:bodyPr/>
                    <a:lstStyle/>
                    <a:p>
                      <a:pPr algn="ctr"/>
                      <a:r>
                        <a:rPr lang="en-US" sz="2400" b="1" i="0" dirty="0">
                          <a:solidFill>
                            <a:srgbClr val="000000"/>
                          </a:solidFill>
                          <a:effectLst/>
                          <a:latin typeface="Comic Sans MS" panose="030F0702030302020204" pitchFamily="66" charset="0"/>
                        </a:rPr>
                        <a:t>Viet Nam </a:t>
                      </a:r>
                      <a:endParaRPr lang="en-US" sz="2700" dirty="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accent5">
                        <a:lumMod val="20000"/>
                        <a:lumOff val="80000"/>
                      </a:schemeClr>
                    </a:solidFill>
                  </a:tcPr>
                </a:tc>
                <a:tc>
                  <a:txBody>
                    <a:bodyPr/>
                    <a:lstStyle/>
                    <a:p>
                      <a:pPr algn="ctr"/>
                      <a:r>
                        <a:rPr lang="en-US" sz="2400" b="1" i="0" dirty="0">
                          <a:solidFill>
                            <a:srgbClr val="000000"/>
                          </a:solidFill>
                          <a:effectLst/>
                          <a:latin typeface="Comic Sans MS" panose="030F0702030302020204" pitchFamily="66" charset="0"/>
                        </a:rPr>
                        <a:t>Seasons </a:t>
                      </a:r>
                      <a:endParaRPr lang="en-US" sz="2700" dirty="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accent5">
                        <a:lumMod val="20000"/>
                        <a:lumOff val="80000"/>
                      </a:schemeClr>
                    </a:solidFill>
                  </a:tcPr>
                </a:tc>
                <a:tc>
                  <a:txBody>
                    <a:bodyPr/>
                    <a:lstStyle/>
                    <a:p>
                      <a:pPr algn="ctr"/>
                      <a:r>
                        <a:rPr lang="en-US" sz="2400" b="1" i="0" dirty="0">
                          <a:solidFill>
                            <a:srgbClr val="000000"/>
                          </a:solidFill>
                          <a:effectLst/>
                          <a:latin typeface="Comic Sans MS" panose="030F0702030302020204" pitchFamily="66" charset="0"/>
                        </a:rPr>
                        <a:t>Weather</a:t>
                      </a:r>
                      <a:endParaRPr lang="en-US" sz="2700" dirty="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50716683"/>
                  </a:ext>
                </a:extLst>
              </a:tr>
              <a:tr h="1584960">
                <a:tc>
                  <a:txBody>
                    <a:bodyPr/>
                    <a:lstStyle/>
                    <a:p>
                      <a:r>
                        <a:rPr lang="en-US" sz="2400" b="0" i="0" dirty="0">
                          <a:solidFill>
                            <a:srgbClr val="000000"/>
                          </a:solidFill>
                          <a:effectLst/>
                          <a:latin typeface="Comic Sans MS" panose="030F0702030302020204" pitchFamily="66" charset="0"/>
                        </a:rPr>
                        <a:t>In the north</a:t>
                      </a:r>
                      <a:endParaRPr lang="en-US" sz="2700" dirty="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2400" b="0" i="0" dirty="0">
                          <a:solidFill>
                            <a:srgbClr val="000000"/>
                          </a:solidFill>
                          <a:effectLst/>
                          <a:latin typeface="Comic Sans MS" panose="030F0702030302020204" pitchFamily="66" charset="0"/>
                        </a:rPr>
                        <a:t>– spring </a:t>
                      </a:r>
                    </a:p>
                    <a:p>
                      <a:r>
                        <a:rPr lang="en-US" sz="2400" b="0" i="0" dirty="0">
                          <a:solidFill>
                            <a:srgbClr val="000000"/>
                          </a:solidFill>
                          <a:effectLst/>
                          <a:latin typeface="Comic Sans MS" panose="030F0702030302020204" pitchFamily="66" charset="0"/>
                        </a:rPr>
                        <a:t>– summer</a:t>
                      </a:r>
                    </a:p>
                    <a:p>
                      <a:r>
                        <a:rPr lang="en-US" sz="2400" b="0" i="0" dirty="0">
                          <a:solidFill>
                            <a:srgbClr val="000000"/>
                          </a:solidFill>
                          <a:effectLst/>
                          <a:latin typeface="Comic Sans MS" panose="030F0702030302020204" pitchFamily="66" charset="0"/>
                        </a:rPr>
                        <a:t> – autumn </a:t>
                      </a:r>
                    </a:p>
                    <a:p>
                      <a:r>
                        <a:rPr lang="en-US" sz="2400" b="0" i="0" dirty="0">
                          <a:solidFill>
                            <a:srgbClr val="000000"/>
                          </a:solidFill>
                          <a:effectLst/>
                          <a:latin typeface="Comic Sans MS" panose="030F0702030302020204" pitchFamily="66" charset="0"/>
                        </a:rPr>
                        <a:t>– winter</a:t>
                      </a:r>
                      <a:endParaRPr lang="en-US" sz="2700" dirty="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2400" b="0" i="0">
                          <a:solidFill>
                            <a:srgbClr val="000000"/>
                          </a:solidFill>
                          <a:effectLst/>
                          <a:latin typeface="Comic Sans MS" panose="030F0702030302020204" pitchFamily="66" charset="0"/>
                        </a:rPr>
                        <a:t>– warm and humid</a:t>
                      </a:r>
                    </a:p>
                    <a:p>
                      <a:r>
                        <a:rPr lang="en-US" sz="2400" b="0" i="0">
                          <a:solidFill>
                            <a:srgbClr val="000000"/>
                          </a:solidFill>
                          <a:effectLst/>
                          <a:latin typeface="Comic Sans MS" panose="030F0702030302020204" pitchFamily="66" charset="0"/>
                        </a:rPr>
                        <a:t>– (1) </a:t>
                      </a:r>
                      <a:r>
                        <a:rPr lang="en-US" sz="1400" b="0" i="0">
                          <a:solidFill>
                            <a:srgbClr val="808285"/>
                          </a:solidFill>
                          <a:effectLst/>
                          <a:latin typeface="Comic Sans MS" panose="030F0702030302020204" pitchFamily="66" charset="0"/>
                        </a:rPr>
                        <a:t>_______________________</a:t>
                      </a:r>
                    </a:p>
                    <a:p>
                      <a:r>
                        <a:rPr lang="en-US" sz="2400" b="0" i="0">
                          <a:solidFill>
                            <a:srgbClr val="000000"/>
                          </a:solidFill>
                          <a:effectLst/>
                          <a:latin typeface="Comic Sans MS" panose="030F0702030302020204" pitchFamily="66" charset="0"/>
                        </a:rPr>
                        <a:t>– (2) </a:t>
                      </a:r>
                      <a:r>
                        <a:rPr lang="en-US" sz="1400" b="0" i="0">
                          <a:solidFill>
                            <a:srgbClr val="808285"/>
                          </a:solidFill>
                          <a:effectLst/>
                          <a:latin typeface="Comic Sans MS" panose="030F0702030302020204" pitchFamily="66" charset="0"/>
                        </a:rPr>
                        <a:t>_______________________</a:t>
                      </a:r>
                    </a:p>
                    <a:p>
                      <a:r>
                        <a:rPr lang="en-US" sz="2400" b="0" i="0">
                          <a:solidFill>
                            <a:srgbClr val="000000"/>
                          </a:solidFill>
                          <a:effectLst/>
                          <a:latin typeface="Comic Sans MS" panose="030F0702030302020204" pitchFamily="66" charset="0"/>
                        </a:rPr>
                        <a:t>– (3) </a:t>
                      </a:r>
                      <a:r>
                        <a:rPr lang="en-US" sz="1400" b="0" i="0">
                          <a:solidFill>
                            <a:srgbClr val="808285"/>
                          </a:solidFill>
                          <a:effectLst/>
                          <a:latin typeface="Comic Sans MS" panose="030F0702030302020204" pitchFamily="66" charset="0"/>
                        </a:rPr>
                        <a:t>_______________________</a:t>
                      </a:r>
                      <a:endParaRPr lang="en-US" sz="270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extLst>
                  <a:ext uri="{0D108BD9-81ED-4DB2-BD59-A6C34878D82A}">
                    <a16:rowId xmlns:a16="http://schemas.microsoft.com/office/drawing/2014/main" val="1522652265"/>
                  </a:ext>
                </a:extLst>
              </a:tr>
              <a:tr h="853440">
                <a:tc>
                  <a:txBody>
                    <a:bodyPr/>
                    <a:lstStyle/>
                    <a:p>
                      <a:r>
                        <a:rPr lang="en-US" sz="2400" b="0" i="0">
                          <a:solidFill>
                            <a:srgbClr val="000000"/>
                          </a:solidFill>
                          <a:effectLst/>
                          <a:latin typeface="Comic Sans MS" panose="030F0702030302020204" pitchFamily="66" charset="0"/>
                        </a:rPr>
                        <a:t>In the south</a:t>
                      </a:r>
                      <a:endParaRPr lang="en-US" sz="270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2400" b="0" i="0" dirty="0">
                          <a:solidFill>
                            <a:srgbClr val="000000"/>
                          </a:solidFill>
                          <a:effectLst/>
                          <a:latin typeface="Comic Sans MS" panose="030F0702030302020204" pitchFamily="66" charset="0"/>
                        </a:rPr>
                        <a:t>– (4) </a:t>
                      </a:r>
                      <a:r>
                        <a:rPr lang="en-US" sz="1400" b="0" i="0" dirty="0">
                          <a:solidFill>
                            <a:srgbClr val="808285"/>
                          </a:solidFill>
                          <a:effectLst/>
                          <a:latin typeface="Comic Sans MS" panose="030F0702030302020204" pitchFamily="66" charset="0"/>
                        </a:rPr>
                        <a:t>_______________________</a:t>
                      </a:r>
                    </a:p>
                    <a:p>
                      <a:r>
                        <a:rPr lang="en-US" sz="2400" b="0" i="0" dirty="0">
                          <a:solidFill>
                            <a:srgbClr val="000000"/>
                          </a:solidFill>
                          <a:effectLst/>
                          <a:latin typeface="Comic Sans MS" panose="030F0702030302020204" pitchFamily="66" charset="0"/>
                        </a:rPr>
                        <a:t>– (5) </a:t>
                      </a:r>
                      <a:r>
                        <a:rPr lang="en-US" sz="1400" b="0" i="0" dirty="0">
                          <a:solidFill>
                            <a:srgbClr val="808285"/>
                          </a:solidFill>
                          <a:effectLst/>
                          <a:latin typeface="Comic Sans MS" panose="030F0702030302020204" pitchFamily="66" charset="0"/>
                        </a:rPr>
                        <a:t>_______________________</a:t>
                      </a:r>
                      <a:endParaRPr lang="en-US" sz="2700" dirty="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2400" b="0" i="0" dirty="0">
                          <a:solidFill>
                            <a:srgbClr val="000000"/>
                          </a:solidFill>
                          <a:effectLst/>
                          <a:latin typeface="Comic Sans MS" panose="030F0702030302020204" pitchFamily="66" charset="0"/>
                        </a:rPr>
                        <a:t>– dry and cool</a:t>
                      </a:r>
                    </a:p>
                    <a:p>
                      <a:r>
                        <a:rPr lang="en-US" sz="2400" b="0" i="0" dirty="0">
                          <a:solidFill>
                            <a:srgbClr val="000000"/>
                          </a:solidFill>
                          <a:effectLst/>
                          <a:latin typeface="Comic Sans MS" panose="030F0702030302020204" pitchFamily="66" charset="0"/>
                        </a:rPr>
                        <a:t>– rainy and humid</a:t>
                      </a:r>
                      <a:endParaRPr lang="en-US" sz="2700" dirty="0">
                        <a:effectLst/>
                        <a:latin typeface="Comic Sans MS" panose="030F0702030302020204" pitchFamily="66" charset="0"/>
                      </a:endParaRPr>
                    </a:p>
                  </a:txBody>
                  <a:tcPr marL="121920" marR="121920" marT="60960" marB="60960"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extLst>
                  <a:ext uri="{0D108BD9-81ED-4DB2-BD59-A6C34878D82A}">
                    <a16:rowId xmlns:a16="http://schemas.microsoft.com/office/drawing/2014/main" val="1442012042"/>
                  </a:ext>
                </a:extLst>
              </a:tr>
            </a:tbl>
          </a:graphicData>
        </a:graphic>
      </p:graphicFrame>
      <p:sp>
        <p:nvSpPr>
          <p:cNvPr id="8" name="TextBox 7">
            <a:extLst>
              <a:ext uri="{FF2B5EF4-FFF2-40B4-BE49-F238E27FC236}">
                <a16:creationId xmlns:a16="http://schemas.microsoft.com/office/drawing/2014/main" id="{5A12B4C5-4F93-430E-B024-D7E8BA884F59}"/>
              </a:ext>
            </a:extLst>
          </p:cNvPr>
          <p:cNvSpPr txBox="1"/>
          <p:nvPr/>
        </p:nvSpPr>
        <p:spPr>
          <a:xfrm>
            <a:off x="8241257" y="4729707"/>
            <a:ext cx="2646100" cy="502766"/>
          </a:xfrm>
          <a:prstGeom prst="rect">
            <a:avLst/>
          </a:prstGeom>
          <a:noFill/>
        </p:spPr>
        <p:txBody>
          <a:bodyPr wrap="square">
            <a:spAutoFit/>
          </a:bodyPr>
          <a:lstStyle/>
          <a:p>
            <a:r>
              <a:rPr lang="en-US" sz="2667"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sunny and hot </a:t>
            </a:r>
            <a:endParaRPr lang="en-US" sz="2667" dirty="0">
              <a:solidFill>
                <a:srgbClr val="FF0000"/>
              </a:solidFill>
              <a:latin typeface="Comic Sans MS" panose="030F0702030302020204" pitchFamily="66" charset="0"/>
            </a:endParaRPr>
          </a:p>
        </p:txBody>
      </p:sp>
      <p:sp>
        <p:nvSpPr>
          <p:cNvPr id="14" name="TextBox 13">
            <a:extLst>
              <a:ext uri="{FF2B5EF4-FFF2-40B4-BE49-F238E27FC236}">
                <a16:creationId xmlns:a16="http://schemas.microsoft.com/office/drawing/2014/main" id="{E271BC14-4180-4A67-B836-A49D8B37E577}"/>
              </a:ext>
            </a:extLst>
          </p:cNvPr>
          <p:cNvSpPr txBox="1"/>
          <p:nvPr/>
        </p:nvSpPr>
        <p:spPr>
          <a:xfrm>
            <a:off x="8241257" y="5097702"/>
            <a:ext cx="2646100" cy="502766"/>
          </a:xfrm>
          <a:prstGeom prst="rect">
            <a:avLst/>
          </a:prstGeom>
          <a:noFill/>
        </p:spPr>
        <p:txBody>
          <a:bodyPr wrap="square">
            <a:spAutoFit/>
          </a:bodyPr>
          <a:lstStyle/>
          <a:p>
            <a:r>
              <a:rPr lang="en-US" sz="2667"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cool and cloudy</a:t>
            </a:r>
            <a:endParaRPr lang="en-US" sz="2667" dirty="0">
              <a:solidFill>
                <a:srgbClr val="FF0000"/>
              </a:solidFill>
              <a:latin typeface="Comic Sans MS" panose="030F0702030302020204" pitchFamily="66" charset="0"/>
            </a:endParaRPr>
          </a:p>
        </p:txBody>
      </p:sp>
      <p:sp>
        <p:nvSpPr>
          <p:cNvPr id="16" name="TextBox 15">
            <a:extLst>
              <a:ext uri="{FF2B5EF4-FFF2-40B4-BE49-F238E27FC236}">
                <a16:creationId xmlns:a16="http://schemas.microsoft.com/office/drawing/2014/main" id="{4BBCBD18-D29C-4954-96B8-1828A9AF1E36}"/>
              </a:ext>
            </a:extLst>
          </p:cNvPr>
          <p:cNvSpPr txBox="1"/>
          <p:nvPr/>
        </p:nvSpPr>
        <p:spPr>
          <a:xfrm>
            <a:off x="8241257" y="5486214"/>
            <a:ext cx="2646100" cy="502766"/>
          </a:xfrm>
          <a:prstGeom prst="rect">
            <a:avLst/>
          </a:prstGeom>
          <a:noFill/>
        </p:spPr>
        <p:txBody>
          <a:bodyPr wrap="square">
            <a:spAutoFit/>
          </a:bodyPr>
          <a:lstStyle/>
          <a:p>
            <a:r>
              <a:rPr lang="en-US" sz="2667"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cold and dry</a:t>
            </a:r>
            <a:endParaRPr lang="en-US" sz="2667" dirty="0">
              <a:solidFill>
                <a:srgbClr val="FF0000"/>
              </a:solidFill>
              <a:latin typeface="Comic Sans MS" panose="030F0702030302020204" pitchFamily="66" charset="0"/>
            </a:endParaRPr>
          </a:p>
        </p:txBody>
      </p:sp>
      <p:sp>
        <p:nvSpPr>
          <p:cNvPr id="17" name="TextBox 16">
            <a:extLst>
              <a:ext uri="{FF2B5EF4-FFF2-40B4-BE49-F238E27FC236}">
                <a16:creationId xmlns:a16="http://schemas.microsoft.com/office/drawing/2014/main" id="{07CF1F31-9726-428A-8692-1638464BA5AD}"/>
              </a:ext>
            </a:extLst>
          </p:cNvPr>
          <p:cNvSpPr txBox="1"/>
          <p:nvPr/>
        </p:nvSpPr>
        <p:spPr>
          <a:xfrm>
            <a:off x="4346069" y="6005421"/>
            <a:ext cx="2646100" cy="502766"/>
          </a:xfrm>
          <a:prstGeom prst="rect">
            <a:avLst/>
          </a:prstGeom>
          <a:noFill/>
        </p:spPr>
        <p:txBody>
          <a:bodyPr wrap="square">
            <a:spAutoFit/>
          </a:bodyPr>
          <a:lstStyle/>
          <a:p>
            <a:r>
              <a:rPr lang="en-US" sz="2667"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the dry season</a:t>
            </a:r>
            <a:endParaRPr lang="en-US" sz="2667" dirty="0">
              <a:solidFill>
                <a:srgbClr val="FF0000"/>
              </a:solidFill>
              <a:latin typeface="Comic Sans MS" panose="030F0702030302020204" pitchFamily="66" charset="0"/>
            </a:endParaRPr>
          </a:p>
        </p:txBody>
      </p:sp>
      <p:sp>
        <p:nvSpPr>
          <p:cNvPr id="18" name="TextBox 17">
            <a:extLst>
              <a:ext uri="{FF2B5EF4-FFF2-40B4-BE49-F238E27FC236}">
                <a16:creationId xmlns:a16="http://schemas.microsoft.com/office/drawing/2014/main" id="{B589F92B-ED8E-4D0F-99A3-298C410DB347}"/>
              </a:ext>
            </a:extLst>
          </p:cNvPr>
          <p:cNvSpPr txBox="1"/>
          <p:nvPr/>
        </p:nvSpPr>
        <p:spPr>
          <a:xfrm>
            <a:off x="4346069" y="6324521"/>
            <a:ext cx="2895044" cy="502766"/>
          </a:xfrm>
          <a:prstGeom prst="rect">
            <a:avLst/>
          </a:prstGeom>
          <a:noFill/>
        </p:spPr>
        <p:txBody>
          <a:bodyPr wrap="square">
            <a:spAutoFit/>
          </a:bodyPr>
          <a:lstStyle/>
          <a:p>
            <a:r>
              <a:rPr lang="en-US" sz="2667"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the rainy season</a:t>
            </a:r>
            <a:endParaRPr lang="en-US" sz="2667" dirty="0">
              <a:solidFill>
                <a:srgbClr val="FF0000"/>
              </a:solidFill>
              <a:latin typeface="Comic Sans MS" panose="030F0702030302020204" pitchFamily="66" charset="0"/>
            </a:endParaRPr>
          </a:p>
        </p:txBody>
      </p:sp>
      <p:sp>
        <p:nvSpPr>
          <p:cNvPr id="4" name="TextBox 3">
            <a:extLst>
              <a:ext uri="{FF2B5EF4-FFF2-40B4-BE49-F238E27FC236}">
                <a16:creationId xmlns:a16="http://schemas.microsoft.com/office/drawing/2014/main" id="{C61A62C3-DB6D-6F8D-D779-BAEB7A3BD888}"/>
              </a:ext>
            </a:extLst>
          </p:cNvPr>
          <p:cNvSpPr txBox="1"/>
          <p:nvPr/>
        </p:nvSpPr>
        <p:spPr>
          <a:xfrm>
            <a:off x="424406" y="102761"/>
            <a:ext cx="4297971"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4. </a:t>
            </a:r>
            <a:r>
              <a:rPr lang="en-US" sz="3500" b="1" dirty="0">
                <a:solidFill>
                  <a:srgbClr val="FF0000"/>
                </a:solidFill>
                <a:latin typeface="Times New Roman" pitchFamily="18" charset="0"/>
                <a:cs typeface="Times New Roman" pitchFamily="18" charset="0"/>
              </a:rPr>
              <a:t>Read and complete</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660281D-1651-DFA0-25BF-EAB605F75CB1}"/>
                  </a:ext>
                </a:extLst>
              </p14:cNvPr>
              <p14:cNvContentPartPr/>
              <p14:nvPr/>
            </p14:nvContentPartPr>
            <p14:xfrm>
              <a:off x="3596200" y="1838240"/>
              <a:ext cx="3363480" cy="10440"/>
            </p14:xfrm>
          </p:contentPart>
        </mc:Choice>
        <mc:Fallback xmlns="">
          <p:pic>
            <p:nvPicPr>
              <p:cNvPr id="5" name="Ink 4">
                <a:extLst>
                  <a:ext uri="{FF2B5EF4-FFF2-40B4-BE49-F238E27FC236}">
                    <a16:creationId xmlns:a16="http://schemas.microsoft.com/office/drawing/2014/main" id="{4660281D-1651-DFA0-25BF-EAB605F75CB1}"/>
                  </a:ext>
                </a:extLst>
              </p:cNvPr>
              <p:cNvPicPr/>
              <p:nvPr/>
            </p:nvPicPr>
            <p:blipFill>
              <a:blip r:embed="rId5"/>
              <a:stretch>
                <a:fillRect/>
              </a:stretch>
            </p:blipFill>
            <p:spPr>
              <a:xfrm>
                <a:off x="3542560" y="1730600"/>
                <a:ext cx="3471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49AEF66-59E7-ABCB-6E84-4660EC5117EB}"/>
                  </a:ext>
                </a:extLst>
              </p14:cNvPr>
              <p14:cNvContentPartPr/>
              <p14:nvPr/>
            </p14:nvContentPartPr>
            <p14:xfrm>
              <a:off x="598840" y="2203800"/>
              <a:ext cx="2131200" cy="72360"/>
            </p14:xfrm>
          </p:contentPart>
        </mc:Choice>
        <mc:Fallback xmlns="">
          <p:pic>
            <p:nvPicPr>
              <p:cNvPr id="7" name="Ink 6">
                <a:extLst>
                  <a:ext uri="{FF2B5EF4-FFF2-40B4-BE49-F238E27FC236}">
                    <a16:creationId xmlns:a16="http://schemas.microsoft.com/office/drawing/2014/main" id="{E49AEF66-59E7-ABCB-6E84-4660EC5117EB}"/>
                  </a:ext>
                </a:extLst>
              </p:cNvPr>
              <p:cNvPicPr/>
              <p:nvPr/>
            </p:nvPicPr>
            <p:blipFill>
              <a:blip r:embed="rId7"/>
              <a:stretch>
                <a:fillRect/>
              </a:stretch>
            </p:blipFill>
            <p:spPr>
              <a:xfrm>
                <a:off x="544840" y="2095800"/>
                <a:ext cx="2238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E77ADABF-125F-F9D2-08BD-EDB479A82460}"/>
                  </a:ext>
                </a:extLst>
              </p14:cNvPr>
              <p14:cNvContentPartPr/>
              <p14:nvPr/>
            </p14:nvContentPartPr>
            <p14:xfrm>
              <a:off x="6992169" y="2234760"/>
              <a:ext cx="3363480" cy="10440"/>
            </p14:xfrm>
          </p:contentPart>
        </mc:Choice>
        <mc:Fallback xmlns="">
          <p:pic>
            <p:nvPicPr>
              <p:cNvPr id="9" name="Ink 8">
                <a:extLst>
                  <a:ext uri="{FF2B5EF4-FFF2-40B4-BE49-F238E27FC236}">
                    <a16:creationId xmlns:a16="http://schemas.microsoft.com/office/drawing/2014/main" id="{E77ADABF-125F-F9D2-08BD-EDB479A82460}"/>
                  </a:ext>
                </a:extLst>
              </p:cNvPr>
              <p:cNvPicPr/>
              <p:nvPr/>
            </p:nvPicPr>
            <p:blipFill>
              <a:blip r:embed="rId5"/>
              <a:stretch>
                <a:fillRect/>
              </a:stretch>
            </p:blipFill>
            <p:spPr>
              <a:xfrm>
                <a:off x="6938529" y="2127120"/>
                <a:ext cx="3471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2FA6A7AD-E9D4-B5BA-1BFD-FB91A25F742E}"/>
                  </a:ext>
                </a:extLst>
              </p14:cNvPr>
              <p14:cNvContentPartPr/>
              <p14:nvPr/>
            </p14:nvContentPartPr>
            <p14:xfrm>
              <a:off x="7608309" y="2613195"/>
              <a:ext cx="2131200" cy="72360"/>
            </p14:xfrm>
          </p:contentPart>
        </mc:Choice>
        <mc:Fallback xmlns="">
          <p:pic>
            <p:nvPicPr>
              <p:cNvPr id="10" name="Ink 9">
                <a:extLst>
                  <a:ext uri="{FF2B5EF4-FFF2-40B4-BE49-F238E27FC236}">
                    <a16:creationId xmlns:a16="http://schemas.microsoft.com/office/drawing/2014/main" id="{2FA6A7AD-E9D4-B5BA-1BFD-FB91A25F742E}"/>
                  </a:ext>
                </a:extLst>
              </p:cNvPr>
              <p:cNvPicPr/>
              <p:nvPr/>
            </p:nvPicPr>
            <p:blipFill>
              <a:blip r:embed="rId7"/>
              <a:stretch>
                <a:fillRect/>
              </a:stretch>
            </p:blipFill>
            <p:spPr>
              <a:xfrm>
                <a:off x="7554309" y="2505195"/>
                <a:ext cx="2238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02757065-5188-A5F2-0AC9-19709A60D489}"/>
                  </a:ext>
                </a:extLst>
              </p14:cNvPr>
              <p14:cNvContentPartPr/>
              <p14:nvPr/>
            </p14:nvContentPartPr>
            <p14:xfrm>
              <a:off x="10300133" y="2616201"/>
              <a:ext cx="1408907" cy="45719"/>
            </p14:xfrm>
          </p:contentPart>
        </mc:Choice>
        <mc:Fallback xmlns="">
          <p:pic>
            <p:nvPicPr>
              <p:cNvPr id="11" name="Ink 10">
                <a:extLst>
                  <a:ext uri="{FF2B5EF4-FFF2-40B4-BE49-F238E27FC236}">
                    <a16:creationId xmlns:a16="http://schemas.microsoft.com/office/drawing/2014/main" id="{02757065-5188-A5F2-0AC9-19709A60D489}"/>
                  </a:ext>
                </a:extLst>
              </p:cNvPr>
              <p:cNvPicPr/>
              <p:nvPr/>
            </p:nvPicPr>
            <p:blipFill>
              <a:blip r:embed="rId11"/>
              <a:stretch>
                <a:fillRect/>
              </a:stretch>
            </p:blipFill>
            <p:spPr>
              <a:xfrm>
                <a:off x="10246124" y="2507709"/>
                <a:ext cx="1516564" cy="26306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DD6E0C91-C07B-BEA0-8384-120A3DAAF2F2}"/>
                  </a:ext>
                </a:extLst>
              </p14:cNvPr>
              <p14:cNvContentPartPr/>
              <p14:nvPr/>
            </p14:nvContentPartPr>
            <p14:xfrm>
              <a:off x="609280" y="3026960"/>
              <a:ext cx="873720" cy="360"/>
            </p14:xfrm>
          </p:contentPart>
        </mc:Choice>
        <mc:Fallback xmlns="">
          <p:pic>
            <p:nvPicPr>
              <p:cNvPr id="13" name="Ink 12">
                <a:extLst>
                  <a:ext uri="{FF2B5EF4-FFF2-40B4-BE49-F238E27FC236}">
                    <a16:creationId xmlns:a16="http://schemas.microsoft.com/office/drawing/2014/main" id="{DD6E0C91-C07B-BEA0-8384-120A3DAAF2F2}"/>
                  </a:ext>
                </a:extLst>
              </p:cNvPr>
              <p:cNvPicPr/>
              <p:nvPr/>
            </p:nvPicPr>
            <p:blipFill>
              <a:blip r:embed="rId13"/>
              <a:stretch>
                <a:fillRect/>
              </a:stretch>
            </p:blipFill>
            <p:spPr>
              <a:xfrm>
                <a:off x="555280" y="2919320"/>
                <a:ext cx="981360" cy="216000"/>
              </a:xfrm>
              <a:prstGeom prst="rect">
                <a:avLst/>
              </a:prstGeom>
            </p:spPr>
          </p:pic>
        </mc:Fallback>
      </mc:AlternateContent>
    </p:spTree>
    <p:extLst>
      <p:ext uri="{BB962C8B-B14F-4D97-AF65-F5344CB8AC3E}">
        <p14:creationId xmlns:p14="http://schemas.microsoft.com/office/powerpoint/2010/main" val="1285925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1FCD19F5-81AA-1FBE-6B21-1915C4F3FDF1}"/>
              </a:ext>
            </a:extLst>
          </p:cNvPr>
          <p:cNvGrpSpPr/>
          <p:nvPr/>
        </p:nvGrpSpPr>
        <p:grpSpPr>
          <a:xfrm>
            <a:off x="5976578" y="2488256"/>
            <a:ext cx="6012222" cy="3089584"/>
            <a:chOff x="3826247" y="1421606"/>
            <a:chExt cx="4437881" cy="2970906"/>
          </a:xfrm>
        </p:grpSpPr>
        <p:sp>
          <p:nvSpPr>
            <p:cNvPr id="11" name="TextBox 10">
              <a:extLst>
                <a:ext uri="{FF2B5EF4-FFF2-40B4-BE49-F238E27FC236}">
                  <a16:creationId xmlns:a16="http://schemas.microsoft.com/office/drawing/2014/main" id="{FBDCA9F7-91D1-D0E7-D056-F681A5883CDE}"/>
                </a:ext>
              </a:extLst>
            </p:cNvPr>
            <p:cNvSpPr txBox="1"/>
            <p:nvPr/>
          </p:nvSpPr>
          <p:spPr>
            <a:xfrm>
              <a:off x="3940551" y="1502679"/>
              <a:ext cx="4323577" cy="2381630"/>
            </a:xfrm>
            <a:prstGeom prst="rect">
              <a:avLst/>
            </a:prstGeom>
            <a:noFill/>
          </p:spPr>
          <p:txBody>
            <a:bodyPr wrap="square">
              <a:spAutoFit/>
            </a:bodyPr>
            <a:lstStyle/>
            <a:p>
              <a:pPr>
                <a:lnSpc>
                  <a:spcPct val="120000"/>
                </a:lnSpc>
              </a:pPr>
              <a:r>
                <a:rPr lang="en-US" sz="3300" b="1" dirty="0">
                  <a:latin typeface="Times New Roman" panose="02020603050405020304" pitchFamily="18" charset="0"/>
                  <a:cs typeface="Times New Roman" panose="02020603050405020304" pitchFamily="18" charset="0"/>
                </a:rPr>
                <a:t>There are _____seasons _____. It’s ___________________.</a:t>
              </a:r>
            </a:p>
            <a:p>
              <a:pPr>
                <a:lnSpc>
                  <a:spcPct val="120000"/>
                </a:lnSpc>
              </a:pPr>
              <a:r>
                <a:rPr lang="en-US" sz="3300" b="1" dirty="0">
                  <a:latin typeface="Times New Roman" panose="02020603050405020304" pitchFamily="18" charset="0"/>
                  <a:cs typeface="Times New Roman" panose="02020603050405020304" pitchFamily="18" charset="0"/>
                </a:rPr>
                <a:t>__________________________</a:t>
              </a:r>
            </a:p>
            <a:p>
              <a:pPr>
                <a:lnSpc>
                  <a:spcPct val="120000"/>
                </a:lnSpc>
              </a:pPr>
              <a:r>
                <a:rPr lang="en-US" sz="3300" b="1" dirty="0">
                  <a:latin typeface="Times New Roman" panose="02020603050405020304" pitchFamily="18" charset="0"/>
                  <a:cs typeface="Times New Roman" panose="02020603050405020304" pitchFamily="18" charset="0"/>
                </a:rPr>
                <a:t>____________________.</a:t>
              </a:r>
            </a:p>
          </p:txBody>
        </p:sp>
        <p:sp>
          <p:nvSpPr>
            <p:cNvPr id="12" name="Rectangle: Rounded Corners 11">
              <a:extLst>
                <a:ext uri="{FF2B5EF4-FFF2-40B4-BE49-F238E27FC236}">
                  <a16:creationId xmlns:a16="http://schemas.microsoft.com/office/drawing/2014/main" id="{17686D78-AB12-4A71-9618-93278B52FCDB}"/>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00"/>
            </a:p>
          </p:txBody>
        </p:sp>
      </p:grpSp>
      <p:sp>
        <p:nvSpPr>
          <p:cNvPr id="13" name="TextBox 12">
            <a:extLst>
              <a:ext uri="{FF2B5EF4-FFF2-40B4-BE49-F238E27FC236}">
                <a16:creationId xmlns:a16="http://schemas.microsoft.com/office/drawing/2014/main" id="{758DBD59-0DD6-7E59-F830-B96E8C1154FD}"/>
              </a:ext>
            </a:extLst>
          </p:cNvPr>
          <p:cNvSpPr txBox="1"/>
          <p:nvPr/>
        </p:nvSpPr>
        <p:spPr>
          <a:xfrm>
            <a:off x="285860" y="2293487"/>
            <a:ext cx="5581308" cy="4105932"/>
          </a:xfrm>
          <a:custGeom>
            <a:avLst/>
            <a:gdLst>
              <a:gd name="connsiteX0" fmla="*/ 0 w 4185981"/>
              <a:gd name="connsiteY0" fmla="*/ 0 h 3463320"/>
              <a:gd name="connsiteX1" fmla="*/ 556137 w 4185981"/>
              <a:gd name="connsiteY1" fmla="*/ 0 h 3463320"/>
              <a:gd name="connsiteX2" fmla="*/ 1112275 w 4185981"/>
              <a:gd name="connsiteY2" fmla="*/ 0 h 3463320"/>
              <a:gd name="connsiteX3" fmla="*/ 1584693 w 4185981"/>
              <a:gd name="connsiteY3" fmla="*/ 0 h 3463320"/>
              <a:gd name="connsiteX4" fmla="*/ 2224550 w 4185981"/>
              <a:gd name="connsiteY4" fmla="*/ 0 h 3463320"/>
              <a:gd name="connsiteX5" fmla="*/ 2738828 w 4185981"/>
              <a:gd name="connsiteY5" fmla="*/ 0 h 3463320"/>
              <a:gd name="connsiteX6" fmla="*/ 3420544 w 4185981"/>
              <a:gd name="connsiteY6" fmla="*/ 0 h 3463320"/>
              <a:gd name="connsiteX7" fmla="*/ 4185981 w 4185981"/>
              <a:gd name="connsiteY7" fmla="*/ 0 h 3463320"/>
              <a:gd name="connsiteX8" fmla="*/ 4185981 w 4185981"/>
              <a:gd name="connsiteY8" fmla="*/ 507954 h 3463320"/>
              <a:gd name="connsiteX9" fmla="*/ 4185981 w 4185981"/>
              <a:gd name="connsiteY9" fmla="*/ 981274 h 3463320"/>
              <a:gd name="connsiteX10" fmla="*/ 4185981 w 4185981"/>
              <a:gd name="connsiteY10" fmla="*/ 1523861 h 3463320"/>
              <a:gd name="connsiteX11" fmla="*/ 4185981 w 4185981"/>
              <a:gd name="connsiteY11" fmla="*/ 2031814 h 3463320"/>
              <a:gd name="connsiteX12" fmla="*/ 4185981 w 4185981"/>
              <a:gd name="connsiteY12" fmla="*/ 2505135 h 3463320"/>
              <a:gd name="connsiteX13" fmla="*/ 4185981 w 4185981"/>
              <a:gd name="connsiteY13" fmla="*/ 3463320 h 3463320"/>
              <a:gd name="connsiteX14" fmla="*/ 3504264 w 4185981"/>
              <a:gd name="connsiteY14" fmla="*/ 3463320 h 3463320"/>
              <a:gd name="connsiteX15" fmla="*/ 2864407 w 4185981"/>
              <a:gd name="connsiteY15" fmla="*/ 3463320 h 3463320"/>
              <a:gd name="connsiteX16" fmla="*/ 2308270 w 4185981"/>
              <a:gd name="connsiteY16" fmla="*/ 3463320 h 3463320"/>
              <a:gd name="connsiteX17" fmla="*/ 1668412 w 4185981"/>
              <a:gd name="connsiteY17" fmla="*/ 3463320 h 3463320"/>
              <a:gd name="connsiteX18" fmla="*/ 986696 w 4185981"/>
              <a:gd name="connsiteY18" fmla="*/ 3463320 h 3463320"/>
              <a:gd name="connsiteX19" fmla="*/ 0 w 4185981"/>
              <a:gd name="connsiteY19" fmla="*/ 3463320 h 3463320"/>
              <a:gd name="connsiteX20" fmla="*/ 0 w 4185981"/>
              <a:gd name="connsiteY20" fmla="*/ 2990000 h 3463320"/>
              <a:gd name="connsiteX21" fmla="*/ 0 w 4185981"/>
              <a:gd name="connsiteY21" fmla="*/ 2378146 h 3463320"/>
              <a:gd name="connsiteX22" fmla="*/ 0 w 4185981"/>
              <a:gd name="connsiteY22" fmla="*/ 1870193 h 3463320"/>
              <a:gd name="connsiteX23" fmla="*/ 0 w 4185981"/>
              <a:gd name="connsiteY23" fmla="*/ 1396872 h 3463320"/>
              <a:gd name="connsiteX24" fmla="*/ 0 w 4185981"/>
              <a:gd name="connsiteY24" fmla="*/ 854286 h 3463320"/>
              <a:gd name="connsiteX25" fmla="*/ 0 w 4185981"/>
              <a:gd name="connsiteY25" fmla="*/ 0 h 346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85981" h="3463320" extrusionOk="0">
                <a:moveTo>
                  <a:pt x="0" y="0"/>
                </a:moveTo>
                <a:cubicBezTo>
                  <a:pt x="171218" y="-32430"/>
                  <a:pt x="319804" y="36687"/>
                  <a:pt x="556137" y="0"/>
                </a:cubicBezTo>
                <a:cubicBezTo>
                  <a:pt x="792470" y="-36687"/>
                  <a:pt x="884698" y="25223"/>
                  <a:pt x="1112275" y="0"/>
                </a:cubicBezTo>
                <a:cubicBezTo>
                  <a:pt x="1339852" y="-25223"/>
                  <a:pt x="1364995" y="15837"/>
                  <a:pt x="1584693" y="0"/>
                </a:cubicBezTo>
                <a:cubicBezTo>
                  <a:pt x="1804391" y="-15837"/>
                  <a:pt x="1948501" y="25881"/>
                  <a:pt x="2224550" y="0"/>
                </a:cubicBezTo>
                <a:cubicBezTo>
                  <a:pt x="2500599" y="-25881"/>
                  <a:pt x="2563702" y="35382"/>
                  <a:pt x="2738828" y="0"/>
                </a:cubicBezTo>
                <a:cubicBezTo>
                  <a:pt x="2913954" y="-35382"/>
                  <a:pt x="3204962" y="67612"/>
                  <a:pt x="3420544" y="0"/>
                </a:cubicBezTo>
                <a:cubicBezTo>
                  <a:pt x="3636126" y="-67612"/>
                  <a:pt x="4003682" y="29762"/>
                  <a:pt x="4185981" y="0"/>
                </a:cubicBezTo>
                <a:cubicBezTo>
                  <a:pt x="4217035" y="194510"/>
                  <a:pt x="4141312" y="263721"/>
                  <a:pt x="4185981" y="507954"/>
                </a:cubicBezTo>
                <a:cubicBezTo>
                  <a:pt x="4230650" y="752187"/>
                  <a:pt x="4182396" y="820353"/>
                  <a:pt x="4185981" y="981274"/>
                </a:cubicBezTo>
                <a:cubicBezTo>
                  <a:pt x="4189566" y="1142195"/>
                  <a:pt x="4137831" y="1265643"/>
                  <a:pt x="4185981" y="1523861"/>
                </a:cubicBezTo>
                <a:cubicBezTo>
                  <a:pt x="4234131" y="1782079"/>
                  <a:pt x="4134043" y="1823540"/>
                  <a:pt x="4185981" y="2031814"/>
                </a:cubicBezTo>
                <a:cubicBezTo>
                  <a:pt x="4237919" y="2240088"/>
                  <a:pt x="4133445" y="2402029"/>
                  <a:pt x="4185981" y="2505135"/>
                </a:cubicBezTo>
                <a:cubicBezTo>
                  <a:pt x="4238517" y="2608241"/>
                  <a:pt x="4086189" y="3043916"/>
                  <a:pt x="4185981" y="3463320"/>
                </a:cubicBezTo>
                <a:cubicBezTo>
                  <a:pt x="4018059" y="3480972"/>
                  <a:pt x="3782553" y="3413532"/>
                  <a:pt x="3504264" y="3463320"/>
                </a:cubicBezTo>
                <a:cubicBezTo>
                  <a:pt x="3225975" y="3513108"/>
                  <a:pt x="3078926" y="3454123"/>
                  <a:pt x="2864407" y="3463320"/>
                </a:cubicBezTo>
                <a:cubicBezTo>
                  <a:pt x="2649888" y="3472517"/>
                  <a:pt x="2582536" y="3455143"/>
                  <a:pt x="2308270" y="3463320"/>
                </a:cubicBezTo>
                <a:cubicBezTo>
                  <a:pt x="2034004" y="3471497"/>
                  <a:pt x="1893184" y="3445587"/>
                  <a:pt x="1668412" y="3463320"/>
                </a:cubicBezTo>
                <a:cubicBezTo>
                  <a:pt x="1443640" y="3481053"/>
                  <a:pt x="1202250" y="3423384"/>
                  <a:pt x="986696" y="3463320"/>
                </a:cubicBezTo>
                <a:cubicBezTo>
                  <a:pt x="771142" y="3503256"/>
                  <a:pt x="421525" y="3450040"/>
                  <a:pt x="0" y="3463320"/>
                </a:cubicBezTo>
                <a:cubicBezTo>
                  <a:pt x="-55655" y="3249817"/>
                  <a:pt x="40253" y="3116370"/>
                  <a:pt x="0" y="2990000"/>
                </a:cubicBezTo>
                <a:cubicBezTo>
                  <a:pt x="-40253" y="2863630"/>
                  <a:pt x="53983" y="2564599"/>
                  <a:pt x="0" y="2378146"/>
                </a:cubicBezTo>
                <a:cubicBezTo>
                  <a:pt x="-53983" y="2191693"/>
                  <a:pt x="9726" y="2029830"/>
                  <a:pt x="0" y="1870193"/>
                </a:cubicBezTo>
                <a:cubicBezTo>
                  <a:pt x="-9726" y="1710556"/>
                  <a:pt x="43776" y="1567680"/>
                  <a:pt x="0" y="1396872"/>
                </a:cubicBezTo>
                <a:cubicBezTo>
                  <a:pt x="-43776" y="1226064"/>
                  <a:pt x="64140" y="1040511"/>
                  <a:pt x="0" y="854286"/>
                </a:cubicBezTo>
                <a:cubicBezTo>
                  <a:pt x="-64140" y="668061"/>
                  <a:pt x="55926" y="290113"/>
                  <a:pt x="0" y="0"/>
                </a:cubicBezTo>
                <a:close/>
              </a:path>
            </a:pathLst>
          </a:custGeom>
          <a:noFill/>
          <a:ln w="28575">
            <a:noFill/>
            <a:extLst>
              <a:ext uri="{C807C97D-BFC1-408E-A445-0C87EB9F89A2}">
                <ask:lineSketchStyleProps xmlns:ask="http://schemas.microsoft.com/office/drawing/2018/sketchyshapes" xmlns="" sd="2441561939">
                  <a:custGeom>
                    <a:avLst/>
                    <a:gdLst>
                      <a:gd name="connsiteX0" fmla="*/ 0 w 5581308"/>
                      <a:gd name="connsiteY0" fmla="*/ 0 h 4105932"/>
                      <a:gd name="connsiteX1" fmla="*/ 741516 w 5581308"/>
                      <a:gd name="connsiteY1" fmla="*/ 0 h 4105932"/>
                      <a:gd name="connsiteX2" fmla="*/ 1483033 w 5581308"/>
                      <a:gd name="connsiteY2" fmla="*/ 0 h 4105932"/>
                      <a:gd name="connsiteX3" fmla="*/ 2112924 w 5581308"/>
                      <a:gd name="connsiteY3" fmla="*/ 0 h 4105932"/>
                      <a:gd name="connsiteX4" fmla="*/ 2966066 w 5581308"/>
                      <a:gd name="connsiteY4" fmla="*/ 0 h 4105932"/>
                      <a:gd name="connsiteX5" fmla="*/ 3651770 w 5581308"/>
                      <a:gd name="connsiteY5" fmla="*/ 0 h 4105932"/>
                      <a:gd name="connsiteX6" fmla="*/ 4560725 w 5581308"/>
                      <a:gd name="connsiteY6" fmla="*/ 0 h 4105932"/>
                      <a:gd name="connsiteX7" fmla="*/ 5581308 w 5581308"/>
                      <a:gd name="connsiteY7" fmla="*/ 0 h 4105932"/>
                      <a:gd name="connsiteX8" fmla="*/ 5581308 w 5581308"/>
                      <a:gd name="connsiteY8" fmla="*/ 602203 h 4105932"/>
                      <a:gd name="connsiteX9" fmla="*/ 5581308 w 5581308"/>
                      <a:gd name="connsiteY9" fmla="*/ 1163347 h 4105932"/>
                      <a:gd name="connsiteX10" fmla="*/ 5581308 w 5581308"/>
                      <a:gd name="connsiteY10" fmla="*/ 1806610 h 4105932"/>
                      <a:gd name="connsiteX11" fmla="*/ 5581308 w 5581308"/>
                      <a:gd name="connsiteY11" fmla="*/ 2408812 h 4105932"/>
                      <a:gd name="connsiteX12" fmla="*/ 5581308 w 5581308"/>
                      <a:gd name="connsiteY12" fmla="*/ 2969957 h 4105932"/>
                      <a:gd name="connsiteX13" fmla="*/ 5581308 w 5581308"/>
                      <a:gd name="connsiteY13" fmla="*/ 4105932 h 4105932"/>
                      <a:gd name="connsiteX14" fmla="*/ 4672352 w 5581308"/>
                      <a:gd name="connsiteY14" fmla="*/ 4105932 h 4105932"/>
                      <a:gd name="connsiteX15" fmla="*/ 3819209 w 5581308"/>
                      <a:gd name="connsiteY15" fmla="*/ 4105932 h 4105932"/>
                      <a:gd name="connsiteX16" fmla="*/ 3077693 w 5581308"/>
                      <a:gd name="connsiteY16" fmla="*/ 4105932 h 4105932"/>
                      <a:gd name="connsiteX17" fmla="*/ 2224549 w 5581308"/>
                      <a:gd name="connsiteY17" fmla="*/ 4105932 h 4105932"/>
                      <a:gd name="connsiteX18" fmla="*/ 1315594 w 5581308"/>
                      <a:gd name="connsiteY18" fmla="*/ 4105932 h 4105932"/>
                      <a:gd name="connsiteX19" fmla="*/ 0 w 5581308"/>
                      <a:gd name="connsiteY19" fmla="*/ 4105932 h 4105932"/>
                      <a:gd name="connsiteX20" fmla="*/ 0 w 5581308"/>
                      <a:gd name="connsiteY20" fmla="*/ 3544788 h 4105932"/>
                      <a:gd name="connsiteX21" fmla="*/ 0 w 5581308"/>
                      <a:gd name="connsiteY21" fmla="*/ 2819406 h 4105932"/>
                      <a:gd name="connsiteX22" fmla="*/ 0 w 5581308"/>
                      <a:gd name="connsiteY22" fmla="*/ 2217203 h 4105932"/>
                      <a:gd name="connsiteX23" fmla="*/ 0 w 5581308"/>
                      <a:gd name="connsiteY23" fmla="*/ 1656058 h 4105932"/>
                      <a:gd name="connsiteX24" fmla="*/ 0 w 5581308"/>
                      <a:gd name="connsiteY24" fmla="*/ 1012797 h 4105932"/>
                      <a:gd name="connsiteX25" fmla="*/ 0 w 5581308"/>
                      <a:gd name="connsiteY25" fmla="*/ 0 h 410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81308" h="4105932" extrusionOk="0">
                        <a:moveTo>
                          <a:pt x="0" y="0"/>
                        </a:moveTo>
                        <a:cubicBezTo>
                          <a:pt x="232977" y="-24588"/>
                          <a:pt x="446680" y="14670"/>
                          <a:pt x="741516" y="0"/>
                        </a:cubicBezTo>
                        <a:cubicBezTo>
                          <a:pt x="1040273" y="-58997"/>
                          <a:pt x="1148670" y="36663"/>
                          <a:pt x="1483033" y="0"/>
                        </a:cubicBezTo>
                        <a:cubicBezTo>
                          <a:pt x="1786427" y="-31852"/>
                          <a:pt x="1805853" y="22930"/>
                          <a:pt x="2112924" y="0"/>
                        </a:cubicBezTo>
                        <a:cubicBezTo>
                          <a:pt x="2396155" y="-4381"/>
                          <a:pt x="2609387" y="55842"/>
                          <a:pt x="2966066" y="0"/>
                        </a:cubicBezTo>
                        <a:cubicBezTo>
                          <a:pt x="3330978" y="-27999"/>
                          <a:pt x="3414468" y="42686"/>
                          <a:pt x="3651770" y="0"/>
                        </a:cubicBezTo>
                        <a:cubicBezTo>
                          <a:pt x="3941144" y="-67624"/>
                          <a:pt x="4214883" y="90631"/>
                          <a:pt x="4560725" y="0"/>
                        </a:cubicBezTo>
                        <a:cubicBezTo>
                          <a:pt x="4847975" y="-85913"/>
                          <a:pt x="5320977" y="3521"/>
                          <a:pt x="5581308" y="0"/>
                        </a:cubicBezTo>
                        <a:cubicBezTo>
                          <a:pt x="5620686" y="236460"/>
                          <a:pt x="5538889" y="287974"/>
                          <a:pt x="5581308" y="602203"/>
                        </a:cubicBezTo>
                        <a:cubicBezTo>
                          <a:pt x="5650553" y="867998"/>
                          <a:pt x="5585396" y="969239"/>
                          <a:pt x="5581308" y="1163347"/>
                        </a:cubicBezTo>
                        <a:cubicBezTo>
                          <a:pt x="5603951" y="1397215"/>
                          <a:pt x="5520372" y="1497042"/>
                          <a:pt x="5581308" y="1806610"/>
                        </a:cubicBezTo>
                        <a:cubicBezTo>
                          <a:pt x="5653631" y="2100789"/>
                          <a:pt x="5498697" y="2172377"/>
                          <a:pt x="5581308" y="2408812"/>
                        </a:cubicBezTo>
                        <a:cubicBezTo>
                          <a:pt x="5621953" y="2668783"/>
                          <a:pt x="5536824" y="2856075"/>
                          <a:pt x="5581308" y="2969957"/>
                        </a:cubicBezTo>
                        <a:cubicBezTo>
                          <a:pt x="5584890" y="3120193"/>
                          <a:pt x="5438844" y="3558683"/>
                          <a:pt x="5581308" y="4105932"/>
                        </a:cubicBezTo>
                        <a:cubicBezTo>
                          <a:pt x="5344603" y="4106617"/>
                          <a:pt x="5027534" y="3981944"/>
                          <a:pt x="4672352" y="4105932"/>
                        </a:cubicBezTo>
                        <a:cubicBezTo>
                          <a:pt x="4354435" y="4188533"/>
                          <a:pt x="4110621" y="4079854"/>
                          <a:pt x="3819209" y="4105932"/>
                        </a:cubicBezTo>
                        <a:cubicBezTo>
                          <a:pt x="3535105" y="4135488"/>
                          <a:pt x="3449273" y="4090518"/>
                          <a:pt x="3077693" y="4105932"/>
                        </a:cubicBezTo>
                        <a:cubicBezTo>
                          <a:pt x="2727112" y="4129799"/>
                          <a:pt x="2532398" y="4098174"/>
                          <a:pt x="2224549" y="4105932"/>
                        </a:cubicBezTo>
                        <a:cubicBezTo>
                          <a:pt x="1927220" y="4133079"/>
                          <a:pt x="1590895" y="4134760"/>
                          <a:pt x="1315594" y="4105932"/>
                        </a:cubicBezTo>
                        <a:cubicBezTo>
                          <a:pt x="1070955" y="4167637"/>
                          <a:pt x="465168" y="4018148"/>
                          <a:pt x="0" y="4105932"/>
                        </a:cubicBezTo>
                        <a:cubicBezTo>
                          <a:pt x="-42455" y="3882097"/>
                          <a:pt x="60996" y="3705270"/>
                          <a:pt x="0" y="3544788"/>
                        </a:cubicBezTo>
                        <a:cubicBezTo>
                          <a:pt x="-65152" y="3389496"/>
                          <a:pt x="29126" y="3044465"/>
                          <a:pt x="0" y="2819406"/>
                        </a:cubicBezTo>
                        <a:cubicBezTo>
                          <a:pt x="-78525" y="2649466"/>
                          <a:pt x="35575" y="2431375"/>
                          <a:pt x="0" y="2217203"/>
                        </a:cubicBezTo>
                        <a:cubicBezTo>
                          <a:pt x="-159" y="2079441"/>
                          <a:pt x="71873" y="1883053"/>
                          <a:pt x="0" y="1656058"/>
                        </a:cubicBezTo>
                        <a:cubicBezTo>
                          <a:pt x="-44857" y="1426350"/>
                          <a:pt x="115323" y="1200957"/>
                          <a:pt x="0" y="1012797"/>
                        </a:cubicBezTo>
                        <a:cubicBezTo>
                          <a:pt x="-41168" y="718588"/>
                          <a:pt x="76647" y="324565"/>
                          <a:pt x="0" y="0"/>
                        </a:cubicBezTo>
                        <a:close/>
                      </a:path>
                    </a:pathLst>
                  </a:custGeom>
                  <ask:type>
                    <ask:lineSketchScribble/>
                  </ask:type>
                </ask:lineSketchStyleProps>
              </a:ext>
            </a:extLst>
          </a:ln>
        </p:spPr>
        <p:txBody>
          <a:bodyPr wrap="square">
            <a:spAutoFit/>
          </a:bodyPr>
          <a:lstStyle/>
          <a:p>
            <a:pPr>
              <a:lnSpc>
                <a:spcPct val="120000"/>
              </a:lnSpc>
              <a:spcBef>
                <a:spcPts val="1600"/>
              </a:spcBef>
            </a:pPr>
            <a:r>
              <a:rPr lang="en-US" sz="3300" dirty="0">
                <a:latin typeface="Times New Roman" panose="02020603050405020304" pitchFamily="18" charset="0"/>
                <a:cs typeface="Times New Roman" panose="02020603050405020304" pitchFamily="18" charset="0"/>
              </a:rPr>
              <a:t>– How many seasons are there in your area?</a:t>
            </a:r>
          </a:p>
          <a:p>
            <a:pPr>
              <a:lnSpc>
                <a:spcPct val="120000"/>
              </a:lnSpc>
              <a:spcBef>
                <a:spcPts val="1600"/>
              </a:spcBef>
            </a:pPr>
            <a:r>
              <a:rPr lang="en-US" sz="3300" dirty="0">
                <a:latin typeface="Times New Roman" panose="02020603050405020304" pitchFamily="18" charset="0"/>
                <a:cs typeface="Times New Roman" panose="02020603050405020304" pitchFamily="18" charset="0"/>
              </a:rPr>
              <a:t>– How’s the weather in each season? </a:t>
            </a:r>
          </a:p>
          <a:p>
            <a:pPr>
              <a:lnSpc>
                <a:spcPct val="120000"/>
              </a:lnSpc>
              <a:spcBef>
                <a:spcPts val="1600"/>
              </a:spcBef>
            </a:pPr>
            <a:r>
              <a:rPr lang="en-US" sz="3300" dirty="0">
                <a:latin typeface="Times New Roman" panose="02020603050405020304" pitchFamily="18" charset="0"/>
                <a:cs typeface="Times New Roman" panose="02020603050405020304" pitchFamily="18" charset="0"/>
              </a:rPr>
              <a:t>– What do you usually wear in each season?</a:t>
            </a:r>
          </a:p>
        </p:txBody>
      </p:sp>
      <p:sp>
        <p:nvSpPr>
          <p:cNvPr id="14" name="TextBox 13">
            <a:extLst>
              <a:ext uri="{FF2B5EF4-FFF2-40B4-BE49-F238E27FC236}">
                <a16:creationId xmlns:a16="http://schemas.microsoft.com/office/drawing/2014/main" id="{4664A625-CA3E-C95B-5D83-6FFF91AB3385}"/>
              </a:ext>
            </a:extLst>
          </p:cNvPr>
          <p:cNvSpPr txBox="1"/>
          <p:nvPr/>
        </p:nvSpPr>
        <p:spPr>
          <a:xfrm>
            <a:off x="464246" y="148817"/>
            <a:ext cx="2695931"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5. </a:t>
            </a:r>
            <a:r>
              <a:rPr lang="en-US" sz="3500" b="1" dirty="0">
                <a:solidFill>
                  <a:srgbClr val="FF0000"/>
                </a:solidFill>
                <a:latin typeface="Times New Roman" pitchFamily="18" charset="0"/>
                <a:cs typeface="Times New Roman" pitchFamily="18" charset="0"/>
              </a:rPr>
              <a:t>Let’s write</a:t>
            </a:r>
          </a:p>
        </p:txBody>
      </p:sp>
      <p:sp>
        <p:nvSpPr>
          <p:cNvPr id="15" name="TextBox 14">
            <a:extLst>
              <a:ext uri="{FF2B5EF4-FFF2-40B4-BE49-F238E27FC236}">
                <a16:creationId xmlns:a16="http://schemas.microsoft.com/office/drawing/2014/main" id="{DC26B941-FEAE-DE79-80AB-CFA04931082F}"/>
              </a:ext>
            </a:extLst>
          </p:cNvPr>
          <p:cNvSpPr txBox="1"/>
          <p:nvPr/>
        </p:nvSpPr>
        <p:spPr>
          <a:xfrm>
            <a:off x="596326" y="981937"/>
            <a:ext cx="11070210" cy="1015663"/>
          </a:xfrm>
          <a:prstGeom prst="rect">
            <a:avLst/>
          </a:prstGeom>
          <a:noFill/>
        </p:spPr>
        <p:txBody>
          <a:bodyPr wrap="none" rtlCol="0">
            <a:spAutoFit/>
          </a:bodyPr>
          <a:lstStyle/>
          <a:p>
            <a:r>
              <a:rPr lang="en-US" sz="3000" b="1" dirty="0">
                <a:solidFill>
                  <a:srgbClr val="0000FF"/>
                </a:solidFill>
                <a:latin typeface="Times New Roman" pitchFamily="18" charset="0"/>
                <a:cs typeface="Times New Roman" pitchFamily="18" charset="0"/>
              </a:rPr>
              <a:t>Write about your local weather and typical outfits for each season.</a:t>
            </a:r>
          </a:p>
          <a:p>
            <a:r>
              <a:rPr lang="en-US" sz="3000" b="1" dirty="0">
                <a:solidFill>
                  <a:srgbClr val="0000FF"/>
                </a:solidFill>
                <a:latin typeface="Times New Roman" pitchFamily="18" charset="0"/>
                <a:cs typeface="Times New Roman" pitchFamily="18" charset="0"/>
              </a:rPr>
              <a:t>(about 40 words.)</a:t>
            </a:r>
          </a:p>
        </p:txBody>
      </p:sp>
    </p:spTree>
    <p:extLst>
      <p:ext uri="{BB962C8B-B14F-4D97-AF65-F5344CB8AC3E}">
        <p14:creationId xmlns:p14="http://schemas.microsoft.com/office/powerpoint/2010/main" val="202804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3BE3726-4B84-14DE-3024-875DC26C9B88}"/>
              </a:ext>
            </a:extLst>
          </p:cNvPr>
          <p:cNvSpPr txBox="1"/>
          <p:nvPr/>
        </p:nvSpPr>
        <p:spPr>
          <a:xfrm>
            <a:off x="1168113" y="194201"/>
            <a:ext cx="2018438"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6. </a:t>
            </a:r>
            <a:r>
              <a:rPr lang="en-US" sz="3500" b="1" dirty="0">
                <a:solidFill>
                  <a:srgbClr val="FF0000"/>
                </a:solidFill>
                <a:latin typeface="Times New Roman" pitchFamily="18" charset="0"/>
                <a:cs typeface="Times New Roman" pitchFamily="18" charset="0"/>
              </a:rPr>
              <a:t>Project</a:t>
            </a:r>
          </a:p>
        </p:txBody>
      </p:sp>
      <p:pic>
        <p:nvPicPr>
          <p:cNvPr id="3" name="Picture 2">
            <a:extLst>
              <a:ext uri="{FF2B5EF4-FFF2-40B4-BE49-F238E27FC236}">
                <a16:creationId xmlns:a16="http://schemas.microsoft.com/office/drawing/2014/main" id="{6FC8F946-B8F5-4FAA-24CA-ECF409FFF135}"/>
              </a:ext>
            </a:extLst>
          </p:cNvPr>
          <p:cNvPicPr>
            <a:picLocks noChangeAspect="1"/>
          </p:cNvPicPr>
          <p:nvPr/>
        </p:nvPicPr>
        <p:blipFill>
          <a:blip r:embed="rId4"/>
          <a:stretch>
            <a:fillRect/>
          </a:stretch>
        </p:blipFill>
        <p:spPr>
          <a:xfrm>
            <a:off x="900112" y="945774"/>
            <a:ext cx="10669588" cy="5277226"/>
          </a:xfrm>
          <a:prstGeom prst="rect">
            <a:avLst/>
          </a:prstGeom>
        </p:spPr>
      </p:pic>
    </p:spTree>
    <p:extLst>
      <p:ext uri="{BB962C8B-B14F-4D97-AF65-F5344CB8AC3E}">
        <p14:creationId xmlns:p14="http://schemas.microsoft.com/office/powerpoint/2010/main" val="17580169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27204049"/>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2185</TotalTime>
  <Words>356</Words>
  <Application>Microsoft Office PowerPoint</Application>
  <PresentationFormat>Widescreen</PresentationFormat>
  <Paragraphs>53</Paragraphs>
  <Slides>5</Slides>
  <Notes>4</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A3.OpenSansBold-San</vt:lpstr>
      <vt:lpstr>A3.OpenSans-San</vt:lpstr>
      <vt:lpstr>Arial</vt:lpstr>
      <vt:lpstr>Calibri</vt:lpstr>
      <vt:lpstr>Calibri Light</vt:lpstr>
      <vt:lpstr>Comic Sans MS</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STD_PHUONG</cp:lastModifiedBy>
  <cp:revision>140</cp:revision>
  <dcterms:created xsi:type="dcterms:W3CDTF">2021-11-11T15:46:46Z</dcterms:created>
  <dcterms:modified xsi:type="dcterms:W3CDTF">2025-04-08T02:31:31Z</dcterms:modified>
</cp:coreProperties>
</file>