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726" r:id="rId3"/>
    <p:sldId id="388" r:id="rId4"/>
    <p:sldId id="451" r:id="rId5"/>
    <p:sldId id="1033" r:id="rId6"/>
    <p:sldId id="1233" r:id="rId7"/>
    <p:sldId id="1035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CE1F4"/>
    <a:srgbClr val="B7EEFB"/>
    <a:srgbClr val="FF6699"/>
    <a:srgbClr val="FFFFCC"/>
    <a:srgbClr val="FFFF99"/>
    <a:srgbClr val="FF5050"/>
    <a:srgbClr val="A8BB2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3BA8C-EB85-B862-6043-17503453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506D9-A035-2D52-74E8-912254CB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89CA9C1B-9048-1753-294B-B2AF4D401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56" y="3950522"/>
            <a:ext cx="103728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LESSON 1 (4, 5, 6)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C6F9026-E038-9618-03A5-D7E26AA1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011530"/>
            <a:ext cx="8953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17:STORIES FOR CHILDREN</a:t>
            </a:r>
          </a:p>
        </p:txBody>
      </p:sp>
    </p:spTree>
    <p:extLst>
      <p:ext uri="{BB962C8B-B14F-4D97-AF65-F5344CB8AC3E}">
        <p14:creationId xmlns:p14="http://schemas.microsoft.com/office/powerpoint/2010/main" val="35717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37482" y="152401"/>
            <a:ext cx="7301718" cy="766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PLAY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KIM’S GAME                         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435318" y="152383"/>
            <a:ext cx="12192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0:5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450558" y="1219200"/>
            <a:ext cx="1143000" cy="4953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450558" y="152383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0:4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456085" y="133626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456085" y="133626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456085" y="158245"/>
            <a:ext cx="131533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0:1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384323" y="133626"/>
            <a:ext cx="14478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FF0000"/>
                </a:solidFill>
              </a:rPr>
              <a:t>0:0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6D944C-E20F-EED8-3264-2FC3A25D6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86" y="1219200"/>
            <a:ext cx="3282146" cy="234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8AEA62-0484-0021-75F9-78F424E72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389" y="3586724"/>
            <a:ext cx="3590755" cy="2346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F5D503-43E2-99E2-ED66-13F3B05F4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44" y="2108472"/>
            <a:ext cx="3709182" cy="2243703"/>
          </a:xfrm>
          <a:prstGeom prst="rect">
            <a:avLst/>
          </a:prstGeom>
        </p:spPr>
      </p:pic>
      <p:sp>
        <p:nvSpPr>
          <p:cNvPr id="13" name="headache">
            <a:extLst>
              <a:ext uri="{FF2B5EF4-FFF2-40B4-BE49-F238E27FC236}">
                <a16:creationId xmlns:a16="http://schemas.microsoft.com/office/drawing/2014/main" id="{1B8B3B5A-93B4-4DAE-227E-77DDEE4A8AAD}"/>
              </a:ext>
            </a:extLst>
          </p:cNvPr>
          <p:cNvSpPr txBox="1"/>
          <p:nvPr/>
        </p:nvSpPr>
        <p:spPr>
          <a:xfrm>
            <a:off x="3594100" y="6037825"/>
            <a:ext cx="4749800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ant and the grasshopper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dache">
            <a:extLst>
              <a:ext uri="{FF2B5EF4-FFF2-40B4-BE49-F238E27FC236}">
                <a16:creationId xmlns:a16="http://schemas.microsoft.com/office/drawing/2014/main" id="{7E73B870-B1DD-7817-148B-059D1691FFAF}"/>
              </a:ext>
            </a:extLst>
          </p:cNvPr>
          <p:cNvSpPr txBox="1"/>
          <p:nvPr/>
        </p:nvSpPr>
        <p:spPr>
          <a:xfrm>
            <a:off x="7797018" y="4760170"/>
            <a:ext cx="4749800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hare and the tortoise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eadache">
            <a:extLst>
              <a:ext uri="{FF2B5EF4-FFF2-40B4-BE49-F238E27FC236}">
                <a16:creationId xmlns:a16="http://schemas.microsoft.com/office/drawing/2014/main" id="{3C17CE68-735B-288E-077F-C06C5B7F292C}"/>
              </a:ext>
            </a:extLst>
          </p:cNvPr>
          <p:cNvSpPr txBox="1"/>
          <p:nvPr/>
        </p:nvSpPr>
        <p:spPr>
          <a:xfrm>
            <a:off x="773281" y="3728477"/>
            <a:ext cx="4749800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fox and the crow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10BD48-2775-CC3D-DBB0-74BE4ED34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" y="1150375"/>
            <a:ext cx="3282146" cy="2346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860B05-F2B6-F625-AF0A-475BA2216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389" y="3586724"/>
            <a:ext cx="3590755" cy="2346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AE199-696C-64E1-D5BB-AB1475F9D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18" y="2298700"/>
            <a:ext cx="3709182" cy="2243703"/>
          </a:xfrm>
          <a:prstGeom prst="rect">
            <a:avLst/>
          </a:prstGeom>
        </p:spPr>
      </p:pic>
      <p:sp>
        <p:nvSpPr>
          <p:cNvPr id="9" name="headache">
            <a:extLst>
              <a:ext uri="{FF2B5EF4-FFF2-40B4-BE49-F238E27FC236}">
                <a16:creationId xmlns:a16="http://schemas.microsoft.com/office/drawing/2014/main" id="{1DE3EC02-A81F-907D-4E69-5F8E8D517043}"/>
              </a:ext>
            </a:extLst>
          </p:cNvPr>
          <p:cNvSpPr txBox="1"/>
          <p:nvPr/>
        </p:nvSpPr>
        <p:spPr>
          <a:xfrm>
            <a:off x="3594100" y="6037825"/>
            <a:ext cx="4749800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ant and the grasshopper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dache">
            <a:extLst>
              <a:ext uri="{FF2B5EF4-FFF2-40B4-BE49-F238E27FC236}">
                <a16:creationId xmlns:a16="http://schemas.microsoft.com/office/drawing/2014/main" id="{7C8D1EB2-DA7A-4ED8-4F85-8D502A9AB814}"/>
              </a:ext>
            </a:extLst>
          </p:cNvPr>
          <p:cNvSpPr txBox="1"/>
          <p:nvPr/>
        </p:nvSpPr>
        <p:spPr>
          <a:xfrm>
            <a:off x="7797018" y="4760170"/>
            <a:ext cx="4749800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hare and the tortoise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adache">
            <a:extLst>
              <a:ext uri="{FF2B5EF4-FFF2-40B4-BE49-F238E27FC236}">
                <a16:creationId xmlns:a16="http://schemas.microsoft.com/office/drawing/2014/main" id="{667C7F58-B712-6BD4-058D-A1CE7358FF62}"/>
              </a:ext>
            </a:extLst>
          </p:cNvPr>
          <p:cNvSpPr txBox="1"/>
          <p:nvPr/>
        </p:nvSpPr>
        <p:spPr>
          <a:xfrm>
            <a:off x="773281" y="3728477"/>
            <a:ext cx="4749800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fox and the crow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adache">
            <a:extLst>
              <a:ext uri="{FF2B5EF4-FFF2-40B4-BE49-F238E27FC236}">
                <a16:creationId xmlns:a16="http://schemas.microsoft.com/office/drawing/2014/main" id="{4A1D07CD-B020-1FA4-DE69-B9906BF7BE1B}"/>
              </a:ext>
            </a:extLst>
          </p:cNvPr>
          <p:cNvSpPr txBox="1"/>
          <p:nvPr/>
        </p:nvSpPr>
        <p:spPr>
          <a:xfrm>
            <a:off x="4570581" y="291830"/>
            <a:ext cx="4749800" cy="69249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4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check</a:t>
            </a:r>
            <a:endParaRPr lang="en-US" sz="4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8170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BB4B33-0185-A558-22B9-0548C129BF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1011" y="1197849"/>
            <a:ext cx="10449978" cy="476151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F503E19-0325-1920-69A0-6F3485A4024D}"/>
              </a:ext>
            </a:extLst>
          </p:cNvPr>
          <p:cNvSpPr/>
          <p:nvPr/>
        </p:nvSpPr>
        <p:spPr>
          <a:xfrm>
            <a:off x="1305035" y="4147477"/>
            <a:ext cx="437354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4868DC-6296-3D66-8451-20A985AD0731}"/>
              </a:ext>
            </a:extLst>
          </p:cNvPr>
          <p:cNvSpPr/>
          <p:nvPr/>
        </p:nvSpPr>
        <p:spPr>
          <a:xfrm>
            <a:off x="4840014" y="2536497"/>
            <a:ext cx="437354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6CD511-DD9A-A544-DE59-E62A0DA296F7}"/>
              </a:ext>
            </a:extLst>
          </p:cNvPr>
          <p:cNvSpPr/>
          <p:nvPr/>
        </p:nvSpPr>
        <p:spPr>
          <a:xfrm>
            <a:off x="8433377" y="2536497"/>
            <a:ext cx="437354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pic>
        <p:nvPicPr>
          <p:cNvPr id="16" name="Track 64">
            <a:hlinkClick r:id="" action="ppaction://media"/>
            <a:extLst>
              <a:ext uri="{FF2B5EF4-FFF2-40B4-BE49-F238E27FC236}">
                <a16:creationId xmlns:a16="http://schemas.microsoft.com/office/drawing/2014/main" id="{50F8C6A1-B1C5-9455-B7B5-E4F96EB9D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00732" y="358993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7" name="U 17 L 1. 4. cau 1">
            <a:hlinkClick r:id="" action="ppaction://media"/>
            <a:extLst>
              <a:ext uri="{FF2B5EF4-FFF2-40B4-BE49-F238E27FC236}">
                <a16:creationId xmlns:a16="http://schemas.microsoft.com/office/drawing/2014/main" id="{400EE4F3-7450-9283-3563-BA13293383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4611" y="122875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8" name="U 17 L 1. 4. cau 2">
            <a:hlinkClick r:id="" action="ppaction://media"/>
            <a:extLst>
              <a:ext uri="{FF2B5EF4-FFF2-40B4-BE49-F238E27FC236}">
                <a16:creationId xmlns:a16="http://schemas.microsoft.com/office/drawing/2014/main" id="{0A5E5835-7C9C-ED4C-9E8B-FCFC8F57C84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78720" y="124476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U 17 L 1. 4. cau 3">
            <a:hlinkClick r:id="" action="ppaction://media"/>
            <a:extLst>
              <a:ext uri="{FF2B5EF4-FFF2-40B4-BE49-F238E27FC236}">
                <a16:creationId xmlns:a16="http://schemas.microsoft.com/office/drawing/2014/main" id="{D4AA0D2B-EA85-A629-4A20-F45426475F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42314" y="124739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29797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Read and complete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71C5C-69ED-2686-96FD-86F69D737F34}"/>
              </a:ext>
            </a:extLst>
          </p:cNvPr>
          <p:cNvSpPr/>
          <p:nvPr/>
        </p:nvSpPr>
        <p:spPr>
          <a:xfrm>
            <a:off x="683171" y="894260"/>
            <a:ext cx="8492359" cy="562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3000" b="1" dirty="0">
                <a:solidFill>
                  <a:srgbClr val="000000"/>
                </a:solidFill>
                <a:latin typeface="+mj-lt"/>
              </a:rPr>
              <a:t>2. </a:t>
            </a:r>
            <a:r>
              <a:rPr lang="en-GB" sz="3000" dirty="0">
                <a:solidFill>
                  <a:srgbClr val="F04123"/>
                </a:solidFill>
                <a:latin typeface="+mj-lt"/>
              </a:rPr>
              <a:t>A: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Are the hare and the </a:t>
            </a:r>
            <a:r>
              <a:rPr lang="en-GB" sz="3000" dirty="0">
                <a:solidFill>
                  <a:srgbClr val="818385"/>
                </a:solidFill>
                <a:latin typeface="+mj-lt"/>
              </a:rPr>
              <a:t>___________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the main</a:t>
            </a:r>
          </a:p>
          <a:p>
            <a:pPr algn="l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characters in this story?</a:t>
            </a:r>
          </a:p>
          <a:p>
            <a:pPr algn="l"/>
            <a:r>
              <a:rPr lang="vi-VN" sz="3000" dirty="0">
                <a:solidFill>
                  <a:srgbClr val="F04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B: 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they are.</a:t>
            </a:r>
          </a:p>
          <a:p>
            <a:pPr algn="l"/>
            <a:r>
              <a:rPr lang="en-GB" sz="3000" b="1" dirty="0">
                <a:solidFill>
                  <a:srgbClr val="000000"/>
                </a:solidFill>
                <a:latin typeface="+mj-lt"/>
              </a:rPr>
              <a:t>3. </a:t>
            </a:r>
            <a:r>
              <a:rPr lang="en-GB" sz="3000" dirty="0">
                <a:solidFill>
                  <a:srgbClr val="F04123"/>
                </a:solidFill>
                <a:latin typeface="+mj-lt"/>
              </a:rPr>
              <a:t>A: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Are the </a:t>
            </a:r>
            <a:r>
              <a:rPr lang="en-GB" sz="3000" dirty="0">
                <a:solidFill>
                  <a:srgbClr val="818385"/>
                </a:solidFill>
                <a:latin typeface="+mj-lt"/>
              </a:rPr>
              <a:t>___________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and the grasshopper</a:t>
            </a:r>
          </a:p>
          <a:p>
            <a:pPr algn="l"/>
            <a:r>
              <a:rPr lang="en-GB" sz="3000" dirty="0">
                <a:solidFill>
                  <a:srgbClr val="000000"/>
                </a:solidFill>
                <a:latin typeface="+mj-lt"/>
              </a:rPr>
              <a:t>         the main characters in this story?</a:t>
            </a:r>
          </a:p>
          <a:p>
            <a:pPr algn="l"/>
            <a:r>
              <a:rPr lang="vi-VN" sz="3000" dirty="0">
                <a:solidFill>
                  <a:srgbClr val="F04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B: 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they are.</a:t>
            </a:r>
          </a:p>
          <a:p>
            <a:pPr algn="l"/>
            <a:r>
              <a:rPr lang="en-GB" sz="3000" dirty="0">
                <a:solidFill>
                  <a:srgbClr val="F04123"/>
                </a:solidFill>
                <a:latin typeface="+mj-lt"/>
              </a:rPr>
              <a:t>    A: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Which </a:t>
            </a:r>
            <a:r>
              <a:rPr lang="en-GB" sz="3000" dirty="0">
                <a:solidFill>
                  <a:srgbClr val="818385"/>
                </a:solidFill>
                <a:latin typeface="+mj-lt"/>
              </a:rPr>
              <a:t>___________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do you prefer?</a:t>
            </a:r>
          </a:p>
          <a:p>
            <a:pPr algn="l"/>
            <a:r>
              <a:rPr lang="en-GB" sz="3000" dirty="0">
                <a:solidFill>
                  <a:srgbClr val="F04123"/>
                </a:solidFill>
                <a:latin typeface="+mj-lt"/>
              </a:rPr>
              <a:t>    B: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I prefer the ant.</a:t>
            </a:r>
          </a:p>
          <a:p>
            <a:pPr algn="l"/>
            <a:r>
              <a:rPr lang="en-GB" sz="3000" b="1" dirty="0">
                <a:solidFill>
                  <a:srgbClr val="000000"/>
                </a:solidFill>
                <a:latin typeface="+mj-lt"/>
              </a:rPr>
              <a:t>4. </a:t>
            </a:r>
            <a:r>
              <a:rPr lang="en-GB" sz="3000" dirty="0">
                <a:solidFill>
                  <a:srgbClr val="F04123"/>
                </a:solidFill>
                <a:latin typeface="+mj-lt"/>
              </a:rPr>
              <a:t>A: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What story are you </a:t>
            </a:r>
            <a:r>
              <a:rPr lang="en-GB" sz="3000" dirty="0">
                <a:solidFill>
                  <a:srgbClr val="818385"/>
                </a:solidFill>
                <a:latin typeface="+mj-lt"/>
              </a:rPr>
              <a:t>___________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?</a:t>
            </a:r>
          </a:p>
          <a:p>
            <a:pPr algn="l"/>
            <a:r>
              <a:rPr lang="en-GB" sz="3000" dirty="0">
                <a:solidFill>
                  <a:srgbClr val="F04123"/>
                </a:solidFill>
                <a:latin typeface="+mj-lt"/>
              </a:rPr>
              <a:t>    B: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I’m reading The Fox and the Crow.</a:t>
            </a:r>
          </a:p>
          <a:p>
            <a:pPr algn="l"/>
            <a:r>
              <a:rPr lang="en-GB" sz="3000" dirty="0">
                <a:solidFill>
                  <a:srgbClr val="F04123"/>
                </a:solidFill>
                <a:latin typeface="+mj-lt"/>
              </a:rPr>
              <a:t>    A: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Do you like the </a:t>
            </a:r>
            <a:r>
              <a:rPr lang="en-GB" sz="3000" dirty="0">
                <a:solidFill>
                  <a:srgbClr val="818385"/>
                </a:solidFill>
                <a:latin typeface="+mj-lt"/>
              </a:rPr>
              <a:t>___________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or the crow?</a:t>
            </a:r>
          </a:p>
          <a:p>
            <a:pPr algn="l"/>
            <a:r>
              <a:rPr lang="en-GB" sz="3000" dirty="0">
                <a:solidFill>
                  <a:srgbClr val="F04123"/>
                </a:solidFill>
                <a:latin typeface="+mj-lt"/>
              </a:rPr>
              <a:t>    B: </a:t>
            </a:r>
            <a:r>
              <a:rPr lang="en-GB" sz="3000" dirty="0">
                <a:solidFill>
                  <a:srgbClr val="000000"/>
                </a:solidFill>
                <a:latin typeface="+mj-lt"/>
              </a:rPr>
              <a:t>I like the fox.</a:t>
            </a:r>
            <a:endParaRPr lang="vi-VN" sz="3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D51652-53C8-C03A-AF68-21A1A070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654" y="717974"/>
            <a:ext cx="2816464" cy="5622399"/>
          </a:xfrm>
          <a:prstGeom prst="rect">
            <a:avLst/>
          </a:prstGeom>
        </p:spPr>
      </p:pic>
      <p:sp>
        <p:nvSpPr>
          <p:cNvPr id="4" name="headache">
            <a:extLst>
              <a:ext uri="{FF2B5EF4-FFF2-40B4-BE49-F238E27FC236}">
                <a16:creationId xmlns:a16="http://schemas.microsoft.com/office/drawing/2014/main" id="{B4832404-2C38-7F2F-2BD5-916C70F5AD74}"/>
              </a:ext>
            </a:extLst>
          </p:cNvPr>
          <p:cNvSpPr txBox="1"/>
          <p:nvPr/>
        </p:nvSpPr>
        <p:spPr>
          <a:xfrm>
            <a:off x="4950370" y="976351"/>
            <a:ext cx="4572000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 White</a:t>
            </a:r>
          </a:p>
        </p:txBody>
      </p:sp>
      <p:sp>
        <p:nvSpPr>
          <p:cNvPr id="9" name="headache">
            <a:extLst>
              <a:ext uri="{FF2B5EF4-FFF2-40B4-BE49-F238E27FC236}">
                <a16:creationId xmlns:a16="http://schemas.microsoft.com/office/drawing/2014/main" id="{2B6817C0-668B-1D3B-94CA-BBE9B7416A40}"/>
              </a:ext>
            </a:extLst>
          </p:cNvPr>
          <p:cNvSpPr txBox="1"/>
          <p:nvPr/>
        </p:nvSpPr>
        <p:spPr>
          <a:xfrm>
            <a:off x="3222124" y="2351589"/>
            <a:ext cx="4572000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dache">
            <a:extLst>
              <a:ext uri="{FF2B5EF4-FFF2-40B4-BE49-F238E27FC236}">
                <a16:creationId xmlns:a16="http://schemas.microsoft.com/office/drawing/2014/main" id="{F323AFA0-46A7-388D-E28B-6AFF927E437F}"/>
              </a:ext>
            </a:extLst>
          </p:cNvPr>
          <p:cNvSpPr txBox="1"/>
          <p:nvPr/>
        </p:nvSpPr>
        <p:spPr>
          <a:xfrm>
            <a:off x="2834652" y="3721422"/>
            <a:ext cx="4572000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adache">
            <a:extLst>
              <a:ext uri="{FF2B5EF4-FFF2-40B4-BE49-F238E27FC236}">
                <a16:creationId xmlns:a16="http://schemas.microsoft.com/office/drawing/2014/main" id="{D872F374-E2E6-E5BB-F38E-822895B3AA54}"/>
              </a:ext>
            </a:extLst>
          </p:cNvPr>
          <p:cNvSpPr txBox="1"/>
          <p:nvPr/>
        </p:nvSpPr>
        <p:spPr>
          <a:xfrm>
            <a:off x="4929350" y="4645572"/>
            <a:ext cx="4529958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adache">
            <a:extLst>
              <a:ext uri="{FF2B5EF4-FFF2-40B4-BE49-F238E27FC236}">
                <a16:creationId xmlns:a16="http://schemas.microsoft.com/office/drawing/2014/main" id="{3C8C004F-9D7D-F201-6B2F-BB22F046D075}"/>
              </a:ext>
            </a:extLst>
          </p:cNvPr>
          <p:cNvSpPr txBox="1"/>
          <p:nvPr/>
        </p:nvSpPr>
        <p:spPr>
          <a:xfrm>
            <a:off x="4435676" y="5552337"/>
            <a:ext cx="4529958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5244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Let’s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91EA2-86FE-2411-2DEA-25C44077E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717" y="1014091"/>
            <a:ext cx="10478814" cy="5117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2804</TotalTime>
  <Words>224</Words>
  <Application>Microsoft Office PowerPoint</Application>
  <PresentationFormat>Widescreen</PresentationFormat>
  <Paragraphs>45</Paragraphs>
  <Slides>6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A3.OpenSansBold-San</vt:lpstr>
      <vt:lpstr>A3.OpenSans-San</vt:lpstr>
      <vt:lpstr>Arial</vt:lpstr>
      <vt:lpstr>Calibri</vt:lpstr>
      <vt:lpstr>Calibri Light</vt:lpstr>
      <vt:lpstr>Tahoma</vt:lpstr>
      <vt:lpstr>Times New Roman</vt:lpstr>
      <vt:lpstr>Office Theme</vt:lpstr>
      <vt:lpstr>Custom Design</vt:lpstr>
      <vt:lpstr>PowerPoint Presentation</vt:lpstr>
      <vt:lpstr>LET’S PLAY:  KIM’S GAME          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151</cp:revision>
  <dcterms:created xsi:type="dcterms:W3CDTF">2021-11-11T15:46:46Z</dcterms:created>
  <dcterms:modified xsi:type="dcterms:W3CDTF">2025-04-15T01:12:37Z</dcterms:modified>
</cp:coreProperties>
</file>