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007577341" r:id="rId2"/>
    <p:sldId id="2007577366" r:id="rId3"/>
    <p:sldId id="2007577353" r:id="rId4"/>
    <p:sldId id="2007577354" r:id="rId5"/>
    <p:sldId id="2007577355" r:id="rId6"/>
    <p:sldId id="2007577356" r:id="rId7"/>
    <p:sldId id="2007577228" r:id="rId8"/>
    <p:sldId id="2007577293" r:id="rId9"/>
    <p:sldId id="2007577309" r:id="rId10"/>
    <p:sldId id="2007577294" r:id="rId11"/>
    <p:sldId id="2007577367" r:id="rId12"/>
  </p:sldIdLst>
  <p:sldSz cx="12192000" cy="6858000"/>
  <p:notesSz cx="6858000" cy="9144000"/>
  <p:embeddedFontLst>
    <p:embeddedFont>
      <p:font typeface="Kirang Haerang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.VnHelvetIns" panose="020B7200000000000000" pitchFamily="34" charset="0"/>
      <p:regular r:id="rId19"/>
    </p:embeddedFont>
    <p:embeddedFont>
      <p:font typeface=".VnCooper" panose="020B7200000000000000" pitchFamily="34" charset="0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.VnHelvetInsH" panose="020B7200000000000000" pitchFamily="3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E1E"/>
    <a:srgbClr val="FBD573"/>
    <a:srgbClr val="000000"/>
    <a:srgbClr val="FDDDDE"/>
    <a:srgbClr val="E6A8A6"/>
    <a:srgbClr val="C34441"/>
    <a:srgbClr val="D06C6A"/>
    <a:srgbClr val="DA8C8A"/>
    <a:srgbClr val="99FFCC"/>
    <a:srgbClr val="FCD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BBED-4338-4713-83B3-50A435913A9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596ED-1268-40DA-B194-3E9F09D4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FD8D-B206-A322-F606-65656E8C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2D809-262B-547C-6401-CD37B5AB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DED4-0468-8B94-142B-5F2DFA71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FD0C-FB57-E71D-03F7-B6B81513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4F7A7-98A1-BC2F-05C1-D50F4050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72B6-7927-B6A5-8E15-989DA954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9AA1D-42C0-3DA2-881F-69D68D11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3CB6-7898-9414-50BC-52104D74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3BE9-015E-AA8C-33F7-8C302A8B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39F8A-EBFB-59F6-0916-AC19D87A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3A1D-35CC-5BA4-E92B-25AB66018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6433E-B576-6046-A938-2B3CDA9B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D12-0322-9333-DA97-EBEB5C2C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2943-6A3F-8E64-52D7-BC84AABA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54A7-AC57-6CB0-99D7-F8D5199F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67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6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A483-337A-FC89-B8F0-4AAC5046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1D04-378B-7531-6970-A2341F5C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C95C4-B68A-F0D1-52A3-04E2EB15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3918F-15A8-287F-9862-6FC4F8A2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DF68-E7FD-E5F4-B297-20E18F3C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0006-976D-68B2-1DE9-9BB4E7D6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0DE21-BEB1-47E2-92D7-CE06DCE6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3BE8-4AD8-EA0F-02F1-DEBA7EFE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76F7-6FC9-D4CC-48E1-C15C014A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896A4-A1F8-F246-6B57-B8836D17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1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223E-B7E9-D744-03D6-89B43EF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8D02-2AFA-8583-4EC2-01886DC1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56BDD-C8AC-1420-93D0-68938BFF7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1D63B-0DEA-ED5A-CA33-8533F70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6CA0A-EAC6-7097-202D-23D6BAF7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77BFD-95FB-2241-2504-311D2C25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0507-5692-30FE-7E69-5123CAFE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C63E5-8914-C4A9-DCC5-98D4053EF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C929-A5BB-D930-8C03-97806F048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C701F-1641-8B4E-3E68-9D89658E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B6EE7-1078-ACD6-9B7F-2DAD3602F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74AE8-71C1-1C86-5C39-67CFEC70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9240C-FA55-126C-E42E-29C986DE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47030-A714-919A-BA8A-AD93DA3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0DBC-EADD-5090-956A-EE53E684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C6B2D-E681-4FD0-B107-79D3D78E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C7631-0A72-7322-2DBC-3A231F19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94A84-3ABA-B906-9735-B68333A5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7A755-7451-35FF-8E31-4D673BED9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C870A-5900-98F0-5403-82FD0373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98297-681F-D0C7-00D3-E80D72B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3478-609F-E502-E05B-191BC8F8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F344-E081-32A4-11EA-B6BF7AC1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FEE60-49AB-0B5E-385B-CA1EEB4F3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0F0EA-6B7E-8F57-A2D6-79A4C1D4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4D31C-5F4C-5B23-55FD-ED5519D4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B9D9-CE37-6B8F-2664-FF767354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814E-70AE-F3F4-4526-AC8BE859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95F78-A85E-643F-C4AE-5197C8744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68631-0072-A201-427F-10053E48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055C2-036D-199B-D8D0-481513D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87CE1-EADF-FC87-696B-69C6A8DE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AF4B2-FAB7-18C7-75D9-1A5DBFFC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F66B0-2D43-944F-A4C0-28D8A6BB4C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5.wav"/><Relationship Id="rId11" Type="http://schemas.openxmlformats.org/officeDocument/2006/relationships/image" Target="../media/image18.png"/><Relationship Id="rId5" Type="http://schemas.openxmlformats.org/officeDocument/2006/relationships/audio" Target="../media/audio14.wav"/><Relationship Id="rId10" Type="http://schemas.openxmlformats.org/officeDocument/2006/relationships/image" Target="../media/image17.png"/><Relationship Id="rId4" Type="http://schemas.openxmlformats.org/officeDocument/2006/relationships/audio" Target="../media/audio13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DE9A83-3D5F-09C0-70FF-8CFAC72D1956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2A25BB-458D-D12D-85CA-4F9CB829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13513AB-B4BE-7C2A-0FBA-26D98998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9D1446-F1FF-3B53-B548-9BBBA593DABE}"/>
              </a:ext>
            </a:extLst>
          </p:cNvPr>
          <p:cNvGrpSpPr/>
          <p:nvPr/>
        </p:nvGrpSpPr>
        <p:grpSpPr>
          <a:xfrm>
            <a:off x="1716416" y="860181"/>
            <a:ext cx="8203907" cy="4643418"/>
            <a:chOff x="2173160" y="909499"/>
            <a:chExt cx="8203907" cy="4643418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572E7815-2954-12E2-3B67-6BC78B759791}"/>
                </a:ext>
              </a:extLst>
            </p:cNvPr>
            <p:cNvSpPr txBox="1"/>
            <p:nvPr/>
          </p:nvSpPr>
          <p:spPr>
            <a:xfrm>
              <a:off x="2173160" y="1895317"/>
              <a:ext cx="8203907" cy="3657600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At the </a:t>
              </a:r>
            </a:p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shopping centre</a:t>
              </a:r>
            </a:p>
          </p:txBody>
        </p:sp>
        <p:sp>
          <p:nvSpPr>
            <p:cNvPr id="16" name="Google Shape;1586;p38">
              <a:extLst>
                <a:ext uri="{FF2B5EF4-FFF2-40B4-BE49-F238E27FC236}">
                  <a16:creationId xmlns:a16="http://schemas.microsoft.com/office/drawing/2014/main" id="{C7AE3393-2DD9-940A-F69D-8C3F65B4904E}"/>
                </a:ext>
              </a:extLst>
            </p:cNvPr>
            <p:cNvSpPr txBox="1">
              <a:spLocks/>
            </p:cNvSpPr>
            <p:nvPr/>
          </p:nvSpPr>
          <p:spPr>
            <a:xfrm>
              <a:off x="2173160" y="909499"/>
              <a:ext cx="8203907" cy="986912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spcFirstLastPara="1" wrap="square" lIns="60950" tIns="60950" rIns="60950" bIns="6095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800" b="1">
                  <a:solidFill>
                    <a:srgbClr val="14364D"/>
                  </a:solidFill>
                  <a:effectLst>
                    <a:glow rad="1651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Unit 18</a:t>
              </a:r>
              <a:endParaRPr lang="en-US" sz="4267" b="1">
                <a:solidFill>
                  <a:srgbClr val="14364D"/>
                </a:solidFill>
                <a:effectLst>
                  <a:glow rad="1651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D93BA02-4DDB-1F3B-09ED-4E865FCEBB5E}"/>
                </a:ext>
              </a:extLst>
            </p:cNvPr>
            <p:cNvGrpSpPr/>
            <p:nvPr/>
          </p:nvGrpSpPr>
          <p:grpSpPr>
            <a:xfrm>
              <a:off x="4286362" y="4991837"/>
              <a:ext cx="4521200" cy="525597"/>
              <a:chOff x="8517469" y="8626817"/>
              <a:chExt cx="9042400" cy="1051194"/>
            </a:xfrm>
          </p:grpSpPr>
          <p:grpSp>
            <p:nvGrpSpPr>
              <p:cNvPr id="21" name="Group 9">
                <a:extLst>
                  <a:ext uri="{FF2B5EF4-FFF2-40B4-BE49-F238E27FC236}">
                    <a16:creationId xmlns:a16="http://schemas.microsoft.com/office/drawing/2014/main" id="{4F8F2E1C-E76C-15A2-7C7D-96D5724E3023}"/>
                  </a:ext>
                </a:extLst>
              </p:cNvPr>
              <p:cNvGrpSpPr/>
              <p:nvPr/>
            </p:nvGrpSpPr>
            <p:grpSpPr>
              <a:xfrm>
                <a:off x="9561833" y="8647782"/>
                <a:ext cx="6729155" cy="1009265"/>
                <a:chOff x="0" y="0"/>
                <a:chExt cx="1103341" cy="243348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B575AA3-46C3-2715-95DD-F6662CC785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3341" cy="2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341" h="243348">
                      <a:moveTo>
                        <a:pt x="0" y="0"/>
                      </a:moveTo>
                      <a:lnTo>
                        <a:pt x="1103341" y="0"/>
                      </a:lnTo>
                      <a:lnTo>
                        <a:pt x="1103341" y="243348"/>
                      </a:lnTo>
                      <a:lnTo>
                        <a:pt x="0" y="243348"/>
                      </a:lnTo>
                      <a:close/>
                    </a:path>
                  </a:pathLst>
                </a:custGeom>
                <a:solidFill>
                  <a:srgbClr val="14364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Google Shape;1587;p38">
                <a:extLst>
                  <a:ext uri="{FF2B5EF4-FFF2-40B4-BE49-F238E27FC236}">
                    <a16:creationId xmlns:a16="http://schemas.microsoft.com/office/drawing/2014/main" id="{415ABC70-87AB-B4C5-B572-9210D3543F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7469" y="8626817"/>
                <a:ext cx="9042400" cy="1051194"/>
              </a:xfrm>
              <a:prstGeom prst="rect">
                <a:avLst/>
              </a:prstGeom>
            </p:spPr>
            <p:txBody>
              <a:bodyPr spcFirstLastPara="1" wrap="square" lIns="60950" tIns="60950" rIns="60950" bIns="6095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Lesson 2 – Period 1</a:t>
                </a:r>
              </a:p>
            </p:txBody>
          </p:sp>
        </p:grpSp>
      </p:grpSp>
      <p:pic>
        <p:nvPicPr>
          <p:cNvPr id="7" name="Picture 6" descr="A cartoon of a child holding shopping bags&#10;&#10;Description automatically generated">
            <a:extLst>
              <a:ext uri="{FF2B5EF4-FFF2-40B4-BE49-F238E27FC236}">
                <a16:creationId xmlns:a16="http://schemas.microsoft.com/office/drawing/2014/main" id="{22729450-4A91-E2F4-BAFC-07CF02DC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7572" b="4744"/>
          <a:stretch/>
        </p:blipFill>
        <p:spPr>
          <a:xfrm flipH="1">
            <a:off x="9428472" y="4253334"/>
            <a:ext cx="2101108" cy="2285401"/>
          </a:xfrm>
          <a:prstGeom prst="rect">
            <a:avLst/>
          </a:prstGeom>
        </p:spPr>
      </p:pic>
      <p:pic>
        <p:nvPicPr>
          <p:cNvPr id="9" name="Picture 8" descr="A person holding shopping bags&#10;&#10;Description automatically generated">
            <a:extLst>
              <a:ext uri="{FF2B5EF4-FFF2-40B4-BE49-F238E27FC236}">
                <a16:creationId xmlns:a16="http://schemas.microsoft.com/office/drawing/2014/main" id="{42E9DD95-FC3C-62C7-C767-E8C18E3D4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969" r="11002"/>
          <a:stretch/>
        </p:blipFill>
        <p:spPr>
          <a:xfrm>
            <a:off x="1464076" y="3853236"/>
            <a:ext cx="1808339" cy="2095254"/>
          </a:xfrm>
          <a:prstGeom prst="rect">
            <a:avLst/>
          </a:prstGeom>
        </p:spPr>
      </p:pic>
      <p:pic>
        <p:nvPicPr>
          <p:cNvPr id="3" name="Picture 2" descr="A person carrying a box of presents&#10;&#10;Description automatically generated">
            <a:extLst>
              <a:ext uri="{FF2B5EF4-FFF2-40B4-BE49-F238E27FC236}">
                <a16:creationId xmlns:a16="http://schemas.microsoft.com/office/drawing/2014/main" id="{3D61D3C8-15CD-A44C-8145-00EA763BC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7068" r="26964" b="10055"/>
          <a:stretch/>
        </p:blipFill>
        <p:spPr>
          <a:xfrm>
            <a:off x="-21532" y="3981433"/>
            <a:ext cx="1717533" cy="26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2ED02EF-6CB6-8509-C71B-C9173CDC9993}"/>
              </a:ext>
            </a:extLst>
          </p:cNvPr>
          <p:cNvGrpSpPr/>
          <p:nvPr/>
        </p:nvGrpSpPr>
        <p:grpSpPr>
          <a:xfrm>
            <a:off x="1251995" y="771067"/>
            <a:ext cx="9931524" cy="5397001"/>
            <a:chOff x="613020" y="887958"/>
            <a:chExt cx="12155759" cy="6605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F5AFC8-945B-A266-7F48-2E47FB5A0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3063" y="900625"/>
              <a:ext cx="5311602" cy="31930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3A0ED6-6D72-2E45-7479-FC7BA874C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3020" y="887958"/>
              <a:ext cx="5220152" cy="31854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83C8FE-E80E-3E3B-E660-9EEAD7EE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7277" y="4302232"/>
              <a:ext cx="5357324" cy="3177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3639A0-37BF-B223-0391-DD367835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36011" y="4331084"/>
              <a:ext cx="6332768" cy="3162574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225BA88-75AF-8CEC-F930-B1AA1DD8A673}"/>
              </a:ext>
            </a:extLst>
          </p:cNvPr>
          <p:cNvSpPr txBox="1">
            <a:spLocks/>
          </p:cNvSpPr>
          <p:nvPr/>
        </p:nvSpPr>
        <p:spPr>
          <a:xfrm>
            <a:off x="1275224" y="3030471"/>
            <a:ext cx="4346404" cy="492979"/>
          </a:xfrm>
          <a:prstGeom prst="roundRect">
            <a:avLst>
              <a:gd name="adj" fmla="val 1713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F33C5F6-2E65-4BEE-DE48-10AE8CB44985}"/>
              </a:ext>
            </a:extLst>
          </p:cNvPr>
          <p:cNvSpPr txBox="1">
            <a:spLocks/>
          </p:cNvSpPr>
          <p:nvPr/>
        </p:nvSpPr>
        <p:spPr>
          <a:xfrm>
            <a:off x="6173056" y="351985"/>
            <a:ext cx="560832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How much is the _________?</a:t>
            </a:r>
            <a:endParaRPr lang="en-US" sz="2700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B1B9A03-7CF3-DF26-8334-A4EDF003B735}"/>
              </a:ext>
            </a:extLst>
          </p:cNvPr>
          <p:cNvSpPr txBox="1">
            <a:spLocks/>
          </p:cNvSpPr>
          <p:nvPr/>
        </p:nvSpPr>
        <p:spPr>
          <a:xfrm>
            <a:off x="8337815" y="1040096"/>
            <a:ext cx="3350964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____________.</a:t>
            </a:r>
            <a:endParaRPr lang="en-US" sz="27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BD1F421-C36C-BB3C-69B9-D36A8A06AACC}"/>
              </a:ext>
            </a:extLst>
          </p:cNvPr>
          <p:cNvSpPr txBox="1">
            <a:spLocks/>
          </p:cNvSpPr>
          <p:nvPr/>
        </p:nvSpPr>
        <p:spPr>
          <a:xfrm>
            <a:off x="6158852" y="3024414"/>
            <a:ext cx="4346404" cy="492979"/>
          </a:xfrm>
          <a:prstGeom prst="roundRect">
            <a:avLst>
              <a:gd name="adj" fmla="val 1713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7986C65-B76F-490A-E657-4E7F857309B5}"/>
              </a:ext>
            </a:extLst>
          </p:cNvPr>
          <p:cNvSpPr txBox="1">
            <a:spLocks/>
          </p:cNvSpPr>
          <p:nvPr/>
        </p:nvSpPr>
        <p:spPr>
          <a:xfrm>
            <a:off x="1447441" y="5831839"/>
            <a:ext cx="4346404" cy="492979"/>
          </a:xfrm>
          <a:prstGeom prst="roundRect">
            <a:avLst>
              <a:gd name="adj" fmla="val 1713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1E616C6-26B2-4954-9AA6-EDE1438DAEC2}"/>
              </a:ext>
            </a:extLst>
          </p:cNvPr>
          <p:cNvSpPr txBox="1">
            <a:spLocks/>
          </p:cNvSpPr>
          <p:nvPr/>
        </p:nvSpPr>
        <p:spPr>
          <a:xfrm>
            <a:off x="6091012" y="5825782"/>
            <a:ext cx="5174012" cy="492979"/>
          </a:xfrm>
          <a:prstGeom prst="roundRect">
            <a:avLst>
              <a:gd name="adj" fmla="val 1713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0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9" grpId="0" animBg="1"/>
      <p:bldP spid="18" grpId="0" animBg="1"/>
      <p:bldP spid="20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E6B755-0AF6-576B-FD5E-E84AD3565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5" y="2116559"/>
            <a:ext cx="11743868" cy="4064837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91C2446-C6A5-7866-78B1-E7D2D5E5B22C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2222723-6144-671E-5724-2A6070CBA2E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A3D053B-4108-5124-832C-66A8EE55E86C}"/>
              </a:ext>
            </a:extLst>
          </p:cNvPr>
          <p:cNvSpPr txBox="1">
            <a:spLocks/>
          </p:cNvSpPr>
          <p:nvPr/>
        </p:nvSpPr>
        <p:spPr>
          <a:xfrm>
            <a:off x="3291840" y="951234"/>
            <a:ext cx="6291998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How much is the _____________?</a:t>
            </a:r>
            <a:endParaRPr lang="en-US" sz="27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CC1504F-F107-5139-1BAA-84AD796F09D6}"/>
              </a:ext>
            </a:extLst>
          </p:cNvPr>
          <p:cNvSpPr txBox="1">
            <a:spLocks/>
          </p:cNvSpPr>
          <p:nvPr/>
        </p:nvSpPr>
        <p:spPr>
          <a:xfrm>
            <a:off x="4166886" y="1680041"/>
            <a:ext cx="5822451" cy="548640"/>
          </a:xfrm>
          <a:prstGeom prst="wedgeRoundRectCallout">
            <a:avLst>
              <a:gd name="adj1" fmla="val 62281"/>
              <a:gd name="adj2" fmla="val 5415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____________ thousand dong. </a:t>
            </a:r>
            <a:endParaRPr lang="en-US" sz="27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CE5CC2B-8601-CEE3-15A2-6671BDF4B069}"/>
              </a:ext>
            </a:extLst>
          </p:cNvPr>
          <p:cNvSpPr txBox="1">
            <a:spLocks/>
          </p:cNvSpPr>
          <p:nvPr/>
        </p:nvSpPr>
        <p:spPr>
          <a:xfrm>
            <a:off x="7176304" y="1038354"/>
            <a:ext cx="4499176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skirt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CAE70F3-1844-E32E-C3B3-EF83B4BEF8AC}"/>
              </a:ext>
            </a:extLst>
          </p:cNvPr>
          <p:cNvSpPr txBox="1">
            <a:spLocks/>
          </p:cNvSpPr>
          <p:nvPr/>
        </p:nvSpPr>
        <p:spPr>
          <a:xfrm>
            <a:off x="5139159" y="1730077"/>
            <a:ext cx="2268638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seventy</a:t>
            </a:r>
          </a:p>
        </p:txBody>
      </p:sp>
    </p:spTree>
    <p:extLst>
      <p:ext uri="{BB962C8B-B14F-4D97-AF65-F5344CB8AC3E}">
        <p14:creationId xmlns:p14="http://schemas.microsoft.com/office/powerpoint/2010/main" val="40758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87F918F-536A-78AF-42AE-12E36E565E8F}"/>
              </a:ext>
            </a:extLst>
          </p:cNvPr>
          <p:cNvSpPr/>
          <p:nvPr/>
        </p:nvSpPr>
        <p:spPr>
          <a:xfrm>
            <a:off x="472499" y="913049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772DD53-47B0-AA08-DED3-C6D66792ECA6}"/>
              </a:ext>
            </a:extLst>
          </p:cNvPr>
          <p:cNvSpPr/>
          <p:nvPr/>
        </p:nvSpPr>
        <p:spPr>
          <a:xfrm>
            <a:off x="2750621" y="913049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9922B88-8218-6FAE-AA2A-C73192A2383E}"/>
              </a:ext>
            </a:extLst>
          </p:cNvPr>
          <p:cNvSpPr/>
          <p:nvPr/>
        </p:nvSpPr>
        <p:spPr>
          <a:xfrm>
            <a:off x="5028743" y="913049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1D21501-A729-BB40-54CC-C03D1CC4DD68}"/>
              </a:ext>
            </a:extLst>
          </p:cNvPr>
          <p:cNvSpPr/>
          <p:nvPr/>
        </p:nvSpPr>
        <p:spPr>
          <a:xfrm>
            <a:off x="7306865" y="913049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AEF1D09-2AE1-473E-56AD-99048BB97E87}"/>
              </a:ext>
            </a:extLst>
          </p:cNvPr>
          <p:cNvSpPr/>
          <p:nvPr/>
        </p:nvSpPr>
        <p:spPr>
          <a:xfrm>
            <a:off x="9584987" y="913049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98AB37D-F678-D22E-3FBE-494605797A0B}"/>
              </a:ext>
            </a:extLst>
          </p:cNvPr>
          <p:cNvSpPr/>
          <p:nvPr/>
        </p:nvSpPr>
        <p:spPr>
          <a:xfrm>
            <a:off x="355767" y="3850803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C60EEC2-AC6B-43C1-29AE-D0A13F918B43}"/>
              </a:ext>
            </a:extLst>
          </p:cNvPr>
          <p:cNvSpPr/>
          <p:nvPr/>
        </p:nvSpPr>
        <p:spPr>
          <a:xfrm>
            <a:off x="2633889" y="3850803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ECF1084-7FD9-6472-5769-03E186DD8C01}"/>
              </a:ext>
            </a:extLst>
          </p:cNvPr>
          <p:cNvSpPr/>
          <p:nvPr/>
        </p:nvSpPr>
        <p:spPr>
          <a:xfrm>
            <a:off x="4912011" y="3850803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FCA8FA7-D1F2-63F3-5DC2-57D76CC5F810}"/>
              </a:ext>
            </a:extLst>
          </p:cNvPr>
          <p:cNvSpPr/>
          <p:nvPr/>
        </p:nvSpPr>
        <p:spPr>
          <a:xfrm>
            <a:off x="7190133" y="3850803"/>
            <a:ext cx="1912753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5066156-1BA1-486D-9A9E-8BA8CE59573B}"/>
              </a:ext>
            </a:extLst>
          </p:cNvPr>
          <p:cNvSpPr/>
          <p:nvPr/>
        </p:nvSpPr>
        <p:spPr>
          <a:xfrm>
            <a:off x="9468255" y="3850803"/>
            <a:ext cx="2477311" cy="172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A37F691-81A8-22CF-CC47-4BEC0B4CF013}"/>
              </a:ext>
            </a:extLst>
          </p:cNvPr>
          <p:cNvSpPr/>
          <p:nvPr/>
        </p:nvSpPr>
        <p:spPr>
          <a:xfrm>
            <a:off x="472499" y="2509735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BAF4077-0F14-98C5-144F-340D28EB22FF}"/>
              </a:ext>
            </a:extLst>
          </p:cNvPr>
          <p:cNvSpPr/>
          <p:nvPr/>
        </p:nvSpPr>
        <p:spPr>
          <a:xfrm>
            <a:off x="2750621" y="2509735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7363731-2415-6BA6-B004-BBCCB270EF41}"/>
              </a:ext>
            </a:extLst>
          </p:cNvPr>
          <p:cNvSpPr/>
          <p:nvPr/>
        </p:nvSpPr>
        <p:spPr>
          <a:xfrm>
            <a:off x="5028743" y="2509735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254B9D0-0606-97D0-48A7-7C1D0E6266DA}"/>
              </a:ext>
            </a:extLst>
          </p:cNvPr>
          <p:cNvSpPr/>
          <p:nvPr/>
        </p:nvSpPr>
        <p:spPr>
          <a:xfrm>
            <a:off x="7306865" y="2509735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B098540-F2F4-EE8F-AB00-FDAD0AA69F8B}"/>
              </a:ext>
            </a:extLst>
          </p:cNvPr>
          <p:cNvSpPr/>
          <p:nvPr/>
        </p:nvSpPr>
        <p:spPr>
          <a:xfrm>
            <a:off x="9584987" y="2509735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FFF99F-CFAC-CA4F-F50B-05F34B70495C}"/>
              </a:ext>
            </a:extLst>
          </p:cNvPr>
          <p:cNvSpPr/>
          <p:nvPr/>
        </p:nvSpPr>
        <p:spPr>
          <a:xfrm>
            <a:off x="355767" y="5515581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sixty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94D0439-7B4C-F662-2BC4-59D0122D4CF1}"/>
              </a:ext>
            </a:extLst>
          </p:cNvPr>
          <p:cNvSpPr/>
          <p:nvPr/>
        </p:nvSpPr>
        <p:spPr>
          <a:xfrm>
            <a:off x="2633889" y="5515581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0402F261-CFB1-B4DE-5AC0-79DEB3E86D81}"/>
              </a:ext>
            </a:extLst>
          </p:cNvPr>
          <p:cNvSpPr/>
          <p:nvPr/>
        </p:nvSpPr>
        <p:spPr>
          <a:xfrm>
            <a:off x="4912011" y="5515581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EEC9976-97E1-5EF0-DB3B-8328373F8C2C}"/>
              </a:ext>
            </a:extLst>
          </p:cNvPr>
          <p:cNvSpPr/>
          <p:nvPr/>
        </p:nvSpPr>
        <p:spPr>
          <a:xfrm>
            <a:off x="7190133" y="5515581"/>
            <a:ext cx="1912753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ninety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B7A6B1B-268E-65B0-0397-4948D25F65D2}"/>
              </a:ext>
            </a:extLst>
          </p:cNvPr>
          <p:cNvSpPr/>
          <p:nvPr/>
        </p:nvSpPr>
        <p:spPr>
          <a:xfrm>
            <a:off x="9698477" y="5515581"/>
            <a:ext cx="2247089" cy="69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</p:txBody>
      </p:sp>
    </p:spTree>
    <p:extLst>
      <p:ext uri="{BB962C8B-B14F-4D97-AF65-F5344CB8AC3E}">
        <p14:creationId xmlns:p14="http://schemas.microsoft.com/office/powerpoint/2010/main" val="411444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váy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1861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/skɜːt/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skirt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061A2CFE-7409-ADE5-EE5A-1BF5939E6265}"/>
              </a:ext>
            </a:extLst>
          </p:cNvPr>
          <p:cNvSpPr txBox="1"/>
          <p:nvPr/>
        </p:nvSpPr>
        <p:spPr>
          <a:xfrm>
            <a:off x="766398" y="-38462"/>
            <a:ext cx="9510739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C3444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05A1D-FAE4-DCC2-2BBC-3BFBD27C3319}"/>
              </a:ext>
            </a:extLst>
          </p:cNvPr>
          <p:cNvGrpSpPr/>
          <p:nvPr/>
        </p:nvGrpSpPr>
        <p:grpSpPr>
          <a:xfrm>
            <a:off x="1355943" y="1815578"/>
            <a:ext cx="4165824" cy="3802710"/>
            <a:chOff x="1049988" y="1546272"/>
            <a:chExt cx="4165824" cy="3802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4F3B09-91DF-B8EA-876B-D86B328E6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05"/>
            <a:stretch/>
          </p:blipFill>
          <p:spPr>
            <a:xfrm>
              <a:off x="1049988" y="1546272"/>
              <a:ext cx="4165824" cy="380271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48164-92B8-3D86-C608-C9D44D53D601}"/>
                </a:ext>
              </a:extLst>
            </p:cNvPr>
            <p:cNvSpPr/>
            <p:nvPr/>
          </p:nvSpPr>
          <p:spPr>
            <a:xfrm>
              <a:off x="5075853" y="3209731"/>
              <a:ext cx="139959" cy="772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14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(đơn vị tiền tệ của Việt Nam)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1861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/dɒŋ/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dong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2B231E2-8E48-F241-35C8-87F1192554F1}"/>
              </a:ext>
            </a:extLst>
          </p:cNvPr>
          <p:cNvSpPr txBox="1"/>
          <p:nvPr/>
        </p:nvSpPr>
        <p:spPr>
          <a:xfrm>
            <a:off x="766398" y="-38462"/>
            <a:ext cx="9510739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C3444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DB74A0-2EF2-C4EB-EB63-44D95149FE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469" y="2170447"/>
            <a:ext cx="4670593" cy="3092971"/>
          </a:xfrm>
          <a:custGeom>
            <a:avLst/>
            <a:gdLst>
              <a:gd name="connsiteX0" fmla="*/ 481477 w 4670593"/>
              <a:gd name="connsiteY0" fmla="*/ 0 h 3092971"/>
              <a:gd name="connsiteX1" fmla="*/ 4670593 w 4670593"/>
              <a:gd name="connsiteY1" fmla="*/ 0 h 3092971"/>
              <a:gd name="connsiteX2" fmla="*/ 4670593 w 4670593"/>
              <a:gd name="connsiteY2" fmla="*/ 3092971 h 3092971"/>
              <a:gd name="connsiteX3" fmla="*/ 0 w 4670593"/>
              <a:gd name="connsiteY3" fmla="*/ 3092971 h 3092971"/>
              <a:gd name="connsiteX4" fmla="*/ 0 w 4670593"/>
              <a:gd name="connsiteY4" fmla="*/ 1118189 h 3092971"/>
              <a:gd name="connsiteX5" fmla="*/ 5552 w 4670593"/>
              <a:gd name="connsiteY5" fmla="*/ 1123606 h 3092971"/>
              <a:gd name="connsiteX6" fmla="*/ 163741 w 4670593"/>
              <a:gd name="connsiteY6" fmla="*/ 1181019 h 3092971"/>
              <a:gd name="connsiteX7" fmla="*/ 570141 w 4670593"/>
              <a:gd name="connsiteY7" fmla="*/ 450435 h 3092971"/>
              <a:gd name="connsiteX8" fmla="*/ 500734 w 4670593"/>
              <a:gd name="connsiteY8" fmla="*/ 41959 h 3092971"/>
              <a:gd name="connsiteX9" fmla="*/ 481477 w 4670593"/>
              <a:gd name="connsiteY9" fmla="*/ 0 h 30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0593" h="3092971">
                <a:moveTo>
                  <a:pt x="481477" y="0"/>
                </a:moveTo>
                <a:lnTo>
                  <a:pt x="4670593" y="0"/>
                </a:lnTo>
                <a:lnTo>
                  <a:pt x="4670593" y="3092971"/>
                </a:lnTo>
                <a:lnTo>
                  <a:pt x="0" y="3092971"/>
                </a:lnTo>
                <a:lnTo>
                  <a:pt x="0" y="1118189"/>
                </a:lnTo>
                <a:lnTo>
                  <a:pt x="5552" y="1123606"/>
                </a:lnTo>
                <a:cubicBezTo>
                  <a:pt x="54173" y="1160576"/>
                  <a:pt x="107629" y="1181019"/>
                  <a:pt x="163741" y="1181019"/>
                </a:cubicBezTo>
                <a:cubicBezTo>
                  <a:pt x="388190" y="1181019"/>
                  <a:pt x="570141" y="853925"/>
                  <a:pt x="570141" y="450435"/>
                </a:cubicBezTo>
                <a:cubicBezTo>
                  <a:pt x="570141" y="299126"/>
                  <a:pt x="544554" y="158561"/>
                  <a:pt x="500734" y="41959"/>
                </a:cubicBezTo>
                <a:lnTo>
                  <a:pt x="481477" y="0"/>
                </a:lnTo>
                <a:close/>
              </a:path>
            </a:pathLst>
          </a:cu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33279C92-92DE-C7DA-50FF-1E065A724D4F}"/>
              </a:ext>
            </a:extLst>
          </p:cNvPr>
          <p:cNvSpPr/>
          <p:nvPr/>
        </p:nvSpPr>
        <p:spPr>
          <a:xfrm rot="21216605">
            <a:off x="5136274" y="2200502"/>
            <a:ext cx="291194" cy="587883"/>
          </a:xfrm>
          <a:prstGeom prst="downArrow">
            <a:avLst/>
          </a:prstGeom>
          <a:solidFill>
            <a:srgbClr val="C72E1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1861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/ˈθaʊznd/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thousand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5B833320-F778-7D1E-B33D-74D6BB30D877}"/>
              </a:ext>
            </a:extLst>
          </p:cNvPr>
          <p:cNvSpPr txBox="1"/>
          <p:nvPr/>
        </p:nvSpPr>
        <p:spPr>
          <a:xfrm>
            <a:off x="766398" y="-38462"/>
            <a:ext cx="9510739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C3444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6779FA-CC22-3CC5-6DD1-61D7F8D33505}"/>
              </a:ext>
            </a:extLst>
          </p:cNvPr>
          <p:cNvGrpSpPr/>
          <p:nvPr/>
        </p:nvGrpSpPr>
        <p:grpSpPr>
          <a:xfrm>
            <a:off x="2386811" y="2406997"/>
            <a:ext cx="3397949" cy="1733204"/>
            <a:chOff x="3545633" y="2260608"/>
            <a:chExt cx="2177412" cy="11106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3E8191-8CC4-A3D5-1230-602C6BD65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80" b="65430"/>
            <a:stretch/>
          </p:blipFill>
          <p:spPr>
            <a:xfrm>
              <a:off x="3545633" y="2301990"/>
              <a:ext cx="2177412" cy="1069258"/>
            </a:xfrm>
            <a:custGeom>
              <a:avLst/>
              <a:gdLst>
                <a:gd name="connsiteX0" fmla="*/ 481477 w 4670593"/>
                <a:gd name="connsiteY0" fmla="*/ 0 h 3092971"/>
                <a:gd name="connsiteX1" fmla="*/ 4670593 w 4670593"/>
                <a:gd name="connsiteY1" fmla="*/ 0 h 3092971"/>
                <a:gd name="connsiteX2" fmla="*/ 4670593 w 4670593"/>
                <a:gd name="connsiteY2" fmla="*/ 3092971 h 3092971"/>
                <a:gd name="connsiteX3" fmla="*/ 0 w 4670593"/>
                <a:gd name="connsiteY3" fmla="*/ 3092971 h 3092971"/>
                <a:gd name="connsiteX4" fmla="*/ 0 w 4670593"/>
                <a:gd name="connsiteY4" fmla="*/ 1118189 h 3092971"/>
                <a:gd name="connsiteX5" fmla="*/ 5552 w 4670593"/>
                <a:gd name="connsiteY5" fmla="*/ 1123606 h 3092971"/>
                <a:gd name="connsiteX6" fmla="*/ 163741 w 4670593"/>
                <a:gd name="connsiteY6" fmla="*/ 1181019 h 3092971"/>
                <a:gd name="connsiteX7" fmla="*/ 570141 w 4670593"/>
                <a:gd name="connsiteY7" fmla="*/ 450435 h 3092971"/>
                <a:gd name="connsiteX8" fmla="*/ 500734 w 4670593"/>
                <a:gd name="connsiteY8" fmla="*/ 41959 h 3092971"/>
                <a:gd name="connsiteX9" fmla="*/ 481477 w 4670593"/>
                <a:gd name="connsiteY9" fmla="*/ 0 h 309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70593" h="3092971">
                  <a:moveTo>
                    <a:pt x="481477" y="0"/>
                  </a:moveTo>
                  <a:lnTo>
                    <a:pt x="4670593" y="0"/>
                  </a:lnTo>
                  <a:lnTo>
                    <a:pt x="4670593" y="3092971"/>
                  </a:lnTo>
                  <a:lnTo>
                    <a:pt x="0" y="3092971"/>
                  </a:lnTo>
                  <a:lnTo>
                    <a:pt x="0" y="1118189"/>
                  </a:lnTo>
                  <a:lnTo>
                    <a:pt x="5552" y="1123606"/>
                  </a:lnTo>
                  <a:cubicBezTo>
                    <a:pt x="54173" y="1160576"/>
                    <a:pt x="107629" y="1181019"/>
                    <a:pt x="163741" y="1181019"/>
                  </a:cubicBezTo>
                  <a:cubicBezTo>
                    <a:pt x="388190" y="1181019"/>
                    <a:pt x="570141" y="853925"/>
                    <a:pt x="570141" y="450435"/>
                  </a:cubicBezTo>
                  <a:cubicBezTo>
                    <a:pt x="570141" y="299126"/>
                    <a:pt x="544554" y="158561"/>
                    <a:pt x="500734" y="41959"/>
                  </a:cubicBezTo>
                  <a:lnTo>
                    <a:pt x="481477" y="0"/>
                  </a:lnTo>
                  <a:close/>
                </a:path>
              </a:pathLst>
            </a:cu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9BA37D5-55E9-93A8-978F-59E775ABD4A9}"/>
                </a:ext>
              </a:extLst>
            </p:cNvPr>
            <p:cNvSpPr/>
            <p:nvPr/>
          </p:nvSpPr>
          <p:spPr>
            <a:xfrm rot="16200000">
              <a:off x="4583959" y="2607839"/>
              <a:ext cx="553720" cy="712681"/>
            </a:xfrm>
            <a:prstGeom prst="ellipse">
              <a:avLst/>
            </a:prstGeom>
            <a:solidFill>
              <a:srgbClr val="C72E1E">
                <a:alpha val="19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3050FCDF-531C-5D0C-B5CA-33C06771F605}"/>
                </a:ext>
              </a:extLst>
            </p:cNvPr>
            <p:cNvSpPr/>
            <p:nvPr/>
          </p:nvSpPr>
          <p:spPr>
            <a:xfrm rot="21216605">
              <a:off x="4727530" y="2260608"/>
              <a:ext cx="327799" cy="364632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6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 thun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1861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/ˈtiː ʃɜːt/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T-shirt</a:t>
            </a:r>
            <a:endParaRPr lang="en-US" sz="4800">
              <a:latin typeface=".VnAvant" panose="020B72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565A4D-D89F-AFC0-875C-99B1458E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79" y="1768066"/>
            <a:ext cx="3362687" cy="3367589"/>
          </a:xfrm>
          <a:prstGeom prst="roundRect">
            <a:avLst>
              <a:gd name="adj" fmla="val 25218"/>
            </a:avLst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EC6040D6-00DA-B764-22D7-458F1CE760C4}"/>
              </a:ext>
            </a:extLst>
          </p:cNvPr>
          <p:cNvSpPr txBox="1"/>
          <p:nvPr/>
        </p:nvSpPr>
        <p:spPr>
          <a:xfrm>
            <a:off x="766398" y="-38462"/>
            <a:ext cx="9510739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C3444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893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84939" y="1753378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skirt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84939" y="3987020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thousand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766398" y="-38462"/>
            <a:ext cx="9510739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C3444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296539" y="1753378"/>
            <a:ext cx="4622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Chân váy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296539" y="398702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Nghìn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95F302D-728F-B10B-02C5-90C742CDB04B}"/>
              </a:ext>
            </a:extLst>
          </p:cNvPr>
          <p:cNvSpPr txBox="1">
            <a:spLocks/>
          </p:cNvSpPr>
          <p:nvPr/>
        </p:nvSpPr>
        <p:spPr>
          <a:xfrm>
            <a:off x="3384939" y="5103841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T-shirt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A1E66ED-F7CB-AA3B-6CA1-AB8EDC3EE143}"/>
              </a:ext>
            </a:extLst>
          </p:cNvPr>
          <p:cNvSpPr txBox="1">
            <a:spLocks/>
          </p:cNvSpPr>
          <p:nvPr/>
        </p:nvSpPr>
        <p:spPr>
          <a:xfrm>
            <a:off x="7296539" y="510384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Áo thun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EC66451-1EBD-F8C3-48A4-BF1FA091C4B8}"/>
              </a:ext>
            </a:extLst>
          </p:cNvPr>
          <p:cNvSpPr txBox="1">
            <a:spLocks/>
          </p:cNvSpPr>
          <p:nvPr/>
        </p:nvSpPr>
        <p:spPr>
          <a:xfrm>
            <a:off x="3384939" y="2870199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dong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4148827-F2FA-CD9A-758C-6796731FA120}"/>
              </a:ext>
            </a:extLst>
          </p:cNvPr>
          <p:cNvSpPr txBox="1">
            <a:spLocks/>
          </p:cNvSpPr>
          <p:nvPr/>
        </p:nvSpPr>
        <p:spPr>
          <a:xfrm>
            <a:off x="7296539" y="2870199"/>
            <a:ext cx="47345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Đồng </a:t>
            </a:r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(đơn vị tiền tệ của Việt Nam)</a:t>
            </a: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2B176-B5B0-F7C4-A42E-1CD87E66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43" y="4931057"/>
            <a:ext cx="1056781" cy="1058321"/>
          </a:xfrm>
          <a:prstGeom prst="roundRect">
            <a:avLst>
              <a:gd name="adj" fmla="val 25218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1A84B-9D72-B386-51DC-47882003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2" y="1283211"/>
            <a:ext cx="1142942" cy="101301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D9E1F44-BE26-1E6F-8E35-09D46A90FFB1}"/>
              </a:ext>
            </a:extLst>
          </p:cNvPr>
          <p:cNvGrpSpPr/>
          <p:nvPr/>
        </p:nvGrpSpPr>
        <p:grpSpPr>
          <a:xfrm>
            <a:off x="1230035" y="3800079"/>
            <a:ext cx="1947733" cy="993487"/>
            <a:chOff x="3545633" y="2260608"/>
            <a:chExt cx="2177412" cy="11106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93AB3C-64C5-EA0F-2C1B-60BCC7ADB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380" b="65430"/>
            <a:stretch/>
          </p:blipFill>
          <p:spPr>
            <a:xfrm>
              <a:off x="3545633" y="2301990"/>
              <a:ext cx="2177412" cy="1069258"/>
            </a:xfrm>
            <a:custGeom>
              <a:avLst/>
              <a:gdLst>
                <a:gd name="connsiteX0" fmla="*/ 481477 w 4670593"/>
                <a:gd name="connsiteY0" fmla="*/ 0 h 3092971"/>
                <a:gd name="connsiteX1" fmla="*/ 4670593 w 4670593"/>
                <a:gd name="connsiteY1" fmla="*/ 0 h 3092971"/>
                <a:gd name="connsiteX2" fmla="*/ 4670593 w 4670593"/>
                <a:gd name="connsiteY2" fmla="*/ 3092971 h 3092971"/>
                <a:gd name="connsiteX3" fmla="*/ 0 w 4670593"/>
                <a:gd name="connsiteY3" fmla="*/ 3092971 h 3092971"/>
                <a:gd name="connsiteX4" fmla="*/ 0 w 4670593"/>
                <a:gd name="connsiteY4" fmla="*/ 1118189 h 3092971"/>
                <a:gd name="connsiteX5" fmla="*/ 5552 w 4670593"/>
                <a:gd name="connsiteY5" fmla="*/ 1123606 h 3092971"/>
                <a:gd name="connsiteX6" fmla="*/ 163741 w 4670593"/>
                <a:gd name="connsiteY6" fmla="*/ 1181019 h 3092971"/>
                <a:gd name="connsiteX7" fmla="*/ 570141 w 4670593"/>
                <a:gd name="connsiteY7" fmla="*/ 450435 h 3092971"/>
                <a:gd name="connsiteX8" fmla="*/ 500734 w 4670593"/>
                <a:gd name="connsiteY8" fmla="*/ 41959 h 3092971"/>
                <a:gd name="connsiteX9" fmla="*/ 481477 w 4670593"/>
                <a:gd name="connsiteY9" fmla="*/ 0 h 309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70593" h="3092971">
                  <a:moveTo>
                    <a:pt x="481477" y="0"/>
                  </a:moveTo>
                  <a:lnTo>
                    <a:pt x="4670593" y="0"/>
                  </a:lnTo>
                  <a:lnTo>
                    <a:pt x="4670593" y="3092971"/>
                  </a:lnTo>
                  <a:lnTo>
                    <a:pt x="0" y="3092971"/>
                  </a:lnTo>
                  <a:lnTo>
                    <a:pt x="0" y="1118189"/>
                  </a:lnTo>
                  <a:lnTo>
                    <a:pt x="5552" y="1123606"/>
                  </a:lnTo>
                  <a:cubicBezTo>
                    <a:pt x="54173" y="1160576"/>
                    <a:pt x="107629" y="1181019"/>
                    <a:pt x="163741" y="1181019"/>
                  </a:cubicBezTo>
                  <a:cubicBezTo>
                    <a:pt x="388190" y="1181019"/>
                    <a:pt x="570141" y="853925"/>
                    <a:pt x="570141" y="450435"/>
                  </a:cubicBezTo>
                  <a:cubicBezTo>
                    <a:pt x="570141" y="299126"/>
                    <a:pt x="544554" y="158561"/>
                    <a:pt x="500734" y="41959"/>
                  </a:cubicBezTo>
                  <a:lnTo>
                    <a:pt x="481477" y="0"/>
                  </a:lnTo>
                  <a:close/>
                </a:path>
              </a:pathLst>
            </a:cu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926196-3FD4-3FAA-59AC-003EE9C936F0}"/>
                </a:ext>
              </a:extLst>
            </p:cNvPr>
            <p:cNvSpPr/>
            <p:nvPr/>
          </p:nvSpPr>
          <p:spPr>
            <a:xfrm rot="16200000">
              <a:off x="4583959" y="2607839"/>
              <a:ext cx="553720" cy="712681"/>
            </a:xfrm>
            <a:prstGeom prst="ellipse">
              <a:avLst/>
            </a:prstGeom>
            <a:solidFill>
              <a:srgbClr val="C72E1E">
                <a:alpha val="19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0FEB3BFB-11FD-2EFE-A315-8C5011A533EA}"/>
                </a:ext>
              </a:extLst>
            </p:cNvPr>
            <p:cNvSpPr/>
            <p:nvPr/>
          </p:nvSpPr>
          <p:spPr>
            <a:xfrm rot="21216605">
              <a:off x="4727530" y="2260608"/>
              <a:ext cx="327799" cy="364632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9FF572-E50C-7BF1-B258-742D62D10CCE}"/>
              </a:ext>
            </a:extLst>
          </p:cNvPr>
          <p:cNvGrpSpPr/>
          <p:nvPr/>
        </p:nvGrpSpPr>
        <p:grpSpPr>
          <a:xfrm>
            <a:off x="1152726" y="2624026"/>
            <a:ext cx="1947733" cy="958928"/>
            <a:chOff x="3545633" y="2299242"/>
            <a:chExt cx="2177412" cy="10720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8FAF3F-1266-3A46-1869-C9C71CE27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380" b="65430"/>
            <a:stretch/>
          </p:blipFill>
          <p:spPr>
            <a:xfrm>
              <a:off x="3545633" y="2301990"/>
              <a:ext cx="2177412" cy="1069258"/>
            </a:xfrm>
            <a:custGeom>
              <a:avLst/>
              <a:gdLst>
                <a:gd name="connsiteX0" fmla="*/ 481477 w 4670593"/>
                <a:gd name="connsiteY0" fmla="*/ 0 h 3092971"/>
                <a:gd name="connsiteX1" fmla="*/ 4670593 w 4670593"/>
                <a:gd name="connsiteY1" fmla="*/ 0 h 3092971"/>
                <a:gd name="connsiteX2" fmla="*/ 4670593 w 4670593"/>
                <a:gd name="connsiteY2" fmla="*/ 3092971 h 3092971"/>
                <a:gd name="connsiteX3" fmla="*/ 0 w 4670593"/>
                <a:gd name="connsiteY3" fmla="*/ 3092971 h 3092971"/>
                <a:gd name="connsiteX4" fmla="*/ 0 w 4670593"/>
                <a:gd name="connsiteY4" fmla="*/ 1118189 h 3092971"/>
                <a:gd name="connsiteX5" fmla="*/ 5552 w 4670593"/>
                <a:gd name="connsiteY5" fmla="*/ 1123606 h 3092971"/>
                <a:gd name="connsiteX6" fmla="*/ 163741 w 4670593"/>
                <a:gd name="connsiteY6" fmla="*/ 1181019 h 3092971"/>
                <a:gd name="connsiteX7" fmla="*/ 570141 w 4670593"/>
                <a:gd name="connsiteY7" fmla="*/ 450435 h 3092971"/>
                <a:gd name="connsiteX8" fmla="*/ 500734 w 4670593"/>
                <a:gd name="connsiteY8" fmla="*/ 41959 h 3092971"/>
                <a:gd name="connsiteX9" fmla="*/ 481477 w 4670593"/>
                <a:gd name="connsiteY9" fmla="*/ 0 h 309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70593" h="3092971">
                  <a:moveTo>
                    <a:pt x="481477" y="0"/>
                  </a:moveTo>
                  <a:lnTo>
                    <a:pt x="4670593" y="0"/>
                  </a:lnTo>
                  <a:lnTo>
                    <a:pt x="4670593" y="3092971"/>
                  </a:lnTo>
                  <a:lnTo>
                    <a:pt x="0" y="3092971"/>
                  </a:lnTo>
                  <a:lnTo>
                    <a:pt x="0" y="1118189"/>
                  </a:lnTo>
                  <a:lnTo>
                    <a:pt x="5552" y="1123606"/>
                  </a:lnTo>
                  <a:cubicBezTo>
                    <a:pt x="54173" y="1160576"/>
                    <a:pt x="107629" y="1181019"/>
                    <a:pt x="163741" y="1181019"/>
                  </a:cubicBezTo>
                  <a:cubicBezTo>
                    <a:pt x="388190" y="1181019"/>
                    <a:pt x="570141" y="853925"/>
                    <a:pt x="570141" y="450435"/>
                  </a:cubicBezTo>
                  <a:cubicBezTo>
                    <a:pt x="570141" y="299126"/>
                    <a:pt x="544554" y="158561"/>
                    <a:pt x="500734" y="41959"/>
                  </a:cubicBezTo>
                  <a:lnTo>
                    <a:pt x="481477" y="0"/>
                  </a:lnTo>
                  <a:close/>
                </a:path>
              </a:pathLst>
            </a:cu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F3CA93-A50A-7EFC-9E27-3ED6F94F5716}"/>
                </a:ext>
              </a:extLst>
            </p:cNvPr>
            <p:cNvSpPr/>
            <p:nvPr/>
          </p:nvSpPr>
          <p:spPr>
            <a:xfrm rot="16200000">
              <a:off x="5078192" y="2687795"/>
              <a:ext cx="553720" cy="499822"/>
            </a:xfrm>
            <a:prstGeom prst="ellipse">
              <a:avLst/>
            </a:prstGeom>
            <a:solidFill>
              <a:srgbClr val="C72E1E">
                <a:alpha val="19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A53ADCBD-60C9-6426-A99F-29A686223612}"/>
                </a:ext>
              </a:extLst>
            </p:cNvPr>
            <p:cNvSpPr/>
            <p:nvPr/>
          </p:nvSpPr>
          <p:spPr>
            <a:xfrm rot="21216605">
              <a:off x="5142961" y="2299242"/>
              <a:ext cx="307406" cy="308929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20" grpId="0"/>
      <p:bldP spid="2" grpId="0"/>
      <p:bldP spid="4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7F42F88-2757-DAB1-C8C5-44093ECADB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140" b="663"/>
          <a:stretch/>
        </p:blipFill>
        <p:spPr>
          <a:xfrm>
            <a:off x="181752" y="1264192"/>
            <a:ext cx="11598071" cy="38036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F08921-17CD-175C-59FF-E4EFA6210A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67" r="23948" b="85485"/>
          <a:stretch/>
        </p:blipFill>
        <p:spPr>
          <a:xfrm>
            <a:off x="6524962" y="1126525"/>
            <a:ext cx="4149134" cy="544977"/>
          </a:xfrm>
          <a:prstGeom prst="round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21" y="5305528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78" y="5279798"/>
            <a:ext cx="588935" cy="583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F186B-3E29-ABB0-36F4-91212E2F1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987" t="88479" r="6073" b="2561"/>
          <a:stretch/>
        </p:blipFill>
        <p:spPr>
          <a:xfrm>
            <a:off x="1531605" y="4714932"/>
            <a:ext cx="3451875" cy="363797"/>
          </a:xfrm>
          <a:prstGeom prst="roundRect">
            <a:avLst>
              <a:gd name="adj" fmla="val 7099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0CA2AB-F74C-6F61-661B-F6A23E79B8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118" t="1" r="3195" b="86013"/>
          <a:stretch/>
        </p:blipFill>
        <p:spPr>
          <a:xfrm>
            <a:off x="612840" y="1357144"/>
            <a:ext cx="4316997" cy="529459"/>
          </a:xfrm>
          <a:prstGeom prst="roundRect">
            <a:avLst>
              <a:gd name="adj" fmla="val 1861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D6E45D-7002-ED2C-1FDA-77C9545C5C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844" t="86811" r="8333" b="1144"/>
          <a:stretch/>
        </p:blipFill>
        <p:spPr>
          <a:xfrm>
            <a:off x="7265669" y="4660540"/>
            <a:ext cx="3859531" cy="453645"/>
          </a:xfrm>
          <a:prstGeom prst="roundRect">
            <a:avLst>
              <a:gd name="adj" fmla="val 18805"/>
            </a:avLst>
          </a:prstGeom>
        </p:spPr>
      </p:pic>
    </p:spTree>
    <p:extLst>
      <p:ext uri="{BB962C8B-B14F-4D97-AF65-F5344CB8AC3E}">
        <p14:creationId xmlns:p14="http://schemas.microsoft.com/office/powerpoint/2010/main" val="38522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798654" y="242855"/>
            <a:ext cx="8821330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giá cả: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236489" y="1219178"/>
            <a:ext cx="5785365" cy="640081"/>
          </a:xfrm>
          <a:prstGeom prst="roundRect">
            <a:avLst>
              <a:gd name="adj" fmla="val 5000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 much is the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19809" y="3739231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205499" y="1330216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(Cái ______ giá bao nhiêu?)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1596461" y="2066930"/>
            <a:ext cx="3588489" cy="601725"/>
          </a:xfrm>
          <a:prstGeom prst="roundRect">
            <a:avLst>
              <a:gd name="adj" fmla="val 5000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______ dong.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31C986F-81F2-D39F-6114-D466E40B8E01}"/>
              </a:ext>
            </a:extLst>
          </p:cNvPr>
          <p:cNvSpPr txBox="1">
            <a:spLocks/>
          </p:cNvSpPr>
          <p:nvPr/>
        </p:nvSpPr>
        <p:spPr>
          <a:xfrm>
            <a:off x="5417833" y="2172237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là ________ đồng?)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AF9EBF-5C50-30B4-4AB7-885CC44DD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042" y="2668655"/>
            <a:ext cx="5625646" cy="34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165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Kirang Haerang</vt:lpstr>
      <vt:lpstr>Calibri</vt:lpstr>
      <vt:lpstr>.VnHelvetIns</vt:lpstr>
      <vt:lpstr>Arial</vt:lpstr>
      <vt:lpstr>.VnCooper</vt:lpstr>
      <vt:lpstr>Century Gothic</vt:lpstr>
      <vt:lpstr>Comic Sans MS</vt:lpstr>
      <vt:lpstr>.VnAvant</vt:lpstr>
      <vt:lpstr>Calibri Light</vt:lpstr>
      <vt:lpstr>Wingdings</vt:lpstr>
      <vt:lpstr>.VnHelvetInsH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123</cp:revision>
  <dcterms:created xsi:type="dcterms:W3CDTF">2023-07-16T02:50:57Z</dcterms:created>
  <dcterms:modified xsi:type="dcterms:W3CDTF">2025-04-16T02:41:39Z</dcterms:modified>
</cp:coreProperties>
</file>