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007577341" r:id="rId2"/>
    <p:sldId id="336" r:id="rId3"/>
    <p:sldId id="334" r:id="rId4"/>
    <p:sldId id="337" r:id="rId5"/>
    <p:sldId id="338" r:id="rId6"/>
    <p:sldId id="340" r:id="rId7"/>
    <p:sldId id="341" r:id="rId8"/>
    <p:sldId id="349" r:id="rId9"/>
    <p:sldId id="404" r:id="rId10"/>
    <p:sldId id="2007577293" r:id="rId11"/>
    <p:sldId id="2007577294" r:id="rId12"/>
    <p:sldId id="2007577361" r:id="rId13"/>
  </p:sldIdLst>
  <p:sldSz cx="12192000" cy="6858000"/>
  <p:notesSz cx="6858000" cy="9144000"/>
  <p:embeddedFontLs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.VnHelvetIns" panose="020B7200000000000000" pitchFamily="34" charset="0"/>
      <p:regular r:id="rId26"/>
    </p:embeddedFont>
    <p:embeddedFont>
      <p:font typeface="Kirang Haerang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2E1E"/>
    <a:srgbClr val="C34441"/>
    <a:srgbClr val="FFFFFF"/>
    <a:srgbClr val="4472C4"/>
    <a:srgbClr val="000000"/>
    <a:srgbClr val="FDDDDE"/>
    <a:srgbClr val="E6A8A6"/>
    <a:srgbClr val="D06C6A"/>
    <a:srgbClr val="DA8C8A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CBDD27-A455-A7B4-3F86-51CFA6638D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2CBAA-8F6C-9142-D59E-07151FA2C6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A032E-5EE0-4C1F-A49E-2D8486071E95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D7F13-A8BD-0E05-F1A2-A0E4D5A687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12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ABBED-4338-4713-83B3-50A435913A93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596ED-1268-40DA-B194-3E9F09D44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15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6FD8D-B206-A322-F606-65656E8C3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2D809-262B-547C-6401-CD37B5ABD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DDED4-0468-8B94-142B-5F2DFA71BF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52DE5-B161-471A-BDAC-EBC974F6FE1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8FD0C-FB57-E71D-03F7-B6B815132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4F7A7-98A1-BC2F-05C1-D50F40501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36655-90AA-4551-BBC5-948E113F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2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E72B6-7927-B6A5-8E15-989DA954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9AA1D-42C0-3DA2-881F-69D68D117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53CB6-7898-9414-50BC-52104D74D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52DE5-B161-471A-BDAC-EBC974F6FE1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73BE9-015E-AA8C-33F7-8C302A8B3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39F8A-EBFB-59F6-0916-AC19D87A2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36655-90AA-4551-BBC5-948E113F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5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563A1D-35CC-5BA4-E92B-25AB660184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66433E-B576-6046-A938-2B3CDA9BF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A0D12-0322-9333-DA97-EBEB5C2CEB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52DE5-B161-471A-BDAC-EBC974F6FE1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32943-6A3F-8E64-52D7-BC84AABA0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854A7-AC57-6CB0-99D7-F8D5199F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36655-90AA-4551-BBC5-948E113F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81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userDrawn="1">
  <p:cSld name="标题和内容">
    <p:bg>
      <p:bgRef idx="1001">
        <a:schemeClr val="bg1"/>
      </p:bgRef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671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669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3">
  <p:cSld name="Quote 3">
    <p:bg>
      <p:bgPr>
        <a:solidFill>
          <a:schemeClr val="accent3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991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41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1A483-337A-FC89-B8F0-4AAC5046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31D04-378B-7531-6970-A2341F5C6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C95C4-B68A-F0D1-52A3-04E2EB15E2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52DE5-B161-471A-BDAC-EBC974F6FE1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3918F-15A8-287F-9862-6FC4F8A27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EDF68-E7FD-E5F4-B297-20E18F3C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36655-90AA-4551-BBC5-948E113F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90006-976D-68B2-1DE9-9BB4E7D6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0DE21-BEB1-47E2-92D7-CE06DCE6A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E3BE8-4AD8-EA0F-02F1-DEBA7EFED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52DE5-B161-471A-BDAC-EBC974F6FE1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F76F7-6FC9-D4CC-48E1-C15C014A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896A4-A1F8-F246-6B57-B8836D17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36655-90AA-4551-BBC5-948E113F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1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1223E-B7E9-D744-03D6-89B43EF26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08D02-2AFA-8583-4EC2-01886DC1B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56BDD-C8AC-1420-93D0-68938BFF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1D63B-0DEA-ED5A-CA33-8533F7011E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52DE5-B161-471A-BDAC-EBC974F6FE1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6CA0A-EAC6-7097-202D-23D6BAF7A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77BFD-95FB-2241-2504-311D2C259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36655-90AA-4551-BBC5-948E113F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7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50507-5692-30FE-7E69-5123CAFE1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C63E5-8914-C4A9-DCC5-98D4053EF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DC929-A5BB-D930-8C03-97806F048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FC701F-1641-8B4E-3E68-9D89658E5C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AB6EE7-1078-ACD6-9B7F-2DAD3602FD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674AE8-71C1-1C86-5C39-67CFEC70FC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52DE5-B161-471A-BDAC-EBC974F6FE1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89240C-FA55-126C-E42E-29C986DE1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547030-A714-919A-BA8A-AD93DA3F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36655-90AA-4551-BBC5-948E113F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7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90DBC-EADD-5090-956A-EE53E684D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7C6B2D-E681-4FD0-B107-79D3D78E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52DE5-B161-471A-BDAC-EBC974F6FE1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EC7631-0A72-7322-2DBC-3A231F194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94A84-3ABA-B906-9735-B68333A58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36655-90AA-4551-BBC5-948E113F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2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A7A755-7451-35FF-8E31-4D673BED9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52DE5-B161-471A-BDAC-EBC974F6FE1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BC870A-5900-98F0-5403-82FD0373F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98297-681F-D0C7-00D3-E80D72B93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36655-90AA-4551-BBC5-948E113F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4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B3478-609F-E502-E05B-191BC8F8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4F344-E081-32A4-11EA-B6BF7AC1D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FEE60-49AB-0B5E-385B-CA1EEB4F3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0F0EA-6B7E-8F57-A2D6-79A4C1D4C9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52DE5-B161-471A-BDAC-EBC974F6FE1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4D31C-5F4C-5B23-55FD-ED5519D46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CB9D9-CE37-6B8F-2664-FF767354C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36655-90AA-4551-BBC5-948E113F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2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6814E-70AE-F3F4-4526-AC8BE8593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695F78-A85E-643F-C4AE-5197C8744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68631-0072-A201-427F-10053E480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055C2-036D-199B-D8D0-481513D582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52DE5-B161-471A-BDAC-EBC974F6FE1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87CE1-EADF-FC87-696B-69C6A8DE6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AF4B2-FAB7-18C7-75D9-1A5DBFFC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436655-90AA-4551-BBC5-948E113F0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0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BF66B0-2D43-944F-A4C0-28D8A6BB4C0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3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audio" Target="../media/audio8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DE9A83-3D5F-09C0-70FF-8CFAC72D1956}"/>
              </a:ext>
            </a:extLst>
          </p:cNvPr>
          <p:cNvGrpSpPr/>
          <p:nvPr/>
        </p:nvGrpSpPr>
        <p:grpSpPr>
          <a:xfrm>
            <a:off x="7482651" y="180572"/>
            <a:ext cx="2733110" cy="671309"/>
            <a:chOff x="1173836" y="671814"/>
            <a:chExt cx="6750762" cy="165812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82A25BB-458D-D12D-85CA-4F9CB829E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6260" y="958088"/>
              <a:ext cx="1678338" cy="1085579"/>
            </a:xfrm>
            <a:prstGeom prst="rect">
              <a:avLst/>
            </a:prstGeom>
          </p:spPr>
        </p:pic>
        <p:pic>
          <p:nvPicPr>
            <p:cNvPr id="19" name="Picture 1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013513AB-B4BE-7C2A-0FBA-26D989988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3836" y="671814"/>
              <a:ext cx="4806164" cy="1658127"/>
            </a:xfrm>
            <a:prstGeom prst="rect">
              <a:avLst/>
            </a:prstGeom>
            <a:effectLst>
              <a:glow rad="12700">
                <a:srgbClr val="C7CAC5"/>
              </a:glow>
            </a:effec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9D1446-F1FF-3B53-B548-9BBBA593DABE}"/>
              </a:ext>
            </a:extLst>
          </p:cNvPr>
          <p:cNvGrpSpPr/>
          <p:nvPr/>
        </p:nvGrpSpPr>
        <p:grpSpPr>
          <a:xfrm>
            <a:off x="1716416" y="1107291"/>
            <a:ext cx="8203907" cy="4643418"/>
            <a:chOff x="2173160" y="909499"/>
            <a:chExt cx="8203907" cy="4643418"/>
          </a:xfrm>
        </p:grpSpPr>
        <p:sp>
          <p:nvSpPr>
            <p:cNvPr id="6" name="TextBox 22">
              <a:extLst>
                <a:ext uri="{FF2B5EF4-FFF2-40B4-BE49-F238E27FC236}">
                  <a16:creationId xmlns:a16="http://schemas.microsoft.com/office/drawing/2014/main" id="{572E7815-2954-12E2-3B67-6BC78B759791}"/>
                </a:ext>
              </a:extLst>
            </p:cNvPr>
            <p:cNvSpPr txBox="1"/>
            <p:nvPr/>
          </p:nvSpPr>
          <p:spPr>
            <a:xfrm>
              <a:off x="2173160" y="1895317"/>
              <a:ext cx="8203907" cy="3657600"/>
            </a:xfrm>
            <a:prstGeom prst="rect">
              <a:avLst/>
            </a:prstGeom>
            <a:solidFill>
              <a:srgbClr val="99FFCC">
                <a:alpha val="75000"/>
              </a:srgbClr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8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72E1E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.VnHelvetIns" panose="020B7200000000000000" pitchFamily="34" charset="0"/>
                </a:rPr>
                <a:t>At the </a:t>
              </a:r>
            </a:p>
            <a:p>
              <a:pPr algn="ctr"/>
              <a:r>
                <a:rPr lang="en-US" sz="88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72E1E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.VnHelvetIns" panose="020B7200000000000000" pitchFamily="34" charset="0"/>
                </a:rPr>
                <a:t>shopping centre</a:t>
              </a:r>
            </a:p>
          </p:txBody>
        </p:sp>
        <p:sp>
          <p:nvSpPr>
            <p:cNvPr id="16" name="Google Shape;1586;p38">
              <a:extLst>
                <a:ext uri="{FF2B5EF4-FFF2-40B4-BE49-F238E27FC236}">
                  <a16:creationId xmlns:a16="http://schemas.microsoft.com/office/drawing/2014/main" id="{C7AE3393-2DD9-940A-F69D-8C3F65B4904E}"/>
                </a:ext>
              </a:extLst>
            </p:cNvPr>
            <p:cNvSpPr txBox="1">
              <a:spLocks/>
            </p:cNvSpPr>
            <p:nvPr/>
          </p:nvSpPr>
          <p:spPr>
            <a:xfrm>
              <a:off x="2173160" y="909499"/>
              <a:ext cx="8203907" cy="986912"/>
            </a:xfrm>
            <a:prstGeom prst="rect">
              <a:avLst/>
            </a:prstGeom>
            <a:solidFill>
              <a:srgbClr val="99FFCC">
                <a:alpha val="75000"/>
              </a:srgbClr>
            </a:solidFill>
          </p:spPr>
          <p:txBody>
            <a:bodyPr spcFirstLastPara="1" wrap="square" lIns="60950" tIns="60950" rIns="60950" bIns="6095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3800" b="1">
                  <a:solidFill>
                    <a:srgbClr val="14364D"/>
                  </a:solidFill>
                  <a:effectLst>
                    <a:glow rad="1651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</a:rPr>
                <a:t>   Unit 18</a:t>
              </a:r>
              <a:endParaRPr lang="en-US" sz="4267" b="1">
                <a:solidFill>
                  <a:srgbClr val="14364D"/>
                </a:solidFill>
                <a:effectLst>
                  <a:glow rad="1651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D93BA02-4DDB-1F3B-09ED-4E865FCEBB5E}"/>
                </a:ext>
              </a:extLst>
            </p:cNvPr>
            <p:cNvGrpSpPr/>
            <p:nvPr/>
          </p:nvGrpSpPr>
          <p:grpSpPr>
            <a:xfrm>
              <a:off x="4286362" y="4991837"/>
              <a:ext cx="4521200" cy="525597"/>
              <a:chOff x="8517469" y="8626817"/>
              <a:chExt cx="9042400" cy="1051194"/>
            </a:xfrm>
          </p:grpSpPr>
          <p:grpSp>
            <p:nvGrpSpPr>
              <p:cNvPr id="21" name="Group 9">
                <a:extLst>
                  <a:ext uri="{FF2B5EF4-FFF2-40B4-BE49-F238E27FC236}">
                    <a16:creationId xmlns:a16="http://schemas.microsoft.com/office/drawing/2014/main" id="{4F8F2E1C-E76C-15A2-7C7D-96D5724E3023}"/>
                  </a:ext>
                </a:extLst>
              </p:cNvPr>
              <p:cNvGrpSpPr/>
              <p:nvPr/>
            </p:nvGrpSpPr>
            <p:grpSpPr>
              <a:xfrm>
                <a:off x="9561833" y="8647782"/>
                <a:ext cx="6729155" cy="1009265"/>
                <a:chOff x="0" y="0"/>
                <a:chExt cx="1103341" cy="243348"/>
              </a:xfrm>
            </p:grpSpPr>
            <p:sp>
              <p:nvSpPr>
                <p:cNvPr id="23" name="Freeform 10">
                  <a:extLst>
                    <a:ext uri="{FF2B5EF4-FFF2-40B4-BE49-F238E27FC236}">
                      <a16:creationId xmlns:a16="http://schemas.microsoft.com/office/drawing/2014/main" id="{5B575AA3-46C3-2715-95DD-F6662CC785C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103341" cy="243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341" h="243348">
                      <a:moveTo>
                        <a:pt x="0" y="0"/>
                      </a:moveTo>
                      <a:lnTo>
                        <a:pt x="1103341" y="0"/>
                      </a:lnTo>
                      <a:lnTo>
                        <a:pt x="1103341" y="243348"/>
                      </a:lnTo>
                      <a:lnTo>
                        <a:pt x="0" y="243348"/>
                      </a:lnTo>
                      <a:close/>
                    </a:path>
                  </a:pathLst>
                </a:custGeom>
                <a:solidFill>
                  <a:srgbClr val="14364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" name="Google Shape;1587;p38">
                <a:extLst>
                  <a:ext uri="{FF2B5EF4-FFF2-40B4-BE49-F238E27FC236}">
                    <a16:creationId xmlns:a16="http://schemas.microsoft.com/office/drawing/2014/main" id="{415ABC70-87AB-B4C5-B572-9210D3543F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17469" y="8626817"/>
                <a:ext cx="9042400" cy="1051194"/>
              </a:xfrm>
              <a:prstGeom prst="rect">
                <a:avLst/>
              </a:prstGeom>
            </p:spPr>
            <p:txBody>
              <a:bodyPr spcFirstLastPara="1" wrap="square" lIns="60950" tIns="60950" rIns="60950" bIns="6095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50800" dist="38100" dir="2700000" algn="tl" rotWithShape="0">
                        <a:schemeClr val="bg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</a:rPr>
                  <a:t>Lesson 3 – Period 1</a:t>
                </a:r>
              </a:p>
            </p:txBody>
          </p:sp>
        </p:grpSp>
      </p:grpSp>
      <p:pic>
        <p:nvPicPr>
          <p:cNvPr id="7" name="Picture 6" descr="A cartoon of a child holding shopping bags&#10;&#10;Description automatically generated">
            <a:extLst>
              <a:ext uri="{FF2B5EF4-FFF2-40B4-BE49-F238E27FC236}">
                <a16:creationId xmlns:a16="http://schemas.microsoft.com/office/drawing/2014/main" id="{22729450-4A91-E2F4-BAFC-07CF02DC4D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r="7572" b="4744"/>
          <a:stretch/>
        </p:blipFill>
        <p:spPr>
          <a:xfrm flipH="1">
            <a:off x="9428472" y="4253334"/>
            <a:ext cx="2101108" cy="2285401"/>
          </a:xfrm>
          <a:prstGeom prst="rect">
            <a:avLst/>
          </a:prstGeom>
        </p:spPr>
      </p:pic>
      <p:pic>
        <p:nvPicPr>
          <p:cNvPr id="9" name="Picture 8" descr="A person holding shopping bags&#10;&#10;Description automatically generated">
            <a:extLst>
              <a:ext uri="{FF2B5EF4-FFF2-40B4-BE49-F238E27FC236}">
                <a16:creationId xmlns:a16="http://schemas.microsoft.com/office/drawing/2014/main" id="{42E9DD95-FC3C-62C7-C767-E8C18E3D41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6969" r="11002"/>
          <a:stretch/>
        </p:blipFill>
        <p:spPr>
          <a:xfrm>
            <a:off x="1464076" y="3853236"/>
            <a:ext cx="1808339" cy="2095254"/>
          </a:xfrm>
          <a:prstGeom prst="rect">
            <a:avLst/>
          </a:prstGeom>
        </p:spPr>
      </p:pic>
      <p:pic>
        <p:nvPicPr>
          <p:cNvPr id="3" name="Picture 2" descr="A person carrying a box of presents&#10;&#10;Description automatically generated">
            <a:extLst>
              <a:ext uri="{FF2B5EF4-FFF2-40B4-BE49-F238E27FC236}">
                <a16:creationId xmlns:a16="http://schemas.microsoft.com/office/drawing/2014/main" id="{3D61D3C8-15CD-A44C-8145-00EA763BCF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2" t="7068" r="26964" b="10055"/>
          <a:stretch/>
        </p:blipFill>
        <p:spPr>
          <a:xfrm>
            <a:off x="-21532" y="3981433"/>
            <a:ext cx="1717533" cy="267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-0936082789">
            <a:extLst>
              <a:ext uri="{FF2B5EF4-FFF2-40B4-BE49-F238E27FC236}">
                <a16:creationId xmlns:a16="http://schemas.microsoft.com/office/drawing/2014/main" id="{FECFF051-9A92-F936-1AFC-8513652D5A67}"/>
              </a:ext>
            </a:extLst>
          </p:cNvPr>
          <p:cNvSpPr txBox="1">
            <a:spLocks/>
          </p:cNvSpPr>
          <p:nvPr/>
        </p:nvSpPr>
        <p:spPr>
          <a:xfrm>
            <a:off x="1333500" y="384585"/>
            <a:ext cx="4844005" cy="38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repeat. 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14FB24E6-4C2A-C86B-607B-B90EB012EFF9}"/>
              </a:ext>
            </a:extLst>
          </p:cNvPr>
          <p:cNvSpPr txBox="1">
            <a:spLocks/>
          </p:cNvSpPr>
          <p:nvPr/>
        </p:nvSpPr>
        <p:spPr>
          <a:xfrm>
            <a:off x="749075" y="326366"/>
            <a:ext cx="502920" cy="502920"/>
          </a:xfrm>
          <a:prstGeom prst="ellipse">
            <a:avLst/>
          </a:prstGeom>
          <a:solidFill>
            <a:srgbClr val="D06C6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" name="Mspham-0936082789" descr="A picture containing logo, symbol, graphics, circle&#10;&#10;Description automatically generated">
            <a:extLst>
              <a:ext uri="{FF2B5EF4-FFF2-40B4-BE49-F238E27FC236}">
                <a16:creationId xmlns:a16="http://schemas.microsoft.com/office/drawing/2014/main" id="{BA792999-EA1E-1924-2815-CC5CBD01EB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81" y="226052"/>
            <a:ext cx="588935" cy="583901"/>
          </a:xfrm>
          <a:prstGeom prst="rect">
            <a:avLst/>
          </a:prstGeom>
        </p:spPr>
      </p:pic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D5BF30B7-7371-C099-0EFA-FB096D08A504}"/>
              </a:ext>
            </a:extLst>
          </p:cNvPr>
          <p:cNvSpPr txBox="1">
            <a:spLocks/>
          </p:cNvSpPr>
          <p:nvPr/>
        </p:nvSpPr>
        <p:spPr>
          <a:xfrm>
            <a:off x="1134226" y="1117023"/>
            <a:ext cx="3163080" cy="895738"/>
          </a:xfrm>
          <a:prstGeom prst="rect">
            <a:avLst/>
          </a:prstGeom>
          <a:solidFill>
            <a:srgbClr val="BEEDFF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</a:t>
            </a: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E2639ED3-CF38-C0EE-4B04-477F5FA581E0}"/>
              </a:ext>
            </a:extLst>
          </p:cNvPr>
          <p:cNvSpPr txBox="1">
            <a:spLocks/>
          </p:cNvSpPr>
          <p:nvPr/>
        </p:nvSpPr>
        <p:spPr>
          <a:xfrm>
            <a:off x="749075" y="2848375"/>
            <a:ext cx="3163080" cy="895738"/>
          </a:xfrm>
          <a:prstGeom prst="rect">
            <a:avLst/>
          </a:prstGeom>
          <a:solidFill>
            <a:srgbClr val="BEEDFF"/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tween</a:t>
            </a: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7E1D43D7-B745-E4A1-0AE1-299D89A0FECF}"/>
              </a:ext>
            </a:extLst>
          </p:cNvPr>
          <p:cNvSpPr txBox="1">
            <a:spLocks/>
          </p:cNvSpPr>
          <p:nvPr/>
        </p:nvSpPr>
        <p:spPr>
          <a:xfrm>
            <a:off x="4554377" y="1952637"/>
            <a:ext cx="7314160" cy="8957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/>
              <a:t>The bakery is be</a:t>
            </a:r>
            <a:r>
              <a:rPr lang="en-US">
                <a:solidFill>
                  <a:srgbClr val="FF0000"/>
                </a:solidFill>
              </a:rPr>
              <a:t>'</a:t>
            </a:r>
            <a:r>
              <a:rPr lang="en-US"/>
              <a:t>hind the bookshop.</a:t>
            </a:r>
          </a:p>
        </p:txBody>
      </p:sp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FF5E2833-4659-73ED-1F44-F040D26B284D}"/>
              </a:ext>
            </a:extLst>
          </p:cNvPr>
          <p:cNvSpPr txBox="1">
            <a:spLocks/>
          </p:cNvSpPr>
          <p:nvPr/>
        </p:nvSpPr>
        <p:spPr>
          <a:xfrm>
            <a:off x="4580389" y="3538841"/>
            <a:ext cx="7314160" cy="89573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600" b="0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200"/>
              <a:t>The bakery is be</a:t>
            </a:r>
            <a:r>
              <a:rPr lang="en-US" sz="3200">
                <a:solidFill>
                  <a:srgbClr val="FF0000"/>
                </a:solidFill>
              </a:rPr>
              <a:t>'</a:t>
            </a:r>
            <a:r>
              <a:rPr lang="en-US" sz="3200"/>
              <a:t>tween the bookshop and the sports shop.</a:t>
            </a:r>
          </a:p>
        </p:txBody>
      </p:sp>
    </p:spTree>
    <p:extLst>
      <p:ext uri="{BB962C8B-B14F-4D97-AF65-F5344CB8AC3E}">
        <p14:creationId xmlns:p14="http://schemas.microsoft.com/office/powerpoint/2010/main" val="385222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7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79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ck 79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ck 79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ack 79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051D895-E1A0-6F51-53D4-B7560E12182F}"/>
              </a:ext>
            </a:extLst>
          </p:cNvPr>
          <p:cNvSpPr txBox="1"/>
          <p:nvPr/>
        </p:nvSpPr>
        <p:spPr>
          <a:xfrm>
            <a:off x="659242" y="1241663"/>
            <a:ext cx="11036525" cy="33538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6" tIns="91426" rIns="91426" bIns="9142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514350" marR="0" lvl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AutoNum type="alphaLcPeriod"/>
              <a:defRPr sz="3200" b="0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US" b="1"/>
              <a:t>1. </a:t>
            </a:r>
            <a:r>
              <a:rPr lang="en-US"/>
              <a:t>The gift shop is ______ the bookshop and the bakery.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/>
              <a:t>	a. behind		b. between		c. opposite</a:t>
            </a:r>
          </a:p>
          <a:p>
            <a:pPr marL="0" indent="0">
              <a:lnSpc>
                <a:spcPct val="200000"/>
              </a:lnSpc>
              <a:buNone/>
            </a:pPr>
            <a:endParaRPr lang="en-US" sz="1100"/>
          </a:p>
          <a:p>
            <a:pPr marL="0" indent="0">
              <a:lnSpc>
                <a:spcPct val="200000"/>
              </a:lnSpc>
              <a:buNone/>
            </a:pPr>
            <a:r>
              <a:rPr lang="en-US" b="1"/>
              <a:t>2. </a:t>
            </a:r>
            <a:r>
              <a:rPr lang="en-US"/>
              <a:t>The gift shop is ______  the bookshop and the bakery.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/>
              <a:t>	a. between	b. opposite		c. behind</a:t>
            </a:r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FECFF051-9A92-F936-1AFC-8513652D5A67}"/>
              </a:ext>
            </a:extLst>
          </p:cNvPr>
          <p:cNvSpPr txBox="1">
            <a:spLocks/>
          </p:cNvSpPr>
          <p:nvPr/>
        </p:nvSpPr>
        <p:spPr>
          <a:xfrm>
            <a:off x="1333500" y="384585"/>
            <a:ext cx="4844005" cy="38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0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000"/>
              <a:t>Listen and circle.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14FB24E6-4C2A-C86B-607B-B90EB012EFF9}"/>
              </a:ext>
            </a:extLst>
          </p:cNvPr>
          <p:cNvSpPr txBox="1">
            <a:spLocks/>
          </p:cNvSpPr>
          <p:nvPr/>
        </p:nvSpPr>
        <p:spPr>
          <a:xfrm>
            <a:off x="749075" y="326366"/>
            <a:ext cx="502920" cy="502920"/>
          </a:xfrm>
          <a:prstGeom prst="ellipse">
            <a:avLst/>
          </a:prstGeom>
          <a:solidFill>
            <a:srgbClr val="D06C6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27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/>
              <a:t>2</a:t>
            </a:r>
          </a:p>
        </p:txBody>
      </p:sp>
      <p:pic>
        <p:nvPicPr>
          <p:cNvPr id="7" name="Mspham-0936082789" descr="A picture containing logo, symbol, graphics, circle&#10;&#10;Description automatically generated">
            <a:extLst>
              <a:ext uri="{FF2B5EF4-FFF2-40B4-BE49-F238E27FC236}">
                <a16:creationId xmlns:a16="http://schemas.microsoft.com/office/drawing/2014/main" id="{DD45F2C4-E811-6E6F-9EE7-D1822C33C1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544" y="262420"/>
            <a:ext cx="588935" cy="583901"/>
          </a:xfrm>
          <a:prstGeom prst="rect">
            <a:avLst/>
          </a:prstGeom>
        </p:spPr>
      </p:pic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8297BD7B-49C6-11D2-FDEC-D137FC401DBF}"/>
              </a:ext>
            </a:extLst>
          </p:cNvPr>
          <p:cNvSpPr txBox="1">
            <a:spLocks/>
          </p:cNvSpPr>
          <p:nvPr/>
        </p:nvSpPr>
        <p:spPr>
          <a:xfrm>
            <a:off x="4073012" y="2646593"/>
            <a:ext cx="640080" cy="64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B6F5D9B0-9D9C-9086-9F82-0D108F069A3D}"/>
              </a:ext>
            </a:extLst>
          </p:cNvPr>
          <p:cNvSpPr txBox="1">
            <a:spLocks/>
          </p:cNvSpPr>
          <p:nvPr/>
        </p:nvSpPr>
        <p:spPr>
          <a:xfrm>
            <a:off x="7771252" y="4938853"/>
            <a:ext cx="640080" cy="64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txBody>
          <a:bodyPr spcFirstLastPara="1" wrap="square" lIns="91426" tIns="91426" rIns="91426" bIns="9142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8" name="Mspham-0936082789" descr="A picture containing logo, symbol, graphics, circle&#10;&#10;Description automatically generated">
            <a:extLst>
              <a:ext uri="{FF2B5EF4-FFF2-40B4-BE49-F238E27FC236}">
                <a16:creationId xmlns:a16="http://schemas.microsoft.com/office/drawing/2014/main" id="{73F58713-E509-6813-1838-469F979E5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418" y="4011655"/>
            <a:ext cx="588935" cy="583901"/>
          </a:xfrm>
          <a:prstGeom prst="rect">
            <a:avLst/>
          </a:prstGeom>
        </p:spPr>
      </p:pic>
      <p:pic>
        <p:nvPicPr>
          <p:cNvPr id="20" name="Mspham-0936082789" descr="A picture containing logo, symbol, graphics, circle&#10;&#10;Description automatically generated">
            <a:extLst>
              <a:ext uri="{FF2B5EF4-FFF2-40B4-BE49-F238E27FC236}">
                <a16:creationId xmlns:a16="http://schemas.microsoft.com/office/drawing/2014/main" id="{ACD7A154-3536-0B02-B40A-7C35411182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418" y="1744235"/>
            <a:ext cx="588935" cy="58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4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80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80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ck 80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88A4AFB-1A00-F088-7AC6-4D020B2798BD}"/>
              </a:ext>
            </a:extLst>
          </p:cNvPr>
          <p:cNvGrpSpPr/>
          <p:nvPr/>
        </p:nvGrpSpPr>
        <p:grpSpPr>
          <a:xfrm>
            <a:off x="1632175" y="829286"/>
            <a:ext cx="9090660" cy="5597605"/>
            <a:chOff x="1333500" y="750748"/>
            <a:chExt cx="9415970" cy="57979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DDC7C76-0A31-F4E4-B2B3-9DF26F2E1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3500" y="750748"/>
              <a:ext cx="9415970" cy="5797916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5619D22-A4BF-6AA7-CFDB-BC7737270BB2}"/>
                </a:ext>
              </a:extLst>
            </p:cNvPr>
            <p:cNvSpPr/>
            <p:nvPr/>
          </p:nvSpPr>
          <p:spPr>
            <a:xfrm>
              <a:off x="4805680" y="1544320"/>
              <a:ext cx="487680" cy="4876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93CB678-C13A-13AD-E7C0-95C9AC6B21D0}"/>
                </a:ext>
              </a:extLst>
            </p:cNvPr>
            <p:cNvSpPr/>
            <p:nvPr/>
          </p:nvSpPr>
          <p:spPr>
            <a:xfrm>
              <a:off x="7630160" y="3394385"/>
              <a:ext cx="487680" cy="4876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091C2446-C6A5-7866-78B1-E7D2D5E5B22C}"/>
              </a:ext>
            </a:extLst>
          </p:cNvPr>
          <p:cNvSpPr txBox="1">
            <a:spLocks/>
          </p:cNvSpPr>
          <p:nvPr/>
        </p:nvSpPr>
        <p:spPr>
          <a:xfrm>
            <a:off x="1333500" y="384585"/>
            <a:ext cx="4844005" cy="38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6000" b="1" i="0" u="none" strike="noStrike" cap="none">
                <a:solidFill>
                  <a:srgbClr val="00206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3000"/>
              <a:t>Let’s chant.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12222723-6144-671E-5724-2A6070CBA2E5}"/>
              </a:ext>
            </a:extLst>
          </p:cNvPr>
          <p:cNvSpPr txBox="1">
            <a:spLocks/>
          </p:cNvSpPr>
          <p:nvPr/>
        </p:nvSpPr>
        <p:spPr>
          <a:xfrm>
            <a:off x="749075" y="326366"/>
            <a:ext cx="502920" cy="502920"/>
          </a:xfrm>
          <a:prstGeom prst="ellipse">
            <a:avLst/>
          </a:prstGeom>
          <a:solidFill>
            <a:srgbClr val="D06C6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27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/>
              <a:t>3</a:t>
            </a:r>
          </a:p>
        </p:txBody>
      </p:sp>
      <p:pic>
        <p:nvPicPr>
          <p:cNvPr id="5" name="Mspham-0936082789" descr="A picture containing logo, symbol, graphics, circle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8794F00-E0D7-CBFD-4B2A-B7556A997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06" y="285875"/>
            <a:ext cx="588935" cy="58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0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ap Hands Cartoon Stock Illustrations – 1,099 Clap Hands ...">
            <a:extLst>
              <a:ext uri="{FF2B5EF4-FFF2-40B4-BE49-F238E27FC236}">
                <a16:creationId xmlns:a16="http://schemas.microsoft.com/office/drawing/2014/main" id="{1265B6FF-EF42-4F4B-A780-C13CB31AD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319" y="980265"/>
            <a:ext cx="2448735" cy="244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987;p48">
            <a:extLst>
              <a:ext uri="{FF2B5EF4-FFF2-40B4-BE49-F238E27FC236}">
                <a16:creationId xmlns:a16="http://schemas.microsoft.com/office/drawing/2014/main" id="{8E03EB36-03AF-4D86-8579-37F17834EB96}"/>
              </a:ext>
            </a:extLst>
          </p:cNvPr>
          <p:cNvSpPr txBox="1">
            <a:spLocks/>
          </p:cNvSpPr>
          <p:nvPr/>
        </p:nvSpPr>
        <p:spPr>
          <a:xfrm>
            <a:off x="516137" y="3077019"/>
            <a:ext cx="11675863" cy="85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</a:rPr>
              <a:t>Listen</a:t>
            </a:r>
            <a:r>
              <a:rPr lang="en-US" sz="66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6600">
                <a:solidFill>
                  <a:srgbClr val="002060"/>
                </a:solidFill>
                <a:latin typeface="Arial" panose="020B0604020202020204" pitchFamily="34" charset="0"/>
              </a:rPr>
              <a:t>and </a:t>
            </a:r>
            <a:r>
              <a:rPr lang="en-US" sz="6600" b="1">
                <a:solidFill>
                  <a:srgbClr val="002060"/>
                </a:solidFill>
                <a:latin typeface="Arial" panose="020B0604020202020204" pitchFamily="34" charset="0"/>
              </a:rPr>
              <a:t>clap</a:t>
            </a:r>
            <a:r>
              <a:rPr lang="en-US" sz="660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6600">
                <a:solidFill>
                  <a:srgbClr val="002060"/>
                </a:solidFill>
                <a:latin typeface="Arial" panose="020B0604020202020204" pitchFamily="34" charset="0"/>
              </a:rPr>
              <a:t>Which syllable is </a:t>
            </a:r>
            <a:r>
              <a:rPr lang="en-US" sz="6600" b="1">
                <a:solidFill>
                  <a:srgbClr val="002060"/>
                </a:solidFill>
                <a:latin typeface="Arial" panose="020B0604020202020204" pitchFamily="34" charset="0"/>
              </a:rPr>
              <a:t>stressed</a:t>
            </a:r>
            <a:r>
              <a:rPr lang="en-US" sz="6600" dirty="0">
                <a:solidFill>
                  <a:srgbClr val="002060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98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scalif029">
            <a:hlinkClick r:id="" action="ppaction://media"/>
            <a:extLst>
              <a:ext uri="{FF2B5EF4-FFF2-40B4-BE49-F238E27FC236}">
                <a16:creationId xmlns:a16="http://schemas.microsoft.com/office/drawing/2014/main" id="{282C616C-EB8A-42A1-89E7-2AE404052F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3920" y="1649565"/>
            <a:ext cx="541867" cy="541867"/>
          </a:xfrm>
          <a:prstGeom prst="rect">
            <a:avLst/>
          </a:prstGeom>
        </p:spPr>
      </p:pic>
      <p:sp>
        <p:nvSpPr>
          <p:cNvPr id="2" name="Google Shape;987;p48">
            <a:extLst>
              <a:ext uri="{FF2B5EF4-FFF2-40B4-BE49-F238E27FC236}">
                <a16:creationId xmlns:a16="http://schemas.microsoft.com/office/drawing/2014/main" id="{9DCC7F8C-4A4E-4369-93AD-39BC3BC1348B}"/>
              </a:ext>
            </a:extLst>
          </p:cNvPr>
          <p:cNvSpPr txBox="1">
            <a:spLocks/>
          </p:cNvSpPr>
          <p:nvPr/>
        </p:nvSpPr>
        <p:spPr>
          <a:xfrm>
            <a:off x="128046" y="1333832"/>
            <a:ext cx="11282767" cy="85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1" dirty="0">
                <a:latin typeface="Arial" panose="020B0604020202020204" pitchFamily="34" charset="0"/>
              </a:rPr>
              <a:t>campsite</a:t>
            </a:r>
          </a:p>
        </p:txBody>
      </p:sp>
      <p:pic>
        <p:nvPicPr>
          <p:cNvPr id="6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2203C8BA-D3B7-4ECC-9A02-81D429566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909" y="3700579"/>
            <a:ext cx="1786056" cy="177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BD0EE283-1143-402B-95CE-F4F9AF3AF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832" y="4137392"/>
            <a:ext cx="1073145" cy="106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987;p48">
            <a:extLst>
              <a:ext uri="{FF2B5EF4-FFF2-40B4-BE49-F238E27FC236}">
                <a16:creationId xmlns:a16="http://schemas.microsoft.com/office/drawing/2014/main" id="{B7585D7B-7E65-4A87-A4F5-A14433B0AFAC}"/>
              </a:ext>
            </a:extLst>
          </p:cNvPr>
          <p:cNvSpPr txBox="1">
            <a:spLocks/>
          </p:cNvSpPr>
          <p:nvPr/>
        </p:nvSpPr>
        <p:spPr>
          <a:xfrm>
            <a:off x="864920" y="1371958"/>
            <a:ext cx="9809017" cy="8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</a:rPr>
              <a:t>‘camp</a:t>
            </a:r>
            <a:r>
              <a:rPr lang="en-US" sz="7200" b="1" dirty="0">
                <a:latin typeface="Arial" panose="020B0604020202020204" pitchFamily="34" charset="0"/>
              </a:rPr>
              <a:t>site</a:t>
            </a:r>
          </a:p>
        </p:txBody>
      </p:sp>
    </p:spTree>
    <p:extLst>
      <p:ext uri="{BB962C8B-B14F-4D97-AF65-F5344CB8AC3E}">
        <p14:creationId xmlns:p14="http://schemas.microsoft.com/office/powerpoint/2010/main" val="85421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opping">
            <a:hlinkClick r:id="" action="ppaction://media"/>
            <a:extLst>
              <a:ext uri="{FF2B5EF4-FFF2-40B4-BE49-F238E27FC236}">
                <a16:creationId xmlns:a16="http://schemas.microsoft.com/office/drawing/2014/main" id="{9CA52DC8-BF45-48D0-851C-E367D9A460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74003" y="1649565"/>
            <a:ext cx="541867" cy="541867"/>
          </a:xfrm>
          <a:prstGeom prst="rect">
            <a:avLst/>
          </a:prstGeom>
        </p:spPr>
      </p:pic>
      <p:sp>
        <p:nvSpPr>
          <p:cNvPr id="2" name="Google Shape;987;p48">
            <a:extLst>
              <a:ext uri="{FF2B5EF4-FFF2-40B4-BE49-F238E27FC236}">
                <a16:creationId xmlns:a16="http://schemas.microsoft.com/office/drawing/2014/main" id="{6138764B-A915-440B-9565-2E2F6DD19663}"/>
              </a:ext>
            </a:extLst>
          </p:cNvPr>
          <p:cNvSpPr txBox="1">
            <a:spLocks/>
          </p:cNvSpPr>
          <p:nvPr/>
        </p:nvSpPr>
        <p:spPr>
          <a:xfrm>
            <a:off x="454617" y="1491699"/>
            <a:ext cx="11282767" cy="85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1" dirty="0">
                <a:latin typeface="Arial" panose="020B0604020202020204" pitchFamily="34" charset="0"/>
              </a:rPr>
              <a:t>shopping</a:t>
            </a:r>
          </a:p>
        </p:txBody>
      </p:sp>
      <p:pic>
        <p:nvPicPr>
          <p:cNvPr id="3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5176C7A6-5575-4245-B66E-05CE29966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789" y="3253539"/>
            <a:ext cx="1786056" cy="177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4126BDB8-D9E5-4523-8AFC-247E7641D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712" y="3711018"/>
            <a:ext cx="1073145" cy="106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987;p48">
            <a:extLst>
              <a:ext uri="{FF2B5EF4-FFF2-40B4-BE49-F238E27FC236}">
                <a16:creationId xmlns:a16="http://schemas.microsoft.com/office/drawing/2014/main" id="{5E54F799-F9C1-478E-8D04-332D47D13F04}"/>
              </a:ext>
            </a:extLst>
          </p:cNvPr>
          <p:cNvSpPr txBox="1">
            <a:spLocks/>
          </p:cNvSpPr>
          <p:nvPr/>
        </p:nvSpPr>
        <p:spPr>
          <a:xfrm>
            <a:off x="1091734" y="1491699"/>
            <a:ext cx="9809017" cy="8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200" b="1" i="0" u="none" strike="noStrike" cap="none">
                <a:solidFill>
                  <a:srgbClr val="C00000"/>
                </a:solidFill>
                <a:latin typeface="Arial" panose="020B0604020202020204" pitchFamily="34" charset="0"/>
                <a:ea typeface="Arial"/>
                <a:cs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dirty="0"/>
              <a:t>‘shopping</a:t>
            </a:r>
          </a:p>
        </p:txBody>
      </p:sp>
    </p:spTree>
    <p:extLst>
      <p:ext uri="{BB962C8B-B14F-4D97-AF65-F5344CB8AC3E}">
        <p14:creationId xmlns:p14="http://schemas.microsoft.com/office/powerpoint/2010/main" val="421707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usbooks002">
            <a:hlinkClick r:id="" action="ppaction://media"/>
            <a:extLst>
              <a:ext uri="{FF2B5EF4-FFF2-40B4-BE49-F238E27FC236}">
                <a16:creationId xmlns:a16="http://schemas.microsoft.com/office/drawing/2014/main" id="{DD52819D-8624-446B-B19C-F6B2D81D36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19834" y="1754905"/>
            <a:ext cx="541867" cy="541867"/>
          </a:xfrm>
          <a:prstGeom prst="rect">
            <a:avLst/>
          </a:prstGeom>
        </p:spPr>
      </p:pic>
      <p:sp>
        <p:nvSpPr>
          <p:cNvPr id="2" name="Google Shape;987;p48">
            <a:extLst>
              <a:ext uri="{FF2B5EF4-FFF2-40B4-BE49-F238E27FC236}">
                <a16:creationId xmlns:a16="http://schemas.microsoft.com/office/drawing/2014/main" id="{BFB88D59-20B6-4642-B3E1-70CD55CCF895}"/>
              </a:ext>
            </a:extLst>
          </p:cNvPr>
          <p:cNvSpPr txBox="1">
            <a:spLocks/>
          </p:cNvSpPr>
          <p:nvPr/>
        </p:nvSpPr>
        <p:spPr>
          <a:xfrm>
            <a:off x="1075114" y="1491699"/>
            <a:ext cx="9809017" cy="85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1" dirty="0">
                <a:latin typeface="Arial" panose="020B0604020202020204" pitchFamily="34" charset="0"/>
              </a:rPr>
              <a:t>bookshop</a:t>
            </a:r>
          </a:p>
        </p:txBody>
      </p:sp>
      <p:pic>
        <p:nvPicPr>
          <p:cNvPr id="3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B45919F6-A0A5-4DC4-87AF-A0E942D7E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89" y="3324659"/>
            <a:ext cx="1786056" cy="177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436E8AF7-09EE-4AC0-833F-3C3DF1878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312" y="3761472"/>
            <a:ext cx="1073145" cy="106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987;p48">
            <a:extLst>
              <a:ext uri="{FF2B5EF4-FFF2-40B4-BE49-F238E27FC236}">
                <a16:creationId xmlns:a16="http://schemas.microsoft.com/office/drawing/2014/main" id="{7A3E0B4D-43CE-470D-95FB-5A400D2CA831}"/>
              </a:ext>
            </a:extLst>
          </p:cNvPr>
          <p:cNvSpPr txBox="1">
            <a:spLocks/>
          </p:cNvSpPr>
          <p:nvPr/>
        </p:nvSpPr>
        <p:spPr>
          <a:xfrm>
            <a:off x="963149" y="1491699"/>
            <a:ext cx="9809017" cy="8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200" b="1" i="0" u="none" strike="noStrike" cap="none">
                <a:solidFill>
                  <a:srgbClr val="C00000"/>
                </a:solidFill>
                <a:latin typeface="Arial" panose="020B0604020202020204" pitchFamily="34" charset="0"/>
                <a:ea typeface="Arial"/>
                <a:cs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dirty="0"/>
              <a:t>‘bookshop</a:t>
            </a:r>
          </a:p>
        </p:txBody>
      </p:sp>
    </p:spTree>
    <p:extLst>
      <p:ext uri="{BB962C8B-B14F-4D97-AF65-F5344CB8AC3E}">
        <p14:creationId xmlns:p14="http://schemas.microsoft.com/office/powerpoint/2010/main" val="133029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us70754 (1)">
            <a:hlinkClick r:id="" action="ppaction://media"/>
            <a:extLst>
              <a:ext uri="{FF2B5EF4-FFF2-40B4-BE49-F238E27FC236}">
                <a16:creationId xmlns:a16="http://schemas.microsoft.com/office/drawing/2014/main" id="{0E988EEE-BE3F-4D6D-BE75-486F2AC5DD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4960" y="1656339"/>
            <a:ext cx="528320" cy="528320"/>
          </a:xfrm>
          <a:prstGeom prst="rect">
            <a:avLst/>
          </a:prstGeom>
        </p:spPr>
      </p:pic>
      <p:sp>
        <p:nvSpPr>
          <p:cNvPr id="2" name="Google Shape;987;p48">
            <a:extLst>
              <a:ext uri="{FF2B5EF4-FFF2-40B4-BE49-F238E27FC236}">
                <a16:creationId xmlns:a16="http://schemas.microsoft.com/office/drawing/2014/main" id="{B130A19F-51FF-47C2-BF38-5517539097D4}"/>
              </a:ext>
            </a:extLst>
          </p:cNvPr>
          <p:cNvSpPr txBox="1">
            <a:spLocks/>
          </p:cNvSpPr>
          <p:nvPr/>
        </p:nvSpPr>
        <p:spPr>
          <a:xfrm>
            <a:off x="454617" y="1491699"/>
            <a:ext cx="11282767" cy="85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1" dirty="0" err="1">
                <a:latin typeface="Arial" panose="020B0604020202020204" pitchFamily="34" charset="0"/>
              </a:rPr>
              <a:t>centre</a:t>
            </a:r>
            <a:endParaRPr lang="en-US" sz="7200" b="1" dirty="0">
              <a:latin typeface="Arial" panose="020B0604020202020204" pitchFamily="34" charset="0"/>
            </a:endParaRPr>
          </a:p>
        </p:txBody>
      </p:sp>
      <p:pic>
        <p:nvPicPr>
          <p:cNvPr id="3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68BC4C2E-8B9D-4230-9212-D2936AF34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463" y="3253539"/>
            <a:ext cx="1786056" cy="177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13CA002D-1784-4FBB-BEA6-3398FB819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36" y="3607695"/>
            <a:ext cx="1073145" cy="106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987;p48">
            <a:extLst>
              <a:ext uri="{FF2B5EF4-FFF2-40B4-BE49-F238E27FC236}">
                <a16:creationId xmlns:a16="http://schemas.microsoft.com/office/drawing/2014/main" id="{93DF4038-616C-4193-B0C4-1C6A11A20CFE}"/>
              </a:ext>
            </a:extLst>
          </p:cNvPr>
          <p:cNvSpPr txBox="1">
            <a:spLocks/>
          </p:cNvSpPr>
          <p:nvPr/>
        </p:nvSpPr>
        <p:spPr>
          <a:xfrm>
            <a:off x="963149" y="1491699"/>
            <a:ext cx="9809017" cy="8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200" b="1" i="0" u="none" strike="noStrike" cap="none">
                <a:solidFill>
                  <a:srgbClr val="C00000"/>
                </a:solidFill>
                <a:latin typeface="Arial" panose="020B0604020202020204" pitchFamily="34" charset="0"/>
                <a:ea typeface="Arial"/>
                <a:cs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dirty="0"/>
              <a:t>‘</a:t>
            </a:r>
            <a:r>
              <a:rPr lang="en-US" dirty="0" err="1"/>
              <a:t>centre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6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ehind">
            <a:hlinkClick r:id="" action="ppaction://media"/>
            <a:extLst>
              <a:ext uri="{FF2B5EF4-FFF2-40B4-BE49-F238E27FC236}">
                <a16:creationId xmlns:a16="http://schemas.microsoft.com/office/drawing/2014/main" id="{6980405F-920A-4B2D-B7D9-2BECCAADD7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12605" y="1701669"/>
            <a:ext cx="556835" cy="556835"/>
          </a:xfrm>
          <a:prstGeom prst="rect">
            <a:avLst/>
          </a:prstGeom>
        </p:spPr>
      </p:pic>
      <p:sp>
        <p:nvSpPr>
          <p:cNvPr id="2" name="Google Shape;987;p48">
            <a:extLst>
              <a:ext uri="{FF2B5EF4-FFF2-40B4-BE49-F238E27FC236}">
                <a16:creationId xmlns:a16="http://schemas.microsoft.com/office/drawing/2014/main" id="{401EF1DF-CBA5-4FBD-9004-DC8FC14FA5D6}"/>
              </a:ext>
            </a:extLst>
          </p:cNvPr>
          <p:cNvSpPr txBox="1">
            <a:spLocks/>
          </p:cNvSpPr>
          <p:nvPr/>
        </p:nvSpPr>
        <p:spPr>
          <a:xfrm>
            <a:off x="454617" y="1491699"/>
            <a:ext cx="11282767" cy="85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1" dirty="0">
                <a:latin typeface="Arial" panose="020B0604020202020204" pitchFamily="34" charset="0"/>
              </a:rPr>
              <a:t>behind</a:t>
            </a:r>
          </a:p>
        </p:txBody>
      </p:sp>
      <p:pic>
        <p:nvPicPr>
          <p:cNvPr id="3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85E03463-6A88-4F54-8EBA-6AA4D29B4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471" y="3752148"/>
            <a:ext cx="1786056" cy="177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AF8948C5-5722-4A4D-854E-1853625AB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820" y="4106304"/>
            <a:ext cx="1073145" cy="106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987;p48">
            <a:extLst>
              <a:ext uri="{FF2B5EF4-FFF2-40B4-BE49-F238E27FC236}">
                <a16:creationId xmlns:a16="http://schemas.microsoft.com/office/drawing/2014/main" id="{B2115184-12E2-47FD-8BA2-5D4E7651AB04}"/>
              </a:ext>
            </a:extLst>
          </p:cNvPr>
          <p:cNvSpPr txBox="1">
            <a:spLocks/>
          </p:cNvSpPr>
          <p:nvPr/>
        </p:nvSpPr>
        <p:spPr>
          <a:xfrm>
            <a:off x="1191490" y="1470609"/>
            <a:ext cx="9809017" cy="8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200" b="1" i="0" u="none" strike="noStrike" cap="none">
                <a:solidFill>
                  <a:srgbClr val="C00000"/>
                </a:solidFill>
                <a:latin typeface="Arial" panose="020B0604020202020204" pitchFamily="34" charset="0"/>
                <a:ea typeface="Arial"/>
                <a:cs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 dirty="0" err="1"/>
              <a:t>be’hind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3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etween">
            <a:hlinkClick r:id="" action="ppaction://media"/>
            <a:extLst>
              <a:ext uri="{FF2B5EF4-FFF2-40B4-BE49-F238E27FC236}">
                <a16:creationId xmlns:a16="http://schemas.microsoft.com/office/drawing/2014/main" id="{9943DA10-5440-44D5-8B83-7DCD3EAA92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62243" y="1807432"/>
            <a:ext cx="541867" cy="541867"/>
          </a:xfrm>
          <a:prstGeom prst="rect">
            <a:avLst/>
          </a:prstGeom>
        </p:spPr>
      </p:pic>
      <p:sp>
        <p:nvSpPr>
          <p:cNvPr id="2" name="Google Shape;987;p48">
            <a:extLst>
              <a:ext uri="{FF2B5EF4-FFF2-40B4-BE49-F238E27FC236}">
                <a16:creationId xmlns:a16="http://schemas.microsoft.com/office/drawing/2014/main" id="{401EF1DF-CBA5-4FBD-9004-DC8FC14FA5D6}"/>
              </a:ext>
            </a:extLst>
          </p:cNvPr>
          <p:cNvSpPr txBox="1">
            <a:spLocks/>
          </p:cNvSpPr>
          <p:nvPr/>
        </p:nvSpPr>
        <p:spPr>
          <a:xfrm>
            <a:off x="454617" y="1491699"/>
            <a:ext cx="11282767" cy="85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1" dirty="0">
                <a:latin typeface="Arial" panose="020B0604020202020204" pitchFamily="34" charset="0"/>
              </a:rPr>
              <a:t>between</a:t>
            </a:r>
          </a:p>
        </p:txBody>
      </p:sp>
      <p:pic>
        <p:nvPicPr>
          <p:cNvPr id="3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85E03463-6A88-4F54-8EBA-6AA4D29B4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3591768"/>
            <a:ext cx="1786056" cy="177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ap Clipart PNG Images, Clap Clipart Clipart Free Download">
            <a:extLst>
              <a:ext uri="{FF2B5EF4-FFF2-40B4-BE49-F238E27FC236}">
                <a16:creationId xmlns:a16="http://schemas.microsoft.com/office/drawing/2014/main" id="{AF8948C5-5722-4A4D-854E-1853625AB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587" y="3945924"/>
            <a:ext cx="1073145" cy="106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987;p48">
            <a:extLst>
              <a:ext uri="{FF2B5EF4-FFF2-40B4-BE49-F238E27FC236}">
                <a16:creationId xmlns:a16="http://schemas.microsoft.com/office/drawing/2014/main" id="{32A0878C-345B-4A51-8C07-8C3F5B3B7FC0}"/>
              </a:ext>
            </a:extLst>
          </p:cNvPr>
          <p:cNvSpPr txBox="1">
            <a:spLocks/>
          </p:cNvSpPr>
          <p:nvPr/>
        </p:nvSpPr>
        <p:spPr>
          <a:xfrm>
            <a:off x="1191490" y="1491699"/>
            <a:ext cx="9809017" cy="8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200" b="1" i="0" u="none" strike="noStrike" cap="none">
                <a:solidFill>
                  <a:srgbClr val="C00000"/>
                </a:solidFill>
                <a:latin typeface="Arial" panose="020B0604020202020204" pitchFamily="34" charset="0"/>
                <a:ea typeface="Arial"/>
                <a:cs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be’tween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9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7;p48">
            <a:extLst>
              <a:ext uri="{FF2B5EF4-FFF2-40B4-BE49-F238E27FC236}">
                <a16:creationId xmlns:a16="http://schemas.microsoft.com/office/drawing/2014/main" id="{E5DC563E-CA8A-4C7A-8910-B30744E64DD1}"/>
              </a:ext>
            </a:extLst>
          </p:cNvPr>
          <p:cNvSpPr txBox="1">
            <a:spLocks/>
          </p:cNvSpPr>
          <p:nvPr/>
        </p:nvSpPr>
        <p:spPr>
          <a:xfrm>
            <a:off x="944880" y="1780951"/>
            <a:ext cx="6907874" cy="8576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b="1" dirty="0" err="1">
                <a:latin typeface="Arial" panose="020B0604020202020204" pitchFamily="34" charset="0"/>
              </a:rPr>
              <a:t>be</a:t>
            </a:r>
            <a:r>
              <a:rPr lang="en-US" sz="7200" b="1" dirty="0" err="1">
                <a:solidFill>
                  <a:srgbClr val="C00000"/>
                </a:solidFill>
                <a:latin typeface="Arial" panose="020B0604020202020204" pitchFamily="34" charset="0"/>
              </a:rPr>
              <a:t>’hind</a:t>
            </a:r>
            <a:endParaRPr lang="en-US" sz="7200" b="1" dirty="0">
              <a:latin typeface="Arial" panose="020B0604020202020204" pitchFamily="34" charset="0"/>
            </a:endParaRPr>
          </a:p>
        </p:txBody>
      </p:sp>
      <p:sp>
        <p:nvSpPr>
          <p:cNvPr id="3" name="Google Shape;987;p48">
            <a:extLst>
              <a:ext uri="{FF2B5EF4-FFF2-40B4-BE49-F238E27FC236}">
                <a16:creationId xmlns:a16="http://schemas.microsoft.com/office/drawing/2014/main" id="{727693EC-C00A-4C45-B2A1-B6A8FDF952D2}"/>
              </a:ext>
            </a:extLst>
          </p:cNvPr>
          <p:cNvSpPr txBox="1">
            <a:spLocks/>
          </p:cNvSpPr>
          <p:nvPr/>
        </p:nvSpPr>
        <p:spPr>
          <a:xfrm>
            <a:off x="944880" y="3429000"/>
            <a:ext cx="6907874" cy="8576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b="1">
                <a:latin typeface="Arial" panose="020B0604020202020204" pitchFamily="34" charset="0"/>
              </a:rPr>
              <a:t>be</a:t>
            </a:r>
            <a:r>
              <a:rPr lang="en-US" sz="7200" b="1">
                <a:solidFill>
                  <a:srgbClr val="C00000"/>
                </a:solidFill>
                <a:latin typeface="Arial" panose="020B0604020202020204" pitchFamily="34" charset="0"/>
              </a:rPr>
              <a:t>’tween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E326154-5AA9-4657-A9EF-9AF0F0E31FE4}"/>
              </a:ext>
            </a:extLst>
          </p:cNvPr>
          <p:cNvSpPr/>
          <p:nvPr/>
        </p:nvSpPr>
        <p:spPr>
          <a:xfrm>
            <a:off x="5526644" y="2673558"/>
            <a:ext cx="1138713" cy="720436"/>
          </a:xfrm>
          <a:prstGeom prst="rightArrow">
            <a:avLst/>
          </a:prstGeom>
          <a:solidFill>
            <a:srgbClr val="C72E1E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Google Shape;987;p48">
            <a:extLst>
              <a:ext uri="{FF2B5EF4-FFF2-40B4-BE49-F238E27FC236}">
                <a16:creationId xmlns:a16="http://schemas.microsoft.com/office/drawing/2014/main" id="{AD63BBE7-A144-4C57-B093-1234013AD451}"/>
              </a:ext>
            </a:extLst>
          </p:cNvPr>
          <p:cNvSpPr txBox="1">
            <a:spLocks/>
          </p:cNvSpPr>
          <p:nvPr/>
        </p:nvSpPr>
        <p:spPr>
          <a:xfrm>
            <a:off x="6665357" y="634432"/>
            <a:ext cx="4848131" cy="4798685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5333" dirty="0">
                <a:latin typeface="Arial" panose="020B0604020202020204" pitchFamily="34" charset="0"/>
              </a:rPr>
              <a:t>The stress is on the </a:t>
            </a:r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</a:rPr>
              <a:t>second</a:t>
            </a:r>
            <a:r>
              <a:rPr lang="en-US" sz="5333" dirty="0">
                <a:latin typeface="Arial" panose="020B0604020202020204" pitchFamily="34" charset="0"/>
              </a:rPr>
              <a:t> syllable </a:t>
            </a:r>
          </a:p>
        </p:txBody>
      </p:sp>
    </p:spTree>
    <p:extLst>
      <p:ext uri="{BB962C8B-B14F-4D97-AF65-F5344CB8AC3E}">
        <p14:creationId xmlns:p14="http://schemas.microsoft.com/office/powerpoint/2010/main" val="201451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95</Words>
  <Application>Microsoft Office PowerPoint</Application>
  <PresentationFormat>Widescreen</PresentationFormat>
  <Paragraphs>38</Paragraphs>
  <Slides>12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 Light</vt:lpstr>
      <vt:lpstr>Calibri</vt:lpstr>
      <vt:lpstr>Comic Sans MS</vt:lpstr>
      <vt:lpstr>.VnHelvetIns</vt:lpstr>
      <vt:lpstr>Kirang Haerang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Huyen</dc:creator>
  <cp:lastModifiedBy>STD_PHUONG</cp:lastModifiedBy>
  <cp:revision>124</cp:revision>
  <dcterms:created xsi:type="dcterms:W3CDTF">2023-07-16T02:50:57Z</dcterms:created>
  <dcterms:modified xsi:type="dcterms:W3CDTF">2025-04-16T02:45:28Z</dcterms:modified>
</cp:coreProperties>
</file>