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007577337" r:id="rId2"/>
    <p:sldId id="2007577233" r:id="rId3"/>
    <p:sldId id="2007577298" r:id="rId4"/>
    <p:sldId id="2007577296" r:id="rId5"/>
    <p:sldId id="2007577297" r:id="rId6"/>
    <p:sldId id="2007577321" r:id="rId7"/>
    <p:sldId id="2007577336" r:id="rId8"/>
    <p:sldId id="2007577293" r:id="rId9"/>
    <p:sldId id="2007577294" r:id="rId10"/>
    <p:sldId id="311" r:id="rId11"/>
    <p:sldId id="2007577333" r:id="rId12"/>
    <p:sldId id="314" r:id="rId13"/>
    <p:sldId id="2007577332" r:id="rId14"/>
    <p:sldId id="2007577330" r:id="rId15"/>
    <p:sldId id="2007577331" r:id="rId16"/>
    <p:sldId id="312" r:id="rId17"/>
    <p:sldId id="2007577334" r:id="rId18"/>
    <p:sldId id="484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.VnCooper" panose="020B7200000000000000" pitchFamily="34" charset="0"/>
      <p:regular r:id="rId25"/>
    </p:embeddedFont>
    <p:embeddedFont>
      <p:font typeface=".VnHelvetInsH" panose="020B7200000000000000" pitchFamily="34" charset="0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.VnAvant" panose="020B7200000000000000" pitchFamily="34" charset="0"/>
      <p:regular r:id="rId39"/>
      <p:bold r:id="rId40"/>
      <p:italic r:id="rId41"/>
      <p:boldItalic r:id="rId42"/>
    </p:embeddedFont>
    <p:embeddedFont>
      <p:font typeface="Kirang Haerang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D9"/>
    <a:srgbClr val="FFFFFF"/>
    <a:srgbClr val="3792A7"/>
    <a:srgbClr val="FFFF00"/>
    <a:srgbClr val="FF2929"/>
    <a:srgbClr val="FF0909"/>
    <a:srgbClr val="FF8080"/>
    <a:srgbClr val="FFA64D"/>
    <a:srgbClr val="4DA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C2F1-0438-4E97-9983-C1481C0A55E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04C1-8B63-407C-B21B-56E4294B8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0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0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  <a:r>
              <a:rPr lang="en-US" sz="1200" b="0" cap="none" spc="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– YOUTUBE: MsPham.  Facebook: Dạy và học cùng công nghệ.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1B753-D3DD-49E6-B7CD-B2304C1235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7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8248-676A-8CAE-7BE9-0B126572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41645-B2AD-EFFE-DA0A-09D57AB5D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1795-D992-D28F-0B57-00833FD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D3DBC-067A-51A4-FACA-754E4FB0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9E7E-704D-2199-842D-F6A288B4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78586-9F9C-EC4E-94FE-66D29FC9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C1CBD-6E7D-4676-7E63-FDCF80C20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C31C-017F-166F-BDB5-0933747B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8005-2870-E98A-B72B-8B277D8F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F274-BED2-992C-5B86-ACE5AB59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18772-7FB4-4BC6-B4A7-BE456164B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EF47C-410B-4751-8D2F-73606B29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386A0-07EE-9792-9E57-3C4C627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4717-55D2-5958-BFA5-1AA6DE99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F37D2-53E8-B12C-F970-D86E7114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7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8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684A-7F6C-2A37-EB80-1475F34D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DA90-D673-E118-B494-61EFEE4D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C5AC7-84B4-7E24-F1EB-3C47028C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8D9A3-7198-E9F9-1462-7202EA69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0A5E-AEE0-CD07-944E-E3A90A44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014A-6E7E-267F-D3ED-5154DB7C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EE725-B98D-F2ED-E8B4-F4067CD5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A95C0-965D-E622-99A8-D41E597A2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35AA-B364-747B-10AA-7A05724C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B11C-94F4-F5F9-289E-751F8279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10F2-6410-A735-D3D1-A69A4CCF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4D92-07A9-38FC-5878-5487057C2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E114-C3CC-8EE5-17B1-CA207AC81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CAAD9-D817-2358-409D-5E87C077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60E40-4C49-FB2B-ED66-7A8325EB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C763D-11C4-1E4F-4277-4D32F4E8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0AF0-33F3-DC29-278C-51DAE695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7F522-4BAB-D0A8-C92B-B697D52C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59BE9-41BF-5A89-68EC-E0140C20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99948-1627-48EA-4CC7-970AFD2E2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B1C12-49B8-641C-11A3-6AA4FE9B0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A7769-2819-3F1E-2096-EF70B713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2A94-4938-5C5A-836E-182103C0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9C556-824E-6CBE-A90D-63D4087E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1F67-576D-82E3-50E7-6FB81A94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E43BA-78D0-8307-D2D6-E6029307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17B8-8D9F-9958-89DB-0BF9FE8C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E5E74-23E1-CFC7-CC3E-60229344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B47D0-B643-73DF-A0BB-9D3578BE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3EFF3-E642-1E0C-1559-3EBDCC92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C8444-1CAC-B6DA-DAC6-8E656989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389A-5568-CEC7-1BF3-060CEAC3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3D61-D407-09C8-37F2-1E49C979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5044D-D883-A722-A72C-F37B19E44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66940-B547-C109-16F6-8B9DAB96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56477-A376-B9AC-0A8F-1703C906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7B0AD-A33D-1EB1-57DE-54157248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449B-2DFF-B05D-F96A-04496A76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7612E-9C84-523B-48D3-C97B2B2B4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6536F-F836-A80A-4A32-807F7FAA1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45F48-CDCD-9C5E-A7EF-E1B5BDEE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85DBD3-974D-416C-9FAF-FC101CA3F57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0347D-A51B-C81E-1931-F2E2F1E0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C1520-8661-DC07-8B13-0A451A40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511F3-6FCB-4257-A8AB-26697B0F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6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frame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81829DAD-5788-FCA7-209D-A2B21F3894B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3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10" Type="http://schemas.openxmlformats.org/officeDocument/2006/relationships/image" Target="../media/image7.png"/><Relationship Id="rId4" Type="http://schemas.openxmlformats.org/officeDocument/2006/relationships/audio" Target="../media/audio8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MsPham-0936082789">
            <a:extLst>
              <a:ext uri="{FF2B5EF4-FFF2-40B4-BE49-F238E27FC236}">
                <a16:creationId xmlns:a16="http://schemas.microsoft.com/office/drawing/2014/main" id="{FA1680F5-37EA-3E44-401E-E3F46784F1CB}"/>
              </a:ext>
            </a:extLst>
          </p:cNvPr>
          <p:cNvGrpSpPr/>
          <p:nvPr/>
        </p:nvGrpSpPr>
        <p:grpSpPr>
          <a:xfrm>
            <a:off x="4284162" y="3976102"/>
            <a:ext cx="4521200" cy="525597"/>
            <a:chOff x="8517469" y="8626817"/>
            <a:chExt cx="9042400" cy="105119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7FD27205-CB95-6503-E404-5E39F7986A88}"/>
                </a:ext>
              </a:extLst>
            </p:cNvPr>
            <p:cNvGrpSpPr/>
            <p:nvPr/>
          </p:nvGrpSpPr>
          <p:grpSpPr>
            <a:xfrm>
              <a:off x="9561833" y="8647782"/>
              <a:ext cx="6729155" cy="1009265"/>
              <a:chOff x="0" y="0"/>
              <a:chExt cx="1103341" cy="243348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18D05B43-99AE-111A-236A-2FF09B99C611}"/>
                  </a:ext>
                </a:extLst>
              </p:cNvPr>
              <p:cNvSpPr/>
              <p:nvPr/>
            </p:nvSpPr>
            <p:spPr>
              <a:xfrm>
                <a:off x="0" y="0"/>
                <a:ext cx="1103341" cy="243348"/>
              </a:xfrm>
              <a:custGeom>
                <a:avLst/>
                <a:gdLst/>
                <a:ahLst/>
                <a:cxnLst/>
                <a:rect l="l" t="t" r="r" b="b"/>
                <a:pathLst>
                  <a:path w="1103341" h="243348">
                    <a:moveTo>
                      <a:pt x="0" y="0"/>
                    </a:moveTo>
                    <a:lnTo>
                      <a:pt x="1103341" y="0"/>
                    </a:lnTo>
                    <a:lnTo>
                      <a:pt x="1103341" y="243348"/>
                    </a:lnTo>
                    <a:lnTo>
                      <a:pt x="0" y="243348"/>
                    </a:lnTo>
                    <a:close/>
                  </a:path>
                </a:pathLst>
              </a:custGeom>
              <a:solidFill>
                <a:srgbClr val="4DACC4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MsPham-0936082789">
              <a:extLst>
                <a:ext uri="{FF2B5EF4-FFF2-40B4-BE49-F238E27FC236}">
                  <a16:creationId xmlns:a16="http://schemas.microsoft.com/office/drawing/2014/main" id="{BF4F5564-C3AC-0F62-932C-36483B5DD69E}"/>
                </a:ext>
              </a:extLst>
            </p:cNvPr>
            <p:cNvSpPr txBox="1">
              <a:spLocks/>
            </p:cNvSpPr>
            <p:nvPr/>
          </p:nvSpPr>
          <p:spPr>
            <a:xfrm>
              <a:off x="8517469" y="8626817"/>
              <a:ext cx="9042400" cy="1051194"/>
            </a:xfrm>
            <a:prstGeom prst="rect">
              <a:avLst/>
            </a:prstGeom>
          </p:spPr>
          <p:txBody>
            <a:bodyPr spcFirstLastPara="1" wrap="square" lIns="60950" tIns="60950" rIns="60950" bIns="609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Lesson 1 – Period 1</a:t>
              </a:r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E42C2015-3847-34A8-9A1A-81D7A9789811}"/>
              </a:ext>
            </a:extLst>
          </p:cNvPr>
          <p:cNvSpPr txBox="1"/>
          <p:nvPr/>
        </p:nvSpPr>
        <p:spPr>
          <a:xfrm>
            <a:off x="683844" y="2037974"/>
            <a:ext cx="1112176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500" b="1">
                <a:ln w="95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HelvetInsH" panose="020B7200000000000000" pitchFamily="34" charset="0"/>
              </a:rPr>
              <a:t>weather</a:t>
            </a:r>
            <a:endParaRPr lang="en-US" sz="28700" b="1">
              <a:ln w="9525">
                <a:solidFill>
                  <a:srgbClr val="F26522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F26522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3ADDE80E-B91D-D7C3-57EA-A234C19F4F00}"/>
              </a:ext>
            </a:extLst>
          </p:cNvPr>
          <p:cNvSpPr txBox="1">
            <a:spLocks/>
          </p:cNvSpPr>
          <p:nvPr/>
        </p:nvSpPr>
        <p:spPr>
          <a:xfrm>
            <a:off x="2337368" y="1292238"/>
            <a:ext cx="3389600" cy="986912"/>
          </a:xfrm>
          <a:prstGeom prst="rect">
            <a:avLst/>
          </a:prstGeom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800" b="1">
                <a:solidFill>
                  <a:srgbClr val="3792A7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Unit 16</a:t>
            </a:r>
            <a:endParaRPr lang="en-US" sz="4267" b="1">
              <a:solidFill>
                <a:srgbClr val="3792A7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2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48" y="3961750"/>
            <a:ext cx="2197444" cy="1800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40" y="3393504"/>
            <a:ext cx="1210705" cy="26576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296" y="710811"/>
            <a:ext cx="7712108" cy="4011516"/>
          </a:xfrm>
          <a:prstGeom prst="rect">
            <a:avLst/>
          </a:prstGeom>
        </p:spPr>
      </p:pic>
      <p:pic>
        <p:nvPicPr>
          <p:cNvPr id="23" name="WIN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258" y="1973396"/>
            <a:ext cx="1639643" cy="15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4718" y="4111861"/>
            <a:ext cx="1469263" cy="890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8235" y="5270594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hình chú Th</a:t>
            </a:r>
            <a:r>
              <a:rPr lang="vi-VN" dirty="0"/>
              <a:t>ỏ</a:t>
            </a:r>
            <a:r>
              <a:rPr lang="en-US" dirty="0"/>
              <a:t> hoặc chú Rùa khi chọn đáp án. </a:t>
            </a:r>
          </a:p>
        </p:txBody>
      </p:sp>
    </p:spTree>
    <p:extLst>
      <p:ext uri="{BB962C8B-B14F-4D97-AF65-F5344CB8AC3E}">
        <p14:creationId xmlns:p14="http://schemas.microsoft.com/office/powerpoint/2010/main" val="31079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7B4C6-36A6-4E5D-6AAD-922A5DB3883E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2FBD-EC42-C949-CE59-E16E41BD1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474" y="1676917"/>
            <a:ext cx="299949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rainy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sunny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10029-9B86-D6D4-E251-2D76C65E98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5560" y="2241048"/>
            <a:ext cx="3018923" cy="2065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39575B-3A1F-44AF-7F91-F1ECA2EA72D0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3558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windy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C0DA5-BDF9-EAD3-4E67-388A9A975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282" y="1940369"/>
            <a:ext cx="3253327" cy="2264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15DE88-CD6E-EA91-0E37-94A2DD702CC2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41234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sunny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5CA52-FD60-BCFE-61F6-03E94A9AF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7447" y="1966157"/>
            <a:ext cx="3073848" cy="2089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6BA0B6-E2F9-117D-D690-84545A7996A8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19761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cloudy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D8885-E0CF-D455-37B9-F06AB35C38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520" b="4433"/>
          <a:stretch/>
        </p:blipFill>
        <p:spPr>
          <a:xfrm>
            <a:off x="2431009" y="2310369"/>
            <a:ext cx="2589321" cy="19272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B9A404-03E0-1CE8-F963-130610832C52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11087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rainy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8153400" y="7219950"/>
            <a:ext cx="1289232" cy="704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AF720-17FD-95C6-74DE-38D51A61D1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7289" y="1852278"/>
            <a:ext cx="2389557" cy="2324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389EE3-2546-96F0-CFC5-D40BF3FE8DCA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36190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WINN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9" y="4705701"/>
            <a:ext cx="1282412" cy="11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MsPham"/>
          <p:cNvSpPr/>
          <p:nvPr/>
        </p:nvSpPr>
        <p:spPr>
          <a:xfrm flipH="1">
            <a:off x="1825323" y="4705701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sunny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MsPham"/>
          <p:cNvSpPr/>
          <p:nvPr/>
        </p:nvSpPr>
        <p:spPr>
          <a:xfrm>
            <a:off x="6863535" y="4698719"/>
            <a:ext cx="3200400" cy="152432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abbi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27" y="3703179"/>
            <a:ext cx="1210705" cy="2657645"/>
          </a:xfrm>
          <a:prstGeom prst="rect">
            <a:avLst/>
          </a:prstGeom>
        </p:spPr>
      </p:pic>
      <p:pic>
        <p:nvPicPr>
          <p:cNvPr id="18" name="tt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32" y="4579666"/>
            <a:ext cx="2197444" cy="1800781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2712" y="3831138"/>
            <a:ext cx="1505843" cy="1018120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11111753">
            <a:off x="2492923" y="7218808"/>
            <a:ext cx="1182567" cy="132767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F5A6F-19FC-6AD8-8E49-A3F667ED6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5330" y="2102059"/>
            <a:ext cx="2127230" cy="2061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E6370C-AAB7-00AC-594B-14947C5C29CC}"/>
              </a:ext>
            </a:extLst>
          </p:cNvPr>
          <p:cNvSpPr/>
          <p:nvPr/>
        </p:nvSpPr>
        <p:spPr>
          <a:xfrm>
            <a:off x="1439009" y="708340"/>
            <a:ext cx="9433248" cy="213641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weather like last weekend? </a:t>
            </a:r>
          </a:p>
          <a:p>
            <a:pPr algn="ctr"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________.</a:t>
            </a:r>
          </a:p>
        </p:txBody>
      </p:sp>
    </p:spTree>
    <p:extLst>
      <p:ext uri="{BB962C8B-B14F-4D97-AF65-F5344CB8AC3E}">
        <p14:creationId xmlns:p14="http://schemas.microsoft.com/office/powerpoint/2010/main" val="8694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3391F8C-1B9B-5789-2F67-BE4A0EEF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76290" y="1262955"/>
            <a:ext cx="605443" cy="605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A8801D-1E3A-3B5A-2CC2-775A39EC2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3" b="-1"/>
          <a:stretch/>
        </p:blipFill>
        <p:spPr>
          <a:xfrm>
            <a:off x="752354" y="2281079"/>
            <a:ext cx="2253188" cy="2058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0FABB1-76E2-E129-8DFE-D25C10DC8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35" b="17633"/>
          <a:stretch/>
        </p:blipFill>
        <p:spPr>
          <a:xfrm>
            <a:off x="9062651" y="3512539"/>
            <a:ext cx="2288544" cy="1478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FD9458-129E-33A4-5FA8-FE605C3B7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981" y="3404082"/>
            <a:ext cx="1890985" cy="1832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C1A2E-2892-EA85-69F0-453C01C60F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9039" t="-3594" b="-12177"/>
          <a:stretch/>
        </p:blipFill>
        <p:spPr>
          <a:xfrm>
            <a:off x="3266334" y="3231777"/>
            <a:ext cx="2266994" cy="1960179"/>
          </a:xfrm>
          <a:prstGeom prst="ellipse">
            <a:avLst/>
          </a:prstGeom>
        </p:spPr>
      </p:pic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DAB8699F-160D-8ACD-00B1-04A9063AD8A7}"/>
              </a:ext>
            </a:extLst>
          </p:cNvPr>
          <p:cNvSpPr txBox="1">
            <a:spLocks/>
          </p:cNvSpPr>
          <p:nvPr/>
        </p:nvSpPr>
        <p:spPr>
          <a:xfrm>
            <a:off x="752354" y="5891099"/>
            <a:ext cx="1997538" cy="4749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800">
                <a:cs typeface="Arial" panose="020B0604020202020204" pitchFamily="34" charset="0"/>
              </a:rPr>
              <a:t>rainy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BE276593-9B0C-2CA6-65C8-5B243CC1DCFB}"/>
              </a:ext>
            </a:extLst>
          </p:cNvPr>
          <p:cNvSpPr txBox="1">
            <a:spLocks/>
          </p:cNvSpPr>
          <p:nvPr/>
        </p:nvSpPr>
        <p:spPr>
          <a:xfrm>
            <a:off x="3552391" y="5887675"/>
            <a:ext cx="1997538" cy="4749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800">
                <a:cs typeface="Arial" panose="020B0604020202020204" pitchFamily="34" charset="0"/>
              </a:rPr>
              <a:t>windy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2E93569F-1DDC-7AEB-0BA9-0E11608AD485}"/>
              </a:ext>
            </a:extLst>
          </p:cNvPr>
          <p:cNvSpPr txBox="1">
            <a:spLocks/>
          </p:cNvSpPr>
          <p:nvPr/>
        </p:nvSpPr>
        <p:spPr>
          <a:xfrm>
            <a:off x="6352428" y="5883103"/>
            <a:ext cx="1997538" cy="4749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800">
                <a:cs typeface="Arial" panose="020B0604020202020204" pitchFamily="34" charset="0"/>
              </a:rPr>
              <a:t>sunny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91D839FC-5AA4-D6A1-E5BF-99D3B7926A4E}"/>
              </a:ext>
            </a:extLst>
          </p:cNvPr>
          <p:cNvSpPr txBox="1">
            <a:spLocks/>
          </p:cNvSpPr>
          <p:nvPr/>
        </p:nvSpPr>
        <p:spPr>
          <a:xfrm>
            <a:off x="9152465" y="5883103"/>
            <a:ext cx="1997538" cy="4749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800">
                <a:cs typeface="Arial" panose="020B0604020202020204" pitchFamily="34" charset="0"/>
              </a:rPr>
              <a:t>cloudy</a:t>
            </a:r>
          </a:p>
        </p:txBody>
      </p: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7AF77855-99DA-69DC-80C7-DE4BAC7D3AC8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2287465" y="1936937"/>
            <a:ext cx="3237222" cy="2147607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spham-0936082789">
            <a:extLst>
              <a:ext uri="{FF2B5EF4-FFF2-40B4-BE49-F238E27FC236}">
                <a16:creationId xmlns:a16="http://schemas.microsoft.com/office/drawing/2014/main" id="{0063D836-04AC-9CEF-A611-F5C4BB14604A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4959475" y="1936937"/>
            <a:ext cx="565212" cy="205137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Mspham-0936082789">
            <a:extLst>
              <a:ext uri="{FF2B5EF4-FFF2-40B4-BE49-F238E27FC236}">
                <a16:creationId xmlns:a16="http://schemas.microsoft.com/office/drawing/2014/main" id="{B5410517-F1C9-351F-5026-09619C527D12}"/>
              </a:ext>
            </a:extLst>
          </p:cNvPr>
          <p:cNvCxnSpPr>
            <a:cxnSpLocks/>
            <a:stCxn id="34" idx="2"/>
            <a:endCxn id="7" idx="0"/>
          </p:cNvCxnSpPr>
          <p:nvPr/>
        </p:nvCxnSpPr>
        <p:spPr>
          <a:xfrm>
            <a:off x="5524687" y="1936937"/>
            <a:ext cx="1879787" cy="1467145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Mspham-0936082789">
            <a:extLst>
              <a:ext uri="{FF2B5EF4-FFF2-40B4-BE49-F238E27FC236}">
                <a16:creationId xmlns:a16="http://schemas.microsoft.com/office/drawing/2014/main" id="{36372F84-E79B-F224-88A9-F9A4270CCDE7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5524687" y="1936937"/>
            <a:ext cx="4117024" cy="2314719"/>
          </a:xfrm>
          <a:prstGeom prst="straightConnector1">
            <a:avLst/>
          </a:prstGeom>
          <a:ln>
            <a:solidFill>
              <a:srgbClr val="F265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spham-0936082789">
            <a:extLst>
              <a:ext uri="{FF2B5EF4-FFF2-40B4-BE49-F238E27FC236}">
                <a16:creationId xmlns:a16="http://schemas.microsoft.com/office/drawing/2014/main" id="{D866EEA2-CB6E-43CF-8037-185DABDB288D}"/>
              </a:ext>
            </a:extLst>
          </p:cNvPr>
          <p:cNvSpPr txBox="1">
            <a:spLocks/>
          </p:cNvSpPr>
          <p:nvPr/>
        </p:nvSpPr>
        <p:spPr>
          <a:xfrm>
            <a:off x="1943070" y="505921"/>
            <a:ext cx="7393570" cy="709376"/>
          </a:xfrm>
          <a:prstGeom prst="wedgeRoundRectCallout">
            <a:avLst>
              <a:gd name="adj1" fmla="val -53260"/>
              <a:gd name="adj2" fmla="val -19374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What was the weather like last weekend?</a:t>
            </a:r>
            <a:endParaRPr lang="en-US" sz="2700" dirty="0"/>
          </a:p>
        </p:txBody>
      </p:sp>
      <p:sp>
        <p:nvSpPr>
          <p:cNvPr id="34" name="Mspham-0936082789">
            <a:extLst>
              <a:ext uri="{FF2B5EF4-FFF2-40B4-BE49-F238E27FC236}">
                <a16:creationId xmlns:a16="http://schemas.microsoft.com/office/drawing/2014/main" id="{02416DE6-D529-01DC-5F72-B55CA353EA60}"/>
              </a:ext>
            </a:extLst>
          </p:cNvPr>
          <p:cNvSpPr txBox="1">
            <a:spLocks/>
          </p:cNvSpPr>
          <p:nvPr/>
        </p:nvSpPr>
        <p:spPr>
          <a:xfrm>
            <a:off x="3527617" y="1311525"/>
            <a:ext cx="3994139" cy="625412"/>
          </a:xfrm>
          <a:prstGeom prst="wedgeRoundRectCallout">
            <a:avLst>
              <a:gd name="adj1" fmla="val 59619"/>
              <a:gd name="adj2" fmla="val 13410"/>
              <a:gd name="adj3" fmla="val 16667"/>
            </a:avLst>
          </a:prstGeom>
          <a:solidFill>
            <a:schemeClr val="bg1"/>
          </a:solidFill>
          <a:ln>
            <a:solidFill>
              <a:srgbClr val="00BF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700"/>
              <a:t>It was _______.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5437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mưa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424545"/>
            <a:ext cx="264916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/>
              <a:t>/ˈreɪni/</a:t>
            </a:r>
            <a:endParaRPr lang="en-US" sz="180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rainy</a:t>
            </a:r>
            <a:endParaRPr lang="en-US" sz="4800">
              <a:latin typeface=".VnAvant" panose="020B7200000000000000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FB1EE69-4850-09DE-0417-089C9773BC31}"/>
              </a:ext>
            </a:extLst>
          </p:cNvPr>
          <p:cNvSpPr txBox="1"/>
          <p:nvPr/>
        </p:nvSpPr>
        <p:spPr>
          <a:xfrm>
            <a:off x="942392" y="0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65A1D-C44F-C1B5-29AB-63A488D6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17" y="894669"/>
            <a:ext cx="5342083" cy="5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gió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424545"/>
            <a:ext cx="264916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/>
              <a:t>/ˈwɪndi/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windy</a:t>
            </a:r>
            <a:endParaRPr lang="en-US" sz="4800">
              <a:latin typeface=".VnAvant" panose="020B7200000000000000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833CCF02-4E7F-3A19-1450-5738A94A980B}"/>
              </a:ext>
            </a:extLst>
          </p:cNvPr>
          <p:cNvSpPr txBox="1"/>
          <p:nvPr/>
        </p:nvSpPr>
        <p:spPr>
          <a:xfrm>
            <a:off x="942392" y="0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5563A-31C1-9C05-BB4A-8C4EA9944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9039" t="-3594" b="-12177"/>
          <a:stretch/>
        </p:blipFill>
        <p:spPr>
          <a:xfrm>
            <a:off x="190299" y="961100"/>
            <a:ext cx="7050676" cy="60964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nắng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47601"/>
            <a:ext cx="264916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/ˈ</a:t>
            </a:r>
            <a:r>
              <a:rPr lang="en-US" sz="3200"/>
              <a:t>sʌni</a:t>
            </a:r>
            <a:r>
              <a:rPr lang="en-US"/>
              <a:t>/</a:t>
            </a:r>
            <a:endParaRPr lang="en-US" sz="280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sunny</a:t>
            </a:r>
            <a:endParaRPr lang="en-US" sz="4800">
              <a:latin typeface=".VnAvant" panose="020B7200000000000000" pitchFamily="34" charset="0"/>
            </a:endParaRP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119708A-B56D-77D9-CCFA-93ED0ED4CADF}"/>
              </a:ext>
            </a:extLst>
          </p:cNvPr>
          <p:cNvSpPr txBox="1"/>
          <p:nvPr/>
        </p:nvSpPr>
        <p:spPr>
          <a:xfrm>
            <a:off x="942392" y="0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B3FA4-143E-E1EA-831F-09F0CC9F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72" y="986109"/>
            <a:ext cx="5395428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mây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347601"/>
            <a:ext cx="264916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/>
              <a:t>/ˈ</a:t>
            </a:r>
            <a:r>
              <a:rPr lang="en-US" sz="3200"/>
              <a:t>klaʊdi</a:t>
            </a:r>
            <a:r>
              <a:rPr lang="en-US"/>
              <a:t>/</a:t>
            </a:r>
            <a:endParaRPr lang="en-US" sz="2800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cloudy</a:t>
            </a:r>
            <a:endParaRPr lang="en-US" sz="4800">
              <a:latin typeface=".VnAvant" panose="020B7200000000000000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FF2530BA-7B12-A4EA-081E-B6F561477ABC}"/>
              </a:ext>
            </a:extLst>
          </p:cNvPr>
          <p:cNvSpPr txBox="1"/>
          <p:nvPr/>
        </p:nvSpPr>
        <p:spPr>
          <a:xfrm>
            <a:off x="942392" y="0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4E3BE-FB67-43C4-2552-8AD19F6D4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65" y="894669"/>
            <a:ext cx="5425910" cy="5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97AA5BE-895D-5A45-CDB0-EC164F93A79D}"/>
              </a:ext>
            </a:extLst>
          </p:cNvPr>
          <p:cNvSpPr/>
          <p:nvPr/>
        </p:nvSpPr>
        <p:spPr>
          <a:xfrm>
            <a:off x="7240975" y="4140201"/>
            <a:ext cx="3755254" cy="675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tiết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A8C57219-8AC7-6F7C-2D54-034BDF5B784C}"/>
              </a:ext>
            </a:extLst>
          </p:cNvPr>
          <p:cNvSpPr txBox="1"/>
          <p:nvPr/>
        </p:nvSpPr>
        <p:spPr>
          <a:xfrm>
            <a:off x="7794018" y="3424545"/>
            <a:ext cx="264916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4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/>
              <a:t>/ˈweðə(r)/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46F436ED-F006-BE81-F3D5-BFE8D12C35CB}"/>
              </a:ext>
            </a:extLst>
          </p:cNvPr>
          <p:cNvSpPr txBox="1"/>
          <p:nvPr/>
        </p:nvSpPr>
        <p:spPr>
          <a:xfrm>
            <a:off x="6705600" y="2540250"/>
            <a:ext cx="4826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4800"/>
              <a:t>weather</a:t>
            </a:r>
            <a:endParaRPr lang="en-US" sz="4800">
              <a:latin typeface=".VnAvant" panose="020B7200000000000000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FF2530BA-7B12-A4EA-081E-B6F561477ABC}"/>
              </a:ext>
            </a:extLst>
          </p:cNvPr>
          <p:cNvSpPr txBox="1"/>
          <p:nvPr/>
        </p:nvSpPr>
        <p:spPr>
          <a:xfrm>
            <a:off x="942392" y="0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F1F4CD-36AD-88E5-295D-554D61726CC1}"/>
              </a:ext>
            </a:extLst>
          </p:cNvPr>
          <p:cNvGrpSpPr/>
          <p:nvPr/>
        </p:nvGrpSpPr>
        <p:grpSpPr>
          <a:xfrm>
            <a:off x="2002806" y="1167482"/>
            <a:ext cx="5122412" cy="4514126"/>
            <a:chOff x="4777912" y="1890034"/>
            <a:chExt cx="5122412" cy="4514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A052FE-C737-285D-E49D-C113DE7AB81C}"/>
                </a:ext>
              </a:extLst>
            </p:cNvPr>
            <p:cNvSpPr/>
            <p:nvPr/>
          </p:nvSpPr>
          <p:spPr>
            <a:xfrm>
              <a:off x="4777912" y="1890034"/>
              <a:ext cx="5122412" cy="4514126"/>
            </a:xfrm>
            <a:prstGeom prst="roundRect">
              <a:avLst>
                <a:gd name="adj" fmla="val 5897"/>
              </a:avLst>
            </a:prstGeom>
            <a:solidFill>
              <a:schemeClr val="bg1"/>
            </a:solidFill>
            <a:ln w="28575">
              <a:solidFill>
                <a:srgbClr val="3792A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9F0FDA-0427-348C-5E87-65B42D24D6A7}"/>
                </a:ext>
              </a:extLst>
            </p:cNvPr>
            <p:cNvGrpSpPr/>
            <p:nvPr/>
          </p:nvGrpSpPr>
          <p:grpSpPr>
            <a:xfrm>
              <a:off x="5106410" y="2139189"/>
              <a:ext cx="4269129" cy="4002023"/>
              <a:chOff x="1358645" y="1533945"/>
              <a:chExt cx="4269129" cy="40020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04E3BE-FB67-43C4-2552-8AD19F6D46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7520" b="4433"/>
              <a:stretch/>
            </p:blipFill>
            <p:spPr>
              <a:xfrm>
                <a:off x="1358645" y="1843725"/>
                <a:ext cx="2129921" cy="1585275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97C7E53-9871-46C7-9871-31816C690F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682" y="3429000"/>
                <a:ext cx="1749815" cy="169544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CF31435-C86E-4590-171B-3B0359F204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29039" t="-3594" b="-12177"/>
              <a:stretch/>
            </p:blipFill>
            <p:spPr>
              <a:xfrm>
                <a:off x="3085089" y="3366005"/>
                <a:ext cx="2509614" cy="2169963"/>
              </a:xfrm>
              <a:prstGeom prst="ellipse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27849BD-C8FD-E15A-76ED-F065EDC72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2174" y="1533945"/>
                <a:ext cx="1965600" cy="191232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68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476C7-98CA-5FD9-6213-E0BB7C582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3" b="-1"/>
          <a:stretch/>
        </p:blipFill>
        <p:spPr>
          <a:xfrm>
            <a:off x="2031070" y="810082"/>
            <a:ext cx="1305558" cy="11925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3505257" y="112757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rainy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3505257" y="345208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sunny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3505257" y="228982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windy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3505257" y="4614336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cloudy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893A595-5B53-75E2-696F-FA7249FAC9B5}"/>
              </a:ext>
            </a:extLst>
          </p:cNvPr>
          <p:cNvSpPr txBox="1"/>
          <p:nvPr/>
        </p:nvSpPr>
        <p:spPr>
          <a:xfrm>
            <a:off x="795913" y="63063"/>
            <a:ext cx="9213448" cy="894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r>
              <a:rPr lang="en-US" sz="4000">
                <a:solidFill>
                  <a:srgbClr val="008F9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Vocabulary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422AAFA4-E2D4-6A89-9417-25E052DC2DB1}"/>
              </a:ext>
            </a:extLst>
          </p:cNvPr>
          <p:cNvSpPr txBox="1">
            <a:spLocks/>
          </p:cNvSpPr>
          <p:nvPr/>
        </p:nvSpPr>
        <p:spPr>
          <a:xfrm>
            <a:off x="7442257" y="112757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/ˈreɪni/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8780DF3-9C62-BCED-7077-6927D571F824}"/>
              </a:ext>
            </a:extLst>
          </p:cNvPr>
          <p:cNvSpPr txBox="1">
            <a:spLocks/>
          </p:cNvSpPr>
          <p:nvPr/>
        </p:nvSpPr>
        <p:spPr>
          <a:xfrm>
            <a:off x="7442257" y="345208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/ˈsʌni/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09C2D3FE-23EF-0033-CBE9-3ADED214172C}"/>
              </a:ext>
            </a:extLst>
          </p:cNvPr>
          <p:cNvSpPr txBox="1">
            <a:spLocks/>
          </p:cNvSpPr>
          <p:nvPr/>
        </p:nvSpPr>
        <p:spPr>
          <a:xfrm>
            <a:off x="7442257" y="2289826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/ˈwɪndi/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976FEA6-E61A-254F-2985-6A93738419C0}"/>
              </a:ext>
            </a:extLst>
          </p:cNvPr>
          <p:cNvSpPr txBox="1">
            <a:spLocks/>
          </p:cNvSpPr>
          <p:nvPr/>
        </p:nvSpPr>
        <p:spPr>
          <a:xfrm>
            <a:off x="7442257" y="4614336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/ˈklaʊdi/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DA49C-4AE6-DF5A-E779-C9BAE3C47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35" b="17633"/>
          <a:stretch/>
        </p:blipFill>
        <p:spPr>
          <a:xfrm>
            <a:off x="1777450" y="4898827"/>
            <a:ext cx="1326044" cy="856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44EDE-CC87-616C-257E-6CC13FD98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728" y="3103195"/>
            <a:ext cx="1095688" cy="1061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85F6B1-695C-032D-3E6F-68A9859F77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9039" t="-3594" b="-12177"/>
          <a:stretch/>
        </p:blipFill>
        <p:spPr>
          <a:xfrm>
            <a:off x="1823738" y="2021757"/>
            <a:ext cx="1313558" cy="1135781"/>
          </a:xfrm>
          <a:prstGeom prst="ellipse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31930A51-CD4B-DA92-6734-FC0BB6340EF3}"/>
              </a:ext>
            </a:extLst>
          </p:cNvPr>
          <p:cNvSpPr txBox="1">
            <a:spLocks/>
          </p:cNvSpPr>
          <p:nvPr/>
        </p:nvSpPr>
        <p:spPr>
          <a:xfrm>
            <a:off x="3505257" y="5776591"/>
            <a:ext cx="3794760" cy="712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400" b="1" i="0" u="none" strike="noStrike" cap="none">
                <a:solidFill>
                  <a:srgbClr val="002060"/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>
                <a:cs typeface="Arial" panose="020B0604020202020204" pitchFamily="34" charset="0"/>
              </a:rPr>
              <a:t>weather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F8C5E44-2B7F-414F-399B-6BEF66C9A5C6}"/>
              </a:ext>
            </a:extLst>
          </p:cNvPr>
          <p:cNvSpPr txBox="1">
            <a:spLocks/>
          </p:cNvSpPr>
          <p:nvPr/>
        </p:nvSpPr>
        <p:spPr>
          <a:xfrm>
            <a:off x="7442257" y="5776591"/>
            <a:ext cx="3794760" cy="712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/>
              <a:t>/ˈweðə(r)/</a:t>
            </a:r>
          </a:p>
        </p:txBody>
      </p:sp>
    </p:spTree>
    <p:extLst>
      <p:ext uri="{BB962C8B-B14F-4D97-AF65-F5344CB8AC3E}">
        <p14:creationId xmlns:p14="http://schemas.microsoft.com/office/powerpoint/2010/main" val="27600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8" grpId="0"/>
      <p:bldP spid="19" grpId="0"/>
      <p:bldP spid="20" grpId="0"/>
      <p:bldP spid="21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502229" y="384585"/>
            <a:ext cx="5598367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listen and read.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907701" y="326366"/>
            <a:ext cx="502920" cy="50292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487684A7-E53C-211E-CAFA-D5EB6CCD6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91" y="5438468"/>
            <a:ext cx="588935" cy="583901"/>
          </a:xfrm>
          <a:prstGeom prst="rect">
            <a:avLst/>
          </a:prstGeom>
        </p:spPr>
      </p:pic>
      <p:pic>
        <p:nvPicPr>
          <p:cNvPr id="5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BA792999-EA1E-1924-2815-CC5CBD01E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4" y="5438468"/>
            <a:ext cx="588935" cy="5839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193BD7E-9FCC-98B8-BADA-46E1727A08B4}"/>
              </a:ext>
            </a:extLst>
          </p:cNvPr>
          <p:cNvGrpSpPr/>
          <p:nvPr/>
        </p:nvGrpSpPr>
        <p:grpSpPr>
          <a:xfrm>
            <a:off x="411907" y="1407996"/>
            <a:ext cx="11284299" cy="3666924"/>
            <a:chOff x="453850" y="1471206"/>
            <a:chExt cx="11284299" cy="36669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C50457-C293-D07D-8458-B3DC122D4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3850" y="1471206"/>
              <a:ext cx="11284299" cy="36669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1C0BE8-37AC-A554-0824-5FB0BAC3E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571" t="324" r="4756" b="87869"/>
            <a:stretch/>
          </p:blipFill>
          <p:spPr>
            <a:xfrm>
              <a:off x="9975980" y="1486446"/>
              <a:ext cx="752980" cy="4329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23AF4B-C0CF-277F-8569-1960CF361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8571" t="324" r="4756" b="87869"/>
            <a:stretch/>
          </p:blipFill>
          <p:spPr>
            <a:xfrm>
              <a:off x="4100685" y="1482994"/>
              <a:ext cx="752980" cy="43294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3DB19-B74B-DB51-3A1C-CD9F162A92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975" t="86431" r="14616" b="1724"/>
          <a:stretch/>
        </p:blipFill>
        <p:spPr>
          <a:xfrm>
            <a:off x="8237221" y="4640580"/>
            <a:ext cx="1851660" cy="43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4D3C91-3FE0-8E30-E0DF-A4B2E08C4C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361" t="3726" r="15696" b="76117"/>
          <a:stretch/>
        </p:blipFill>
        <p:spPr>
          <a:xfrm>
            <a:off x="6926579" y="1607820"/>
            <a:ext cx="3040381" cy="739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833287-02D7-BFB9-8D66-5B6AE8BFDC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97" t="85808" r="72959" b="2347"/>
          <a:stretch/>
        </p:blipFill>
        <p:spPr>
          <a:xfrm>
            <a:off x="1051559" y="4617720"/>
            <a:ext cx="2453641" cy="4343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FD8D36-F86C-4561-EA40-7E97F10D86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246" t="69807" r="59994" b="18348"/>
          <a:stretch/>
        </p:blipFill>
        <p:spPr>
          <a:xfrm>
            <a:off x="2964179" y="4030980"/>
            <a:ext cx="2004061" cy="434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68BED1-954D-57B2-6770-6BE9F3B221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13" t="2895" r="68232" b="77779"/>
          <a:stretch/>
        </p:blipFill>
        <p:spPr>
          <a:xfrm>
            <a:off x="1188719" y="1577340"/>
            <a:ext cx="2849881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2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5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52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52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52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ack 52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ack 52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6FFB3E2-EF35-2619-B0C8-B5F8B5CFA8E4}"/>
              </a:ext>
            </a:extLst>
          </p:cNvPr>
          <p:cNvGrpSpPr/>
          <p:nvPr/>
        </p:nvGrpSpPr>
        <p:grpSpPr>
          <a:xfrm>
            <a:off x="2235599" y="878235"/>
            <a:ext cx="8087013" cy="5641863"/>
            <a:chOff x="1651346" y="908325"/>
            <a:chExt cx="8889307" cy="62015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A5DF86-CE1D-0DE6-A931-0F9D6C240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300" t="-978" r="124" b="978"/>
            <a:stretch/>
          </p:blipFill>
          <p:spPr>
            <a:xfrm>
              <a:off x="1651346" y="3994365"/>
              <a:ext cx="8889307" cy="31155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B06D3A-B4C2-1B83-9F9A-ED5AF7A9A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1424"/>
            <a:stretch/>
          </p:blipFill>
          <p:spPr>
            <a:xfrm>
              <a:off x="1651346" y="908325"/>
              <a:ext cx="8889307" cy="3115540"/>
            </a:xfrm>
            <a:prstGeom prst="rect">
              <a:avLst/>
            </a:prstGeom>
          </p:spPr>
        </p:pic>
      </p:grp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A8A04444-F193-EE18-DE7F-97841EFA395B}"/>
              </a:ext>
            </a:extLst>
          </p:cNvPr>
          <p:cNvSpPr txBox="1">
            <a:spLocks/>
          </p:cNvSpPr>
          <p:nvPr/>
        </p:nvSpPr>
        <p:spPr>
          <a:xfrm>
            <a:off x="2952688" y="3167100"/>
            <a:ext cx="2635861" cy="52935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rainy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985D5F0E-7D49-996E-5123-A3138769D979}"/>
              </a:ext>
            </a:extLst>
          </p:cNvPr>
          <p:cNvSpPr txBox="1">
            <a:spLocks/>
          </p:cNvSpPr>
          <p:nvPr/>
        </p:nvSpPr>
        <p:spPr>
          <a:xfrm>
            <a:off x="7103637" y="3167100"/>
            <a:ext cx="2635861" cy="48864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windy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F4ACAF28-E2BA-CEB6-B0DF-3244A32335A3}"/>
              </a:ext>
            </a:extLst>
          </p:cNvPr>
          <p:cNvSpPr txBox="1">
            <a:spLocks/>
          </p:cNvSpPr>
          <p:nvPr/>
        </p:nvSpPr>
        <p:spPr>
          <a:xfrm>
            <a:off x="2952687" y="5995901"/>
            <a:ext cx="2635861" cy="50806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sunny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A626E5DD-F77C-C1C7-FC56-F8E9D829D3BC}"/>
              </a:ext>
            </a:extLst>
          </p:cNvPr>
          <p:cNvSpPr txBox="1">
            <a:spLocks/>
          </p:cNvSpPr>
          <p:nvPr/>
        </p:nvSpPr>
        <p:spPr>
          <a:xfrm>
            <a:off x="7103637" y="6026448"/>
            <a:ext cx="2635861" cy="47751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1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ea typeface="Kirang Haerang"/>
                <a:cs typeface="Kirang Haerang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cloudy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6765B625-FAA8-53A5-9D64-55A8C77AF4F9}"/>
              </a:ext>
            </a:extLst>
          </p:cNvPr>
          <p:cNvSpPr txBox="1">
            <a:spLocks/>
          </p:cNvSpPr>
          <p:nvPr/>
        </p:nvSpPr>
        <p:spPr>
          <a:xfrm>
            <a:off x="1435101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Listen, point and say.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2EDC863E-CB3F-F22F-2148-3E9A681A9AAC}"/>
              </a:ext>
            </a:extLst>
          </p:cNvPr>
          <p:cNvSpPr txBox="1">
            <a:spLocks/>
          </p:cNvSpPr>
          <p:nvPr/>
        </p:nvSpPr>
        <p:spPr>
          <a:xfrm>
            <a:off x="901475" y="326366"/>
            <a:ext cx="502920" cy="502920"/>
          </a:xfrm>
          <a:prstGeom prst="ellipse">
            <a:avLst/>
          </a:prstGeom>
          <a:solidFill>
            <a:srgbClr val="318F8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2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7156A3B7-A2BC-BCC7-71DD-F3B847CB9EC8}"/>
              </a:ext>
            </a:extLst>
          </p:cNvPr>
          <p:cNvSpPr txBox="1">
            <a:spLocks/>
          </p:cNvSpPr>
          <p:nvPr/>
        </p:nvSpPr>
        <p:spPr>
          <a:xfrm>
            <a:off x="7399609" y="421035"/>
            <a:ext cx="3657600" cy="457200"/>
          </a:xfrm>
          <a:prstGeom prst="wedgeRoundRectCallout">
            <a:avLst>
              <a:gd name="adj1" fmla="val -57486"/>
              <a:gd name="adj2" fmla="val -559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/>
              <a:t>Where’s your school?</a:t>
            </a:r>
            <a:endParaRPr lang="en-US" sz="2400" dirty="0"/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74F71B14-DD55-ED56-A110-4D5750B9ED9A}"/>
              </a:ext>
            </a:extLst>
          </p:cNvPr>
          <p:cNvSpPr txBox="1">
            <a:spLocks/>
          </p:cNvSpPr>
          <p:nvPr/>
        </p:nvSpPr>
        <p:spPr>
          <a:xfrm>
            <a:off x="7572329" y="984020"/>
            <a:ext cx="3484880" cy="457200"/>
          </a:xfrm>
          <a:prstGeom prst="wedgeRoundRectCallout">
            <a:avLst>
              <a:gd name="adj1" fmla="val 61068"/>
              <a:gd name="adj2" fmla="val 230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lnSpc>
                <a:spcPts val="6000"/>
              </a:lnSpc>
              <a:spcAft>
                <a:spcPts val="900"/>
              </a:spcAft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/>
              <a:t>It’s in the ________.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5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5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5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5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398</Words>
  <Application>Microsoft Office PowerPoint</Application>
  <PresentationFormat>Widescreen</PresentationFormat>
  <Paragraphs>95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Century Gothic</vt:lpstr>
      <vt:lpstr>.VnCooper</vt:lpstr>
      <vt:lpstr>.VnHelvetInsH</vt:lpstr>
      <vt:lpstr>Calibri Light</vt:lpstr>
      <vt:lpstr>Calibri</vt:lpstr>
      <vt:lpstr>Comic Sans MS</vt:lpstr>
      <vt:lpstr>Tahoma</vt:lpstr>
      <vt:lpstr>.VnAvant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42</cp:revision>
  <dcterms:created xsi:type="dcterms:W3CDTF">2023-12-05T02:41:47Z</dcterms:created>
  <dcterms:modified xsi:type="dcterms:W3CDTF">2025-04-16T00:58:40Z</dcterms:modified>
</cp:coreProperties>
</file>