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443" r:id="rId3"/>
    <p:sldId id="1205" r:id="rId4"/>
    <p:sldId id="517" r:id="rId5"/>
    <p:sldId id="935" r:id="rId6"/>
    <p:sldId id="683" r:id="rId7"/>
    <p:sldId id="745" r:id="rId8"/>
    <p:sldId id="746" r:id="rId9"/>
    <p:sldId id="747" r:id="rId10"/>
    <p:sldId id="789" r:id="rId11"/>
    <p:sldId id="510" r:id="rId12"/>
    <p:sldId id="748" r:id="rId13"/>
    <p:sldId id="749" r:id="rId14"/>
    <p:sldId id="1031" r:id="rId15"/>
    <p:sldId id="751" r:id="rId16"/>
    <p:sldId id="1034" r:id="rId17"/>
    <p:sldId id="1035" r:id="rId18"/>
    <p:sldId id="1036" r:id="rId19"/>
    <p:sldId id="1032" r:id="rId20"/>
    <p:sldId id="870" r:id="rId21"/>
    <p:sldId id="52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5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87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07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81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74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C831CE-0A3C-4999-A155-525727EC8766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Facebook: TRAN THI THANH TAM</a:t>
            </a:r>
          </a:p>
        </p:txBody>
      </p:sp>
    </p:spTree>
    <p:extLst>
      <p:ext uri="{BB962C8B-B14F-4D97-AF65-F5344CB8AC3E}">
        <p14:creationId xmlns:p14="http://schemas.microsoft.com/office/powerpoint/2010/main" val="402572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5.mp3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microsoft.com/office/2007/relationships/media" Target="../media/media13.mp3"/><Relationship Id="rId18" Type="http://schemas.openxmlformats.org/officeDocument/2006/relationships/image" Target="../media/image2.png"/><Relationship Id="rId3" Type="http://schemas.microsoft.com/office/2007/relationships/media" Target="../media/media15.mp3"/><Relationship Id="rId7" Type="http://schemas.microsoft.com/office/2007/relationships/media" Target="../media/media11.mp3"/><Relationship Id="rId12" Type="http://schemas.openxmlformats.org/officeDocument/2006/relationships/audio" Target="../media/media12.mp3"/><Relationship Id="rId17" Type="http://schemas.openxmlformats.org/officeDocument/2006/relationships/image" Target="../media/image9.png"/><Relationship Id="rId2" Type="http://schemas.openxmlformats.org/officeDocument/2006/relationships/audio" Target="../media/media14.mp3"/><Relationship Id="rId16" Type="http://schemas.openxmlformats.org/officeDocument/2006/relationships/notesSlide" Target="../notesSlides/notesSlide11.xml"/><Relationship Id="rId20" Type="http://schemas.openxmlformats.org/officeDocument/2006/relationships/image" Target="../media/image4.png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microsoft.com/office/2007/relationships/media" Target="../media/media12.mp3"/><Relationship Id="rId5" Type="http://schemas.microsoft.com/office/2007/relationships/media" Target="../media/media16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0.mp3"/><Relationship Id="rId19" Type="http://schemas.openxmlformats.org/officeDocument/2006/relationships/image" Target="../media/image10.png"/><Relationship Id="rId4" Type="http://schemas.openxmlformats.org/officeDocument/2006/relationships/audio" Target="../media/media15.mp3"/><Relationship Id="rId9" Type="http://schemas.microsoft.com/office/2007/relationships/media" Target="../media/media10.mp3"/><Relationship Id="rId14" Type="http://schemas.openxmlformats.org/officeDocument/2006/relationships/audio" Target="../media/media13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2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microsoft.com/office/2007/relationships/media" Target="../media/media1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441" y="1682858"/>
            <a:ext cx="1025330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18:MEANS OF TRANSPORT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0279" y="3259723"/>
            <a:ext cx="229144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Made </a:t>
            </a:r>
            <a:r>
              <a:rPr lang="en-US" sz="1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by </a:t>
            </a:r>
            <a:r>
              <a:rPr lang="en-US" sz="1600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:Thu Phuong</a:t>
            </a:r>
            <a:endParaRPr lang="en-US" sz="1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673" y="3013501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133725" y="12827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1333500" y="3759201"/>
            <a:ext cx="97917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</a:p>
        </p:txBody>
      </p:sp>
    </p:spTree>
    <p:extLst>
      <p:ext uri="{BB962C8B-B14F-4D97-AF65-F5344CB8AC3E}">
        <p14:creationId xmlns:p14="http://schemas.microsoft.com/office/powerpoint/2010/main" val="28498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45D1846-A2F4-7E1B-8968-B3C35663EB59}"/>
              </a:ext>
            </a:extLst>
          </p:cNvPr>
          <p:cNvSpPr/>
          <p:nvPr/>
        </p:nvSpPr>
        <p:spPr>
          <a:xfrm>
            <a:off x="598974" y="857251"/>
            <a:ext cx="3477726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1.By bus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B67B9C-451A-2F6C-AF23-E20A5B40CC40}"/>
              </a:ext>
            </a:extLst>
          </p:cNvPr>
          <p:cNvSpPr/>
          <p:nvPr/>
        </p:nvSpPr>
        <p:spPr>
          <a:xfrm>
            <a:off x="560874" y="2328862"/>
            <a:ext cx="3477726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2.On foot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9BA1CD-1C49-2A9D-26C0-C85E36DC460E}"/>
              </a:ext>
            </a:extLst>
          </p:cNvPr>
          <p:cNvSpPr/>
          <p:nvPr/>
        </p:nvSpPr>
        <p:spPr>
          <a:xfrm>
            <a:off x="590548" y="3795712"/>
            <a:ext cx="3524251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3.By bicycle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7F01810-8B37-556C-89A7-7D90B67E1D03}"/>
              </a:ext>
            </a:extLst>
          </p:cNvPr>
          <p:cNvSpPr/>
          <p:nvPr/>
        </p:nvSpPr>
        <p:spPr>
          <a:xfrm>
            <a:off x="598974" y="5210820"/>
            <a:ext cx="3477726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By taxi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9E660-3AC4-CE6E-D20F-5ABFDE592684}"/>
              </a:ext>
            </a:extLst>
          </p:cNvPr>
          <p:cNvSpPr/>
          <p:nvPr/>
        </p:nvSpPr>
        <p:spPr>
          <a:xfrm>
            <a:off x="11001376" y="742951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506576-A36B-BB35-5645-BFA6B1491522}"/>
              </a:ext>
            </a:extLst>
          </p:cNvPr>
          <p:cNvSpPr/>
          <p:nvPr/>
        </p:nvSpPr>
        <p:spPr>
          <a:xfrm>
            <a:off x="11001376" y="2247901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9565079-DA33-A027-1A80-CF86745B5BD1}"/>
              </a:ext>
            </a:extLst>
          </p:cNvPr>
          <p:cNvSpPr/>
          <p:nvPr/>
        </p:nvSpPr>
        <p:spPr>
          <a:xfrm>
            <a:off x="11001376" y="3886202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325360-FF0F-273B-5082-152A3B901231}"/>
              </a:ext>
            </a:extLst>
          </p:cNvPr>
          <p:cNvSpPr/>
          <p:nvPr/>
        </p:nvSpPr>
        <p:spPr>
          <a:xfrm>
            <a:off x="10944225" y="5448303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463AB4B-DABE-26BF-9134-874F74CB9630}"/>
              </a:ext>
            </a:extLst>
          </p:cNvPr>
          <p:cNvCxnSpPr>
            <a:cxnSpLocks/>
            <a:endCxn id="5124" idx="1"/>
          </p:cNvCxnSpPr>
          <p:nvPr/>
        </p:nvCxnSpPr>
        <p:spPr>
          <a:xfrm>
            <a:off x="4076699" y="1219200"/>
            <a:ext cx="4541839" cy="27998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A174E6-3F99-6B6C-7DB2-18833491EB1E}"/>
              </a:ext>
            </a:extLst>
          </p:cNvPr>
          <p:cNvCxnSpPr>
            <a:cxnSpLocks/>
          </p:cNvCxnSpPr>
          <p:nvPr/>
        </p:nvCxnSpPr>
        <p:spPr>
          <a:xfrm flipV="1">
            <a:off x="4019549" y="885180"/>
            <a:ext cx="4513264" cy="18961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162439-6F32-9923-FE8E-76AB71B8BE27}"/>
              </a:ext>
            </a:extLst>
          </p:cNvPr>
          <p:cNvCxnSpPr>
            <a:cxnSpLocks/>
          </p:cNvCxnSpPr>
          <p:nvPr/>
        </p:nvCxnSpPr>
        <p:spPr>
          <a:xfrm>
            <a:off x="4114799" y="4248150"/>
            <a:ext cx="4503739" cy="156407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C9F8594-9C83-C9E5-FAE4-E39085BD1AEC}"/>
              </a:ext>
            </a:extLst>
          </p:cNvPr>
          <p:cNvCxnSpPr>
            <a:cxnSpLocks/>
          </p:cNvCxnSpPr>
          <p:nvPr/>
        </p:nvCxnSpPr>
        <p:spPr>
          <a:xfrm flipV="1">
            <a:off x="4114799" y="2519362"/>
            <a:ext cx="4418014" cy="31456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CA9FCE3B-9770-2DED-45EA-62AB33B4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304" y="89559"/>
            <a:ext cx="1882979" cy="141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E210DDC3-8AD9-DB2B-7C13-D3227BD0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1529557"/>
            <a:ext cx="1882979" cy="15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DF11844-1647-28C6-8543-FD290BA56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3214703"/>
            <a:ext cx="2007421" cy="160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AAA09015-ABFD-AFFC-68E8-832DC1B7A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785714"/>
            <a:ext cx="2373312" cy="184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13CAB-A0AD-0CAF-9088-3EB31C0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9B9CA-BBF8-9478-CE94-64359CEF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652" y="2860618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C34CBF1-FAA1-C961-FC72-474D3E409237}"/>
              </a:ext>
            </a:extLst>
          </p:cNvPr>
          <p:cNvSpPr/>
          <p:nvPr/>
        </p:nvSpPr>
        <p:spPr>
          <a:xfrm>
            <a:off x="0" y="1759004"/>
            <a:ext cx="12317089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I get to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Kiem Lake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 có thể đến hồ Hoàn Kiếm bằng cách nào vậy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45658-B330-CE2F-35D3-58F23B884269}"/>
              </a:ext>
            </a:extLst>
          </p:cNvPr>
          <p:cNvSpPr/>
          <p:nvPr/>
        </p:nvSpPr>
        <p:spPr>
          <a:xfrm>
            <a:off x="1732325" y="378374"/>
            <a:ext cx="9106676" cy="101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 và trả lời xem đến một nơi bằng cách nào</a:t>
            </a:r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EA94CED-C80D-A8B2-8291-216E05CCA803}"/>
              </a:ext>
            </a:extLst>
          </p:cNvPr>
          <p:cNvSpPr/>
          <p:nvPr/>
        </p:nvSpPr>
        <p:spPr>
          <a:xfrm>
            <a:off x="1303283" y="3731172"/>
            <a:ext cx="10216056" cy="196084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You can get there </a:t>
            </a:r>
            <a:r>
              <a:rPr lang="vi-VN" sz="3000" b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bus.</a:t>
            </a:r>
            <a:endParaRPr lang="en-US" sz="3000" b="1" dirty="0">
              <a:solidFill>
                <a:srgbClr val="FF5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có thể đến đó bằng xe buýt.)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Ow can i get to the hoan kiem lake">
            <a:hlinkClick r:id="" action="ppaction://media"/>
            <a:extLst>
              <a:ext uri="{FF2B5EF4-FFF2-40B4-BE49-F238E27FC236}">
                <a16:creationId xmlns:a16="http://schemas.microsoft.com/office/drawing/2014/main" id="{E2E8212B-3559-1352-F375-4D30AFB2DC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0083" y="2599351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6" name="U 18 L 2. 2 .You can get there by bus">
            <a:hlinkClick r:id="" action="ppaction://media"/>
            <a:extLst>
              <a:ext uri="{FF2B5EF4-FFF2-40B4-BE49-F238E27FC236}">
                <a16:creationId xmlns:a16="http://schemas.microsoft.com/office/drawing/2014/main" id="{12D6A9AC-DAD6-2069-CB7F-439CF2ABF1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35504" y="4616421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488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6675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4557768" y="812734"/>
            <a:ext cx="5896304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can I get to...............................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933251" y="1453371"/>
            <a:ext cx="5162750" cy="558911"/>
          </a:xfrm>
          <a:prstGeom prst="wedgeRoundRectCallout">
            <a:avLst>
              <a:gd name="adj1" fmla="val -51386"/>
              <a:gd name="adj2" fmla="val 9531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You can get there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7220609" y="754942"/>
            <a:ext cx="324936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 Kiem Lake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2235274" y="1412295"/>
            <a:ext cx="5195539" cy="558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bus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17C12E-8549-4306-E07A-315FF868828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4665" y="2240976"/>
            <a:ext cx="9536604" cy="4004821"/>
          </a:xfrm>
          <a:prstGeom prst="rect">
            <a:avLst/>
          </a:prstGeom>
        </p:spPr>
      </p:pic>
      <p:pic>
        <p:nvPicPr>
          <p:cNvPr id="12" name="HOw can i get to the hoan kiem lake">
            <a:hlinkClick r:id="" action="ppaction://media"/>
            <a:extLst>
              <a:ext uri="{FF2B5EF4-FFF2-40B4-BE49-F238E27FC236}">
                <a16:creationId xmlns:a16="http://schemas.microsoft.com/office/drawing/2014/main" id="{EF5CF970-7550-41E0-E6BA-6ECE5501E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874814" y="850637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3" name="U 18 L 2. 2 .You can get there by bus">
            <a:hlinkClick r:id="" action="ppaction://media"/>
            <a:extLst>
              <a:ext uri="{FF2B5EF4-FFF2-40B4-BE49-F238E27FC236}">
                <a16:creationId xmlns:a16="http://schemas.microsoft.com/office/drawing/2014/main" id="{1E885EE6-F10F-BBF5-77F2-099AE8BB58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14411" y="1580234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4" name="Track 77">
            <a:hlinkClick r:id="" action="ppaction://media"/>
            <a:extLst>
              <a:ext uri="{FF2B5EF4-FFF2-40B4-BE49-F238E27FC236}">
                <a16:creationId xmlns:a16="http://schemas.microsoft.com/office/drawing/2014/main" id="{53AF1B76-2E15-E2AD-50C4-74DE79511D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704052" y="282127"/>
            <a:ext cx="406400" cy="40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5" name="U 18 L 2. 2 .c 1">
            <a:hlinkClick r:id="" action="ppaction://media"/>
            <a:extLst>
              <a:ext uri="{FF2B5EF4-FFF2-40B4-BE49-F238E27FC236}">
                <a16:creationId xmlns:a16="http://schemas.microsoft.com/office/drawing/2014/main" id="{2AD110F5-0CFC-5428-A53E-B290511A197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98265" y="379220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8 L 2. 2 .c 2">
            <a:hlinkClick r:id="" action="ppaction://media"/>
            <a:extLst>
              <a:ext uri="{FF2B5EF4-FFF2-40B4-BE49-F238E27FC236}">
                <a16:creationId xmlns:a16="http://schemas.microsoft.com/office/drawing/2014/main" id="{03DADB5A-9E6A-C56E-0034-32D9E99FD7B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040821" y="378018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8 L 2. 2 .c 3">
            <a:hlinkClick r:id="" action="ppaction://media"/>
            <a:extLst>
              <a:ext uri="{FF2B5EF4-FFF2-40B4-BE49-F238E27FC236}">
                <a16:creationId xmlns:a16="http://schemas.microsoft.com/office/drawing/2014/main" id="{7545CEF7-3C46-CE04-D65B-50488D2B61F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33251" y="584461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 18 L 2. 2 .c 4">
            <a:hlinkClick r:id="" action="ppaction://media"/>
            <a:extLst>
              <a:ext uri="{FF2B5EF4-FFF2-40B4-BE49-F238E27FC236}">
                <a16:creationId xmlns:a16="http://schemas.microsoft.com/office/drawing/2014/main" id="{54625814-2DD8-1B41-FDF4-7C00BFFF0D3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44021" y="583939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672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0AB9D0FD-C5C4-81EF-12B5-54614700020E}"/>
              </a:ext>
            </a:extLst>
          </p:cNvPr>
          <p:cNvSpPr/>
          <p:nvPr/>
        </p:nvSpPr>
        <p:spPr>
          <a:xfrm>
            <a:off x="2960195" y="670283"/>
            <a:ext cx="5896304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can I get to...............................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4899141E-A0B7-D9B7-74B1-CAF470A6B811}"/>
              </a:ext>
            </a:extLst>
          </p:cNvPr>
          <p:cNvSpPr/>
          <p:nvPr/>
        </p:nvSpPr>
        <p:spPr>
          <a:xfrm>
            <a:off x="3560838" y="5110971"/>
            <a:ext cx="5162750" cy="558911"/>
          </a:xfrm>
          <a:prstGeom prst="wedgeRoundRectCallout">
            <a:avLst>
              <a:gd name="adj1" fmla="val -51386"/>
              <a:gd name="adj2" fmla="val 9531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You can get there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E0AB4-57B8-9D6A-7189-767A7930B784}"/>
              </a:ext>
            </a:extLst>
          </p:cNvPr>
          <p:cNvSpPr/>
          <p:nvPr/>
        </p:nvSpPr>
        <p:spPr>
          <a:xfrm>
            <a:off x="5623036" y="612491"/>
            <a:ext cx="324936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 Kiem Lake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002EE0-547C-E5B5-2D14-9A3FE76270DA}"/>
              </a:ext>
            </a:extLst>
          </p:cNvPr>
          <p:cNvSpPr/>
          <p:nvPr/>
        </p:nvSpPr>
        <p:spPr>
          <a:xfrm>
            <a:off x="4862861" y="5069895"/>
            <a:ext cx="5195539" cy="558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bus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0279" y="3259723"/>
            <a:ext cx="229144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Made </a:t>
            </a:r>
            <a:r>
              <a:rPr lang="en-US" sz="1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by </a:t>
            </a:r>
            <a:r>
              <a:rPr lang="en-US" sz="1600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:Thu Phuong</a:t>
            </a:r>
            <a:endParaRPr lang="en-US" sz="1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FAEBF2-B591-9936-B6E5-5EB3B79AA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041" y="2162236"/>
            <a:ext cx="4302344" cy="27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0AB9D0FD-C5C4-81EF-12B5-54614700020E}"/>
              </a:ext>
            </a:extLst>
          </p:cNvPr>
          <p:cNvSpPr/>
          <p:nvPr/>
        </p:nvSpPr>
        <p:spPr>
          <a:xfrm>
            <a:off x="2960195" y="670283"/>
            <a:ext cx="5896304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can I get to...............................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4899141E-A0B7-D9B7-74B1-CAF470A6B811}"/>
              </a:ext>
            </a:extLst>
          </p:cNvPr>
          <p:cNvSpPr/>
          <p:nvPr/>
        </p:nvSpPr>
        <p:spPr>
          <a:xfrm>
            <a:off x="3560838" y="5110971"/>
            <a:ext cx="5162750" cy="558911"/>
          </a:xfrm>
          <a:prstGeom prst="wedgeRoundRectCallout">
            <a:avLst>
              <a:gd name="adj1" fmla="val -51386"/>
              <a:gd name="adj2" fmla="val 9531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You can get there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E0AB4-57B8-9D6A-7189-767A7930B784}"/>
              </a:ext>
            </a:extLst>
          </p:cNvPr>
          <p:cNvSpPr/>
          <p:nvPr/>
        </p:nvSpPr>
        <p:spPr>
          <a:xfrm>
            <a:off x="5623036" y="612491"/>
            <a:ext cx="324936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Dragon Bridge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002EE0-547C-E5B5-2D14-9A3FE76270DA}"/>
              </a:ext>
            </a:extLst>
          </p:cNvPr>
          <p:cNvSpPr/>
          <p:nvPr/>
        </p:nvSpPr>
        <p:spPr>
          <a:xfrm>
            <a:off x="5044966" y="5069895"/>
            <a:ext cx="5013434" cy="558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bicycle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0279" y="3259723"/>
            <a:ext cx="229144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Made </a:t>
            </a:r>
            <a:r>
              <a:rPr lang="en-US" sz="1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by </a:t>
            </a:r>
            <a:r>
              <a:rPr lang="en-US" sz="1600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:Thu Phuong</a:t>
            </a:r>
            <a:endParaRPr lang="en-US" sz="1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E65CAA-D374-6D59-98BD-500C47D99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838" y="1747029"/>
            <a:ext cx="4491774" cy="28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0AB9D0FD-C5C4-81EF-12B5-54614700020E}"/>
              </a:ext>
            </a:extLst>
          </p:cNvPr>
          <p:cNvSpPr/>
          <p:nvPr/>
        </p:nvSpPr>
        <p:spPr>
          <a:xfrm>
            <a:off x="2417379" y="670283"/>
            <a:ext cx="7147035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can I get to.......................................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4899141E-A0B7-D9B7-74B1-CAF470A6B811}"/>
              </a:ext>
            </a:extLst>
          </p:cNvPr>
          <p:cNvSpPr/>
          <p:nvPr/>
        </p:nvSpPr>
        <p:spPr>
          <a:xfrm>
            <a:off x="3560838" y="5110971"/>
            <a:ext cx="5162750" cy="558911"/>
          </a:xfrm>
          <a:prstGeom prst="wedgeRoundRectCallout">
            <a:avLst>
              <a:gd name="adj1" fmla="val -51386"/>
              <a:gd name="adj2" fmla="val 9531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You can get there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E0AB4-57B8-9D6A-7189-767A7930B784}"/>
              </a:ext>
            </a:extLst>
          </p:cNvPr>
          <p:cNvSpPr/>
          <p:nvPr/>
        </p:nvSpPr>
        <p:spPr>
          <a:xfrm>
            <a:off x="4862861" y="603981"/>
            <a:ext cx="443536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Dam Sen Water Park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002EE0-547C-E5B5-2D14-9A3FE76270DA}"/>
              </a:ext>
            </a:extLst>
          </p:cNvPr>
          <p:cNvSpPr/>
          <p:nvPr/>
        </p:nvSpPr>
        <p:spPr>
          <a:xfrm>
            <a:off x="4862861" y="5069895"/>
            <a:ext cx="5195539" cy="558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taxi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32427B-7642-910A-70BF-65682A27F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804" y="1721195"/>
            <a:ext cx="5129763" cy="28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0AB9D0FD-C5C4-81EF-12B5-54614700020E}"/>
              </a:ext>
            </a:extLst>
          </p:cNvPr>
          <p:cNvSpPr/>
          <p:nvPr/>
        </p:nvSpPr>
        <p:spPr>
          <a:xfrm>
            <a:off x="2960195" y="670283"/>
            <a:ext cx="5896304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can I get to...............................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4899141E-A0B7-D9B7-74B1-CAF470A6B811}"/>
              </a:ext>
            </a:extLst>
          </p:cNvPr>
          <p:cNvSpPr/>
          <p:nvPr/>
        </p:nvSpPr>
        <p:spPr>
          <a:xfrm>
            <a:off x="3560838" y="5110971"/>
            <a:ext cx="5162750" cy="558911"/>
          </a:xfrm>
          <a:prstGeom prst="wedgeRoundRectCallout">
            <a:avLst>
              <a:gd name="adj1" fmla="val -51386"/>
              <a:gd name="adj2" fmla="val 9531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You can get there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E0AB4-57B8-9D6A-7189-767A7930B784}"/>
              </a:ext>
            </a:extLst>
          </p:cNvPr>
          <p:cNvSpPr/>
          <p:nvPr/>
        </p:nvSpPr>
        <p:spPr>
          <a:xfrm>
            <a:off x="5580996" y="612491"/>
            <a:ext cx="324936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Thien Mu Pagoda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002EE0-547C-E5B5-2D14-9A3FE76270DA}"/>
              </a:ext>
            </a:extLst>
          </p:cNvPr>
          <p:cNvSpPr/>
          <p:nvPr/>
        </p:nvSpPr>
        <p:spPr>
          <a:xfrm>
            <a:off x="4862861" y="5069895"/>
            <a:ext cx="5195539" cy="558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foot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F438B-F213-AFE1-712C-6CFB7D3E3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04" y="1654331"/>
            <a:ext cx="4642935" cy="29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2AFE7-65FA-3852-A070-C348E6ECC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83" y="825143"/>
            <a:ext cx="11125200" cy="53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400" y="381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2075063" y="1559984"/>
            <a:ext cx="60028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1.</a:t>
            </a:r>
            <a:r>
              <a:rPr lang="en-US" sz="2900" b="1" u="sng" dirty="0">
                <a:solidFill>
                  <a:srgbClr val="FF0000"/>
                </a:solidFill>
              </a:rPr>
              <a:t>Vocabulary</a:t>
            </a:r>
            <a:r>
              <a:rPr lang="en-US" sz="2900" b="1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bicycle: bằng xe đạp</a:t>
            </a:r>
          </a:p>
          <a:p>
            <a:pPr marL="457200" indent="-457200">
              <a:buFontTx/>
              <a:buChar char="-"/>
            </a:pP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bus: bằng xe buýt</a:t>
            </a:r>
          </a:p>
          <a:p>
            <a:pPr marL="457200" indent="-457200">
              <a:buFontTx/>
              <a:buChar char="-"/>
            </a:pP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taxi: bằng xe taxi</a:t>
            </a:r>
          </a:p>
          <a:p>
            <a:pPr marL="457200" indent="-457200">
              <a:buFontTx/>
              <a:buChar char="-"/>
            </a:pP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foot: đi bộ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C58F7-4E66-872D-C52D-A27771474486}"/>
              </a:ext>
            </a:extLst>
          </p:cNvPr>
          <p:cNvSpPr txBox="1"/>
          <p:nvPr/>
        </p:nvSpPr>
        <p:spPr>
          <a:xfrm>
            <a:off x="2075063" y="3928410"/>
            <a:ext cx="81933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2. </a:t>
            </a:r>
            <a:r>
              <a:rPr lang="en-US" sz="2900" b="1" u="sng" dirty="0">
                <a:solidFill>
                  <a:srgbClr val="FF0000"/>
                </a:solidFill>
              </a:rPr>
              <a:t>Sentence pattern</a:t>
            </a:r>
            <a:r>
              <a:rPr lang="en-US" sz="29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900" b="1" dirty="0"/>
              <a:t>-</a:t>
            </a:r>
            <a:r>
              <a:rPr lang="vi-VN" sz="2900" b="1" dirty="0"/>
              <a:t>How can I get to </a:t>
            </a:r>
            <a:r>
              <a:rPr lang="vi-VN" sz="2900" b="1" dirty="0">
                <a:solidFill>
                  <a:srgbClr val="FF0000"/>
                </a:solidFill>
              </a:rPr>
              <a:t>Hoan Kiem Lake</a:t>
            </a:r>
            <a:r>
              <a:rPr lang="en-US" sz="2900" b="1" dirty="0"/>
              <a:t>?</a:t>
            </a:r>
            <a:endParaRPr lang="vi-VN" sz="2900" b="1" dirty="0"/>
          </a:p>
          <a:p>
            <a:r>
              <a:rPr lang="vi-VN" sz="2900" b="1" dirty="0"/>
              <a:t>(Tôi có thể đến hồ Hoàn Kiếm bằng cách nào vậy?</a:t>
            </a:r>
            <a:endParaRPr lang="en-US" sz="2900" b="1" dirty="0"/>
          </a:p>
          <a:p>
            <a:r>
              <a:rPr lang="en-US" sz="2900" b="1" dirty="0"/>
              <a:t>-&gt; </a:t>
            </a:r>
            <a:r>
              <a:rPr lang="vi-VN" sz="2900" b="1" dirty="0"/>
              <a:t>You can get there </a:t>
            </a:r>
            <a:r>
              <a:rPr lang="vi-VN" sz="2900" b="1" u="sng" dirty="0">
                <a:solidFill>
                  <a:srgbClr val="0070C0"/>
                </a:solidFill>
              </a:rPr>
              <a:t>by bicycle.</a:t>
            </a:r>
          </a:p>
          <a:p>
            <a:r>
              <a:rPr lang="vi-VN" sz="2900" b="1" dirty="0"/>
              <a:t>(Bạn có thể đến đó bằng xe đạp.)</a:t>
            </a:r>
            <a:endParaRPr lang="en-US" sz="2700" b="1" dirty="0"/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9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23C2F-0795-CAC3-524D-B7390D8EF983}"/>
              </a:ext>
            </a:extLst>
          </p:cNvPr>
          <p:cNvSpPr/>
          <p:nvPr/>
        </p:nvSpPr>
        <p:spPr>
          <a:xfrm>
            <a:off x="1102418" y="2393259"/>
            <a:ext cx="100449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rial" pitchFamily="34" charset="0"/>
                <a:cs typeface="Arial" pitchFamily="34" charset="0"/>
              </a:rPr>
              <a:t>Chinese Whispers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BE293-9728-C4E9-025C-9A5FA3EBCA2C}"/>
              </a:ext>
            </a:extLst>
          </p:cNvPr>
          <p:cNvSpPr/>
          <p:nvPr/>
        </p:nvSpPr>
        <p:spPr>
          <a:xfrm>
            <a:off x="1164916" y="683770"/>
            <a:ext cx="103912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LET’S 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8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68D98-65F5-F46F-EA65-3A92BE896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0" y="0"/>
            <a:ext cx="1217377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0DEE91-0440-0541-73C2-9DB96A74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BE0B4-2DF9-A0E0-195B-607E5922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39D678-A184-4130-9813-26BD85A1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651" y="1811476"/>
            <a:ext cx="3695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C3477B-6950-4457-80DA-151D590C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418" y="3273891"/>
            <a:ext cx="808155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Learn by heart vocabulary and sentence pattern </a:t>
            </a:r>
          </a:p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Prepare Unit 18- lesson 2 ( 4, 5, 6)</a:t>
            </a:r>
          </a:p>
        </p:txBody>
      </p:sp>
    </p:spTree>
    <p:extLst>
      <p:ext uri="{BB962C8B-B14F-4D97-AF65-F5344CB8AC3E}">
        <p14:creationId xmlns:p14="http://schemas.microsoft.com/office/powerpoint/2010/main" val="13967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819400" y="152400"/>
            <a:ext cx="6096000" cy="1295400"/>
          </a:xfrm>
          <a:prstGeom prst="star32">
            <a:avLst>
              <a:gd name="adj" fmla="val 375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itchFamily="34" charset="0"/>
                <a:cs typeface="Arial" pitchFamily="34" charset="0"/>
              </a:rPr>
              <a:t>Chinese Whispers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1752600" y="1371600"/>
            <a:ext cx="3276600" cy="1828800"/>
          </a:xfrm>
          <a:prstGeom prst="sun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  <a:latin typeface="Tahoma" pitchFamily="34" charset="0"/>
              </a:rPr>
              <a:t>Group 1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781800" y="1371600"/>
            <a:ext cx="3581400" cy="1828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ahoma" pitchFamily="34" charset="0"/>
              </a:rPr>
              <a:t>Group 2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914400" y="3276600"/>
            <a:ext cx="7441324" cy="1639908"/>
          </a:xfrm>
          <a:prstGeom prst="cloudCallout">
            <a:avLst>
              <a:gd name="adj1" fmla="val -15856"/>
              <a:gd name="adj2" fmla="val -30806"/>
            </a:avLst>
          </a:prstGeom>
          <a:solidFill>
            <a:srgbClr val="FCA2BC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867807" y="4800600"/>
            <a:ext cx="6800193" cy="1726324"/>
          </a:xfrm>
          <a:prstGeom prst="cloudCallout">
            <a:avLst>
              <a:gd name="adj1" fmla="val 17981"/>
              <a:gd name="adj2" fmla="val -127546"/>
            </a:avLst>
          </a:prstGeom>
          <a:solidFill>
            <a:srgbClr val="00FF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117834" y="3710970"/>
            <a:ext cx="6027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/>
              <a:t>I want to go to Ngo Mon Square</a:t>
            </a:r>
            <a:r>
              <a:rPr lang="vi-VN" sz="2800" b="1" dirty="0"/>
              <a:t>.</a:t>
            </a:r>
            <a:endParaRPr lang="en-US" sz="2800" b="1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39D23BEE-1D14-AF17-AAC2-05366ECF1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979" y="5410200"/>
            <a:ext cx="53497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/>
              <a:t>I want to go to </a:t>
            </a:r>
            <a:r>
              <a:rPr lang="en-US" sz="2800" b="1" dirty="0" err="1"/>
              <a:t>Hoan</a:t>
            </a:r>
            <a:r>
              <a:rPr lang="en-US" sz="2800" b="1" dirty="0"/>
              <a:t> Kiem Lake</a:t>
            </a:r>
            <a:r>
              <a:rPr lang="vi-VN" sz="2800" b="1" dirty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213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927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A278C-4035-B0E6-A28B-4A0AD4B68E6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844" y="785729"/>
            <a:ext cx="10825984" cy="5286861"/>
          </a:xfrm>
          <a:prstGeom prst="rect">
            <a:avLst/>
          </a:prstGeom>
        </p:spPr>
      </p:pic>
      <p:pic>
        <p:nvPicPr>
          <p:cNvPr id="4" name="Track 76">
            <a:hlinkClick r:id="" action="ppaction://media"/>
            <a:extLst>
              <a:ext uri="{FF2B5EF4-FFF2-40B4-BE49-F238E27FC236}">
                <a16:creationId xmlns:a16="http://schemas.microsoft.com/office/drawing/2014/main" id="{FB5D52A5-FB47-520A-B178-F92EBE316E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95836" y="379329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9" name="U 18 L 2. 1. a 1">
            <a:hlinkClick r:id="" action="ppaction://media"/>
            <a:extLst>
              <a:ext uri="{FF2B5EF4-FFF2-40B4-BE49-F238E27FC236}">
                <a16:creationId xmlns:a16="http://schemas.microsoft.com/office/drawing/2014/main" id="{19ECE4F6-F78A-98F6-979C-94AEF95D1E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1713" y="1525675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0" name="U 18 L 2. 1. a 2">
            <a:hlinkClick r:id="" action="ppaction://media"/>
            <a:extLst>
              <a:ext uri="{FF2B5EF4-FFF2-40B4-BE49-F238E27FC236}">
                <a16:creationId xmlns:a16="http://schemas.microsoft.com/office/drawing/2014/main" id="{50334CAA-9FBB-CA1C-ADFB-3CB296E180A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27367" y="4602655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1" name="U 18 L 2. 1. a 3">
            <a:hlinkClick r:id="" action="ppaction://media"/>
            <a:extLst>
              <a:ext uri="{FF2B5EF4-FFF2-40B4-BE49-F238E27FC236}">
                <a16:creationId xmlns:a16="http://schemas.microsoft.com/office/drawing/2014/main" id="{F5DBAB7D-2BC0-2128-8B69-DDEF3ABC730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48441" y="4949573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2" name="U 18 L 2. 1. a 4">
            <a:hlinkClick r:id="" action="ppaction://media"/>
            <a:extLst>
              <a:ext uri="{FF2B5EF4-FFF2-40B4-BE49-F238E27FC236}">
                <a16:creationId xmlns:a16="http://schemas.microsoft.com/office/drawing/2014/main" id="{5909D9C6-CC33-0C6F-4BAC-74E0CB49F82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41685" y="5826234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3" name="U 18 L 2. 1. b 1">
            <a:hlinkClick r:id="" action="ppaction://media"/>
            <a:extLst>
              <a:ext uri="{FF2B5EF4-FFF2-40B4-BE49-F238E27FC236}">
                <a16:creationId xmlns:a16="http://schemas.microsoft.com/office/drawing/2014/main" id="{E3FE999E-96A2-5232-AADA-AE4040D96F7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744138" y="1720993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4" name="U 18 L 2. 1. b .2.1">
            <a:hlinkClick r:id="" action="ppaction://media"/>
            <a:extLst>
              <a:ext uri="{FF2B5EF4-FFF2-40B4-BE49-F238E27FC236}">
                <a16:creationId xmlns:a16="http://schemas.microsoft.com/office/drawing/2014/main" id="{8B962929-F6D4-2DF8-7679-A33616A3648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00360" y="4196255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5" name="U 18 L 2. 1.b.2.2">
            <a:hlinkClick r:id="" action="ppaction://media"/>
            <a:extLst>
              <a:ext uri="{FF2B5EF4-FFF2-40B4-BE49-F238E27FC236}">
                <a16:creationId xmlns:a16="http://schemas.microsoft.com/office/drawing/2014/main" id="{5A50811D-AA49-1B50-65CD-9EBB359E98E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13500" y="4805855"/>
            <a:ext cx="406400" cy="406400"/>
          </a:xfrm>
          <a:prstGeom prst="rect">
            <a:avLst/>
          </a:prstGeom>
        </p:spPr>
      </p:pic>
      <p:pic>
        <p:nvPicPr>
          <p:cNvPr id="16" name="U 18 L 2. 1. b 3">
            <a:hlinkClick r:id="" action="ppaction://media"/>
            <a:extLst>
              <a:ext uri="{FF2B5EF4-FFF2-40B4-BE49-F238E27FC236}">
                <a16:creationId xmlns:a16="http://schemas.microsoft.com/office/drawing/2014/main" id="{EEF6F0DC-72FD-81A9-CA6E-863F810AD43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299036" y="5826234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02095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289011" y="4569672"/>
            <a:ext cx="8055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bicycle/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baɪ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baɪsɪkl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/: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0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U 18 L 2. 2 .c 2">
            <a:hlinkClick r:id="" action="ppaction://media"/>
            <a:extLst>
              <a:ext uri="{FF2B5EF4-FFF2-40B4-BE49-F238E27FC236}">
                <a16:creationId xmlns:a16="http://schemas.microsoft.com/office/drawing/2014/main" id="{A7BE1F8B-1567-BEB4-6BFD-B83D3ABAD3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57" end="300.218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7172" y="32258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4950279" y="3259723"/>
            <a:ext cx="229144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Made </a:t>
            </a:r>
            <a:r>
              <a:rPr lang="en-US" sz="1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by </a:t>
            </a:r>
            <a:r>
              <a:rPr lang="en-US" sz="1600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:Thu Phuong</a:t>
            </a:r>
            <a:endParaRPr lang="en-US" sz="1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B9474F-4C62-8ED5-5851-041E349F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43" y="1934616"/>
            <a:ext cx="4414345" cy="230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977169" y="4601655"/>
            <a:ext cx="6659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bus</a:t>
            </a:r>
            <a:r>
              <a:rPr lang="vi-VN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baɪ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bʌs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/: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endParaRPr lang="en-US" sz="40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U 18 L 2. 2 .c 1">
            <a:hlinkClick r:id="" action="ppaction://media"/>
            <a:extLst>
              <a:ext uri="{FF2B5EF4-FFF2-40B4-BE49-F238E27FC236}">
                <a16:creationId xmlns:a16="http://schemas.microsoft.com/office/drawing/2014/main" id="{422708C0-0795-AA30-C2B9-AD81F01278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99" end="391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7172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4950279" y="3259723"/>
            <a:ext cx="229144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Made </a:t>
            </a:r>
            <a:r>
              <a:rPr lang="en-US" sz="1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by </a:t>
            </a:r>
            <a:r>
              <a:rPr lang="en-US" sz="1600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:Thu Phuong</a:t>
            </a:r>
            <a:endParaRPr lang="en-US" sz="1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0B6A6C-B113-DA07-F133-086755A32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96" y="2191543"/>
            <a:ext cx="4724892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529428" y="4601655"/>
            <a:ext cx="768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taxi</a:t>
            </a:r>
            <a:r>
              <a:rPr lang="vi-VN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baɪ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tæksi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/: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</a:t>
            </a:r>
          </a:p>
        </p:txBody>
      </p:sp>
      <p:pic>
        <p:nvPicPr>
          <p:cNvPr id="2" name="U 18 L 2. 2 .c 3">
            <a:hlinkClick r:id="" action="ppaction://media"/>
            <a:extLst>
              <a:ext uri="{FF2B5EF4-FFF2-40B4-BE49-F238E27FC236}">
                <a16:creationId xmlns:a16="http://schemas.microsoft.com/office/drawing/2014/main" id="{30548F24-052B-6065-DFF5-903B05FE49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60" end="265.9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4685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4950279" y="3259723"/>
            <a:ext cx="229144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Made </a:t>
            </a:r>
            <a:r>
              <a:rPr lang="en-US" sz="1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by </a:t>
            </a:r>
            <a:r>
              <a:rPr lang="en-US" sz="1600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:Thu Phuong</a:t>
            </a:r>
            <a:endParaRPr lang="en-US" sz="1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72A11FA-42B3-5DA8-08BB-1E434F16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17" y="1682749"/>
            <a:ext cx="457556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3647195" y="4622993"/>
            <a:ext cx="5056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foot</a:t>
            </a:r>
            <a:r>
              <a:rPr lang="vi-VN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ɒn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fʊt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: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88ECB6-43D5-29FB-221D-05E0AE43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11" y="1797050"/>
            <a:ext cx="2259724" cy="253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 18 L 2. 2 .c 4">
            <a:hlinkClick r:id="" action="ppaction://media"/>
            <a:extLst>
              <a:ext uri="{FF2B5EF4-FFF2-40B4-BE49-F238E27FC236}">
                <a16:creationId xmlns:a16="http://schemas.microsoft.com/office/drawing/2014/main" id="{8F5716D0-A4A2-7F31-9A72-B76732771C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43" end="385.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7172" y="30226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21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399" y="381000"/>
            <a:ext cx="6580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3321270" y="1588175"/>
            <a:ext cx="612315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By bicycle: bằng xe đạp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By bus: bằng xe buýt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By taxi: bằng xe taxi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On foot: đi bộ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2403</TotalTime>
  <Words>538</Words>
  <Application>Microsoft Office PowerPoint</Application>
  <PresentationFormat>Widescreen</PresentationFormat>
  <Paragraphs>110</Paragraphs>
  <Slides>20</Slides>
  <Notes>17</Notes>
  <HiddenSlides>0</HiddenSlides>
  <MMClips>22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.VnArial</vt:lpstr>
      <vt:lpstr>A3.OpenSansBold-San</vt:lpstr>
      <vt:lpstr>A3.OpenSans-San</vt:lpstr>
      <vt:lpstr>Arial</vt:lpstr>
      <vt:lpstr>Calibri</vt:lpstr>
      <vt:lpstr>Calibri Light</vt:lpstr>
      <vt:lpstr>Impact</vt:lpstr>
      <vt:lpstr>Tahoma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155</cp:revision>
  <dcterms:created xsi:type="dcterms:W3CDTF">2021-11-11T15:46:46Z</dcterms:created>
  <dcterms:modified xsi:type="dcterms:W3CDTF">2025-04-20T02:06:29Z</dcterms:modified>
</cp:coreProperties>
</file>