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
  </p:notesMasterIdLst>
  <p:sldIdLst>
    <p:sldId id="931" r:id="rId3"/>
    <p:sldId id="1235" r:id="rId4"/>
    <p:sldId id="1233" r:id="rId5"/>
    <p:sldId id="1234" r:id="rId6"/>
    <p:sldId id="1035" r:id="rId7"/>
    <p:sldId id="1292"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F5050"/>
    <a:srgbClr val="FFFFCC"/>
    <a:srgbClr val="FFFF99"/>
    <a:srgbClr val="A8BB2E"/>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5" autoAdjust="0"/>
    <p:restoredTop sz="78832" autoAdjust="0"/>
  </p:normalViewPr>
  <p:slideViewPr>
    <p:cSldViewPr snapToGrid="0">
      <p:cViewPr varScale="1">
        <p:scale>
          <a:sx n="71" d="100"/>
          <a:sy n="71"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6T01:51:23.175"/>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0 178,'1745'0,"-1715"2,-1 1,47 10,-42-6,46 4,94-11,13 2,-76 15,-74-10,39 3,266-8,-176-4,2462 3,-2596-3,1-1,38-9,37-4,349-34,-437 47,25-5,65-20,-86 22,1 1,0 0,-1 2,48 0,25-3,336-63,-357 56,141-6,81 19,-134 3,731-4,-865 3,-1 1,40 9,37 4,94-2,336 13,-428-28,78 2,-82 15,-71-10,48 4,127 8,19 0,-15-1,27 1,343-19,-546 3,64 12,-10-2,430-1,-335-13,604 2,-728 3,95 17,-90-9,418 27,3-38,-208-3,-237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6T01:51:25.92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1 143,'67'0,"131"-1,-175-2,0-1,-1-1,1-1,27-11,-19 6,48-9,390-37,-421 52,565-9,-429 16,334-1,-482-1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6T01:53:13.5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10 119,'-9'-2,"10"-2,18-5,13 2,0 2,47-3,71 6,-83 2,220-1,481-12,270-9,598 23,-1511 4,0 6,134 30,-172-31,0-3,138-7,-99-2,3410 2,-2913-19,-128 2,638 15,-595 3,-521 0,391-16,-145-3,67-9,-266 16,-15-1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6T01:54:11.944"/>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40,'885'0,"-864"-2,0 0,0-1,28-8,-24 5,0 1,26-2,369 4,-233 5,1228-2,-1000 18,-158-3,-173-10,145 29,-157-22,98 5,73-11,-178-6,117 1,-9-2,177 23,-201-10,200-8,-204-6,398 1,-350-14,-68 3,92 2,49-3,158-8,-396 22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6T01:55:10.83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1 145,'108'1,"133"-4,-201-1,0-3,0-1,48-17,4 0,-33 13,1 1,80-2,121 12,-219 0,-1-3,47-9,-39 6,54-3,493 9,-275 3,1152-2,-1417 2,66 12,19 2,455-11,-339-7,-101 3,-116-1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4/20/2025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2</a:t>
            </a:fld>
            <a:endParaRPr lang="en-US"/>
          </a:p>
        </p:txBody>
      </p:sp>
    </p:spTree>
    <p:extLst>
      <p:ext uri="{BB962C8B-B14F-4D97-AF65-F5344CB8AC3E}">
        <p14:creationId xmlns:p14="http://schemas.microsoft.com/office/powerpoint/2010/main" val="127283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3</a:t>
            </a:fld>
            <a:endParaRPr lang="en-US"/>
          </a:p>
        </p:txBody>
      </p:sp>
    </p:spTree>
    <p:extLst>
      <p:ext uri="{BB962C8B-B14F-4D97-AF65-F5344CB8AC3E}">
        <p14:creationId xmlns:p14="http://schemas.microsoft.com/office/powerpoint/2010/main" val="309351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4</a:t>
            </a:fld>
            <a:endParaRPr lang="en-US"/>
          </a:p>
        </p:txBody>
      </p:sp>
    </p:spTree>
    <p:extLst>
      <p:ext uri="{BB962C8B-B14F-4D97-AF65-F5344CB8AC3E}">
        <p14:creationId xmlns:p14="http://schemas.microsoft.com/office/powerpoint/2010/main" val="382920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5</a:t>
            </a:fld>
            <a:endParaRPr lang="en-US"/>
          </a:p>
        </p:txBody>
      </p:sp>
    </p:spTree>
    <p:extLst>
      <p:ext uri="{BB962C8B-B14F-4D97-AF65-F5344CB8AC3E}">
        <p14:creationId xmlns:p14="http://schemas.microsoft.com/office/powerpoint/2010/main" val="256760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4/20/2025</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4/20/2025</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4/20/2025</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4/20/2025</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4/20/2025</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4/20/2025</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4/20/2025</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4/20/2025</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4/20/2025</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4/20/2025</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4/20/2025</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4/20/2025</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4/20/2025</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A069F0-B8D4-4841-AF23-326ACF4E749B}" type="datetimeFigureOut">
              <a:rPr lang="en-US"/>
              <a:pPr>
                <a:defRPr/>
              </a:pPr>
              <a:t>4/20/2025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61EB63-822E-40D0-96BD-00928042FFD2}" type="slidenum">
              <a:rPr lang="en-US"/>
              <a:pPr>
                <a:defRPr/>
              </a:pPr>
              <a:t>‹#›</a:t>
            </a:fld>
            <a:endParaRPr lang="en-US"/>
          </a:p>
        </p:txBody>
      </p:sp>
    </p:spTree>
    <p:extLst>
      <p:ext uri="{BB962C8B-B14F-4D97-AF65-F5344CB8AC3E}">
        <p14:creationId xmlns:p14="http://schemas.microsoft.com/office/powerpoint/2010/main" val="28616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4/20/2025</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4/20/2025</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4/20/2025</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4/20/2025</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4"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4/20/2025</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ustomXml" Target="../ink/ink5.xml"/><Relationship Id="rId3" Type="http://schemas.openxmlformats.org/officeDocument/2006/relationships/image" Target="../media/image2.png"/><Relationship Id="rId7" Type="http://schemas.openxmlformats.org/officeDocument/2006/relationships/customXml" Target="../ink/ink2.xml"/><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customXml" Target="../ink/ink4.xml"/><Relationship Id="rId10" Type="http://schemas.openxmlformats.org/officeDocument/2006/relationships/image" Target="../media/image20.png"/><Relationship Id="rId4" Type="http://schemas.openxmlformats.org/officeDocument/2006/relationships/customXml" Target="../ink/ink1.xml"/><Relationship Id="rId9" Type="http://schemas.openxmlformats.org/officeDocument/2006/relationships/customXml" Target="../ink/ink3.xml"/><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0C561AA7-B508-9097-B4C3-1D169727285F}"/>
              </a:ext>
            </a:extLst>
          </p:cNvPr>
          <p:cNvSpPr txBox="1">
            <a:spLocks noChangeArrowheads="1"/>
          </p:cNvSpPr>
          <p:nvPr/>
        </p:nvSpPr>
        <p:spPr bwMode="auto">
          <a:xfrm>
            <a:off x="629800" y="3783180"/>
            <a:ext cx="966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6000" b="1" dirty="0">
                <a:solidFill>
                  <a:srgbClr val="0000FF"/>
                </a:solidFill>
                <a:latin typeface="Arial" pitchFamily="34" charset="0"/>
              </a:rPr>
              <a:t>           LESSON 3 ( 4, 5, 6)</a:t>
            </a:r>
          </a:p>
        </p:txBody>
      </p:sp>
      <p:sp>
        <p:nvSpPr>
          <p:cNvPr id="5" name="TextBox 2">
            <a:extLst>
              <a:ext uri="{FF2B5EF4-FFF2-40B4-BE49-F238E27FC236}">
                <a16:creationId xmlns:a16="http://schemas.microsoft.com/office/drawing/2014/main" id="{16ABEFED-285C-00BA-52F4-99DCE58368EE}"/>
              </a:ext>
            </a:extLst>
          </p:cNvPr>
          <p:cNvSpPr txBox="1">
            <a:spLocks noChangeArrowheads="1"/>
          </p:cNvSpPr>
          <p:nvPr/>
        </p:nvSpPr>
        <p:spPr bwMode="auto">
          <a:xfrm>
            <a:off x="1619250" y="1929492"/>
            <a:ext cx="89535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6000" b="1" dirty="0">
                <a:latin typeface="Arial" pitchFamily="34" charset="0"/>
              </a:rPr>
              <a:t> </a:t>
            </a:r>
            <a:r>
              <a:rPr lang="en-US" sz="6000" b="1" dirty="0">
                <a:solidFill>
                  <a:srgbClr val="FF0000"/>
                </a:solidFill>
                <a:latin typeface="Arial" pitchFamily="34" charset="0"/>
              </a:rPr>
              <a:t>UNIT 18:MEANS OF TRANSPORT</a:t>
            </a:r>
          </a:p>
        </p:txBody>
      </p:sp>
      <p:pic>
        <p:nvPicPr>
          <p:cNvPr id="2" name="Picture 1">
            <a:extLst>
              <a:ext uri="{FF2B5EF4-FFF2-40B4-BE49-F238E27FC236}">
                <a16:creationId xmlns:a16="http://schemas.microsoft.com/office/drawing/2014/main" id="{8229862C-AA7A-A884-4388-D1A7D14BA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66987"/>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A8F814F-1105-0B8C-E0B6-0A1BB7D28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57487"/>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336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93BE3726-4B84-14DE-3024-875DC26C9B88}"/>
              </a:ext>
            </a:extLst>
          </p:cNvPr>
          <p:cNvSpPr txBox="1"/>
          <p:nvPr/>
        </p:nvSpPr>
        <p:spPr>
          <a:xfrm>
            <a:off x="960918" y="59780"/>
            <a:ext cx="3409908" cy="553998"/>
          </a:xfrm>
          <a:prstGeom prst="rect">
            <a:avLst/>
          </a:prstGeom>
          <a:noFill/>
        </p:spPr>
        <p:txBody>
          <a:bodyPr wrap="none" rtlCol="0">
            <a:spAutoFit/>
          </a:bodyPr>
          <a:lstStyle/>
          <a:p>
            <a:r>
              <a:rPr lang="vi-VN" sz="3000" b="1" dirty="0">
                <a:solidFill>
                  <a:srgbClr val="FF0000"/>
                </a:solidFill>
                <a:latin typeface="Times New Roman" pitchFamily="18" charset="0"/>
                <a:cs typeface="Times New Roman" pitchFamily="18" charset="0"/>
              </a:rPr>
              <a:t>4. </a:t>
            </a:r>
            <a:r>
              <a:rPr lang="en-US" sz="3000" b="1" dirty="0">
                <a:solidFill>
                  <a:srgbClr val="FF0000"/>
                </a:solidFill>
                <a:latin typeface="Times New Roman" pitchFamily="18" charset="0"/>
                <a:cs typeface="Times New Roman" pitchFamily="18" charset="0"/>
              </a:rPr>
              <a:t>Read and answer</a:t>
            </a:r>
          </a:p>
        </p:txBody>
      </p:sp>
      <p:sp>
        <p:nvSpPr>
          <p:cNvPr id="2" name="Rectangle: Rounded Corners 1">
            <a:extLst>
              <a:ext uri="{FF2B5EF4-FFF2-40B4-BE49-F238E27FC236}">
                <a16:creationId xmlns:a16="http://schemas.microsoft.com/office/drawing/2014/main" id="{E975FD39-DB7F-FDB9-C833-43523A0B12BD}"/>
              </a:ext>
            </a:extLst>
          </p:cNvPr>
          <p:cNvSpPr/>
          <p:nvPr/>
        </p:nvSpPr>
        <p:spPr>
          <a:xfrm>
            <a:off x="509751" y="600190"/>
            <a:ext cx="11172497" cy="3643197"/>
          </a:xfrm>
          <a:prstGeom prst="roundRect">
            <a:avLst>
              <a:gd name="adj" fmla="val 8597"/>
            </a:avLst>
          </a:prstGeom>
          <a:solidFill>
            <a:srgbClr val="FFFFFF"/>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500" dirty="0">
                <a:solidFill>
                  <a:srgbClr val="002060"/>
                </a:solidFill>
                <a:latin typeface="Times New Roman" panose="02020603050405020304" pitchFamily="18" charset="0"/>
                <a:cs typeface="Times New Roman" panose="02020603050405020304" pitchFamily="18" charset="0"/>
              </a:rPr>
              <a:t>Hi Linh, </a:t>
            </a:r>
          </a:p>
          <a:p>
            <a:pPr algn="just"/>
            <a:r>
              <a:rPr lang="en-US" sz="2500" dirty="0">
                <a:solidFill>
                  <a:srgbClr val="002060"/>
                </a:solidFill>
                <a:latin typeface="Times New Roman" panose="02020603050405020304" pitchFamily="18" charset="0"/>
                <a:cs typeface="Times New Roman" panose="02020603050405020304" pitchFamily="18" charset="0"/>
              </a:rPr>
              <a:t>Welcome to Sydney! Tomorrow, we can take a hop-on hop-off bus to explore the city centre in a day. Firstly, we will see Sydney Harbour Bridge and Sydney Opera House. Next, we can go to Sea Life Sydney Aquarium by train. Also, we can get to Circular Quay on foot from my house and then go to Taronga Zoo by ferry. It is home to over 4,000 animals. Then, we can go back to Circular Quay to watch a beautiful sunset.</a:t>
            </a:r>
          </a:p>
          <a:p>
            <a:pPr algn="just"/>
            <a:r>
              <a:rPr lang="en-US" sz="2500" dirty="0">
                <a:solidFill>
                  <a:srgbClr val="002060"/>
                </a:solidFill>
                <a:latin typeface="Times New Roman" panose="02020603050405020304" pitchFamily="18" charset="0"/>
                <a:cs typeface="Times New Roman" panose="02020603050405020304" pitchFamily="18" charset="0"/>
              </a:rPr>
              <a:t>See you soon, </a:t>
            </a:r>
          </a:p>
          <a:p>
            <a:pPr algn="just"/>
            <a:r>
              <a:rPr lang="en-US" sz="2500" dirty="0">
                <a:solidFill>
                  <a:srgbClr val="002060"/>
                </a:solidFill>
                <a:latin typeface="Times New Roman" panose="02020603050405020304" pitchFamily="18" charset="0"/>
                <a:cs typeface="Times New Roman" panose="02020603050405020304" pitchFamily="18" charset="0"/>
              </a:rPr>
              <a:t>      Mary</a:t>
            </a:r>
          </a:p>
        </p:txBody>
      </p:sp>
      <p:sp>
        <p:nvSpPr>
          <p:cNvPr id="3" name="TextBox 2">
            <a:extLst>
              <a:ext uri="{FF2B5EF4-FFF2-40B4-BE49-F238E27FC236}">
                <a16:creationId xmlns:a16="http://schemas.microsoft.com/office/drawing/2014/main" id="{38DC3779-0627-9E05-2A0E-4DE7611827C2}"/>
              </a:ext>
            </a:extLst>
          </p:cNvPr>
          <p:cNvSpPr txBox="1"/>
          <p:nvPr/>
        </p:nvSpPr>
        <p:spPr>
          <a:xfrm>
            <a:off x="803263" y="4079378"/>
            <a:ext cx="10283063" cy="2510687"/>
          </a:xfrm>
          <a:prstGeom prst="rect">
            <a:avLst/>
          </a:prstGeom>
          <a:noFill/>
        </p:spPr>
        <p:txBody>
          <a:bodyPr wrap="square">
            <a:spAutoFit/>
          </a:bodyPr>
          <a:lstStyle/>
          <a:p>
            <a:pPr>
              <a:lnSpc>
                <a:spcPct val="150000"/>
              </a:lnSpc>
            </a:pPr>
            <a:r>
              <a:rPr lang="en-US" sz="2700" b="1" dirty="0">
                <a:solidFill>
                  <a:srgbClr val="000000"/>
                </a:solidFill>
                <a:latin typeface="Times New Roman" panose="02020603050405020304" pitchFamily="18" charset="0"/>
                <a:cs typeface="Times New Roman" panose="02020603050405020304" pitchFamily="18" charset="0"/>
              </a:rPr>
              <a:t>1. </a:t>
            </a:r>
            <a:r>
              <a:rPr lang="en-US" sz="2700" dirty="0">
                <a:solidFill>
                  <a:srgbClr val="000000"/>
                </a:solidFill>
                <a:latin typeface="Times New Roman" panose="02020603050405020304" pitchFamily="18" charset="0"/>
                <a:cs typeface="Times New Roman" panose="02020603050405020304" pitchFamily="18" charset="0"/>
              </a:rPr>
              <a:t>What sights will they see by taking a hop-on hop-off bus? </a:t>
            </a:r>
          </a:p>
          <a:p>
            <a:pPr>
              <a:lnSpc>
                <a:spcPct val="150000"/>
              </a:lnSpc>
            </a:pPr>
            <a:r>
              <a:rPr lang="en-US" sz="2700" b="1" dirty="0">
                <a:solidFill>
                  <a:srgbClr val="000000"/>
                </a:solidFill>
                <a:latin typeface="Times New Roman" panose="02020603050405020304" pitchFamily="18" charset="0"/>
                <a:cs typeface="Times New Roman" panose="02020603050405020304" pitchFamily="18" charset="0"/>
              </a:rPr>
              <a:t>2. </a:t>
            </a:r>
            <a:r>
              <a:rPr lang="en-US" sz="2700" dirty="0">
                <a:solidFill>
                  <a:srgbClr val="000000"/>
                </a:solidFill>
                <a:latin typeface="Times New Roman" panose="02020603050405020304" pitchFamily="18" charset="0"/>
                <a:cs typeface="Times New Roman" panose="02020603050405020304" pitchFamily="18" charset="0"/>
              </a:rPr>
              <a:t>How can they get to Sea Life Sydney Aquarium? </a:t>
            </a:r>
          </a:p>
          <a:p>
            <a:pPr>
              <a:lnSpc>
                <a:spcPct val="150000"/>
              </a:lnSpc>
            </a:pPr>
            <a:r>
              <a:rPr lang="en-US" sz="2700" b="1" dirty="0">
                <a:solidFill>
                  <a:srgbClr val="000000"/>
                </a:solidFill>
                <a:latin typeface="Times New Roman" panose="02020603050405020304" pitchFamily="18" charset="0"/>
                <a:cs typeface="Times New Roman" panose="02020603050405020304" pitchFamily="18" charset="0"/>
              </a:rPr>
              <a:t>3. </a:t>
            </a:r>
            <a:r>
              <a:rPr lang="en-US" sz="2700" dirty="0">
                <a:solidFill>
                  <a:srgbClr val="000000"/>
                </a:solidFill>
                <a:latin typeface="Times New Roman" panose="02020603050405020304" pitchFamily="18" charset="0"/>
                <a:cs typeface="Times New Roman" panose="02020603050405020304" pitchFamily="18" charset="0"/>
              </a:rPr>
              <a:t>How can they get to Circular Quay? </a:t>
            </a:r>
          </a:p>
          <a:p>
            <a:pPr>
              <a:lnSpc>
                <a:spcPct val="150000"/>
              </a:lnSpc>
            </a:pPr>
            <a:r>
              <a:rPr lang="en-US" sz="2700" b="1" dirty="0">
                <a:solidFill>
                  <a:srgbClr val="000000"/>
                </a:solidFill>
                <a:latin typeface="Times New Roman" panose="02020603050405020304" pitchFamily="18" charset="0"/>
                <a:cs typeface="Times New Roman" panose="02020603050405020304" pitchFamily="18" charset="0"/>
              </a:rPr>
              <a:t>4. </a:t>
            </a:r>
            <a:r>
              <a:rPr lang="en-US" sz="2700" dirty="0">
                <a:solidFill>
                  <a:srgbClr val="000000"/>
                </a:solidFill>
                <a:latin typeface="Times New Roman" panose="02020603050405020304" pitchFamily="18" charset="0"/>
                <a:cs typeface="Times New Roman" panose="02020603050405020304" pitchFamily="18" charset="0"/>
              </a:rPr>
              <a:t>How many animals are there at Taronga Zoo?</a:t>
            </a:r>
            <a:r>
              <a:rPr lang="en-US" sz="27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3BDBC00A-5BAE-9E9D-E288-49D900F94398}"/>
                  </a:ext>
                </a:extLst>
              </p14:cNvPr>
              <p14:cNvContentPartPr/>
              <p14:nvPr/>
            </p14:nvContentPartPr>
            <p14:xfrm>
              <a:off x="6007220" y="1649560"/>
              <a:ext cx="5467320" cy="103680"/>
            </p14:xfrm>
          </p:contentPart>
        </mc:Choice>
        <mc:Fallback xmlns="">
          <p:pic>
            <p:nvPicPr>
              <p:cNvPr id="9" name="Ink 8">
                <a:extLst>
                  <a:ext uri="{FF2B5EF4-FFF2-40B4-BE49-F238E27FC236}">
                    <a16:creationId xmlns:a16="http://schemas.microsoft.com/office/drawing/2014/main" id="{3BDBC00A-5BAE-9E9D-E288-49D900F94398}"/>
                  </a:ext>
                </a:extLst>
              </p:cNvPr>
              <p:cNvPicPr/>
              <p:nvPr/>
            </p:nvPicPr>
            <p:blipFill>
              <a:blip r:embed="rId6"/>
              <a:stretch>
                <a:fillRect/>
              </a:stretch>
            </p:blipFill>
            <p:spPr>
              <a:xfrm>
                <a:off x="5953220" y="1541560"/>
                <a:ext cx="557496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4DB1D11F-8A7C-A3F8-9864-0E198677457C}"/>
                  </a:ext>
                </a:extLst>
              </p14:cNvPr>
              <p14:cNvContentPartPr/>
              <p14:nvPr/>
            </p14:nvContentPartPr>
            <p14:xfrm>
              <a:off x="672380" y="2056300"/>
              <a:ext cx="858600" cy="51840"/>
            </p14:xfrm>
          </p:contentPart>
        </mc:Choice>
        <mc:Fallback xmlns="">
          <p:pic>
            <p:nvPicPr>
              <p:cNvPr id="10" name="Ink 9">
                <a:extLst>
                  <a:ext uri="{FF2B5EF4-FFF2-40B4-BE49-F238E27FC236}">
                    <a16:creationId xmlns:a16="http://schemas.microsoft.com/office/drawing/2014/main" id="{4DB1D11F-8A7C-A3F8-9864-0E198677457C}"/>
                  </a:ext>
                </a:extLst>
              </p:cNvPr>
              <p:cNvPicPr/>
              <p:nvPr/>
            </p:nvPicPr>
            <p:blipFill>
              <a:blip r:embed="rId8"/>
              <a:stretch>
                <a:fillRect/>
              </a:stretch>
            </p:blipFill>
            <p:spPr>
              <a:xfrm>
                <a:off x="618740" y="1948300"/>
                <a:ext cx="966240" cy="267480"/>
              </a:xfrm>
              <a:prstGeom prst="rect">
                <a:avLst/>
              </a:prstGeom>
            </p:spPr>
          </p:pic>
        </mc:Fallback>
      </mc:AlternateContent>
      <p:sp>
        <p:nvSpPr>
          <p:cNvPr id="11" name="TextBox 10">
            <a:extLst>
              <a:ext uri="{FF2B5EF4-FFF2-40B4-BE49-F238E27FC236}">
                <a16:creationId xmlns:a16="http://schemas.microsoft.com/office/drawing/2014/main" id="{6A0679FA-41C9-9600-896B-5D254B019D02}"/>
              </a:ext>
            </a:extLst>
          </p:cNvPr>
          <p:cNvSpPr txBox="1"/>
          <p:nvPr/>
        </p:nvSpPr>
        <p:spPr>
          <a:xfrm>
            <a:off x="1101680" y="4495800"/>
            <a:ext cx="8715420" cy="492443"/>
          </a:xfrm>
          <a:prstGeom prst="rect">
            <a:avLst/>
          </a:prstGeom>
          <a:noFill/>
        </p:spPr>
        <p:txBody>
          <a:bodyPr wrap="square" rtlCol="0">
            <a:spAutoFit/>
          </a:bodyPr>
          <a:lstStyle/>
          <a:p>
            <a:pPr algn="l"/>
            <a:r>
              <a:rPr lang="en-US" sz="2500" b="1" dirty="0">
                <a:solidFill>
                  <a:srgbClr val="0000FF"/>
                </a:solidFill>
                <a:latin typeface="Times New Roman" panose="02020603050405020304" pitchFamily="18" charset="0"/>
                <a:cs typeface="Times New Roman" panose="02020603050405020304" pitchFamily="18" charset="0"/>
              </a:rPr>
              <a:t>-&gt; Sydney </a:t>
            </a:r>
            <a:r>
              <a:rPr lang="en-US" sz="2600" b="1" dirty="0" err="1">
                <a:solidFill>
                  <a:srgbClr val="0000FF"/>
                </a:solidFill>
                <a:latin typeface="Times New Roman" panose="02020603050405020304" pitchFamily="18" charset="0"/>
                <a:cs typeface="Times New Roman" panose="02020603050405020304" pitchFamily="18" charset="0"/>
              </a:rPr>
              <a:t>Harbour</a:t>
            </a:r>
            <a:r>
              <a:rPr lang="en-US" sz="2500" b="1" dirty="0">
                <a:solidFill>
                  <a:srgbClr val="0000FF"/>
                </a:solidFill>
                <a:latin typeface="Times New Roman" panose="02020603050405020304" pitchFamily="18" charset="0"/>
                <a:cs typeface="Times New Roman" panose="02020603050405020304" pitchFamily="18" charset="0"/>
              </a:rPr>
              <a:t> Bridge and Sydney Opera House.</a:t>
            </a:r>
          </a:p>
        </p:txBody>
      </p:sp>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48C5A40E-B6F0-AB43-9339-5EAF4363A34E}"/>
                  </a:ext>
                </a:extLst>
              </p14:cNvPr>
              <p14:cNvContentPartPr/>
              <p14:nvPr/>
            </p14:nvContentPartPr>
            <p14:xfrm>
              <a:off x="4339700" y="2052760"/>
              <a:ext cx="4536360" cy="43560"/>
            </p14:xfrm>
          </p:contentPart>
        </mc:Choice>
        <mc:Fallback xmlns="">
          <p:pic>
            <p:nvPicPr>
              <p:cNvPr id="12" name="Ink 11">
                <a:extLst>
                  <a:ext uri="{FF2B5EF4-FFF2-40B4-BE49-F238E27FC236}">
                    <a16:creationId xmlns:a16="http://schemas.microsoft.com/office/drawing/2014/main" id="{48C5A40E-B6F0-AB43-9339-5EAF4363A34E}"/>
                  </a:ext>
                </a:extLst>
              </p:cNvPr>
              <p:cNvPicPr/>
              <p:nvPr/>
            </p:nvPicPr>
            <p:blipFill>
              <a:blip r:embed="rId10"/>
              <a:stretch>
                <a:fillRect/>
              </a:stretch>
            </p:blipFill>
            <p:spPr>
              <a:xfrm>
                <a:off x="4286060" y="1944760"/>
                <a:ext cx="4644000" cy="259200"/>
              </a:xfrm>
              <a:prstGeom prst="rect">
                <a:avLst/>
              </a:prstGeom>
            </p:spPr>
          </p:pic>
        </mc:Fallback>
      </mc:AlternateContent>
      <p:sp>
        <p:nvSpPr>
          <p:cNvPr id="13" name="TextBox 12">
            <a:extLst>
              <a:ext uri="{FF2B5EF4-FFF2-40B4-BE49-F238E27FC236}">
                <a16:creationId xmlns:a16="http://schemas.microsoft.com/office/drawing/2014/main" id="{8703544E-4CFF-59E7-D708-C252B20BF017}"/>
              </a:ext>
            </a:extLst>
          </p:cNvPr>
          <p:cNvSpPr txBox="1"/>
          <p:nvPr/>
        </p:nvSpPr>
        <p:spPr>
          <a:xfrm>
            <a:off x="1139780" y="5156200"/>
            <a:ext cx="8715420" cy="492443"/>
          </a:xfrm>
          <a:prstGeom prst="rect">
            <a:avLst/>
          </a:prstGeom>
          <a:noFill/>
        </p:spPr>
        <p:txBody>
          <a:bodyPr wrap="square" rtlCol="0">
            <a:spAutoFit/>
          </a:bodyPr>
          <a:lstStyle/>
          <a:p>
            <a:pPr algn="l"/>
            <a:r>
              <a:rPr lang="en-US" sz="2500" b="1" dirty="0">
                <a:solidFill>
                  <a:srgbClr val="0000FF"/>
                </a:solidFill>
                <a:latin typeface="Times New Roman" panose="02020603050405020304" pitchFamily="18" charset="0"/>
                <a:cs typeface="Times New Roman" panose="02020603050405020304" pitchFamily="18" charset="0"/>
              </a:rPr>
              <a:t>-&gt; By train.</a:t>
            </a:r>
          </a:p>
        </p:txBody>
      </p:sp>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25DDE024-E861-8768-9A79-41411704F526}"/>
                  </a:ext>
                </a:extLst>
              </p14:cNvPr>
              <p14:cNvContentPartPr/>
              <p14:nvPr/>
            </p14:nvContentPartPr>
            <p14:xfrm>
              <a:off x="773900" y="2449320"/>
              <a:ext cx="2808000" cy="53280"/>
            </p14:xfrm>
          </p:contentPart>
        </mc:Choice>
        <mc:Fallback xmlns="">
          <p:pic>
            <p:nvPicPr>
              <p:cNvPr id="15" name="Ink 14">
                <a:extLst>
                  <a:ext uri="{FF2B5EF4-FFF2-40B4-BE49-F238E27FC236}">
                    <a16:creationId xmlns:a16="http://schemas.microsoft.com/office/drawing/2014/main" id="{25DDE024-E861-8768-9A79-41411704F526}"/>
                  </a:ext>
                </a:extLst>
              </p:cNvPr>
              <p:cNvPicPr/>
              <p:nvPr/>
            </p:nvPicPr>
            <p:blipFill>
              <a:blip r:embed="rId12"/>
              <a:stretch>
                <a:fillRect/>
              </a:stretch>
            </p:blipFill>
            <p:spPr>
              <a:xfrm>
                <a:off x="720260" y="2341680"/>
                <a:ext cx="2915640" cy="268920"/>
              </a:xfrm>
              <a:prstGeom prst="rect">
                <a:avLst/>
              </a:prstGeom>
            </p:spPr>
          </p:pic>
        </mc:Fallback>
      </mc:AlternateContent>
      <p:sp>
        <p:nvSpPr>
          <p:cNvPr id="16" name="TextBox 15">
            <a:extLst>
              <a:ext uri="{FF2B5EF4-FFF2-40B4-BE49-F238E27FC236}">
                <a16:creationId xmlns:a16="http://schemas.microsoft.com/office/drawing/2014/main" id="{32C9101D-CF93-6504-4143-821BE5AF5E68}"/>
              </a:ext>
            </a:extLst>
          </p:cNvPr>
          <p:cNvSpPr txBox="1"/>
          <p:nvPr/>
        </p:nvSpPr>
        <p:spPr>
          <a:xfrm>
            <a:off x="1177880" y="5753100"/>
            <a:ext cx="8715420" cy="492443"/>
          </a:xfrm>
          <a:prstGeom prst="rect">
            <a:avLst/>
          </a:prstGeom>
          <a:noFill/>
        </p:spPr>
        <p:txBody>
          <a:bodyPr wrap="square" rtlCol="0">
            <a:spAutoFit/>
          </a:bodyPr>
          <a:lstStyle/>
          <a:p>
            <a:pPr algn="l"/>
            <a:r>
              <a:rPr lang="en-US" sz="2500" b="1" dirty="0">
                <a:solidFill>
                  <a:srgbClr val="0000FF"/>
                </a:solidFill>
                <a:latin typeface="Times New Roman" panose="02020603050405020304" pitchFamily="18" charset="0"/>
                <a:cs typeface="Times New Roman" panose="02020603050405020304" pitchFamily="18" charset="0"/>
              </a:rPr>
              <a:t>-&gt; On foot.</a:t>
            </a:r>
          </a:p>
        </p:txBody>
      </p:sp>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B278380C-5D15-C186-1121-109D7219AF64}"/>
                  </a:ext>
                </a:extLst>
              </p14:cNvPr>
              <p14:cNvContentPartPr/>
              <p14:nvPr/>
            </p14:nvContentPartPr>
            <p14:xfrm>
              <a:off x="2640860" y="2830760"/>
              <a:ext cx="1890360" cy="52560"/>
            </p14:xfrm>
          </p:contentPart>
        </mc:Choice>
        <mc:Fallback xmlns="">
          <p:pic>
            <p:nvPicPr>
              <p:cNvPr id="17" name="Ink 16">
                <a:extLst>
                  <a:ext uri="{FF2B5EF4-FFF2-40B4-BE49-F238E27FC236}">
                    <a16:creationId xmlns:a16="http://schemas.microsoft.com/office/drawing/2014/main" id="{B278380C-5D15-C186-1121-109D7219AF64}"/>
                  </a:ext>
                </a:extLst>
              </p:cNvPr>
              <p:cNvPicPr/>
              <p:nvPr/>
            </p:nvPicPr>
            <p:blipFill>
              <a:blip r:embed="rId14"/>
              <a:stretch>
                <a:fillRect/>
              </a:stretch>
            </p:blipFill>
            <p:spPr>
              <a:xfrm>
                <a:off x="2587220" y="2723120"/>
                <a:ext cx="1998000" cy="268200"/>
              </a:xfrm>
              <a:prstGeom prst="rect">
                <a:avLst/>
              </a:prstGeom>
            </p:spPr>
          </p:pic>
        </mc:Fallback>
      </mc:AlternateContent>
      <p:sp>
        <p:nvSpPr>
          <p:cNvPr id="18" name="TextBox 17">
            <a:extLst>
              <a:ext uri="{FF2B5EF4-FFF2-40B4-BE49-F238E27FC236}">
                <a16:creationId xmlns:a16="http://schemas.microsoft.com/office/drawing/2014/main" id="{B397C217-6C53-7B60-2FDF-5B49FAF039B0}"/>
              </a:ext>
            </a:extLst>
          </p:cNvPr>
          <p:cNvSpPr txBox="1"/>
          <p:nvPr/>
        </p:nvSpPr>
        <p:spPr>
          <a:xfrm>
            <a:off x="1266780" y="6375400"/>
            <a:ext cx="8715420" cy="492443"/>
          </a:xfrm>
          <a:prstGeom prst="rect">
            <a:avLst/>
          </a:prstGeom>
          <a:noFill/>
        </p:spPr>
        <p:txBody>
          <a:bodyPr wrap="square" rtlCol="0">
            <a:spAutoFit/>
          </a:bodyPr>
          <a:lstStyle/>
          <a:p>
            <a:pPr algn="l"/>
            <a:r>
              <a:rPr lang="en-US" sz="2500" b="1" dirty="0">
                <a:solidFill>
                  <a:srgbClr val="0000FF"/>
                </a:solidFill>
                <a:latin typeface="Times New Roman" panose="02020603050405020304" pitchFamily="18" charset="0"/>
                <a:cs typeface="Times New Roman" panose="02020603050405020304" pitchFamily="18" charset="0"/>
              </a:rPr>
              <a:t>-&gt; Over 4,0000 animals.</a:t>
            </a:r>
          </a:p>
        </p:txBody>
      </p:sp>
    </p:spTree>
    <p:extLst>
      <p:ext uri="{BB962C8B-B14F-4D97-AF65-F5344CB8AC3E}">
        <p14:creationId xmlns:p14="http://schemas.microsoft.com/office/powerpoint/2010/main" val="96831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93BE3726-4B84-14DE-3024-875DC26C9B88}"/>
              </a:ext>
            </a:extLst>
          </p:cNvPr>
          <p:cNvSpPr txBox="1"/>
          <p:nvPr/>
        </p:nvSpPr>
        <p:spPr>
          <a:xfrm>
            <a:off x="1168113" y="194201"/>
            <a:ext cx="2695931" cy="630942"/>
          </a:xfrm>
          <a:prstGeom prst="rect">
            <a:avLst/>
          </a:prstGeom>
          <a:noFill/>
        </p:spPr>
        <p:txBody>
          <a:bodyPr wrap="none" rtlCol="0">
            <a:spAutoFit/>
          </a:bodyPr>
          <a:lstStyle/>
          <a:p>
            <a:r>
              <a:rPr lang="vi-VN" sz="3500" b="1" dirty="0">
                <a:solidFill>
                  <a:srgbClr val="FF0000"/>
                </a:solidFill>
                <a:latin typeface="Times New Roman" pitchFamily="18" charset="0"/>
                <a:cs typeface="Times New Roman" pitchFamily="18" charset="0"/>
              </a:rPr>
              <a:t>5. </a:t>
            </a:r>
            <a:r>
              <a:rPr lang="en-US" sz="3500" b="1" dirty="0">
                <a:solidFill>
                  <a:srgbClr val="FF0000"/>
                </a:solidFill>
                <a:latin typeface="Times New Roman" pitchFamily="18" charset="0"/>
                <a:cs typeface="Times New Roman" pitchFamily="18" charset="0"/>
              </a:rPr>
              <a:t>Let’s write</a:t>
            </a:r>
          </a:p>
        </p:txBody>
      </p:sp>
      <p:grpSp>
        <p:nvGrpSpPr>
          <p:cNvPr id="11" name="Group 10">
            <a:extLst>
              <a:ext uri="{FF2B5EF4-FFF2-40B4-BE49-F238E27FC236}">
                <a16:creationId xmlns:a16="http://schemas.microsoft.com/office/drawing/2014/main" id="{B57B1F3E-558D-AE95-3072-80BB8B63E8B9}"/>
              </a:ext>
            </a:extLst>
          </p:cNvPr>
          <p:cNvGrpSpPr/>
          <p:nvPr/>
        </p:nvGrpSpPr>
        <p:grpSpPr>
          <a:xfrm>
            <a:off x="368866" y="825143"/>
            <a:ext cx="11454265" cy="5360905"/>
            <a:chOff x="368866" y="825143"/>
            <a:chExt cx="11454265" cy="5360905"/>
          </a:xfrm>
        </p:grpSpPr>
        <p:grpSp>
          <p:nvGrpSpPr>
            <p:cNvPr id="2" name="Group 1">
              <a:extLst>
                <a:ext uri="{FF2B5EF4-FFF2-40B4-BE49-F238E27FC236}">
                  <a16:creationId xmlns:a16="http://schemas.microsoft.com/office/drawing/2014/main" id="{ACE0149A-257F-D0FE-5AE0-A2EFB658DB2F}"/>
                </a:ext>
              </a:extLst>
            </p:cNvPr>
            <p:cNvGrpSpPr/>
            <p:nvPr/>
          </p:nvGrpSpPr>
          <p:grpSpPr>
            <a:xfrm>
              <a:off x="5419998" y="1688553"/>
              <a:ext cx="6403133" cy="4344304"/>
              <a:chOff x="3826247" y="1421606"/>
              <a:chExt cx="4437879" cy="2970906"/>
            </a:xfrm>
          </p:grpSpPr>
          <p:sp>
            <p:nvSpPr>
              <p:cNvPr id="3" name="TextBox 2">
                <a:extLst>
                  <a:ext uri="{FF2B5EF4-FFF2-40B4-BE49-F238E27FC236}">
                    <a16:creationId xmlns:a16="http://schemas.microsoft.com/office/drawing/2014/main" id="{B9547CB0-B87B-CD30-72DE-FD58C24DA0A6}"/>
                  </a:ext>
                </a:extLst>
              </p:cNvPr>
              <p:cNvSpPr txBox="1"/>
              <p:nvPr/>
            </p:nvSpPr>
            <p:spPr>
              <a:xfrm>
                <a:off x="3940551" y="1502679"/>
                <a:ext cx="4267033" cy="2794883"/>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Today is Sunday. We want to visit ______________. We will get there by</a:t>
                </a:r>
                <a:r>
                  <a:rPr lang="en-US" sz="3500" b="1" dirty="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a:t>
                </a:r>
              </a:p>
            </p:txBody>
          </p:sp>
          <p:sp>
            <p:nvSpPr>
              <p:cNvPr id="4" name="Rectangle: Rounded Corners 3">
                <a:extLst>
                  <a:ext uri="{FF2B5EF4-FFF2-40B4-BE49-F238E27FC236}">
                    <a16:creationId xmlns:a16="http://schemas.microsoft.com/office/drawing/2014/main" id="{F4470CB3-A4AE-135C-6891-52E11BDB0910}"/>
                  </a:ext>
                </a:extLst>
              </p:cNvPr>
              <p:cNvSpPr/>
              <p:nvPr/>
            </p:nvSpPr>
            <p:spPr>
              <a:xfrm>
                <a:off x="3826247" y="1421606"/>
                <a:ext cx="4437879" cy="2970906"/>
              </a:xfrm>
              <a:prstGeom prst="roundRect">
                <a:avLst>
                  <a:gd name="adj" fmla="val 10945"/>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dirty="0">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id="{BCF2A722-9534-F1F2-D875-DC5F443BEABB}"/>
                </a:ext>
              </a:extLst>
            </p:cNvPr>
            <p:cNvPicPr>
              <a:picLocks noChangeAspect="1"/>
            </p:cNvPicPr>
            <p:nvPr/>
          </p:nvPicPr>
          <p:blipFill>
            <a:blip r:embed="rId4"/>
            <a:srcRect/>
            <a:stretch/>
          </p:blipFill>
          <p:spPr>
            <a:xfrm>
              <a:off x="570131" y="2300725"/>
              <a:ext cx="4443004" cy="3885323"/>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43C7C0B1-DB4A-25A9-E401-F585B226A6CF}"/>
                </a:ext>
              </a:extLst>
            </p:cNvPr>
            <p:cNvSpPr txBox="1"/>
            <p:nvPr/>
          </p:nvSpPr>
          <p:spPr>
            <a:xfrm>
              <a:off x="368866" y="825143"/>
              <a:ext cx="5842748" cy="1169551"/>
            </a:xfrm>
            <a:prstGeom prst="rect">
              <a:avLst/>
            </a:prstGeom>
            <a:noFill/>
          </p:spPr>
          <p:txBody>
            <a:bodyPr wrap="square">
              <a:spAutoFit/>
            </a:bodyPr>
            <a:lstStyle/>
            <a:p>
              <a:r>
                <a:rPr lang="en-US" sz="3500" b="1" dirty="0">
                  <a:solidFill>
                    <a:srgbClr val="000000"/>
                  </a:solidFill>
                  <a:latin typeface="Times New Roman" panose="02020603050405020304" pitchFamily="18" charset="0"/>
                  <a:cs typeface="Times New Roman" panose="02020603050405020304" pitchFamily="18" charset="0"/>
                </a:rPr>
                <a:t>Write about a morning trip. (about 40 words)</a:t>
              </a:r>
            </a:p>
          </p:txBody>
        </p:sp>
      </p:grpSp>
    </p:spTree>
    <p:extLst>
      <p:ext uri="{BB962C8B-B14F-4D97-AF65-F5344CB8AC3E}">
        <p14:creationId xmlns:p14="http://schemas.microsoft.com/office/powerpoint/2010/main" val="2028044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1FA3BA40-162C-A8C2-2329-4A36BDE935A8}"/>
              </a:ext>
            </a:extLst>
          </p:cNvPr>
          <p:cNvSpPr txBox="1"/>
          <p:nvPr/>
        </p:nvSpPr>
        <p:spPr>
          <a:xfrm>
            <a:off x="1168113" y="194201"/>
            <a:ext cx="2695931" cy="630942"/>
          </a:xfrm>
          <a:prstGeom prst="rect">
            <a:avLst/>
          </a:prstGeom>
          <a:noFill/>
        </p:spPr>
        <p:txBody>
          <a:bodyPr wrap="none" rtlCol="0">
            <a:spAutoFit/>
          </a:bodyPr>
          <a:lstStyle/>
          <a:p>
            <a:r>
              <a:rPr lang="vi-VN" sz="3500" b="1" dirty="0">
                <a:solidFill>
                  <a:srgbClr val="FF0000"/>
                </a:solidFill>
                <a:latin typeface="Times New Roman" pitchFamily="18" charset="0"/>
                <a:cs typeface="Times New Roman" pitchFamily="18" charset="0"/>
              </a:rPr>
              <a:t>5. </a:t>
            </a:r>
            <a:r>
              <a:rPr lang="en-US" sz="3500" b="1" dirty="0">
                <a:solidFill>
                  <a:srgbClr val="FF0000"/>
                </a:solidFill>
                <a:latin typeface="Times New Roman" pitchFamily="18" charset="0"/>
                <a:cs typeface="Times New Roman" pitchFamily="18" charset="0"/>
              </a:rPr>
              <a:t>Let’s write</a:t>
            </a:r>
          </a:p>
        </p:txBody>
      </p:sp>
      <p:grpSp>
        <p:nvGrpSpPr>
          <p:cNvPr id="3" name="Group 2">
            <a:extLst>
              <a:ext uri="{FF2B5EF4-FFF2-40B4-BE49-F238E27FC236}">
                <a16:creationId xmlns:a16="http://schemas.microsoft.com/office/drawing/2014/main" id="{0AFFAD08-EC67-24BC-67C7-107CEBF112DE}"/>
              </a:ext>
            </a:extLst>
          </p:cNvPr>
          <p:cNvGrpSpPr/>
          <p:nvPr/>
        </p:nvGrpSpPr>
        <p:grpSpPr>
          <a:xfrm>
            <a:off x="1194521" y="2443827"/>
            <a:ext cx="9802957" cy="3491552"/>
            <a:chOff x="4216682" y="1421606"/>
            <a:chExt cx="4701697" cy="2182735"/>
          </a:xfrm>
        </p:grpSpPr>
        <p:sp>
          <p:nvSpPr>
            <p:cNvPr id="4" name="TextBox 3">
              <a:extLst>
                <a:ext uri="{FF2B5EF4-FFF2-40B4-BE49-F238E27FC236}">
                  <a16:creationId xmlns:a16="http://schemas.microsoft.com/office/drawing/2014/main" id="{2D7E667C-771B-D4DA-5AD4-4D3E92DD34D1}"/>
                </a:ext>
              </a:extLst>
            </p:cNvPr>
            <p:cNvSpPr txBox="1"/>
            <p:nvPr/>
          </p:nvSpPr>
          <p:spPr>
            <a:xfrm>
              <a:off x="4275733" y="1506346"/>
              <a:ext cx="4583594" cy="1693171"/>
            </a:xfrm>
            <a:prstGeom prst="rect">
              <a:avLst/>
            </a:prstGeom>
            <a:noFill/>
          </p:spPr>
          <p:txBody>
            <a:bodyPr wrap="square">
              <a:spAutoFit/>
            </a:bodyPr>
            <a:lstStyle/>
            <a:p>
              <a:pPr algn="just"/>
              <a:r>
                <a:rPr lang="en-US" sz="34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Today is Sunday. We want to visit </a:t>
              </a:r>
              <a:r>
                <a:rPr lang="en-US" sz="3400" dirty="0">
                  <a:solidFill>
                    <a:srgbClr val="0000FF"/>
                  </a:solidFill>
                  <a:effectLst/>
                  <a:latin typeface="Comic Sans MS" panose="030F0702030302020204" pitchFamily="66" charset="0"/>
                  <a:ea typeface="Times New Roman" panose="02020603050405020304" pitchFamily="18" charset="0"/>
                  <a:cs typeface="Times New Roman" panose="02020603050405020304" pitchFamily="18" charset="0"/>
                </a:rPr>
                <a:t>the </a:t>
              </a:r>
              <a:r>
                <a:rPr lang="en-US" sz="3400"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rPr>
                <a:t>zoo</a:t>
              </a:r>
              <a:r>
                <a:rPr lang="en-US" sz="3400" dirty="0">
                  <a:solidFill>
                    <a:srgbClr val="0000FF"/>
                  </a:solidFill>
                  <a:effectLst/>
                  <a:latin typeface="Comic Sans MS" panose="030F0702030302020204" pitchFamily="66" charset="0"/>
                  <a:ea typeface="Times New Roman" panose="02020603050405020304" pitchFamily="18" charset="0"/>
                  <a:cs typeface="Times New Roman" panose="02020603050405020304" pitchFamily="18" charset="0"/>
                </a:rPr>
                <a:t> in the city</a:t>
              </a:r>
              <a:r>
                <a:rPr lang="en-US" sz="34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We will get there by </a:t>
              </a:r>
              <a:r>
                <a:rPr lang="en-US" sz="3400" dirty="0">
                  <a:solidFill>
                    <a:srgbClr val="0000FF"/>
                  </a:solidFill>
                  <a:effectLst/>
                  <a:latin typeface="Comic Sans MS" panose="030F0702030302020204" pitchFamily="66" charset="0"/>
                  <a:ea typeface="Times New Roman" panose="02020603050405020304" pitchFamily="18" charset="0"/>
                  <a:cs typeface="Times New Roman" panose="02020603050405020304" pitchFamily="18" charset="0"/>
                </a:rPr>
                <a:t>taxi. We will take some photos about animals in the zoo. Also, we want to see what do animals do in the zoo.</a:t>
              </a:r>
              <a:endParaRPr lang="en-US" sz="3400" b="1" i="0" dirty="0">
                <a:solidFill>
                  <a:srgbClr val="0000FF"/>
                </a:solidFill>
                <a:effectLst/>
                <a:latin typeface="Comic Sans MS" panose="030F0702030302020204" pitchFamily="66" charset="0"/>
              </a:endParaRPr>
            </a:p>
          </p:txBody>
        </p:sp>
        <p:sp>
          <p:nvSpPr>
            <p:cNvPr id="9" name="Rectangle: Rounded Corners 8">
              <a:extLst>
                <a:ext uri="{FF2B5EF4-FFF2-40B4-BE49-F238E27FC236}">
                  <a16:creationId xmlns:a16="http://schemas.microsoft.com/office/drawing/2014/main" id="{5F56C3C7-D336-4999-25FE-72AB9CEC94D4}"/>
                </a:ext>
              </a:extLst>
            </p:cNvPr>
            <p:cNvSpPr/>
            <p:nvPr/>
          </p:nvSpPr>
          <p:spPr>
            <a:xfrm>
              <a:off x="4216682" y="1421606"/>
              <a:ext cx="4701697" cy="2182735"/>
            </a:xfrm>
            <a:prstGeom prst="round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sp>
        <p:nvSpPr>
          <p:cNvPr id="10" name="TextBox 9">
            <a:extLst>
              <a:ext uri="{FF2B5EF4-FFF2-40B4-BE49-F238E27FC236}">
                <a16:creationId xmlns:a16="http://schemas.microsoft.com/office/drawing/2014/main" id="{D925321D-DE66-BD5D-DF1D-CFAD590E1CA7}"/>
              </a:ext>
            </a:extLst>
          </p:cNvPr>
          <p:cNvSpPr txBox="1"/>
          <p:nvPr/>
        </p:nvSpPr>
        <p:spPr>
          <a:xfrm>
            <a:off x="1025220" y="1609436"/>
            <a:ext cx="2981716" cy="461665"/>
          </a:xfrm>
          <a:prstGeom prst="rect">
            <a:avLst/>
          </a:prstGeom>
          <a:solidFill>
            <a:schemeClr val="accent5">
              <a:lumMod val="20000"/>
              <a:lumOff val="80000"/>
            </a:schemeClr>
          </a:solidFill>
        </p:spPr>
        <p:txBody>
          <a:bodyPr wrap="square">
            <a:spAutoFit/>
          </a:bodyPr>
          <a:lstStyle/>
          <a:p>
            <a:r>
              <a:rPr lang="en-US" sz="2400" b="1" i="0" dirty="0">
                <a:solidFill>
                  <a:schemeClr val="bg2">
                    <a:lumMod val="10000"/>
                  </a:schemeClr>
                </a:solidFill>
                <a:effectLst/>
                <a:latin typeface="Comic Sans MS" panose="030F0702030302020204" pitchFamily="66" charset="0"/>
              </a:rPr>
              <a:t>Suggested answer:</a:t>
            </a:r>
            <a:r>
              <a:rPr lang="en-US" sz="2400" dirty="0">
                <a:solidFill>
                  <a:schemeClr val="bg2">
                    <a:lumMod val="10000"/>
                  </a:schemeClr>
                </a:solidFill>
                <a:latin typeface="Comic Sans MS" panose="030F0702030302020204" pitchFamily="66" charset="0"/>
              </a:rPr>
              <a:t> </a:t>
            </a:r>
          </a:p>
        </p:txBody>
      </p:sp>
      <p:sp>
        <p:nvSpPr>
          <p:cNvPr id="11" name="TextBox 10">
            <a:extLst>
              <a:ext uri="{FF2B5EF4-FFF2-40B4-BE49-F238E27FC236}">
                <a16:creationId xmlns:a16="http://schemas.microsoft.com/office/drawing/2014/main" id="{F0C8F91D-1185-8B00-EE74-39E1364C7CD6}"/>
              </a:ext>
            </a:extLst>
          </p:cNvPr>
          <p:cNvSpPr txBox="1"/>
          <p:nvPr/>
        </p:nvSpPr>
        <p:spPr>
          <a:xfrm>
            <a:off x="1041528" y="866250"/>
            <a:ext cx="11329148" cy="630942"/>
          </a:xfrm>
          <a:prstGeom prst="rect">
            <a:avLst/>
          </a:prstGeom>
          <a:noFill/>
        </p:spPr>
        <p:txBody>
          <a:bodyPr wrap="square">
            <a:spAutoFit/>
          </a:bodyPr>
          <a:lstStyle/>
          <a:p>
            <a:r>
              <a:rPr lang="en-US" sz="3500" b="1" dirty="0">
                <a:solidFill>
                  <a:srgbClr val="0000FF"/>
                </a:solidFill>
                <a:latin typeface="Times New Roman" panose="02020603050405020304" pitchFamily="18" charset="0"/>
                <a:cs typeface="Times New Roman" panose="02020603050405020304" pitchFamily="18" charset="0"/>
              </a:rPr>
              <a:t>Write about a morning trip. (about 40 words)</a:t>
            </a:r>
          </a:p>
        </p:txBody>
      </p:sp>
    </p:spTree>
    <p:extLst>
      <p:ext uri="{BB962C8B-B14F-4D97-AF65-F5344CB8AC3E}">
        <p14:creationId xmlns:p14="http://schemas.microsoft.com/office/powerpoint/2010/main" val="32413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93BE3726-4B84-14DE-3024-875DC26C9B88}"/>
              </a:ext>
            </a:extLst>
          </p:cNvPr>
          <p:cNvSpPr txBox="1"/>
          <p:nvPr/>
        </p:nvSpPr>
        <p:spPr>
          <a:xfrm>
            <a:off x="1168113" y="194201"/>
            <a:ext cx="2018438" cy="630942"/>
          </a:xfrm>
          <a:prstGeom prst="rect">
            <a:avLst/>
          </a:prstGeom>
          <a:noFill/>
        </p:spPr>
        <p:txBody>
          <a:bodyPr wrap="none" rtlCol="0">
            <a:spAutoFit/>
          </a:bodyPr>
          <a:lstStyle/>
          <a:p>
            <a:r>
              <a:rPr lang="vi-VN" sz="3500" b="1" dirty="0">
                <a:solidFill>
                  <a:srgbClr val="FF0000"/>
                </a:solidFill>
                <a:latin typeface="Times New Roman" pitchFamily="18" charset="0"/>
                <a:cs typeface="Times New Roman" pitchFamily="18" charset="0"/>
              </a:rPr>
              <a:t>6. </a:t>
            </a:r>
            <a:r>
              <a:rPr lang="en-US" sz="3500" b="1" dirty="0">
                <a:solidFill>
                  <a:srgbClr val="FF0000"/>
                </a:solidFill>
                <a:latin typeface="Times New Roman" pitchFamily="18" charset="0"/>
                <a:cs typeface="Times New Roman" pitchFamily="18" charset="0"/>
              </a:rPr>
              <a:t>Project</a:t>
            </a:r>
          </a:p>
        </p:txBody>
      </p:sp>
      <p:pic>
        <p:nvPicPr>
          <p:cNvPr id="3" name="Picture 2">
            <a:extLst>
              <a:ext uri="{FF2B5EF4-FFF2-40B4-BE49-F238E27FC236}">
                <a16:creationId xmlns:a16="http://schemas.microsoft.com/office/drawing/2014/main" id="{666FECF2-5BDF-82BD-7BA3-8AD43354A11B}"/>
              </a:ext>
            </a:extLst>
          </p:cNvPr>
          <p:cNvPicPr>
            <a:picLocks noChangeAspect="1"/>
          </p:cNvPicPr>
          <p:nvPr/>
        </p:nvPicPr>
        <p:blipFill>
          <a:blip r:embed="rId4"/>
          <a:stretch>
            <a:fillRect/>
          </a:stretch>
        </p:blipFill>
        <p:spPr>
          <a:xfrm>
            <a:off x="646222" y="865377"/>
            <a:ext cx="11135875" cy="5472361"/>
          </a:xfrm>
          <a:prstGeom prst="rect">
            <a:avLst/>
          </a:prstGeom>
        </p:spPr>
      </p:pic>
    </p:spTree>
    <p:extLst>
      <p:ext uri="{BB962C8B-B14F-4D97-AF65-F5344CB8AC3E}">
        <p14:creationId xmlns:p14="http://schemas.microsoft.com/office/powerpoint/2010/main" val="1758016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823C2F-0795-CAC3-524D-B7390D8EF983}"/>
              </a:ext>
            </a:extLst>
          </p:cNvPr>
          <p:cNvSpPr/>
          <p:nvPr/>
        </p:nvSpPr>
        <p:spPr>
          <a:xfrm>
            <a:off x="1073523" y="713816"/>
            <a:ext cx="10044953" cy="1785104"/>
          </a:xfrm>
          <a:prstGeom prst="rect">
            <a:avLst/>
          </a:prstGeom>
          <a:noFill/>
        </p:spPr>
        <p:txBody>
          <a:bodyPr wrap="square">
            <a:spAutoFit/>
          </a:bodyPr>
          <a:lstStyle/>
          <a:p>
            <a:pPr algn="ctr">
              <a:defRPr/>
            </a:pPr>
            <a:r>
              <a:rPr lang="vi-VN" sz="11000" kern="10" dirty="0">
                <a:ln w="19050">
                  <a:solidFill>
                    <a:srgbClr val="99CCFF"/>
                  </a:solidFill>
                  <a:round/>
                  <a:headEnd/>
                  <a:tailEnd/>
                </a:ln>
                <a:solidFill>
                  <a:srgbClr val="FF0000"/>
                </a:solidFill>
                <a:effectLst>
                  <a:outerShdw dist="35921" dir="2700000" algn="ctr" rotWithShape="0">
                    <a:srgbClr val="990000"/>
                  </a:outerShdw>
                </a:effectLst>
                <a:latin typeface="Impact"/>
              </a:rPr>
              <a:t>Play game</a:t>
            </a:r>
            <a:endParaRPr lang="en-US" sz="11000" kern="10" dirty="0">
              <a:ln w="19050">
                <a:solidFill>
                  <a:srgbClr val="99CCFF"/>
                </a:solidFill>
                <a:round/>
                <a:headEnd/>
                <a:tailEnd/>
              </a:ln>
              <a:solidFill>
                <a:srgbClr val="FF0000"/>
              </a:solidFill>
              <a:effectLst>
                <a:outerShdw dist="35921" dir="2700000" algn="ctr" rotWithShape="0">
                  <a:srgbClr val="990000"/>
                </a:outerShdw>
              </a:effectLst>
              <a:latin typeface="Impact"/>
            </a:endParaRPr>
          </a:p>
        </p:txBody>
      </p:sp>
      <p:sp>
        <p:nvSpPr>
          <p:cNvPr id="6" name="Rectangle 5">
            <a:extLst>
              <a:ext uri="{FF2B5EF4-FFF2-40B4-BE49-F238E27FC236}">
                <a16:creationId xmlns:a16="http://schemas.microsoft.com/office/drawing/2014/main" id="{DFA16A1E-BCC1-EF86-43A9-2BD748104BD9}"/>
              </a:ext>
            </a:extLst>
          </p:cNvPr>
          <p:cNvSpPr/>
          <p:nvPr/>
        </p:nvSpPr>
        <p:spPr>
          <a:xfrm>
            <a:off x="1073522" y="2603961"/>
            <a:ext cx="10430906" cy="1477328"/>
          </a:xfrm>
          <a:prstGeom prst="rect">
            <a:avLst/>
          </a:prstGeom>
          <a:noFill/>
        </p:spPr>
        <p:txBody>
          <a:bodyPr wrap="square">
            <a:spAutoFit/>
          </a:bodyPr>
          <a:lstStyle/>
          <a:p>
            <a:pPr algn="ctr">
              <a:defRPr/>
            </a:pPr>
            <a:r>
              <a:rPr lang="vi-VN" sz="9000" kern="10" dirty="0">
                <a:ln w="19050">
                  <a:solidFill>
                    <a:srgbClr val="99CCFF"/>
                  </a:solidFill>
                  <a:round/>
                  <a:headEnd/>
                  <a:tailEnd/>
                </a:ln>
                <a:solidFill>
                  <a:srgbClr val="FF0000"/>
                </a:solidFill>
                <a:effectLst>
                  <a:outerShdw dist="35921" dir="2700000" algn="ctr" rotWithShape="0">
                    <a:srgbClr val="990000"/>
                  </a:outerShdw>
                </a:effectLst>
                <a:latin typeface="Impact"/>
              </a:rPr>
              <a:t>Reoder  the words</a:t>
            </a:r>
            <a:endParaRPr lang="en-US" sz="9000" kern="10" dirty="0">
              <a:ln w="19050">
                <a:solidFill>
                  <a:srgbClr val="99CCFF"/>
                </a:solidFill>
                <a:round/>
                <a:headEnd/>
                <a:tailEnd/>
              </a:ln>
              <a:solidFill>
                <a:srgbClr val="FF0000"/>
              </a:solidFill>
              <a:effectLst>
                <a:outerShdw dist="35921" dir="2700000" algn="ctr" rotWithShape="0">
                  <a:srgbClr val="990000"/>
                </a:outerShdw>
              </a:effectLst>
              <a:latin typeface="Impact"/>
            </a:endParaRPr>
          </a:p>
        </p:txBody>
      </p:sp>
      <p:pic>
        <p:nvPicPr>
          <p:cNvPr id="5" name="Picture 4">
            <a:extLst>
              <a:ext uri="{FF2B5EF4-FFF2-40B4-BE49-F238E27FC236}">
                <a16:creationId xmlns:a16="http://schemas.microsoft.com/office/drawing/2014/main" id="{8229862C-AA7A-A884-4388-D1A7D14BA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38" y="2566987"/>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A8F814F-1105-0B8C-E0B6-0A1BB7D28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0263" y="2757487"/>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5497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27204049"/>
</p:tagLst>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2192</TotalTime>
  <Words>329</Words>
  <Application>Microsoft Office PowerPoint</Application>
  <PresentationFormat>Widescreen</PresentationFormat>
  <Paragraphs>33</Paragraphs>
  <Slides>6</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A3.OpenSansBold-San</vt:lpstr>
      <vt:lpstr>A3.OpenSans-San</vt:lpstr>
      <vt:lpstr>Arial</vt:lpstr>
      <vt:lpstr>Calibri</vt:lpstr>
      <vt:lpstr>Calibri Light</vt:lpstr>
      <vt:lpstr>Comic Sans MS</vt:lpstr>
      <vt:lpstr>Impact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STD_PHUONG</cp:lastModifiedBy>
  <cp:revision>142</cp:revision>
  <dcterms:created xsi:type="dcterms:W3CDTF">2021-11-11T15:46:46Z</dcterms:created>
  <dcterms:modified xsi:type="dcterms:W3CDTF">2025-04-20T02:05:23Z</dcterms:modified>
</cp:coreProperties>
</file>