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438" r:id="rId3"/>
    <p:sldId id="432" r:id="rId4"/>
    <p:sldId id="935" r:id="rId5"/>
    <p:sldId id="444" r:id="rId6"/>
    <p:sldId id="738" r:id="rId7"/>
    <p:sldId id="739" r:id="rId8"/>
    <p:sldId id="740" r:id="rId9"/>
    <p:sldId id="1036" r:id="rId10"/>
    <p:sldId id="788" r:id="rId11"/>
    <p:sldId id="434" r:id="rId12"/>
    <p:sldId id="1031" r:id="rId13"/>
    <p:sldId id="742" r:id="rId14"/>
    <p:sldId id="1033" r:id="rId15"/>
    <p:sldId id="1034" r:id="rId16"/>
    <p:sldId id="1035" r:id="rId17"/>
    <p:sldId id="1032" r:id="rId18"/>
    <p:sldId id="558" r:id="rId19"/>
    <p:sldId id="1347" r:id="rId20"/>
    <p:sldId id="1348" r:id="rId21"/>
    <p:sldId id="1355" r:id="rId22"/>
    <p:sldId id="1350" r:id="rId23"/>
    <p:sldId id="1356" r:id="rId24"/>
    <p:sldId id="1352" r:id="rId25"/>
    <p:sldId id="135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000000"/>
    <a:srgbClr val="2CE1F4"/>
    <a:srgbClr val="B7EEFB"/>
    <a:srgbClr val="FF6699"/>
    <a:srgbClr val="FFFFCC"/>
    <a:srgbClr val="FFFF99"/>
    <a:srgbClr val="A8BB2E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1" d="100"/>
          <a:sy n="71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2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19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23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6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7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09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6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9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5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7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58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6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4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9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5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6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4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25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5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0.mp3"/><Relationship Id="rId18" Type="http://schemas.openxmlformats.org/officeDocument/2006/relationships/image" Target="../media/image8.png"/><Relationship Id="rId3" Type="http://schemas.microsoft.com/office/2007/relationships/media" Target="../media/media14.mp3"/><Relationship Id="rId7" Type="http://schemas.microsoft.com/office/2007/relationships/media" Target="../media/media8.mp3"/><Relationship Id="rId12" Type="http://schemas.openxmlformats.org/officeDocument/2006/relationships/audio" Target="../media/media7.mp3"/><Relationship Id="rId17" Type="http://schemas.openxmlformats.org/officeDocument/2006/relationships/image" Target="../media/image1.png"/><Relationship Id="rId2" Type="http://schemas.openxmlformats.org/officeDocument/2006/relationships/audio" Target="../media/media16.mp3"/><Relationship Id="rId16" Type="http://schemas.openxmlformats.org/officeDocument/2006/relationships/notesSlide" Target="../notesSlides/notesSlide9.xml"/><Relationship Id="rId1" Type="http://schemas.microsoft.com/office/2007/relationships/media" Target="../media/media16.mp3"/><Relationship Id="rId6" Type="http://schemas.openxmlformats.org/officeDocument/2006/relationships/audio" Target="../media/media15.mp3"/><Relationship Id="rId11" Type="http://schemas.microsoft.com/office/2007/relationships/media" Target="../media/media7.mp3"/><Relationship Id="rId5" Type="http://schemas.microsoft.com/office/2007/relationships/media" Target="../media/media15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9.mp3"/><Relationship Id="rId19" Type="http://schemas.openxmlformats.org/officeDocument/2006/relationships/image" Target="../media/image3.png"/><Relationship Id="rId4" Type="http://schemas.openxmlformats.org/officeDocument/2006/relationships/audio" Target="../media/media14.mp3"/><Relationship Id="rId9" Type="http://schemas.microsoft.com/office/2007/relationships/media" Target="../media/media9.mp3"/><Relationship Id="rId14" Type="http://schemas.openxmlformats.org/officeDocument/2006/relationships/audio" Target="../media/media10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3.png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audio" Target="../media/media12.mp3"/><Relationship Id="rId11" Type="http://schemas.openxmlformats.org/officeDocument/2006/relationships/image" Target="../media/image1.png"/><Relationship Id="rId5" Type="http://schemas.microsoft.com/office/2007/relationships/media" Target="../media/media12.mp3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11.mp3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8819" y="3286124"/>
            <a:ext cx="106007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 </a:t>
            </a:r>
            <a:r>
              <a:rPr lang="en-US" sz="60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004" y="2011530"/>
            <a:ext cx="125562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19: PLACES OF INTEREST</a:t>
            </a:r>
          </a:p>
        </p:txBody>
      </p:sp>
    </p:spTree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2438400" y="306236"/>
            <a:ext cx="9277350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12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b="1" dirty="0">
                <a:solidFill>
                  <a:srgbClr val="FF5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ỏi và trả lời xem bạn đến từ đâu</a:t>
            </a:r>
            <a:endParaRPr lang="en-US" sz="4000" dirty="0">
              <a:solidFill>
                <a:srgbClr val="FF5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203200" y="1681256"/>
            <a:ext cx="11988799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you think of Ban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Gioc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Waterfall?</a:t>
            </a:r>
            <a:endParaRPr lang="vi-VN" sz="3200" b="1" dirty="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(Bạn nghĩ gì về thác Bản Giốc?)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3617119" y="4243387"/>
            <a:ext cx="7815917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I think it’s </a:t>
            </a:r>
            <a:r>
              <a:rPr lang="en-US" sz="3200" b="1" u="sng" kern="12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peaceful.</a:t>
            </a:r>
            <a:endParaRPr lang="en-US" sz="3200" b="1" kern="12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 nghĩ nó yên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  <p:pic>
        <p:nvPicPr>
          <p:cNvPr id="2" name="U19 L 1. 2.What do you think of Ban Gioc Waterfall">
            <a:hlinkClick r:id="" action="ppaction://media"/>
            <a:extLst>
              <a:ext uri="{FF2B5EF4-FFF2-40B4-BE49-F238E27FC236}">
                <a16:creationId xmlns:a16="http://schemas.microsoft.com/office/drawing/2014/main" id="{796AA27A-569F-DEEA-191B-C0BC6D5C8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613" y="2397113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9" name="U19 L 1. 2.I think it peaceful">
            <a:hlinkClick r:id="" action="ppaction://media"/>
            <a:extLst>
              <a:ext uri="{FF2B5EF4-FFF2-40B4-BE49-F238E27FC236}">
                <a16:creationId xmlns:a16="http://schemas.microsoft.com/office/drawing/2014/main" id="{3ECF7740-CC8D-DE6F-C9D9-252DD0BBAF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1684" y="5171697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062624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18001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4C046203-04B8-DA66-9280-C81DA7E629AA}"/>
              </a:ext>
            </a:extLst>
          </p:cNvPr>
          <p:cNvSpPr/>
          <p:nvPr/>
        </p:nvSpPr>
        <p:spPr>
          <a:xfrm>
            <a:off x="1911625" y="741062"/>
            <a:ext cx="7463603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you think of……………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094213FF-3EA7-797F-2D24-DC94C80B540B}"/>
              </a:ext>
            </a:extLst>
          </p:cNvPr>
          <p:cNvSpPr/>
          <p:nvPr/>
        </p:nvSpPr>
        <p:spPr>
          <a:xfrm>
            <a:off x="1650125" y="1444035"/>
            <a:ext cx="4172606" cy="558911"/>
          </a:xfrm>
          <a:prstGeom prst="wedgeRoundRectCallout">
            <a:avLst>
              <a:gd name="adj1" fmla="val 38949"/>
              <a:gd name="adj2" fmla="val 67107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think i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t’s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5B35F-27DA-D876-41D3-E57259E2915C}"/>
              </a:ext>
            </a:extLst>
          </p:cNvPr>
          <p:cNvSpPr/>
          <p:nvPr/>
        </p:nvSpPr>
        <p:spPr>
          <a:xfrm>
            <a:off x="5328745" y="664656"/>
            <a:ext cx="375013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3000" b="1" dirty="0" err="1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Gioc</a:t>
            </a:r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Waterfall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66CCD7-F0D6-585C-DFB2-58FB253F745B}"/>
              </a:ext>
            </a:extLst>
          </p:cNvPr>
          <p:cNvSpPr/>
          <p:nvPr/>
        </p:nvSpPr>
        <p:spPr>
          <a:xfrm>
            <a:off x="2678877" y="1390031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peaceful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08B859-44B7-B0E5-6350-54601BE58C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952" y="2130521"/>
            <a:ext cx="9448800" cy="4396403"/>
          </a:xfrm>
          <a:prstGeom prst="rect">
            <a:avLst/>
          </a:prstGeom>
        </p:spPr>
      </p:pic>
      <p:pic>
        <p:nvPicPr>
          <p:cNvPr id="12" name="Track 83">
            <a:hlinkClick r:id="" action="ppaction://media"/>
            <a:extLst>
              <a:ext uri="{FF2B5EF4-FFF2-40B4-BE49-F238E27FC236}">
                <a16:creationId xmlns:a16="http://schemas.microsoft.com/office/drawing/2014/main" id="{20F384C5-B7B9-DAA7-0BCE-920824F96B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20587" y="190600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pic>
        <p:nvPicPr>
          <p:cNvPr id="13" name="U19 L 1. 2.What do you think of Ban Gioc Waterfall">
            <a:hlinkClick r:id="" action="ppaction://media"/>
            <a:extLst>
              <a:ext uri="{FF2B5EF4-FFF2-40B4-BE49-F238E27FC236}">
                <a16:creationId xmlns:a16="http://schemas.microsoft.com/office/drawing/2014/main" id="{3FB4177E-13F6-8542-F9FC-FFAE8C6EBF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8113" y="893289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4" name="U19 L 1. 2.I think it peaceful">
            <a:hlinkClick r:id="" action="ppaction://media"/>
            <a:extLst>
              <a:ext uri="{FF2B5EF4-FFF2-40B4-BE49-F238E27FC236}">
                <a16:creationId xmlns:a16="http://schemas.microsoft.com/office/drawing/2014/main" id="{09DD4F45-6AB0-A832-213E-FCA470A19A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5884" y="1606070"/>
            <a:ext cx="406400" cy="40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15" name="U19 L 1. 2..1">
            <a:hlinkClick r:id="" action="ppaction://media"/>
            <a:extLst>
              <a:ext uri="{FF2B5EF4-FFF2-40B4-BE49-F238E27FC236}">
                <a16:creationId xmlns:a16="http://schemas.microsoft.com/office/drawing/2014/main" id="{9D298D17-988E-6DE6-207E-22FED1457D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00" y="36845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19 L 1. 2.2">
            <a:hlinkClick r:id="" action="ppaction://media"/>
            <a:extLst>
              <a:ext uri="{FF2B5EF4-FFF2-40B4-BE49-F238E27FC236}">
                <a16:creationId xmlns:a16="http://schemas.microsoft.com/office/drawing/2014/main" id="{811548F9-F13F-1F27-C773-A95BEEC0CED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22731" y="368458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U19 L 1. 2..3">
            <a:hlinkClick r:id="" action="ppaction://media"/>
            <a:extLst>
              <a:ext uri="{FF2B5EF4-FFF2-40B4-BE49-F238E27FC236}">
                <a16:creationId xmlns:a16="http://schemas.microsoft.com/office/drawing/2014/main" id="{2821536F-827A-3FA7-3B2C-8885A203BF5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0400" y="605297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8" name="U19 L 1. 2.4">
            <a:hlinkClick r:id="" action="ppaction://media"/>
            <a:extLst>
              <a:ext uri="{FF2B5EF4-FFF2-40B4-BE49-F238E27FC236}">
                <a16:creationId xmlns:a16="http://schemas.microsoft.com/office/drawing/2014/main" id="{E796F15B-E737-7608-1905-24BBA2C9257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22731" y="605297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709004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555A0C26-4693-ABF0-5C20-64507D475688}"/>
              </a:ext>
            </a:extLst>
          </p:cNvPr>
          <p:cNvSpPr/>
          <p:nvPr/>
        </p:nvSpPr>
        <p:spPr>
          <a:xfrm>
            <a:off x="2184894" y="741062"/>
            <a:ext cx="7463603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you think of……………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E440AA6-CCB6-6F1F-899E-2C399CF99938}"/>
              </a:ext>
            </a:extLst>
          </p:cNvPr>
          <p:cNvSpPr/>
          <p:nvPr/>
        </p:nvSpPr>
        <p:spPr>
          <a:xfrm>
            <a:off x="3541988" y="5536530"/>
            <a:ext cx="4172606" cy="558911"/>
          </a:xfrm>
          <a:prstGeom prst="wedgeRoundRectCallout">
            <a:avLst>
              <a:gd name="adj1" fmla="val 4944"/>
              <a:gd name="adj2" fmla="val -7393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think i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t’s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0BE0F-0595-17A5-DD50-C3C9EAE85F56}"/>
              </a:ext>
            </a:extLst>
          </p:cNvPr>
          <p:cNvSpPr/>
          <p:nvPr/>
        </p:nvSpPr>
        <p:spPr>
          <a:xfrm>
            <a:off x="5602014" y="664656"/>
            <a:ext cx="375013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3000" b="1" dirty="0" err="1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Gioc</a:t>
            </a:r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Waterfall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A1BE7-B097-79C8-DDEF-1E67A4CFB5D7}"/>
              </a:ext>
            </a:extLst>
          </p:cNvPr>
          <p:cNvSpPr/>
          <p:nvPr/>
        </p:nvSpPr>
        <p:spPr>
          <a:xfrm>
            <a:off x="4570740" y="5482526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peaceful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4D79F0-3A52-AD86-4E78-158197619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724" y="1943832"/>
            <a:ext cx="4172606" cy="294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9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555A0C26-4693-ABF0-5C20-64507D475688}"/>
              </a:ext>
            </a:extLst>
          </p:cNvPr>
          <p:cNvSpPr/>
          <p:nvPr/>
        </p:nvSpPr>
        <p:spPr>
          <a:xfrm>
            <a:off x="2184894" y="741062"/>
            <a:ext cx="7463603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you think of……………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E440AA6-CCB6-6F1F-899E-2C399CF99938}"/>
              </a:ext>
            </a:extLst>
          </p:cNvPr>
          <p:cNvSpPr/>
          <p:nvPr/>
        </p:nvSpPr>
        <p:spPr>
          <a:xfrm>
            <a:off x="3541988" y="5536530"/>
            <a:ext cx="4172606" cy="558911"/>
          </a:xfrm>
          <a:prstGeom prst="wedgeRoundRectCallout">
            <a:avLst>
              <a:gd name="adj1" fmla="val 4944"/>
              <a:gd name="adj2" fmla="val -7393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think i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t’s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0BE0F-0595-17A5-DD50-C3C9EAE85F56}"/>
              </a:ext>
            </a:extLst>
          </p:cNvPr>
          <p:cNvSpPr/>
          <p:nvPr/>
        </p:nvSpPr>
        <p:spPr>
          <a:xfrm>
            <a:off x="5602014" y="664656"/>
            <a:ext cx="375013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Hoi An Old Town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A1BE7-B097-79C8-DDEF-1E67A4CFB5D7}"/>
              </a:ext>
            </a:extLst>
          </p:cNvPr>
          <p:cNvSpPr/>
          <p:nvPr/>
        </p:nvSpPr>
        <p:spPr>
          <a:xfrm>
            <a:off x="4570740" y="5482526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5F0EC9-C9CE-ADE4-B5EF-B550226F1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550" y="1762124"/>
            <a:ext cx="4007044" cy="29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555A0C26-4693-ABF0-5C20-64507D475688}"/>
              </a:ext>
            </a:extLst>
          </p:cNvPr>
          <p:cNvSpPr/>
          <p:nvPr/>
        </p:nvSpPr>
        <p:spPr>
          <a:xfrm>
            <a:off x="2184894" y="741062"/>
            <a:ext cx="7463603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you think of……………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E440AA6-CCB6-6F1F-899E-2C399CF99938}"/>
              </a:ext>
            </a:extLst>
          </p:cNvPr>
          <p:cNvSpPr/>
          <p:nvPr/>
        </p:nvSpPr>
        <p:spPr>
          <a:xfrm>
            <a:off x="3541988" y="5536530"/>
            <a:ext cx="4172606" cy="558911"/>
          </a:xfrm>
          <a:prstGeom prst="wedgeRoundRectCallout">
            <a:avLst>
              <a:gd name="adj1" fmla="val 4944"/>
              <a:gd name="adj2" fmla="val -7393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think i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t’s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0BE0F-0595-17A5-DD50-C3C9EAE85F56}"/>
              </a:ext>
            </a:extLst>
          </p:cNvPr>
          <p:cNvSpPr/>
          <p:nvPr/>
        </p:nvSpPr>
        <p:spPr>
          <a:xfrm>
            <a:off x="5602014" y="664656"/>
            <a:ext cx="375013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Sydney Opera House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A1BE7-B097-79C8-DDEF-1E67A4CFB5D7}"/>
              </a:ext>
            </a:extLst>
          </p:cNvPr>
          <p:cNvSpPr/>
          <p:nvPr/>
        </p:nvSpPr>
        <p:spPr>
          <a:xfrm>
            <a:off x="4570740" y="5482526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AB4998-8CDB-C4BD-99B4-119713C07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488" y="1832509"/>
            <a:ext cx="4662212" cy="31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555A0C26-4693-ABF0-5C20-64507D475688}"/>
              </a:ext>
            </a:extLst>
          </p:cNvPr>
          <p:cNvSpPr/>
          <p:nvPr/>
        </p:nvSpPr>
        <p:spPr>
          <a:xfrm>
            <a:off x="1930400" y="741062"/>
            <a:ext cx="7718097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you think of..……………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DE440AA6-CCB6-6F1F-899E-2C399CF99938}"/>
              </a:ext>
            </a:extLst>
          </p:cNvPr>
          <p:cNvSpPr/>
          <p:nvPr/>
        </p:nvSpPr>
        <p:spPr>
          <a:xfrm>
            <a:off x="3098800" y="5536530"/>
            <a:ext cx="4615794" cy="558911"/>
          </a:xfrm>
          <a:prstGeom prst="wedgeRoundRectCallout">
            <a:avLst>
              <a:gd name="adj1" fmla="val 4944"/>
              <a:gd name="adj2" fmla="val -73931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think they’re…......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0BE0F-0595-17A5-DD50-C3C9EAE85F56}"/>
              </a:ext>
            </a:extLst>
          </p:cNvPr>
          <p:cNvSpPr/>
          <p:nvPr/>
        </p:nvSpPr>
        <p:spPr>
          <a:xfrm>
            <a:off x="5373414" y="664656"/>
            <a:ext cx="404648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Petronas Twin Towers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8A1BE7-B097-79C8-DDEF-1E67A4CFB5D7}"/>
              </a:ext>
            </a:extLst>
          </p:cNvPr>
          <p:cNvSpPr/>
          <p:nvPr/>
        </p:nvSpPr>
        <p:spPr>
          <a:xfrm>
            <a:off x="4875540" y="5482526"/>
            <a:ext cx="34171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fantastic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BC7B8E-68A4-F88D-32A5-544220279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774" y="1752599"/>
            <a:ext cx="4385085" cy="29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9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490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23F4B4-7E0F-0AC5-3BE6-934F93DA2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5" t="4802" r="2723" b="6253"/>
          <a:stretch/>
        </p:blipFill>
        <p:spPr>
          <a:xfrm>
            <a:off x="423795" y="3429000"/>
            <a:ext cx="2602137" cy="279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40F4C-DEA1-72E7-99AD-2E55F2E97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36"/>
          <a:stretch/>
        </p:blipFill>
        <p:spPr>
          <a:xfrm>
            <a:off x="3125441" y="2519362"/>
            <a:ext cx="2566847" cy="2624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0A6CB0-B31F-FE29-D0B9-9725B761C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250" y="2025139"/>
            <a:ext cx="2566847" cy="2837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DCD69D-9D49-257E-FB3E-087CE036D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3059" y="1042638"/>
            <a:ext cx="2834741" cy="2639286"/>
          </a:xfrm>
          <a:prstGeom prst="rect">
            <a:avLst/>
          </a:prstGeom>
        </p:spPr>
      </p:pic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0170D730-644F-AE45-F99F-6B6745FD89D9}"/>
              </a:ext>
            </a:extLst>
          </p:cNvPr>
          <p:cNvSpPr/>
          <p:nvPr/>
        </p:nvSpPr>
        <p:spPr>
          <a:xfrm>
            <a:off x="677063" y="1145686"/>
            <a:ext cx="7037532" cy="558911"/>
          </a:xfrm>
          <a:prstGeom prst="wedgeRoundRectCallout">
            <a:avLst>
              <a:gd name="adj1" fmla="val 46634"/>
              <a:gd name="adj2" fmla="val 9649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What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you think of……………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1" name="Rounded Rectangular Callout 8">
            <a:extLst>
              <a:ext uri="{FF2B5EF4-FFF2-40B4-BE49-F238E27FC236}">
                <a16:creationId xmlns:a16="http://schemas.microsoft.com/office/drawing/2014/main" id="{C6C3345B-1E81-71D3-D9B0-0160B1F05709}"/>
              </a:ext>
            </a:extLst>
          </p:cNvPr>
          <p:cNvSpPr/>
          <p:nvPr/>
        </p:nvSpPr>
        <p:spPr>
          <a:xfrm>
            <a:off x="5628292" y="5308699"/>
            <a:ext cx="4172606" cy="558911"/>
          </a:xfrm>
          <a:prstGeom prst="wedgeRoundRectCallout">
            <a:avLst>
              <a:gd name="adj1" fmla="val 4944"/>
              <a:gd name="adj2" fmla="val -7393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think </a:t>
            </a:r>
            <a:r>
              <a:rPr lang="en-US" sz="3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…......</a:t>
            </a: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74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9952B47-E7DC-40B2-856B-39A18E48284C}"/>
              </a:ext>
            </a:extLst>
          </p:cNvPr>
          <p:cNvGrpSpPr/>
          <p:nvPr/>
        </p:nvGrpSpPr>
        <p:grpSpPr>
          <a:xfrm>
            <a:off x="209295" y="144739"/>
            <a:ext cx="11982705" cy="6151791"/>
            <a:chOff x="0" y="324091"/>
            <a:chExt cx="8987029" cy="461384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1CA62E4-DB59-4A7B-8E6B-7D67221948CF}"/>
                </a:ext>
              </a:extLst>
            </p:cNvPr>
            <p:cNvGrpSpPr/>
            <p:nvPr/>
          </p:nvGrpSpPr>
          <p:grpSpPr>
            <a:xfrm>
              <a:off x="0" y="324091"/>
              <a:ext cx="8987029" cy="4613843"/>
              <a:chOff x="-43471" y="358815"/>
              <a:chExt cx="8987029" cy="4613843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BB1641B7-C41A-41D6-BAB5-EBE72ABBDE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t="619" b="4376"/>
              <a:stretch/>
            </p:blipFill>
            <p:spPr bwMode="auto">
              <a:xfrm>
                <a:off x="4227587" y="358815"/>
                <a:ext cx="4715971" cy="46138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332D113-55CD-4FA4-AFF7-0C47C122F42A}"/>
                  </a:ext>
                </a:extLst>
              </p:cNvPr>
              <p:cNvGrpSpPr/>
              <p:nvPr/>
            </p:nvGrpSpPr>
            <p:grpSpPr>
              <a:xfrm>
                <a:off x="-43471" y="921827"/>
                <a:ext cx="4271058" cy="2604304"/>
                <a:chOff x="-43471" y="921827"/>
                <a:chExt cx="4271058" cy="2604304"/>
              </a:xfrm>
            </p:grpSpPr>
            <p:sp>
              <p:nvSpPr>
                <p:cNvPr id="4" name="Cloud 3">
                  <a:extLst>
                    <a:ext uri="{FF2B5EF4-FFF2-40B4-BE49-F238E27FC236}">
                      <a16:creationId xmlns:a16="http://schemas.microsoft.com/office/drawing/2014/main" id="{3DEE763A-0CA3-45C4-BC46-F0D5DF19BB48}"/>
                    </a:ext>
                  </a:extLst>
                </p:cNvPr>
                <p:cNvSpPr/>
                <p:nvPr/>
              </p:nvSpPr>
              <p:spPr>
                <a:xfrm>
                  <a:off x="-43471" y="921827"/>
                  <a:ext cx="4271058" cy="2604304"/>
                </a:xfrm>
                <a:prstGeom prst="cloud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DD41159-6A7F-4162-A65E-D6EF67693287}"/>
                    </a:ext>
                  </a:extLst>
                </p:cNvPr>
                <p:cNvSpPr txBox="1"/>
                <p:nvPr/>
              </p:nvSpPr>
              <p:spPr>
                <a:xfrm>
                  <a:off x="575298" y="1439149"/>
                  <a:ext cx="3033523" cy="15465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400" b="1" dirty="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Hot seat </a:t>
                  </a:r>
                </a:p>
                <a:p>
                  <a:pPr algn="ctr"/>
                  <a:r>
                    <a:rPr lang="en-US" sz="6400" b="1" dirty="0">
                      <a:solidFill>
                        <a:srgbClr val="000000"/>
                      </a:solidFill>
                      <a:latin typeface="Comic Sans MS" panose="030F0702030302020204" pitchFamily="66" charset="0"/>
                    </a:rPr>
                    <a:t>Game</a:t>
                  </a:r>
                </a:p>
              </p:txBody>
            </p:sp>
          </p:grpSp>
        </p:grpSp>
        <p:pic>
          <p:nvPicPr>
            <p:cNvPr id="1028" name="Picture 4" descr="Phim Hoạt Hình Minh Họa Của đồ Nội Thất Ghế | Công cụ đồ họa ...">
              <a:extLst>
                <a:ext uri="{FF2B5EF4-FFF2-40B4-BE49-F238E27FC236}">
                  <a16:creationId xmlns:a16="http://schemas.microsoft.com/office/drawing/2014/main" id="{C16B50C9-7913-41B7-82CB-4A4C3E92E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893" y="1279393"/>
              <a:ext cx="1781778" cy="2026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873DFC07-4152-4152-3E44-DF28556F3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7457" y="49842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3593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2525302" y="461069"/>
            <a:ext cx="8676097" cy="1847800"/>
            <a:chOff x="-153162" y="1127577"/>
            <a:chExt cx="3913410" cy="113051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153162" y="1127577"/>
              <a:ext cx="3913410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933" kern="0" dirty="0">
                <a:solidFill>
                  <a:srgbClr val="363549">
                    <a:lumMod val="50000"/>
                  </a:srgbClr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53161" y="1225407"/>
              <a:ext cx="3881198" cy="3358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  <a:defRPr/>
              </a:pPr>
              <a:r>
                <a:rPr lang="en-US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What </a:t>
              </a:r>
              <a:r>
                <a:rPr lang="vi-VN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do you think of...............................................</a:t>
              </a:r>
              <a:r>
                <a:rPr lang="en-US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lang="en-US" sz="2933" kern="1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3F9926-8A35-646B-588E-B6644DB751D1}"/>
              </a:ext>
            </a:extLst>
          </p:cNvPr>
          <p:cNvGrpSpPr/>
          <p:nvPr/>
        </p:nvGrpSpPr>
        <p:grpSpPr>
          <a:xfrm>
            <a:off x="3167913" y="4820005"/>
            <a:ext cx="6890830" cy="1847800"/>
            <a:chOff x="4217981" y="1290650"/>
            <a:chExt cx="2691266" cy="125894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D2720BC7-EF25-B889-28FD-7246C34F69DA}"/>
                </a:ext>
              </a:extLst>
            </p:cNvPr>
            <p:cNvSpPr/>
            <p:nvPr/>
          </p:nvSpPr>
          <p:spPr>
            <a:xfrm flipH="1" flipV="1">
              <a:off x="4217981" y="1290650"/>
              <a:ext cx="2691266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E3062-7264-E744-7CB4-DC12C95F3F67}"/>
                </a:ext>
              </a:extLst>
            </p:cNvPr>
            <p:cNvSpPr txBox="1"/>
            <p:nvPr/>
          </p:nvSpPr>
          <p:spPr>
            <a:xfrm>
              <a:off x="4295168" y="1522965"/>
              <a:ext cx="2541736" cy="45888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067"/>
                </a:spcAft>
              </a:pPr>
              <a:r>
                <a:rPr lang="vi-VN" sz="37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think it’s................................</a:t>
              </a:r>
              <a:r>
                <a:rPr lang="en-US" sz="3733" dirty="0">
                  <a:latin typeface="Comic Sans MS" panose="030F0702030302020204" pitchFamily="66" charset="0"/>
                </a:rPr>
                <a:t>. </a:t>
              </a:r>
              <a:endParaRPr lang="en-US" sz="3733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ADDFAF80-B580-5E33-4FFC-CF55A91F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174836" y="1718427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577588-6A3E-A13F-565D-B4E2769FFF9F}"/>
              </a:ext>
            </a:extLst>
          </p:cNvPr>
          <p:cNvSpPr txBox="1"/>
          <p:nvPr/>
        </p:nvSpPr>
        <p:spPr>
          <a:xfrm>
            <a:off x="6256881" y="5060879"/>
            <a:ext cx="286768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A6E57-4041-CFE0-210D-C727F38C18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" y="2037995"/>
            <a:ext cx="4246216" cy="25427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ED4483-ED8B-D384-F916-A7B7FEE9D614}"/>
              </a:ext>
            </a:extLst>
          </p:cNvPr>
          <p:cNvSpPr txBox="1"/>
          <p:nvPr/>
        </p:nvSpPr>
        <p:spPr>
          <a:xfrm>
            <a:off x="6454833" y="461069"/>
            <a:ext cx="437659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Sydney Opera House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81CF59-5AF6-FD70-6611-CC3DACA879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54910" y="1"/>
            <a:ext cx="8130389" cy="6857999"/>
          </a:xfrm>
          <a:prstGeom prst="rect">
            <a:avLst/>
          </a:prstGeom>
        </p:spPr>
      </p:pic>
      <p:pic>
        <p:nvPicPr>
          <p:cNvPr id="3" name="Picture 4" descr="Phim Hoạt Hình Minh Họa Của đồ Nội Thất Ghế | Công cụ đồ họa ...">
            <a:extLst>
              <a:ext uri="{FF2B5EF4-FFF2-40B4-BE49-F238E27FC236}">
                <a16:creationId xmlns:a16="http://schemas.microsoft.com/office/drawing/2014/main" id="{70F86245-4B1C-B5D5-7B45-F3F5018B6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61" y="2519362"/>
            <a:ext cx="2375704" cy="27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A8C46735-B6FD-EEE0-FF4A-92C9D95C4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7057" y="20632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43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2525302" y="461069"/>
            <a:ext cx="8676097" cy="1847800"/>
            <a:chOff x="-153162" y="1127577"/>
            <a:chExt cx="3913410" cy="113051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153162" y="1127577"/>
              <a:ext cx="3913410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933" kern="0" dirty="0">
                <a:solidFill>
                  <a:srgbClr val="363549">
                    <a:lumMod val="50000"/>
                  </a:srgbClr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53161" y="1225407"/>
              <a:ext cx="3881198" cy="3358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  <a:defRPr/>
              </a:pPr>
              <a:r>
                <a:rPr lang="en-US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What </a:t>
              </a:r>
              <a:r>
                <a:rPr lang="vi-VN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do you think of...............................................</a:t>
              </a:r>
              <a:r>
                <a:rPr lang="en-US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lang="en-US" sz="2933" kern="1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3F9926-8A35-646B-588E-B6644DB751D1}"/>
              </a:ext>
            </a:extLst>
          </p:cNvPr>
          <p:cNvGrpSpPr/>
          <p:nvPr/>
        </p:nvGrpSpPr>
        <p:grpSpPr>
          <a:xfrm>
            <a:off x="3167913" y="4820005"/>
            <a:ext cx="6890830" cy="1847800"/>
            <a:chOff x="4217981" y="1290650"/>
            <a:chExt cx="2691266" cy="125894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D2720BC7-EF25-B889-28FD-7246C34F69DA}"/>
                </a:ext>
              </a:extLst>
            </p:cNvPr>
            <p:cNvSpPr/>
            <p:nvPr/>
          </p:nvSpPr>
          <p:spPr>
            <a:xfrm flipH="1" flipV="1">
              <a:off x="4217981" y="1290650"/>
              <a:ext cx="2691266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E3062-7264-E744-7CB4-DC12C95F3F67}"/>
                </a:ext>
              </a:extLst>
            </p:cNvPr>
            <p:cNvSpPr txBox="1"/>
            <p:nvPr/>
          </p:nvSpPr>
          <p:spPr>
            <a:xfrm>
              <a:off x="4295168" y="1522965"/>
              <a:ext cx="2541736" cy="45888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067"/>
                </a:spcAft>
              </a:pPr>
              <a:r>
                <a:rPr lang="vi-VN" sz="37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think it’s................................</a:t>
              </a:r>
              <a:r>
                <a:rPr lang="en-US" sz="3733" dirty="0">
                  <a:latin typeface="Comic Sans MS" panose="030F0702030302020204" pitchFamily="66" charset="0"/>
                </a:rPr>
                <a:t>. </a:t>
              </a:r>
              <a:endParaRPr lang="en-US" sz="3733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ADDFAF80-B580-5E33-4FFC-CF55A91F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174836" y="1718427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577588-6A3E-A13F-565D-B4E2769FFF9F}"/>
              </a:ext>
            </a:extLst>
          </p:cNvPr>
          <p:cNvSpPr txBox="1"/>
          <p:nvPr/>
        </p:nvSpPr>
        <p:spPr>
          <a:xfrm>
            <a:off x="6096000" y="5030566"/>
            <a:ext cx="30285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peaceful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D4483-ED8B-D384-F916-A7B7FEE9D614}"/>
              </a:ext>
            </a:extLst>
          </p:cNvPr>
          <p:cNvSpPr txBox="1"/>
          <p:nvPr/>
        </p:nvSpPr>
        <p:spPr>
          <a:xfrm>
            <a:off x="6858000" y="461069"/>
            <a:ext cx="397343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Gioc Waterfal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859654-8CEB-E934-B670-51D476BAE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1865105"/>
            <a:ext cx="4779447" cy="268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7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53692B-CB7D-A535-342A-6ABD78EDCD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6800" y="-1"/>
            <a:ext cx="8864599" cy="6857999"/>
          </a:xfrm>
          <a:prstGeom prst="rect">
            <a:avLst/>
          </a:prstGeom>
        </p:spPr>
      </p:pic>
      <p:pic>
        <p:nvPicPr>
          <p:cNvPr id="3" name="Picture 4" descr="Phim Hoạt Hình Minh Họa Của đồ Nội Thất Ghế | Công cụ đồ họa ...">
            <a:extLst>
              <a:ext uri="{FF2B5EF4-FFF2-40B4-BE49-F238E27FC236}">
                <a16:creationId xmlns:a16="http://schemas.microsoft.com/office/drawing/2014/main" id="{716F1890-F8D6-25A5-E1A0-48C0E83C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61" y="2078109"/>
            <a:ext cx="2375704" cy="27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D174AF82-FCB8-0EFE-06DB-645032052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1399" y="11488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5191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2525302" y="461069"/>
            <a:ext cx="8676097" cy="1847800"/>
            <a:chOff x="-153162" y="1127577"/>
            <a:chExt cx="3913410" cy="113051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153162" y="1127577"/>
              <a:ext cx="3913410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933" kern="0" dirty="0">
                <a:solidFill>
                  <a:srgbClr val="363549">
                    <a:lumMod val="50000"/>
                  </a:srgbClr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53161" y="1225407"/>
              <a:ext cx="3881198" cy="3358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  <a:defRPr/>
              </a:pPr>
              <a:r>
                <a:rPr lang="en-US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What </a:t>
              </a:r>
              <a:r>
                <a:rPr lang="vi-VN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do you think of...............................................</a:t>
              </a:r>
              <a:r>
                <a:rPr lang="en-US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lang="en-US" sz="2933" kern="1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3F9926-8A35-646B-588E-B6644DB751D1}"/>
              </a:ext>
            </a:extLst>
          </p:cNvPr>
          <p:cNvGrpSpPr/>
          <p:nvPr/>
        </p:nvGrpSpPr>
        <p:grpSpPr>
          <a:xfrm>
            <a:off x="3167913" y="4820005"/>
            <a:ext cx="6890830" cy="1847800"/>
            <a:chOff x="4217981" y="1290650"/>
            <a:chExt cx="2691266" cy="125894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D2720BC7-EF25-B889-28FD-7246C34F69DA}"/>
                </a:ext>
              </a:extLst>
            </p:cNvPr>
            <p:cNvSpPr/>
            <p:nvPr/>
          </p:nvSpPr>
          <p:spPr>
            <a:xfrm flipH="1" flipV="1">
              <a:off x="4217981" y="1290650"/>
              <a:ext cx="2691266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E3062-7264-E744-7CB4-DC12C95F3F67}"/>
                </a:ext>
              </a:extLst>
            </p:cNvPr>
            <p:cNvSpPr txBox="1"/>
            <p:nvPr/>
          </p:nvSpPr>
          <p:spPr>
            <a:xfrm>
              <a:off x="4295168" y="1522965"/>
              <a:ext cx="2541736" cy="45888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067"/>
                </a:spcAft>
              </a:pPr>
              <a:r>
                <a:rPr lang="vi-VN" sz="37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think it’s................................</a:t>
              </a:r>
              <a:r>
                <a:rPr lang="en-US" sz="3733" dirty="0">
                  <a:latin typeface="Comic Sans MS" panose="030F0702030302020204" pitchFamily="66" charset="0"/>
                </a:rPr>
                <a:t>. </a:t>
              </a:r>
              <a:endParaRPr lang="en-US" sz="3733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ADDFAF80-B580-5E33-4FFC-CF55A91F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174836" y="1718427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122120A1-5759-DEA9-3932-05F64A2F8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548133" y="4529528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577588-6A3E-A13F-565D-B4E2769FFF9F}"/>
              </a:ext>
            </a:extLst>
          </p:cNvPr>
          <p:cNvSpPr txBox="1"/>
          <p:nvPr/>
        </p:nvSpPr>
        <p:spPr>
          <a:xfrm>
            <a:off x="6256881" y="5060879"/>
            <a:ext cx="2867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fantastic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D4483-ED8B-D384-F916-A7B7FEE9D614}"/>
              </a:ext>
            </a:extLst>
          </p:cNvPr>
          <p:cNvSpPr txBox="1"/>
          <p:nvPr/>
        </p:nvSpPr>
        <p:spPr>
          <a:xfrm>
            <a:off x="6454833" y="461069"/>
            <a:ext cx="437659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Petronas Twins Towers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68578-DB62-DF3B-B1B7-6DEF1CB71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85" y="1909152"/>
            <a:ext cx="4251515" cy="25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AA3A1BF5-FCE0-224C-9412-BEEC624AB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7057" y="2063266"/>
            <a:ext cx="1071505" cy="10715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3" name="Picture 4" descr="Phim Hoạt Hình Minh Họa Của đồ Nội Thất Ghế | Công cụ đồ họa ...">
            <a:extLst>
              <a:ext uri="{FF2B5EF4-FFF2-40B4-BE49-F238E27FC236}">
                <a16:creationId xmlns:a16="http://schemas.microsoft.com/office/drawing/2014/main" id="{F237EE0C-F24E-9470-6B0D-19592AE1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61" y="2118950"/>
            <a:ext cx="2375704" cy="270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013387-BB65-82A6-E18F-5769BA9C6B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207" b="40006"/>
          <a:stretch/>
        </p:blipFill>
        <p:spPr>
          <a:xfrm>
            <a:off x="2220112" y="706316"/>
            <a:ext cx="2250451" cy="411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F85F98-0F66-472D-9C05-DC2D94F47497}"/>
              </a:ext>
            </a:extLst>
          </p:cNvPr>
          <p:cNvGrpSpPr/>
          <p:nvPr/>
        </p:nvGrpSpPr>
        <p:grpSpPr>
          <a:xfrm flipH="1">
            <a:off x="2525302" y="461069"/>
            <a:ext cx="8676097" cy="1847800"/>
            <a:chOff x="-153162" y="1127577"/>
            <a:chExt cx="3913410" cy="113051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Speech Bubble: Rectangle with Corners Rounded 1">
              <a:extLst>
                <a:ext uri="{FF2B5EF4-FFF2-40B4-BE49-F238E27FC236}">
                  <a16:creationId xmlns:a16="http://schemas.microsoft.com/office/drawing/2014/main" id="{BA7C7BC8-883C-43DF-B2AA-45620F218254}"/>
                </a:ext>
              </a:extLst>
            </p:cNvPr>
            <p:cNvSpPr/>
            <p:nvPr/>
          </p:nvSpPr>
          <p:spPr>
            <a:xfrm flipH="1" flipV="1">
              <a:off x="-153162" y="1127577"/>
              <a:ext cx="3913410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933" kern="0" dirty="0">
                <a:solidFill>
                  <a:srgbClr val="363549">
                    <a:lumMod val="50000"/>
                  </a:srgbClr>
                </a:solidFill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B82C09-6E5E-47F5-A2FF-401CC7DC9D7B}"/>
                </a:ext>
              </a:extLst>
            </p:cNvPr>
            <p:cNvSpPr txBox="1"/>
            <p:nvPr/>
          </p:nvSpPr>
          <p:spPr>
            <a:xfrm>
              <a:off x="-153161" y="1225407"/>
              <a:ext cx="3881198" cy="3358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1219170">
                <a:lnSpc>
                  <a:spcPct val="107000"/>
                </a:lnSpc>
                <a:spcAft>
                  <a:spcPts val="1067"/>
                </a:spcAft>
                <a:buClr>
                  <a:srgbClr val="000000"/>
                </a:buClr>
                <a:defRPr/>
              </a:pPr>
              <a:r>
                <a:rPr lang="en-US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What </a:t>
              </a:r>
              <a:r>
                <a:rPr lang="vi-VN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do you think of...............................................</a:t>
              </a:r>
              <a:r>
                <a:rPr lang="en-US" sz="2933" kern="0" dirty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lang="en-US" sz="2933" kern="100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3F9926-8A35-646B-588E-B6644DB751D1}"/>
              </a:ext>
            </a:extLst>
          </p:cNvPr>
          <p:cNvGrpSpPr/>
          <p:nvPr/>
        </p:nvGrpSpPr>
        <p:grpSpPr>
          <a:xfrm>
            <a:off x="3167913" y="4820005"/>
            <a:ext cx="6890830" cy="1847800"/>
            <a:chOff x="4217981" y="1290650"/>
            <a:chExt cx="2691266" cy="125894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D2720BC7-EF25-B889-28FD-7246C34F69DA}"/>
                </a:ext>
              </a:extLst>
            </p:cNvPr>
            <p:cNvSpPr/>
            <p:nvPr/>
          </p:nvSpPr>
          <p:spPr>
            <a:xfrm flipH="1" flipV="1">
              <a:off x="4217981" y="1290650"/>
              <a:ext cx="2691266" cy="1258949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grpFill/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3E3062-7264-E744-7CB4-DC12C95F3F67}"/>
                </a:ext>
              </a:extLst>
            </p:cNvPr>
            <p:cNvSpPr txBox="1"/>
            <p:nvPr/>
          </p:nvSpPr>
          <p:spPr>
            <a:xfrm>
              <a:off x="4295168" y="1522965"/>
              <a:ext cx="2541736" cy="45888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067"/>
                </a:spcAft>
              </a:pPr>
              <a:r>
                <a:rPr lang="vi-VN" sz="37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 think it’s................................</a:t>
              </a:r>
              <a:r>
                <a:rPr lang="en-US" sz="3733" dirty="0">
                  <a:latin typeface="Comic Sans MS" panose="030F0702030302020204" pitchFamily="66" charset="0"/>
                </a:rPr>
                <a:t>. </a:t>
              </a:r>
              <a:endParaRPr lang="en-US" sz="3733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ADDFAF80-B580-5E33-4FFC-CF55A91FB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174836" y="1718427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id="{122120A1-5759-DEA9-3932-05F64A2F8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10548133" y="4529528"/>
            <a:ext cx="1197033" cy="213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577588-6A3E-A13F-565D-B4E2769FFF9F}"/>
              </a:ext>
            </a:extLst>
          </p:cNvPr>
          <p:cNvSpPr txBox="1"/>
          <p:nvPr/>
        </p:nvSpPr>
        <p:spPr>
          <a:xfrm>
            <a:off x="6256881" y="5060879"/>
            <a:ext cx="2867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exciting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ED4483-ED8B-D384-F916-A7B7FEE9D614}"/>
              </a:ext>
            </a:extLst>
          </p:cNvPr>
          <p:cNvSpPr txBox="1"/>
          <p:nvPr/>
        </p:nvSpPr>
        <p:spPr>
          <a:xfrm>
            <a:off x="7010400" y="461069"/>
            <a:ext cx="382103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 Old Town</a:t>
            </a:r>
            <a:endParaRPr lang="en-US" sz="3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EF0AD-95B5-5D48-D444-4B3CBC074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547" y="2037995"/>
            <a:ext cx="4378286" cy="234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9278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1.Look, listen and repeat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092ED-4CDC-B48B-9472-D6459A8737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884" y="945773"/>
            <a:ext cx="10980026" cy="5318393"/>
          </a:xfrm>
          <a:prstGeom prst="rect">
            <a:avLst/>
          </a:prstGeom>
        </p:spPr>
      </p:pic>
      <p:pic>
        <p:nvPicPr>
          <p:cNvPr id="4" name="Track 82">
            <a:hlinkClick r:id="" action="ppaction://media"/>
            <a:extLst>
              <a:ext uri="{FF2B5EF4-FFF2-40B4-BE49-F238E27FC236}">
                <a16:creationId xmlns:a16="http://schemas.microsoft.com/office/drawing/2014/main" id="{EFCCF2CB-6293-A012-38B8-DC0B68CE6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71296" y="389840"/>
            <a:ext cx="406400" cy="406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9" name="U19 L 1. 1 A 1">
            <a:hlinkClick r:id="" action="ppaction://media"/>
            <a:extLst>
              <a:ext uri="{FF2B5EF4-FFF2-40B4-BE49-F238E27FC236}">
                <a16:creationId xmlns:a16="http://schemas.microsoft.com/office/drawing/2014/main" id="{A1B4CCFB-F981-8C8E-70A9-727B9F8C4F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4913" y="169504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0" name="U19 L 1. 1 A 2">
            <a:hlinkClick r:id="" action="ppaction://media"/>
            <a:extLst>
              <a:ext uri="{FF2B5EF4-FFF2-40B4-BE49-F238E27FC236}">
                <a16:creationId xmlns:a16="http://schemas.microsoft.com/office/drawing/2014/main" id="{964324A3-F4CE-213D-6947-828118B9D6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24690" y="496000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1" name="U19 L 1. 1 A 3">
            <a:hlinkClick r:id="" action="ppaction://media"/>
            <a:extLst>
              <a:ext uri="{FF2B5EF4-FFF2-40B4-BE49-F238E27FC236}">
                <a16:creationId xmlns:a16="http://schemas.microsoft.com/office/drawing/2014/main" id="{B2B73361-4A1C-8DEA-E0D5-BD4E5D75209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9062" y="5709027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19 L 1. 1 b 1">
            <a:hlinkClick r:id="" action="ppaction://media"/>
            <a:extLst>
              <a:ext uri="{FF2B5EF4-FFF2-40B4-BE49-F238E27FC236}">
                <a16:creationId xmlns:a16="http://schemas.microsoft.com/office/drawing/2014/main" id="{9F1C7E0A-FC3E-C6B6-E112-D9572DD7568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70556" y="153651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19 L 1. 1 b 2">
            <a:hlinkClick r:id="" action="ppaction://media"/>
            <a:extLst>
              <a:ext uri="{FF2B5EF4-FFF2-40B4-BE49-F238E27FC236}">
                <a16:creationId xmlns:a16="http://schemas.microsoft.com/office/drawing/2014/main" id="{8918E7F3-B3A0-351C-2D03-CA331EA2C46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11090" y="5559098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502095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498253" y="4853285"/>
            <a:ext cx="9995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Sydney Opera House:Nhà Hát Opera Sydney</a:t>
            </a:r>
            <a:endParaRPr lang="en-US" sz="40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97D23E-F2D6-EEC9-6BC5-C7008251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1296829"/>
            <a:ext cx="4794250" cy="282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U19 L 1. 2..3">
            <a:hlinkClick r:id="" action="ppaction://media"/>
            <a:extLst>
              <a:ext uri="{FF2B5EF4-FFF2-40B4-BE49-F238E27FC236}">
                <a16:creationId xmlns:a16="http://schemas.microsoft.com/office/drawing/2014/main" id="{35211235-C280-BA0A-B834-E32174EAE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053" y="131937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47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841153" y="4780153"/>
            <a:ext cx="8268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b="1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Gioc</a:t>
            </a:r>
            <a:r>
              <a:rPr lang="en-US" sz="4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Waterfall: </a:t>
            </a:r>
            <a:r>
              <a:rPr lang="vi-VN" sz="4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 Bản Giốc</a:t>
            </a:r>
            <a:endParaRPr lang="en-US" sz="40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9321A81-7D4A-5A52-F809-5F9CDF918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2" y="1310639"/>
            <a:ext cx="4452938" cy="286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U19 L 1. 2..1">
            <a:hlinkClick r:id="" action="ppaction://media"/>
            <a:extLst>
              <a:ext uri="{FF2B5EF4-FFF2-40B4-BE49-F238E27FC236}">
                <a16:creationId xmlns:a16="http://schemas.microsoft.com/office/drawing/2014/main" id="{C1550BF6-DAE2-BCFE-CA93-AD00A5DD6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2" end="2615.75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200" y="302260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379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891953" y="4716779"/>
            <a:ext cx="8064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 Old Town: Phố cổ Hội An</a:t>
            </a:r>
            <a:endParaRPr lang="en-US" sz="40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59B705-86A5-3845-60AA-26D30F6EF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328553"/>
            <a:ext cx="4502150" cy="291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U19 L 1. 2.2">
            <a:hlinkClick r:id="" action="ppaction://media"/>
            <a:extLst>
              <a:ext uri="{FF2B5EF4-FFF2-40B4-BE49-F238E27FC236}">
                <a16:creationId xmlns:a16="http://schemas.microsoft.com/office/drawing/2014/main" id="{4A0E077D-503B-AE6F-5AB1-E670A00F60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7.75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9856" y="274401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56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980853" y="4842807"/>
            <a:ext cx="8496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Petronas Twin Towers:Tòa tháp đôi</a:t>
            </a:r>
            <a:endParaRPr lang="en-US" sz="40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A7C7754-1797-6DD6-239A-D4604C3F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1212849"/>
            <a:ext cx="4706937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U19 L 1. 2.4">
            <a:hlinkClick r:id="" action="ppaction://media"/>
            <a:extLst>
              <a:ext uri="{FF2B5EF4-FFF2-40B4-BE49-F238E27FC236}">
                <a16:creationId xmlns:a16="http://schemas.microsoft.com/office/drawing/2014/main" id="{EBE99D5B-6080-5249-13AF-58338A2ED4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" end="3108.836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307" y="287972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708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732086-5FF3-8357-CED8-D2AC0125108B}"/>
              </a:ext>
            </a:extLst>
          </p:cNvPr>
          <p:cNvSpPr txBox="1"/>
          <p:nvPr/>
        </p:nvSpPr>
        <p:spPr>
          <a:xfrm>
            <a:off x="2362200" y="1191255"/>
            <a:ext cx="9157565" cy="457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-Beautiful: đẹp</a:t>
            </a:r>
          </a:p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-Peaceful: yên bình</a:t>
            </a:r>
          </a:p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-Exciting: hứng thú</a:t>
            </a:r>
          </a:p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-Fantastic: tuyệt vời</a:t>
            </a:r>
            <a:endParaRPr lang="en-US" sz="5000" b="1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U19 L 1. 2..3">
            <a:hlinkClick r:id="" action="ppaction://media"/>
            <a:extLst>
              <a:ext uri="{FF2B5EF4-FFF2-40B4-BE49-F238E27FC236}">
                <a16:creationId xmlns:a16="http://schemas.microsoft.com/office/drawing/2014/main" id="{8099861C-8AE9-0359-6972-A40697DB8F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0" end="449.755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2218" y="1727991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0" name="peaceful">
            <a:hlinkClick r:id="" action="ppaction://media"/>
            <a:extLst>
              <a:ext uri="{FF2B5EF4-FFF2-40B4-BE49-F238E27FC236}">
                <a16:creationId xmlns:a16="http://schemas.microsoft.com/office/drawing/2014/main" id="{DE4D5E2F-58F6-8251-5D96-469ACCE099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3804" y="2852570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1" name="exciting">
            <a:hlinkClick r:id="" action="ppaction://media"/>
            <a:extLst>
              <a:ext uri="{FF2B5EF4-FFF2-40B4-BE49-F238E27FC236}">
                <a16:creationId xmlns:a16="http://schemas.microsoft.com/office/drawing/2014/main" id="{B97225DA-0334-1506-750F-097F56636F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98050" y="3977149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2" name="fantastic (1)">
            <a:hlinkClick r:id="" action="ppaction://media"/>
            <a:extLst>
              <a:ext uri="{FF2B5EF4-FFF2-40B4-BE49-F238E27FC236}">
                <a16:creationId xmlns:a16="http://schemas.microsoft.com/office/drawing/2014/main" id="{A321AC8C-2DBC-0C54-9F30-C731E671BAE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97532" y="516840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04047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420533" y="617332"/>
            <a:ext cx="578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VOCABULARY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1651000" y="2001418"/>
            <a:ext cx="101853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/>
              <a:t>- Sydney Opera House:Nhà hát Opera Sydney</a:t>
            </a:r>
          </a:p>
          <a:p>
            <a:r>
              <a:rPr lang="vi-VN" sz="3300" b="1" dirty="0"/>
              <a:t>- Ban Gioc Waterfall: thác Bản Giốc</a:t>
            </a:r>
          </a:p>
          <a:p>
            <a:r>
              <a:rPr lang="vi-VN" sz="3300" b="1" dirty="0"/>
              <a:t>- Hoi An Old Town: Phố cổ Hội An</a:t>
            </a:r>
          </a:p>
          <a:p>
            <a:r>
              <a:rPr lang="vi-VN" sz="3300" b="1" dirty="0"/>
              <a:t>- Petronas Twin Towers :tòa tháp đôi</a:t>
            </a:r>
          </a:p>
          <a:p>
            <a:r>
              <a:rPr 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Beautiful: đẹp</a:t>
            </a:r>
          </a:p>
          <a:p>
            <a:r>
              <a:rPr 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Peaceful: yên bình</a:t>
            </a:r>
          </a:p>
          <a:p>
            <a:r>
              <a:rPr 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Exciting: hứng thú</a:t>
            </a:r>
          </a:p>
          <a:p>
            <a:r>
              <a:rPr lang="vi-VN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Fantastic: tuyệt vời</a:t>
            </a:r>
            <a:endParaRPr lang="en-US" sz="3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860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765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2572</TotalTime>
  <Words>538</Words>
  <Application>Microsoft Office PowerPoint</Application>
  <PresentationFormat>Widescreen</PresentationFormat>
  <Paragraphs>111</Paragraphs>
  <Slides>24</Slides>
  <Notes>22</Notes>
  <HiddenSlides>0</HiddenSlides>
  <MMClips>27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A3.OpenSansBold-San</vt:lpstr>
      <vt:lpstr>A3.OpenSans-San</vt:lpstr>
      <vt:lpstr>Arial</vt:lpstr>
      <vt:lpstr>Calibri</vt:lpstr>
      <vt:lpstr>Calibri Light</vt:lpstr>
      <vt:lpstr>Cambria</vt:lpstr>
      <vt:lpstr>Comic Sans MS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STD_PHUONG</cp:lastModifiedBy>
  <cp:revision>156</cp:revision>
  <dcterms:created xsi:type="dcterms:W3CDTF">2021-11-11T15:46:46Z</dcterms:created>
  <dcterms:modified xsi:type="dcterms:W3CDTF">2025-04-20T02:30:02Z</dcterms:modified>
</cp:coreProperties>
</file>