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15"/>
  </p:notesMasterIdLst>
  <p:handoutMasterIdLst>
    <p:handoutMasterId r:id="rId16"/>
  </p:handoutMasterIdLst>
  <p:sldIdLst>
    <p:sldId id="4412" r:id="rId3"/>
    <p:sldId id="350" r:id="rId4"/>
    <p:sldId id="351" r:id="rId5"/>
    <p:sldId id="330" r:id="rId6"/>
    <p:sldId id="321" r:id="rId7"/>
    <p:sldId id="322" r:id="rId8"/>
    <p:sldId id="331" r:id="rId9"/>
    <p:sldId id="336" r:id="rId10"/>
    <p:sldId id="334" r:id="rId11"/>
    <p:sldId id="332" r:id="rId12"/>
    <p:sldId id="324" r:id="rId13"/>
    <p:sldId id="33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D21387-AD48-4772-A002-7C23D56EA897}">
          <p14:sldIdLst>
            <p14:sldId id="4412"/>
            <p14:sldId id="350"/>
            <p14:sldId id="351"/>
            <p14:sldId id="330"/>
            <p14:sldId id="321"/>
            <p14:sldId id="322"/>
            <p14:sldId id="331"/>
            <p14:sldId id="336"/>
            <p14:sldId id="334"/>
            <p14:sldId id="332"/>
            <p14:sldId id="324"/>
            <p14:sldId id="33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3EFCD0-6D63-7AB2-E064-6E6A594E79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D49E7-F9C2-3791-B51C-EE67094344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9A752-3D60-4794-A62D-99A44DA4FD7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C407F-2631-19D5-CCD5-51193B8CAA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E3D81-7214-0A48-7A44-9A42E45641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07AF8-783B-4890-A1BD-122F0BD3F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03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95BA6-7617-4185-8AD3-FA446101C410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5B695-F850-41B9-AA3B-27BDCF84A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87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47679-C7E2-43B6-A17B-171B57978DD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719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47679-C7E2-43B6-A17B-171B57978DD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903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5B695-F850-41B9-AA3B-27BDCF84AC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34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 với g</a:t>
            </a:r>
            <a:r>
              <a:rPr lang="vi-VN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iọng đọc nhẹ nhàng, nhấn giọng những từ ngữ gợi cảm, gợi tả cảnh đẹp Sa Pa, </a:t>
            </a:r>
            <a:r>
              <a:rPr lang="en-US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 hiện </a:t>
            </a:r>
            <a:r>
              <a:rPr lang="vi-VN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 ngưỡng mộ, háo hức của du khách trước cảnh đẹp Sa Pa</a:t>
            </a:r>
            <a:r>
              <a:rPr lang="en-US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82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609180"/>
      </p:ext>
    </p:extLst>
  </p:cSld>
  <p:clrMapOvr>
    <a:masterClrMapping/>
  </p:clrMapOvr>
  <p:transition advClick="0" advTm="3104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44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90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76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01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98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644852"/>
      </p:ext>
    </p:extLst>
  </p:cSld>
  <p:clrMapOvr>
    <a:masterClrMapping/>
  </p:clrMapOvr>
  <p:transition advClick="0" advTm="3104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402372"/>
      </p:ext>
    </p:extLst>
  </p:cSld>
  <p:clrMapOvr>
    <a:masterClrMapping/>
  </p:clrMapOvr>
  <p:transition advClick="0" advTm="3104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0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18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94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7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85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61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B5C0DAE-B692-8096-2C22-123D8FE33CF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117" y="0"/>
            <a:ext cx="1378866" cy="137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2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p:transition advClick="0" advTm="3104">
    <p:cover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2.png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4">
            <a:extLst>
              <a:ext uri="{FF2B5EF4-FFF2-40B4-BE49-F238E27FC236}">
                <a16:creationId xmlns:a16="http://schemas.microsoft.com/office/drawing/2014/main" id="{AF83EEE9-5BCC-45CC-A2D5-78A74CB289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0934" b="827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108C5-E395-47AC-845D-68EC1199B0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106" y="2074018"/>
            <a:ext cx="7426493" cy="4342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D2839C-AAB1-409C-B11C-7D7F8670C2F2}"/>
              </a:ext>
            </a:extLst>
          </p:cNvPr>
          <p:cNvSpPr/>
          <p:nvPr/>
        </p:nvSpPr>
        <p:spPr>
          <a:xfrm rot="21325169">
            <a:off x="1074636" y="257260"/>
            <a:ext cx="5782311" cy="1395081"/>
          </a:xfrm>
          <a:prstGeom prst="rect">
            <a:avLst/>
          </a:prstGeom>
          <a:solidFill>
            <a:srgbClr val="66CCFF">
              <a:alpha val="67000"/>
            </a:srgbClr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Rừng cây âm âm: </a:t>
            </a:r>
            <a:r>
              <a:rPr lang="vi-V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rừng cây rậm rạp, hơi tối và tĩnh mịch.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58824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4">
            <a:extLst>
              <a:ext uri="{FF2B5EF4-FFF2-40B4-BE49-F238E27FC236}">
                <a16:creationId xmlns:a16="http://schemas.microsoft.com/office/drawing/2014/main" id="{AF83EEE9-5BCC-45CC-A2D5-78A74CB289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0934" b="8278"/>
          <a:stretch/>
        </p:blipFill>
        <p:spPr>
          <a:xfrm>
            <a:off x="-716692" y="0"/>
            <a:ext cx="12908692" cy="6858000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F07E167-3EF4-408B-9766-86D012002BB1}"/>
              </a:ext>
            </a:extLst>
          </p:cNvPr>
          <p:cNvSpPr/>
          <p:nvPr/>
        </p:nvSpPr>
        <p:spPr>
          <a:xfrm>
            <a:off x="4095750" y="154325"/>
            <a:ext cx="7973200" cy="1096391"/>
          </a:xfrm>
          <a:prstGeom prst="round2DiagRect">
            <a:avLst/>
          </a:prstGeom>
          <a:solidFill>
            <a:srgbClr val="002060">
              <a:alpha val="84000"/>
            </a:srgbClr>
          </a:solidFill>
          <a:ln w="38100">
            <a:solidFill>
              <a:srgbClr val="00206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Mông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Tu Di,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Phù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Lá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tộc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thiểu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4" name="Picture 4" descr="2766536020054089462S500x500Q85">
            <a:extLst>
              <a:ext uri="{FF2B5EF4-FFF2-40B4-BE49-F238E27FC236}">
                <a16:creationId xmlns:a16="http://schemas.microsoft.com/office/drawing/2014/main" id="{4EF50B60-C050-4810-8A1E-C404E24E1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" b="741"/>
          <a:stretch/>
        </p:blipFill>
        <p:spPr bwMode="auto">
          <a:xfrm>
            <a:off x="331710" y="449489"/>
            <a:ext cx="3361163" cy="34176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6A7D0B-A061-4717-AEE4-74087BF3281D}"/>
              </a:ext>
            </a:extLst>
          </p:cNvPr>
          <p:cNvSpPr txBox="1"/>
          <p:nvPr/>
        </p:nvSpPr>
        <p:spPr>
          <a:xfrm>
            <a:off x="570087" y="4061647"/>
            <a:ext cx="2809701" cy="715089"/>
          </a:xfrm>
          <a:prstGeom prst="round2DiagRect">
            <a:avLst/>
          </a:prstGeom>
          <a:solidFill>
            <a:srgbClr val="E78DB0"/>
          </a:solidFill>
          <a:ln w="381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Hmông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Độc đáo trang phục phụ nữ các dân tộc vùng cao">
            <a:extLst>
              <a:ext uri="{FF2B5EF4-FFF2-40B4-BE49-F238E27FC236}">
                <a16:creationId xmlns:a16="http://schemas.microsoft.com/office/drawing/2014/main" id="{A4FAE057-48F4-4C13-ADC7-E286AA72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493" y="1746954"/>
            <a:ext cx="3643790" cy="40741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8430B8-E0C9-4D0F-9DEB-1FAA26152BE8}"/>
              </a:ext>
            </a:extLst>
          </p:cNvPr>
          <p:cNvSpPr txBox="1"/>
          <p:nvPr/>
        </p:nvSpPr>
        <p:spPr>
          <a:xfrm>
            <a:off x="4870752" y="5981987"/>
            <a:ext cx="2630213" cy="715089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 w="381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26FA52-B489-4EF0-B0EE-7D36F65FD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903" y="1537852"/>
            <a:ext cx="3416010" cy="34176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D50E3C0-949C-4452-847C-3C48AF4AFDAD}"/>
              </a:ext>
            </a:extLst>
          </p:cNvPr>
          <p:cNvSpPr txBox="1"/>
          <p:nvPr/>
        </p:nvSpPr>
        <p:spPr>
          <a:xfrm>
            <a:off x="8866192" y="5242681"/>
            <a:ext cx="2630213" cy="715089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FBF71-E4A9-4EAF-8D80-570D8864F5CD}"/>
              </a:ext>
            </a:extLst>
          </p:cNvPr>
          <p:cNvSpPr txBox="1"/>
          <p:nvPr/>
        </p:nvSpPr>
        <p:spPr>
          <a:xfrm rot="5400000">
            <a:off x="10744588" y="3613307"/>
            <a:ext cx="25305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30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164917345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 descr="978843359_3a16ea9de9">
            <a:extLst>
              <a:ext uri="{FF2B5EF4-FFF2-40B4-BE49-F238E27FC236}">
                <a16:creationId xmlns:a16="http://schemas.microsoft.com/office/drawing/2014/main" id="{1642AB44-C008-4E6C-8A43-04CD21B3A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82" y="584953"/>
            <a:ext cx="3894576" cy="2844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F263510-E342-4FD5-895C-F9A1D6AFC8FA}"/>
              </a:ext>
            </a:extLst>
          </p:cNvPr>
          <p:cNvSpPr txBox="1"/>
          <p:nvPr/>
        </p:nvSpPr>
        <p:spPr>
          <a:xfrm>
            <a:off x="457200" y="4063649"/>
            <a:ext cx="2383439" cy="1569660"/>
          </a:xfrm>
          <a:prstGeom prst="rect">
            <a:avLst/>
          </a:prstGeom>
          <a:solidFill>
            <a:schemeClr val="tx2">
              <a:lumMod val="75000"/>
              <a:alpha val="75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ở Sa Pa</a:t>
            </a:r>
          </a:p>
        </p:txBody>
      </p:sp>
      <p:pic>
        <p:nvPicPr>
          <p:cNvPr id="28" name="Picture 4" descr="cho">
            <a:extLst>
              <a:ext uri="{FF2B5EF4-FFF2-40B4-BE49-F238E27FC236}">
                <a16:creationId xmlns:a16="http://schemas.microsoft.com/office/drawing/2014/main" id="{F1823B7C-B21A-4F9D-8368-97E57BD31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23" y="250409"/>
            <a:ext cx="6843997" cy="317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Cho%20bac%20ha">
            <a:extLst>
              <a:ext uri="{FF2B5EF4-FFF2-40B4-BE49-F238E27FC236}">
                <a16:creationId xmlns:a16="http://schemas.microsoft.com/office/drawing/2014/main" id="{D8036080-FD16-426F-AEE7-6DBC78187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819" y="3873149"/>
            <a:ext cx="4519305" cy="272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giasuctaybac9">
            <a:extLst>
              <a:ext uri="{FF2B5EF4-FFF2-40B4-BE49-F238E27FC236}">
                <a16:creationId xmlns:a16="http://schemas.microsoft.com/office/drawing/2014/main" id="{1F9D6C3C-80D4-4AAA-BBBF-95F0C8B52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466" y="3731568"/>
            <a:ext cx="3907809" cy="2579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629270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>
            <a:extLst>
              <a:ext uri="{FF2B5EF4-FFF2-40B4-BE49-F238E27FC236}">
                <a16:creationId xmlns:a16="http://schemas.microsoft.com/office/drawing/2014/main" id="{0FBFED6D-6517-4E15-BA1A-DE47EB203B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6031" b="8278"/>
          <a:stretch/>
        </p:blipFill>
        <p:spPr>
          <a:xfrm flipH="1">
            <a:off x="-2645" y="0"/>
            <a:ext cx="12192000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417A75D-7721-4949-95C4-44EA42B48F6A}"/>
              </a:ext>
            </a:extLst>
          </p:cNvPr>
          <p:cNvSpPr/>
          <p:nvPr/>
        </p:nvSpPr>
        <p:spPr>
          <a:xfrm>
            <a:off x="267001" y="916812"/>
            <a:ext cx="11760645" cy="5582132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id="{4C1FF0CA-65DC-C886-958E-C97ACD2FB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7655" y="105878"/>
            <a:ext cx="10414534" cy="4550275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408B7028-9F57-86BC-68FD-5598BF606C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88757" y="3354677"/>
            <a:ext cx="3823911" cy="3083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63EEF-A868-BD20-416A-FD78765870BB}"/>
              </a:ext>
            </a:extLst>
          </p:cNvPr>
          <p:cNvSpPr txBox="1"/>
          <p:nvPr/>
        </p:nvSpPr>
        <p:spPr>
          <a:xfrm>
            <a:off x="2425567" y="1663942"/>
            <a:ext cx="7603958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một số câu thơ, bài ca dao nói về cảnh đẹp của đất nước. Chia sẻ với bạn nội dung những câu thơ, bài ca dao đó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439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>
            <a:extLst>
              <a:ext uri="{FF2B5EF4-FFF2-40B4-BE49-F238E27FC236}">
                <a16:creationId xmlns:a16="http://schemas.microsoft.com/office/drawing/2014/main" id="{0FBFED6D-6517-4E15-BA1A-DE47EB203B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6031" b="8278"/>
          <a:stretch/>
        </p:blipFill>
        <p:spPr>
          <a:xfrm flipH="1">
            <a:off x="-2645" y="0"/>
            <a:ext cx="12192000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417A75D-7721-4949-95C4-44EA42B48F6A}"/>
              </a:ext>
            </a:extLst>
          </p:cNvPr>
          <p:cNvSpPr/>
          <p:nvPr/>
        </p:nvSpPr>
        <p:spPr>
          <a:xfrm>
            <a:off x="267001" y="304800"/>
            <a:ext cx="11760645" cy="619414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81C1D6-4A58-9BEF-BA04-E36124B85F53}"/>
              </a:ext>
            </a:extLst>
          </p:cNvPr>
          <p:cNvSpPr txBox="1"/>
          <p:nvPr/>
        </p:nvSpPr>
        <p:spPr>
          <a:xfrm>
            <a:off x="1314450" y="457200"/>
            <a:ext cx="98107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 nhất là sông Bạch Đằng,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lần giặc đến ba lần giặc tan.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 nhất là núi Lam Sơn,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ông Lê Lợi trong ngàn bước ra.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6239C-B8C9-21EC-8C61-DC4F3B416C07}"/>
              </a:ext>
            </a:extLst>
          </p:cNvPr>
          <p:cNvSpPr txBox="1"/>
          <p:nvPr/>
        </p:nvSpPr>
        <p:spPr>
          <a:xfrm>
            <a:off x="1390650" y="3171825"/>
            <a:ext cx="98107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Tháp Mười cò bay thẳng cánh,</a:t>
            </a:r>
          </a:p>
          <a:p>
            <a:pPr algn="ctr"/>
            <a:r>
              <a:rPr lang="vi-VN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Tháp Mười lấp lánh cá tôm.</a:t>
            </a:r>
          </a:p>
          <a:p>
            <a:pPr algn="ctr"/>
            <a:r>
              <a:rPr lang="vi-VN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đi Châu Đốc, Nam Vang,</a:t>
            </a:r>
          </a:p>
          <a:p>
            <a:pPr algn="ctr"/>
            <a:r>
              <a:rPr lang="vi-VN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 qua Đồng Tháp bạt ngàn bông sen.</a:t>
            </a:r>
          </a:p>
          <a:p>
            <a:pPr algn="r"/>
            <a:r>
              <a:rPr lang="vi-VN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(Ca dao)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453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714" y="183541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2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4" y="2546133"/>
            <a:ext cx="1408291" cy="917132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:a16="http://schemas.microsoft.com/office/drawing/2014/main" id="{05293228-43A1-4CF9-B2C6-5E2DBCD82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37" y="2139393"/>
            <a:ext cx="3468255" cy="15676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-104775" y="-2728877"/>
            <a:ext cx="12296775" cy="95868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7ADE23-9998-17D3-2C10-A8463A4E64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4617" y="0"/>
            <a:ext cx="9278916" cy="3194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D49911-AD3C-98AC-A612-44FAF5B41B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4070" y="165261"/>
            <a:ext cx="2267909" cy="2145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295A2-BA53-31D9-DE8B-C31FAC6D2E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3959" y="5620844"/>
            <a:ext cx="743166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48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 descr="图片1">
            <a:extLst>
              <a:ext uri="{FF2B5EF4-FFF2-40B4-BE49-F238E27FC236}">
                <a16:creationId xmlns:a16="http://schemas.microsoft.com/office/drawing/2014/main" id="{19D47FA5-2B5F-4FE1-B94D-113580F9FB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0"/>
            <a:ext cx="12302836" cy="69646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54AF22-188B-4821-B838-FBBBBAE6A1D6}"/>
              </a:ext>
            </a:extLst>
          </p:cNvPr>
          <p:cNvSpPr/>
          <p:nvPr/>
        </p:nvSpPr>
        <p:spPr>
          <a:xfrm>
            <a:off x="0" y="225760"/>
            <a:ext cx="2372497" cy="843131"/>
          </a:xfrm>
          <a:prstGeom prst="homePlate">
            <a:avLst/>
          </a:prstGeom>
          <a:solidFill>
            <a:srgbClr val="7DBE57">
              <a:alpha val="56000"/>
            </a:srgbClr>
          </a:solidFill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C35764-B1FD-42AC-B15F-97B65153D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10" y="1307555"/>
            <a:ext cx="4430017" cy="5418433"/>
          </a:xfrm>
          <a:prstGeom prst="roundRect">
            <a:avLst/>
          </a:prstGeom>
          <a:solidFill>
            <a:srgbClr val="7DBE57">
              <a:alpha val="56000"/>
            </a:srgbClr>
          </a:solidFill>
          <a:ln>
            <a:solidFill>
              <a:schemeClr val="accent3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Line Callout 1 14">
            <a:extLst>
              <a:ext uri="{FF2B5EF4-FFF2-40B4-BE49-F238E27FC236}">
                <a16:creationId xmlns:a16="http://schemas.microsoft.com/office/drawing/2014/main" id="{BCE7F5C4-7BED-4C27-82A9-052F053DB8BB}"/>
              </a:ext>
            </a:extLst>
          </p:cNvPr>
          <p:cNvSpPr/>
          <p:nvPr/>
        </p:nvSpPr>
        <p:spPr>
          <a:xfrm>
            <a:off x="6020944" y="352687"/>
            <a:ext cx="5790056" cy="1823634"/>
          </a:xfrm>
          <a:prstGeom prst="roundRect">
            <a:avLst/>
          </a:prstGeom>
          <a:solidFill>
            <a:srgbClr val="7DBE57">
              <a:alpha val="56000"/>
            </a:srgbClr>
          </a:solidFill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Hách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(1944 – 2019);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Callout 1 15">
            <a:extLst>
              <a:ext uri="{FF2B5EF4-FFF2-40B4-BE49-F238E27FC236}">
                <a16:creationId xmlns:a16="http://schemas.microsoft.com/office/drawing/2014/main" id="{BCA6CDA2-4B49-4FD9-96BC-8C7B1337E844}"/>
              </a:ext>
            </a:extLst>
          </p:cNvPr>
          <p:cNvSpPr/>
          <p:nvPr/>
        </p:nvSpPr>
        <p:spPr>
          <a:xfrm>
            <a:off x="6020944" y="2479015"/>
            <a:ext cx="5790056" cy="158366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6000"/>
            </a:schemeClr>
          </a:solidFill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Nam. Nguyên là Tổng biên tập Nhà xuất bản Dân trí.</a:t>
            </a:r>
          </a:p>
        </p:txBody>
      </p:sp>
      <p:sp>
        <p:nvSpPr>
          <p:cNvPr id="14" name="Line Callout 1 16">
            <a:extLst>
              <a:ext uri="{FF2B5EF4-FFF2-40B4-BE49-F238E27FC236}">
                <a16:creationId xmlns:a16="http://schemas.microsoft.com/office/drawing/2014/main" id="{2D5C00BE-5ACF-4398-9928-2B8E91CD35DF}"/>
              </a:ext>
            </a:extLst>
          </p:cNvPr>
          <p:cNvSpPr/>
          <p:nvPr/>
        </p:nvSpPr>
        <p:spPr>
          <a:xfrm>
            <a:off x="6058472" y="4398741"/>
            <a:ext cx="5715000" cy="2106571"/>
          </a:xfrm>
          <a:prstGeom prst="roundRect">
            <a:avLst/>
          </a:prstGeom>
          <a:solidFill>
            <a:srgbClr val="7DBE57">
              <a:alpha val="56000"/>
            </a:srgbClr>
          </a:solidFill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 panose="020F0502020204030204" pitchFamily="34" charset="0"/>
              </a:rPr>
              <a:t>Đường đi Sapa”</a:t>
            </a:r>
            <a:r>
              <a:rPr kumimoji="0" lang="en-US" alt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 panose="020F0502020204030204" pitchFamily="34" charset="0"/>
              </a:rPr>
              <a:t> l</a:t>
            </a:r>
            <a:r>
              <a:rPr kumimoji="0" lang="en-US" alt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à</a:t>
            </a:r>
            <a:r>
              <a:rPr kumimoji="0" lang="en-US" alt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 panose="020F0502020204030204" pitchFamily="34" charset="0"/>
              </a:rPr>
              <a:t> một đoạn văn hay được cắt ra từ bút ký </a:t>
            </a:r>
            <a:r>
              <a:rPr kumimoji="0" lang="en-US" altLang="en-US" sz="29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 panose="020F0502020204030204" pitchFamily="34" charset="0"/>
              </a:rPr>
              <a:t>“Một miền đất nước”</a:t>
            </a:r>
            <a:r>
              <a:rPr kumimoji="0" lang="en-US" alt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 panose="020F0502020204030204" pitchFamily="34" charset="0"/>
              </a:rPr>
              <a:t> viết về Ho</a:t>
            </a:r>
            <a:r>
              <a:rPr kumimoji="0" lang="en-US" alt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à</a:t>
            </a:r>
            <a:r>
              <a:rPr kumimoji="0" lang="en-US" alt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 panose="020F0502020204030204" pitchFamily="34" charset="0"/>
              </a:rPr>
              <a:t>ng Liên Sơn năm 1978.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034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7" descr="图片1">
            <a:extLst>
              <a:ext uri="{FF2B5EF4-FFF2-40B4-BE49-F238E27FC236}">
                <a16:creationId xmlns:a16="http://schemas.microsoft.com/office/drawing/2014/main" id="{72442C7B-6EC3-4B1D-BEA1-71742606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0"/>
            <a:ext cx="12302836" cy="69646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BD863D-FCCB-4664-8284-D7787529EA3C}"/>
              </a:ext>
            </a:extLst>
          </p:cNvPr>
          <p:cNvSpPr/>
          <p:nvPr/>
        </p:nvSpPr>
        <p:spPr>
          <a:xfrm>
            <a:off x="2937426" y="320580"/>
            <a:ext cx="6317148" cy="480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E35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CE35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E355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016B18-7664-44F7-818E-68D509216BE1}"/>
              </a:ext>
            </a:extLst>
          </p:cNvPr>
          <p:cNvGrpSpPr/>
          <p:nvPr/>
        </p:nvGrpSpPr>
        <p:grpSpPr>
          <a:xfrm>
            <a:off x="277091" y="1280585"/>
            <a:ext cx="11623964" cy="880726"/>
            <a:chOff x="2743199" y="1696221"/>
            <a:chExt cx="8432554" cy="880726"/>
          </a:xfrm>
          <a:solidFill>
            <a:srgbClr val="7DBE57">
              <a:alpha val="67000"/>
            </a:srgbClr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3969F3E-F867-4A39-A635-BDB20DBC795D}"/>
                </a:ext>
              </a:extLst>
            </p:cNvPr>
            <p:cNvGrpSpPr/>
            <p:nvPr/>
          </p:nvGrpSpPr>
          <p:grpSpPr>
            <a:xfrm>
              <a:off x="2743199" y="1696221"/>
              <a:ext cx="8432554" cy="880726"/>
              <a:chOff x="5753100" y="1905000"/>
              <a:chExt cx="4876464" cy="460318"/>
            </a:xfrm>
            <a:grpFill/>
          </p:grpSpPr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85CB6BCF-0B9E-44DE-A389-9AE199D095E7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E2FEE46-B3DD-401E-99F6-EEADB0D2E311}"/>
                  </a:ext>
                </a:extLst>
              </p:cNvPr>
              <p:cNvSpPr/>
              <p:nvPr/>
            </p:nvSpPr>
            <p:spPr>
              <a:xfrm>
                <a:off x="6200862" y="1908118"/>
                <a:ext cx="4428702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1: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Xe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chúng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…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lướt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thướt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liễu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rủ</a:t>
                </a:r>
                <a:endPara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A88B30E9-D7FD-430B-B57B-9C5F11366E44}"/>
                </a:ext>
              </a:extLst>
            </p:cNvPr>
            <p:cNvSpPr/>
            <p:nvPr/>
          </p:nvSpPr>
          <p:spPr>
            <a:xfrm>
              <a:off x="2867520" y="1796534"/>
              <a:ext cx="745835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C388D3-9D63-431B-A63D-5335A60A8AF1}"/>
              </a:ext>
            </a:extLst>
          </p:cNvPr>
          <p:cNvGrpSpPr/>
          <p:nvPr/>
        </p:nvGrpSpPr>
        <p:grpSpPr>
          <a:xfrm>
            <a:off x="277092" y="2592721"/>
            <a:ext cx="11623962" cy="874761"/>
            <a:chOff x="2743201" y="3008357"/>
            <a:chExt cx="8107950" cy="874761"/>
          </a:xfrm>
          <a:solidFill>
            <a:srgbClr val="7DBE57">
              <a:alpha val="67000"/>
            </a:srgbClr>
          </a:solidFill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7FFDE4-58D3-43FB-81F4-CFFA11B22B30}"/>
                </a:ext>
              </a:extLst>
            </p:cNvPr>
            <p:cNvGrpSpPr/>
            <p:nvPr/>
          </p:nvGrpSpPr>
          <p:grpSpPr>
            <a:xfrm>
              <a:off x="2743201" y="3008357"/>
              <a:ext cx="8107950" cy="874761"/>
              <a:chOff x="5753100" y="1905000"/>
              <a:chExt cx="4688748" cy="457201"/>
            </a:xfrm>
            <a:grpFill/>
          </p:grpSpPr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2C728646-30CD-4095-9CD8-3416AAC2710E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D51AFF-927F-41E7-9633-AE17E4D60A95}"/>
                  </a:ext>
                </a:extLst>
              </p:cNvPr>
              <p:cNvSpPr/>
              <p:nvPr/>
            </p:nvSpPr>
            <p:spPr>
              <a:xfrm>
                <a:off x="6019798" y="1905001"/>
                <a:ext cx="4422050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2: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Buổi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…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sương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núi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tím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nhạt</a:t>
                </a:r>
                <a:endPara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A956F45A-46F5-480F-9920-3C425FE7BE54}"/>
                </a:ext>
              </a:extLst>
            </p:cNvPr>
            <p:cNvSpPr/>
            <p:nvPr/>
          </p:nvSpPr>
          <p:spPr>
            <a:xfrm>
              <a:off x="2867520" y="3108674"/>
              <a:ext cx="745835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EFFF0D-3605-4F40-9CB5-1A6E9A02500B}"/>
              </a:ext>
            </a:extLst>
          </p:cNvPr>
          <p:cNvGrpSpPr/>
          <p:nvPr/>
        </p:nvGrpSpPr>
        <p:grpSpPr>
          <a:xfrm>
            <a:off x="251639" y="3784356"/>
            <a:ext cx="11649415" cy="874762"/>
            <a:chOff x="2725447" y="4199992"/>
            <a:chExt cx="7947811" cy="874762"/>
          </a:xfrm>
          <a:solidFill>
            <a:srgbClr val="7DBE57">
              <a:alpha val="67000"/>
            </a:srgb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59871A6-660A-4C67-A1EB-6CB4D73B6F93}"/>
                </a:ext>
              </a:extLst>
            </p:cNvPr>
            <p:cNvGrpSpPr/>
            <p:nvPr/>
          </p:nvGrpSpPr>
          <p:grpSpPr>
            <a:xfrm>
              <a:off x="2725447" y="4199992"/>
              <a:ext cx="7947811" cy="874762"/>
              <a:chOff x="5742834" y="1909700"/>
              <a:chExt cx="4596141" cy="457201"/>
            </a:xfrm>
            <a:grpFill/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D3477F7-A5B0-4793-BC8A-1AEF28E67557}"/>
                  </a:ext>
                </a:extLst>
              </p:cNvPr>
              <p:cNvSpPr/>
              <p:nvPr/>
            </p:nvSpPr>
            <p:spPr>
              <a:xfrm>
                <a:off x="5742834" y="1909701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856C77C-138D-4C47-9B44-DA37F08372AE}"/>
                  </a:ext>
                </a:extLst>
              </p:cNvPr>
              <p:cNvSpPr/>
              <p:nvPr/>
            </p:nvSpPr>
            <p:spPr>
              <a:xfrm>
                <a:off x="6183626" y="1909700"/>
                <a:ext cx="4155349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3: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lại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26DC51AE-534F-468E-852E-1B418CFAFE47}"/>
                </a:ext>
              </a:extLst>
            </p:cNvPr>
            <p:cNvSpPr/>
            <p:nvPr/>
          </p:nvSpPr>
          <p:spPr>
            <a:xfrm>
              <a:off x="2813717" y="4306490"/>
              <a:ext cx="745835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C520A9F-1702-4F1E-BE2C-123B79AE4535}"/>
              </a:ext>
            </a:extLst>
          </p:cNvPr>
          <p:cNvSpPr txBox="1"/>
          <p:nvPr/>
        </p:nvSpPr>
        <p:spPr>
          <a:xfrm>
            <a:off x="277091" y="5027053"/>
            <a:ext cx="11650071" cy="1569660"/>
          </a:xfrm>
          <a:prstGeom prst="rect">
            <a:avLst/>
          </a:prstGeom>
          <a:solidFill>
            <a:schemeClr val="accent3">
              <a:lumMod val="40000"/>
              <a:lumOff val="60000"/>
              <a:alpha val="7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E35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E35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E35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E35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E35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iọng đọc nhẹ nhàng, nhấn giọng những từ ngữ gợi cảm, gợi tả cảnh đẹp Sa Pa,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E35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E35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E35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E35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E35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sự ngưỡng mộ, háo hức của du khách trước cảnh đẹp Sa Pa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E35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8952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10" descr="27,677 Vallee Vectores, Ilustraciones y Gráficos - 123RF">
            <a:extLst>
              <a:ext uri="{FF2B5EF4-FFF2-40B4-BE49-F238E27FC236}">
                <a16:creationId xmlns:a16="http://schemas.microsoft.com/office/drawing/2014/main" id="{D8670972-083F-4A70-B295-95F90F89C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6442435-7B67-4483-A309-296F18821BE2}"/>
              </a:ext>
            </a:extLst>
          </p:cNvPr>
          <p:cNvSpPr txBox="1"/>
          <p:nvPr/>
        </p:nvSpPr>
        <p:spPr>
          <a:xfrm>
            <a:off x="7656936" y="6921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" name="直接连接符 34">
            <a:extLst>
              <a:ext uri="{FF2B5EF4-FFF2-40B4-BE49-F238E27FC236}">
                <a16:creationId xmlns:a16="http://schemas.microsoft.com/office/drawing/2014/main" id="{EDE1BC23-8BC9-4953-29D4-794133F522BB}"/>
              </a:ext>
            </a:extLst>
          </p:cNvPr>
          <p:cNvCxnSpPr>
            <a:cxnSpLocks/>
          </p:cNvCxnSpPr>
          <p:nvPr/>
        </p:nvCxnSpPr>
        <p:spPr>
          <a:xfrm>
            <a:off x="812799" y="6742696"/>
            <a:ext cx="10638971" cy="0"/>
          </a:xfrm>
          <a:prstGeom prst="line">
            <a:avLst/>
          </a:prstGeom>
          <a:ln>
            <a:solidFill>
              <a:srgbClr val="FBA9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02ABDFE-6D12-8881-A328-F6601B183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78" y="3869210"/>
            <a:ext cx="8586230" cy="2853946"/>
          </a:xfrm>
          <a:prstGeom prst="rect">
            <a:avLst/>
          </a:prstGeom>
        </p:spPr>
      </p:pic>
      <p:pic>
        <p:nvPicPr>
          <p:cNvPr id="4" name="Picture 2" descr="Cute woman teacher holding bell in government uniform character cartoon art illustration">
            <a:extLst>
              <a:ext uri="{FF2B5EF4-FFF2-40B4-BE49-F238E27FC236}">
                <a16:creationId xmlns:a16="http://schemas.microsoft.com/office/drawing/2014/main" id="{C94EA48F-40D6-5342-624B-132C3287E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125" y="364049"/>
            <a:ext cx="5318417" cy="425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云形 3">
            <a:extLst>
              <a:ext uri="{FF2B5EF4-FFF2-40B4-BE49-F238E27FC236}">
                <a16:creationId xmlns:a16="http://schemas.microsoft.com/office/drawing/2014/main" id="{6EAE443C-BC18-7E5D-28D4-3186217DCB72}"/>
              </a:ext>
            </a:extLst>
          </p:cNvPr>
          <p:cNvSpPr/>
          <p:nvPr/>
        </p:nvSpPr>
        <p:spPr>
          <a:xfrm>
            <a:off x="1211582" y="762382"/>
            <a:ext cx="2256848" cy="1437005"/>
          </a:xfrm>
          <a:prstGeom prst="cloud">
            <a:avLst/>
          </a:prstGeom>
          <a:solidFill>
            <a:srgbClr val="50A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chênh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vênh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 Regular" panose="020B0500000000000000" pitchFamily="34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6" name="云形 3">
            <a:extLst>
              <a:ext uri="{FF2B5EF4-FFF2-40B4-BE49-F238E27FC236}">
                <a16:creationId xmlns:a16="http://schemas.microsoft.com/office/drawing/2014/main" id="{0FFC875D-33DB-639A-7DFF-F66E82DEBCD2}"/>
              </a:ext>
            </a:extLst>
          </p:cNvPr>
          <p:cNvSpPr/>
          <p:nvPr/>
        </p:nvSpPr>
        <p:spPr>
          <a:xfrm>
            <a:off x="8486775" y="714137"/>
            <a:ext cx="3495675" cy="1437005"/>
          </a:xfrm>
          <a:prstGeom prst="cloud">
            <a:avLst/>
          </a:prstGeom>
          <a:solidFill>
            <a:srgbClr val="50A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lướt thướt liễu rủ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 Regular" panose="020B0500000000000000" pitchFamily="34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7" name="云形 3">
            <a:extLst>
              <a:ext uri="{FF2B5EF4-FFF2-40B4-BE49-F238E27FC236}">
                <a16:creationId xmlns:a16="http://schemas.microsoft.com/office/drawing/2014/main" id="{D39D6F60-D6F7-DF06-2E6B-6C64B32A9754}"/>
              </a:ext>
            </a:extLst>
          </p:cNvPr>
          <p:cNvSpPr/>
          <p:nvPr/>
        </p:nvSpPr>
        <p:spPr>
          <a:xfrm>
            <a:off x="656473" y="2683916"/>
            <a:ext cx="2663248" cy="1437005"/>
          </a:xfrm>
          <a:prstGeom prst="cloud">
            <a:avLst/>
          </a:prstGeom>
          <a:solidFill>
            <a:srgbClr val="50A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Tu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Dí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 Regular" panose="020B0500000000000000" pitchFamily="34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8" name="云形 3">
            <a:extLst>
              <a:ext uri="{FF2B5EF4-FFF2-40B4-BE49-F238E27FC236}">
                <a16:creationId xmlns:a16="http://schemas.microsoft.com/office/drawing/2014/main" id="{10C5A3D9-9AA9-32EA-C872-E3FEEBF3F664}"/>
              </a:ext>
            </a:extLst>
          </p:cNvPr>
          <p:cNvSpPr/>
          <p:nvPr/>
        </p:nvSpPr>
        <p:spPr>
          <a:xfrm>
            <a:off x="9031430" y="2307264"/>
            <a:ext cx="3008688" cy="1437005"/>
          </a:xfrm>
          <a:prstGeom prst="cloud">
            <a:avLst/>
          </a:prstGeom>
          <a:solidFill>
            <a:srgbClr val="50A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Phù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Lá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 Regular" panose="020B0500000000000000" pitchFamily="34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9" name="云形 3">
            <a:extLst>
              <a:ext uri="{FF2B5EF4-FFF2-40B4-BE49-F238E27FC236}">
                <a16:creationId xmlns:a16="http://schemas.microsoft.com/office/drawing/2014/main" id="{E5295F9D-06A3-814C-BB77-7B2CF6DEEC33}"/>
              </a:ext>
            </a:extLst>
          </p:cNvPr>
          <p:cNvSpPr/>
          <p:nvPr/>
        </p:nvSpPr>
        <p:spPr>
          <a:xfrm>
            <a:off x="8976916" y="4395369"/>
            <a:ext cx="3034109" cy="1729206"/>
          </a:xfrm>
          <a:prstGeom prst="cloud">
            <a:avLst/>
          </a:prstGeom>
          <a:solidFill>
            <a:srgbClr val="50A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người ngựa dập dìu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 Regular" panose="020B0500000000000000" pitchFamily="34" charset="-128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3651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4">
            <a:extLst>
              <a:ext uri="{FF2B5EF4-FFF2-40B4-BE49-F238E27FC236}">
                <a16:creationId xmlns:a16="http://schemas.microsoft.com/office/drawing/2014/main" id="{B212208E-ED2D-4E42-BC7D-7F6BA729FE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0934" b="827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F1CF714-347B-4BD4-AB14-8D7B8E4993D0}"/>
              </a:ext>
            </a:extLst>
          </p:cNvPr>
          <p:cNvSpPr/>
          <p:nvPr/>
        </p:nvSpPr>
        <p:spPr>
          <a:xfrm>
            <a:off x="302739" y="1337178"/>
            <a:ext cx="11627708" cy="5169436"/>
          </a:xfrm>
          <a:prstGeom prst="rect">
            <a:avLst/>
          </a:prstGeom>
          <a:solidFill>
            <a:schemeClr val="accent2">
              <a:lumMod val="40000"/>
              <a:lumOff val="6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6FAF82-23F4-489F-85AF-D06BE926C756}"/>
              </a:ext>
            </a:extLst>
          </p:cNvPr>
          <p:cNvSpPr/>
          <p:nvPr/>
        </p:nvSpPr>
        <p:spPr>
          <a:xfrm>
            <a:off x="580768" y="2008169"/>
            <a:ext cx="11071653" cy="1200329"/>
          </a:xfrm>
          <a:prstGeom prst="rect">
            <a:avLst/>
          </a:prstGeom>
          <a:solidFill>
            <a:srgbClr val="E78DB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Những em bé Mông,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những em bé Tu Dí,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Phù Lá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quần áo sặc sỡ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đang chơi đùa trước cửa hàng.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A6C9A4-36A2-4C5F-BFFA-F318D8611207}"/>
              </a:ext>
            </a:extLst>
          </p:cNvPr>
          <p:cNvSpPr/>
          <p:nvPr/>
        </p:nvSpPr>
        <p:spPr>
          <a:xfrm>
            <a:off x="581026" y="4002599"/>
            <a:ext cx="11134724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Hoàng hôn,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áp phiên của phiên chợ thị trấn,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người ngựa dập  dìu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chìm trong sương núi tím nhạt.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52B212-66B7-3370-359C-D1C9EF7C1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951" y="0"/>
            <a:ext cx="9224047" cy="1944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3A351-A38B-9280-9568-879D14EE5772}"/>
              </a:ext>
            </a:extLst>
          </p:cNvPr>
          <p:cNvSpPr txBox="1"/>
          <p:nvPr/>
        </p:nvSpPr>
        <p:spPr>
          <a:xfrm>
            <a:off x="7454900" y="6488668"/>
            <a:ext cx="6924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6182943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4">
            <a:extLst>
              <a:ext uri="{FF2B5EF4-FFF2-40B4-BE49-F238E27FC236}">
                <a16:creationId xmlns:a16="http://schemas.microsoft.com/office/drawing/2014/main" id="{AF83EEE9-5BCC-45CC-A2D5-78A74CB289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0934" b="827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665F32-B8C6-4FE3-AAFC-0DA16F4238FE}"/>
              </a:ext>
            </a:extLst>
          </p:cNvPr>
          <p:cNvSpPr/>
          <p:nvPr/>
        </p:nvSpPr>
        <p:spPr>
          <a:xfrm rot="21123600">
            <a:off x="1066676" y="612351"/>
            <a:ext cx="4750635" cy="950144"/>
          </a:xfrm>
          <a:prstGeom prst="rect">
            <a:avLst/>
          </a:prstGeom>
          <a:solidFill>
            <a:srgbClr val="FFFF00">
              <a:alpha val="43000"/>
            </a:srgbClr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Sa Pa: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huyện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Cai.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9A6EBC-D70B-412D-B64D-C73C576D85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616">
            <a:off x="753853" y="2481740"/>
            <a:ext cx="4740827" cy="378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670054-099C-1DE7-C1EE-0D3720854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98364">
            <a:off x="6519863" y="1676398"/>
            <a:ext cx="5100638" cy="3400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20AEE0-3F38-E7B2-1B75-803481CCC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1746" y="95250"/>
            <a:ext cx="570025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39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374</Words>
  <Application>Microsoft Office PowerPoint</Application>
  <PresentationFormat>Widescreen</PresentationFormat>
  <Paragraphs>46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宋体</vt:lpstr>
      <vt:lpstr>Arial</vt:lpstr>
      <vt:lpstr>Calibri</vt:lpstr>
      <vt:lpstr>Cambria</vt:lpstr>
      <vt:lpstr>等线</vt:lpstr>
      <vt:lpstr>等线 Light</vt:lpstr>
      <vt:lpstr>Source Han Sans CN Regular</vt:lpstr>
      <vt:lpstr>Times New Roman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STD_PHUONG</cp:lastModifiedBy>
  <cp:revision>36</cp:revision>
  <dcterms:created xsi:type="dcterms:W3CDTF">2024-01-04T11:59:10Z</dcterms:created>
  <dcterms:modified xsi:type="dcterms:W3CDTF">2025-04-23T09:58:23Z</dcterms:modified>
</cp:coreProperties>
</file>