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443" r:id="rId3"/>
    <p:sldId id="1035" r:id="rId4"/>
    <p:sldId id="935" r:id="rId5"/>
    <p:sldId id="683" r:id="rId6"/>
    <p:sldId id="745" r:id="rId7"/>
    <p:sldId id="746" r:id="rId8"/>
    <p:sldId id="747" r:id="rId9"/>
    <p:sldId id="1039" r:id="rId10"/>
    <p:sldId id="789" r:id="rId11"/>
    <p:sldId id="748" r:id="rId12"/>
    <p:sldId id="749" r:id="rId13"/>
    <p:sldId id="1031" r:id="rId14"/>
    <p:sldId id="1032" r:id="rId15"/>
    <p:sldId id="1327" r:id="rId16"/>
    <p:sldId id="132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A"/>
    <a:srgbClr val="212121"/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8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3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12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Red Arrow to back to the Flower Picking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40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Red Arrow to back to the Flower Picking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7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3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75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14.png"/><Relationship Id="rId3" Type="http://schemas.microsoft.com/office/2007/relationships/media" Target="../media/media13.mp3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image" Target="../media/image2.png"/><Relationship Id="rId2" Type="http://schemas.openxmlformats.org/officeDocument/2006/relationships/audio" Target="../media/media15.mp3"/><Relationship Id="rId16" Type="http://schemas.openxmlformats.org/officeDocument/2006/relationships/notesSlide" Target="../notesSlides/notesSlide11.xml"/><Relationship Id="rId1" Type="http://schemas.microsoft.com/office/2007/relationships/media" Target="../media/media15.mp3"/><Relationship Id="rId6" Type="http://schemas.openxmlformats.org/officeDocument/2006/relationships/audio" Target="../media/media14.mp3"/><Relationship Id="rId11" Type="http://schemas.microsoft.com/office/2007/relationships/media" Target="../media/media10.mp3"/><Relationship Id="rId5" Type="http://schemas.microsoft.com/office/2007/relationships/media" Target="../media/media1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mp3"/><Relationship Id="rId19" Type="http://schemas.openxmlformats.org/officeDocument/2006/relationships/image" Target="../media/image6.png"/><Relationship Id="rId4" Type="http://schemas.openxmlformats.org/officeDocument/2006/relationships/audio" Target="../media/media13.mp3"/><Relationship Id="rId9" Type="http://schemas.microsoft.com/office/2007/relationships/media" Target="../media/media9.mp3"/><Relationship Id="rId14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jpe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108" y="2519362"/>
            <a:ext cx="8610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</a:t>
            </a:r>
            <a:r>
              <a:rPr lang="en-US" sz="4800" b="1">
                <a:solidFill>
                  <a:srgbClr val="0070C0"/>
                </a:solidFill>
                <a:latin typeface="Arial" pitchFamily="34" charset="0"/>
              </a:rPr>
              <a:t>3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</a:rPr>
              <a:t>)</a:t>
            </a:r>
          </a:p>
          <a:p>
            <a:pPr algn="ctr" eaLnBrk="1" hangingPunct="1"/>
            <a:r>
              <a:rPr lang="en-US" sz="4800" b="1" smtClean="0">
                <a:solidFill>
                  <a:srgbClr val="0070C0"/>
                </a:solidFill>
                <a:latin typeface="Arial" pitchFamily="34" charset="0"/>
              </a:rPr>
              <a:t>Made by: Thu Phuong</a:t>
            </a:r>
            <a:endParaRPr lang="en-US" sz="48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9843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19: PLACES OF INTEREST</a:t>
            </a:r>
          </a:p>
        </p:txBody>
      </p:sp>
    </p:spTree>
    <p:extLst>
      <p:ext uri="{BB962C8B-B14F-4D97-AF65-F5344CB8AC3E}">
        <p14:creationId xmlns:p14="http://schemas.microsoft.com/office/powerpoint/2010/main" val="36106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5D1846-A2F4-7E1B-8968-B3C35663EB59}"/>
              </a:ext>
            </a:extLst>
          </p:cNvPr>
          <p:cNvSpPr/>
          <p:nvPr/>
        </p:nvSpPr>
        <p:spPr>
          <a:xfrm>
            <a:off x="561378" y="425451"/>
            <a:ext cx="4070202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1.forty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6B67B9C-451A-2F6C-AF23-E20A5B40CC40}"/>
              </a:ext>
            </a:extLst>
          </p:cNvPr>
          <p:cNvSpPr/>
          <p:nvPr/>
        </p:nvSpPr>
        <p:spPr>
          <a:xfrm>
            <a:off x="524544" y="1737518"/>
            <a:ext cx="4070202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2.kilometre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99BA1CD-1C49-2A9D-26C0-C85E36DC460E}"/>
              </a:ext>
            </a:extLst>
          </p:cNvPr>
          <p:cNvSpPr/>
          <p:nvPr/>
        </p:nvSpPr>
        <p:spPr>
          <a:xfrm>
            <a:off x="561378" y="4209061"/>
            <a:ext cx="4124653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Twenty-nine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F01810-8B37-556C-89A7-7D90B67E1D03}"/>
              </a:ext>
            </a:extLst>
          </p:cNvPr>
          <p:cNvSpPr/>
          <p:nvPr/>
        </p:nvSpPr>
        <p:spPr>
          <a:xfrm>
            <a:off x="561378" y="5400580"/>
            <a:ext cx="4070202" cy="11399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One hundred and twenty-nine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59E660-3AC4-CE6E-D20F-5ABFDE592684}"/>
              </a:ext>
            </a:extLst>
          </p:cNvPr>
          <p:cNvSpPr/>
          <p:nvPr/>
        </p:nvSpPr>
        <p:spPr>
          <a:xfrm>
            <a:off x="11001376" y="742951"/>
            <a:ext cx="733424" cy="76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506576-A36B-BB35-5645-BFA6B1491522}"/>
              </a:ext>
            </a:extLst>
          </p:cNvPr>
          <p:cNvSpPr/>
          <p:nvPr/>
        </p:nvSpPr>
        <p:spPr>
          <a:xfrm>
            <a:off x="11001376" y="2247901"/>
            <a:ext cx="733424" cy="76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9565079-DA33-A027-1A80-CF86745B5BD1}"/>
              </a:ext>
            </a:extLst>
          </p:cNvPr>
          <p:cNvSpPr/>
          <p:nvPr/>
        </p:nvSpPr>
        <p:spPr>
          <a:xfrm>
            <a:off x="11001376" y="3886202"/>
            <a:ext cx="733424" cy="76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25360-FF0F-273B-5082-152A3B901231}"/>
              </a:ext>
            </a:extLst>
          </p:cNvPr>
          <p:cNvSpPr/>
          <p:nvPr/>
        </p:nvSpPr>
        <p:spPr>
          <a:xfrm>
            <a:off x="10944225" y="5448303"/>
            <a:ext cx="733424" cy="76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D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63AB4B-DABE-26BF-9134-874F74CB9630}"/>
              </a:ext>
            </a:extLst>
          </p:cNvPr>
          <p:cNvCxnSpPr>
            <a:cxnSpLocks/>
          </p:cNvCxnSpPr>
          <p:nvPr/>
        </p:nvCxnSpPr>
        <p:spPr>
          <a:xfrm>
            <a:off x="4719715" y="806451"/>
            <a:ext cx="2919335" cy="17129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A174E6-3F99-6B6C-7DB2-18833491EB1E}"/>
              </a:ext>
            </a:extLst>
          </p:cNvPr>
          <p:cNvCxnSpPr>
            <a:cxnSpLocks/>
          </p:cNvCxnSpPr>
          <p:nvPr/>
        </p:nvCxnSpPr>
        <p:spPr>
          <a:xfrm flipV="1">
            <a:off x="4756549" y="905534"/>
            <a:ext cx="2920601" cy="121298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4162439-6F32-9923-FE8E-76AB71B8BE27}"/>
              </a:ext>
            </a:extLst>
          </p:cNvPr>
          <p:cNvCxnSpPr>
            <a:cxnSpLocks/>
          </p:cNvCxnSpPr>
          <p:nvPr/>
        </p:nvCxnSpPr>
        <p:spPr>
          <a:xfrm>
            <a:off x="4546061" y="3270251"/>
            <a:ext cx="3582814" cy="29685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C9F8594-9C83-C9E5-FAE4-E39085BD1AEC}"/>
              </a:ext>
            </a:extLst>
          </p:cNvPr>
          <p:cNvCxnSpPr>
            <a:cxnSpLocks/>
          </p:cNvCxnSpPr>
          <p:nvPr/>
        </p:nvCxnSpPr>
        <p:spPr>
          <a:xfrm flipV="1">
            <a:off x="4675002" y="3270251"/>
            <a:ext cx="3022100" cy="14112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CA10CA3-8F1A-2AAC-4C39-0F16842D0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62" y="1403351"/>
            <a:ext cx="2827283" cy="1397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ECE3F0-D2FF-4E87-3371-80D4EBF0C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20" y="4039791"/>
            <a:ext cx="2827283" cy="1255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965BB-869B-78EC-85EB-69F0E323E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63" y="5400580"/>
            <a:ext cx="3144661" cy="1353582"/>
          </a:xfrm>
          <a:prstGeom prst="rect">
            <a:avLst/>
          </a:prstGeom>
        </p:spPr>
      </p:pic>
      <p:pic>
        <p:nvPicPr>
          <p:cNvPr id="8" name="Picture 2" descr="1 km bằng bao nhiêu m, cm, mm, dm, inch, pixel? Đổi 1 km = m">
            <a:extLst>
              <a:ext uri="{FF2B5EF4-FFF2-40B4-BE49-F238E27FC236}">
                <a16:creationId xmlns:a16="http://schemas.microsoft.com/office/drawing/2014/main" id="{F6EC528D-0376-3F73-3CDC-90F87FFA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93" y="147890"/>
            <a:ext cx="2827283" cy="12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572939-40D7-17B7-52EF-F1CE5C8D8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38" y="2959101"/>
            <a:ext cx="2827283" cy="108226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F3214C-CAF2-090C-40DC-6FE1B959C17A}"/>
              </a:ext>
            </a:extLst>
          </p:cNvPr>
          <p:cNvSpPr/>
          <p:nvPr/>
        </p:nvSpPr>
        <p:spPr>
          <a:xfrm>
            <a:off x="497878" y="2938462"/>
            <a:ext cx="4070202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One hundred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003107-2FCD-16B0-B4FC-2DF18B2AB10D}"/>
              </a:ext>
            </a:extLst>
          </p:cNvPr>
          <p:cNvCxnSpPr>
            <a:cxnSpLocks/>
          </p:cNvCxnSpPr>
          <p:nvPr/>
        </p:nvCxnSpPr>
        <p:spPr>
          <a:xfrm flipV="1">
            <a:off x="4634191" y="4611343"/>
            <a:ext cx="3022100" cy="14112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13CAB-A0AD-0CAF-9088-3EB31C0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B9CA-BBF8-9478-CE94-64359CE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652" y="2860618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20815" y="1759004"/>
            <a:ext cx="10714744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far is it from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Tho </a:t>
            </a:r>
            <a:r>
              <a:rPr lang="vi-VN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 Long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vi-VN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cách từ Cần Thơ đến Vĩnh Long là bao nhiêu</a:t>
            </a:r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2800" b="1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1072054" y="378374"/>
            <a:ext cx="10520855" cy="101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004E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khoảng cách từ nơi nào đến đâu</a:t>
            </a:r>
            <a:endParaRPr lang="en-US" dirty="0">
              <a:solidFill>
                <a:srgbClr val="004E9A"/>
              </a:solidFill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2209151" y="3863700"/>
            <a:ext cx="7124035" cy="2006995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It’s about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vi-VN" sz="2800" b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kilometres.</a:t>
            </a:r>
            <a:endParaRPr lang="en-US" sz="2800" b="1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(</a:t>
            </a:r>
            <a:r>
              <a:rPr lang="vi-VN" sz="2800" b="1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40 ki lô mét.)</a:t>
            </a:r>
            <a:endParaRPr lang="en-US" sz="2800" b="1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 19 L 2.4.It about 40 km">
            <a:hlinkClick r:id="" action="ppaction://media"/>
            <a:extLst>
              <a:ext uri="{FF2B5EF4-FFF2-40B4-BE49-F238E27FC236}">
                <a16:creationId xmlns:a16="http://schemas.microsoft.com/office/drawing/2014/main" id="{ABE05A11-1143-667D-9D52-17B4E9DE0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5893" y="481962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6" name="How far Can tho to vinh long..">
            <a:hlinkClick r:id="" action="ppaction://media"/>
            <a:extLst>
              <a:ext uri="{FF2B5EF4-FFF2-40B4-BE49-F238E27FC236}">
                <a16:creationId xmlns:a16="http://schemas.microsoft.com/office/drawing/2014/main" id="{F34E7165-3283-271C-85A8-AF8E7AFEC2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9478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34886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053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1911625" y="741063"/>
            <a:ext cx="781044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 far is it from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to…………….?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4" y="1412506"/>
            <a:ext cx="6222123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about…......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kilometres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4907085" y="671969"/>
            <a:ext cx="1847139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2284114" y="1350661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8628C-8F0D-1B73-7184-23D9568CA2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608" y="2046441"/>
            <a:ext cx="10436115" cy="44594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C4CEDD-2179-28A6-9EF9-750D99A909FF}"/>
              </a:ext>
            </a:extLst>
          </p:cNvPr>
          <p:cNvSpPr/>
          <p:nvPr/>
        </p:nvSpPr>
        <p:spPr>
          <a:xfrm>
            <a:off x="7034400" y="675218"/>
            <a:ext cx="2407492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pic>
        <p:nvPicPr>
          <p:cNvPr id="13" name="Track 87">
            <a:hlinkClick r:id="" action="ppaction://media"/>
            <a:extLst>
              <a:ext uri="{FF2B5EF4-FFF2-40B4-BE49-F238E27FC236}">
                <a16:creationId xmlns:a16="http://schemas.microsoft.com/office/drawing/2014/main" id="{5235AF31-4C64-ABAD-1510-42425F1D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52045" y="222131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4" name="U 19 L 2.4.It about 40 km">
            <a:hlinkClick r:id="" action="ppaction://media"/>
            <a:extLst>
              <a:ext uri="{FF2B5EF4-FFF2-40B4-BE49-F238E27FC236}">
                <a16:creationId xmlns:a16="http://schemas.microsoft.com/office/drawing/2014/main" id="{93051340-35CD-3B8C-93A6-F86231BF7C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4193" y="149825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How far Can tho to vinh long..">
            <a:hlinkClick r:id="" action="ppaction://media"/>
            <a:extLst>
              <a:ext uri="{FF2B5EF4-FFF2-40B4-BE49-F238E27FC236}">
                <a16:creationId xmlns:a16="http://schemas.microsoft.com/office/drawing/2014/main" id="{3FD8EE32-BCAE-1617-85EA-8163369001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1478" y="81126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19 L 2.2. 1">
            <a:hlinkClick r:id="" action="ppaction://media"/>
            <a:extLst>
              <a:ext uri="{FF2B5EF4-FFF2-40B4-BE49-F238E27FC236}">
                <a16:creationId xmlns:a16="http://schemas.microsoft.com/office/drawing/2014/main" id="{DD11AC2D-51A9-2183-4545-A2D55D17D8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1877" y="38369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19 L 2.2. 2">
            <a:hlinkClick r:id="" action="ppaction://media"/>
            <a:extLst>
              <a:ext uri="{FF2B5EF4-FFF2-40B4-BE49-F238E27FC236}">
                <a16:creationId xmlns:a16="http://schemas.microsoft.com/office/drawing/2014/main" id="{B0D8E109-C208-EE6C-64E8-4E51614C1A4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47824" y="38369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9 L 2.2. 3">
            <a:hlinkClick r:id="" action="ppaction://media"/>
            <a:extLst>
              <a:ext uri="{FF2B5EF4-FFF2-40B4-BE49-F238E27FC236}">
                <a16:creationId xmlns:a16="http://schemas.microsoft.com/office/drawing/2014/main" id="{0F6AE27C-91D4-898A-6F00-D759E8CBED1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8278" y="60995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 19 L 2.24">
            <a:hlinkClick r:id="" action="ppaction://media"/>
            <a:extLst>
              <a:ext uri="{FF2B5EF4-FFF2-40B4-BE49-F238E27FC236}">
                <a16:creationId xmlns:a16="http://schemas.microsoft.com/office/drawing/2014/main" id="{C451DF01-05A0-B265-08C3-AC26B4FA839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3745" y="60995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65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A6D373-39C9-15AF-8E5A-19A879AAD663}"/>
              </a:ext>
            </a:extLst>
          </p:cNvPr>
          <p:cNvGrpSpPr/>
          <p:nvPr/>
        </p:nvGrpSpPr>
        <p:grpSpPr>
          <a:xfrm>
            <a:off x="819807" y="825143"/>
            <a:ext cx="10520855" cy="5323409"/>
            <a:chOff x="819807" y="825143"/>
            <a:chExt cx="10520855" cy="53234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7444F9-E79E-A9E2-1E2F-78A8AED4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807" y="825143"/>
              <a:ext cx="10520855" cy="53234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8D53D1-C20B-9483-9E28-E74B4F1ED48A}"/>
                </a:ext>
              </a:extLst>
            </p:cNvPr>
            <p:cNvSpPr/>
            <p:nvPr/>
          </p:nvSpPr>
          <p:spPr>
            <a:xfrm>
              <a:off x="819807" y="5065986"/>
              <a:ext cx="3405352" cy="46245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3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07B5299-7FC6-4CA8-716D-41B9201BBD7C}"/>
              </a:ext>
            </a:extLst>
          </p:cNvPr>
          <p:cNvSpPr/>
          <p:nvPr/>
        </p:nvSpPr>
        <p:spPr>
          <a:xfrm flipV="1">
            <a:off x="0" y="0"/>
            <a:ext cx="1739900" cy="1397000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Boy clip art illustrations Vectors &amp; Illustrations for Free Download |  Freepik">
            <a:extLst>
              <a:ext uri="{FF2B5EF4-FFF2-40B4-BE49-F238E27FC236}">
                <a16:creationId xmlns:a16="http://schemas.microsoft.com/office/drawing/2014/main" id="{02D6BC03-4511-92B6-6E15-291B6501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25135"/>
            <a:ext cx="1706655" cy="25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id="{4508975C-5562-BFDA-B973-66758EE4F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696976" y="3663330"/>
            <a:ext cx="1876348" cy="33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976F6A8F-B87C-6B50-8AE8-400F5E84CEF2}"/>
              </a:ext>
            </a:extLst>
          </p:cNvPr>
          <p:cNvSpPr/>
          <p:nvPr/>
        </p:nvSpPr>
        <p:spPr>
          <a:xfrm>
            <a:off x="3440994" y="1397000"/>
            <a:ext cx="781044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 far is it from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to…………….?</a:t>
            </a:r>
          </a:p>
        </p:txBody>
      </p: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C0F34318-234A-8866-FC4A-7728A966CEA4}"/>
              </a:ext>
            </a:extLst>
          </p:cNvPr>
          <p:cNvSpPr/>
          <p:nvPr/>
        </p:nvSpPr>
        <p:spPr>
          <a:xfrm>
            <a:off x="2984938" y="5784619"/>
            <a:ext cx="6222123" cy="558911"/>
          </a:xfrm>
          <a:prstGeom prst="wedgeRoundRectCallout">
            <a:avLst>
              <a:gd name="adj1" fmla="val -404"/>
              <a:gd name="adj2" fmla="val -739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about…......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kilometres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419DC-2C55-BF4B-C4C8-BE4CC05D0C27}"/>
              </a:ext>
            </a:extLst>
          </p:cNvPr>
          <p:cNvSpPr/>
          <p:nvPr/>
        </p:nvSpPr>
        <p:spPr>
          <a:xfrm>
            <a:off x="6436454" y="1327906"/>
            <a:ext cx="1847139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  <a:endParaRPr lang="en-US" sz="31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6E9EA-E80E-AC9F-117D-3805359C8209}"/>
              </a:ext>
            </a:extLst>
          </p:cNvPr>
          <p:cNvSpPr/>
          <p:nvPr/>
        </p:nvSpPr>
        <p:spPr>
          <a:xfrm>
            <a:off x="3618928" y="5722774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E2789-74A9-EE43-F382-9C0324E80B81}"/>
              </a:ext>
            </a:extLst>
          </p:cNvPr>
          <p:cNvSpPr/>
          <p:nvPr/>
        </p:nvSpPr>
        <p:spPr>
          <a:xfrm>
            <a:off x="8563769" y="1331155"/>
            <a:ext cx="2407492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</a:t>
            </a:r>
            <a:endParaRPr lang="en-US" sz="31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[NEW] How far is it from Hanoi to Vinh?">
            <a:extLst>
              <a:ext uri="{FF2B5EF4-FFF2-40B4-BE49-F238E27FC236}">
                <a16:creationId xmlns:a16="http://schemas.microsoft.com/office/drawing/2014/main" id="{572C4A6D-6590-A9CB-92E0-6088A80C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06" y="2444056"/>
            <a:ext cx="4671306" cy="26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BC44AD-39D8-9B09-55F8-ADA1C77553EC}"/>
              </a:ext>
            </a:extLst>
          </p:cNvPr>
          <p:cNvSpPr/>
          <p:nvPr/>
        </p:nvSpPr>
        <p:spPr>
          <a:xfrm>
            <a:off x="4487352" y="3458692"/>
            <a:ext cx="1521561" cy="563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100</a:t>
            </a:r>
            <a:r>
              <a:rPr lang="en-US" sz="2800" b="1" dirty="0"/>
              <a:t> km</a:t>
            </a:r>
          </a:p>
        </p:txBody>
      </p:sp>
      <p:pic>
        <p:nvPicPr>
          <p:cNvPr id="8" name="Graphic 7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CEE5C0C4-4B66-3490-403B-58380815B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2632" y="3297274"/>
            <a:ext cx="1168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07B5299-7FC6-4CA8-716D-41B9201BBD7C}"/>
              </a:ext>
            </a:extLst>
          </p:cNvPr>
          <p:cNvSpPr/>
          <p:nvPr/>
        </p:nvSpPr>
        <p:spPr>
          <a:xfrm flipV="1">
            <a:off x="0" y="0"/>
            <a:ext cx="1739900" cy="1397000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Boy clip art illustrations Vectors &amp; Illustrations for Free Download |  Freepik">
            <a:extLst>
              <a:ext uri="{FF2B5EF4-FFF2-40B4-BE49-F238E27FC236}">
                <a16:creationId xmlns:a16="http://schemas.microsoft.com/office/drawing/2014/main" id="{02D6BC03-4511-92B6-6E15-291B6501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25135"/>
            <a:ext cx="1706655" cy="25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id="{4508975C-5562-BFDA-B973-66758EE4F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696976" y="3663330"/>
            <a:ext cx="1876348" cy="33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976F6A8F-B87C-6B50-8AE8-400F5E84CEF2}"/>
              </a:ext>
            </a:extLst>
          </p:cNvPr>
          <p:cNvSpPr/>
          <p:nvPr/>
        </p:nvSpPr>
        <p:spPr>
          <a:xfrm>
            <a:off x="3440994" y="1397000"/>
            <a:ext cx="8132330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 far is it from</a:t>
            </a:r>
            <a:r>
              <a:rPr lang="vi-VN" sz="3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.?</a:t>
            </a:r>
          </a:p>
        </p:txBody>
      </p: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C0F34318-234A-8866-FC4A-7728A966CEA4}"/>
              </a:ext>
            </a:extLst>
          </p:cNvPr>
          <p:cNvSpPr/>
          <p:nvPr/>
        </p:nvSpPr>
        <p:spPr>
          <a:xfrm>
            <a:off x="2984938" y="5784619"/>
            <a:ext cx="6222123" cy="558911"/>
          </a:xfrm>
          <a:prstGeom prst="wedgeRoundRectCallout">
            <a:avLst>
              <a:gd name="adj1" fmla="val -404"/>
              <a:gd name="adj2" fmla="val -739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about…......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kilometres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419DC-2C55-BF4B-C4C8-BE4CC05D0C27}"/>
              </a:ext>
            </a:extLst>
          </p:cNvPr>
          <p:cNvSpPr/>
          <p:nvPr/>
        </p:nvSpPr>
        <p:spPr>
          <a:xfrm>
            <a:off x="6182015" y="1320992"/>
            <a:ext cx="3025046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 Chi Minh</a:t>
            </a:r>
            <a:endParaRPr lang="en-US" sz="31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6E9EA-E80E-AC9F-117D-3805359C8209}"/>
              </a:ext>
            </a:extLst>
          </p:cNvPr>
          <p:cNvSpPr/>
          <p:nvPr/>
        </p:nvSpPr>
        <p:spPr>
          <a:xfrm>
            <a:off x="3618928" y="5722774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E2789-74A9-EE43-F382-9C0324E80B81}"/>
              </a:ext>
            </a:extLst>
          </p:cNvPr>
          <p:cNvSpPr/>
          <p:nvPr/>
        </p:nvSpPr>
        <p:spPr>
          <a:xfrm>
            <a:off x="8898197" y="1303248"/>
            <a:ext cx="2407492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1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Vung Tau</a:t>
            </a:r>
            <a:endParaRPr lang="en-US" sz="31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www.google.com/maps/vt/data=5Qzew0rmnkwI37G7u4NJ9ZoxDZeLXskzvsoBkXEcdhznsA5L7PLjZSLa5EUFA6U9UGX06ptZNj6RkQKTvjFEclwcyDokvDeZjlo1ZxN2FntmHWLu6Jl2Z5951SQQaTQhXLJ46h9vcr8f3fgxGDJXYN-wxsoD9BxYBHHv,DHM83D-WR78uU2LWFP0R0XX8liTOy4fu5ugo8I5eV_7grlhe1JFKf59wAp8TJhffGIBiXtNTUtad_l0Hp1gUAY-5pqf2fzjt966v2eAc0IEBfAWjkxlh2ITGUli7lwe1mXdmwPJQysb6silJS5UDpOH_WOkPC9EuXWgrPItE0Tfvjj2zTYIu2H3TiMTjECeudiQE5NLVgJWZYsUQ3oylsgmgqVkHnvsZxlohSQdUhiqIPAoB-1Z2JRIdosIJqa2QhN4LpD4yeSikKsm4q0ESSD64yJeeuhRkc_NP4F-uYVXwmyN80NxW2nqmUU7rdjUUNOmsrfFwB6HRroRWwPC395ohPv0ITq6EdUkD8rfHFOjQM-9IJmWTbqVnhkofyttdgg3yxsiiG-hpFPCsvgdWxZsg1pRnrw?w=650&amp;h=200">
            <a:extLst>
              <a:ext uri="{FF2B5EF4-FFF2-40B4-BE49-F238E27FC236}">
                <a16:creationId xmlns:a16="http://schemas.microsoft.com/office/drawing/2014/main" id="{7805FD5B-6D67-0A04-C631-0EBDEFA81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31475"/>
          <a:stretch/>
        </p:blipFill>
        <p:spPr bwMode="auto">
          <a:xfrm>
            <a:off x="3936350" y="2363435"/>
            <a:ext cx="4627419" cy="28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F12766-5883-072C-1742-9CF0A78CF605}"/>
              </a:ext>
            </a:extLst>
          </p:cNvPr>
          <p:cNvSpPr/>
          <p:nvPr/>
        </p:nvSpPr>
        <p:spPr>
          <a:xfrm>
            <a:off x="5767409" y="3610445"/>
            <a:ext cx="1170277" cy="4594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96 km</a:t>
            </a:r>
          </a:p>
        </p:txBody>
      </p:sp>
      <p:pic>
        <p:nvPicPr>
          <p:cNvPr id="8" name="Graphic 7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304A3C99-1D19-5186-3899-A07DD7C30C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2632" y="3297274"/>
            <a:ext cx="1168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9462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sing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B2BF-600A-5CE1-5DC8-8A4A32FB24F1}"/>
              </a:ext>
            </a:extLst>
          </p:cNvPr>
          <p:cNvGrpSpPr/>
          <p:nvPr/>
        </p:nvGrpSpPr>
        <p:grpSpPr>
          <a:xfrm>
            <a:off x="933450" y="675372"/>
            <a:ext cx="11258550" cy="5491574"/>
            <a:chOff x="393153" y="825143"/>
            <a:chExt cx="11258550" cy="54915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52D8EA-3DE9-76D0-0C2F-F972DECE7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153" y="825143"/>
              <a:ext cx="11258550" cy="2438400"/>
            </a:xfrm>
            <a:prstGeom prst="rect">
              <a:avLst/>
            </a:prstGeom>
          </p:spPr>
        </p:pic>
        <p:pic>
          <p:nvPicPr>
            <p:cNvPr id="4" name="Picture 2" descr="French Village Ba Na Hills - Things To Do In Ba Na Hills - Culture Pham  Travel">
              <a:extLst>
                <a:ext uri="{FF2B5EF4-FFF2-40B4-BE49-F238E27FC236}">
                  <a16:creationId xmlns:a16="http://schemas.microsoft.com/office/drawing/2014/main" id="{EF97D557-24E5-970A-7835-261A694EB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14" y="3429000"/>
              <a:ext cx="4399948" cy="28877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4" descr="Dau Go Cave (Hang Dau Go), Cây Quéo: photos, how to get there, where is it  located | Planet of Hotels">
              <a:extLst>
                <a:ext uri="{FF2B5EF4-FFF2-40B4-BE49-F238E27FC236}">
                  <a16:creationId xmlns:a16="http://schemas.microsoft.com/office/drawing/2014/main" id="{FC4C7DB3-0D26-A9DD-8AD4-2AACC0E77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756" y="3428999"/>
              <a:ext cx="4670845" cy="28877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" name="Track 85">
            <a:hlinkClick r:id="" action="ppaction://media"/>
            <a:extLst>
              <a:ext uri="{FF2B5EF4-FFF2-40B4-BE49-F238E27FC236}">
                <a16:creationId xmlns:a16="http://schemas.microsoft.com/office/drawing/2014/main" id="{6B1A7387-20A5-58AD-49E8-0B386CE28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78533" y="268972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8016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D45E9-6A03-7BCC-4840-947ECF5C05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1449" y="825143"/>
            <a:ext cx="10720551" cy="5470554"/>
          </a:xfrm>
          <a:prstGeom prst="rect">
            <a:avLst/>
          </a:prstGeom>
        </p:spPr>
      </p:pic>
      <p:pic>
        <p:nvPicPr>
          <p:cNvPr id="4" name="Track 86">
            <a:hlinkClick r:id="" action="ppaction://media"/>
            <a:extLst>
              <a:ext uri="{FF2B5EF4-FFF2-40B4-BE49-F238E27FC236}">
                <a16:creationId xmlns:a16="http://schemas.microsoft.com/office/drawing/2014/main" id="{5E48E398-03CC-B411-7DDE-DF0ADF721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0662" y="32262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U 19 L 2. 1. A 1a">
            <a:hlinkClick r:id="" action="ppaction://media"/>
            <a:extLst>
              <a:ext uri="{FF2B5EF4-FFF2-40B4-BE49-F238E27FC236}">
                <a16:creationId xmlns:a16="http://schemas.microsoft.com/office/drawing/2014/main" id="{6D8934BF-55C6-0C92-C87A-1DE3194C57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5393" y="159543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19 L 2. 1. A 1 b">
            <a:hlinkClick r:id="" action="ppaction://media"/>
            <a:extLst>
              <a:ext uri="{FF2B5EF4-FFF2-40B4-BE49-F238E27FC236}">
                <a16:creationId xmlns:a16="http://schemas.microsoft.com/office/drawing/2014/main" id="{300E0243-928C-84DA-59CC-0C108FA37C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5393" y="204989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19 L 2. 1. A 2">
            <a:hlinkClick r:id="" action="ppaction://media"/>
            <a:extLst>
              <a:ext uri="{FF2B5EF4-FFF2-40B4-BE49-F238E27FC236}">
                <a16:creationId xmlns:a16="http://schemas.microsoft.com/office/drawing/2014/main" id="{C22EAD81-D61E-FD32-6A21-EC795EAB38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86537" y="575266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19 L 2. 1. b 1">
            <a:hlinkClick r:id="" action="ppaction://media"/>
            <a:extLst>
              <a:ext uri="{FF2B5EF4-FFF2-40B4-BE49-F238E27FC236}">
                <a16:creationId xmlns:a16="http://schemas.microsoft.com/office/drawing/2014/main" id="{FC561ED5-ADF4-4A91-D1B4-9B5828B940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7062" y="118903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9 L 2. 1. b 2">
            <a:hlinkClick r:id="" action="ppaction://media"/>
            <a:extLst>
              <a:ext uri="{FF2B5EF4-FFF2-40B4-BE49-F238E27FC236}">
                <a16:creationId xmlns:a16="http://schemas.microsoft.com/office/drawing/2014/main" id="{1ADD92D0-8435-287E-E53D-EB88C84C5F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00882" y="575266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02095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534217" y="4643695"/>
            <a:ext cx="560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forty/ˈ</a:t>
            </a:r>
            <a:r>
              <a:rPr lang="en-US" sz="4000" b="1" dirty="0" err="1">
                <a:solidFill>
                  <a:srgbClr val="FF0000"/>
                </a:solidFill>
              </a:rPr>
              <a:t>fɔːti</a:t>
            </a:r>
            <a:r>
              <a:rPr lang="en-US" sz="4000" b="1" dirty="0">
                <a:solidFill>
                  <a:srgbClr val="FF0000"/>
                </a:solidFill>
              </a:rPr>
              <a:t>/</a:t>
            </a:r>
            <a:r>
              <a:rPr lang="vi-VN" sz="4000" b="1" dirty="0">
                <a:solidFill>
                  <a:srgbClr val="FF0000"/>
                </a:solidFill>
              </a:rPr>
              <a:t> số </a:t>
            </a:r>
            <a:r>
              <a:rPr lang="en-US" sz="4000" b="1" dirty="0" err="1">
                <a:solidFill>
                  <a:srgbClr val="FF0000"/>
                </a:solidFill>
              </a:rPr>
              <a:t>bốn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mươi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BAB81-04B2-4491-5372-AC81FBE56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33" y="1923393"/>
            <a:ext cx="3753343" cy="2319994"/>
          </a:xfrm>
          <a:prstGeom prst="rect">
            <a:avLst/>
          </a:prstGeom>
        </p:spPr>
      </p:pic>
      <p:pic>
        <p:nvPicPr>
          <p:cNvPr id="9" name="U 19 L 2.2. 1">
            <a:hlinkClick r:id="" action="ppaction://media"/>
            <a:extLst>
              <a:ext uri="{FF2B5EF4-FFF2-40B4-BE49-F238E27FC236}">
                <a16:creationId xmlns:a16="http://schemas.microsoft.com/office/drawing/2014/main" id="{2509D6A1-CB64-F482-28CE-B4611CAE20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1" end="496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69" y="259714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77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1442658" y="4601655"/>
            <a:ext cx="977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twenty-nine 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twenti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700C0-B501-87F5-556A-906160852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69" y="1873264"/>
            <a:ext cx="4180161" cy="2370123"/>
          </a:xfrm>
          <a:prstGeom prst="rect">
            <a:avLst/>
          </a:prstGeom>
        </p:spPr>
      </p:pic>
      <p:pic>
        <p:nvPicPr>
          <p:cNvPr id="10" name="U 19 L 2.2. 2">
            <a:hlinkClick r:id="" action="ppaction://media"/>
            <a:extLst>
              <a:ext uri="{FF2B5EF4-FFF2-40B4-BE49-F238E27FC236}">
                <a16:creationId xmlns:a16="http://schemas.microsoft.com/office/drawing/2014/main" id="{12610B2B-8EAA-2A51-BA1B-5966B68F7A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7" end="35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8441" y="28797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15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1825236" y="4601655"/>
            <a:ext cx="9514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hundred 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wʌn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hʌndrəd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:số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D5698-A817-EA29-BA95-EE50DCE6D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99" y="2049287"/>
            <a:ext cx="4523717" cy="2003600"/>
          </a:xfrm>
          <a:prstGeom prst="rect">
            <a:avLst/>
          </a:prstGeom>
        </p:spPr>
      </p:pic>
      <p:pic>
        <p:nvPicPr>
          <p:cNvPr id="11" name="U 19 L 2.2. 3">
            <a:hlinkClick r:id="" action="ppaction://media"/>
            <a:extLst>
              <a:ext uri="{FF2B5EF4-FFF2-40B4-BE49-F238E27FC236}">
                <a16:creationId xmlns:a16="http://schemas.microsoft.com/office/drawing/2014/main" id="{1F83654A-B073-9DE9-5919-47EF940EBC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9" end="83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972" y="32258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373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2935199" y="890749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1989209" y="3742752"/>
            <a:ext cx="7489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hundred and twenty-nine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wʌn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hʌndrəd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ənd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twenti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:số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BAB79-3BCD-EE24-0B4B-759EDFA8F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34" y="1198187"/>
            <a:ext cx="4645573" cy="2205595"/>
          </a:xfrm>
          <a:prstGeom prst="rect">
            <a:avLst/>
          </a:prstGeom>
        </p:spPr>
      </p:pic>
      <p:pic>
        <p:nvPicPr>
          <p:cNvPr id="12" name="U 19 L 2.24">
            <a:hlinkClick r:id="" action="ppaction://media"/>
            <a:extLst>
              <a:ext uri="{FF2B5EF4-FFF2-40B4-BE49-F238E27FC236}">
                <a16:creationId xmlns:a16="http://schemas.microsoft.com/office/drawing/2014/main" id="{67F5175D-AA00-228E-6A08-8A1084869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5" end="32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200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21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2567265" y="4601655"/>
            <a:ext cx="7523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Kilometre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kɪˈlɒm.ɪ.tər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ki lô mét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1 km bằng bao nhiêu m, cm, mm, dm, inch, pixel? Đổi 1 km = m">
            <a:extLst>
              <a:ext uri="{FF2B5EF4-FFF2-40B4-BE49-F238E27FC236}">
                <a16:creationId xmlns:a16="http://schemas.microsoft.com/office/drawing/2014/main" id="{62FFF797-EF10-B928-9E63-F48C4CDC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55" y="1914851"/>
            <a:ext cx="4340773" cy="21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lometre">
            <a:hlinkClick r:id="" action="ppaction://media"/>
            <a:extLst>
              <a:ext uri="{FF2B5EF4-FFF2-40B4-BE49-F238E27FC236}">
                <a16:creationId xmlns:a16="http://schemas.microsoft.com/office/drawing/2014/main" id="{40F02160-4EA8-4FD2-ADF2-ACB0528C0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" y="278066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37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929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2070538" y="1115212"/>
            <a:ext cx="7373883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3500" b="1" dirty="0"/>
              <a:t>Forty: số 40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3500" b="1" dirty="0"/>
              <a:t>Twenty –nine: số 29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3500" b="1" dirty="0"/>
              <a:t>One hundred: số 100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3500" b="1" dirty="0"/>
              <a:t>On hundred and tweny-nine: số 129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3500" b="1" dirty="0"/>
              <a:t>Kilometre: ki lô mét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2404</TotalTime>
  <Words>391</Words>
  <Application>Microsoft Office PowerPoint</Application>
  <PresentationFormat>Widescreen</PresentationFormat>
  <Paragraphs>79</Paragraphs>
  <Slides>15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149</cp:revision>
  <dcterms:created xsi:type="dcterms:W3CDTF">2021-11-11T15:46:46Z</dcterms:created>
  <dcterms:modified xsi:type="dcterms:W3CDTF">2025-04-23T10:14:16Z</dcterms:modified>
</cp:coreProperties>
</file>