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5ADE1-00A3-4601-84E4-8896F05A7388}"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1D97E-D722-4BFD-AEC4-368314DC5615}" type="slidenum">
              <a:rPr lang="en-US" smtClean="0"/>
              <a:t>‹#›</a:t>
            </a:fld>
            <a:endParaRPr lang="en-US"/>
          </a:p>
        </p:txBody>
      </p:sp>
    </p:spTree>
    <p:extLst>
      <p:ext uri="{BB962C8B-B14F-4D97-AF65-F5344CB8AC3E}">
        <p14:creationId xmlns:p14="http://schemas.microsoft.com/office/powerpoint/2010/main" val="162392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872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D41129-3883-421F-83B9-7962B21097B4}"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4DD8D-8298-4E21-BA78-8F28E4E67D3E}" type="slidenum">
              <a:rPr lang="en-US" smtClean="0"/>
              <a:t>‹#›</a:t>
            </a:fld>
            <a:endParaRPr lang="en-US"/>
          </a:p>
        </p:txBody>
      </p:sp>
    </p:spTree>
    <p:extLst>
      <p:ext uri="{BB962C8B-B14F-4D97-AF65-F5344CB8AC3E}">
        <p14:creationId xmlns:p14="http://schemas.microsoft.com/office/powerpoint/2010/main" val="231319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41129-3883-421F-83B9-7962B21097B4}"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4DD8D-8298-4E21-BA78-8F28E4E67D3E}" type="slidenum">
              <a:rPr lang="en-US" smtClean="0"/>
              <a:t>‹#›</a:t>
            </a:fld>
            <a:endParaRPr lang="en-US"/>
          </a:p>
        </p:txBody>
      </p:sp>
    </p:spTree>
    <p:extLst>
      <p:ext uri="{BB962C8B-B14F-4D97-AF65-F5344CB8AC3E}">
        <p14:creationId xmlns:p14="http://schemas.microsoft.com/office/powerpoint/2010/main" val="970101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41129-3883-421F-83B9-7962B21097B4}"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4DD8D-8298-4E21-BA78-8F28E4E67D3E}" type="slidenum">
              <a:rPr lang="en-US" smtClean="0"/>
              <a:t>‹#›</a:t>
            </a:fld>
            <a:endParaRPr lang="en-US"/>
          </a:p>
        </p:txBody>
      </p:sp>
    </p:spTree>
    <p:extLst>
      <p:ext uri="{BB962C8B-B14F-4D97-AF65-F5344CB8AC3E}">
        <p14:creationId xmlns:p14="http://schemas.microsoft.com/office/powerpoint/2010/main" val="1567702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752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45501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41129-3883-421F-83B9-7962B21097B4}"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4DD8D-8298-4E21-BA78-8F28E4E67D3E}" type="slidenum">
              <a:rPr lang="en-US" smtClean="0"/>
              <a:t>‹#›</a:t>
            </a:fld>
            <a:endParaRPr lang="en-US"/>
          </a:p>
        </p:txBody>
      </p:sp>
    </p:spTree>
    <p:extLst>
      <p:ext uri="{BB962C8B-B14F-4D97-AF65-F5344CB8AC3E}">
        <p14:creationId xmlns:p14="http://schemas.microsoft.com/office/powerpoint/2010/main" val="184161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D41129-3883-421F-83B9-7962B21097B4}"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4DD8D-8298-4E21-BA78-8F28E4E67D3E}" type="slidenum">
              <a:rPr lang="en-US" smtClean="0"/>
              <a:t>‹#›</a:t>
            </a:fld>
            <a:endParaRPr lang="en-US"/>
          </a:p>
        </p:txBody>
      </p:sp>
    </p:spTree>
    <p:extLst>
      <p:ext uri="{BB962C8B-B14F-4D97-AF65-F5344CB8AC3E}">
        <p14:creationId xmlns:p14="http://schemas.microsoft.com/office/powerpoint/2010/main" val="310159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D41129-3883-421F-83B9-7962B21097B4}"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4DD8D-8298-4E21-BA78-8F28E4E67D3E}" type="slidenum">
              <a:rPr lang="en-US" smtClean="0"/>
              <a:t>‹#›</a:t>
            </a:fld>
            <a:endParaRPr lang="en-US"/>
          </a:p>
        </p:txBody>
      </p:sp>
    </p:spTree>
    <p:extLst>
      <p:ext uri="{BB962C8B-B14F-4D97-AF65-F5344CB8AC3E}">
        <p14:creationId xmlns:p14="http://schemas.microsoft.com/office/powerpoint/2010/main" val="62104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D41129-3883-421F-83B9-7962B21097B4}"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4DD8D-8298-4E21-BA78-8F28E4E67D3E}" type="slidenum">
              <a:rPr lang="en-US" smtClean="0"/>
              <a:t>‹#›</a:t>
            </a:fld>
            <a:endParaRPr lang="en-US"/>
          </a:p>
        </p:txBody>
      </p:sp>
    </p:spTree>
    <p:extLst>
      <p:ext uri="{BB962C8B-B14F-4D97-AF65-F5344CB8AC3E}">
        <p14:creationId xmlns:p14="http://schemas.microsoft.com/office/powerpoint/2010/main" val="300937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D41129-3883-421F-83B9-7962B21097B4}"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4DD8D-8298-4E21-BA78-8F28E4E67D3E}" type="slidenum">
              <a:rPr lang="en-US" smtClean="0"/>
              <a:t>‹#›</a:t>
            </a:fld>
            <a:endParaRPr lang="en-US"/>
          </a:p>
        </p:txBody>
      </p:sp>
    </p:spTree>
    <p:extLst>
      <p:ext uri="{BB962C8B-B14F-4D97-AF65-F5344CB8AC3E}">
        <p14:creationId xmlns:p14="http://schemas.microsoft.com/office/powerpoint/2010/main" val="250280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41129-3883-421F-83B9-7962B21097B4}"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4DD8D-8298-4E21-BA78-8F28E4E67D3E}" type="slidenum">
              <a:rPr lang="en-US" smtClean="0"/>
              <a:t>‹#›</a:t>
            </a:fld>
            <a:endParaRPr lang="en-US"/>
          </a:p>
        </p:txBody>
      </p:sp>
    </p:spTree>
    <p:extLst>
      <p:ext uri="{BB962C8B-B14F-4D97-AF65-F5344CB8AC3E}">
        <p14:creationId xmlns:p14="http://schemas.microsoft.com/office/powerpoint/2010/main" val="45426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D41129-3883-421F-83B9-7962B21097B4}"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4DD8D-8298-4E21-BA78-8F28E4E67D3E}" type="slidenum">
              <a:rPr lang="en-US" smtClean="0"/>
              <a:t>‹#›</a:t>
            </a:fld>
            <a:endParaRPr lang="en-US"/>
          </a:p>
        </p:txBody>
      </p:sp>
    </p:spTree>
    <p:extLst>
      <p:ext uri="{BB962C8B-B14F-4D97-AF65-F5344CB8AC3E}">
        <p14:creationId xmlns:p14="http://schemas.microsoft.com/office/powerpoint/2010/main" val="370948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D41129-3883-421F-83B9-7962B21097B4}"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4DD8D-8298-4E21-BA78-8F28E4E67D3E}" type="slidenum">
              <a:rPr lang="en-US" smtClean="0"/>
              <a:t>‹#›</a:t>
            </a:fld>
            <a:endParaRPr lang="en-US"/>
          </a:p>
        </p:txBody>
      </p:sp>
    </p:spTree>
    <p:extLst>
      <p:ext uri="{BB962C8B-B14F-4D97-AF65-F5344CB8AC3E}">
        <p14:creationId xmlns:p14="http://schemas.microsoft.com/office/powerpoint/2010/main" val="32154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41129-3883-421F-83B9-7962B21097B4}" type="datetimeFigureOut">
              <a:rPr lang="en-US" smtClean="0"/>
              <a:t>4/25/2025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4DD8D-8298-4E21-BA78-8F28E4E67D3E}" type="slidenum">
              <a:rPr lang="en-US" smtClean="0"/>
              <a:t>‹#›</a:t>
            </a:fld>
            <a:endParaRPr lang="en-US"/>
          </a:p>
        </p:txBody>
      </p:sp>
    </p:spTree>
    <p:extLst>
      <p:ext uri="{BB962C8B-B14F-4D97-AF65-F5344CB8AC3E}">
        <p14:creationId xmlns:p14="http://schemas.microsoft.com/office/powerpoint/2010/main" val="2290952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13.sv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smtClean="0">
                  <a:solidFill>
                    <a:schemeClr val="bg1"/>
                  </a:solidFill>
                  <a:latin typeface="SVN-Adam Gorry" panose="02040603050506020204" pitchFamily="18" charset="0"/>
                  <a:cs typeface="Times New Roman" panose="02020603050405020304" pitchFamily="18" charset="0"/>
                </a:rPr>
                <a:t>CHỦ ĐỀ </a:t>
              </a:r>
              <a:r>
                <a:rPr lang="vi-VN" sz="3200" b="1" dirty="0" smtClean="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9164133" cy="1898458"/>
            <a:chOff x="1114157" y="1433245"/>
            <a:chExt cx="9164133"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595923"/>
              <a:ext cx="7963141" cy="1429330"/>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15</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3027430" y="1519427"/>
              <a:ext cx="7250860" cy="1511489"/>
            </a:xfrm>
            <a:prstGeom prst="rect">
              <a:avLst/>
            </a:prstGeom>
          </p:spPr>
          <p:txBody>
            <a:bodyPr wrap="square">
              <a:spAutoFit/>
            </a:bodyPr>
            <a:lstStyle/>
            <a:p>
              <a:pPr algn="ctr" defTabSz="342900">
                <a:lnSpc>
                  <a:spcPct val="150000"/>
                </a:lnSpc>
              </a:pPr>
              <a:r>
                <a:rPr lang="vi-VN" sz="3200" b="1" dirty="0" smtClean="0">
                  <a:solidFill>
                    <a:srgbClr val="92D050"/>
                  </a:solidFill>
                  <a:latin typeface="SVN-Androgyne"/>
                  <a:cs typeface="Times New Roman" panose="02020603050405020304" pitchFamily="18" charset="0"/>
                </a:rPr>
                <a:t>TẠO </a:t>
              </a:r>
              <a:r>
                <a:rPr lang="vi-VN" sz="3200" b="1" dirty="0">
                  <a:solidFill>
                    <a:srgbClr val="92D050"/>
                  </a:solidFill>
                  <a:latin typeface="SVN-Androgyne"/>
                  <a:cs typeface="Times New Roman" panose="02020603050405020304" pitchFamily="18" charset="0"/>
                </a:rPr>
                <a:t>CHƯƠNG TRÌNH MÁY TÍNH ĐỂ DIỄN TẢ Ý TƯỞNG</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430656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6889" y="3699331"/>
            <a:ext cx="3246828" cy="2454706"/>
          </a:xfrm>
          <a:prstGeom prst="rect">
            <a:avLst/>
          </a:prstGeom>
        </p:spPr>
      </p:pic>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4012085" y="916570"/>
            <a:ext cx="6618519" cy="3421812"/>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246160" y="1060339"/>
            <a:ext cx="6230170" cy="2862322"/>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Nhìn thấy chú mèo di chuyển sống động trên màn  hình  khi  làm  chương  trình  "Điều  khiển rô-bốt", bạn An nghĩ ngay đến chú chó Lu đáng yêu ở nhà. Bạn An muốn tạo một chương trình "Chú chó đáng yêu" để mô tả hoạt động của chú chó Lu trong khu vườn. Vừa chạy chú chó Lu vừa phát ra tiếng sủa như đã tìm thấy gì đó.</a:t>
            </a:r>
            <a:endParaRPr lang="vi-VN" sz="2000" dirty="0">
              <a:latin typeface="UTM Avo" panose="02040603050506020204" pitchFamily="18" charset="0"/>
              <a:cs typeface="Times New Roman" panose="02020603050405020304" pitchFamily="18" charset="0"/>
            </a:endParaRPr>
          </a:p>
        </p:txBody>
      </p:sp>
      <p:pic>
        <p:nvPicPr>
          <p:cNvPr id="28"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606632" y="4926684"/>
            <a:ext cx="1156754" cy="822347"/>
          </a:xfrm>
          <a:prstGeom prst="rect">
            <a:avLst/>
          </a:prstGeom>
        </p:spPr>
      </p:pic>
      <p:sp>
        <p:nvSpPr>
          <p:cNvPr id="29" name="Rectangle 28"/>
          <p:cNvSpPr/>
          <p:nvPr/>
        </p:nvSpPr>
        <p:spPr>
          <a:xfrm>
            <a:off x="5875507" y="5044867"/>
            <a:ext cx="5127286" cy="1015663"/>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Chúng ta cùng bạn An tìm hiểu để tạo được chương trình đó nhé!</a:t>
            </a:r>
            <a:endParaRPr lang="en-US" alt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7"/>
          <a:stretch>
            <a:fillRect/>
          </a:stretch>
        </p:blipFill>
        <p:spPr>
          <a:xfrm>
            <a:off x="11368207" y="254982"/>
            <a:ext cx="521581" cy="460458"/>
          </a:xfrm>
          <a:prstGeom prst="rect">
            <a:avLst/>
          </a:prstGeom>
        </p:spPr>
      </p:pic>
    </p:spTree>
    <p:extLst>
      <p:ext uri="{BB962C8B-B14F-4D97-AF65-F5344CB8AC3E}">
        <p14:creationId xmlns:p14="http://schemas.microsoft.com/office/powerpoint/2010/main" val="3118982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100091"/>
            <a:ext cx="9657729" cy="738664"/>
          </a:xfrm>
          <a:prstGeom prst="rect">
            <a:avLst/>
          </a:prstGeom>
        </p:spPr>
        <p:txBody>
          <a:bodyPr wrap="square">
            <a:spAutoFit/>
          </a:bodyPr>
          <a:lstStyle/>
          <a:p>
            <a:pPr defTabSz="342900">
              <a:lnSpc>
                <a:spcPct val="150000"/>
              </a:lnSpc>
            </a:pPr>
            <a:r>
              <a:rPr lang="vi-VN" sz="2800" b="1" dirty="0" smtClean="0">
                <a:solidFill>
                  <a:srgbClr val="F03C69"/>
                </a:solidFill>
                <a:latin typeface="SVN-SAF" panose="02040603050506020204" pitchFamily="18" charset="0"/>
                <a:cs typeface="Times New Roman" panose="02020603050405020304" pitchFamily="18" charset="0"/>
              </a:rPr>
              <a:t>1</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smtClean="0">
                <a:solidFill>
                  <a:srgbClr val="F03C69"/>
                </a:solidFill>
                <a:latin typeface="SVN-SAF" panose="02040603050506020204" pitchFamily="18" charset="0"/>
                <a:cs typeface="Times New Roman" panose="02020603050405020304" pitchFamily="18" charset="0"/>
              </a:rPr>
              <a:t>Ý TƯỞNG CÂU CHUYỆN VÀ XÂY DỰNG CHƯƠNG TRÌNH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57857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Xác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định</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công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việc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cần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thực</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hiện</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99743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484778"/>
              <a:ext cx="10145882" cy="493512"/>
            </a:xfrm>
            <a:prstGeom prst="rect">
              <a:avLst/>
            </a:prstGeom>
          </p:spPr>
          <p:txBody>
            <a:bodyPr wrap="square">
              <a:spAutoFit/>
            </a:bodyPr>
            <a:lstStyle/>
            <a:p>
              <a:pPr algn="just" defTabSz="342900">
                <a:lnSpc>
                  <a:spcPct val="150000"/>
                </a:lnSpc>
              </a:pPr>
              <a:r>
                <a:rPr lang="vi-VN" altLang="vi-VN" sz="2000" dirty="0">
                  <a:latin typeface="UTM Avo" panose="02040603050506020204" pitchFamily="18" charset="0"/>
                  <a:cs typeface="Times New Roman" panose="02020603050405020304" pitchFamily="18" charset="0"/>
                </a:rPr>
                <a:t>Để tạo được chương trình "Chú chó đáng yêu" trong Scratch như bạn An mong muốn, em hãy xác định các công việc phải thực hiện.</a:t>
              </a:r>
              <a:endParaRPr lang="en-US" altLang="vi-VN" sz="2000" dirty="0">
                <a:latin typeface="UTM Avo" panose="02040603050506020204" pitchFamily="18" charset="0"/>
                <a:cs typeface="Times New Roman" panose="02020603050405020304" pitchFamily="18" charset="0"/>
              </a:endParaRP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2788778"/>
            <a:ext cx="10058400" cy="3554819"/>
          </a:xfrm>
          <a:prstGeom prst="rect">
            <a:avLst/>
          </a:prstGeom>
          <a:noFill/>
        </p:spPr>
        <p:txBody>
          <a:bodyPr wrap="square" rtlCol="0" anchor="t">
            <a:spAutoFit/>
          </a:bodyPr>
          <a:lstStyle/>
          <a:p>
            <a:pPr>
              <a:lnSpc>
                <a:spcPts val="3000"/>
              </a:lnSpc>
            </a:pPr>
            <a:r>
              <a:rPr lang="vi-VN" sz="2000" dirty="0">
                <a:latin typeface="UTM Avo" panose="02040603050506020204"/>
              </a:rPr>
              <a:t>             Trong phần mềm Scratch, em là đạo diễn của câu chuyện hay trò chơi,... Muốn tạo ra một chương trình hay, hấp dẫn thì ý tưởng câu chuyện rất quan trọng. Để có thể tạo được chương trình "Chú chó đáng yêu" theo ý tưởng của bạn An, chúng ta thực hiện các công việc như sau: </a:t>
            </a:r>
            <a:endParaRPr lang="vi-VN" sz="2000" dirty="0" smtClean="0">
              <a:latin typeface="UTM Avo" panose="02040603050506020204"/>
            </a:endParaRPr>
          </a:p>
          <a:p>
            <a:pPr marL="457200" indent="-457200">
              <a:lnSpc>
                <a:spcPts val="3000"/>
              </a:lnSpc>
              <a:buAutoNum type="arabicPeriod"/>
            </a:pPr>
            <a:r>
              <a:rPr lang="vi-VN" sz="2000" dirty="0" smtClean="0">
                <a:latin typeface="UTM Avo" panose="02040603050506020204"/>
              </a:rPr>
              <a:t>Thay </a:t>
            </a:r>
            <a:r>
              <a:rPr lang="vi-VN" sz="2000" dirty="0">
                <a:latin typeface="UTM Avo" panose="02040603050506020204"/>
              </a:rPr>
              <a:t>đổi nhân vật và sân khấu</a:t>
            </a:r>
            <a:r>
              <a:rPr lang="vi-VN" sz="2000" dirty="0" smtClean="0">
                <a:latin typeface="UTM Avo" panose="02040603050506020204"/>
              </a:rPr>
              <a:t>:</a:t>
            </a:r>
          </a:p>
          <a:p>
            <a:pPr>
              <a:lnSpc>
                <a:spcPts val="3000"/>
              </a:lnSpc>
            </a:pPr>
            <a:r>
              <a:rPr lang="vi-VN" sz="2000" dirty="0" smtClean="0">
                <a:latin typeface="UTM Avo" panose="02040603050506020204"/>
              </a:rPr>
              <a:t>− </a:t>
            </a:r>
            <a:r>
              <a:rPr lang="vi-VN" sz="2000" dirty="0">
                <a:latin typeface="UTM Avo" panose="02040603050506020204"/>
              </a:rPr>
              <a:t>Nhân vật: Một chú chó</a:t>
            </a:r>
            <a:r>
              <a:rPr lang="vi-VN" sz="2000" dirty="0" smtClean="0">
                <a:latin typeface="UTM Avo" panose="02040603050506020204"/>
              </a:rPr>
              <a:t>.</a:t>
            </a:r>
          </a:p>
          <a:p>
            <a:pPr>
              <a:lnSpc>
                <a:spcPts val="3000"/>
              </a:lnSpc>
            </a:pPr>
            <a:r>
              <a:rPr lang="vi-VN" sz="2000" dirty="0" smtClean="0">
                <a:latin typeface="UTM Avo" panose="02040603050506020204"/>
              </a:rPr>
              <a:t>− </a:t>
            </a:r>
            <a:r>
              <a:rPr lang="vi-VN" sz="2000" dirty="0">
                <a:latin typeface="UTM Avo" panose="02040603050506020204"/>
              </a:rPr>
              <a:t>Sân khấu: Một khu vườn</a:t>
            </a:r>
            <a:r>
              <a:rPr lang="vi-VN" sz="2000" dirty="0" smtClean="0">
                <a:latin typeface="UTM Avo" panose="02040603050506020204"/>
              </a:rPr>
              <a:t>.</a:t>
            </a:r>
          </a:p>
          <a:p>
            <a:pPr>
              <a:lnSpc>
                <a:spcPts val="3000"/>
              </a:lnSpc>
            </a:pPr>
            <a:r>
              <a:rPr lang="vi-VN" sz="2000" dirty="0" smtClean="0">
                <a:latin typeface="UTM Avo" panose="02040603050506020204"/>
              </a:rPr>
              <a:t>2</a:t>
            </a:r>
            <a:r>
              <a:rPr lang="vi-VN" sz="2000" dirty="0">
                <a:latin typeface="UTM Avo" panose="02040603050506020204"/>
              </a:rPr>
              <a:t>. Tạo chương trình:− Sử dụng các lệnh điều khiển chú chó di chuyển đến vị trí ngẫu nhiên trong khu vườn.</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242166" y="2706544"/>
            <a:ext cx="684179" cy="649255"/>
          </a:xfrm>
          <a:prstGeom prst="rect">
            <a:avLst/>
          </a:prstGeom>
        </p:spPr>
      </p:pic>
    </p:spTree>
    <p:extLst>
      <p:ext uri="{BB962C8B-B14F-4D97-AF65-F5344CB8AC3E}">
        <p14:creationId xmlns:p14="http://schemas.microsoft.com/office/powerpoint/2010/main" val="2475276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669986" y="831672"/>
            <a:ext cx="10069349" cy="470898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không chạy ra khỏi khu vườn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Sử dụng lệnh điều khiển chú chó phát âm thanh tiếng chó sủa</a:t>
            </a:r>
            <a:r>
              <a:rPr lang="vi-VN" sz="2000" dirty="0" smtClean="0">
                <a:latin typeface="UTM Avo" panose="02040603050506020204" pitchFamily="18" charset="0"/>
                <a:cs typeface="Times New Roman" panose="02020603050405020304" pitchFamily="18" charset="0"/>
              </a:rPr>
              <a:t>.</a:t>
            </a:r>
          </a:p>
          <a:p>
            <a:pPr marL="457200" indent="-457200" algn="just" defTabSz="342900">
              <a:lnSpc>
                <a:spcPct val="150000"/>
              </a:lnSpc>
              <a:buAutoNum type="alphaLcParenR"/>
            </a:pPr>
            <a:r>
              <a:rPr lang="vi-VN" sz="2000" b="1" dirty="0" smtClean="0">
                <a:solidFill>
                  <a:schemeClr val="accent6"/>
                </a:solidFill>
                <a:latin typeface="UTM Avo" panose="02040603050506020204" pitchFamily="18" charset="0"/>
                <a:cs typeface="Times New Roman" panose="02020603050405020304" pitchFamily="18" charset="0"/>
              </a:rPr>
              <a:t>Nhân </a:t>
            </a:r>
            <a:r>
              <a:rPr lang="vi-VN" sz="2000" b="1" dirty="0">
                <a:solidFill>
                  <a:schemeClr val="accent6"/>
                </a:solidFill>
                <a:latin typeface="UTM Avo" panose="02040603050506020204" pitchFamily="18" charset="0"/>
                <a:cs typeface="Times New Roman" panose="02020603050405020304" pitchFamily="18" charset="0"/>
              </a:rPr>
              <a:t>vật và sân </a:t>
            </a:r>
            <a:r>
              <a:rPr lang="vi-VN" sz="2000" b="1" dirty="0" smtClean="0">
                <a:solidFill>
                  <a:schemeClr val="accent6"/>
                </a:solidFill>
                <a:latin typeface="UTM Avo" panose="02040603050506020204" pitchFamily="18" charset="0"/>
                <a:cs typeface="Times New Roman" panose="02020603050405020304" pitchFamily="18" charset="0"/>
              </a:rPr>
              <a:t>khấu</a:t>
            </a:r>
          </a:p>
          <a:p>
            <a:pPr algn="just" defTabSz="342900">
              <a:lnSpc>
                <a:spcPct val="150000"/>
              </a:lnSpc>
            </a:pPr>
            <a:r>
              <a:rPr lang="vi-VN" sz="2000" dirty="0" smtClean="0">
                <a:latin typeface="UTM Avo" panose="02040603050506020204" pitchFamily="18" charset="0"/>
                <a:cs typeface="Times New Roman" panose="02020603050405020304" pitchFamily="18" charset="0"/>
              </a:rPr>
              <a:t>Nhân </a:t>
            </a:r>
            <a:r>
              <a:rPr lang="vi-VN" sz="2000" dirty="0">
                <a:latin typeface="UTM Avo" panose="02040603050506020204" pitchFamily="18" charset="0"/>
                <a:cs typeface="Times New Roman" panose="02020603050405020304" pitchFamily="18" charset="0"/>
              </a:rPr>
              <a:t>vật thực hiện hành động trên sân khấu theo các câu lệnh mà em lập trình cho nó.Khi em khởi động phần mềm Scratch, nhân vật mặc định là chú mèo và phông nền sân khấu là màu trắng. Em có thể thêm bớt nhân vật, thay đổi phông nền sân khấu cho phù hợp với nội dung ý tưởng câu chuyện</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b</a:t>
            </a:r>
            <a:r>
              <a:rPr lang="vi-VN" sz="2000" b="1" dirty="0">
                <a:solidFill>
                  <a:schemeClr val="accent6"/>
                </a:solidFill>
                <a:latin typeface="UTM Avo" panose="02040603050506020204" pitchFamily="18" charset="0"/>
                <a:cs typeface="Times New Roman" panose="02020603050405020304" pitchFamily="18" charset="0"/>
              </a:rPr>
              <a:t>) Một số lệnh để tạo chương </a:t>
            </a:r>
            <a:r>
              <a:rPr lang="vi-VN" sz="2000" b="1" dirty="0" smtClean="0">
                <a:solidFill>
                  <a:schemeClr val="accent6"/>
                </a:solidFill>
                <a:latin typeface="UTM Avo" panose="02040603050506020204" pitchFamily="18" charset="0"/>
                <a:cs typeface="Times New Roman" panose="02020603050405020304" pitchFamily="18" charset="0"/>
              </a:rPr>
              <a:t>trình </a:t>
            </a:r>
          </a:p>
          <a:p>
            <a:pPr algn="just" defTabSz="342900">
              <a:lnSpc>
                <a:spcPct val="150000"/>
              </a:lnSpc>
            </a:pPr>
            <a:r>
              <a:rPr lang="vi-VN" sz="2000" dirty="0" smtClean="0">
                <a:latin typeface="UTM Avo" panose="02040603050506020204" pitchFamily="18" charset="0"/>
                <a:cs typeface="Times New Roman" panose="02020603050405020304" pitchFamily="18" charset="0"/>
              </a:rPr>
              <a:t>Bảng </a:t>
            </a:r>
            <a:r>
              <a:rPr lang="vi-VN" sz="2000" dirty="0">
                <a:latin typeface="UTM Avo" panose="02040603050506020204" pitchFamily="18" charset="0"/>
                <a:cs typeface="Times New Roman" panose="02020603050405020304" pitchFamily="18" charset="0"/>
              </a:rPr>
              <a:t>5 là các lệnh sẽ được sử dụng cho nhân vật chú chó để tạo chương trình thực hiện từng bước ý tưởng của bạn An.</a:t>
            </a:r>
          </a:p>
        </p:txBody>
      </p:sp>
    </p:spTree>
    <p:extLst>
      <p:ext uri="{BB962C8B-B14F-4D97-AF65-F5344CB8AC3E}">
        <p14:creationId xmlns:p14="http://schemas.microsoft.com/office/powerpoint/2010/main" val="4004594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58770" y="458962"/>
            <a:ext cx="9775003" cy="5179838"/>
          </a:xfrm>
          <a:prstGeom prst="rect">
            <a:avLst/>
          </a:prstGeom>
        </p:spPr>
      </p:pic>
    </p:spTree>
    <p:extLst>
      <p:ext uri="{BB962C8B-B14F-4D97-AF65-F5344CB8AC3E}">
        <p14:creationId xmlns:p14="http://schemas.microsoft.com/office/powerpoint/2010/main" val="1606251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39975" y="624989"/>
            <a:ext cx="7502862" cy="787471"/>
            <a:chOff x="1134262" y="2175655"/>
            <a:chExt cx="7502862" cy="787471"/>
          </a:xfrm>
        </p:grpSpPr>
        <p:pic>
          <p:nvPicPr>
            <p:cNvPr id="9" name="Picture 8"/>
            <p:cNvPicPr>
              <a:picLocks noChangeAspect="1"/>
            </p:cNvPicPr>
            <p:nvPr/>
          </p:nvPicPr>
          <p:blipFill>
            <a:blip r:embed="rId2"/>
            <a:stretch>
              <a:fillRect/>
            </a:stretch>
          </p:blipFill>
          <p:spPr>
            <a:xfrm>
              <a:off x="1134262" y="2175655"/>
              <a:ext cx="799873" cy="787471"/>
            </a:xfrm>
            <a:prstGeom prst="rect">
              <a:avLst/>
            </a:prstGeom>
          </p:spPr>
        </p:pic>
        <p:sp>
          <p:nvSpPr>
            <p:cNvPr id="10" name="Rectangle 9"/>
            <p:cNvSpPr/>
            <p:nvPr/>
          </p:nvSpPr>
          <p:spPr>
            <a:xfrm>
              <a:off x="1934135" y="2348656"/>
              <a:ext cx="6702989" cy="441468"/>
            </a:xfrm>
            <a:prstGeom prst="rect">
              <a:avLst/>
            </a:prstGeom>
          </p:spPr>
          <p:txBody>
            <a:bodyPr wrap="none">
              <a:spAutoFit/>
            </a:bodyPr>
            <a:lstStyle/>
            <a:p>
              <a:pPr>
                <a:lnSpc>
                  <a:spcPts val="3000"/>
                </a:lnSpc>
              </a:pPr>
              <a:r>
                <a:rPr lang="en-US" altLang="vi-VN" sz="2000" dirty="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Chương trình nào dưới đây thực hiện ý tưởng của bạn An</a:t>
              </a:r>
              <a:r>
                <a:rPr lang="vi-VN" altLang="vi-VN" sz="2000" dirty="0" smtClean="0">
                  <a:latin typeface="UTM Avo" panose="02040603050506020204" pitchFamily="18" charset="0"/>
                  <a:cs typeface="Times New Roman" panose="02020603050405020304" pitchFamily="18" charset="0"/>
                </a:rPr>
                <a:t>?</a:t>
              </a:r>
              <a:endParaRPr lang="en-US" altLang="vi-VN" sz="2000" dirty="0">
                <a:latin typeface="UTM Avo" panose="02040603050506020204" pitchFamily="18" charset="0"/>
                <a:cs typeface="Times New Roman" panose="02020603050405020304" pitchFamily="18" charset="0"/>
              </a:endParaRPr>
            </a:p>
          </p:txBody>
        </p:sp>
      </p:grpSp>
      <p:pic>
        <p:nvPicPr>
          <p:cNvPr id="11" name="Picture 10"/>
          <p:cNvPicPr>
            <a:picLocks noChangeAspect="1"/>
          </p:cNvPicPr>
          <p:nvPr/>
        </p:nvPicPr>
        <p:blipFill>
          <a:blip r:embed="rId3"/>
          <a:stretch>
            <a:fillRect/>
          </a:stretch>
        </p:blipFill>
        <p:spPr>
          <a:xfrm>
            <a:off x="1246745" y="1585461"/>
            <a:ext cx="9716530" cy="3691389"/>
          </a:xfrm>
          <a:prstGeom prst="rect">
            <a:avLst/>
          </a:prstGeom>
        </p:spPr>
      </p:pic>
      <p:sp>
        <p:nvSpPr>
          <p:cNvPr id="13" name="Oval 12"/>
          <p:cNvSpPr/>
          <p:nvPr/>
        </p:nvSpPr>
        <p:spPr>
          <a:xfrm>
            <a:off x="7229668" y="4649625"/>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5838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Words>
  <Application>Microsoft Office PowerPoint</Application>
  <PresentationFormat>Widescreen</PresentationFormat>
  <Paragraphs>26</Paragraphs>
  <Slides>6</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vt:i4>
      </vt:variant>
    </vt:vector>
  </HeadingPairs>
  <TitlesOfParts>
    <vt:vector size="20" baseType="lpstr">
      <vt:lpstr>Arial</vt:lpstr>
      <vt:lpstr>Calibri</vt:lpstr>
      <vt:lpstr>Calibri Light</vt:lpstr>
      <vt:lpstr>等线</vt:lpstr>
      <vt:lpstr>SVN-Adam Gorry</vt:lpstr>
      <vt:lpstr>SVN-Androgyne</vt:lpstr>
      <vt:lpstr>SVN-Avo</vt:lpstr>
      <vt:lpstr>SVN-SAF</vt:lpstr>
      <vt:lpstr>Times New Roman</vt:lpstr>
      <vt:lpstr>UTM Avo</vt:lpstr>
      <vt:lpstr>UTM Bienvenue</vt:lpstr>
      <vt:lpstr>UTM HelvetIns</vt:lpstr>
      <vt:lpstr>UVF Salome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STD_DELL</dc:creator>
  <cp:lastModifiedBy>STD_DELL</cp:lastModifiedBy>
  <cp:revision>1</cp:revision>
  <dcterms:created xsi:type="dcterms:W3CDTF">2025-04-25T01:57:09Z</dcterms:created>
  <dcterms:modified xsi:type="dcterms:W3CDTF">2025-04-25T01:57:24Z</dcterms:modified>
</cp:coreProperties>
</file>