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8133-2888-40BC-B10B-1939B0733E7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6026-6069-42AF-A32F-59B389CCA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80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8133-2888-40BC-B10B-1939B0733E7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6026-6069-42AF-A32F-59B389CCA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4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8133-2888-40BC-B10B-1939B0733E7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6026-6069-42AF-A32F-59B389CCA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6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8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8133-2888-40BC-B10B-1939B0733E7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6026-6069-42AF-A32F-59B389CCA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11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8133-2888-40BC-B10B-1939B0733E7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6026-6069-42AF-A32F-59B389CCA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8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8133-2888-40BC-B10B-1939B0733E7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6026-6069-42AF-A32F-59B389CCA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0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8133-2888-40BC-B10B-1939B0733E7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6026-6069-42AF-A32F-59B389CCA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8133-2888-40BC-B10B-1939B0733E7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6026-6069-42AF-A32F-59B389CCA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1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8133-2888-40BC-B10B-1939B0733E7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6026-6069-42AF-A32F-59B389CCA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4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8133-2888-40BC-B10B-1939B0733E7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6026-6069-42AF-A32F-59B389CCA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6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8133-2888-40BC-B10B-1939B0733E7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6026-6069-42AF-A32F-59B389CCA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4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78133-2888-40BC-B10B-1939B0733E7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86026-6069-42AF-A32F-59B389CCA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3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38089" cy="673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B2BA37-17C4-4552-9FC4-5BF272E1495C}"/>
              </a:ext>
            </a:extLst>
          </p:cNvPr>
          <p:cNvSpPr txBox="1"/>
          <p:nvPr/>
        </p:nvSpPr>
        <p:spPr>
          <a:xfrm>
            <a:off x="3086100" y="547701"/>
            <a:ext cx="7834371" cy="692423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ctr">
              <a:defRPr/>
            </a:pPr>
            <a:r>
              <a:rPr lang="vi-VN" sz="3600" b="1" dirty="0"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 </a:t>
            </a:r>
            <a:r>
              <a:rPr lang="vi-VN" sz="3600" b="1" dirty="0"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ngày </a:t>
            </a:r>
            <a:r>
              <a:rPr lang="en-US" sz="3600" b="1" dirty="0"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vi-VN" sz="3600" b="1" dirty="0"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lang="en-US" sz="3600" b="1" dirty="0"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vi-VN" sz="3600" b="1"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3600" b="1"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2025</a:t>
            </a:r>
            <a:endParaRPr lang="en-US" sz="3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6" y="1179953"/>
            <a:ext cx="6043658" cy="75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1128966" y="2375354"/>
            <a:ext cx="10512066" cy="1246420"/>
          </a:xfrm>
          <a:prstGeom prst="rect">
            <a:avLst/>
          </a:prstGeom>
          <a:noFill/>
        </p:spPr>
        <p:txBody>
          <a:bodyPr wrap="square" lIns="137079" tIns="68543" rIns="137079" bIns="68543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CHỦ ĐỀ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6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GIẢI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QUYẾT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VẤN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SỰ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TRỢ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GIÚP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MÁY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TÍNH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 </a:t>
            </a:r>
            <a:endParaRPr lang="en-US" sz="36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9090" y="3523050"/>
            <a:ext cx="11119907" cy="1940925"/>
            <a:chOff x="-488159" y="1127212"/>
            <a:chExt cx="9860848" cy="1940925"/>
          </a:xfrm>
        </p:grpSpPr>
        <p:sp>
          <p:nvSpPr>
            <p:cNvPr id="7" name="Rectangle: Rounded Corners 25"/>
            <p:cNvSpPr/>
            <p:nvPr/>
          </p:nvSpPr>
          <p:spPr>
            <a:xfrm>
              <a:off x="1588706" y="1558716"/>
              <a:ext cx="7783982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-488159" y="1127212"/>
              <a:ext cx="2076866" cy="194092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12985" y="1401585"/>
              <a:ext cx="874580" cy="742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33711" y="1833778"/>
              <a:ext cx="1039905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50474" y="1767472"/>
              <a:ext cx="782221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vi-VN" altLang="vi-VN" sz="2800" b="1" dirty="0">
                  <a:solidFill>
                    <a:srgbClr val="F932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BIỂU THỨC TRONG CHƯƠNG TRÌNH</a:t>
              </a:r>
              <a:r>
                <a:rPr lang="en-US" altLang="vi-VN" sz="2800" b="1" dirty="0">
                  <a:solidFill>
                    <a:srgbClr val="F932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(</a:t>
              </a:r>
              <a:r>
                <a:rPr lang="en-US" altLang="vi-VN" sz="2800" b="1" dirty="0" err="1">
                  <a:solidFill>
                    <a:srgbClr val="F932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vi-VN" sz="2800" b="1" dirty="0">
                  <a:solidFill>
                    <a:srgbClr val="F932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smtClean="0">
                  <a:solidFill>
                    <a:srgbClr val="F932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2)</a:t>
              </a:r>
              <a:endParaRPr lang="en-US" altLang="vi-VN" sz="2800" b="1" dirty="0">
                <a:solidFill>
                  <a:srgbClr val="F9326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89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235" y="464831"/>
            <a:ext cx="598311" cy="587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40825">
            <a:off x="3742163" y="5347873"/>
            <a:ext cx="1111380" cy="10904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06844">
            <a:off x="10437269" y="669467"/>
            <a:ext cx="1111380" cy="10904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9158">
            <a:off x="11585795" y="-599194"/>
            <a:ext cx="518668" cy="508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9158">
            <a:off x="-143017" y="4662309"/>
            <a:ext cx="518668" cy="508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29" y="3376402"/>
            <a:ext cx="3481599" cy="3481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B40B2E-F9B8-4B04-A1AC-CAFA77EBD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1" t="28946" r="70326" b="61026"/>
          <a:stretch/>
        </p:blipFill>
        <p:spPr>
          <a:xfrm>
            <a:off x="1384678" y="-923218"/>
            <a:ext cx="2226705" cy="687755"/>
          </a:xfrm>
          <a:prstGeom prst="rect">
            <a:avLst/>
          </a:prstGeom>
        </p:spPr>
      </p:pic>
      <p:pic>
        <p:nvPicPr>
          <p:cNvPr id="31" name="图片 16">
            <a:extLst>
              <a:ext uri="{FF2B5EF4-FFF2-40B4-BE49-F238E27FC236}">
                <a16:creationId xmlns:a16="http://schemas.microsoft.com/office/drawing/2014/main" id="{EF879905-9AB7-4E82-A0D7-2AE0A910AD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69" y="1214673"/>
            <a:ext cx="9570468" cy="529300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11F5685-8E1D-468C-BA04-32A479A18E3A}"/>
              </a:ext>
            </a:extLst>
          </p:cNvPr>
          <p:cNvSpPr txBox="1"/>
          <p:nvPr/>
        </p:nvSpPr>
        <p:spPr>
          <a:xfrm rot="21360500">
            <a:off x="2923749" y="2606037"/>
            <a:ext cx="8719584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Sử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dụng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được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biểu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thức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trong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một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số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chương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trình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đơn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giản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.</a:t>
            </a:r>
          </a:p>
          <a:p>
            <a:pPr marL="0" marR="0" lvl="0" indent="0" algn="just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kern="0" dirty="0" err="1">
                <a:solidFill>
                  <a:srgbClr val="00B0F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Chạy</a:t>
            </a:r>
            <a:r>
              <a:rPr lang="en-US" altLang="zh-CN" sz="3200" b="1" kern="0" dirty="0">
                <a:solidFill>
                  <a:srgbClr val="00B0F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3200" b="1" kern="0" dirty="0" err="1">
                <a:solidFill>
                  <a:srgbClr val="00B0F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thử</a:t>
            </a:r>
            <a:r>
              <a:rPr lang="en-US" altLang="zh-CN" sz="3200" b="1" kern="0" dirty="0">
                <a:solidFill>
                  <a:srgbClr val="00B0F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3200" b="1" kern="0" dirty="0" err="1">
                <a:solidFill>
                  <a:srgbClr val="00B0F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được</a:t>
            </a:r>
            <a:r>
              <a:rPr lang="en-US" altLang="zh-CN" sz="3200" b="1" kern="0" dirty="0">
                <a:solidFill>
                  <a:srgbClr val="00B0F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3200" b="1" kern="0" dirty="0" err="1">
                <a:solidFill>
                  <a:srgbClr val="00B0F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chương</a:t>
            </a:r>
            <a:r>
              <a:rPr lang="en-US" altLang="zh-CN" sz="3200" b="1" kern="0" dirty="0">
                <a:solidFill>
                  <a:srgbClr val="00B0F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3200" b="1" kern="0" dirty="0" err="1">
                <a:solidFill>
                  <a:srgbClr val="00B0F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trình</a:t>
            </a:r>
            <a:r>
              <a:rPr lang="en-US" altLang="zh-CN" sz="3200" b="1" kern="0" dirty="0">
                <a:solidFill>
                  <a:srgbClr val="00B0F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.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5551D0-F6E4-42C8-A2E9-FA73132E3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816" y="233681"/>
            <a:ext cx="498086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9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57482" y="257343"/>
            <a:ext cx="821114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Thực hành sử dụng biểu thức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65D58D-440D-55AC-201F-9692030A45B3}"/>
              </a:ext>
            </a:extLst>
          </p:cNvPr>
          <p:cNvSpPr txBox="1"/>
          <p:nvPr/>
        </p:nvSpPr>
        <p:spPr>
          <a:xfrm>
            <a:off x="1114682" y="1164215"/>
            <a:ext cx="109607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794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Tạo chương trình sử dụng biến.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 chương trình tính chu vi hình chữ nhật với độ dài hai cạnh nhập vào từ bàn phím.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F794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i="1" dirty="0">
                <a:solidFill>
                  <a:srgbClr val="F794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 1: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Tạo hai biến có tên là </a:t>
            </a:r>
            <a:r>
              <a:rPr lang="vi-VN" sz="2400" dirty="0">
                <a:solidFill>
                  <a:srgbClr val="F794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sz="2400" dirty="0">
                <a:solidFill>
                  <a:srgbClr val="F794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để lưu độ dài hai cạnh của hình chữ nhật.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i="1" dirty="0">
                <a:solidFill>
                  <a:srgbClr val="F794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Tạo khối lệnh nhập giá trị cho hai biến </a:t>
            </a:r>
            <a:r>
              <a:rPr lang="vi-VN" sz="2400" dirty="0">
                <a:solidFill>
                  <a:srgbClr val="F794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sz="2400" dirty="0">
                <a:solidFill>
                  <a:srgbClr val="F794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từ bàn phím. Sử dụng các lệnh trong bảng sau để được khối lệnh như minh hoạ trong Hình 98.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FEF248-AC0E-E6FD-02B6-068E3819D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100" y="3942978"/>
            <a:ext cx="8277512" cy="280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4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765D58D-440D-55AC-201F-9692030A45B3}"/>
              </a:ext>
            </a:extLst>
          </p:cNvPr>
          <p:cNvSpPr txBox="1"/>
          <p:nvPr/>
        </p:nvSpPr>
        <p:spPr>
          <a:xfrm>
            <a:off x="573740" y="276124"/>
            <a:ext cx="11214848" cy="4628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i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Bước 3:</a:t>
            </a: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Tạo lệnh thông báo ra màn hình chu vi hình chữ nhật. </a:t>
            </a:r>
            <a:endParaRPr lang="vi-VN" dirty="0"/>
          </a:p>
          <a:p>
            <a:pPr>
              <a:lnSpc>
                <a:spcPct val="150000"/>
              </a:lnSpc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Kéo thả phép toán cộng vào vùng soạn thảo chương trình, tạo biểu thức                 . Kéo thả phép toán nhân vào vùng soạn thảo. Kéo thả biểu thức                  vào phép toán nhân để tạo biểu thức tính chu vi hình chữ nhật                        . </a:t>
            </a:r>
            <a:endParaRPr lang="vi-VN" dirty="0"/>
          </a:p>
          <a:p>
            <a:pPr>
              <a:lnSpc>
                <a:spcPct val="150000"/>
              </a:lnSpc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Kéo thả phép toán vào                                vùng soạn thảo chương trình, kéo thả biểu thức                        vào ô chứa từ “chuối”. Chỉnh sửa nội dung ô “táo” để được biểu thức                                                          . </a:t>
            </a:r>
            <a:endParaRPr lang="vi-VN" dirty="0"/>
          </a:p>
          <a:p>
            <a:pPr>
              <a:lnSpc>
                <a:spcPct val="150000"/>
              </a:lnSpc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Kéo thả lệnh                                 ghép vào khối lệnh ở Bước 2. </a:t>
            </a:r>
            <a:endParaRPr lang="vi-VN" dirty="0"/>
          </a:p>
          <a:p>
            <a:pPr>
              <a:lnSpc>
                <a:spcPct val="150000"/>
              </a:lnSpc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Kéo thả biểu thức                                                 vừa tạo vào ô “Xin chào!”. Thay đổi số giây hiển thị thông báo thành 5 giây, em được chương trình như minh hoạ ở Hình 99.</a:t>
            </a:r>
          </a:p>
          <a:p>
            <a:pPr>
              <a:lnSpc>
                <a:spcPct val="150000"/>
              </a:lnSpc>
            </a:pPr>
            <a:r>
              <a:rPr lang="vi-VN" sz="1800" i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Bước 4:</a:t>
            </a: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Chạy thử chương trình và quan sát kết quả. 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1800" i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Bước 5:</a:t>
            </a: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Lưu tệp với tên là</a:t>
            </a:r>
            <a:r>
              <a:rPr lang="vi-VN" sz="1800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 HinhChuNhat</a:t>
            </a: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vào thư mục của em.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DC79F7-9EB7-9551-C014-84B393840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952" y="722768"/>
            <a:ext cx="1016049" cy="433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C1216A-2CE1-D28A-2113-63E996C39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130" y="1156447"/>
            <a:ext cx="1016049" cy="4336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499A19-52BF-AFD3-C065-DC689802A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946" y="1572196"/>
            <a:ext cx="1387775" cy="4336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A2D439-F379-D590-2811-7BCFECCBA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443" y="1957880"/>
            <a:ext cx="1923754" cy="433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6C798B-8FD1-8859-B22B-DBB5A2F74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3737" y="1957881"/>
            <a:ext cx="1387772" cy="4336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2E72EE-D2C3-28DA-C6D7-A4DDC91C73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3360" y="2467278"/>
            <a:ext cx="3029282" cy="4336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83BD26-16E4-6F10-1907-2428451673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6724" y="2809998"/>
            <a:ext cx="1956596" cy="4336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16F061-8C4C-6596-4655-833600A94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5879" y="3271882"/>
            <a:ext cx="3029275" cy="4336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D1495FB-1A4A-C748-9322-557CC1D3BE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9743" y="3702390"/>
            <a:ext cx="4053431" cy="20905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9D21236-4231-28D0-5AC8-69B2F1368A2F}"/>
              </a:ext>
            </a:extLst>
          </p:cNvPr>
          <p:cNvSpPr txBox="1"/>
          <p:nvPr/>
        </p:nvSpPr>
        <p:spPr>
          <a:xfrm>
            <a:off x="7609743" y="5817825"/>
            <a:ext cx="44690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1" dirty="0">
                <a:solidFill>
                  <a:srgbClr val="58595B"/>
                </a:solidFill>
                <a:effectLst/>
                <a:latin typeface="MyriadPro-BoldIt"/>
              </a:rPr>
              <a:t>Hình 99. </a:t>
            </a:r>
            <a:r>
              <a:rPr lang="vi-VN" sz="1800" i="1" dirty="0">
                <a:solidFill>
                  <a:srgbClr val="58595B"/>
                </a:solidFill>
                <a:effectLst/>
                <a:latin typeface="MyriadPro-It"/>
              </a:rPr>
              <a:t>Chương trình thông báo ra màn hình chu vi hình chữ nhật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1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1924" y="384240"/>
            <a:ext cx="3761537" cy="1181202"/>
            <a:chOff x="371924" y="384240"/>
            <a:chExt cx="3761537" cy="11812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924" y="384240"/>
              <a:ext cx="1280271" cy="118120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939578" y="1296307"/>
            <a:ext cx="9751340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chương trình tính diện tích hình vuông có độ dài cạnh nhập vào từ bàn phím.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toy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8" b="89776" l="9744" r="89776">
                        <a14:foregroundMark x1="44728" y1="24281" x2="56869" y2="27157"/>
                        <a14:foregroundMark x1="56390" y1="26677" x2="57348" y2="28435"/>
                        <a14:foregroundMark x1="38978" y1="27636" x2="60064" y2="33387"/>
                        <a14:foregroundMark x1="60064" y1="33387" x2="42332" y2="32748"/>
                        <a14:foregroundMark x1="55911" y1="21885" x2="56390" y2="20927"/>
                        <a14:foregroundMark x1="53195" y1="24281" x2="51278" y2="22364"/>
                        <a14:foregroundMark x1="42332" y1="29393" x2="62780" y2="37220"/>
                        <a14:foregroundMark x1="62780" y1="37220" x2="45208" y2="24601"/>
                        <a14:foregroundMark x1="45208" y1="24601" x2="43770" y2="27157"/>
                        <a14:foregroundMark x1="56869" y1="25240" x2="55911" y2="28914"/>
                        <a14:foregroundMark x1="57348" y1="29872" x2="57348" y2="29872"/>
                        <a14:foregroundMark x1="57348" y1="29872" x2="57348" y2="29872"/>
                        <a14:foregroundMark x1="57348" y1="26677" x2="57348" y2="26677"/>
                        <a14:foregroundMark x1="51278" y1="9265" x2="51278" y2="9265"/>
                        <a14:foregroundMark x1="52716" y1="7348" x2="52716" y2="7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46" y="3882736"/>
            <a:ext cx="2975264" cy="2975264"/>
          </a:xfrm>
          <a:prstGeom prst="rect">
            <a:avLst/>
          </a:prstGeom>
        </p:spPr>
      </p:pic>
      <p:pic>
        <p:nvPicPr>
          <p:cNvPr id="1026" name="Picture 2" descr="Tin học lớp 5 Kết nối tri thức Bài 15: Sử dụng biểu thức trong chương trình">
            <a:extLst>
              <a:ext uri="{FF2B5EF4-FFF2-40B4-BE49-F238E27FC236}">
                <a16:creationId xmlns:a16="http://schemas.microsoft.com/office/drawing/2014/main" id="{6AC9BDE9-D91C-BE7F-BC03-2B1D21526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340" y="2121905"/>
            <a:ext cx="4869106" cy="408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38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#9Slide02 Noi dung rat dai</vt:lpstr>
      <vt:lpstr>Arial</vt:lpstr>
      <vt:lpstr>Calibri</vt:lpstr>
      <vt:lpstr>Calibri Light</vt:lpstr>
      <vt:lpstr>等线</vt:lpstr>
      <vt:lpstr>MyriadPro-BoldIt</vt:lpstr>
      <vt:lpstr>MyriadPro-It</vt:lpstr>
      <vt:lpstr>Paytone One</vt:lpstr>
      <vt:lpstr>SVN-SAF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STD_DELL</dc:creator>
  <cp:lastModifiedBy>STD_DELL</cp:lastModifiedBy>
  <cp:revision>1</cp:revision>
  <dcterms:created xsi:type="dcterms:W3CDTF">2025-04-25T02:03:14Z</dcterms:created>
  <dcterms:modified xsi:type="dcterms:W3CDTF">2025-04-25T02:03:30Z</dcterms:modified>
</cp:coreProperties>
</file>