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</p:sldMasterIdLst>
  <p:notesMasterIdLst>
    <p:notesMasterId r:id="rId36"/>
  </p:notesMasterIdLst>
  <p:sldIdLst>
    <p:sldId id="4411" r:id="rId4"/>
    <p:sldId id="362" r:id="rId5"/>
    <p:sldId id="410" r:id="rId6"/>
    <p:sldId id="262" r:id="rId7"/>
    <p:sldId id="275" r:id="rId8"/>
    <p:sldId id="343" r:id="rId9"/>
    <p:sldId id="411" r:id="rId10"/>
    <p:sldId id="361" r:id="rId11"/>
    <p:sldId id="265" r:id="rId12"/>
    <p:sldId id="372" r:id="rId13"/>
    <p:sldId id="259" r:id="rId14"/>
    <p:sldId id="369" r:id="rId15"/>
    <p:sldId id="292" r:id="rId16"/>
    <p:sldId id="413" r:id="rId17"/>
    <p:sldId id="414" r:id="rId18"/>
    <p:sldId id="415" r:id="rId19"/>
    <p:sldId id="416" r:id="rId20"/>
    <p:sldId id="318" r:id="rId21"/>
    <p:sldId id="417" r:id="rId22"/>
    <p:sldId id="405" r:id="rId23"/>
    <p:sldId id="418" r:id="rId24"/>
    <p:sldId id="419" r:id="rId25"/>
    <p:sldId id="420" r:id="rId26"/>
    <p:sldId id="421" r:id="rId27"/>
    <p:sldId id="422" r:id="rId28"/>
    <p:sldId id="423" r:id="rId29"/>
    <p:sldId id="424" r:id="rId30"/>
    <p:sldId id="385" r:id="rId31"/>
    <p:sldId id="395" r:id="rId32"/>
    <p:sldId id="425" r:id="rId33"/>
    <p:sldId id="4410" r:id="rId34"/>
    <p:sldId id="40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496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2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3EED0-C4D1-46FA-9F57-D6C23F8BE88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56791-AA23-4167-8DA3-CAA5F8932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29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932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932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932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79C14-FC10-40CC-8384-BFFA976DB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FD5968-97A4-45F0-A2D7-99D219122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6C2AE-F115-4C08-B4BF-6E4160F6CE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C475E-AB64-48D4-A260-9B07B613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0FCC5-13DE-41FA-90BA-0302EB29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60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400D-C7A8-48DF-857C-4EF967F2E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34A70-8E90-4849-A811-48D278E50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F72E8-4F55-40A0-A726-99071595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C5B46-B3EF-4291-874F-390D9D8A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743DC-B03F-4048-A0C7-94FF6829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577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FD975E-EC43-4DAA-8D95-47EEE42F3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A3DC8-EC1E-4028-A5B0-24171AB67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4A301-FFF1-46ED-8746-A0D7F7CE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25B77-1647-4502-B2B6-C8A2210B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06968-29D2-40BB-A1FB-DE962F20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479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584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817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08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15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859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73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91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18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05692-24E3-4479-BF32-5F161F8B4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5F9D7-0E85-4FCC-B3AD-1DDC82E76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360A1-70A5-4C30-B68F-13926318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395D0-FB8F-464D-9D95-6A3C0C80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48967-3487-4A3B-BED0-D2550F9C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761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88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31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89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12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85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4/25/2025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912463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72811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7938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543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873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6A3E6-874A-42BC-8072-9334E452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BB21C-8AFB-4231-B394-336EB1E8D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97CE5-5422-445C-9F60-4955C79D7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11D1E-F9AB-4591-B936-0BB139030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0FCD1-CB5F-4022-9899-A766D76B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58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884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589713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0795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983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54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9DDED-45AA-48B1-9732-427239FE8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A4FF5-BF82-4FD6-A40F-D1CB5470E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45D604-D79C-46FC-9FEE-1153588DB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F1679-FABA-4ED1-91E8-C2B2D1D3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CA18E-A9E9-4553-9083-73D3B605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B9157-9A1D-45AD-A292-EDD41AA6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32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41A5-21D8-42B4-8057-0724995C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70CB1-38A5-436A-BE35-E454499FA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EEC23-FBAA-4305-9F26-C6787F7C2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21407-8DAF-4380-8718-E08ED6A02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75FE0D-7025-4114-AAE1-8ACC8C69F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B61070-DEFA-4EBA-B21D-0BDF6AAD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53ABF6-4720-4448-8A59-3FB9E248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559313-308C-408E-BE25-354627DC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01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08FB-470F-4223-AC2D-0484DC8A1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BD61F-745F-4E8D-9BB1-AA6CB32A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3928F-7948-4C92-8FA8-BF748A1CD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C2F29-12BD-4126-8B28-65308EE5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58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819CEF-4BE5-4452-9AAD-D923CE262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F39FEF-7F12-480E-A74E-8A1405C4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FBF6B-D539-4340-A00D-89ACD94D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28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3CE0-9EBE-49A1-8389-6D3761E8C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A6F53-84B7-400E-9093-B57EEC88F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1471B-5872-46C2-AE2C-430731975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ED0C3-01DF-4288-B926-C0C08220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B3D40-DBA2-45BA-A391-6C66F36F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6DB40-B44D-4EE8-B465-EB7BF7B8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01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8C8CF-DEA5-43A9-B755-72AFF362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64B7B-F507-47F1-B050-6256A83B9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A724E-C965-42EC-B3FC-DBD38BD84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F2FDE-1E38-4BD9-B404-9357C44B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9B901-86F0-4896-884A-96AD6115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01C11-8C0B-4D49-AC13-EBEE7D0E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65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9363A19-46DD-1445-8E72-5292CABDD07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375" y="397300"/>
            <a:ext cx="1205257" cy="120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8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730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microsoft.com/office/2007/relationships/hdphoto" Target="../media/hdphoto4.wdp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image" Target="../media/image57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gif"/><Relationship Id="rId4" Type="http://schemas.openxmlformats.org/officeDocument/2006/relationships/image" Target="../media/image22.jpg"/><Relationship Id="rId9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4.png"/><Relationship Id="rId3" Type="http://schemas.microsoft.com/office/2007/relationships/media" Target="../media/media3.mp3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8.png"/><Relationship Id="rId4" Type="http://schemas.openxmlformats.org/officeDocument/2006/relationships/audio" Target="../media/media3.mp3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4.png"/><Relationship Id="rId3" Type="http://schemas.microsoft.com/office/2007/relationships/media" Target="../media/media3.mp3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8.png"/><Relationship Id="rId4" Type="http://schemas.openxmlformats.org/officeDocument/2006/relationships/audio" Target="../media/media3.mp3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4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jpg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41892"/>
            <a:ext cx="9144000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1524000" y="3999645"/>
            <a:ext cx="9144000" cy="2001106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E5B21983-5070-FB9A-D39A-35BDB642DC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772" y="1385292"/>
            <a:ext cx="1996233" cy="668625"/>
          </a:xfrm>
          <a:prstGeom prst="rect">
            <a:avLst/>
          </a:prstGeom>
        </p:spPr>
      </p:pic>
      <p:pic>
        <p:nvPicPr>
          <p:cNvPr id="7" name="图片 80">
            <a:extLst>
              <a:ext uri="{FF2B5EF4-FFF2-40B4-BE49-F238E27FC236}">
                <a16:creationId xmlns:a16="http://schemas.microsoft.com/office/drawing/2014/main" id="{20AF1759-2F38-FA36-DB81-B564E70FC9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/>
        </p:blipFill>
        <p:spPr>
          <a:xfrm>
            <a:off x="1524002" y="2686051"/>
            <a:ext cx="9143998" cy="3004238"/>
          </a:xfrm>
          <a:prstGeom prst="rect">
            <a:avLst/>
          </a:prstGeom>
        </p:spPr>
      </p:pic>
      <p:pic>
        <p:nvPicPr>
          <p:cNvPr id="8" name="图片 22">
            <a:extLst>
              <a:ext uri="{FF2B5EF4-FFF2-40B4-BE49-F238E27FC236}">
                <a16:creationId xmlns:a16="http://schemas.microsoft.com/office/drawing/2014/main" id="{2E0A91DF-FEB2-3AEF-7F61-83F91C0E3A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60"/>
          <a:stretch/>
        </p:blipFill>
        <p:spPr>
          <a:xfrm>
            <a:off x="1376958" y="1184592"/>
            <a:ext cx="9631730" cy="4685428"/>
          </a:xfrm>
          <a:prstGeom prst="rect">
            <a:avLst/>
          </a:prstGeom>
        </p:spPr>
      </p:pic>
      <p:sp>
        <p:nvSpPr>
          <p:cNvPr id="9" name="任意多边形 25">
            <a:extLst>
              <a:ext uri="{FF2B5EF4-FFF2-40B4-BE49-F238E27FC236}">
                <a16:creationId xmlns:a16="http://schemas.microsoft.com/office/drawing/2014/main" id="{FE03720C-AF2C-C0B8-FDB1-C367BC4183C3}"/>
              </a:ext>
            </a:extLst>
          </p:cNvPr>
          <p:cNvSpPr/>
          <p:nvPr/>
        </p:nvSpPr>
        <p:spPr>
          <a:xfrm>
            <a:off x="2421941" y="1937794"/>
            <a:ext cx="7252680" cy="3928117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zh-CN" altLang="en-US" sz="1350">
              <a:solidFill>
                <a:prstClr val="white"/>
              </a:solidFill>
              <a:latin typeface="DFPOP1-W9" panose="020F0502020204030204"/>
              <a:cs typeface="+mn-ea"/>
              <a:sym typeface="+mn-lt"/>
            </a:endParaRPr>
          </a:p>
        </p:txBody>
      </p:sp>
      <p:pic>
        <p:nvPicPr>
          <p:cNvPr id="10" name="图片 85">
            <a:extLst>
              <a:ext uri="{FF2B5EF4-FFF2-40B4-BE49-F238E27FC236}">
                <a16:creationId xmlns:a16="http://schemas.microsoft.com/office/drawing/2014/main" id="{BF2E12DF-7F73-86A1-F663-D82BA286538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/>
        </p:blipFill>
        <p:spPr>
          <a:xfrm>
            <a:off x="8579709" y="4457795"/>
            <a:ext cx="2088292" cy="1215615"/>
          </a:xfrm>
          <a:prstGeom prst="rect">
            <a:avLst/>
          </a:prstGeom>
        </p:spPr>
      </p:pic>
      <p:pic>
        <p:nvPicPr>
          <p:cNvPr id="11" name="图片 26">
            <a:extLst>
              <a:ext uri="{FF2B5EF4-FFF2-40B4-BE49-F238E27FC236}">
                <a16:creationId xmlns:a16="http://schemas.microsoft.com/office/drawing/2014/main" id="{36BD7A84-1DC3-B067-F1B9-5537057967A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/>
        </p:blipFill>
        <p:spPr>
          <a:xfrm>
            <a:off x="9182714" y="3780920"/>
            <a:ext cx="1632418" cy="2532923"/>
          </a:xfrm>
          <a:prstGeom prst="rect">
            <a:avLst/>
          </a:prstGeom>
        </p:spPr>
      </p:pic>
      <p:sp>
        <p:nvSpPr>
          <p:cNvPr id="12" name="任意多边形 91">
            <a:extLst>
              <a:ext uri="{FF2B5EF4-FFF2-40B4-BE49-F238E27FC236}">
                <a16:creationId xmlns:a16="http://schemas.microsoft.com/office/drawing/2014/main" id="{683E3E41-C325-B651-E9B3-C199C8A1C08B}"/>
              </a:ext>
            </a:extLst>
          </p:cNvPr>
          <p:cNvSpPr/>
          <p:nvPr/>
        </p:nvSpPr>
        <p:spPr>
          <a:xfrm>
            <a:off x="1519067" y="5483771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zh-CN" altLang="en-US" sz="1350">
              <a:solidFill>
                <a:prstClr val="white"/>
              </a:solidFill>
              <a:latin typeface="DFPOP1-W9" panose="020F0502020204030204"/>
              <a:cs typeface="+mn-ea"/>
              <a:sym typeface="+mn-lt"/>
            </a:endParaRPr>
          </a:p>
        </p:txBody>
      </p:sp>
      <p:sp>
        <p:nvSpPr>
          <p:cNvPr id="13" name="任意多边形 110">
            <a:extLst>
              <a:ext uri="{FF2B5EF4-FFF2-40B4-BE49-F238E27FC236}">
                <a16:creationId xmlns:a16="http://schemas.microsoft.com/office/drawing/2014/main" id="{410AA46C-CDA3-C82A-D371-26AAF3119D38}"/>
              </a:ext>
            </a:extLst>
          </p:cNvPr>
          <p:cNvSpPr/>
          <p:nvPr/>
        </p:nvSpPr>
        <p:spPr>
          <a:xfrm>
            <a:off x="1524000" y="5639486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zh-CN" altLang="en-US" sz="1350">
              <a:solidFill>
                <a:prstClr val="white"/>
              </a:solidFill>
              <a:latin typeface="DFPOP1-W9" panose="020F0502020204030204"/>
              <a:cs typeface="+mn-ea"/>
              <a:sym typeface="+mn-lt"/>
            </a:endParaRPr>
          </a:p>
        </p:txBody>
      </p:sp>
      <p:sp>
        <p:nvSpPr>
          <p:cNvPr id="14" name="任意多边形 111">
            <a:extLst>
              <a:ext uri="{FF2B5EF4-FFF2-40B4-BE49-F238E27FC236}">
                <a16:creationId xmlns:a16="http://schemas.microsoft.com/office/drawing/2014/main" id="{1DF9E188-E0E0-7920-C58A-5C871B48F141}"/>
              </a:ext>
            </a:extLst>
          </p:cNvPr>
          <p:cNvSpPr/>
          <p:nvPr/>
        </p:nvSpPr>
        <p:spPr>
          <a:xfrm>
            <a:off x="1519067" y="5722851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zh-CN" altLang="en-US" sz="1350">
              <a:solidFill>
                <a:prstClr val="white"/>
              </a:solidFill>
              <a:latin typeface="DFPOP1-W9" panose="020F0502020204030204"/>
              <a:cs typeface="+mn-ea"/>
              <a:sym typeface="+mn-lt"/>
            </a:endParaRPr>
          </a:p>
        </p:txBody>
      </p:sp>
      <p:pic>
        <p:nvPicPr>
          <p:cNvPr id="19" name="图片 79">
            <a:extLst>
              <a:ext uri="{FF2B5EF4-FFF2-40B4-BE49-F238E27FC236}">
                <a16:creationId xmlns:a16="http://schemas.microsoft.com/office/drawing/2014/main" id="{B43CB072-390C-46BB-E62C-A37406A870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/>
        </p:blipFill>
        <p:spPr>
          <a:xfrm>
            <a:off x="1528933" y="5010772"/>
            <a:ext cx="2063578" cy="986223"/>
          </a:xfrm>
          <a:prstGeom prst="rect">
            <a:avLst/>
          </a:prstGeom>
        </p:spPr>
      </p:pic>
      <p:pic>
        <p:nvPicPr>
          <p:cNvPr id="20" name="图片 7">
            <a:extLst>
              <a:ext uri="{FF2B5EF4-FFF2-40B4-BE49-F238E27FC236}">
                <a16:creationId xmlns:a16="http://schemas.microsoft.com/office/drawing/2014/main" id="{273AC480-D58A-2C30-9717-21102281DA5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2808" y="2982603"/>
            <a:ext cx="1803389" cy="3008591"/>
          </a:xfrm>
          <a:prstGeom prst="rect">
            <a:avLst/>
          </a:prstGeom>
        </p:spPr>
      </p:pic>
      <p:pic>
        <p:nvPicPr>
          <p:cNvPr id="21" name="图片 5">
            <a:extLst>
              <a:ext uri="{FF2B5EF4-FFF2-40B4-BE49-F238E27FC236}">
                <a16:creationId xmlns:a16="http://schemas.microsoft.com/office/drawing/2014/main" id="{F37985DA-443E-B201-42E5-1F973A9834E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154" y="4762903"/>
            <a:ext cx="2186407" cy="1254087"/>
          </a:xfrm>
          <a:prstGeom prst="rect">
            <a:avLst/>
          </a:prstGeom>
        </p:spPr>
      </p:pic>
      <p:sp>
        <p:nvSpPr>
          <p:cNvPr id="23" name="Google Shape;801;p43">
            <a:extLst>
              <a:ext uri="{FF2B5EF4-FFF2-40B4-BE49-F238E27FC236}">
                <a16:creationId xmlns:a16="http://schemas.microsoft.com/office/drawing/2014/main" id="{2B21B2F3-56B5-3711-8AB5-8AB34A37C7FC}"/>
              </a:ext>
            </a:extLst>
          </p:cNvPr>
          <p:cNvSpPr txBox="1">
            <a:spLocks/>
          </p:cNvSpPr>
          <p:nvPr/>
        </p:nvSpPr>
        <p:spPr>
          <a:xfrm>
            <a:off x="3185651" y="2772276"/>
            <a:ext cx="5820701" cy="3932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numCol="1" anchor="ctr" anchorCtr="0">
            <a:prstTxWarp prst="textArchUp">
              <a:avLst>
                <a:gd name="adj" fmla="val 10859488"/>
              </a:avLst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r>
              <a:rPr lang="en-US" sz="3300" b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3 AllRoundGothic" panose="020B0703020202020104" pitchFamily="34" charset="-93"/>
              </a:rPr>
              <a:t> NHIỆT LIỆT CHÀO MỪNG CÁC THẦY, CÔ GIÁO</a:t>
            </a:r>
            <a:r>
              <a:rPr lang="en-US" sz="2700" b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3 AllRoundGothic" panose="020B0703020202020104" pitchFamily="34" charset="-93"/>
              </a:rPr>
              <a:t> </a:t>
            </a:r>
          </a:p>
          <a:p>
            <a:r>
              <a:rPr lang="en-US" sz="2700" b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3 AllRoundGothic" panose="020B0703020202020104" pitchFamily="34" charset="-93"/>
              </a:rPr>
              <a:t>ĐẾN VỚI TIẾT HỌC CỦA LỚP 4A</a:t>
            </a:r>
          </a:p>
        </p:txBody>
      </p:sp>
      <p:sp>
        <p:nvSpPr>
          <p:cNvPr id="24" name="Google Shape;801;p43">
            <a:extLst>
              <a:ext uri="{FF2B5EF4-FFF2-40B4-BE49-F238E27FC236}">
                <a16:creationId xmlns:a16="http://schemas.microsoft.com/office/drawing/2014/main" id="{2D53F342-4078-FF7A-B6F5-F20ADD856B9D}"/>
              </a:ext>
            </a:extLst>
          </p:cNvPr>
          <p:cNvSpPr txBox="1">
            <a:spLocks/>
          </p:cNvSpPr>
          <p:nvPr/>
        </p:nvSpPr>
        <p:spPr>
          <a:xfrm>
            <a:off x="3296363" y="3580772"/>
            <a:ext cx="5535980" cy="1003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MÔN: 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LỊCH SỬ VÀ ĐỊA LÍ</a:t>
            </a:r>
            <a:endParaRPr lang="en-US" sz="2400" b="1" dirty="0">
              <a:solidFill>
                <a:srgbClr val="00B05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object 12"/>
          <p:cNvSpPr/>
          <p:nvPr/>
        </p:nvSpPr>
        <p:spPr>
          <a:xfrm>
            <a:off x="8750995" y="1341457"/>
            <a:ext cx="2026634" cy="139922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7" name="object 13"/>
          <p:cNvSpPr/>
          <p:nvPr/>
        </p:nvSpPr>
        <p:spPr>
          <a:xfrm>
            <a:off x="9538803" y="1511846"/>
            <a:ext cx="1348454" cy="144327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8" name="Google Shape;801;p43">
            <a:extLst>
              <a:ext uri="{FF2B5EF4-FFF2-40B4-BE49-F238E27FC236}">
                <a16:creationId xmlns:a16="http://schemas.microsoft.com/office/drawing/2014/main" id="{B0DA74D3-14F4-4AF8-98BA-BC3DF5AB4CE8}"/>
              </a:ext>
            </a:extLst>
          </p:cNvPr>
          <p:cNvSpPr txBox="1">
            <a:spLocks/>
          </p:cNvSpPr>
          <p:nvPr/>
        </p:nvSpPr>
        <p:spPr>
          <a:xfrm>
            <a:off x="3622909" y="4784893"/>
            <a:ext cx="4909189" cy="369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Thuận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TH&amp;THCS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Hưng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961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  <p:extLst mod="1"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CC9EDC2-80FD-4FAD-933B-83D8ED4CE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DF1790-2A87-615D-1E1F-A7D36DC3F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11" y="1009131"/>
            <a:ext cx="11717528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96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62952" y="525031"/>
            <a:ext cx="5238151" cy="5632424"/>
            <a:chOff x="889380" y="593055"/>
            <a:chExt cx="5238151" cy="5632424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424C0B85-2931-4019-94BF-D6C1CB57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89380" y="593055"/>
              <a:ext cx="5238151" cy="56324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55725" y="1805153"/>
              <a:ext cx="5009553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 động 1:  Tìm hiểu về dân cư 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23">
            <a:extLst>
              <a:ext uri="{FF2B5EF4-FFF2-40B4-BE49-F238E27FC236}">
                <a16:creationId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274"/>
          <a:stretch/>
        </p:blipFill>
        <p:spPr>
          <a:xfrm>
            <a:off x="6307863" y="250157"/>
            <a:ext cx="5136247" cy="6182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919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088CB9-F54F-5F95-2C10-4DF8702EDC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8" r="3088"/>
          <a:stretch/>
        </p:blipFill>
        <p:spPr>
          <a:xfrm>
            <a:off x="50783" y="-77820"/>
            <a:ext cx="12192001" cy="6935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FE40AC-226D-423C-1328-38954FDF0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83" y="3230807"/>
            <a:ext cx="5864242" cy="373078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6D2F9CB-9E66-C52A-A88A-787E3B509077}"/>
              </a:ext>
            </a:extLst>
          </p:cNvPr>
          <p:cNvGrpSpPr/>
          <p:nvPr/>
        </p:nvGrpSpPr>
        <p:grpSpPr>
          <a:xfrm>
            <a:off x="101908" y="695483"/>
            <a:ext cx="12062382" cy="960001"/>
            <a:chOff x="101908" y="640063"/>
            <a:chExt cx="12062382" cy="9600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7C777D9-B9BB-9016-ADA9-0906F4BC9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908" y="640063"/>
              <a:ext cx="937183" cy="9600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7C63AF-E134-0B0C-4A03-2DEB6A4D2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27107" y="640063"/>
              <a:ext cx="937183" cy="960001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8E728B7-B953-7064-5880-B4657B78D00D}"/>
              </a:ext>
            </a:extLst>
          </p:cNvPr>
          <p:cNvSpPr txBox="1"/>
          <p:nvPr/>
        </p:nvSpPr>
        <p:spPr>
          <a:xfrm>
            <a:off x="5830929" y="817491"/>
            <a:ext cx="6065795" cy="2553891"/>
          </a:xfrm>
          <a:prstGeom prst="wedgeRoundRectCallout">
            <a:avLst>
              <a:gd name="adj1" fmla="val -61773"/>
              <a:gd name="adj2" fmla="val 49891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800" dirty="0" err="1">
                <a:solidFill>
                  <a:prstClr val="black"/>
                </a:solidFill>
              </a:rPr>
              <a:t>Đọc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thông</a:t>
            </a:r>
            <a:r>
              <a:rPr lang="en-US" sz="4800" dirty="0">
                <a:solidFill>
                  <a:prstClr val="black"/>
                </a:solidFill>
              </a:rPr>
              <a:t> tin, </a:t>
            </a:r>
            <a:r>
              <a:rPr lang="en-US" sz="4800" dirty="0" err="1">
                <a:solidFill>
                  <a:prstClr val="black"/>
                </a:solidFill>
              </a:rPr>
              <a:t>em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hãy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kể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tên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một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số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dân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tộc</a:t>
            </a:r>
            <a:r>
              <a:rPr lang="en-US" sz="4800" dirty="0">
                <a:solidFill>
                  <a:prstClr val="black"/>
                </a:solidFill>
              </a:rPr>
              <a:t> ở </a:t>
            </a:r>
            <a:r>
              <a:rPr lang="en-US" sz="4800" dirty="0" err="1">
                <a:solidFill>
                  <a:prstClr val="black"/>
                </a:solidFill>
              </a:rPr>
              <a:t>vùng</a:t>
            </a:r>
            <a:r>
              <a:rPr lang="en-US" sz="4800" dirty="0">
                <a:solidFill>
                  <a:prstClr val="black"/>
                </a:solidFill>
              </a:rPr>
              <a:t> Nam </a:t>
            </a:r>
            <a:r>
              <a:rPr lang="en-US" sz="4800" dirty="0" err="1">
                <a:solidFill>
                  <a:prstClr val="black"/>
                </a:solidFill>
              </a:rPr>
              <a:t>Bộ</a:t>
            </a:r>
            <a:r>
              <a:rPr lang="en-US" sz="4800" dirty="0">
                <a:solidFill>
                  <a:prstClr val="black"/>
                </a:solidFill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50358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04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84D4A0-3CA3-748A-224D-9EA991A49FBF}"/>
              </a:ext>
            </a:extLst>
          </p:cNvPr>
          <p:cNvSpPr/>
          <p:nvPr/>
        </p:nvSpPr>
        <p:spPr>
          <a:xfrm>
            <a:off x="871467" y="308436"/>
            <a:ext cx="9956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 Chăm ở Nam Bộ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90817B-DA04-5E6D-C9A4-2F836E352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1100137"/>
            <a:ext cx="7429500" cy="47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5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04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84D4A0-3CA3-748A-224D-9EA991A49FBF}"/>
              </a:ext>
            </a:extLst>
          </p:cNvPr>
          <p:cNvSpPr/>
          <p:nvPr/>
        </p:nvSpPr>
        <p:spPr>
          <a:xfrm>
            <a:off x="871467" y="308436"/>
            <a:ext cx="9956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Hoa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B7AB4A-AA5F-DD01-4DF4-4A6D42C5E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1138237"/>
            <a:ext cx="7239000" cy="476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0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04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84D4A0-3CA3-748A-224D-9EA991A49FBF}"/>
              </a:ext>
            </a:extLst>
          </p:cNvPr>
          <p:cNvSpPr/>
          <p:nvPr/>
        </p:nvSpPr>
        <p:spPr>
          <a:xfrm>
            <a:off x="871467" y="308436"/>
            <a:ext cx="9956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Khơ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Me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C57A1E-1639-6129-41A4-27865F3A0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674" y="1128712"/>
            <a:ext cx="7820025" cy="486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2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2" name="Picture 23">
            <a:extLst>
              <a:ext uri="{FF2B5EF4-FFF2-40B4-BE49-F238E27FC236}">
                <a16:creationId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274"/>
          <a:stretch/>
        </p:blipFill>
        <p:spPr>
          <a:xfrm>
            <a:off x="7867650" y="1565113"/>
            <a:ext cx="4233685" cy="50958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E5598C-6D4B-2375-2BDD-9D53592D4B14}"/>
              </a:ext>
            </a:extLst>
          </p:cNvPr>
          <p:cNvSpPr/>
          <p:nvPr/>
        </p:nvSpPr>
        <p:spPr>
          <a:xfrm>
            <a:off x="723900" y="2002019"/>
            <a:ext cx="7019925" cy="3798706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Nam Bộ là vùng </a:t>
            </a:r>
            <a:r>
              <a:rPr lang="vi-VN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đông dân,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vùng có số dân là hơn 35 triệu người (năm 2020) </a:t>
            </a:r>
          </a:p>
          <a:p>
            <a:pPr marL="571500" lvl="0" indent="-5715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Một số dân tộc ở Nam Bộ chủ yếu là: Kinh, Khơ me, Hoa, Chăm,..</a:t>
            </a:r>
          </a:p>
        </p:txBody>
      </p:sp>
    </p:spTree>
    <p:extLst>
      <p:ext uri="{BB962C8B-B14F-4D97-AF65-F5344CB8AC3E}">
        <p14:creationId xmlns:p14="http://schemas.microsoft.com/office/powerpoint/2010/main" val="109729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34047" y="525031"/>
            <a:ext cx="5267056" cy="5632424"/>
            <a:chOff x="860475" y="593055"/>
            <a:chExt cx="5267056" cy="5632424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424C0B85-2931-4019-94BF-D6C1CB57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89380" y="593055"/>
              <a:ext cx="5238151" cy="56324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60475" y="1547978"/>
              <a:ext cx="5123853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 động 2: Tìm hiểu về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một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số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động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sản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xuất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ở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vùng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Nam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Bộ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23">
            <a:extLst>
              <a:ext uri="{FF2B5EF4-FFF2-40B4-BE49-F238E27FC236}">
                <a16:creationId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274"/>
          <a:stretch/>
        </p:blipFill>
        <p:spPr>
          <a:xfrm>
            <a:off x="6307863" y="250157"/>
            <a:ext cx="5136247" cy="6182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088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2"/>
            <a:ext cx="11062741" cy="64576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251272-161E-B668-9FAF-01F066C154F0}"/>
              </a:ext>
            </a:extLst>
          </p:cNvPr>
          <p:cNvSpPr/>
          <p:nvPr/>
        </p:nvSpPr>
        <p:spPr>
          <a:xfrm>
            <a:off x="310786" y="77969"/>
            <a:ext cx="2851514" cy="788806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nghiệp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22B51F-9CC4-FE28-8750-3024037CFD1C}"/>
              </a:ext>
            </a:extLst>
          </p:cNvPr>
          <p:cNvSpPr txBox="1"/>
          <p:nvPr/>
        </p:nvSpPr>
        <p:spPr>
          <a:xfrm>
            <a:off x="590550" y="2247900"/>
            <a:ext cx="44577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Đọc thông tin và quan sát hình 1, em hãy kể tên và chỉ trên lược đồ một số cây trồng, vật nuôi chính ở vùng Nam Bộ.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2761E-B26E-84D8-24F3-83ABC4216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550" y="756895"/>
            <a:ext cx="5826338" cy="534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1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2"/>
            <a:ext cx="11062741" cy="64576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251272-161E-B668-9FAF-01F066C154F0}"/>
              </a:ext>
            </a:extLst>
          </p:cNvPr>
          <p:cNvSpPr/>
          <p:nvPr/>
        </p:nvSpPr>
        <p:spPr>
          <a:xfrm>
            <a:off x="1910985" y="125594"/>
            <a:ext cx="7509240" cy="788806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chính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vùng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Nam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2761E-B26E-84D8-24F3-83ABC4216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5" y="966445"/>
            <a:ext cx="5826338" cy="5348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1A31D9-644C-D84E-F599-C8A4B66E7EBC}"/>
              </a:ext>
            </a:extLst>
          </p:cNvPr>
          <p:cNvSpPr txBox="1"/>
          <p:nvPr/>
        </p:nvSpPr>
        <p:spPr>
          <a:xfrm>
            <a:off x="742950" y="1676400"/>
            <a:ext cx="320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34F21C-210C-8C4A-D5FC-1600D03A02B1}"/>
              </a:ext>
            </a:extLst>
          </p:cNvPr>
          <p:cNvSpPr txBox="1"/>
          <p:nvPr/>
        </p:nvSpPr>
        <p:spPr>
          <a:xfrm>
            <a:off x="723900" y="2571750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sầu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99A775-4F1C-FC73-3FBC-3B782C789626}"/>
              </a:ext>
            </a:extLst>
          </p:cNvPr>
          <p:cNvSpPr txBox="1"/>
          <p:nvPr/>
        </p:nvSpPr>
        <p:spPr>
          <a:xfrm>
            <a:off x="771525" y="39719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,..)</a:t>
            </a:r>
          </a:p>
        </p:txBody>
      </p:sp>
    </p:spTree>
    <p:extLst>
      <p:ext uri="{BB962C8B-B14F-4D97-AF65-F5344CB8AC3E}">
        <p14:creationId xmlns:p14="http://schemas.microsoft.com/office/powerpoint/2010/main" val="351790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53B8C2F-3E31-4F56-942A-3D003ECBB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6A8000-5E4B-DF72-47E0-765FDE05A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15" y="1440738"/>
            <a:ext cx="11467570" cy="47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43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9AA38D-D462-A1B5-91EB-5F28DF971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416719"/>
            <a:ext cx="7639050" cy="477440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Đồng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lúa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ở Nam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Bộ</a:t>
            </a:r>
            <a:endParaRPr lang="vi-VN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1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057650" y="5410200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sầu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riêng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2DA172-1792-1808-D06F-F8B09EB7B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525" y="352519"/>
            <a:ext cx="7534275" cy="463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2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xoài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26" name="Picture 2" descr="Tả cây xoài (21 mẫu) - Tập làm văn lớp 5">
            <a:extLst>
              <a:ext uri="{FF2B5EF4-FFF2-40B4-BE49-F238E27FC236}">
                <a16:creationId xmlns:a16="http://schemas.microsoft.com/office/drawing/2014/main" id="{463E927E-938D-831D-11F2-113CBE224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4" y="776288"/>
            <a:ext cx="7762875" cy="406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19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su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0EBB29-D0EF-62F1-EB8B-CD6C65AFE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49" y="404812"/>
            <a:ext cx="7477125" cy="488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6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hồ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tiêu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297ACC-B98B-0F48-9344-A0B45932C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225" y="481012"/>
            <a:ext cx="7315200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7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2"/>
            <a:ext cx="11062741" cy="64576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251272-161E-B668-9FAF-01F066C154F0}"/>
              </a:ext>
            </a:extLst>
          </p:cNvPr>
          <p:cNvSpPr/>
          <p:nvPr/>
        </p:nvSpPr>
        <p:spPr>
          <a:xfrm>
            <a:off x="1910985" y="125594"/>
            <a:ext cx="7509240" cy="788806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vật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nuôi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vùng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2761E-B26E-84D8-24F3-83ABC4216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5" y="966445"/>
            <a:ext cx="5826338" cy="5348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1A31D9-644C-D84E-F599-C8A4B66E7EBC}"/>
              </a:ext>
            </a:extLst>
          </p:cNvPr>
          <p:cNvSpPr txBox="1"/>
          <p:nvPr/>
        </p:nvSpPr>
        <p:spPr>
          <a:xfrm>
            <a:off x="742950" y="1676400"/>
            <a:ext cx="320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34F21C-210C-8C4A-D5FC-1600D03A02B1}"/>
              </a:ext>
            </a:extLst>
          </p:cNvPr>
          <p:cNvSpPr txBox="1"/>
          <p:nvPr/>
        </p:nvSpPr>
        <p:spPr>
          <a:xfrm>
            <a:off x="723900" y="257175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99A775-4F1C-FC73-3FBC-3B782C789626}"/>
              </a:ext>
            </a:extLst>
          </p:cNvPr>
          <p:cNvSpPr txBox="1"/>
          <p:nvPr/>
        </p:nvSpPr>
        <p:spPr>
          <a:xfrm>
            <a:off x="762000" y="358140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19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Trang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lợn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B8555D-1727-1EC3-3DE4-23B4AE27B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575" y="342899"/>
            <a:ext cx="6896100" cy="460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0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019550" y="5334000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Trang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gà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8EC057-3B95-235F-41D1-2393769BB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549" y="377070"/>
            <a:ext cx="6984941" cy="467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2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0E54D3-699A-BDAA-AB7D-7C5164DB1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3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DB4889-9EB6-524B-FE1B-68F7839676C0}"/>
              </a:ext>
            </a:extLst>
          </p:cNvPr>
          <p:cNvSpPr txBox="1"/>
          <p:nvPr/>
        </p:nvSpPr>
        <p:spPr>
          <a:xfrm>
            <a:off x="2709174" y="-208012"/>
            <a:ext cx="7860547" cy="126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sv-SE" sz="6600" b="0" i="0" u="none" strike="noStrike" kern="1200" cap="none" spc="0" normalizeH="0" baseline="0" noProof="0" dirty="0">
              <a:ln w="12700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LNTH-Hoa Nho LNTH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7DB357-7594-2855-DB27-FC5BDAD49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13" y="927162"/>
            <a:ext cx="9882473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97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ãi Biển Mùa Hè Hoạt Hình. Thiên Đường Nghỉ Dưỡng Thiên Nhiên, Đại Dương  Hoặc Bờ Biển. Minh Họa Nền Phong Cảnh Bên Bờ Biển Vector - Free.Vector6.com">
            <a:extLst>
              <a:ext uri="{FF2B5EF4-FFF2-40B4-BE49-F238E27FC236}">
                <a16:creationId xmlns:a16="http://schemas.microsoft.com/office/drawing/2014/main" id="{9AEF163D-2B0C-D4B9-06CB-908222DE8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1CEB39F-EA58-A8BA-933F-85B9787673EA}"/>
              </a:ext>
            </a:extLst>
          </p:cNvPr>
          <p:cNvGrpSpPr/>
          <p:nvPr/>
        </p:nvGrpSpPr>
        <p:grpSpPr>
          <a:xfrm>
            <a:off x="277367" y="562170"/>
            <a:ext cx="11637266" cy="2057401"/>
            <a:chOff x="2569573" y="404009"/>
            <a:chExt cx="14773550" cy="205740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DCF4B00-2A8C-BE4F-A20E-8973B44476AA}"/>
                </a:ext>
              </a:extLst>
            </p:cNvPr>
            <p:cNvSpPr/>
            <p:nvPr/>
          </p:nvSpPr>
          <p:spPr>
            <a:xfrm>
              <a:off x="2569573" y="404009"/>
              <a:ext cx="14773550" cy="2057401"/>
            </a:xfrm>
            <a:prstGeom prst="roundRect">
              <a:avLst/>
            </a:prstGeom>
            <a:solidFill>
              <a:srgbClr val="F0E7A2"/>
            </a:solidFill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FABC5DC-CD53-72A8-463F-EDFB68563DDF}"/>
                </a:ext>
              </a:extLst>
            </p:cNvPr>
            <p:cNvSpPr/>
            <p:nvPr/>
          </p:nvSpPr>
          <p:spPr>
            <a:xfrm>
              <a:off x="2760136" y="544370"/>
              <a:ext cx="14392424" cy="1776679"/>
            </a:xfrm>
            <a:prstGeom prst="roundRect">
              <a:avLst/>
            </a:prstGeom>
            <a:solidFill>
              <a:srgbClr val="FFFF7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Sưu tầm Nam Bộ và hình ảnh về một dân tộc hoặc một hoạt động sản xuất ở vùng chia sẻ với các bạn.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342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381F404-558E-85C5-47A1-6E121D9619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675" y="3221293"/>
            <a:ext cx="3793490" cy="3777068"/>
          </a:xfrm>
          <a:prstGeom prst="rect">
            <a:avLst/>
          </a:prstGeom>
        </p:spPr>
      </p:pic>
      <p:pic>
        <p:nvPicPr>
          <p:cNvPr id="3" name="Picture 2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FB48304B-753C-98A4-5A98-6F0B8C8DAC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7" y="3260846"/>
            <a:ext cx="3350197" cy="4914717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E9E6BD3B-74EF-9C1B-2C23-BAC28D76BE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504" y="3260846"/>
            <a:ext cx="3350197" cy="483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8601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ẽ&#10;&#10;Mô tả được tạo tự động">
            <a:extLst>
              <a:ext uri="{FF2B5EF4-FFF2-40B4-BE49-F238E27FC236}">
                <a16:creationId xmlns:a16="http://schemas.microsoft.com/office/drawing/2014/main" id="{7F38ACAF-E7A9-4847-AC66-F5E557F88C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r1">
            <a:extLst>
              <a:ext uri="{FF2B5EF4-FFF2-40B4-BE49-F238E27FC236}">
                <a16:creationId xmlns:a16="http://schemas.microsoft.com/office/drawing/2014/main" id="{72847230-02A4-4A1C-B0B1-4E46D085721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3926" y="3867809"/>
            <a:ext cx="990707" cy="890385"/>
          </a:xfrm>
          <a:prstGeom prst="rect">
            <a:avLst/>
          </a:prstGeom>
        </p:spPr>
      </p:pic>
      <p:pic>
        <p:nvPicPr>
          <p:cNvPr id="11" name="r2">
            <a:extLst>
              <a:ext uri="{FF2B5EF4-FFF2-40B4-BE49-F238E27FC236}">
                <a16:creationId xmlns:a16="http://schemas.microsoft.com/office/drawing/2014/main" id="{FACD7B8B-2ECD-4427-B51F-DB8DAAD141B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76120" y="3087573"/>
            <a:ext cx="990707" cy="890385"/>
          </a:xfrm>
          <a:prstGeom prst="rect">
            <a:avLst/>
          </a:prstGeom>
        </p:spPr>
      </p:pic>
      <p:pic>
        <p:nvPicPr>
          <p:cNvPr id="12" name="r3">
            <a:extLst>
              <a:ext uri="{FF2B5EF4-FFF2-40B4-BE49-F238E27FC236}">
                <a16:creationId xmlns:a16="http://schemas.microsoft.com/office/drawing/2014/main" id="{20B8F4A9-4D89-4957-85E2-45E46EE77A3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7171" y="3754635"/>
            <a:ext cx="990707" cy="890385"/>
          </a:xfrm>
          <a:prstGeom prst="rect">
            <a:avLst/>
          </a:prstGeom>
        </p:spPr>
      </p:pic>
      <p:pic>
        <p:nvPicPr>
          <p:cNvPr id="13" name="r4">
            <a:extLst>
              <a:ext uri="{FF2B5EF4-FFF2-40B4-BE49-F238E27FC236}">
                <a16:creationId xmlns:a16="http://schemas.microsoft.com/office/drawing/2014/main" id="{13D2848D-8043-4260-9375-1936C5343E4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6922" y="4431115"/>
            <a:ext cx="990707" cy="890385"/>
          </a:xfrm>
          <a:prstGeom prst="rect">
            <a:avLst/>
          </a:prstGeom>
        </p:spPr>
      </p:pic>
      <p:pic>
        <p:nvPicPr>
          <p:cNvPr id="14" name="r5">
            <a:extLst>
              <a:ext uri="{FF2B5EF4-FFF2-40B4-BE49-F238E27FC236}">
                <a16:creationId xmlns:a16="http://schemas.microsoft.com/office/drawing/2014/main" id="{A3C15D72-D2D5-4012-BD31-0E986F0421A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8125" y="3117157"/>
            <a:ext cx="990707" cy="890385"/>
          </a:xfrm>
          <a:prstGeom prst="rect">
            <a:avLst/>
          </a:prstGeom>
        </p:spPr>
      </p:pic>
      <p:pic>
        <p:nvPicPr>
          <p:cNvPr id="15" name="r6">
            <a:extLst>
              <a:ext uri="{FF2B5EF4-FFF2-40B4-BE49-F238E27FC236}">
                <a16:creationId xmlns:a16="http://schemas.microsoft.com/office/drawing/2014/main" id="{13CAE204-2B3E-495B-BF5B-A223C6C54AD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9354" y="3958638"/>
            <a:ext cx="990707" cy="890385"/>
          </a:xfrm>
          <a:prstGeom prst="rect">
            <a:avLst/>
          </a:prstGeom>
        </p:spPr>
      </p:pic>
      <p:pic>
        <p:nvPicPr>
          <p:cNvPr id="16" name="r6">
            <a:extLst>
              <a:ext uri="{FF2B5EF4-FFF2-40B4-BE49-F238E27FC236}">
                <a16:creationId xmlns:a16="http://schemas.microsoft.com/office/drawing/2014/main" id="{1699837F-2C0E-4B3A-B25B-2F17586FFBB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8257" y="3372359"/>
            <a:ext cx="990706" cy="1000626"/>
          </a:xfrm>
          <a:prstGeom prst="rect">
            <a:avLst/>
          </a:prstGeom>
        </p:spPr>
      </p:pic>
      <p:pic>
        <p:nvPicPr>
          <p:cNvPr id="17" name="r6">
            <a:extLst>
              <a:ext uri="{FF2B5EF4-FFF2-40B4-BE49-F238E27FC236}">
                <a16:creationId xmlns:a16="http://schemas.microsoft.com/office/drawing/2014/main" id="{A713B435-4199-4470-AC6C-62FB6E5E44E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848" y="3532766"/>
            <a:ext cx="990707" cy="890385"/>
          </a:xfrm>
          <a:prstGeom prst="rect">
            <a:avLst/>
          </a:prstGeom>
        </p:spPr>
      </p:pic>
      <p:pic>
        <p:nvPicPr>
          <p:cNvPr id="19" name="Chim Hải Âu-tainhacchuong.biz">
            <a:hlinkClick r:id="" action="ppaction://media"/>
            <a:extLst>
              <a:ext uri="{FF2B5EF4-FFF2-40B4-BE49-F238E27FC236}">
                <a16:creationId xmlns:a16="http://schemas.microsoft.com/office/drawing/2014/main" id="{8E427631-50AB-4781-9EB3-97386541E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96950" y="2247900"/>
            <a:ext cx="609600" cy="609600"/>
          </a:xfrm>
          <a:prstGeom prst="rect">
            <a:avLst/>
          </a:prstGeom>
        </p:spPr>
      </p:pic>
      <p:pic>
        <p:nvPicPr>
          <p:cNvPr id="24" name="Hình ảnh 23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2B430452-E131-4365-9EEC-0D1856CC94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65817" y="0"/>
            <a:ext cx="4246525" cy="2552700"/>
          </a:xfrm>
          <a:prstGeom prst="rect">
            <a:avLst/>
          </a:prstGeom>
        </p:spPr>
      </p:pic>
      <p:pic>
        <p:nvPicPr>
          <p:cNvPr id="25" name="Hình ảnh 24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991D4EB8-7958-47C9-B222-5484429148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310" y="-1661037"/>
            <a:ext cx="5366856" cy="2552700"/>
          </a:xfrm>
          <a:prstGeom prst="rect">
            <a:avLst/>
          </a:prstGeom>
        </p:spPr>
      </p:pic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53B7780C-45B3-4C5E-86CA-03AEB9A241CC}"/>
              </a:ext>
            </a:extLst>
          </p:cNvPr>
          <p:cNvSpPr/>
          <p:nvPr/>
        </p:nvSpPr>
        <p:spPr>
          <a:xfrm>
            <a:off x="10796891" y="5418223"/>
            <a:ext cx="9941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GO</a:t>
            </a:r>
            <a:endParaRPr kumimoji="0" lang="vi-VN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454974CB-9131-49EE-9738-5ED0FD87F757}"/>
              </a:ext>
            </a:extLst>
          </p:cNvPr>
          <p:cNvSpPr/>
          <p:nvPr/>
        </p:nvSpPr>
        <p:spPr>
          <a:xfrm>
            <a:off x="4533280" y="779295"/>
            <a:ext cx="52111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GIẢI CỨU RÙA BIỂN</a:t>
            </a:r>
            <a:endParaRPr kumimoji="0" lang="vi-VN" sz="4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96F3387B-096B-4780-9C10-F2F3FC7889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4" y="-9817"/>
            <a:ext cx="12192000" cy="6858000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DFF849A5-4ED9-4FD1-97A2-C263282D9D1C}"/>
              </a:ext>
            </a:extLst>
          </p:cNvPr>
          <p:cNvSpPr/>
          <p:nvPr/>
        </p:nvSpPr>
        <p:spPr>
          <a:xfrm>
            <a:off x="0" y="5863771"/>
            <a:ext cx="10087429" cy="9942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Hình chữ nhật 19">
            <a:extLst>
              <a:ext uri="{FF2B5EF4-FFF2-40B4-BE49-F238E27FC236}">
                <a16:creationId xmlns:a16="http://schemas.microsoft.com/office/drawing/2014/main" id="{BDB458E5-1671-4255-B4B2-B5EE978CE15A}"/>
              </a:ext>
            </a:extLst>
          </p:cNvPr>
          <p:cNvSpPr/>
          <p:nvPr/>
        </p:nvSpPr>
        <p:spPr>
          <a:xfrm>
            <a:off x="413734" y="5978210"/>
            <a:ext cx="8901797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HÃY BẢO VỆ ĐỘNG VẬT HOANG DÃ</a:t>
            </a:r>
            <a:endParaRPr kumimoji="0" lang="vi-VN" sz="4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24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10949 L 0.31459 0.01181 C 0.37995 0.03912 0.47839 0.05394 0.58164 0.05394 C 0.69896 0.05394 0.7931 0.03912 0.85847 0.01181 L 1.17318 -0.10949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59" y="81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29699 L -0.33555 0.11644 C -0.40521 0.0757 -0.51016 0.05394 -0.62018 0.05394 C -0.74518 0.05394 -0.84557 0.0757 -0.91523 0.11644 L -1.25065 0.29699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-1215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10" dur="2667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64" objId="19"/>
        <p14:stopEvt time="9300" objId="19"/>
      </p14:showEvt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EB8ACF-8CD3-AA2F-5381-8615FBE8E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437" y="514349"/>
            <a:ext cx="7519988" cy="577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2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2">
            <a:extLst>
              <a:ext uri="{FF2B5EF4-FFF2-40B4-BE49-F238E27FC236}">
                <a16:creationId xmlns:a16="http://schemas.microsoft.com/office/drawing/2014/main" id="{1946D662-F7E7-4D13-8918-9AF250A48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96D89E-4FE4-2B90-1AA2-606D1AC52A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8492" y="320586"/>
            <a:ext cx="8575015" cy="459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272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Hình ảnh 22">
            <a:extLst>
              <a:ext uri="{FF2B5EF4-FFF2-40B4-BE49-F238E27FC236}">
                <a16:creationId xmlns:a16="http://schemas.microsoft.com/office/drawing/2014/main" id="{3A0F5445-8642-481F-B8D1-7C5064E9CC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1069147" y="417152"/>
            <a:ext cx="9900228" cy="2034576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Môi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tường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thiên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nhiên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vùng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Nam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Bộ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thuận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lợi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cho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sinh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hoạt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sản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xuất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94667" y="2851480"/>
            <a:ext cx="5365707" cy="1559845"/>
            <a:chOff x="333440" y="4292756"/>
            <a:chExt cx="8048560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2313189" y="4457700"/>
              <a:ext cx="6068811" cy="2071398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Thủ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3440" y="4292756"/>
              <a:ext cx="2083854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95106" y="2902561"/>
            <a:ext cx="5302939" cy="1491639"/>
            <a:chOff x="9113823" y="4394440"/>
            <a:chExt cx="7954408" cy="2237459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13823" y="4394440"/>
              <a:ext cx="1995066" cy="2237459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61818" y="4892040"/>
            <a:ext cx="5378825" cy="1548808"/>
            <a:chOff x="313762" y="7338060"/>
            <a:chExt cx="8068238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762" y="7338060"/>
              <a:ext cx="2121987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96581" y="4902200"/>
            <a:ext cx="5356397" cy="1473200"/>
            <a:chOff x="9033633" y="7402261"/>
            <a:chExt cx="8034596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lịch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33633" y="7402261"/>
              <a:ext cx="1990646" cy="2209800"/>
            </a:xfrm>
            <a:prstGeom prst="rect">
              <a:avLst/>
            </a:prstGeom>
          </p:spPr>
        </p:pic>
      </p:grpSp>
      <p:pic>
        <p:nvPicPr>
          <p:cNvPr id="1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C20D5B74-3B18-2CBF-9E29-FEF79E2A0F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3272243"/>
            <a:ext cx="731045" cy="731045"/>
          </a:xfrm>
          <a:prstGeom prst="rect">
            <a:avLst/>
          </a:prstGeom>
        </p:spPr>
      </p:pic>
      <p:pic>
        <p:nvPicPr>
          <p:cNvPr id="2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CFF666A-1F9F-5379-FEE7-A952DAEE36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2485957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42509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Hình ảnh 22">
            <a:extLst>
              <a:ext uri="{FF2B5EF4-FFF2-40B4-BE49-F238E27FC236}">
                <a16:creationId xmlns:a16="http://schemas.microsoft.com/office/drawing/2014/main" id="{CDE6F94C-F4C4-4319-AB0A-EA25F2A2B3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82781" y="459945"/>
            <a:ext cx="10626437" cy="192474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Vùng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Nam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nhiệt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độ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cao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trung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…?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94667" y="2851480"/>
            <a:ext cx="5365707" cy="1559845"/>
            <a:chOff x="333440" y="4292756"/>
            <a:chExt cx="8048560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Dưới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27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3440" y="4292756"/>
              <a:ext cx="2083854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94994" y="2934328"/>
            <a:ext cx="5303050" cy="1459872"/>
            <a:chOff x="9113656" y="4442090"/>
            <a:chExt cx="7954575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400" b="1" dirty="0">
                  <a:solidFill>
                    <a:srgbClr val="009999"/>
                  </a:solidFill>
                  <a:latin typeface="Calibri" panose="020F0502020204030204"/>
                </a:rPr>
                <a:t>T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30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13656" y="4442090"/>
              <a:ext cx="1952577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61818" y="4892040"/>
            <a:ext cx="5378825" cy="1548808"/>
            <a:chOff x="313762" y="7338060"/>
            <a:chExt cx="8068238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lang="en-US" sz="4400" b="1" dirty="0">
                  <a:solidFill>
                    <a:srgbClr val="009999"/>
                  </a:solidFill>
                  <a:latin typeface="Calibri" panose="020F0502020204030204"/>
                </a:rPr>
                <a:t>T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27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762" y="7338060"/>
              <a:ext cx="2121987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96581" y="4902200"/>
            <a:ext cx="5356397" cy="1473200"/>
            <a:chOff x="9033633" y="7402261"/>
            <a:chExt cx="8034596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400" b="1" dirty="0">
                  <a:solidFill>
                    <a:srgbClr val="009999"/>
                  </a:solidFill>
                  <a:latin typeface="Calibri" panose="020F0502020204030204"/>
                </a:rPr>
                <a:t>T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15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33633" y="7402261"/>
              <a:ext cx="1990646" cy="2209800"/>
            </a:xfrm>
            <a:prstGeom prst="rect">
              <a:avLst/>
            </a:prstGeom>
          </p:spPr>
        </p:pic>
      </p:grpSp>
      <p:pic>
        <p:nvPicPr>
          <p:cNvPr id="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D1813CFC-6EA4-6F65-2A56-F17F618DE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3272243"/>
            <a:ext cx="731045" cy="731045"/>
          </a:xfrm>
          <a:prstGeom prst="rect">
            <a:avLst/>
          </a:prstGeom>
        </p:spPr>
      </p:pic>
      <p:pic>
        <p:nvPicPr>
          <p:cNvPr id="1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51BF341-13BA-3435-8986-8DD5513709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2485957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382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22">
            <a:extLst>
              <a:ext uri="{FF2B5EF4-FFF2-40B4-BE49-F238E27FC236}">
                <a16:creationId xmlns:a16="http://schemas.microsoft.com/office/drawing/2014/main" id="{E8399C9A-0501-4A3D-A5D4-9B05EB5A9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sp>
        <p:nvSpPr>
          <p:cNvPr id="9" name="b">
            <a:extLst>
              <a:ext uri="{FF2B5EF4-FFF2-40B4-BE49-F238E27FC236}">
                <a16:creationId xmlns:a16="http://schemas.microsoft.com/office/drawing/2014/main" id="{CCCB86F4-780C-0696-2E79-EF276C730B7F}"/>
              </a:ext>
            </a:extLst>
          </p:cNvPr>
          <p:cNvSpPr/>
          <p:nvPr/>
        </p:nvSpPr>
        <p:spPr>
          <a:xfrm>
            <a:off x="484909" y="3372059"/>
            <a:ext cx="11152909" cy="2691244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Cao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,…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laque 10">
            <a:extLst>
              <a:ext uri="{FF2B5EF4-FFF2-40B4-BE49-F238E27FC236}">
                <a16:creationId xmlns:a16="http://schemas.microsoft.com/office/drawing/2014/main" id="{F0B67326-022E-4CE5-C9EC-20E527008FB8}"/>
              </a:ext>
            </a:extLst>
          </p:cNvPr>
          <p:cNvSpPr/>
          <p:nvPr/>
        </p:nvSpPr>
        <p:spPr>
          <a:xfrm>
            <a:off x="484909" y="778600"/>
            <a:ext cx="11291454" cy="192474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Đất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ở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vùng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Nam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Bộ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thích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hợp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để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trồng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loại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cây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công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nghiệp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nào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4654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ThanhDu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ẽ&#10;&#10;Mô tả được tạo tự động">
            <a:extLst>
              <a:ext uri="{FF2B5EF4-FFF2-40B4-BE49-F238E27FC236}">
                <a16:creationId xmlns:a16="http://schemas.microsoft.com/office/drawing/2014/main" id="{7F38ACAF-E7A9-4847-AC66-F5E557F88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r2">
            <a:extLst>
              <a:ext uri="{FF2B5EF4-FFF2-40B4-BE49-F238E27FC236}">
                <a16:creationId xmlns:a16="http://schemas.microsoft.com/office/drawing/2014/main" id="{FACD7B8B-2ECD-4427-B51F-DB8DAAD141B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133" y="3372708"/>
            <a:ext cx="990707" cy="890385"/>
          </a:xfrm>
          <a:prstGeom prst="rect">
            <a:avLst/>
          </a:prstGeom>
        </p:spPr>
      </p:pic>
      <p:pic>
        <p:nvPicPr>
          <p:cNvPr id="24" name="Hình ảnh 23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2B430452-E131-4365-9EEC-0D1856CC94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65817" y="0"/>
            <a:ext cx="4246525" cy="2552700"/>
          </a:xfrm>
          <a:prstGeom prst="rect">
            <a:avLst/>
          </a:prstGeom>
        </p:spPr>
      </p:pic>
      <p:pic>
        <p:nvPicPr>
          <p:cNvPr id="25" name="Hình ảnh 24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991D4EB8-7958-47C9-B222-5484429148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310" y="-1661037"/>
            <a:ext cx="5366856" cy="2552700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96F3387B-096B-4780-9C10-F2F3FC7889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r1">
            <a:extLst>
              <a:ext uri="{FF2B5EF4-FFF2-40B4-BE49-F238E27FC236}">
                <a16:creationId xmlns:a16="http://schemas.microsoft.com/office/drawing/2014/main" id="{367469C4-B946-85E1-EAD3-F7ED1D06563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472" y="4733047"/>
            <a:ext cx="990707" cy="890385"/>
          </a:xfrm>
          <a:prstGeom prst="rect">
            <a:avLst/>
          </a:prstGeom>
        </p:spPr>
      </p:pic>
      <p:pic>
        <p:nvPicPr>
          <p:cNvPr id="3" name="r3">
            <a:extLst>
              <a:ext uri="{FF2B5EF4-FFF2-40B4-BE49-F238E27FC236}">
                <a16:creationId xmlns:a16="http://schemas.microsoft.com/office/drawing/2014/main" id="{CAA362A2-D4C0-9C7C-0C6E-4F79E7901F1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478" y="5406454"/>
            <a:ext cx="990707" cy="890385"/>
          </a:xfrm>
          <a:prstGeom prst="rect">
            <a:avLst/>
          </a:prstGeom>
        </p:spPr>
      </p:pic>
      <p:pic>
        <p:nvPicPr>
          <p:cNvPr id="5" name="r4">
            <a:extLst>
              <a:ext uri="{FF2B5EF4-FFF2-40B4-BE49-F238E27FC236}">
                <a16:creationId xmlns:a16="http://schemas.microsoft.com/office/drawing/2014/main" id="{D042E672-BEFB-3862-C9DB-13EEF59E5E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2352" y="5532327"/>
            <a:ext cx="990707" cy="890385"/>
          </a:xfrm>
          <a:prstGeom prst="rect">
            <a:avLst/>
          </a:prstGeom>
        </p:spPr>
      </p:pic>
      <p:pic>
        <p:nvPicPr>
          <p:cNvPr id="7" name="r5">
            <a:extLst>
              <a:ext uri="{FF2B5EF4-FFF2-40B4-BE49-F238E27FC236}">
                <a16:creationId xmlns:a16="http://schemas.microsoft.com/office/drawing/2014/main" id="{C3697447-EE0F-6CA5-16CF-EBC97DAB1C3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75168" y="5486731"/>
            <a:ext cx="990707" cy="890385"/>
          </a:xfrm>
          <a:prstGeom prst="rect">
            <a:avLst/>
          </a:prstGeom>
        </p:spPr>
      </p:pic>
      <p:pic>
        <p:nvPicPr>
          <p:cNvPr id="8" name="r6">
            <a:extLst>
              <a:ext uri="{FF2B5EF4-FFF2-40B4-BE49-F238E27FC236}">
                <a16:creationId xmlns:a16="http://schemas.microsoft.com/office/drawing/2014/main" id="{87F0684A-28F4-345E-7200-054B70CCDD8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616" y="3231051"/>
            <a:ext cx="990707" cy="890385"/>
          </a:xfrm>
          <a:prstGeom prst="rect">
            <a:avLst/>
          </a:prstGeom>
        </p:spPr>
      </p:pic>
      <p:pic>
        <p:nvPicPr>
          <p:cNvPr id="9" name="r6">
            <a:extLst>
              <a:ext uri="{FF2B5EF4-FFF2-40B4-BE49-F238E27FC236}">
                <a16:creationId xmlns:a16="http://schemas.microsoft.com/office/drawing/2014/main" id="{AB2DE575-0002-3B4D-F7D5-D0EE0C08145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3983" y="5476462"/>
            <a:ext cx="990706" cy="1000626"/>
          </a:xfrm>
          <a:prstGeom prst="rect">
            <a:avLst/>
          </a:prstGeom>
        </p:spPr>
      </p:pic>
      <p:pic>
        <p:nvPicPr>
          <p:cNvPr id="21" name="r6">
            <a:extLst>
              <a:ext uri="{FF2B5EF4-FFF2-40B4-BE49-F238E27FC236}">
                <a16:creationId xmlns:a16="http://schemas.microsoft.com/office/drawing/2014/main" id="{5398199A-CF43-DD77-218D-9510D7289BF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40688"/>
            <a:ext cx="990707" cy="890385"/>
          </a:xfrm>
          <a:prstGeom prst="rect">
            <a:avLst/>
          </a:prstGeom>
        </p:spPr>
      </p:pic>
      <p:sp>
        <p:nvSpPr>
          <p:cNvPr id="22" name="Hình chữ nhật 17">
            <a:extLst>
              <a:ext uri="{FF2B5EF4-FFF2-40B4-BE49-F238E27FC236}">
                <a16:creationId xmlns:a16="http://schemas.microsoft.com/office/drawing/2014/main" id="{4CE77305-33E7-5906-EEAF-B0BA546918C9}"/>
              </a:ext>
            </a:extLst>
          </p:cNvPr>
          <p:cNvSpPr/>
          <p:nvPr/>
        </p:nvSpPr>
        <p:spPr>
          <a:xfrm>
            <a:off x="4596988" y="779295"/>
            <a:ext cx="5083764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cứu</a:t>
            </a: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endParaRPr kumimoji="0" lang="vi-VN" sz="4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32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  <p:extLst>
    <p:ext uri="{E180D4A7-C9FB-4DFB-919C-405C955672EB}">
      <p14:showEvtLst xmlns:p14="http://schemas.microsoft.com/office/powerpoint/2010/main">
        <p14:playEvt time="264" objId="19"/>
        <p14:stopEvt time="9300" objId="19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22CC1F-76E4-4990-9893-12C0285CE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216475" cy="775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5435808-8A88-E54A-8314-3F32D82AF71C}"/>
              </a:ext>
            </a:extLst>
          </p:cNvPr>
          <p:cNvSpPr txBox="1"/>
          <p:nvPr/>
        </p:nvSpPr>
        <p:spPr>
          <a:xfrm>
            <a:off x="2689840" y="384209"/>
            <a:ext cx="72161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...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D6FE145-268D-09EE-2DB0-BFBE062154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221" r="66775"/>
          <a:stretch/>
        </p:blipFill>
        <p:spPr>
          <a:xfrm flipH="1">
            <a:off x="9466478" y="186507"/>
            <a:ext cx="2924839" cy="26630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4D1AAE6-F7C2-EB7B-7200-698B6D6835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" t="2363" r="53001" b="43858"/>
          <a:stretch/>
        </p:blipFill>
        <p:spPr>
          <a:xfrm>
            <a:off x="-377576" y="232992"/>
            <a:ext cx="4084477" cy="26609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00BE84-3CE6-C45B-5F67-36EA0F8751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5185" y="1254205"/>
            <a:ext cx="4688230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746AEF-1555-2D6E-3860-B3F405E2D1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2579" y="1967407"/>
            <a:ext cx="3176291" cy="17801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7D1DCB-A5C3-5C09-B311-E25252D067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745" y="3114162"/>
            <a:ext cx="11309060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02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BBC03804-52C4-75FA-9B2C-9E63584A9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75792" y="1305325"/>
            <a:ext cx="8904501" cy="1256899"/>
          </a:xfrm>
          <a:prstGeom prst="rect">
            <a:avLst/>
          </a:prstGeom>
        </p:spPr>
      </p:pic>
      <p:sp>
        <p:nvSpPr>
          <p:cNvPr id="10" name="文本框 8">
            <a:extLst>
              <a:ext uri="{FF2B5EF4-FFF2-40B4-BE49-F238E27FC236}">
                <a16:creationId xmlns:a16="http://schemas.microsoft.com/office/drawing/2014/main" id="{112A9A5A-766A-56A9-7408-6B7E117B3B54}"/>
              </a:ext>
            </a:extLst>
          </p:cNvPr>
          <p:cNvSpPr txBox="1"/>
          <p:nvPr/>
        </p:nvSpPr>
        <p:spPr>
          <a:xfrm>
            <a:off x="2087749" y="1668575"/>
            <a:ext cx="7936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-15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Kể tên được một số dân tộc ở vùng Nam Bộ </a:t>
            </a: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FEA662E8-D9B8-E5CE-FD33-38CAEA546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71980" y="3184383"/>
            <a:ext cx="8904501" cy="2159141"/>
          </a:xfrm>
          <a:prstGeom prst="rect">
            <a:avLst/>
          </a:prstGeom>
        </p:spPr>
      </p:pic>
      <p:sp>
        <p:nvSpPr>
          <p:cNvPr id="12" name="文本框 8">
            <a:extLst>
              <a:ext uri="{FF2B5EF4-FFF2-40B4-BE49-F238E27FC236}">
                <a16:creationId xmlns:a16="http://schemas.microsoft.com/office/drawing/2014/main" id="{21EEE3E4-C2F4-2942-4892-AE6072A6B114}"/>
              </a:ext>
            </a:extLst>
          </p:cNvPr>
          <p:cNvSpPr txBox="1"/>
          <p:nvPr/>
        </p:nvSpPr>
        <p:spPr>
          <a:xfrm>
            <a:off x="1894543" y="3648402"/>
            <a:ext cx="79369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-15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Xác định được trên bản đồ hoặc lược đồ vùng Nam Bộ sự phân bố một số ngành nông nghiệp, cây trồng, vật nuôi.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DF5C7F-F2DC-9F25-907F-2DA34376C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291" y="156916"/>
            <a:ext cx="6730567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5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428</Words>
  <Application>Microsoft Office PowerPoint</Application>
  <PresentationFormat>Widescreen</PresentationFormat>
  <Paragraphs>62</Paragraphs>
  <Slides>32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50" baseType="lpstr">
      <vt:lpstr>宋体</vt:lpstr>
      <vt:lpstr>#9Slide03 AllRoundGothic</vt:lpstr>
      <vt:lpstr>Arial</vt:lpstr>
      <vt:lpstr>Calibri</vt:lpstr>
      <vt:lpstr>Calibri Light</vt:lpstr>
      <vt:lpstr>Cambria</vt:lpstr>
      <vt:lpstr>等线</vt:lpstr>
      <vt:lpstr>等线 Light</vt:lpstr>
      <vt:lpstr>DFPOP1-W9</vt:lpstr>
      <vt:lpstr>iCiel Altus</vt:lpstr>
      <vt:lpstr>LNTH-Hoa Nho LNTH</vt:lpstr>
      <vt:lpstr>Playfair Display Regular</vt:lpstr>
      <vt:lpstr>Times New Roman</vt:lpstr>
      <vt:lpstr>Wingdings</vt:lpstr>
      <vt:lpstr>思源黑体 CN Medium</vt:lpstr>
      <vt:lpstr>Custom Design</vt:lpstr>
      <vt:lpstr>1_Office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STD</cp:lastModifiedBy>
  <cp:revision>32</cp:revision>
  <dcterms:created xsi:type="dcterms:W3CDTF">2024-01-23T12:54:10Z</dcterms:created>
  <dcterms:modified xsi:type="dcterms:W3CDTF">2025-04-25T04:29:27Z</dcterms:modified>
</cp:coreProperties>
</file>