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699" r:id="rId3"/>
    <p:sldId id="1387" r:id="rId4"/>
    <p:sldId id="1390" r:id="rId5"/>
    <p:sldId id="938" r:id="rId6"/>
    <p:sldId id="1393" r:id="rId7"/>
    <p:sldId id="1392" r:id="rId8"/>
    <p:sldId id="1397" r:id="rId9"/>
    <p:sldId id="139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CC"/>
    <a:srgbClr val="FFFF99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1BC9-302A-65E9-AAA6-29CE003F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7642-9EE4-B383-10ED-1E8A92CB4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1BD0-9CDD-69B3-68C7-A7C17208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8441-E62A-489B-9DFC-1A6835AE4C7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DD87A-A38B-065D-71F4-80B720D1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5C44-C661-F839-C73B-AA99D3A2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9A0-452C-4A76-A3D4-0B502020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Layout" Target="../slideLayouts/slideLayout2.xml"/><Relationship Id="rId5" Type="http://schemas.microsoft.com/office/2007/relationships/media" Target="../media/media6.mp3"/><Relationship Id="rId15" Type="http://schemas.openxmlformats.org/officeDocument/2006/relationships/image" Target="../media/image3.png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1D0BA13-3C9D-B539-7D22-D5154A8D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3" y="3794950"/>
            <a:ext cx="10887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</a:t>
            </a:r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LESSON 3 (1, 2, 3)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45117CD-E6B4-9FB1-4E50-E80781C3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59" y="1537632"/>
            <a:ext cx="109724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     UNIT 16 :SEASONS AND </a:t>
            </a:r>
          </a:p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        THE WEATHER</a:t>
            </a:r>
          </a:p>
        </p:txBody>
      </p:sp>
    </p:spTree>
    <p:extLst>
      <p:ext uri="{BB962C8B-B14F-4D97-AF65-F5344CB8AC3E}">
        <p14:creationId xmlns:p14="http://schemas.microsoft.com/office/powerpoint/2010/main" val="2580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89134" y="404408"/>
            <a:ext cx="38795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5A6C6-AF11-BC72-E213-F48D20EB8EFF}"/>
              </a:ext>
            </a:extLst>
          </p:cNvPr>
          <p:cNvSpPr txBox="1"/>
          <p:nvPr/>
        </p:nvSpPr>
        <p:spPr>
          <a:xfrm>
            <a:off x="938692" y="1729550"/>
            <a:ext cx="10524823" cy="30002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61981" indent="-761981">
              <a:lnSpc>
                <a:spcPct val="150000"/>
              </a:lnSpc>
            </a:pPr>
            <a:r>
              <a:rPr lang="en-US" sz="6667" dirty="0">
                <a:solidFill>
                  <a:srgbClr val="000000"/>
                </a:solidFill>
                <a:latin typeface="Comic Sans MS" panose="030F0702030302020204" pitchFamily="66" charset="0"/>
              </a:rPr>
              <a:t>It’s cloudy in autumn.</a:t>
            </a:r>
          </a:p>
          <a:p>
            <a:pPr marL="761981" indent="-761981">
              <a:lnSpc>
                <a:spcPct val="150000"/>
              </a:lnSpc>
            </a:pPr>
            <a:r>
              <a:rPr lang="en-US" sz="6667" dirty="0">
                <a:solidFill>
                  <a:srgbClr val="000000"/>
                </a:solidFill>
                <a:latin typeface="Comic Sans MS" panose="030F0702030302020204" pitchFamily="66" charset="0"/>
              </a:rPr>
              <a:t>I wear jeans in winter.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D900A-9E6C-775B-8739-E0DE3E3F7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2749" y="2231222"/>
            <a:ext cx="667163" cy="922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FEAE6-02A5-C771-90D6-8DEFDCC81CC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551" y="3789648"/>
            <a:ext cx="667163" cy="821003"/>
          </a:xfrm>
          <a:prstGeom prst="rect">
            <a:avLst/>
          </a:prstGeom>
        </p:spPr>
      </p:pic>
      <p:pic>
        <p:nvPicPr>
          <p:cNvPr id="11" name="Track 59">
            <a:hlinkClick r:id="" action="ppaction://media"/>
            <a:extLst>
              <a:ext uri="{FF2B5EF4-FFF2-40B4-BE49-F238E27FC236}">
                <a16:creationId xmlns:a16="http://schemas.microsoft.com/office/drawing/2014/main" id="{FF83B226-3A73-5680-1EA4-FBB6548A4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47154" y="617452"/>
            <a:ext cx="406400" cy="4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2" name="U 16 L 3. 1. cau 1">
            <a:hlinkClick r:id="" action="ppaction://media"/>
            <a:extLst>
              <a:ext uri="{FF2B5EF4-FFF2-40B4-BE49-F238E27FC236}">
                <a16:creationId xmlns:a16="http://schemas.microsoft.com/office/drawing/2014/main" id="{D44F74E7-8E3F-3FBD-828C-30B764119A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0522" y="2405993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3" name="U 16 L 3. 1. cau 2">
            <a:hlinkClick r:id="" action="ppaction://media"/>
            <a:extLst>
              <a:ext uri="{FF2B5EF4-FFF2-40B4-BE49-F238E27FC236}">
                <a16:creationId xmlns:a16="http://schemas.microsoft.com/office/drawing/2014/main" id="{EF2E7E31-3B03-BBCE-99DB-FA8F105EAB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1543" y="4090277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0058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620604" y="467471"/>
            <a:ext cx="95930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Listen and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 attention to the intonation.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87D3C-DC85-F7D3-D892-12EA752828A2}"/>
              </a:ext>
            </a:extLst>
          </p:cNvPr>
          <p:cNvSpPr txBox="1"/>
          <p:nvPr/>
        </p:nvSpPr>
        <p:spPr>
          <a:xfrm>
            <a:off x="1118301" y="1573852"/>
            <a:ext cx="10303223" cy="413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en-US" sz="45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humid in spring.</a:t>
            </a:r>
          </a:p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</a:t>
            </a:r>
            <a:r>
              <a:rPr lang="en-US" sz="4500" dirty="0">
                <a:solidFill>
                  <a:srgbClr val="000000"/>
                </a:solidFill>
                <a:latin typeface="Comic Sans MS" panose="030F0702030302020204" pitchFamily="66" charset="0"/>
              </a:rPr>
              <a:t>Dresses are perfect for today.</a:t>
            </a:r>
          </a:p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</a:t>
            </a:r>
            <a:r>
              <a:rPr lang="en-US" sz="4500" dirty="0">
                <a:solidFill>
                  <a:srgbClr val="000000"/>
                </a:solidFill>
                <a:latin typeface="Comic Sans MS" panose="030F0702030302020204" pitchFamily="66" charset="0"/>
              </a:rPr>
              <a:t>I wear trousers in summer. </a:t>
            </a:r>
          </a:p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en-US" sz="4500" dirty="0">
                <a:solidFill>
                  <a:srgbClr val="000000"/>
                </a:solidFill>
                <a:latin typeface="Comic Sans MS" panose="030F0702030302020204" pitchFamily="66" charset="0"/>
              </a:rPr>
              <a:t>Jackets are good for winter.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7403C-51B2-C2EA-2E1E-85424EB7EE7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264" y="1970804"/>
            <a:ext cx="508000" cy="710053"/>
          </a:xfrm>
          <a:prstGeom prst="rect">
            <a:avLst/>
          </a:prstGeom>
        </p:spPr>
      </p:pic>
      <p:pic>
        <p:nvPicPr>
          <p:cNvPr id="12" name="Track 60">
            <a:hlinkClick r:id="" action="ppaction://media"/>
            <a:extLst>
              <a:ext uri="{FF2B5EF4-FFF2-40B4-BE49-F238E27FC236}">
                <a16:creationId xmlns:a16="http://schemas.microsoft.com/office/drawing/2014/main" id="{8FCF305E-0A85-E491-A6F9-5F157A388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35559" y="590893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3" name="U 16 L 3. 2. cau 1">
            <a:hlinkClick r:id="" action="ppaction://media"/>
            <a:extLst>
              <a:ext uri="{FF2B5EF4-FFF2-40B4-BE49-F238E27FC236}">
                <a16:creationId xmlns:a16="http://schemas.microsoft.com/office/drawing/2014/main" id="{5229F82C-42A5-F46D-31CF-4CA17F69C8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485" y="201996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6 L 3. 2. cau 2">
            <a:hlinkClick r:id="" action="ppaction://media"/>
            <a:extLst>
              <a:ext uri="{FF2B5EF4-FFF2-40B4-BE49-F238E27FC236}">
                <a16:creationId xmlns:a16="http://schemas.microsoft.com/office/drawing/2014/main" id="{DDE364A1-C32A-ECD8-D0D4-68818049F2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751" y="303098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6 L 3. 2. cau 3">
            <a:hlinkClick r:id="" action="ppaction://media"/>
            <a:extLst>
              <a:ext uri="{FF2B5EF4-FFF2-40B4-BE49-F238E27FC236}">
                <a16:creationId xmlns:a16="http://schemas.microsoft.com/office/drawing/2014/main" id="{6CB7EA4C-AD74-263D-204D-65D7638D59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751" y="413396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6 L 3. 3. cau 4">
            <a:hlinkClick r:id="" action="ppaction://media"/>
            <a:extLst>
              <a:ext uri="{FF2B5EF4-FFF2-40B4-BE49-F238E27FC236}">
                <a16:creationId xmlns:a16="http://schemas.microsoft.com/office/drawing/2014/main" id="{16208ABC-C32B-5A89-A15B-0A16939CB5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4653" y="515312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0D1B5D-B79B-5CD7-2323-69DB91F0094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679" y="3030982"/>
            <a:ext cx="508000" cy="710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E7234C-30BC-86B0-F45E-BF8AA124EE6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0962" y="4031219"/>
            <a:ext cx="508000" cy="710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AEA5D2-4094-4303-9ACC-424D0A9DC27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0020" y="5072430"/>
            <a:ext cx="508000" cy="7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102418" y="2393259"/>
            <a:ext cx="100449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BE293-9728-C4E9-025C-9A5FA3EBCA2C}"/>
              </a:ext>
            </a:extLst>
          </p:cNvPr>
          <p:cNvSpPr/>
          <p:nvPr/>
        </p:nvSpPr>
        <p:spPr>
          <a:xfrm>
            <a:off x="1164916" y="683770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LET’S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0679" y="1103632"/>
            <a:ext cx="2032635" cy="5508625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平行四边形 11"/>
          <p:cNvSpPr/>
          <p:nvPr/>
        </p:nvSpPr>
        <p:spPr>
          <a:xfrm>
            <a:off x="439740" y="5591176"/>
            <a:ext cx="10146665" cy="1087755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10486709" y="1364615"/>
            <a:ext cx="1704340" cy="524764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流程图: 决策 12"/>
          <p:cNvSpPr/>
          <p:nvPr/>
        </p:nvSpPr>
        <p:spPr>
          <a:xfrm>
            <a:off x="8088955" y="5591473"/>
            <a:ext cx="4794771" cy="2289452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任意多边形 15"/>
          <p:cNvSpPr/>
          <p:nvPr/>
        </p:nvSpPr>
        <p:spPr>
          <a:xfrm>
            <a:off x="1165362" y="5729247"/>
            <a:ext cx="2893879" cy="743469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8" name="组合 7"/>
          <p:cNvGrpSpPr/>
          <p:nvPr/>
        </p:nvGrpSpPr>
        <p:grpSpPr>
          <a:xfrm>
            <a:off x="-60643" y="1"/>
            <a:ext cx="12312651" cy="6916420"/>
            <a:chOff x="-97" y="0"/>
            <a:chExt cx="19390" cy="10892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-97" y="1738"/>
              <a:ext cx="19391" cy="915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9394" y="3627366"/>
            <a:ext cx="2271445" cy="2599008"/>
            <a:chOff x="9976" y="5688"/>
            <a:chExt cx="3613" cy="4042"/>
          </a:xfrm>
        </p:grpSpPr>
        <p:pic>
          <p:nvPicPr>
            <p:cNvPr id="17" name="图片 16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976" y="5688"/>
              <a:ext cx="2904" cy="404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145" y="8020"/>
              <a:ext cx="3444" cy="129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blouse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31005" y="3809943"/>
            <a:ext cx="2823404" cy="2389766"/>
            <a:chOff x="5560" y="6000"/>
            <a:chExt cx="4447" cy="376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340" y="6000"/>
              <a:ext cx="3458" cy="37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560" y="8247"/>
              <a:ext cx="4447" cy="11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skirt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03207" y="3706992"/>
            <a:ext cx="2100938" cy="2492719"/>
            <a:chOff x="13725" y="5800"/>
            <a:chExt cx="3073" cy="3698"/>
          </a:xfrm>
        </p:grpSpPr>
        <p:pic>
          <p:nvPicPr>
            <p:cNvPr id="18" name="图片 17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858" y="5800"/>
              <a:ext cx="2940" cy="369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725" y="8012"/>
              <a:ext cx="2973" cy="10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T-shirt</a:t>
              </a:r>
            </a:p>
          </p:txBody>
        </p:sp>
      </p:grpSp>
      <p:sp>
        <p:nvSpPr>
          <p:cNvPr id="35" name="流程图: 可选过程 34"/>
          <p:cNvSpPr/>
          <p:nvPr/>
        </p:nvSpPr>
        <p:spPr>
          <a:xfrm>
            <a:off x="2334924" y="-121552"/>
            <a:ext cx="7350289" cy="154635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6" name="矩形 45"/>
          <p:cNvSpPr/>
          <p:nvPr/>
        </p:nvSpPr>
        <p:spPr>
          <a:xfrm>
            <a:off x="2411970" y="459818"/>
            <a:ext cx="7193993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267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wear a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…………….</a:t>
            </a:r>
          </a:p>
        </p:txBody>
      </p:sp>
      <p:sp>
        <p:nvSpPr>
          <p:cNvPr id="47" name="矩形 46"/>
          <p:cNvSpPr/>
          <p:nvPr/>
        </p:nvSpPr>
        <p:spPr>
          <a:xfrm>
            <a:off x="6003118" y="400966"/>
            <a:ext cx="24139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blouse</a:t>
            </a:r>
          </a:p>
        </p:txBody>
      </p:sp>
      <p:pic>
        <p:nvPicPr>
          <p:cNvPr id="2" name="Picture 1" descr="A green shirt with white polka dots&#10;&#10;Description automatically generated">
            <a:extLst>
              <a:ext uri="{FF2B5EF4-FFF2-40B4-BE49-F238E27FC236}">
                <a16:creationId xmlns:a16="http://schemas.microsoft.com/office/drawing/2014/main" id="{4A698573-E5E1-F152-FFD5-79DA772E9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918" y="1762883"/>
            <a:ext cx="2479901" cy="1774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4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40679" y="1332230"/>
            <a:ext cx="11510645" cy="5295265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/>
          <p:cNvSpPr/>
          <p:nvPr/>
        </p:nvSpPr>
        <p:spPr>
          <a:xfrm>
            <a:off x="340679" y="1134112"/>
            <a:ext cx="2032635" cy="5478145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平行四边形 11"/>
          <p:cNvSpPr/>
          <p:nvPr/>
        </p:nvSpPr>
        <p:spPr>
          <a:xfrm>
            <a:off x="439740" y="5591175"/>
            <a:ext cx="10146665" cy="1051560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10486709" y="1155701"/>
            <a:ext cx="1704340" cy="5456555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流程图: 决策 12"/>
          <p:cNvSpPr/>
          <p:nvPr/>
        </p:nvSpPr>
        <p:spPr>
          <a:xfrm>
            <a:off x="8088955" y="5591473"/>
            <a:ext cx="4794771" cy="2289452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任意多边形 15"/>
          <p:cNvSpPr/>
          <p:nvPr/>
        </p:nvSpPr>
        <p:spPr>
          <a:xfrm>
            <a:off x="1165362" y="5729247"/>
            <a:ext cx="2893879" cy="743469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4" name="组合 33"/>
          <p:cNvGrpSpPr/>
          <p:nvPr/>
        </p:nvGrpSpPr>
        <p:grpSpPr>
          <a:xfrm>
            <a:off x="5943" y="-112389"/>
            <a:ext cx="12238991" cy="6943725"/>
            <a:chOff x="-37" y="-43"/>
            <a:chExt cx="19274" cy="10935"/>
          </a:xfrm>
        </p:grpSpPr>
        <p:sp>
          <p:nvSpPr>
            <p:cNvPr id="33" name="矩形 32"/>
            <p:cNvSpPr/>
            <p:nvPr/>
          </p:nvSpPr>
          <p:spPr>
            <a:xfrm>
              <a:off x="-37" y="-43"/>
              <a:ext cx="19274" cy="1701"/>
            </a:xfrm>
            <a:prstGeom prst="rect">
              <a:avLst/>
            </a:prstGeom>
            <a:solidFill>
              <a:srgbClr val="E0E9F4"/>
            </a:solidFill>
            <a:ln>
              <a:solidFill>
                <a:srgbClr val="E0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686"/>
              <a:ext cx="19212" cy="920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56562" y="3810356"/>
            <a:ext cx="2632021" cy="2476357"/>
            <a:chOff x="8877" y="5663"/>
            <a:chExt cx="4729" cy="4691"/>
          </a:xfrm>
        </p:grpSpPr>
        <p:pic>
          <p:nvPicPr>
            <p:cNvPr id="17" name="图片 16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519" y="5663"/>
              <a:ext cx="4087" cy="469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8877" y="8479"/>
              <a:ext cx="4454" cy="14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trousers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65976" y="3763494"/>
            <a:ext cx="2264692" cy="2570079"/>
            <a:chOff x="6106" y="5918"/>
            <a:chExt cx="3567" cy="4048"/>
          </a:xfrm>
        </p:grpSpPr>
        <p:pic>
          <p:nvPicPr>
            <p:cNvPr id="21" name="图片 20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200" y="5918"/>
              <a:ext cx="3264" cy="404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106" y="8306"/>
              <a:ext cx="3567" cy="11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jeans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63861" y="3863290"/>
            <a:ext cx="2709121" cy="2478653"/>
            <a:chOff x="13740" y="5902"/>
            <a:chExt cx="4267" cy="390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096" y="5902"/>
              <a:ext cx="2814" cy="390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740" y="8049"/>
              <a:ext cx="4267" cy="11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shorts</a:t>
              </a:r>
            </a:p>
          </p:txBody>
        </p:sp>
      </p:grpSp>
      <p:sp>
        <p:nvSpPr>
          <p:cNvPr id="35" name="流程图: 可选过程 34"/>
          <p:cNvSpPr/>
          <p:nvPr/>
        </p:nvSpPr>
        <p:spPr>
          <a:xfrm>
            <a:off x="2964584" y="-63428"/>
            <a:ext cx="8289353" cy="169612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0F5C7-249B-200F-4685-06FAED05F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14" y="1536192"/>
            <a:ext cx="2143125" cy="2143125"/>
          </a:xfrm>
          <a:prstGeom prst="rect">
            <a:avLst/>
          </a:prstGeom>
        </p:spPr>
      </p:pic>
      <p:sp>
        <p:nvSpPr>
          <p:cNvPr id="8" name="矩形 45">
            <a:extLst>
              <a:ext uri="{FF2B5EF4-FFF2-40B4-BE49-F238E27FC236}">
                <a16:creationId xmlns:a16="http://schemas.microsoft.com/office/drawing/2014/main" id="{90A1A13E-0762-B1AF-DEC9-CDD605537CBF}"/>
              </a:ext>
            </a:extLst>
          </p:cNvPr>
          <p:cNvSpPr/>
          <p:nvPr/>
        </p:nvSpPr>
        <p:spPr>
          <a:xfrm>
            <a:off x="2743549" y="406959"/>
            <a:ext cx="7193993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267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wear 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…………….</a:t>
            </a:r>
          </a:p>
        </p:txBody>
      </p:sp>
      <p:sp>
        <p:nvSpPr>
          <p:cNvPr id="20" name="矩形 46">
            <a:extLst>
              <a:ext uri="{FF2B5EF4-FFF2-40B4-BE49-F238E27FC236}">
                <a16:creationId xmlns:a16="http://schemas.microsoft.com/office/drawing/2014/main" id="{E34AAAB6-4093-0BFE-6880-EDF93995E560}"/>
              </a:ext>
            </a:extLst>
          </p:cNvPr>
          <p:cNvSpPr/>
          <p:nvPr/>
        </p:nvSpPr>
        <p:spPr>
          <a:xfrm>
            <a:off x="6240105" y="348107"/>
            <a:ext cx="24139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trousers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1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52424" y="1161308"/>
            <a:ext cx="11510645" cy="5389245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/>
          <p:cNvSpPr/>
          <p:nvPr/>
        </p:nvSpPr>
        <p:spPr>
          <a:xfrm>
            <a:off x="340679" y="1298575"/>
            <a:ext cx="2032635" cy="531368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平行四边形 11"/>
          <p:cNvSpPr/>
          <p:nvPr/>
        </p:nvSpPr>
        <p:spPr>
          <a:xfrm>
            <a:off x="439740" y="5591176"/>
            <a:ext cx="10146665" cy="1045845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10486709" y="1125855"/>
            <a:ext cx="1704340" cy="548640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流程图: 决策 12"/>
          <p:cNvSpPr/>
          <p:nvPr/>
        </p:nvSpPr>
        <p:spPr>
          <a:xfrm>
            <a:off x="8088955" y="5591473"/>
            <a:ext cx="4794771" cy="2289452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任意多边形 15"/>
          <p:cNvSpPr/>
          <p:nvPr/>
        </p:nvSpPr>
        <p:spPr>
          <a:xfrm>
            <a:off x="1165362" y="5729247"/>
            <a:ext cx="2893879" cy="743469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4" name="组合 33"/>
          <p:cNvGrpSpPr/>
          <p:nvPr/>
        </p:nvGrpSpPr>
        <p:grpSpPr>
          <a:xfrm>
            <a:off x="1" y="50166"/>
            <a:ext cx="12214860" cy="6915785"/>
            <a:chOff x="0" y="0"/>
            <a:chExt cx="19236" cy="10891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771"/>
              <a:ext cx="19197" cy="912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81708" y="3984539"/>
            <a:ext cx="2337705" cy="2333895"/>
            <a:chOff x="10050" y="6275"/>
            <a:chExt cx="3682" cy="3676"/>
          </a:xfrm>
        </p:grpSpPr>
        <p:pic>
          <p:nvPicPr>
            <p:cNvPr id="17" name="图片 16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34" y="6275"/>
              <a:ext cx="2963" cy="36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050" y="8548"/>
              <a:ext cx="3682" cy="11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jumper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88128" y="3991522"/>
            <a:ext cx="2159931" cy="2351671"/>
            <a:chOff x="6280" y="6286"/>
            <a:chExt cx="3402" cy="370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280" y="6286"/>
              <a:ext cx="3402" cy="370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467" y="8568"/>
              <a:ext cx="3028" cy="11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shirt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88464" y="3984867"/>
            <a:ext cx="2128578" cy="2353812"/>
            <a:chOff x="14019" y="6186"/>
            <a:chExt cx="3060" cy="373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019" y="6186"/>
              <a:ext cx="2529" cy="37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4104" y="8572"/>
              <a:ext cx="2975" cy="11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blouse</a:t>
              </a:r>
            </a:p>
          </p:txBody>
        </p:sp>
      </p:grpSp>
      <p:sp>
        <p:nvSpPr>
          <p:cNvPr id="2" name="流程图: 可选过程 1"/>
          <p:cNvSpPr/>
          <p:nvPr/>
        </p:nvSpPr>
        <p:spPr>
          <a:xfrm>
            <a:off x="2687655" y="80223"/>
            <a:ext cx="8556943" cy="140345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B62C0-7FBA-411A-9183-D7313CC3D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63" y="1585918"/>
            <a:ext cx="2143125" cy="2143125"/>
          </a:xfrm>
          <a:prstGeom prst="rect">
            <a:avLst/>
          </a:prstGeom>
        </p:spPr>
      </p:pic>
      <p:sp>
        <p:nvSpPr>
          <p:cNvPr id="8" name="矩形 45">
            <a:extLst>
              <a:ext uri="{FF2B5EF4-FFF2-40B4-BE49-F238E27FC236}">
                <a16:creationId xmlns:a16="http://schemas.microsoft.com/office/drawing/2014/main" id="{4D7593EA-2F51-72BD-736F-0B1F23F16CEA}"/>
              </a:ext>
            </a:extLst>
          </p:cNvPr>
          <p:cNvSpPr/>
          <p:nvPr/>
        </p:nvSpPr>
        <p:spPr>
          <a:xfrm>
            <a:off x="2411970" y="459818"/>
            <a:ext cx="7193993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267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wear a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…………….</a:t>
            </a:r>
          </a:p>
        </p:txBody>
      </p:sp>
      <p:sp>
        <p:nvSpPr>
          <p:cNvPr id="20" name="矩形 46">
            <a:extLst>
              <a:ext uri="{FF2B5EF4-FFF2-40B4-BE49-F238E27FC236}">
                <a16:creationId xmlns:a16="http://schemas.microsoft.com/office/drawing/2014/main" id="{33803498-DCB9-498D-19E9-8CB5B8903F81}"/>
              </a:ext>
            </a:extLst>
          </p:cNvPr>
          <p:cNvSpPr/>
          <p:nvPr/>
        </p:nvSpPr>
        <p:spPr>
          <a:xfrm>
            <a:off x="6003118" y="400966"/>
            <a:ext cx="24139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jumper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38137" y="1307556"/>
            <a:ext cx="11510645" cy="5389245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/>
          <p:cNvSpPr/>
          <p:nvPr/>
        </p:nvSpPr>
        <p:spPr>
          <a:xfrm>
            <a:off x="340679" y="1298575"/>
            <a:ext cx="2032635" cy="531368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平行四边形 11"/>
          <p:cNvSpPr/>
          <p:nvPr/>
        </p:nvSpPr>
        <p:spPr>
          <a:xfrm>
            <a:off x="439740" y="5591176"/>
            <a:ext cx="10146665" cy="1045845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10486709" y="1125855"/>
            <a:ext cx="1704340" cy="548640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流程图: 决策 12"/>
          <p:cNvSpPr/>
          <p:nvPr/>
        </p:nvSpPr>
        <p:spPr>
          <a:xfrm>
            <a:off x="8088955" y="5591473"/>
            <a:ext cx="4794771" cy="2289452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任意多边形 15"/>
          <p:cNvSpPr/>
          <p:nvPr/>
        </p:nvSpPr>
        <p:spPr>
          <a:xfrm>
            <a:off x="1165362" y="5729247"/>
            <a:ext cx="2893879" cy="743469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4" name="组合 33"/>
          <p:cNvGrpSpPr/>
          <p:nvPr/>
        </p:nvGrpSpPr>
        <p:grpSpPr>
          <a:xfrm>
            <a:off x="954" y="1"/>
            <a:ext cx="12214860" cy="6915785"/>
            <a:chOff x="0" y="0"/>
            <a:chExt cx="19236" cy="10891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771"/>
              <a:ext cx="19197" cy="912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93460" y="3984539"/>
            <a:ext cx="2425321" cy="2333895"/>
            <a:chOff x="9911" y="6275"/>
            <a:chExt cx="3820" cy="3676"/>
          </a:xfrm>
        </p:grpSpPr>
        <p:pic>
          <p:nvPicPr>
            <p:cNvPr id="17" name="图片 16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34" y="6275"/>
              <a:ext cx="2963" cy="36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911" y="8457"/>
              <a:ext cx="3820" cy="11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shorts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88131" y="3991523"/>
            <a:ext cx="2159932" cy="2351672"/>
            <a:chOff x="6280" y="6286"/>
            <a:chExt cx="3402" cy="370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280" y="6286"/>
              <a:ext cx="3402" cy="370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410" y="8365"/>
              <a:ext cx="2840" cy="130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skirt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52286" y="3964066"/>
            <a:ext cx="2495165" cy="2353813"/>
            <a:chOff x="13967" y="6153"/>
            <a:chExt cx="3587" cy="373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291" y="6153"/>
              <a:ext cx="2529" cy="37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967" y="8440"/>
              <a:ext cx="3587" cy="11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trousers</a:t>
              </a:r>
            </a:p>
          </p:txBody>
        </p:sp>
      </p:grpSp>
      <p:sp>
        <p:nvSpPr>
          <p:cNvPr id="2" name="流程图: 可选过程 1"/>
          <p:cNvSpPr/>
          <p:nvPr/>
        </p:nvSpPr>
        <p:spPr>
          <a:xfrm>
            <a:off x="2771925" y="-47218"/>
            <a:ext cx="8099276" cy="15362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CCAA7-30D3-568F-81B2-B6C3BDF169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93" y="1597844"/>
            <a:ext cx="2076450" cy="2200275"/>
          </a:xfrm>
          <a:prstGeom prst="rect">
            <a:avLst/>
          </a:prstGeom>
        </p:spPr>
      </p:pic>
      <p:sp>
        <p:nvSpPr>
          <p:cNvPr id="8" name="矩形 45">
            <a:extLst>
              <a:ext uri="{FF2B5EF4-FFF2-40B4-BE49-F238E27FC236}">
                <a16:creationId xmlns:a16="http://schemas.microsoft.com/office/drawing/2014/main" id="{2193B299-88CF-DFAC-77FD-E07B73848CB2}"/>
              </a:ext>
            </a:extLst>
          </p:cNvPr>
          <p:cNvSpPr/>
          <p:nvPr/>
        </p:nvSpPr>
        <p:spPr>
          <a:xfrm>
            <a:off x="2411970" y="459818"/>
            <a:ext cx="7193993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267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wear 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…………….</a:t>
            </a:r>
          </a:p>
        </p:txBody>
      </p:sp>
      <p:sp>
        <p:nvSpPr>
          <p:cNvPr id="20" name="矩形 46">
            <a:extLst>
              <a:ext uri="{FF2B5EF4-FFF2-40B4-BE49-F238E27FC236}">
                <a16:creationId xmlns:a16="http://schemas.microsoft.com/office/drawing/2014/main" id="{32BC4990-EB6D-FEAE-A846-8861F6A47339}"/>
              </a:ext>
            </a:extLst>
          </p:cNvPr>
          <p:cNvSpPr/>
          <p:nvPr/>
        </p:nvSpPr>
        <p:spPr>
          <a:xfrm>
            <a:off x="6003118" y="400966"/>
            <a:ext cx="24139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6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2204</TotalTime>
  <Words>139</Words>
  <Application>Microsoft Office PowerPoint</Application>
  <PresentationFormat>Widescreen</PresentationFormat>
  <Paragraphs>39</Paragraphs>
  <Slides>8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A3.OpenSansBold-San</vt:lpstr>
      <vt:lpstr>A3.OpenSans-San</vt:lpstr>
      <vt:lpstr>Arial</vt:lpstr>
      <vt:lpstr>Calibri</vt:lpstr>
      <vt:lpstr>Calibri Light</vt:lpstr>
      <vt:lpstr>Comic Sans MS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144</cp:revision>
  <dcterms:created xsi:type="dcterms:W3CDTF">2021-11-11T15:46:46Z</dcterms:created>
  <dcterms:modified xsi:type="dcterms:W3CDTF">2025-04-08T02:32:20Z</dcterms:modified>
</cp:coreProperties>
</file>