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438" r:id="rId3"/>
    <p:sldId id="788" r:id="rId4"/>
    <p:sldId id="741" r:id="rId5"/>
    <p:sldId id="434" r:id="rId6"/>
    <p:sldId id="1031" r:id="rId7"/>
    <p:sldId id="742" r:id="rId8"/>
    <p:sldId id="1033" r:id="rId9"/>
    <p:sldId id="1034" r:id="rId10"/>
    <p:sldId id="1035" r:id="rId11"/>
    <p:sldId id="102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1F4"/>
    <a:srgbClr val="B7EEFB"/>
    <a:srgbClr val="FF6699"/>
    <a:srgbClr val="FFFFCC"/>
    <a:srgbClr val="FFFF99"/>
    <a:srgbClr val="FF5050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52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8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7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.png"/><Relationship Id="rId2" Type="http://schemas.openxmlformats.org/officeDocument/2006/relationships/audio" Target="../media/media3.mp3"/><Relationship Id="rId16" Type="http://schemas.openxmlformats.org/officeDocument/2006/relationships/notesSlide" Target="../notesSlides/notesSlide3.xml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microsoft.com/office/2007/relationships/media" Target="../media/media6.mp3"/><Relationship Id="rId5" Type="http://schemas.microsoft.com/office/2007/relationships/media" Target="../media/media2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19" Type="http://schemas.openxmlformats.org/officeDocument/2006/relationships/image" Target="../media/image6.png"/><Relationship Id="rId4" Type="http://schemas.openxmlformats.org/officeDocument/2006/relationships/audio" Target="../media/media1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EA5908A-8301-42FB-2D45-27CA8E92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8819" y="3286124"/>
            <a:ext cx="106007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         </a:t>
            </a:r>
            <a:r>
              <a:rPr lang="en-US" sz="6000" b="1" dirty="0">
                <a:solidFill>
                  <a:srgbClr val="0070C0"/>
                </a:solidFill>
                <a:latin typeface="Arial" pitchFamily="34" charset="0"/>
              </a:rPr>
              <a:t>LESSON 1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74FE2B3-A48B-BF65-4CDE-7B55F594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3003" y="2011530"/>
            <a:ext cx="110228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latin typeface="Arial" pitchFamily="34" charset="0"/>
              </a:rPr>
              <a:t>         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15:OUR HEALTH</a:t>
            </a:r>
          </a:p>
        </p:txBody>
      </p:sp>
    </p:spTree>
    <p:extLst>
      <p:ext uri="{BB962C8B-B14F-4D97-AF65-F5344CB8AC3E}">
        <p14:creationId xmlns:p14="http://schemas.microsoft.com/office/powerpoint/2010/main" val="33504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3E3BEB-61CF-AAD2-CF83-4D07540EE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86" y="431657"/>
            <a:ext cx="11044260" cy="60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420533" y="617332"/>
            <a:ext cx="5780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</a:rPr>
              <a:t>VOCABULARY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2802612" y="2039518"/>
            <a:ext cx="7016531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4000" b="1" dirty="0"/>
              <a:t>Toothache:đau răng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4000" b="1" dirty="0"/>
              <a:t>headache:đau đầu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4000" b="1" dirty="0"/>
              <a:t>Sore throat:đau họng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4000" b="1" dirty="0"/>
              <a:t>Stomach ache: đau dạ dày</a:t>
            </a:r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860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765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8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45D1846-A2F4-7E1B-8968-B3C35663EB59}"/>
              </a:ext>
            </a:extLst>
          </p:cNvPr>
          <p:cNvSpPr/>
          <p:nvPr/>
        </p:nvSpPr>
        <p:spPr>
          <a:xfrm>
            <a:off x="780063" y="857251"/>
            <a:ext cx="3286126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1.toothache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B67B9C-451A-2F6C-AF23-E20A5B40CC40}"/>
              </a:ext>
            </a:extLst>
          </p:cNvPr>
          <p:cNvSpPr/>
          <p:nvPr/>
        </p:nvSpPr>
        <p:spPr>
          <a:xfrm>
            <a:off x="745085" y="2328862"/>
            <a:ext cx="3286126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2.Stomach ache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9BA1CD-1C49-2A9D-26C0-C85E36DC460E}"/>
              </a:ext>
            </a:extLst>
          </p:cNvPr>
          <p:cNvSpPr/>
          <p:nvPr/>
        </p:nvSpPr>
        <p:spPr>
          <a:xfrm>
            <a:off x="783185" y="3795712"/>
            <a:ext cx="3286126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3.headache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7F01810-8B37-556C-89A7-7D90B67E1D03}"/>
              </a:ext>
            </a:extLst>
          </p:cNvPr>
          <p:cNvSpPr/>
          <p:nvPr/>
        </p:nvSpPr>
        <p:spPr>
          <a:xfrm>
            <a:off x="783185" y="5210820"/>
            <a:ext cx="3286126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Sore throat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959E660-3AC4-CE6E-D20F-5ABFDE592684}"/>
              </a:ext>
            </a:extLst>
          </p:cNvPr>
          <p:cNvSpPr/>
          <p:nvPr/>
        </p:nvSpPr>
        <p:spPr>
          <a:xfrm>
            <a:off x="11001376" y="742951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A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506576-A36B-BB35-5645-BFA6B1491522}"/>
              </a:ext>
            </a:extLst>
          </p:cNvPr>
          <p:cNvSpPr/>
          <p:nvPr/>
        </p:nvSpPr>
        <p:spPr>
          <a:xfrm>
            <a:off x="11001376" y="2247901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B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9565079-DA33-A027-1A80-CF86745B5BD1}"/>
              </a:ext>
            </a:extLst>
          </p:cNvPr>
          <p:cNvSpPr/>
          <p:nvPr/>
        </p:nvSpPr>
        <p:spPr>
          <a:xfrm>
            <a:off x="11001376" y="3886202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C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C325360-FF0F-273B-5082-152A3B901231}"/>
              </a:ext>
            </a:extLst>
          </p:cNvPr>
          <p:cNvSpPr/>
          <p:nvPr/>
        </p:nvSpPr>
        <p:spPr>
          <a:xfrm>
            <a:off x="11060600" y="5448303"/>
            <a:ext cx="733424" cy="762000"/>
          </a:xfrm>
          <a:prstGeom prst="ellipse">
            <a:avLst/>
          </a:prstGeom>
          <a:solidFill>
            <a:srgbClr val="2C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D</a:t>
            </a:r>
            <a:endParaRPr lang="en-US" sz="3000" b="1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463AB4B-DABE-26BF-9134-874F74CB9630}"/>
              </a:ext>
            </a:extLst>
          </p:cNvPr>
          <p:cNvCxnSpPr>
            <a:cxnSpLocks/>
            <a:endCxn id="5125" idx="1"/>
          </p:cNvCxnSpPr>
          <p:nvPr/>
        </p:nvCxnSpPr>
        <p:spPr>
          <a:xfrm>
            <a:off x="4076699" y="1219200"/>
            <a:ext cx="4604846" cy="29598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0A174E6-3F99-6B6C-7DB2-18833491EB1E}"/>
              </a:ext>
            </a:extLst>
          </p:cNvPr>
          <p:cNvCxnSpPr>
            <a:cxnSpLocks/>
          </p:cNvCxnSpPr>
          <p:nvPr/>
        </p:nvCxnSpPr>
        <p:spPr>
          <a:xfrm flipV="1">
            <a:off x="4057649" y="1303283"/>
            <a:ext cx="4068164" cy="147801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4162439-6F32-9923-FE8E-76AB71B8BE27}"/>
              </a:ext>
            </a:extLst>
          </p:cNvPr>
          <p:cNvCxnSpPr>
            <a:cxnSpLocks/>
          </p:cNvCxnSpPr>
          <p:nvPr/>
        </p:nvCxnSpPr>
        <p:spPr>
          <a:xfrm>
            <a:off x="4114799" y="4248150"/>
            <a:ext cx="4221163" cy="162713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C9F8594-9C83-C9E5-FAE4-E39085BD1AEC}"/>
              </a:ext>
            </a:extLst>
          </p:cNvPr>
          <p:cNvCxnSpPr>
            <a:cxnSpLocks/>
          </p:cNvCxnSpPr>
          <p:nvPr/>
        </p:nvCxnSpPr>
        <p:spPr>
          <a:xfrm flipV="1">
            <a:off x="4114799" y="3009901"/>
            <a:ext cx="4221163" cy="26551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60F14E6A-60A9-8A1E-F965-55429363D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2" y="158751"/>
            <a:ext cx="207979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9E83D5AF-D7F9-DBC4-D66A-4606AEB80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1778001"/>
            <a:ext cx="2114551" cy="154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37C6C33-540A-818C-8848-F2955AF79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372" y="5054493"/>
            <a:ext cx="2114551" cy="161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51EC3236-1BD2-D566-9073-C27F2816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545" y="3429000"/>
            <a:ext cx="173420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2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2AA0AA-5CC3-77D1-22F0-D9A50B7A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92FE6-AC5B-41E1-E7B7-5CFD9C38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FDEA2B-A547-8AB6-5894-21241B261F4B}"/>
              </a:ext>
            </a:extLst>
          </p:cNvPr>
          <p:cNvSpPr/>
          <p:nvPr/>
        </p:nvSpPr>
        <p:spPr>
          <a:xfrm>
            <a:off x="2417379" y="274705"/>
            <a:ext cx="9277350" cy="1205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kern="1200" dirty="0">
                <a:solidFill>
                  <a:srgbClr val="FF5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000" b="1" dirty="0">
                <a:solidFill>
                  <a:srgbClr val="FF505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ỏi và trả lời xem ai đó có vấn đề gì</a:t>
            </a:r>
            <a:endParaRPr lang="en-US" sz="4000" dirty="0">
              <a:solidFill>
                <a:srgbClr val="FF5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4D9AEA7-5BA8-2D2E-C3AE-2D3277F99D1B}"/>
              </a:ext>
            </a:extLst>
          </p:cNvPr>
          <p:cNvSpPr/>
          <p:nvPr/>
        </p:nvSpPr>
        <p:spPr>
          <a:xfrm>
            <a:off x="2103659" y="1681256"/>
            <a:ext cx="7211941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What’s the matter?</a:t>
            </a:r>
            <a:endParaRPr lang="en-US" sz="3200" b="1" kern="1200" dirty="0">
              <a:solidFill>
                <a:srgbClr val="FF505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vấn đề gì</a:t>
            </a:r>
            <a:r>
              <a:rPr lang="vi-VN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vậy?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6BDD71B-DB15-DA0E-31DE-F9CADFF25BAE}"/>
              </a:ext>
            </a:extLst>
          </p:cNvPr>
          <p:cNvSpPr/>
          <p:nvPr/>
        </p:nvSpPr>
        <p:spPr>
          <a:xfrm>
            <a:off x="3617120" y="4243387"/>
            <a:ext cx="6777612" cy="226302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have a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kern="1200" dirty="0">
                <a:solidFill>
                  <a:srgbClr val="FF5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toothache</a:t>
            </a:r>
            <a:endParaRPr lang="en-US" sz="3200" b="1" kern="1200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 bị đau răng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/>
              <a:t> </a:t>
            </a:r>
          </a:p>
        </p:txBody>
      </p:sp>
      <p:pic>
        <p:nvPicPr>
          <p:cNvPr id="2" name="U 15 l 1.2 what thematter">
            <a:hlinkClick r:id="" action="ppaction://media"/>
            <a:extLst>
              <a:ext uri="{FF2B5EF4-FFF2-40B4-BE49-F238E27FC236}">
                <a16:creationId xmlns:a16="http://schemas.microsoft.com/office/drawing/2014/main" id="{BEB68877-BCDF-2D4A-4D28-2F347892B9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73200" y="2361373"/>
            <a:ext cx="406400" cy="40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9" name="U 15 l 1.2  i have a toothache">
            <a:hlinkClick r:id="" action="ppaction://media"/>
            <a:extLst>
              <a:ext uri="{FF2B5EF4-FFF2-40B4-BE49-F238E27FC236}">
                <a16:creationId xmlns:a16="http://schemas.microsoft.com/office/drawing/2014/main" id="{511C3415-C677-6FFC-E9E3-6C8D8C9E61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16577" y="5197550"/>
            <a:ext cx="406400" cy="40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885323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1326434" y="897174"/>
            <a:ext cx="4375960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What’s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the matter?</a:t>
            </a: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6180083" y="865961"/>
            <a:ext cx="4046483" cy="558911"/>
          </a:xfrm>
          <a:prstGeom prst="wedgeRoundRectCallout">
            <a:avLst>
              <a:gd name="adj1" fmla="val 2681"/>
              <a:gd name="adj2" fmla="val 7462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  have a......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7196199" y="754556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toothache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32D8B6-8209-D7B4-A3BE-DD6A336A9E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2055" y="1773671"/>
            <a:ext cx="9872156" cy="4706963"/>
          </a:xfrm>
          <a:prstGeom prst="rect">
            <a:avLst/>
          </a:prstGeom>
        </p:spPr>
      </p:pic>
      <p:pic>
        <p:nvPicPr>
          <p:cNvPr id="12" name="Track 42">
            <a:hlinkClick r:id="" action="ppaction://media"/>
            <a:extLst>
              <a:ext uri="{FF2B5EF4-FFF2-40B4-BE49-F238E27FC236}">
                <a16:creationId xmlns:a16="http://schemas.microsoft.com/office/drawing/2014/main" id="{D9021629-366A-8BBE-30E3-8DE91C6FEF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02394" y="3064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5 l 1.2 what thematter">
            <a:hlinkClick r:id="" action="ppaction://media"/>
            <a:extLst>
              <a:ext uri="{FF2B5EF4-FFF2-40B4-BE49-F238E27FC236}">
                <a16:creationId xmlns:a16="http://schemas.microsoft.com/office/drawing/2014/main" id="{D1505D5C-DE58-7C85-E623-B9A6CA2512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46707" y="1005343"/>
            <a:ext cx="406400" cy="40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14" name="U 15 l 1.2  i have a toothache">
            <a:hlinkClick r:id="" action="ppaction://media"/>
            <a:extLst>
              <a:ext uri="{FF2B5EF4-FFF2-40B4-BE49-F238E27FC236}">
                <a16:creationId xmlns:a16="http://schemas.microsoft.com/office/drawing/2014/main" id="{E3AF4108-FBCF-8354-5006-F3CC6A4256A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434205" y="1018472"/>
            <a:ext cx="406400" cy="40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15" name="U 15 l 1.2 headache">
            <a:hlinkClick r:id="" action="ppaction://media"/>
            <a:extLst>
              <a:ext uri="{FF2B5EF4-FFF2-40B4-BE49-F238E27FC236}">
                <a16:creationId xmlns:a16="http://schemas.microsoft.com/office/drawing/2014/main" id="{880D6A58-B0D0-453F-B42B-3DED5F70C43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02570" y="3526955"/>
            <a:ext cx="406400" cy="40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6" name="U 15 l 1.2 toothache">
            <a:hlinkClick r:id="" action="ppaction://media"/>
            <a:extLst>
              <a:ext uri="{FF2B5EF4-FFF2-40B4-BE49-F238E27FC236}">
                <a16:creationId xmlns:a16="http://schemas.microsoft.com/office/drawing/2014/main" id="{5F02DE7A-7F0E-FC3B-6A04-44D72A3ACAA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9067" y="3502521"/>
            <a:ext cx="406400" cy="40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7" name="U 15 l 1.2 sore thoroat">
            <a:hlinkClick r:id="" action="ppaction://media"/>
            <a:extLst>
              <a:ext uri="{FF2B5EF4-FFF2-40B4-BE49-F238E27FC236}">
                <a16:creationId xmlns:a16="http://schemas.microsoft.com/office/drawing/2014/main" id="{44BDCE83-3A25-4B66-6BE0-28D6F85F944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76719" y="5969036"/>
            <a:ext cx="406400" cy="40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8" name="U 15 l 1.2 stomach ache">
            <a:hlinkClick r:id="" action="ppaction://media"/>
            <a:extLst>
              <a:ext uri="{FF2B5EF4-FFF2-40B4-BE49-F238E27FC236}">
                <a16:creationId xmlns:a16="http://schemas.microsoft.com/office/drawing/2014/main" id="{2F38E87B-7BEA-6E36-CCCD-EFBD40476D2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98784" y="5969036"/>
            <a:ext cx="406400" cy="40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796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75101923-D923-CA31-CAA8-03D7C1436637}"/>
              </a:ext>
            </a:extLst>
          </p:cNvPr>
          <p:cNvSpPr/>
          <p:nvPr/>
        </p:nvSpPr>
        <p:spPr>
          <a:xfrm>
            <a:off x="3596668" y="703473"/>
            <a:ext cx="4375960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What’s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the matter?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D8FBCE3C-74B2-2786-2045-27442E807DF3}"/>
              </a:ext>
            </a:extLst>
          </p:cNvPr>
          <p:cNvSpPr/>
          <p:nvPr/>
        </p:nvSpPr>
        <p:spPr>
          <a:xfrm>
            <a:off x="3720662" y="5595616"/>
            <a:ext cx="4046483" cy="558911"/>
          </a:xfrm>
          <a:prstGeom prst="wedgeRoundRectCallout">
            <a:avLst>
              <a:gd name="adj1" fmla="val 3460"/>
              <a:gd name="adj2" fmla="val -83333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  have a......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16D570-40BB-D842-BD3A-ACC9BDA9A4C6}"/>
              </a:ext>
            </a:extLst>
          </p:cNvPr>
          <p:cNvSpPr/>
          <p:nvPr/>
        </p:nvSpPr>
        <p:spPr>
          <a:xfrm>
            <a:off x="4736778" y="5484211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toothache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0C4007-ED9A-8406-86A1-F7754935B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396" y="1965857"/>
            <a:ext cx="3216985" cy="2635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14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75101923-D923-CA31-CAA8-03D7C1436637}"/>
              </a:ext>
            </a:extLst>
          </p:cNvPr>
          <p:cNvSpPr/>
          <p:nvPr/>
        </p:nvSpPr>
        <p:spPr>
          <a:xfrm>
            <a:off x="3596668" y="703473"/>
            <a:ext cx="4375960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What’s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the matter?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D8FBCE3C-74B2-2786-2045-27442E807DF3}"/>
              </a:ext>
            </a:extLst>
          </p:cNvPr>
          <p:cNvSpPr/>
          <p:nvPr/>
        </p:nvSpPr>
        <p:spPr>
          <a:xfrm>
            <a:off x="3720662" y="5595616"/>
            <a:ext cx="4046483" cy="558911"/>
          </a:xfrm>
          <a:prstGeom prst="wedgeRoundRectCallout">
            <a:avLst>
              <a:gd name="adj1" fmla="val 3460"/>
              <a:gd name="adj2" fmla="val -83333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  have a......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16D570-40BB-D842-BD3A-ACC9BDA9A4C6}"/>
              </a:ext>
            </a:extLst>
          </p:cNvPr>
          <p:cNvSpPr/>
          <p:nvPr/>
        </p:nvSpPr>
        <p:spPr>
          <a:xfrm>
            <a:off x="4736778" y="5484211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ache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36C49D-94EF-F578-2F91-DB8743512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534" y="1965857"/>
            <a:ext cx="3232228" cy="2616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62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75101923-D923-CA31-CAA8-03D7C1436637}"/>
              </a:ext>
            </a:extLst>
          </p:cNvPr>
          <p:cNvSpPr/>
          <p:nvPr/>
        </p:nvSpPr>
        <p:spPr>
          <a:xfrm>
            <a:off x="3596668" y="703473"/>
            <a:ext cx="4375960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What’s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the matter?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D8FBCE3C-74B2-2786-2045-27442E807DF3}"/>
              </a:ext>
            </a:extLst>
          </p:cNvPr>
          <p:cNvSpPr/>
          <p:nvPr/>
        </p:nvSpPr>
        <p:spPr>
          <a:xfrm>
            <a:off x="3398516" y="5595616"/>
            <a:ext cx="4755382" cy="558911"/>
          </a:xfrm>
          <a:prstGeom prst="wedgeRoundRectCallout">
            <a:avLst>
              <a:gd name="adj1" fmla="val 3460"/>
              <a:gd name="adj2" fmla="val -83333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  have a..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16D570-40BB-D842-BD3A-ACC9BDA9A4C6}"/>
              </a:ext>
            </a:extLst>
          </p:cNvPr>
          <p:cNvSpPr/>
          <p:nvPr/>
        </p:nvSpPr>
        <p:spPr>
          <a:xfrm>
            <a:off x="4736778" y="5484211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sore throat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C91A44-2D67-DE06-A04B-A02B46903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427" y="1965857"/>
            <a:ext cx="3216985" cy="2635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43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B8C6F-F77C-4EC4-093C-F8B0F957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C45B4-1734-808B-DC27-5BEE8EA9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75101923-D923-CA31-CAA8-03D7C1436637}"/>
              </a:ext>
            </a:extLst>
          </p:cNvPr>
          <p:cNvSpPr/>
          <p:nvPr/>
        </p:nvSpPr>
        <p:spPr>
          <a:xfrm>
            <a:off x="3596668" y="703473"/>
            <a:ext cx="4375960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What’s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the matter?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D8FBCE3C-74B2-2786-2045-27442E807DF3}"/>
              </a:ext>
            </a:extLst>
          </p:cNvPr>
          <p:cNvSpPr/>
          <p:nvPr/>
        </p:nvSpPr>
        <p:spPr>
          <a:xfrm>
            <a:off x="3398515" y="5595616"/>
            <a:ext cx="4862615" cy="558911"/>
          </a:xfrm>
          <a:prstGeom prst="wedgeRoundRectCallout">
            <a:avLst>
              <a:gd name="adj1" fmla="val 3460"/>
              <a:gd name="adj2" fmla="val -83333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  have a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16D570-40BB-D842-BD3A-ACC9BDA9A4C6}"/>
              </a:ext>
            </a:extLst>
          </p:cNvPr>
          <p:cNvSpPr/>
          <p:nvPr/>
        </p:nvSpPr>
        <p:spPr>
          <a:xfrm>
            <a:off x="4831370" y="5484211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stomach </a:t>
            </a:r>
            <a:r>
              <a:rPr lang="en-US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ache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4E4B47-A521-F108-FF18-5CCE4FB42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10" y="2110929"/>
            <a:ext cx="3216985" cy="2636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74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2514</TotalTime>
  <Words>211</Words>
  <Application>Microsoft Office PowerPoint</Application>
  <PresentationFormat>Widescreen</PresentationFormat>
  <Paragraphs>53</Paragraphs>
  <Slides>10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A3.OpenSansBold-San</vt:lpstr>
      <vt:lpstr>A3.OpenSans-San</vt:lpstr>
      <vt:lpstr>Arial</vt:lpstr>
      <vt:lpstr>Calibri</vt:lpstr>
      <vt:lpstr>Calibri Light</vt:lpstr>
      <vt:lpstr>Cambria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152</cp:revision>
  <dcterms:created xsi:type="dcterms:W3CDTF">2021-11-11T15:46:46Z</dcterms:created>
  <dcterms:modified xsi:type="dcterms:W3CDTF">2025-04-07T13:55:47Z</dcterms:modified>
</cp:coreProperties>
</file>