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7"/>
  </p:notesMasterIdLst>
  <p:sldIdLst>
    <p:sldId id="462" r:id="rId3"/>
    <p:sldId id="1033" r:id="rId4"/>
    <p:sldId id="1233" r:id="rId5"/>
    <p:sldId id="1035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00FF"/>
    <a:srgbClr val="BCF8FE"/>
    <a:srgbClr val="A8BB2E"/>
    <a:srgbClr val="FF7C80"/>
    <a:srgbClr val="FF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78832" autoAdjust="0"/>
  </p:normalViewPr>
  <p:slideViewPr>
    <p:cSldViewPr snapToGrid="0">
      <p:cViewPr varScale="1">
        <p:scale>
          <a:sx n="71" d="100"/>
          <a:sy n="71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 :TRAN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FC74D-4EDA-4534-A667-EAE75BE8E0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48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15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0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69F0-B8D4-4841-AF23-326ACF4E749B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EB63-822E-40D0-96BD-00928042F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4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3.png"/><Relationship Id="rId5" Type="http://schemas.microsoft.com/office/2007/relationships/media" Target="../media/media3.mp3"/><Relationship Id="rId10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Box 2"/>
          <p:cNvSpPr txBox="1">
            <a:spLocks noChangeArrowheads="1"/>
          </p:cNvSpPr>
          <p:nvPr/>
        </p:nvSpPr>
        <p:spPr bwMode="auto">
          <a:xfrm>
            <a:off x="566738" y="27559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800" b="1" dirty="0">
                <a:latin typeface="Arial" pitchFamily="34" charset="0"/>
              </a:rPr>
              <a:t>                </a:t>
            </a:r>
            <a:r>
              <a:rPr lang="en-US" sz="4800" b="1" dirty="0">
                <a:solidFill>
                  <a:srgbClr val="FFFF00"/>
                </a:solidFill>
                <a:latin typeface="Arial" pitchFamily="34" charset="0"/>
              </a:rPr>
              <a:t>LESSON 2 ( 4, 5, 6)</a:t>
            </a:r>
          </a:p>
        </p:txBody>
      </p:sp>
      <p:sp>
        <p:nvSpPr>
          <p:cNvPr id="24582" name="TextBox 2"/>
          <p:cNvSpPr txBox="1">
            <a:spLocks noChangeArrowheads="1"/>
          </p:cNvSpPr>
          <p:nvPr/>
        </p:nvSpPr>
        <p:spPr bwMode="auto">
          <a:xfrm>
            <a:off x="1671638" y="1586592"/>
            <a:ext cx="89535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500" b="1" dirty="0">
                <a:latin typeface="Arial" pitchFamily="34" charset="0"/>
              </a:rPr>
              <a:t> </a:t>
            </a:r>
            <a:r>
              <a:rPr lang="en-US" sz="4500" b="1" dirty="0">
                <a:solidFill>
                  <a:srgbClr val="FF0000"/>
                </a:solidFill>
                <a:latin typeface="Arial" pitchFamily="34" charset="0"/>
              </a:rPr>
              <a:t>UNIT 15: OUR HEALTH</a:t>
            </a:r>
          </a:p>
        </p:txBody>
      </p:sp>
    </p:spTree>
    <p:extLst>
      <p:ext uri="{BB962C8B-B14F-4D97-AF65-F5344CB8AC3E}">
        <p14:creationId xmlns:p14="http://schemas.microsoft.com/office/powerpoint/2010/main" val="146757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350288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Listen and tick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16728A-F3A9-C634-95FD-DD933B5027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848" y="945772"/>
            <a:ext cx="10668000" cy="5202779"/>
          </a:xfrm>
          <a:prstGeom prst="rect">
            <a:avLst/>
          </a:prstGeom>
        </p:spPr>
      </p:pic>
      <p:sp>
        <p:nvSpPr>
          <p:cNvPr id="4" name="Google Shape;753;p28">
            <a:extLst>
              <a:ext uri="{FF2B5EF4-FFF2-40B4-BE49-F238E27FC236}">
                <a16:creationId xmlns:a16="http://schemas.microsoft.com/office/drawing/2014/main" id="{E7FBFAEB-0D6F-6BCC-DD77-44316D00A052}"/>
              </a:ext>
            </a:extLst>
          </p:cNvPr>
          <p:cNvSpPr/>
          <p:nvPr/>
        </p:nvSpPr>
        <p:spPr>
          <a:xfrm>
            <a:off x="4507617" y="2751918"/>
            <a:ext cx="660651" cy="67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endParaRPr sz="4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754;p28">
            <a:extLst>
              <a:ext uri="{FF2B5EF4-FFF2-40B4-BE49-F238E27FC236}">
                <a16:creationId xmlns:a16="http://schemas.microsoft.com/office/drawing/2014/main" id="{D0AED961-A6A9-357B-7846-5B2FBC8CE443}"/>
              </a:ext>
            </a:extLst>
          </p:cNvPr>
          <p:cNvSpPr/>
          <p:nvPr/>
        </p:nvSpPr>
        <p:spPr>
          <a:xfrm>
            <a:off x="7688098" y="5319226"/>
            <a:ext cx="660651" cy="67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endParaRPr sz="4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Track 47">
            <a:hlinkClick r:id="" action="ppaction://media"/>
            <a:extLst>
              <a:ext uri="{FF2B5EF4-FFF2-40B4-BE49-F238E27FC236}">
                <a16:creationId xmlns:a16="http://schemas.microsoft.com/office/drawing/2014/main" id="{33615431-AC7F-9372-5092-6FB32B898D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48452" y="306472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11" name="U 15 L 2.4 tick 1">
            <a:hlinkClick r:id="" action="ppaction://media"/>
            <a:extLst>
              <a:ext uri="{FF2B5EF4-FFF2-40B4-BE49-F238E27FC236}">
                <a16:creationId xmlns:a16="http://schemas.microsoft.com/office/drawing/2014/main" id="{42053B3C-A54D-1A12-E8F7-53D04E9469E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73267" y="211296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2" name="U 15 L 2.4 tick 2">
            <a:hlinkClick r:id="" action="ppaction://media"/>
            <a:extLst>
              <a:ext uri="{FF2B5EF4-FFF2-40B4-BE49-F238E27FC236}">
                <a16:creationId xmlns:a16="http://schemas.microsoft.com/office/drawing/2014/main" id="{31B46D2A-D219-DE22-2DA5-777969A458E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73267" y="4558753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3200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2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429797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Read and complete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Google Shape;872;p35">
            <a:extLst>
              <a:ext uri="{FF2B5EF4-FFF2-40B4-BE49-F238E27FC236}">
                <a16:creationId xmlns:a16="http://schemas.microsoft.com/office/drawing/2014/main" id="{A4F56E7F-012A-24A7-BDAE-ACD8B4F393DD}"/>
              </a:ext>
            </a:extLst>
          </p:cNvPr>
          <p:cNvSpPr/>
          <p:nvPr/>
        </p:nvSpPr>
        <p:spPr>
          <a:xfrm>
            <a:off x="900386" y="1258121"/>
            <a:ext cx="10576911" cy="2522482"/>
          </a:xfrm>
          <a:prstGeom prst="rect">
            <a:avLst/>
          </a:prstGeom>
          <a:solidFill>
            <a:schemeClr val="lt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r>
              <a:rPr lang="en-US" sz="30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1. </a:t>
            </a:r>
            <a:r>
              <a:rPr lang="en-US" sz="3000" b="1" dirty="0">
                <a:solidFill>
                  <a:srgbClr val="E36C09"/>
                </a:solidFill>
                <a:latin typeface="Arial Rounded"/>
                <a:ea typeface="Arial Rounded"/>
                <a:cs typeface="Arial Rounded"/>
                <a:sym typeface="Arial Rounded"/>
              </a:rPr>
              <a:t>A</a:t>
            </a:r>
            <a:r>
              <a:rPr lang="en-US" sz="30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: What’s ___________?</a:t>
            </a:r>
            <a:endParaRPr sz="3000" dirty="0"/>
          </a:p>
          <a:p>
            <a:pPr>
              <a:spcBef>
                <a:spcPts val="800"/>
              </a:spcBef>
            </a:pPr>
            <a:r>
              <a:rPr lang="en-US" sz="30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</a:t>
            </a:r>
            <a:r>
              <a:rPr lang="en-US" sz="3000" b="1" dirty="0">
                <a:solidFill>
                  <a:srgbClr val="E36C09"/>
                </a:solidFill>
                <a:latin typeface="Arial Rounded"/>
                <a:ea typeface="Arial Rounded"/>
                <a:cs typeface="Arial Rounded"/>
                <a:sym typeface="Arial Rounded"/>
              </a:rPr>
              <a:t> B</a:t>
            </a:r>
            <a:r>
              <a:rPr lang="en-US" sz="30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: I have ___________. I don’t feel very well.</a:t>
            </a:r>
            <a:endParaRPr sz="3000" dirty="0"/>
          </a:p>
          <a:p>
            <a:pPr>
              <a:spcBef>
                <a:spcPts val="800"/>
              </a:spcBef>
            </a:pPr>
            <a:r>
              <a:rPr lang="en-US" sz="30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3000" b="1" dirty="0">
                <a:solidFill>
                  <a:srgbClr val="E36C09"/>
                </a:solidFill>
                <a:latin typeface="Arial Rounded"/>
                <a:ea typeface="Arial Rounded"/>
                <a:cs typeface="Arial Rounded"/>
                <a:sym typeface="Arial Rounded"/>
              </a:rPr>
              <a:t>A</a:t>
            </a:r>
            <a:r>
              <a:rPr lang="en-US" sz="30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: You should take ____________ and have a rest. </a:t>
            </a:r>
            <a:endParaRPr sz="3000" dirty="0"/>
          </a:p>
          <a:p>
            <a:pPr>
              <a:spcBef>
                <a:spcPts val="800"/>
              </a:spcBef>
            </a:pPr>
            <a:r>
              <a:rPr lang="en-US" sz="30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3000" b="1" dirty="0">
                <a:solidFill>
                  <a:srgbClr val="E36C09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en-US" sz="30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: Yes, I will. Thank you, Mum. </a:t>
            </a:r>
            <a:endParaRPr sz="3000" dirty="0"/>
          </a:p>
          <a:p>
            <a:pPr>
              <a:spcBef>
                <a:spcPts val="400"/>
              </a:spcBef>
            </a:pPr>
            <a:endParaRPr sz="3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888;p36">
            <a:extLst>
              <a:ext uri="{FF2B5EF4-FFF2-40B4-BE49-F238E27FC236}">
                <a16:creationId xmlns:a16="http://schemas.microsoft.com/office/drawing/2014/main" id="{7DCB48FE-EB79-7122-57D4-977B555B2F8B}"/>
              </a:ext>
            </a:extLst>
          </p:cNvPr>
          <p:cNvSpPr/>
          <p:nvPr/>
        </p:nvSpPr>
        <p:spPr>
          <a:xfrm>
            <a:off x="870319" y="3504939"/>
            <a:ext cx="10421295" cy="3158860"/>
          </a:xfrm>
          <a:prstGeom prst="rect">
            <a:avLst/>
          </a:prstGeom>
          <a:solidFill>
            <a:schemeClr val="lt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r>
              <a:rPr lang="en-US" sz="30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2. </a:t>
            </a:r>
            <a:r>
              <a:rPr lang="en-US" sz="3000" b="1" dirty="0">
                <a:solidFill>
                  <a:srgbClr val="E36C09"/>
                </a:solidFill>
                <a:latin typeface="Arial Rounded"/>
                <a:ea typeface="Arial Rounded"/>
                <a:cs typeface="Arial Rounded"/>
                <a:sym typeface="Arial Rounded"/>
              </a:rPr>
              <a:t>A</a:t>
            </a:r>
            <a:r>
              <a:rPr lang="en-US" sz="30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: I have __________. It hurts. </a:t>
            </a:r>
            <a:endParaRPr sz="3000" dirty="0"/>
          </a:p>
          <a:p>
            <a:pPr>
              <a:spcBef>
                <a:spcPts val="800"/>
              </a:spcBef>
            </a:pPr>
            <a:r>
              <a:rPr lang="en-US" sz="30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</a:t>
            </a:r>
            <a:r>
              <a:rPr lang="en-US" sz="3000" b="1" dirty="0">
                <a:solidFill>
                  <a:srgbClr val="E36C09"/>
                </a:solidFill>
                <a:latin typeface="Arial Rounded"/>
                <a:ea typeface="Arial Rounded"/>
                <a:cs typeface="Arial Rounded"/>
                <a:sym typeface="Arial Rounded"/>
              </a:rPr>
              <a:t> B</a:t>
            </a:r>
            <a:r>
              <a:rPr lang="en-US" sz="30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: You should rinse your mouth with salt water, Mai.</a:t>
            </a:r>
            <a:endParaRPr sz="3000" dirty="0"/>
          </a:p>
          <a:p>
            <a:pPr>
              <a:spcBef>
                <a:spcPts val="800"/>
              </a:spcBef>
            </a:pPr>
            <a:r>
              <a:rPr lang="en-US" sz="30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3000" b="1" dirty="0">
                <a:solidFill>
                  <a:srgbClr val="E36C09"/>
                </a:solidFill>
                <a:latin typeface="Arial Rounded"/>
                <a:ea typeface="Arial Rounded"/>
                <a:cs typeface="Arial Rounded"/>
                <a:sym typeface="Arial Rounded"/>
              </a:rPr>
              <a:t>A</a:t>
            </a:r>
            <a:r>
              <a:rPr lang="en-US" sz="30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: OK, Mum.</a:t>
            </a:r>
            <a:endParaRPr sz="3000" dirty="0"/>
          </a:p>
          <a:p>
            <a:pPr>
              <a:spcBef>
                <a:spcPts val="800"/>
              </a:spcBef>
            </a:pPr>
            <a:r>
              <a:rPr lang="en-US" sz="30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3000" b="1" dirty="0">
                <a:solidFill>
                  <a:srgbClr val="E36C09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en-US" sz="30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: And you ________________________</a:t>
            </a:r>
            <a:r>
              <a:rPr lang="vi-VN" sz="30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000" dirty="0"/>
          </a:p>
          <a:p>
            <a:pPr>
              <a:spcBef>
                <a:spcPts val="800"/>
              </a:spcBef>
            </a:pPr>
            <a:r>
              <a:rPr lang="en-US" sz="30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A: That’s a good idea. I’ll go tomorrow. </a:t>
            </a:r>
            <a:endParaRPr sz="3000" dirty="0"/>
          </a:p>
          <a:p>
            <a:pPr>
              <a:spcBef>
                <a:spcPts val="400"/>
              </a:spcBef>
            </a:pPr>
            <a:endParaRPr sz="3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873;p35">
            <a:extLst>
              <a:ext uri="{FF2B5EF4-FFF2-40B4-BE49-F238E27FC236}">
                <a16:creationId xmlns:a16="http://schemas.microsoft.com/office/drawing/2014/main" id="{104035A2-BB61-A7ED-7924-A20BA4DE8B4F}"/>
              </a:ext>
            </a:extLst>
          </p:cNvPr>
          <p:cNvSpPr/>
          <p:nvPr/>
        </p:nvSpPr>
        <p:spPr>
          <a:xfrm>
            <a:off x="4884498" y="2339899"/>
            <a:ext cx="593502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>
                <a:solidFill>
                  <a:srgbClr val="FF5050"/>
                </a:solidFill>
                <a:latin typeface="Arial"/>
                <a:ea typeface="Arial"/>
                <a:cs typeface="Arial"/>
                <a:sym typeface="Arial"/>
              </a:rPr>
              <a:t>some medicine</a:t>
            </a:r>
            <a:endParaRPr sz="2700" b="1" dirty="0">
              <a:solidFill>
                <a:srgbClr val="FF505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FF5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874;p35">
            <a:extLst>
              <a:ext uri="{FF2B5EF4-FFF2-40B4-BE49-F238E27FC236}">
                <a16:creationId xmlns:a16="http://schemas.microsoft.com/office/drawing/2014/main" id="{43703019-90AD-DCC8-53FE-9E78932F722C}"/>
              </a:ext>
            </a:extLst>
          </p:cNvPr>
          <p:cNvSpPr/>
          <p:nvPr/>
        </p:nvSpPr>
        <p:spPr>
          <a:xfrm>
            <a:off x="3230912" y="1205557"/>
            <a:ext cx="5303661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5050"/>
                </a:solidFill>
                <a:latin typeface="Arial"/>
                <a:ea typeface="Arial"/>
                <a:cs typeface="Arial"/>
                <a:sym typeface="Arial"/>
              </a:rPr>
              <a:t> the matter</a:t>
            </a:r>
            <a:endParaRPr sz="3000" b="1" dirty="0">
              <a:solidFill>
                <a:srgbClr val="FF505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FF5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875;p35">
            <a:extLst>
              <a:ext uri="{FF2B5EF4-FFF2-40B4-BE49-F238E27FC236}">
                <a16:creationId xmlns:a16="http://schemas.microsoft.com/office/drawing/2014/main" id="{97A31901-188D-8CD9-31E0-9751B239DA88}"/>
              </a:ext>
            </a:extLst>
          </p:cNvPr>
          <p:cNvSpPr/>
          <p:nvPr/>
        </p:nvSpPr>
        <p:spPr>
          <a:xfrm>
            <a:off x="3073254" y="1775766"/>
            <a:ext cx="470923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5050"/>
                </a:solidFill>
                <a:latin typeface="Arial"/>
                <a:ea typeface="Arial"/>
                <a:cs typeface="Arial"/>
                <a:sym typeface="Arial"/>
              </a:rPr>
              <a:t> a headache</a:t>
            </a:r>
            <a:endParaRPr sz="3000" b="1" dirty="0">
              <a:solidFill>
                <a:srgbClr val="FF505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FF5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889;p36">
            <a:extLst>
              <a:ext uri="{FF2B5EF4-FFF2-40B4-BE49-F238E27FC236}">
                <a16:creationId xmlns:a16="http://schemas.microsoft.com/office/drawing/2014/main" id="{39F46CF7-D166-D87A-B4F2-2CBD2E2BBD9B}"/>
              </a:ext>
            </a:extLst>
          </p:cNvPr>
          <p:cNvSpPr/>
          <p:nvPr/>
        </p:nvSpPr>
        <p:spPr>
          <a:xfrm>
            <a:off x="3058509" y="3521547"/>
            <a:ext cx="3956682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r>
              <a:rPr lang="en-US" sz="3200" b="1" dirty="0">
                <a:solidFill>
                  <a:srgbClr val="FF5050"/>
                </a:solidFill>
                <a:latin typeface="Arial"/>
                <a:ea typeface="Arial"/>
                <a:cs typeface="Arial"/>
                <a:sym typeface="Arial"/>
              </a:rPr>
              <a:t>toothache</a:t>
            </a:r>
            <a:endParaRPr sz="1200" b="1" dirty="0">
              <a:solidFill>
                <a:srgbClr val="FF5050"/>
              </a:solidFill>
            </a:endParaRPr>
          </a:p>
          <a:p>
            <a:endParaRPr sz="1200" b="1" dirty="0">
              <a:solidFill>
                <a:srgbClr val="FF5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890;p36">
            <a:extLst>
              <a:ext uri="{FF2B5EF4-FFF2-40B4-BE49-F238E27FC236}">
                <a16:creationId xmlns:a16="http://schemas.microsoft.com/office/drawing/2014/main" id="{82711027-39C3-B55B-AECD-C2389C581815}"/>
              </a:ext>
            </a:extLst>
          </p:cNvPr>
          <p:cNvSpPr/>
          <p:nvPr/>
        </p:nvSpPr>
        <p:spPr>
          <a:xfrm>
            <a:off x="3594538" y="5124203"/>
            <a:ext cx="568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r>
              <a:rPr lang="en-US" sz="4000" b="1" dirty="0">
                <a:solidFill>
                  <a:srgbClr val="FF5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>
                <a:solidFill>
                  <a:srgbClr val="FF5050"/>
                </a:solidFill>
                <a:latin typeface="Arial"/>
                <a:ea typeface="Arial"/>
                <a:cs typeface="Arial"/>
                <a:sym typeface="Arial"/>
              </a:rPr>
              <a:t>should go to the dentist</a:t>
            </a:r>
            <a:endParaRPr sz="1200" b="1" dirty="0">
              <a:solidFill>
                <a:srgbClr val="FF5050"/>
              </a:solidFill>
            </a:endParaRPr>
          </a:p>
          <a:p>
            <a:endParaRPr sz="1200" b="1" dirty="0">
              <a:solidFill>
                <a:srgbClr val="FF5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804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252440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Let’s 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play</a:t>
            </a:r>
          </a:p>
        </p:txBody>
      </p:sp>
      <p:pic>
        <p:nvPicPr>
          <p:cNvPr id="2" name="Google Shape;993;p42">
            <a:extLst>
              <a:ext uri="{FF2B5EF4-FFF2-40B4-BE49-F238E27FC236}">
                <a16:creationId xmlns:a16="http://schemas.microsoft.com/office/drawing/2014/main" id="{ABA1055E-7745-6D21-4760-CDC42D2949E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6777" y="2196665"/>
            <a:ext cx="6794549" cy="339484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3" name="Google Shape;994;p42">
            <a:extLst>
              <a:ext uri="{FF2B5EF4-FFF2-40B4-BE49-F238E27FC236}">
                <a16:creationId xmlns:a16="http://schemas.microsoft.com/office/drawing/2014/main" id="{810227E0-AD49-FBB8-E2BF-94E82F0104B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56778" y="945773"/>
            <a:ext cx="6794549" cy="633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801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2455</TotalTime>
  <Words>176</Words>
  <Application>Microsoft Office PowerPoint</Application>
  <PresentationFormat>Widescreen</PresentationFormat>
  <Paragraphs>29</Paragraphs>
  <Slides>4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A3.OpenSansBold-San</vt:lpstr>
      <vt:lpstr>A3.OpenSans-San</vt:lpstr>
      <vt:lpstr>Arial</vt:lpstr>
      <vt:lpstr>Arial Rounded</vt:lpstr>
      <vt:lpstr>Calibri</vt:lpstr>
      <vt:lpstr>Calibri Light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147</cp:revision>
  <dcterms:created xsi:type="dcterms:W3CDTF">2021-11-11T15:46:46Z</dcterms:created>
  <dcterms:modified xsi:type="dcterms:W3CDTF">2025-04-07T13:59:53Z</dcterms:modified>
</cp:coreProperties>
</file>