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438" r:id="rId3"/>
    <p:sldId id="935" r:id="rId4"/>
    <p:sldId id="444" r:id="rId5"/>
    <p:sldId id="738" r:id="rId6"/>
    <p:sldId id="739" r:id="rId7"/>
    <p:sldId id="740" r:id="rId8"/>
    <p:sldId id="1036" r:id="rId9"/>
    <p:sldId id="1037" r:id="rId10"/>
    <p:sldId id="1038" r:id="rId11"/>
    <p:sldId id="1039" r:id="rId12"/>
    <p:sldId id="788" r:id="rId13"/>
    <p:sldId id="1031" r:id="rId14"/>
    <p:sldId id="103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1F4"/>
    <a:srgbClr val="B7EEFB"/>
    <a:srgbClr val="FF6699"/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1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0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1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2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9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8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1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4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1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3DA9-B0E9-4A94-AC64-500F1D07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slideLayout" Target="../slideLayouts/slideLayout2.xml"/><Relationship Id="rId3" Type="http://schemas.microsoft.com/office/2007/relationships/media" Target="../media/media11.mp3"/><Relationship Id="rId7" Type="http://schemas.microsoft.com/office/2007/relationships/media" Target="../media/media8.mp3"/><Relationship Id="rId12" Type="http://schemas.openxmlformats.org/officeDocument/2006/relationships/audio" Target="../media/media6.mp3"/><Relationship Id="rId17" Type="http://schemas.openxmlformats.org/officeDocument/2006/relationships/image" Target="../media/image3.png"/><Relationship Id="rId2" Type="http://schemas.openxmlformats.org/officeDocument/2006/relationships/audio" Target="../media/media10.mp3"/><Relationship Id="rId16" Type="http://schemas.openxmlformats.org/officeDocument/2006/relationships/image" Target="../media/image13.png"/><Relationship Id="rId1" Type="http://schemas.microsoft.com/office/2007/relationships/media" Target="../media/media10.mp3"/><Relationship Id="rId6" Type="http://schemas.openxmlformats.org/officeDocument/2006/relationships/audio" Target="../media/media7.mp3"/><Relationship Id="rId11" Type="http://schemas.microsoft.com/office/2007/relationships/media" Target="../media/media6.mp3"/><Relationship Id="rId5" Type="http://schemas.microsoft.com/office/2007/relationships/media" Target="../media/media7.mp3"/><Relationship Id="rId15" Type="http://schemas.openxmlformats.org/officeDocument/2006/relationships/image" Target="../media/image1.png"/><Relationship Id="rId10" Type="http://schemas.openxmlformats.org/officeDocument/2006/relationships/audio" Target="../media/media9.mp3"/><Relationship Id="rId4" Type="http://schemas.openxmlformats.org/officeDocument/2006/relationships/audio" Target="../media/media11.mp3"/><Relationship Id="rId9" Type="http://schemas.microsoft.com/office/2007/relationships/media" Target="../media/media9.mp3"/><Relationship Id="rId1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EA5908A-8301-42FB-2D45-27CA8E92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8309" y="4052887"/>
            <a:ext cx="106007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 b="1" dirty="0">
                <a:latin typeface="Arial" pitchFamily="34" charset="0"/>
              </a:rPr>
              <a:t>                 </a:t>
            </a:r>
            <a:r>
              <a:rPr lang="en-US" sz="6000" b="1" dirty="0">
                <a:solidFill>
                  <a:srgbClr val="0070C0"/>
                </a:solidFill>
                <a:latin typeface="Arial" pitchFamily="34" charset="0"/>
              </a:rPr>
              <a:t>LESSON 1 ( 1, 2, 3)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3003" y="2011530"/>
            <a:ext cx="110228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latin typeface="Arial" pitchFamily="34" charset="0"/>
              </a:rPr>
              <a:t>         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UNIT 16 :SEASONS AND </a:t>
            </a:r>
          </a:p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Arial" pitchFamily="34" charset="0"/>
              </a:rPr>
              <a:t>        THE WEATHER</a:t>
            </a:r>
          </a:p>
        </p:txBody>
      </p:sp>
    </p:spTree>
    <p:extLst>
      <p:ext uri="{BB962C8B-B14F-4D97-AF65-F5344CB8AC3E}">
        <p14:creationId xmlns:p14="http://schemas.microsoft.com/office/powerpoint/2010/main" val="33504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11053" y="4716779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wɔːm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/: ấm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F2622AE-603D-B816-5082-22BD4CF8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65" y="1356391"/>
            <a:ext cx="4483155" cy="269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6 L 1.2. 4">
            <a:hlinkClick r:id="" action="ppaction://media"/>
            <a:extLst>
              <a:ext uri="{FF2B5EF4-FFF2-40B4-BE49-F238E27FC236}">
                <a16:creationId xmlns:a16="http://schemas.microsoft.com/office/drawing/2014/main" id="{F3A59304-502C-FFA3-5835-9CF1CC3A49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8" end="277.34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3573" y="27229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72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op 50 Hình Nền Pp Đẹp Đơn Giản Mà Đẹp, Hình Nền Powerpoint Đơn Giản Mà Đẹp">
            <a:extLst>
              <a:ext uri="{FF2B5EF4-FFF2-40B4-BE49-F238E27FC236}">
                <a16:creationId xmlns:a16="http://schemas.microsoft.com/office/drawing/2014/main" id="{0EC5AFC7-FBF7-4868-B1FD-62951964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B2425C-7D14-4A41-AAE1-010D441665F1}"/>
              </a:ext>
            </a:extLst>
          </p:cNvPr>
          <p:cNvSpPr txBox="1"/>
          <p:nvPr/>
        </p:nvSpPr>
        <p:spPr>
          <a:xfrm>
            <a:off x="3420533" y="617332"/>
            <a:ext cx="5780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</a:rPr>
              <a:t>VOCABULARY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1BD7E-7BCB-464A-8CFB-9E6DAA8A08A8}"/>
              </a:ext>
            </a:extLst>
          </p:cNvPr>
          <p:cNvSpPr txBox="1"/>
          <p:nvPr/>
        </p:nvSpPr>
        <p:spPr>
          <a:xfrm>
            <a:off x="1208691" y="2039518"/>
            <a:ext cx="488731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4000" b="1" dirty="0"/>
              <a:t>Spring: mùa xuân       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4000" b="1" dirty="0"/>
              <a:t>Summer: mùa hè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4000" b="1" dirty="0"/>
              <a:t>Autumn: mùa thu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4000" b="1" dirty="0"/>
              <a:t>Winter: màu đông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860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7653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E1A7CA-588C-B694-911A-9008925ED05B}"/>
              </a:ext>
            </a:extLst>
          </p:cNvPr>
          <p:cNvSpPr txBox="1"/>
          <p:nvPr/>
        </p:nvSpPr>
        <p:spPr>
          <a:xfrm>
            <a:off x="6605753" y="2018987"/>
            <a:ext cx="488731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4000" b="1" dirty="0"/>
              <a:t>Warm: ấm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4000" b="1" dirty="0"/>
              <a:t>Hot: nóng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4000" b="1" dirty="0"/>
              <a:t>Cool:mát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4000" b="1" dirty="0"/>
              <a:t>Cold: lạnh</a:t>
            </a:r>
          </a:p>
          <a:p>
            <a:pPr marL="457200" indent="-457200">
              <a:buFontTx/>
              <a:buChar char="-"/>
            </a:pP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6838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5143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2.Listen, point and say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8">
            <a:extLst>
              <a:ext uri="{FF2B5EF4-FFF2-40B4-BE49-F238E27FC236}">
                <a16:creationId xmlns:a16="http://schemas.microsoft.com/office/drawing/2014/main" id="{4C046203-04B8-DA66-9280-C81DA7E629AA}"/>
              </a:ext>
            </a:extLst>
          </p:cNvPr>
          <p:cNvSpPr/>
          <p:nvPr/>
        </p:nvSpPr>
        <p:spPr>
          <a:xfrm>
            <a:off x="1911625" y="843794"/>
            <a:ext cx="8628992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How’ the weather in Ha Noi in..................?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094213FF-3EA7-797F-2D24-DC94C80B540B}"/>
              </a:ext>
            </a:extLst>
          </p:cNvPr>
          <p:cNvSpPr/>
          <p:nvPr/>
        </p:nvSpPr>
        <p:spPr>
          <a:xfrm>
            <a:off x="2186152" y="1517608"/>
            <a:ext cx="2827284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It’s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45B35F-27DA-D876-41D3-E57259E2915C}"/>
              </a:ext>
            </a:extLst>
          </p:cNvPr>
          <p:cNvSpPr/>
          <p:nvPr/>
        </p:nvSpPr>
        <p:spPr>
          <a:xfrm>
            <a:off x="7997910" y="706770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6CCD7-F0D6-585C-DFB2-58FB253F745B}"/>
              </a:ext>
            </a:extLst>
          </p:cNvPr>
          <p:cNvSpPr/>
          <p:nvPr/>
        </p:nvSpPr>
        <p:spPr>
          <a:xfrm>
            <a:off x="1911625" y="1400542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ABB3E-763E-57AB-9596-2D7BCA711F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68114" y="2214601"/>
            <a:ext cx="9289680" cy="4228240"/>
          </a:xfrm>
          <a:prstGeom prst="rect">
            <a:avLst/>
          </a:prstGeom>
        </p:spPr>
      </p:pic>
      <p:pic>
        <p:nvPicPr>
          <p:cNvPr id="12" name="U16 L 1.2. How the weatherr in ha noi in summer">
            <a:hlinkClick r:id="" action="ppaction://media"/>
            <a:extLst>
              <a:ext uri="{FF2B5EF4-FFF2-40B4-BE49-F238E27FC236}">
                <a16:creationId xmlns:a16="http://schemas.microsoft.com/office/drawing/2014/main" id="{94E4BBAC-917B-B049-C690-7760ABFE9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16126" y="930355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3" name="U16 L 1.2. it's hot">
            <a:hlinkClick r:id="" action="ppaction://media"/>
            <a:extLst>
              <a:ext uri="{FF2B5EF4-FFF2-40B4-BE49-F238E27FC236}">
                <a16:creationId xmlns:a16="http://schemas.microsoft.com/office/drawing/2014/main" id="{C431EB09-34A3-DA5B-D9AD-18D00EA714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49799" y="1715025"/>
            <a:ext cx="406400" cy="40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4" name="U16 L 1.2. 1">
            <a:hlinkClick r:id="" action="ppaction://media"/>
            <a:extLst>
              <a:ext uri="{FF2B5EF4-FFF2-40B4-BE49-F238E27FC236}">
                <a16:creationId xmlns:a16="http://schemas.microsoft.com/office/drawing/2014/main" id="{2BD89CC3-9A9B-6F78-C3B5-3C5107F05B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43399" y="380587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16 L 1.2. 2">
            <a:hlinkClick r:id="" action="ppaction://media"/>
            <a:extLst>
              <a:ext uri="{FF2B5EF4-FFF2-40B4-BE49-F238E27FC236}">
                <a16:creationId xmlns:a16="http://schemas.microsoft.com/office/drawing/2014/main" id="{44694434-D472-3D64-6223-A0170EC2D4F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99370" y="387114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U16 L 1.2. 3">
            <a:hlinkClick r:id="" action="ppaction://media"/>
            <a:extLst>
              <a:ext uri="{FF2B5EF4-FFF2-40B4-BE49-F238E27FC236}">
                <a16:creationId xmlns:a16="http://schemas.microsoft.com/office/drawing/2014/main" id="{31B974AF-4940-A885-8195-1A40E46F4F8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27806" y="6073003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7" name="U16 L 1.2. 4">
            <a:hlinkClick r:id="" action="ppaction://media"/>
            <a:extLst>
              <a:ext uri="{FF2B5EF4-FFF2-40B4-BE49-F238E27FC236}">
                <a16:creationId xmlns:a16="http://schemas.microsoft.com/office/drawing/2014/main" id="{4C269098-750A-5385-3409-07A3DCF3E56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20676" y="605560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371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244906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5F65E-4711-BA8F-E010-727189772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03" y="2519362"/>
            <a:ext cx="10815145" cy="3439143"/>
          </a:xfrm>
          <a:prstGeom prst="rect">
            <a:avLst/>
          </a:prstGeom>
        </p:spPr>
      </p:pic>
      <p:sp>
        <p:nvSpPr>
          <p:cNvPr id="3" name="Rounded Rectangular Callout 8">
            <a:extLst>
              <a:ext uri="{FF2B5EF4-FFF2-40B4-BE49-F238E27FC236}">
                <a16:creationId xmlns:a16="http://schemas.microsoft.com/office/drawing/2014/main" id="{2CA97247-AF49-B854-6A92-A0EDBCBEC612}"/>
              </a:ext>
            </a:extLst>
          </p:cNvPr>
          <p:cNvSpPr/>
          <p:nvPr/>
        </p:nvSpPr>
        <p:spPr>
          <a:xfrm>
            <a:off x="1881352" y="899495"/>
            <a:ext cx="8628992" cy="558911"/>
          </a:xfrm>
          <a:prstGeom prst="wedgeRoundRectCallout">
            <a:avLst>
              <a:gd name="adj1" fmla="val 46634"/>
              <a:gd name="adj2" fmla="val 96496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How’ the weather in Ha Noi in..................?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195C3882-38D0-9177-84EF-ACCBF982DC2B}"/>
              </a:ext>
            </a:extLst>
          </p:cNvPr>
          <p:cNvSpPr/>
          <p:nvPr/>
        </p:nvSpPr>
        <p:spPr>
          <a:xfrm>
            <a:off x="2017985" y="1602468"/>
            <a:ext cx="2827284" cy="558911"/>
          </a:xfrm>
          <a:prstGeom prst="wedgeRoundRectCallout">
            <a:avLst>
              <a:gd name="adj1" fmla="val 62941"/>
              <a:gd name="adj2" fmla="val 21975"/>
              <a:gd name="adj3" fmla="val 16667"/>
            </a:avLst>
          </a:prstGeom>
          <a:noFill/>
          <a:ln w="2540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It’s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</a:t>
            </a:r>
            <a:r>
              <a:rPr kumimoji="0" lang="vi-VN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............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8CE2AC-EB93-6D6D-018C-FE34E2E35308}"/>
              </a:ext>
            </a:extLst>
          </p:cNvPr>
          <p:cNvSpPr/>
          <p:nvPr/>
        </p:nvSpPr>
        <p:spPr>
          <a:xfrm>
            <a:off x="7808723" y="781122"/>
            <a:ext cx="18471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87294E-B386-E916-978D-290ED62F27F3}"/>
              </a:ext>
            </a:extLst>
          </p:cNvPr>
          <p:cNvSpPr/>
          <p:nvPr/>
        </p:nvSpPr>
        <p:spPr>
          <a:xfrm>
            <a:off x="1722438" y="1474894"/>
            <a:ext cx="341712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500" b="1" dirty="0">
                <a:ln w="0"/>
                <a:solidFill>
                  <a:srgbClr val="FE6761">
                    <a:lumMod val="75000"/>
                  </a:srgbClr>
                </a:solidFill>
                <a:effectLst>
                  <a:outerShdw blurRad="38100" dist="19050" dir="2700000" algn="tl" rotWithShape="0">
                    <a:srgbClr val="A578DA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endParaRPr lang="en-US" sz="3500" b="1" dirty="0">
              <a:ln w="0"/>
              <a:solidFill>
                <a:srgbClr val="FE6761">
                  <a:lumMod val="75000"/>
                </a:srgbClr>
              </a:solidFill>
              <a:effectLst>
                <a:outerShdw blurRad="38100" dist="19050" dir="2700000" algn="tl" rotWithShape="0">
                  <a:srgbClr val="A578DA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49278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1.Look, listen and repeat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92EE6-14CB-3264-9919-1935549D6E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151" y="904874"/>
            <a:ext cx="11025351" cy="5464395"/>
          </a:xfrm>
          <a:prstGeom prst="rect">
            <a:avLst/>
          </a:prstGeom>
        </p:spPr>
      </p:pic>
      <p:pic>
        <p:nvPicPr>
          <p:cNvPr id="4" name="Track 52">
            <a:hlinkClick r:id="" action="ppaction://media"/>
            <a:extLst>
              <a:ext uri="{FF2B5EF4-FFF2-40B4-BE49-F238E27FC236}">
                <a16:creationId xmlns:a16="http://schemas.microsoft.com/office/drawing/2014/main" id="{9460224A-2B31-BFD3-7788-6D38CF6DFF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74826" y="320182"/>
            <a:ext cx="406400" cy="40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9" name="U16 L 1. 1 A 1">
            <a:hlinkClick r:id="" action="ppaction://media"/>
            <a:extLst>
              <a:ext uri="{FF2B5EF4-FFF2-40B4-BE49-F238E27FC236}">
                <a16:creationId xmlns:a16="http://schemas.microsoft.com/office/drawing/2014/main" id="{62E5504A-DA08-C61D-62E6-223F12A50A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69027" y="188047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0" name="U16 L 1. 1 A 2">
            <a:hlinkClick r:id="" action="ppaction://media"/>
            <a:extLst>
              <a:ext uri="{FF2B5EF4-FFF2-40B4-BE49-F238E27FC236}">
                <a16:creationId xmlns:a16="http://schemas.microsoft.com/office/drawing/2014/main" id="{8A210E20-D870-B899-490A-FD40943FC8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8113" y="561241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1" name="U16 L 1. 1 B 1">
            <a:hlinkClick r:id="" action="ppaction://media"/>
            <a:extLst>
              <a:ext uri="{FF2B5EF4-FFF2-40B4-BE49-F238E27FC236}">
                <a16:creationId xmlns:a16="http://schemas.microsoft.com/office/drawing/2014/main" id="{BC91E231-BE6C-5110-4EB8-5B1D13DC8B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83280" y="115148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U16 L 1. 1 b 2">
            <a:hlinkClick r:id="" action="ppaction://media"/>
            <a:extLst>
              <a:ext uri="{FF2B5EF4-FFF2-40B4-BE49-F238E27FC236}">
                <a16:creationId xmlns:a16="http://schemas.microsoft.com/office/drawing/2014/main" id="{F0BAEB17-8AC5-BB1C-E5E1-0169175C5CD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784426" y="581561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02095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741976" y="4758819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sprɪŋ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3CB2A8-55EB-41A9-205D-F5376564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580" y="1391295"/>
            <a:ext cx="4361792" cy="266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6 L 1.2. 4">
            <a:hlinkClick r:id="" action="ppaction://media"/>
            <a:extLst>
              <a:ext uri="{FF2B5EF4-FFF2-40B4-BE49-F238E27FC236}">
                <a16:creationId xmlns:a16="http://schemas.microsoft.com/office/drawing/2014/main" id="{A427C28A-4434-F2EF-04B9-8FAB787760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9" end="2956.34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3573" y="272292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47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11053" y="4716779"/>
            <a:ext cx="676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sʌmə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00452D-CE1D-A39C-ABC2-057AD78C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968" y="1379845"/>
            <a:ext cx="4800053" cy="277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6 L 1.2. 1">
            <a:hlinkClick r:id="" action="ppaction://media"/>
            <a:extLst>
              <a:ext uri="{FF2B5EF4-FFF2-40B4-BE49-F238E27FC236}">
                <a16:creationId xmlns:a16="http://schemas.microsoft.com/office/drawing/2014/main" id="{CAD9B2FD-38F7-AA80-465A-F6D5A2448B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1.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0615" y="287763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379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11053" y="4716779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Autumn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ɔːtəm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64D405-B1EC-05B6-AFD3-288F24AB2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625" y="1338261"/>
            <a:ext cx="4630299" cy="282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6 L 1.2. 2">
            <a:hlinkClick r:id="" action="ppaction://media"/>
            <a:extLst>
              <a:ext uri="{FF2B5EF4-FFF2-40B4-BE49-F238E27FC236}">
                <a16:creationId xmlns:a16="http://schemas.microsoft.com/office/drawing/2014/main" id="{536461E1-3F09-591F-BE1D-C84D32CB39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6" end="2689.84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2825" y="285459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56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53093" y="4716779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wɪntə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077FA5-B8F9-CF5A-EB31-5F2345972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01" y="1377411"/>
            <a:ext cx="4861527" cy="26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6 L 1.2. 3">
            <a:hlinkClick r:id="" action="ppaction://media"/>
            <a:extLst>
              <a:ext uri="{FF2B5EF4-FFF2-40B4-BE49-F238E27FC236}">
                <a16:creationId xmlns:a16="http://schemas.microsoft.com/office/drawing/2014/main" id="{34DEFD7A-6D09-3418-E01D-A57254C8B2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2" end="2798.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0376" y="268041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70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11053" y="4716779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hɒt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8130B46-F9C6-EAA8-9E7E-56CF0ACA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64" y="1435900"/>
            <a:ext cx="4274536" cy="261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6 L 1.2. 1">
            <a:hlinkClick r:id="" action="ppaction://media"/>
            <a:extLst>
              <a:ext uri="{FF2B5EF4-FFF2-40B4-BE49-F238E27FC236}">
                <a16:creationId xmlns:a16="http://schemas.microsoft.com/office/drawing/2014/main" id="{AB2785D1-F8B8-9974-D74A-1E8CF75AE0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91" end="398.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0615" y="287763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65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11053" y="4716779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kəʊld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A2FB04D-C20F-8AB3-D4BA-0B99979A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683" y="1490021"/>
            <a:ext cx="4151586" cy="256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6 L 1.2. 3">
            <a:hlinkClick r:id="" action="ppaction://media"/>
            <a:extLst>
              <a:ext uri="{FF2B5EF4-FFF2-40B4-BE49-F238E27FC236}">
                <a16:creationId xmlns:a16="http://schemas.microsoft.com/office/drawing/2014/main" id="{2E5705AF-DCA0-E3EA-58A9-AD65435D522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19" end="121.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0376" y="2680415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547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2EE82-4C8D-4E4B-AAC8-1E321D55451B}"/>
              </a:ext>
            </a:extLst>
          </p:cNvPr>
          <p:cNvSpPr txBox="1"/>
          <p:nvPr/>
        </p:nvSpPr>
        <p:spPr>
          <a:xfrm>
            <a:off x="2311053" y="4716779"/>
            <a:ext cx="6542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kuːl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23A7955-C84C-A78D-B01A-C5065E6F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25" y="1608083"/>
            <a:ext cx="4492077" cy="244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6 L 1.2. 2">
            <a:hlinkClick r:id="" action="ppaction://media"/>
            <a:extLst>
              <a:ext uri="{FF2B5EF4-FFF2-40B4-BE49-F238E27FC236}">
                <a16:creationId xmlns:a16="http://schemas.microsoft.com/office/drawing/2014/main" id="{C9F6BB14-D7C9-22C2-DACE-0CBA1FDF14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43" end="142.843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6700" y="2519362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32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2573</TotalTime>
  <Words>250</Words>
  <Application>Microsoft Office PowerPoint</Application>
  <PresentationFormat>Widescreen</PresentationFormat>
  <Paragraphs>55</Paragraphs>
  <Slides>13</Slides>
  <Notes>12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161</cp:revision>
  <dcterms:created xsi:type="dcterms:W3CDTF">2021-11-11T15:46:46Z</dcterms:created>
  <dcterms:modified xsi:type="dcterms:W3CDTF">2025-04-08T02:23:53Z</dcterms:modified>
</cp:coreProperties>
</file>