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60" r:id="rId2"/>
    <p:sldId id="257" r:id="rId3"/>
    <p:sldId id="328" r:id="rId4"/>
    <p:sldId id="330" r:id="rId5"/>
    <p:sldId id="347" r:id="rId6"/>
    <p:sldId id="348" r:id="rId7"/>
    <p:sldId id="349" r:id="rId8"/>
    <p:sldId id="358" r:id="rId9"/>
    <p:sldId id="351" r:id="rId10"/>
    <p:sldId id="35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118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78883-DA35-4EA2-BCE5-BD21DA5AE8D4}" type="datetimeFigureOut">
              <a:rPr lang="en-US" smtClean="0"/>
              <a:t>4/8/2025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E3BFDD-C1F2-4EB0-B563-C15749D77F93}" type="slidenum">
              <a:rPr lang="en-US" smtClean="0"/>
              <a:t>‹#›</a:t>
            </a:fld>
            <a:endParaRPr lang="en-US"/>
          </a:p>
        </p:txBody>
      </p:sp>
    </p:spTree>
    <p:extLst>
      <p:ext uri="{BB962C8B-B14F-4D97-AF65-F5344CB8AC3E}">
        <p14:creationId xmlns:p14="http://schemas.microsoft.com/office/powerpoint/2010/main" val="2922400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1</a:t>
            </a:fld>
            <a:endParaRPr lang="zh-CN" altLang="en-US"/>
          </a:p>
        </p:txBody>
      </p:sp>
    </p:spTree>
    <p:extLst>
      <p:ext uri="{BB962C8B-B14F-4D97-AF65-F5344CB8AC3E}">
        <p14:creationId xmlns:p14="http://schemas.microsoft.com/office/powerpoint/2010/main" val="3909289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9BE01-2D76-460C-AC07-AC4A02707EE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827CFD-6B4F-40ED-B8F3-942875A32AC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ADAAD-E7A4-4960-941A-C4150718A6C5}"/>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4/8/2025</a:t>
            </a:fld>
            <a:endParaRPr lang="en-US"/>
          </a:p>
        </p:txBody>
      </p:sp>
      <p:sp>
        <p:nvSpPr>
          <p:cNvPr id="5" name="Footer Placeholder 4">
            <a:extLst>
              <a:ext uri="{FF2B5EF4-FFF2-40B4-BE49-F238E27FC236}">
                <a16:creationId xmlns:a16="http://schemas.microsoft.com/office/drawing/2014/main" id="{DC5FBA5E-7117-414B-B456-5961E407E5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984AE9C-B05B-4A6F-9E23-9446FA374B22}"/>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2026723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DBD43-EDE3-4811-918E-FE84665936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681503-4B40-4BE6-9B61-CC780AD42DA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B3A88-0176-4D3C-9286-6818C15DAF39}"/>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4/8/2025</a:t>
            </a:fld>
            <a:endParaRPr lang="en-US"/>
          </a:p>
        </p:txBody>
      </p:sp>
      <p:sp>
        <p:nvSpPr>
          <p:cNvPr id="5" name="Footer Placeholder 4">
            <a:extLst>
              <a:ext uri="{FF2B5EF4-FFF2-40B4-BE49-F238E27FC236}">
                <a16:creationId xmlns:a16="http://schemas.microsoft.com/office/drawing/2014/main" id="{5952B521-4B54-4E40-9EEA-D163CB513F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15B7A6-8206-48DD-8879-ADD2A5B968E0}"/>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982714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C17801-D2C6-4CD5-B066-8AAC1AEBE01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B1437A-9ED3-45D2-90C0-DADBB83E623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DAD15-3446-49B3-B9FE-71082A20A061}"/>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4/8/2025</a:t>
            </a:fld>
            <a:endParaRPr lang="en-US"/>
          </a:p>
        </p:txBody>
      </p:sp>
      <p:sp>
        <p:nvSpPr>
          <p:cNvPr id="5" name="Footer Placeholder 4">
            <a:extLst>
              <a:ext uri="{FF2B5EF4-FFF2-40B4-BE49-F238E27FC236}">
                <a16:creationId xmlns:a16="http://schemas.microsoft.com/office/drawing/2014/main" id="{5B90250F-A9B6-4C4F-A42C-D086719425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E78BB1A-11DC-4C72-B90B-3DC392EF6BB6}"/>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35221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702538-BD5A-0ED8-A3D6-90DBEFE0C81D}"/>
              </a:ext>
            </a:extLst>
          </p:cNvPr>
          <p:cNvPicPr>
            <a:picLocks noChangeAspect="1"/>
          </p:cNvPicPr>
          <p:nvPr userDrawn="1"/>
        </p:nvPicPr>
        <p:blipFill rotWithShape="1">
          <a:blip r:embed="rId2"/>
          <a:srcRect b="10276"/>
          <a:stretch/>
        </p:blipFill>
        <p:spPr>
          <a:xfrm>
            <a:off x="0" y="1"/>
            <a:ext cx="12192000" cy="6857999"/>
          </a:xfrm>
          <a:prstGeom prst="rect">
            <a:avLst/>
          </a:prstGeom>
        </p:spPr>
      </p:pic>
    </p:spTree>
    <p:extLst>
      <p:ext uri="{BB962C8B-B14F-4D97-AF65-F5344CB8AC3E}">
        <p14:creationId xmlns:p14="http://schemas.microsoft.com/office/powerpoint/2010/main" val="1226214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296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C03EF-39C8-4E7A-A8C2-53941DA2DD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1FBB64B-B3C7-40B7-B94D-0F146175881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F25E42-6EA8-4863-9AEB-09A4F216A140}"/>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4/8/2025</a:t>
            </a:fld>
            <a:endParaRPr lang="en-US"/>
          </a:p>
        </p:txBody>
      </p:sp>
      <p:sp>
        <p:nvSpPr>
          <p:cNvPr id="5" name="Footer Placeholder 4">
            <a:extLst>
              <a:ext uri="{FF2B5EF4-FFF2-40B4-BE49-F238E27FC236}">
                <a16:creationId xmlns:a16="http://schemas.microsoft.com/office/drawing/2014/main" id="{4FA4218E-9E7E-47D1-A675-C3C368DC4B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DC9608F-2292-4A11-BC3D-76D2F7C6A072}"/>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3271996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7F2DD-0581-44C6-ACAF-8B42F51D1A9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13748B-D1D8-4DBD-A72F-522C4C6923A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B4CC8E-9F94-4B4B-B255-182E5391403B}"/>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4/8/2025</a:t>
            </a:fld>
            <a:endParaRPr lang="en-US"/>
          </a:p>
        </p:txBody>
      </p:sp>
      <p:sp>
        <p:nvSpPr>
          <p:cNvPr id="5" name="Footer Placeholder 4">
            <a:extLst>
              <a:ext uri="{FF2B5EF4-FFF2-40B4-BE49-F238E27FC236}">
                <a16:creationId xmlns:a16="http://schemas.microsoft.com/office/drawing/2014/main" id="{03771DBF-8C9E-4323-98DE-996C8F327B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32AD65-B636-4A8E-A115-5F35E6B524B0}"/>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700769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EB477-19F6-4E70-93AE-ED5F036294F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8CE9E82-622A-4DA8-A76F-B71ECFE5491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4ECD86-40E0-426D-9D9B-DC14E7A09BA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C6D6C0-02D7-4D85-8166-AD8386CFF682}"/>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4/8/2025</a:t>
            </a:fld>
            <a:endParaRPr lang="en-US"/>
          </a:p>
        </p:txBody>
      </p:sp>
      <p:sp>
        <p:nvSpPr>
          <p:cNvPr id="6" name="Footer Placeholder 5">
            <a:extLst>
              <a:ext uri="{FF2B5EF4-FFF2-40B4-BE49-F238E27FC236}">
                <a16:creationId xmlns:a16="http://schemas.microsoft.com/office/drawing/2014/main" id="{C1028B76-4D75-4EFB-B209-7EBC11AE99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32B994D-3AFF-491A-AA33-D4992A40B797}"/>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690750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53416-E3E4-4912-92DA-87D75ED5ED7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FEF8360-402D-4280-94D5-74928065290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6FA99E-251F-4714-9EEF-6FD7714FF6D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785C9B-A370-4815-9A96-563888DF035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33AA37-F85B-4B54-8382-3AB5E73172E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EAD580-8141-447A-94B4-698D3C9DBB6C}"/>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4/8/2025</a:t>
            </a:fld>
            <a:endParaRPr lang="en-US"/>
          </a:p>
        </p:txBody>
      </p:sp>
      <p:sp>
        <p:nvSpPr>
          <p:cNvPr id="8" name="Footer Placeholder 7">
            <a:extLst>
              <a:ext uri="{FF2B5EF4-FFF2-40B4-BE49-F238E27FC236}">
                <a16:creationId xmlns:a16="http://schemas.microsoft.com/office/drawing/2014/main" id="{9B7AD066-0806-4158-843A-CC312F67C3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489B461-4D39-4251-A4E4-4E18B97B0DCC}"/>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2190268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6BEF9-375C-4A30-805C-A187CCFEAE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6181599-552B-494C-B1C1-09E25BAEECFC}"/>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4/8/2025</a:t>
            </a:fld>
            <a:endParaRPr lang="en-US"/>
          </a:p>
        </p:txBody>
      </p:sp>
      <p:sp>
        <p:nvSpPr>
          <p:cNvPr id="4" name="Footer Placeholder 3">
            <a:extLst>
              <a:ext uri="{FF2B5EF4-FFF2-40B4-BE49-F238E27FC236}">
                <a16:creationId xmlns:a16="http://schemas.microsoft.com/office/drawing/2014/main" id="{831F9C17-5FC4-4414-801B-992956EF44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9071A46-7CC3-498A-ABAA-DAF36F8EB119}"/>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383407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464FBD-C8CC-4CEA-B5AB-17B3292824B3}"/>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4/8/2025</a:t>
            </a:fld>
            <a:endParaRPr lang="en-US"/>
          </a:p>
        </p:txBody>
      </p:sp>
      <p:sp>
        <p:nvSpPr>
          <p:cNvPr id="3" name="Footer Placeholder 2">
            <a:extLst>
              <a:ext uri="{FF2B5EF4-FFF2-40B4-BE49-F238E27FC236}">
                <a16:creationId xmlns:a16="http://schemas.microsoft.com/office/drawing/2014/main" id="{563640D7-3832-47F9-8161-76CBEE0D7F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1DF7B2A-5ADE-4BB0-9944-AFF38899FE4F}"/>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93652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264A-7EE3-406F-8D1A-7D1598AED3B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D43ABB-83D4-4D60-9421-41C1E7C5200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B31882-7B33-46B9-B79C-9BFB54868E8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3D5F3D-D9AD-4B5A-822C-7199C6DC64D1}"/>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4/8/2025</a:t>
            </a:fld>
            <a:endParaRPr lang="en-US"/>
          </a:p>
        </p:txBody>
      </p:sp>
      <p:sp>
        <p:nvSpPr>
          <p:cNvPr id="6" name="Footer Placeholder 5">
            <a:extLst>
              <a:ext uri="{FF2B5EF4-FFF2-40B4-BE49-F238E27FC236}">
                <a16:creationId xmlns:a16="http://schemas.microsoft.com/office/drawing/2014/main" id="{C5355801-C407-4351-9C5E-5AA4269A74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EC4D40-39DD-472D-A4F4-3D0C18EEDDCF}"/>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2078226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473DC-9711-4231-AA46-C1E2738FD2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DD8D9C-C8EB-4F93-B7C2-19AFFDD9056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E4E933-3C10-4CDF-8E7C-7D81694EA3B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46BAA6-534C-484E-BDF8-D4898F72C5F3}"/>
              </a:ext>
            </a:extLst>
          </p:cNvPr>
          <p:cNvSpPr>
            <a:spLocks noGrp="1"/>
          </p:cNvSpPr>
          <p:nvPr>
            <p:ph type="dt" sz="half" idx="10"/>
          </p:nvPr>
        </p:nvSpPr>
        <p:spPr>
          <a:xfrm>
            <a:off x="838200" y="6356350"/>
            <a:ext cx="2743200" cy="365125"/>
          </a:xfrm>
          <a:prstGeom prst="rect">
            <a:avLst/>
          </a:prstGeom>
        </p:spPr>
        <p:txBody>
          <a:bodyPr/>
          <a:lstStyle/>
          <a:p>
            <a:fld id="{6D2F5672-6B88-4DBE-AA22-B779AA359048}" type="datetimeFigureOut">
              <a:rPr lang="en-US" smtClean="0"/>
              <a:t>4/8/2025</a:t>
            </a:fld>
            <a:endParaRPr lang="en-US"/>
          </a:p>
        </p:txBody>
      </p:sp>
      <p:sp>
        <p:nvSpPr>
          <p:cNvPr id="6" name="Footer Placeholder 5">
            <a:extLst>
              <a:ext uri="{FF2B5EF4-FFF2-40B4-BE49-F238E27FC236}">
                <a16:creationId xmlns:a16="http://schemas.microsoft.com/office/drawing/2014/main" id="{BE23766D-BED4-41CB-BA85-AA9ADE15E81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C697686-952A-4EBC-9CB3-79C61D1A1CAD}"/>
              </a:ext>
            </a:extLst>
          </p:cNvPr>
          <p:cNvSpPr>
            <a:spLocks noGrp="1"/>
          </p:cNvSpPr>
          <p:nvPr>
            <p:ph type="sldNum" sz="quarter" idx="12"/>
          </p:nvPr>
        </p:nvSpPr>
        <p:spPr>
          <a:xfrm>
            <a:off x="8610600" y="6356350"/>
            <a:ext cx="2743200" cy="365125"/>
          </a:xfrm>
          <a:prstGeom prst="rect">
            <a:avLst/>
          </a:prstGeom>
        </p:spPr>
        <p:txBody>
          <a:bodyPr/>
          <a:lstStyle/>
          <a:p>
            <a:fld id="{4F8546AA-49EF-40D2-9C2E-C4B8E76ECF85}" type="slidenum">
              <a:rPr lang="en-US" smtClean="0"/>
              <a:t>‹#›</a:t>
            </a:fld>
            <a:endParaRPr lang="en-US"/>
          </a:p>
        </p:txBody>
      </p:sp>
    </p:spTree>
    <p:extLst>
      <p:ext uri="{BB962C8B-B14F-4D97-AF65-F5344CB8AC3E}">
        <p14:creationId xmlns:p14="http://schemas.microsoft.com/office/powerpoint/2010/main" val="853869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130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DFAD6D53-3DE8-4273-9180-4C2692309D4F}"/>
              </a:ext>
            </a:extLst>
          </p:cNvPr>
          <p:cNvGrpSpPr/>
          <p:nvPr/>
        </p:nvGrpSpPr>
        <p:grpSpPr>
          <a:xfrm>
            <a:off x="-46892" y="-123092"/>
            <a:ext cx="12192000" cy="6858000"/>
            <a:chOff x="0" y="0"/>
            <a:chExt cx="12192000" cy="6858000"/>
          </a:xfrm>
        </p:grpSpPr>
        <p:pic>
          <p:nvPicPr>
            <p:cNvPr id="3" name="图片 2">
              <a:extLst>
                <a:ext uri="{FF2B5EF4-FFF2-40B4-BE49-F238E27FC236}">
                  <a16:creationId xmlns:a16="http://schemas.microsoft.com/office/drawing/2014/main" id="{A5E91FBD-37BC-457E-ABD5-D9C2829FD3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94857" y="0"/>
              <a:ext cx="9797143" cy="6858000"/>
            </a:xfrm>
            <a:prstGeom prst="rect">
              <a:avLst/>
            </a:prstGeom>
          </p:spPr>
        </p:pic>
        <p:sp>
          <p:nvSpPr>
            <p:cNvPr id="4" name="矩形 3">
              <a:extLst>
                <a:ext uri="{FF2B5EF4-FFF2-40B4-BE49-F238E27FC236}">
                  <a16:creationId xmlns:a16="http://schemas.microsoft.com/office/drawing/2014/main" id="{A2E216C4-7DC3-4BDA-A6E4-709881A4CC07}"/>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8" name="图片 7">
            <a:extLst>
              <a:ext uri="{FF2B5EF4-FFF2-40B4-BE49-F238E27FC236}">
                <a16:creationId xmlns:a16="http://schemas.microsoft.com/office/drawing/2014/main" id="{C134D97E-F1D2-445D-8119-3552073EF5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27" y="3404382"/>
            <a:ext cx="3125270" cy="3453618"/>
          </a:xfrm>
          <a:prstGeom prst="rect">
            <a:avLst/>
          </a:prstGeom>
        </p:spPr>
      </p:pic>
      <p:pic>
        <p:nvPicPr>
          <p:cNvPr id="2" name="轻松欢乐节奏感动进取电子音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438400" y="-1219200"/>
            <a:ext cx="812800" cy="812800"/>
          </a:xfrm>
          <a:prstGeom prst="rect">
            <a:avLst/>
          </a:prstGeom>
        </p:spPr>
      </p:pic>
      <p:sp>
        <p:nvSpPr>
          <p:cNvPr id="15" name="文本框 8">
            <a:extLst>
              <a:ext uri="{FF2B5EF4-FFF2-40B4-BE49-F238E27FC236}">
                <a16:creationId xmlns:a16="http://schemas.microsoft.com/office/drawing/2014/main" id="{981B65FC-ADA6-4EC9-B82F-79A6B8E3B053}"/>
              </a:ext>
            </a:extLst>
          </p:cNvPr>
          <p:cNvSpPr txBox="1"/>
          <p:nvPr/>
        </p:nvSpPr>
        <p:spPr>
          <a:xfrm>
            <a:off x="689294" y="216790"/>
            <a:ext cx="10747717" cy="2096086"/>
          </a:xfrm>
          <a:prstGeom prst="rect">
            <a:avLst/>
          </a:prstGeom>
          <a:noFill/>
        </p:spPr>
        <p:txBody>
          <a:bodyPr wrap="square" rtlCol="0">
            <a:prstTxWarp prst="textChevron">
              <a:avLst/>
            </a:prstTxWarp>
            <a:spAutoFit/>
          </a:bodyPr>
          <a:lstStyle/>
          <a:p>
            <a:pPr algn="ctr"/>
            <a:r>
              <a:rPr lang="en-US" altLang="zh-CN" sz="2800" b="1" smtClean="0">
                <a:solidFill>
                  <a:srgbClr val="C00000"/>
                </a:solidFill>
                <a:latin typeface="Times New Roman" panose="02020603050405020304" pitchFamily="18" charset="0"/>
                <a:ea typeface="inpin heiti" charset="-122"/>
                <a:cs typeface="Times New Roman" panose="02020603050405020304" pitchFamily="18" charset="0"/>
              </a:rPr>
              <a:t>CHÀO MỪNG QUÝ THẦY CÔ </a:t>
            </a:r>
          </a:p>
          <a:p>
            <a:pPr algn="ctr"/>
            <a:r>
              <a:rPr lang="en-US" altLang="zh-CN" sz="2800" b="1" smtClean="0">
                <a:solidFill>
                  <a:srgbClr val="C00000"/>
                </a:solidFill>
                <a:latin typeface="Times New Roman" panose="02020603050405020304" pitchFamily="18" charset="0"/>
                <a:ea typeface="inpin heiti" charset="-122"/>
                <a:cs typeface="Times New Roman" panose="02020603050405020304" pitchFamily="18" charset="0"/>
              </a:rPr>
              <a:t>VỀ DỰ TIẾT HỌC NGÀY HÔM NAY</a:t>
            </a:r>
            <a:endParaRPr lang="zh-CN" altLang="en-US" sz="2800" b="1" dirty="0">
              <a:solidFill>
                <a:srgbClr val="C00000"/>
              </a:solidFill>
              <a:latin typeface="Times New Roman" panose="02020603050405020304" pitchFamily="18" charset="0"/>
              <a:ea typeface="inpin heiti" charset="-122"/>
              <a:cs typeface="Times New Roman" panose="02020603050405020304" pitchFamily="18" charset="0"/>
            </a:endParaRPr>
          </a:p>
        </p:txBody>
      </p:sp>
      <p:sp>
        <p:nvSpPr>
          <p:cNvPr id="17" name="文本框 6">
            <a:extLst>
              <a:ext uri="{FF2B5EF4-FFF2-40B4-BE49-F238E27FC236}">
                <a16:creationId xmlns:a16="http://schemas.microsoft.com/office/drawing/2014/main" id="{42929F7C-191A-48DA-A979-0460A0D2136C}"/>
              </a:ext>
            </a:extLst>
          </p:cNvPr>
          <p:cNvSpPr txBox="1"/>
          <p:nvPr/>
        </p:nvSpPr>
        <p:spPr>
          <a:xfrm>
            <a:off x="3915000" y="2275657"/>
            <a:ext cx="6724644" cy="1569660"/>
          </a:xfrm>
          <a:prstGeom prst="rect">
            <a:avLst/>
          </a:prstGeom>
          <a:noFill/>
        </p:spPr>
        <p:txBody>
          <a:bodyPr wrap="square" rtlCol="0">
            <a:spAutoFit/>
          </a:bodyPr>
          <a:lstStyle/>
          <a:p>
            <a:r>
              <a:rPr lang="en-US" altLang="zh-CN" sz="6000" b="1" dirty="0" smtClean="0">
                <a:solidFill>
                  <a:srgbClr val="00B050"/>
                </a:solidFill>
                <a:latin typeface="Times New Roman" panose="02020603050405020304" pitchFamily="18" charset="0"/>
                <a:ea typeface="inpin heiti" charset="-122"/>
                <a:cs typeface="Times New Roman" panose="02020603050405020304" pitchFamily="18" charset="0"/>
              </a:rPr>
              <a:t>TIẾNG VIỆT</a:t>
            </a:r>
          </a:p>
          <a:p>
            <a:r>
              <a:rPr lang="en-US" altLang="zh-CN" sz="3600" b="1" dirty="0" smtClean="0">
                <a:solidFill>
                  <a:srgbClr val="00B050"/>
                </a:solidFill>
                <a:latin typeface="Times New Roman" panose="02020603050405020304" pitchFamily="18" charset="0"/>
                <a:ea typeface="inpin heiti" charset="-122"/>
                <a:cs typeface="Times New Roman" panose="02020603050405020304" pitchFamily="18" charset="0"/>
              </a:rPr>
              <a:t>                LỚP 4A</a:t>
            </a:r>
            <a:endParaRPr lang="zh-CN" altLang="en-US" sz="3600" b="1" dirty="0">
              <a:solidFill>
                <a:srgbClr val="00B050"/>
              </a:solidFill>
              <a:latin typeface="Times New Roman" panose="02020603050405020304" pitchFamily="18" charset="0"/>
              <a:ea typeface="inpin heiti" charset="-122"/>
              <a:cs typeface="Times New Roman" panose="02020603050405020304" pitchFamily="18" charset="0"/>
            </a:endParaRPr>
          </a:p>
        </p:txBody>
      </p:sp>
      <p:sp>
        <p:nvSpPr>
          <p:cNvPr id="19" name="矩形: 圆角 12">
            <a:extLst>
              <a:ext uri="{FF2B5EF4-FFF2-40B4-BE49-F238E27FC236}">
                <a16:creationId xmlns:a16="http://schemas.microsoft.com/office/drawing/2014/main" id="{CEE1C666-20C7-446E-8AC2-A57590AB36B4}"/>
              </a:ext>
            </a:extLst>
          </p:cNvPr>
          <p:cNvSpPr/>
          <p:nvPr/>
        </p:nvSpPr>
        <p:spPr>
          <a:xfrm>
            <a:off x="6222730" y="4290514"/>
            <a:ext cx="4751529" cy="523221"/>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20" name="文本框 13">
            <a:extLst>
              <a:ext uri="{FF2B5EF4-FFF2-40B4-BE49-F238E27FC236}">
                <a16:creationId xmlns:a16="http://schemas.microsoft.com/office/drawing/2014/main" id="{88166D9F-42B0-45EB-9DDB-08E307463AD7}"/>
              </a:ext>
            </a:extLst>
          </p:cNvPr>
          <p:cNvSpPr txBox="1"/>
          <p:nvPr/>
        </p:nvSpPr>
        <p:spPr>
          <a:xfrm>
            <a:off x="6312863" y="4301161"/>
            <a:ext cx="4768776" cy="523220"/>
          </a:xfrm>
          <a:prstGeom prst="rect">
            <a:avLst/>
          </a:prstGeom>
          <a:noFill/>
        </p:spPr>
        <p:txBody>
          <a:bodyPr wrap="square" rtlCol="0">
            <a:spAutoFit/>
          </a:bodyPr>
          <a:lstStyle/>
          <a:p>
            <a:r>
              <a:rPr lang="en-US" altLang="zh-CN" sz="2800" b="1" dirty="0" err="1" smtClean="0">
                <a:latin typeface="Times New Roman" panose="02020603050405020304" pitchFamily="18" charset="0"/>
                <a:ea typeface="inpin heiti" charset="-122"/>
                <a:cs typeface="Times New Roman" panose="02020603050405020304" pitchFamily="18" charset="0"/>
              </a:rPr>
              <a:t>Giáo</a:t>
            </a:r>
            <a:r>
              <a:rPr lang="en-US" altLang="zh-CN" sz="2800" b="1" dirty="0" smtClean="0">
                <a:latin typeface="Times New Roman" panose="02020603050405020304" pitchFamily="18" charset="0"/>
                <a:ea typeface="inpin heiti" charset="-122"/>
                <a:cs typeface="Times New Roman" panose="02020603050405020304" pitchFamily="18" charset="0"/>
              </a:rPr>
              <a:t> </a:t>
            </a:r>
            <a:r>
              <a:rPr lang="en-US" altLang="zh-CN" sz="2800" b="1" dirty="0" err="1" smtClean="0">
                <a:latin typeface="Times New Roman" panose="02020603050405020304" pitchFamily="18" charset="0"/>
                <a:ea typeface="inpin heiti" charset="-122"/>
                <a:cs typeface="Times New Roman" panose="02020603050405020304" pitchFamily="18" charset="0"/>
              </a:rPr>
              <a:t>viên</a:t>
            </a:r>
            <a:r>
              <a:rPr lang="en-US" altLang="zh-CN" sz="2800" b="1" dirty="0" smtClean="0">
                <a:latin typeface="Times New Roman" panose="02020603050405020304" pitchFamily="18" charset="0"/>
                <a:ea typeface="inpin heiti" charset="-122"/>
                <a:cs typeface="Times New Roman" panose="02020603050405020304" pitchFamily="18" charset="0"/>
              </a:rPr>
              <a:t>: </a:t>
            </a:r>
            <a:r>
              <a:rPr lang="en-US" altLang="zh-CN" sz="2800" b="1" dirty="0" err="1" smtClean="0">
                <a:latin typeface="Times New Roman" panose="02020603050405020304" pitchFamily="18" charset="0"/>
                <a:ea typeface="inpin heiti" charset="-122"/>
                <a:cs typeface="Times New Roman" panose="02020603050405020304" pitchFamily="18" charset="0"/>
              </a:rPr>
              <a:t>Nguyễn</a:t>
            </a:r>
            <a:r>
              <a:rPr lang="en-US" altLang="zh-CN" sz="2800" b="1" dirty="0" smtClean="0">
                <a:latin typeface="Times New Roman" panose="02020603050405020304" pitchFamily="18" charset="0"/>
                <a:ea typeface="inpin heiti" charset="-122"/>
                <a:cs typeface="Times New Roman" panose="02020603050405020304" pitchFamily="18" charset="0"/>
              </a:rPr>
              <a:t> </a:t>
            </a:r>
            <a:r>
              <a:rPr lang="en-US" altLang="zh-CN" sz="2800" b="1" dirty="0" err="1" smtClean="0">
                <a:latin typeface="Times New Roman" panose="02020603050405020304" pitchFamily="18" charset="0"/>
                <a:ea typeface="inpin heiti" charset="-122"/>
                <a:cs typeface="Times New Roman" panose="02020603050405020304" pitchFamily="18" charset="0"/>
              </a:rPr>
              <a:t>Thị</a:t>
            </a:r>
            <a:r>
              <a:rPr lang="en-US" altLang="zh-CN" sz="2800" b="1" dirty="0" smtClean="0">
                <a:latin typeface="Times New Roman" panose="02020603050405020304" pitchFamily="18" charset="0"/>
                <a:ea typeface="inpin heiti" charset="-122"/>
                <a:cs typeface="Times New Roman" panose="02020603050405020304" pitchFamily="18" charset="0"/>
              </a:rPr>
              <a:t> </a:t>
            </a:r>
            <a:r>
              <a:rPr lang="en-US" altLang="zh-CN" sz="2800" b="1" dirty="0" err="1" smtClean="0">
                <a:latin typeface="Times New Roman" panose="02020603050405020304" pitchFamily="18" charset="0"/>
                <a:ea typeface="inpin heiti" charset="-122"/>
                <a:cs typeface="Times New Roman" panose="02020603050405020304" pitchFamily="18" charset="0"/>
              </a:rPr>
              <a:t>Thuận</a:t>
            </a:r>
            <a:endParaRPr lang="zh-CN" altLang="en-US" sz="2800" b="1" dirty="0">
              <a:latin typeface="Times New Roman" panose="02020603050405020304" pitchFamily="18" charset="0"/>
              <a:ea typeface="inpin heiti" charset="-122"/>
              <a:cs typeface="Times New Roman" panose="02020603050405020304" pitchFamily="18" charset="0"/>
            </a:endParaRPr>
          </a:p>
        </p:txBody>
      </p:sp>
      <p:sp>
        <p:nvSpPr>
          <p:cNvPr id="31" name="AutoShape 15"/>
          <p:cNvSpPr>
            <a:spLocks noChangeArrowheads="1"/>
          </p:cNvSpPr>
          <p:nvPr/>
        </p:nvSpPr>
        <p:spPr bwMode="auto">
          <a:xfrm>
            <a:off x="5660023" y="1942014"/>
            <a:ext cx="562707" cy="356157"/>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a:latin typeface="Arial" charset="0"/>
            </a:endParaRPr>
          </a:p>
        </p:txBody>
      </p:sp>
      <p:sp>
        <p:nvSpPr>
          <p:cNvPr id="32" name="AutoShape 42"/>
          <p:cNvSpPr>
            <a:spLocks noChangeArrowheads="1"/>
          </p:cNvSpPr>
          <p:nvPr/>
        </p:nvSpPr>
        <p:spPr bwMode="auto">
          <a:xfrm flipV="1">
            <a:off x="5660023" y="6404852"/>
            <a:ext cx="387913" cy="350436"/>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a:latin typeface="Arial" charset="0"/>
            </a:endParaRPr>
          </a:p>
        </p:txBody>
      </p:sp>
      <p:sp>
        <p:nvSpPr>
          <p:cNvPr id="33" name="AutoShape 43"/>
          <p:cNvSpPr>
            <a:spLocks noChangeArrowheads="1"/>
          </p:cNvSpPr>
          <p:nvPr/>
        </p:nvSpPr>
        <p:spPr bwMode="auto">
          <a:xfrm>
            <a:off x="2471138" y="4440273"/>
            <a:ext cx="348851" cy="373462"/>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a:latin typeface="Arial" charset="0"/>
            </a:endParaRPr>
          </a:p>
        </p:txBody>
      </p:sp>
      <p:sp>
        <p:nvSpPr>
          <p:cNvPr id="34" name="AutoShape 44"/>
          <p:cNvSpPr>
            <a:spLocks noChangeArrowheads="1"/>
          </p:cNvSpPr>
          <p:nvPr/>
        </p:nvSpPr>
        <p:spPr bwMode="auto">
          <a:xfrm>
            <a:off x="9778340" y="1846187"/>
            <a:ext cx="404323" cy="273906"/>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a:latin typeface="Arial" charset="0"/>
            </a:endParaRPr>
          </a:p>
        </p:txBody>
      </p:sp>
      <p:sp>
        <p:nvSpPr>
          <p:cNvPr id="35" name="AutoShape 46"/>
          <p:cNvSpPr>
            <a:spLocks noChangeArrowheads="1"/>
          </p:cNvSpPr>
          <p:nvPr/>
        </p:nvSpPr>
        <p:spPr bwMode="auto">
          <a:xfrm>
            <a:off x="1301257" y="2010591"/>
            <a:ext cx="461963" cy="280499"/>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a:latin typeface="Arial" charset="0"/>
            </a:endParaRPr>
          </a:p>
        </p:txBody>
      </p:sp>
      <p:sp>
        <p:nvSpPr>
          <p:cNvPr id="36" name="AutoShape 64"/>
          <p:cNvSpPr>
            <a:spLocks noChangeArrowheads="1"/>
          </p:cNvSpPr>
          <p:nvPr/>
        </p:nvSpPr>
        <p:spPr bwMode="auto">
          <a:xfrm>
            <a:off x="3602310" y="5818278"/>
            <a:ext cx="322910" cy="289722"/>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a:latin typeface="Arial" charset="0"/>
            </a:endParaRPr>
          </a:p>
        </p:txBody>
      </p:sp>
      <p:sp>
        <p:nvSpPr>
          <p:cNvPr id="37" name="AutoShape 64"/>
          <p:cNvSpPr>
            <a:spLocks noChangeArrowheads="1"/>
          </p:cNvSpPr>
          <p:nvPr/>
        </p:nvSpPr>
        <p:spPr bwMode="auto">
          <a:xfrm>
            <a:off x="7824408" y="5852160"/>
            <a:ext cx="348922" cy="338235"/>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a:latin typeface="Arial" charset="0"/>
            </a:endParaRPr>
          </a:p>
        </p:txBody>
      </p:sp>
      <p:sp>
        <p:nvSpPr>
          <p:cNvPr id="39" name="AutoShape 64"/>
          <p:cNvSpPr>
            <a:spLocks noChangeArrowheads="1"/>
          </p:cNvSpPr>
          <p:nvPr/>
        </p:nvSpPr>
        <p:spPr bwMode="auto">
          <a:xfrm>
            <a:off x="3138249" y="927789"/>
            <a:ext cx="464061" cy="337044"/>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a:latin typeface="Arial" charset="0"/>
            </a:endParaRPr>
          </a:p>
        </p:txBody>
      </p:sp>
      <p:sp>
        <p:nvSpPr>
          <p:cNvPr id="40" name="AutoShape 44"/>
          <p:cNvSpPr>
            <a:spLocks noChangeArrowheads="1"/>
          </p:cNvSpPr>
          <p:nvPr/>
        </p:nvSpPr>
        <p:spPr bwMode="auto">
          <a:xfrm>
            <a:off x="7998869" y="853859"/>
            <a:ext cx="466683" cy="388368"/>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a:latin typeface="Arial" charset="0"/>
            </a:endParaRPr>
          </a:p>
        </p:txBody>
      </p:sp>
      <p:sp>
        <p:nvSpPr>
          <p:cNvPr id="21" name="AutoShape 44"/>
          <p:cNvSpPr>
            <a:spLocks noChangeArrowheads="1"/>
          </p:cNvSpPr>
          <p:nvPr/>
        </p:nvSpPr>
        <p:spPr bwMode="auto">
          <a:xfrm>
            <a:off x="9139447" y="4625263"/>
            <a:ext cx="383154" cy="261902"/>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a:latin typeface="Arial" charset="0"/>
            </a:endParaRPr>
          </a:p>
        </p:txBody>
      </p:sp>
    </p:spTree>
    <p:extLst>
      <p:ext uri="{BB962C8B-B14F-4D97-AF65-F5344CB8AC3E}">
        <p14:creationId xmlns:p14="http://schemas.microsoft.com/office/powerpoint/2010/main" val="2303061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eelOff"/>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nodeType="withEffect">
                                  <p:stCondLst>
                                    <p:cond delay="150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ppt_x</p:attrName>
                                        </p:attrNameLst>
                                      </p:cBhvr>
                                      <p:tavLst>
                                        <p:tav tm="0">
                                          <p:val>
                                            <p:fltVal val="0.5"/>
                                          </p:val>
                                        </p:tav>
                                        <p:tav tm="100000">
                                          <p:val>
                                            <p:strVal val="#ppt_x"/>
                                          </p:val>
                                        </p:tav>
                                      </p:tavLst>
                                    </p:anim>
                                    <p:anim calcmode="lin" valueType="num">
                                      <p:cBhvr>
                                        <p:cTn id="10" dur="1000" fill="hold"/>
                                        <p:tgtEl>
                                          <p:spTgt spid="31"/>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nodeType="withEffect">
                                  <p:stCondLst>
                                    <p:cond delay="150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fltVal val="0"/>
                                          </p:val>
                                        </p:tav>
                                        <p:tav tm="100000">
                                          <p:val>
                                            <p:strVal val="#ppt_w"/>
                                          </p:val>
                                        </p:tav>
                                      </p:tavLst>
                                    </p:anim>
                                    <p:anim calcmode="lin" valueType="num">
                                      <p:cBhvr>
                                        <p:cTn id="14" dur="1000" fill="hold"/>
                                        <p:tgtEl>
                                          <p:spTgt spid="32"/>
                                        </p:tgtEl>
                                        <p:attrNameLst>
                                          <p:attrName>ppt_h</p:attrName>
                                        </p:attrNameLst>
                                      </p:cBhvr>
                                      <p:tavLst>
                                        <p:tav tm="0">
                                          <p:val>
                                            <p:fltVal val="0"/>
                                          </p:val>
                                        </p:tav>
                                        <p:tav tm="100000">
                                          <p:val>
                                            <p:strVal val="#ppt_h"/>
                                          </p:val>
                                        </p:tav>
                                      </p:tavLst>
                                    </p:anim>
                                    <p:anim calcmode="lin" valueType="num">
                                      <p:cBhvr>
                                        <p:cTn id="15" dur="1000" fill="hold"/>
                                        <p:tgtEl>
                                          <p:spTgt spid="32"/>
                                        </p:tgtEl>
                                        <p:attrNameLst>
                                          <p:attrName>ppt_x</p:attrName>
                                        </p:attrNameLst>
                                      </p:cBhvr>
                                      <p:tavLst>
                                        <p:tav tm="0">
                                          <p:val>
                                            <p:fltVal val="0.5"/>
                                          </p:val>
                                        </p:tav>
                                        <p:tav tm="100000">
                                          <p:val>
                                            <p:strVal val="#ppt_x"/>
                                          </p:val>
                                        </p:tav>
                                      </p:tavLst>
                                    </p:anim>
                                    <p:anim calcmode="lin" valueType="num">
                                      <p:cBhvr>
                                        <p:cTn id="16" dur="1000" fill="hold"/>
                                        <p:tgtEl>
                                          <p:spTgt spid="32"/>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150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 calcmode="lin" valueType="num">
                                      <p:cBhvr>
                                        <p:cTn id="21" dur="1000" fill="hold"/>
                                        <p:tgtEl>
                                          <p:spTgt spid="33"/>
                                        </p:tgtEl>
                                        <p:attrNameLst>
                                          <p:attrName>ppt_x</p:attrName>
                                        </p:attrNameLst>
                                      </p:cBhvr>
                                      <p:tavLst>
                                        <p:tav tm="0">
                                          <p:val>
                                            <p:fltVal val="0.5"/>
                                          </p:val>
                                        </p:tav>
                                        <p:tav tm="100000">
                                          <p:val>
                                            <p:strVal val="#ppt_x"/>
                                          </p:val>
                                        </p:tav>
                                      </p:tavLst>
                                    </p:anim>
                                    <p:anim calcmode="lin" valueType="num">
                                      <p:cBhvr>
                                        <p:cTn id="22" dur="1000" fill="hold"/>
                                        <p:tgtEl>
                                          <p:spTgt spid="33"/>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1500"/>
                                  </p:stCondLst>
                                  <p:childTnLst>
                                    <p:set>
                                      <p:cBhvr>
                                        <p:cTn id="24" dur="1" fill="hold">
                                          <p:stCondLst>
                                            <p:cond delay="0"/>
                                          </p:stCondLst>
                                        </p:cTn>
                                        <p:tgtEl>
                                          <p:spTgt spid="34"/>
                                        </p:tgtEl>
                                        <p:attrNameLst>
                                          <p:attrName>style.visibility</p:attrName>
                                        </p:attrNameLst>
                                      </p:cBhvr>
                                      <p:to>
                                        <p:strVal val="visible"/>
                                      </p:to>
                                    </p:set>
                                    <p:anim calcmode="lin" valueType="num">
                                      <p:cBhvr>
                                        <p:cTn id="25" dur="1000" fill="hold"/>
                                        <p:tgtEl>
                                          <p:spTgt spid="34"/>
                                        </p:tgtEl>
                                        <p:attrNameLst>
                                          <p:attrName>ppt_w</p:attrName>
                                        </p:attrNameLst>
                                      </p:cBhvr>
                                      <p:tavLst>
                                        <p:tav tm="0">
                                          <p:val>
                                            <p:fltVal val="0"/>
                                          </p:val>
                                        </p:tav>
                                        <p:tav tm="100000">
                                          <p:val>
                                            <p:strVal val="#ppt_w"/>
                                          </p:val>
                                        </p:tav>
                                      </p:tavLst>
                                    </p:anim>
                                    <p:anim calcmode="lin" valueType="num">
                                      <p:cBhvr>
                                        <p:cTn id="26" dur="1000" fill="hold"/>
                                        <p:tgtEl>
                                          <p:spTgt spid="34"/>
                                        </p:tgtEl>
                                        <p:attrNameLst>
                                          <p:attrName>ppt_h</p:attrName>
                                        </p:attrNameLst>
                                      </p:cBhvr>
                                      <p:tavLst>
                                        <p:tav tm="0">
                                          <p:val>
                                            <p:fltVal val="0"/>
                                          </p:val>
                                        </p:tav>
                                        <p:tav tm="100000">
                                          <p:val>
                                            <p:strVal val="#ppt_h"/>
                                          </p:val>
                                        </p:tav>
                                      </p:tavLst>
                                    </p:anim>
                                    <p:anim calcmode="lin" valueType="num">
                                      <p:cBhvr>
                                        <p:cTn id="27" dur="1000" fill="hold"/>
                                        <p:tgtEl>
                                          <p:spTgt spid="34"/>
                                        </p:tgtEl>
                                        <p:attrNameLst>
                                          <p:attrName>ppt_x</p:attrName>
                                        </p:attrNameLst>
                                      </p:cBhvr>
                                      <p:tavLst>
                                        <p:tav tm="0">
                                          <p:val>
                                            <p:fltVal val="0.5"/>
                                          </p:val>
                                        </p:tav>
                                        <p:tav tm="100000">
                                          <p:val>
                                            <p:strVal val="#ppt_x"/>
                                          </p:val>
                                        </p:tav>
                                      </p:tavLst>
                                    </p:anim>
                                    <p:anim calcmode="lin" valueType="num">
                                      <p:cBhvr>
                                        <p:cTn id="28" dur="1000" fill="hold"/>
                                        <p:tgtEl>
                                          <p:spTgt spid="34"/>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1500"/>
                                  </p:stCondLst>
                                  <p:childTnLst>
                                    <p:set>
                                      <p:cBhvr>
                                        <p:cTn id="30" dur="1" fill="hold">
                                          <p:stCondLst>
                                            <p:cond delay="0"/>
                                          </p:stCondLst>
                                        </p:cTn>
                                        <p:tgtEl>
                                          <p:spTgt spid="35"/>
                                        </p:tgtEl>
                                        <p:attrNameLst>
                                          <p:attrName>style.visibility</p:attrName>
                                        </p:attrNameLst>
                                      </p:cBhvr>
                                      <p:to>
                                        <p:strVal val="visible"/>
                                      </p:to>
                                    </p:set>
                                    <p:anim calcmode="lin" valueType="num">
                                      <p:cBhvr>
                                        <p:cTn id="31" dur="1000" fill="hold"/>
                                        <p:tgtEl>
                                          <p:spTgt spid="35"/>
                                        </p:tgtEl>
                                        <p:attrNameLst>
                                          <p:attrName>ppt_w</p:attrName>
                                        </p:attrNameLst>
                                      </p:cBhvr>
                                      <p:tavLst>
                                        <p:tav tm="0">
                                          <p:val>
                                            <p:fltVal val="0"/>
                                          </p:val>
                                        </p:tav>
                                        <p:tav tm="100000">
                                          <p:val>
                                            <p:strVal val="#ppt_w"/>
                                          </p:val>
                                        </p:tav>
                                      </p:tavLst>
                                    </p:anim>
                                    <p:anim calcmode="lin" valueType="num">
                                      <p:cBhvr>
                                        <p:cTn id="32" dur="1000" fill="hold"/>
                                        <p:tgtEl>
                                          <p:spTgt spid="35"/>
                                        </p:tgtEl>
                                        <p:attrNameLst>
                                          <p:attrName>ppt_h</p:attrName>
                                        </p:attrNameLst>
                                      </p:cBhvr>
                                      <p:tavLst>
                                        <p:tav tm="0">
                                          <p:val>
                                            <p:fltVal val="0"/>
                                          </p:val>
                                        </p:tav>
                                        <p:tav tm="100000">
                                          <p:val>
                                            <p:strVal val="#ppt_h"/>
                                          </p:val>
                                        </p:tav>
                                      </p:tavLst>
                                    </p:anim>
                                    <p:anim calcmode="lin" valueType="num">
                                      <p:cBhvr>
                                        <p:cTn id="33" dur="1000" fill="hold"/>
                                        <p:tgtEl>
                                          <p:spTgt spid="35"/>
                                        </p:tgtEl>
                                        <p:attrNameLst>
                                          <p:attrName>ppt_x</p:attrName>
                                        </p:attrNameLst>
                                      </p:cBhvr>
                                      <p:tavLst>
                                        <p:tav tm="0">
                                          <p:val>
                                            <p:fltVal val="0.5"/>
                                          </p:val>
                                        </p:tav>
                                        <p:tav tm="100000">
                                          <p:val>
                                            <p:strVal val="#ppt_x"/>
                                          </p:val>
                                        </p:tav>
                                      </p:tavLst>
                                    </p:anim>
                                    <p:anim calcmode="lin" valueType="num">
                                      <p:cBhvr>
                                        <p:cTn id="34" dur="1000" fill="hold"/>
                                        <p:tgtEl>
                                          <p:spTgt spid="35"/>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1500"/>
                                  </p:stCondLst>
                                  <p:childTnLst>
                                    <p:set>
                                      <p:cBhvr>
                                        <p:cTn id="36" dur="1" fill="hold">
                                          <p:stCondLst>
                                            <p:cond delay="0"/>
                                          </p:stCondLst>
                                        </p:cTn>
                                        <p:tgtEl>
                                          <p:spTgt spid="36"/>
                                        </p:tgtEl>
                                        <p:attrNameLst>
                                          <p:attrName>style.visibility</p:attrName>
                                        </p:attrNameLst>
                                      </p:cBhvr>
                                      <p:to>
                                        <p:strVal val="visible"/>
                                      </p:to>
                                    </p:set>
                                    <p:anim calcmode="lin" valueType="num">
                                      <p:cBhvr>
                                        <p:cTn id="37" dur="1000" fill="hold"/>
                                        <p:tgtEl>
                                          <p:spTgt spid="36"/>
                                        </p:tgtEl>
                                        <p:attrNameLst>
                                          <p:attrName>ppt_w</p:attrName>
                                        </p:attrNameLst>
                                      </p:cBhvr>
                                      <p:tavLst>
                                        <p:tav tm="0">
                                          <p:val>
                                            <p:fltVal val="0"/>
                                          </p:val>
                                        </p:tav>
                                        <p:tav tm="100000">
                                          <p:val>
                                            <p:strVal val="#ppt_w"/>
                                          </p:val>
                                        </p:tav>
                                      </p:tavLst>
                                    </p:anim>
                                    <p:anim calcmode="lin" valueType="num">
                                      <p:cBhvr>
                                        <p:cTn id="38" dur="1000" fill="hold"/>
                                        <p:tgtEl>
                                          <p:spTgt spid="36"/>
                                        </p:tgtEl>
                                        <p:attrNameLst>
                                          <p:attrName>ppt_h</p:attrName>
                                        </p:attrNameLst>
                                      </p:cBhvr>
                                      <p:tavLst>
                                        <p:tav tm="0">
                                          <p:val>
                                            <p:fltVal val="0"/>
                                          </p:val>
                                        </p:tav>
                                        <p:tav tm="100000">
                                          <p:val>
                                            <p:strVal val="#ppt_h"/>
                                          </p:val>
                                        </p:tav>
                                      </p:tavLst>
                                    </p:anim>
                                    <p:anim calcmode="lin" valueType="num">
                                      <p:cBhvr>
                                        <p:cTn id="39" dur="1000" fill="hold"/>
                                        <p:tgtEl>
                                          <p:spTgt spid="36"/>
                                        </p:tgtEl>
                                        <p:attrNameLst>
                                          <p:attrName>ppt_x</p:attrName>
                                        </p:attrNameLst>
                                      </p:cBhvr>
                                      <p:tavLst>
                                        <p:tav tm="0">
                                          <p:val>
                                            <p:fltVal val="0.5"/>
                                          </p:val>
                                        </p:tav>
                                        <p:tav tm="100000">
                                          <p:val>
                                            <p:strVal val="#ppt_x"/>
                                          </p:val>
                                        </p:tav>
                                      </p:tavLst>
                                    </p:anim>
                                    <p:anim calcmode="lin" valueType="num">
                                      <p:cBhvr>
                                        <p:cTn id="40" dur="1000" fill="hold"/>
                                        <p:tgtEl>
                                          <p:spTgt spid="36"/>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nodeType="withEffect">
                                  <p:stCondLst>
                                    <p:cond delay="1500"/>
                                  </p:stCondLst>
                                  <p:childTnLst>
                                    <p:set>
                                      <p:cBhvr>
                                        <p:cTn id="42" dur="1" fill="hold">
                                          <p:stCondLst>
                                            <p:cond delay="0"/>
                                          </p:stCondLst>
                                        </p:cTn>
                                        <p:tgtEl>
                                          <p:spTgt spid="37"/>
                                        </p:tgtEl>
                                        <p:attrNameLst>
                                          <p:attrName>style.visibility</p:attrName>
                                        </p:attrNameLst>
                                      </p:cBhvr>
                                      <p:to>
                                        <p:strVal val="visible"/>
                                      </p:to>
                                    </p:set>
                                    <p:anim calcmode="lin" valueType="num">
                                      <p:cBhvr>
                                        <p:cTn id="43" dur="1000" fill="hold"/>
                                        <p:tgtEl>
                                          <p:spTgt spid="37"/>
                                        </p:tgtEl>
                                        <p:attrNameLst>
                                          <p:attrName>ppt_w</p:attrName>
                                        </p:attrNameLst>
                                      </p:cBhvr>
                                      <p:tavLst>
                                        <p:tav tm="0">
                                          <p:val>
                                            <p:fltVal val="0"/>
                                          </p:val>
                                        </p:tav>
                                        <p:tav tm="100000">
                                          <p:val>
                                            <p:strVal val="#ppt_w"/>
                                          </p:val>
                                        </p:tav>
                                      </p:tavLst>
                                    </p:anim>
                                    <p:anim calcmode="lin" valueType="num">
                                      <p:cBhvr>
                                        <p:cTn id="44" dur="1000" fill="hold"/>
                                        <p:tgtEl>
                                          <p:spTgt spid="37"/>
                                        </p:tgtEl>
                                        <p:attrNameLst>
                                          <p:attrName>ppt_h</p:attrName>
                                        </p:attrNameLst>
                                      </p:cBhvr>
                                      <p:tavLst>
                                        <p:tav tm="0">
                                          <p:val>
                                            <p:fltVal val="0"/>
                                          </p:val>
                                        </p:tav>
                                        <p:tav tm="100000">
                                          <p:val>
                                            <p:strVal val="#ppt_h"/>
                                          </p:val>
                                        </p:tav>
                                      </p:tavLst>
                                    </p:anim>
                                    <p:anim calcmode="lin" valueType="num">
                                      <p:cBhvr>
                                        <p:cTn id="45" dur="1000" fill="hold"/>
                                        <p:tgtEl>
                                          <p:spTgt spid="37"/>
                                        </p:tgtEl>
                                        <p:attrNameLst>
                                          <p:attrName>ppt_x</p:attrName>
                                        </p:attrNameLst>
                                      </p:cBhvr>
                                      <p:tavLst>
                                        <p:tav tm="0">
                                          <p:val>
                                            <p:fltVal val="0.5"/>
                                          </p:val>
                                        </p:tav>
                                        <p:tav tm="100000">
                                          <p:val>
                                            <p:strVal val="#ppt_x"/>
                                          </p:val>
                                        </p:tav>
                                      </p:tavLst>
                                    </p:anim>
                                    <p:anim calcmode="lin" valueType="num">
                                      <p:cBhvr>
                                        <p:cTn id="46" dur="1000" fill="hold"/>
                                        <p:tgtEl>
                                          <p:spTgt spid="37"/>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nodeType="withEffect">
                                  <p:stCondLst>
                                    <p:cond delay="1500"/>
                                  </p:stCondLst>
                                  <p:childTnLst>
                                    <p:set>
                                      <p:cBhvr>
                                        <p:cTn id="48" dur="1" fill="hold">
                                          <p:stCondLst>
                                            <p:cond delay="0"/>
                                          </p:stCondLst>
                                        </p:cTn>
                                        <p:tgtEl>
                                          <p:spTgt spid="39"/>
                                        </p:tgtEl>
                                        <p:attrNameLst>
                                          <p:attrName>style.visibility</p:attrName>
                                        </p:attrNameLst>
                                      </p:cBhvr>
                                      <p:to>
                                        <p:strVal val="visible"/>
                                      </p:to>
                                    </p:set>
                                    <p:anim calcmode="lin" valueType="num">
                                      <p:cBhvr>
                                        <p:cTn id="49" dur="1000" fill="hold"/>
                                        <p:tgtEl>
                                          <p:spTgt spid="39"/>
                                        </p:tgtEl>
                                        <p:attrNameLst>
                                          <p:attrName>ppt_w</p:attrName>
                                        </p:attrNameLst>
                                      </p:cBhvr>
                                      <p:tavLst>
                                        <p:tav tm="0">
                                          <p:val>
                                            <p:fltVal val="0"/>
                                          </p:val>
                                        </p:tav>
                                        <p:tav tm="100000">
                                          <p:val>
                                            <p:strVal val="#ppt_w"/>
                                          </p:val>
                                        </p:tav>
                                      </p:tavLst>
                                    </p:anim>
                                    <p:anim calcmode="lin" valueType="num">
                                      <p:cBhvr>
                                        <p:cTn id="50" dur="1000" fill="hold"/>
                                        <p:tgtEl>
                                          <p:spTgt spid="39"/>
                                        </p:tgtEl>
                                        <p:attrNameLst>
                                          <p:attrName>ppt_h</p:attrName>
                                        </p:attrNameLst>
                                      </p:cBhvr>
                                      <p:tavLst>
                                        <p:tav tm="0">
                                          <p:val>
                                            <p:fltVal val="0"/>
                                          </p:val>
                                        </p:tav>
                                        <p:tav tm="100000">
                                          <p:val>
                                            <p:strVal val="#ppt_h"/>
                                          </p:val>
                                        </p:tav>
                                      </p:tavLst>
                                    </p:anim>
                                    <p:anim calcmode="lin" valueType="num">
                                      <p:cBhvr>
                                        <p:cTn id="51" dur="1000" fill="hold"/>
                                        <p:tgtEl>
                                          <p:spTgt spid="39"/>
                                        </p:tgtEl>
                                        <p:attrNameLst>
                                          <p:attrName>ppt_x</p:attrName>
                                        </p:attrNameLst>
                                      </p:cBhvr>
                                      <p:tavLst>
                                        <p:tav tm="0">
                                          <p:val>
                                            <p:fltVal val="0.5"/>
                                          </p:val>
                                        </p:tav>
                                        <p:tav tm="100000">
                                          <p:val>
                                            <p:strVal val="#ppt_x"/>
                                          </p:val>
                                        </p:tav>
                                      </p:tavLst>
                                    </p:anim>
                                    <p:anim calcmode="lin" valueType="num">
                                      <p:cBhvr>
                                        <p:cTn id="52" dur="1000" fill="hold"/>
                                        <p:tgtEl>
                                          <p:spTgt spid="39"/>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nodeType="withEffect">
                                  <p:stCondLst>
                                    <p:cond delay="59000"/>
                                  </p:stCondLst>
                                  <p:childTnLst>
                                    <p:set>
                                      <p:cBhvr>
                                        <p:cTn id="54" dur="1" fill="hold">
                                          <p:stCondLst>
                                            <p:cond delay="0"/>
                                          </p:stCondLst>
                                        </p:cTn>
                                        <p:tgtEl>
                                          <p:spTgt spid="40"/>
                                        </p:tgtEl>
                                        <p:attrNameLst>
                                          <p:attrName>style.visibility</p:attrName>
                                        </p:attrNameLst>
                                      </p:cBhvr>
                                      <p:to>
                                        <p:strVal val="visible"/>
                                      </p:to>
                                    </p:set>
                                    <p:anim calcmode="lin" valueType="num">
                                      <p:cBhvr>
                                        <p:cTn id="55" dur="1000" fill="hold"/>
                                        <p:tgtEl>
                                          <p:spTgt spid="40"/>
                                        </p:tgtEl>
                                        <p:attrNameLst>
                                          <p:attrName>ppt_w</p:attrName>
                                        </p:attrNameLst>
                                      </p:cBhvr>
                                      <p:tavLst>
                                        <p:tav tm="0">
                                          <p:val>
                                            <p:fltVal val="0"/>
                                          </p:val>
                                        </p:tav>
                                        <p:tav tm="100000">
                                          <p:val>
                                            <p:strVal val="#ppt_w"/>
                                          </p:val>
                                        </p:tav>
                                      </p:tavLst>
                                    </p:anim>
                                    <p:anim calcmode="lin" valueType="num">
                                      <p:cBhvr>
                                        <p:cTn id="56" dur="1000" fill="hold"/>
                                        <p:tgtEl>
                                          <p:spTgt spid="40"/>
                                        </p:tgtEl>
                                        <p:attrNameLst>
                                          <p:attrName>ppt_h</p:attrName>
                                        </p:attrNameLst>
                                      </p:cBhvr>
                                      <p:tavLst>
                                        <p:tav tm="0">
                                          <p:val>
                                            <p:fltVal val="0"/>
                                          </p:val>
                                        </p:tav>
                                        <p:tav tm="100000">
                                          <p:val>
                                            <p:strVal val="#ppt_h"/>
                                          </p:val>
                                        </p:tav>
                                      </p:tavLst>
                                    </p:anim>
                                    <p:anim calcmode="lin" valueType="num">
                                      <p:cBhvr>
                                        <p:cTn id="57" dur="1000" fill="hold"/>
                                        <p:tgtEl>
                                          <p:spTgt spid="40"/>
                                        </p:tgtEl>
                                        <p:attrNameLst>
                                          <p:attrName>ppt_x</p:attrName>
                                        </p:attrNameLst>
                                      </p:cBhvr>
                                      <p:tavLst>
                                        <p:tav tm="0">
                                          <p:val>
                                            <p:fltVal val="0.5"/>
                                          </p:val>
                                        </p:tav>
                                        <p:tav tm="100000">
                                          <p:val>
                                            <p:strVal val="#ppt_x"/>
                                          </p:val>
                                        </p:tav>
                                      </p:tavLst>
                                    </p:anim>
                                    <p:anim calcmode="lin" valueType="num">
                                      <p:cBhvr>
                                        <p:cTn id="58" dur="1000" fill="hold"/>
                                        <p:tgtEl>
                                          <p:spTgt spid="40"/>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nodeType="withEffect">
                                  <p:stCondLst>
                                    <p:cond delay="1500"/>
                                  </p:stCondLst>
                                  <p:childTnLst>
                                    <p:set>
                                      <p:cBhvr>
                                        <p:cTn id="60" dur="1" fill="hold">
                                          <p:stCondLst>
                                            <p:cond delay="0"/>
                                          </p:stCondLst>
                                        </p:cTn>
                                        <p:tgtEl>
                                          <p:spTgt spid="21"/>
                                        </p:tgtEl>
                                        <p:attrNameLst>
                                          <p:attrName>style.visibility</p:attrName>
                                        </p:attrNameLst>
                                      </p:cBhvr>
                                      <p:to>
                                        <p:strVal val="visible"/>
                                      </p:to>
                                    </p:set>
                                    <p:anim calcmode="lin" valueType="num">
                                      <p:cBhvr>
                                        <p:cTn id="61" dur="1000" fill="hold"/>
                                        <p:tgtEl>
                                          <p:spTgt spid="21"/>
                                        </p:tgtEl>
                                        <p:attrNameLst>
                                          <p:attrName>ppt_w</p:attrName>
                                        </p:attrNameLst>
                                      </p:cBhvr>
                                      <p:tavLst>
                                        <p:tav tm="0">
                                          <p:val>
                                            <p:fltVal val="0"/>
                                          </p:val>
                                        </p:tav>
                                        <p:tav tm="100000">
                                          <p:val>
                                            <p:strVal val="#ppt_w"/>
                                          </p:val>
                                        </p:tav>
                                      </p:tavLst>
                                    </p:anim>
                                    <p:anim calcmode="lin" valueType="num">
                                      <p:cBhvr>
                                        <p:cTn id="62" dur="1000" fill="hold"/>
                                        <p:tgtEl>
                                          <p:spTgt spid="21"/>
                                        </p:tgtEl>
                                        <p:attrNameLst>
                                          <p:attrName>ppt_h</p:attrName>
                                        </p:attrNameLst>
                                      </p:cBhvr>
                                      <p:tavLst>
                                        <p:tav tm="0">
                                          <p:val>
                                            <p:fltVal val="0"/>
                                          </p:val>
                                        </p:tav>
                                        <p:tav tm="100000">
                                          <p:val>
                                            <p:strVal val="#ppt_h"/>
                                          </p:val>
                                        </p:tav>
                                      </p:tavLst>
                                    </p:anim>
                                    <p:anim calcmode="lin" valueType="num">
                                      <p:cBhvr>
                                        <p:cTn id="63" dur="1000" fill="hold"/>
                                        <p:tgtEl>
                                          <p:spTgt spid="21"/>
                                        </p:tgtEl>
                                        <p:attrNameLst>
                                          <p:attrName>ppt_x</p:attrName>
                                        </p:attrNameLst>
                                      </p:cBhvr>
                                      <p:tavLst>
                                        <p:tav tm="0">
                                          <p:val>
                                            <p:fltVal val="0.5"/>
                                          </p:val>
                                        </p:tav>
                                        <p:tav tm="100000">
                                          <p:val>
                                            <p:strVal val="#ppt_x"/>
                                          </p:val>
                                        </p:tav>
                                      </p:tavLst>
                                    </p:anim>
                                    <p:anim calcmode="lin" valueType="num">
                                      <p:cBhvr>
                                        <p:cTn id="64" dur="10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5"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68147" y="196770"/>
            <a:ext cx="11655706" cy="6458673"/>
          </a:xfrm>
          <a:prstGeom prst="roundRect">
            <a:avLst>
              <a:gd name="adj" fmla="val 12724"/>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28781E14-9739-6BEF-B777-03736CE49175}"/>
              </a:ext>
            </a:extLst>
          </p:cNvPr>
          <p:cNvGrpSpPr/>
          <p:nvPr/>
        </p:nvGrpSpPr>
        <p:grpSpPr>
          <a:xfrm>
            <a:off x="4375298" y="370683"/>
            <a:ext cx="2901802" cy="1289297"/>
            <a:chOff x="1384444" y="2064399"/>
            <a:chExt cx="8437450" cy="1009942"/>
          </a:xfrm>
        </p:grpSpPr>
        <p:sp>
          <p:nvSpPr>
            <p:cNvPr id="11" name="Rectangle: Rounded Corners 10">
              <a:extLst>
                <a:ext uri="{FF2B5EF4-FFF2-40B4-BE49-F238E27FC236}">
                  <a16:creationId xmlns:a16="http://schemas.microsoft.com/office/drawing/2014/main" id="{648D4745-1A3C-5D80-F7C4-92BDBEF130D1}"/>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2" name="Rectangle: Rounded Corners 11">
              <a:extLst>
                <a:ext uri="{FF2B5EF4-FFF2-40B4-BE49-F238E27FC236}">
                  <a16:creationId xmlns:a16="http://schemas.microsoft.com/office/drawing/2014/main" id="{5CD0CC73-40F8-B76E-68AC-542371CD8271}"/>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13" name="TextBox 12">
              <a:extLst>
                <a:ext uri="{FF2B5EF4-FFF2-40B4-BE49-F238E27FC236}">
                  <a16:creationId xmlns:a16="http://schemas.microsoft.com/office/drawing/2014/main" id="{3A709927-8762-F2D0-FDB2-91BDFFFBF64E}"/>
                </a:ext>
              </a:extLst>
            </p:cNvPr>
            <p:cNvSpPr txBox="1"/>
            <p:nvPr/>
          </p:nvSpPr>
          <p:spPr>
            <a:xfrm>
              <a:off x="1384444" y="2363246"/>
              <a:ext cx="7927757" cy="5545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cs typeface="+mn-cs"/>
                </a:rPr>
                <a:t>GHI NHỚ</a:t>
              </a:r>
              <a:endParaRPr kumimoji="0" lang="vi-VN" sz="4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grpSp>
      <p:sp>
        <p:nvSpPr>
          <p:cNvPr id="14" name="Rectangle: Diagonal Corners Rounded 13">
            <a:extLst>
              <a:ext uri="{FF2B5EF4-FFF2-40B4-BE49-F238E27FC236}">
                <a16:creationId xmlns:a16="http://schemas.microsoft.com/office/drawing/2014/main" id="{28FB87E9-2738-41A4-AFEB-359EF97CA330}"/>
              </a:ext>
            </a:extLst>
          </p:cNvPr>
          <p:cNvSpPr/>
          <p:nvPr/>
        </p:nvSpPr>
        <p:spPr>
          <a:xfrm>
            <a:off x="466724" y="1993691"/>
            <a:ext cx="11258550" cy="3832850"/>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0FDB1499-D4B6-4B34-94AE-19556F1B6A0B}"/>
              </a:ext>
            </a:extLst>
          </p:cNvPr>
          <p:cNvSpPr txBox="1"/>
          <p:nvPr/>
        </p:nvSpPr>
        <p:spPr>
          <a:xfrm>
            <a:off x="695324" y="2201956"/>
            <a:ext cx="10801351"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Bài văn miêu tả cây cối thường có 3 phần:</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1">
                <a:solidFill>
                  <a:srgbClr val="002060"/>
                </a:solidFill>
                <a:latin typeface="Cambria" panose="02040503050406030204" pitchFamily="18" charset="0"/>
                <a:ea typeface="Cambria" panose="02040503050406030204" pitchFamily="18" charset="0"/>
                <a:cs typeface="Calibri" panose="020F0502020204030204" pitchFamily="34" charset="0"/>
              </a:rPr>
              <a:t>- Mở bài: Giới thiệu bao quát về cây (tên cây, nơi cây mọc,….)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Thân bài: Tả lần lượt từng bộ phận của cây.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Kết bài: Nêu ấn tượng đặc biệt hoặc tình cảm của người tả với cây.</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49824233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矩形: 圆角 6"/>
          <p:cNvSpPr/>
          <p:nvPr/>
        </p:nvSpPr>
        <p:spPr>
          <a:xfrm>
            <a:off x="497567" y="298383"/>
            <a:ext cx="8030415" cy="4105666"/>
          </a:xfrm>
          <a:prstGeom prst="roundRect">
            <a:avLst>
              <a:gd name="adj" fmla="val 19216"/>
            </a:avLst>
          </a:prstGeom>
          <a:solidFill>
            <a:schemeClr val="bg1">
              <a:alpha val="92000"/>
            </a:schemeClr>
          </a:solid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1" u="none" strike="noStrike" kern="1200" cap="none" spc="0" normalizeH="0" baseline="0" noProof="0" dirty="0">
              <a:ln w="0">
                <a:noFill/>
              </a:ln>
              <a:solidFill>
                <a:srgbClr val="002060"/>
              </a:solidFill>
              <a:effectLst>
                <a:outerShdw blurRad="38100" dist="19050" dir="2700000" algn="tl" rotWithShape="0">
                  <a:prstClr val="black">
                    <a:alpha val="40000"/>
                  </a:prstClr>
                </a:outerShdw>
              </a:effectLst>
              <a:uLnTx/>
              <a:uFillTx/>
              <a:ea typeface="字魂59号-创粗黑" panose="00000500000000000000" pitchFamily="2" charset="-122"/>
              <a:cs typeface="+mn-ea"/>
              <a:sym typeface="+mn-lt"/>
            </a:endParaRPr>
          </a:p>
        </p:txBody>
      </p:sp>
      <p:pic>
        <p:nvPicPr>
          <p:cNvPr id="9" name="Picture 8">
            <a:extLst>
              <a:ext uri="{FF2B5EF4-FFF2-40B4-BE49-F238E27FC236}">
                <a16:creationId xmlns:a16="http://schemas.microsoft.com/office/drawing/2014/main" id="{00656158-8310-A359-40FF-704B3238D383}"/>
              </a:ext>
            </a:extLst>
          </p:cNvPr>
          <p:cNvPicPr>
            <a:picLocks noChangeAspect="1"/>
          </p:cNvPicPr>
          <p:nvPr/>
        </p:nvPicPr>
        <p:blipFill>
          <a:blip r:embed="rId4"/>
          <a:stretch>
            <a:fillRect/>
          </a:stretch>
        </p:blipFill>
        <p:spPr>
          <a:xfrm>
            <a:off x="9028498" y="2421564"/>
            <a:ext cx="2877692" cy="4188290"/>
          </a:xfrm>
          <a:prstGeom prst="rect">
            <a:avLst/>
          </a:prstGeom>
        </p:spPr>
      </p:pic>
      <p:pic>
        <p:nvPicPr>
          <p:cNvPr id="3" name="Picture 2">
            <a:extLst>
              <a:ext uri="{FF2B5EF4-FFF2-40B4-BE49-F238E27FC236}">
                <a16:creationId xmlns:a16="http://schemas.microsoft.com/office/drawing/2014/main" id="{93064558-821A-002A-EFC6-072D18ACB51E}"/>
              </a:ext>
            </a:extLst>
          </p:cNvPr>
          <p:cNvPicPr>
            <a:picLocks noChangeAspect="1"/>
          </p:cNvPicPr>
          <p:nvPr/>
        </p:nvPicPr>
        <p:blipFill>
          <a:blip r:embed="rId5"/>
          <a:stretch>
            <a:fillRect/>
          </a:stretch>
        </p:blipFill>
        <p:spPr>
          <a:xfrm>
            <a:off x="2168453" y="1075138"/>
            <a:ext cx="4578493" cy="1012024"/>
          </a:xfrm>
          <a:prstGeom prst="rect">
            <a:avLst/>
          </a:prstGeom>
        </p:spPr>
      </p:pic>
      <p:sp>
        <p:nvSpPr>
          <p:cNvPr id="7" name="TextBox 6">
            <a:extLst>
              <a:ext uri="{FF2B5EF4-FFF2-40B4-BE49-F238E27FC236}">
                <a16:creationId xmlns:a16="http://schemas.microsoft.com/office/drawing/2014/main" id="{C049AAA3-C890-633B-76C7-9CD81BD370F6}"/>
              </a:ext>
            </a:extLst>
          </p:cNvPr>
          <p:cNvSpPr txBox="1"/>
          <p:nvPr/>
        </p:nvSpPr>
        <p:spPr>
          <a:xfrm>
            <a:off x="1102824" y="2236916"/>
            <a:ext cx="6819900" cy="1446550"/>
          </a:xfrm>
          <a:prstGeom prst="rect">
            <a:avLst/>
          </a:prstGeom>
          <a:noFill/>
        </p:spPr>
        <p:txBody>
          <a:bodyPr wrap="square" rtlCol="0">
            <a:spAutoFit/>
          </a:bodyPr>
          <a:lstStyle/>
          <a:p>
            <a:pPr algn="ctr"/>
            <a:r>
              <a:rPr lang="en-US" altLang="zh-CN" sz="4400" b="1" dirty="0">
                <a:ln w="0"/>
                <a:solidFill>
                  <a:srgbClr val="002060"/>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mn-ea"/>
                <a:sym typeface="+mn-lt"/>
              </a:rPr>
              <a:t>TÌM HIỂU CÁCH VIẾT BÀI VĂN MIÊU TẢ CÂY CỐI</a:t>
            </a:r>
            <a:endParaRPr kumimoji="0" lang="en-US" altLang="zh-CN" sz="44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mbria" panose="02040503050406030204" pitchFamily="18" charset="0"/>
              <a:ea typeface="Cambria" panose="02040503050406030204" pitchFamily="18" charset="0"/>
              <a:cs typeface="+mn-ea"/>
              <a:sym typeface="+mn-lt"/>
            </a:endParaRPr>
          </a:p>
        </p:txBody>
      </p:sp>
    </p:spTree>
    <p:extLst>
      <p:ext uri="{BB962C8B-B14F-4D97-AF65-F5344CB8AC3E}">
        <p14:creationId xmlns:p14="http://schemas.microsoft.com/office/powerpoint/2010/main" val="3916264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nodePh="1">
                                  <p:stCondLst>
                                    <p:cond delay="0"/>
                                  </p:stCondLst>
                                  <p:endCondLst>
                                    <p:cond evt="begin" delay="0">
                                      <p:tn val="10"/>
                                    </p:cond>
                                  </p:end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142875" y="78657"/>
            <a:ext cx="12420600" cy="6705601"/>
          </a:xfrm>
          <a:prstGeom prst="roundRect">
            <a:avLst>
              <a:gd name="adj" fmla="val 12724"/>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D6A4862-F2D2-90E9-914A-6684F35CB6A0}"/>
              </a:ext>
            </a:extLst>
          </p:cNvPr>
          <p:cNvSpPr txBox="1"/>
          <p:nvPr/>
        </p:nvSpPr>
        <p:spPr>
          <a:xfrm>
            <a:off x="-990601" y="207523"/>
            <a:ext cx="11006441" cy="646331"/>
          </a:xfrm>
          <a:prstGeom prst="rect">
            <a:avLst/>
          </a:prstGeom>
          <a:noFill/>
        </p:spPr>
        <p:txBody>
          <a:bodyPr wrap="square" rtlCol="0">
            <a:spAutoFit/>
          </a:bodyPr>
          <a:lstStyle/>
          <a:p>
            <a:pPr lvl="0" algn="ctr"/>
            <a:r>
              <a:rPr lang="en-US" sz="3600" b="1" dirty="0">
                <a:solidFill>
                  <a:prstClr val="black"/>
                </a:solidFill>
                <a:latin typeface="Calibri" panose="020F0502020204030204"/>
              </a:rPr>
              <a:t>1</a:t>
            </a:r>
            <a:r>
              <a:rPr lang="en-US" sz="3600" b="1">
                <a:solidFill>
                  <a:prstClr val="black"/>
                </a:solidFill>
                <a:latin typeface="Calibri" panose="020F0502020204030204"/>
              </a:rPr>
              <a:t>. </a:t>
            </a:r>
            <a:r>
              <a:rPr lang="vi-VN" sz="3600" b="1">
                <a:solidFill>
                  <a:prstClr val="black"/>
                </a:solidFill>
                <a:latin typeface="Calibri" panose="020F0502020204030204"/>
              </a:rPr>
              <a:t>Đọc</a:t>
            </a:r>
            <a:r>
              <a:rPr lang="en-US" sz="3600" b="1">
                <a:solidFill>
                  <a:prstClr val="black"/>
                </a:solidFill>
                <a:latin typeface="Calibri" panose="020F0502020204030204"/>
              </a:rPr>
              <a:t> bài văn dưới đây và thực hiện yêu cầu.</a:t>
            </a:r>
            <a:endParaRPr kumimoji="0" lang="vi-VN" sz="2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09865D00-A9EB-4F8C-8D0F-2E22F3AD5ED0}"/>
              </a:ext>
            </a:extLst>
          </p:cNvPr>
          <p:cNvSpPr txBox="1"/>
          <p:nvPr/>
        </p:nvSpPr>
        <p:spPr>
          <a:xfrm>
            <a:off x="0" y="853854"/>
            <a:ext cx="12077700" cy="5678478"/>
          </a:xfrm>
          <a:prstGeom prst="rect">
            <a:avLst/>
          </a:prstGeom>
          <a:noFill/>
        </p:spPr>
        <p:txBody>
          <a:bodyPr wrap="square" rtlCol="0">
            <a:spAutoFit/>
          </a:bodyPr>
          <a:lstStyle/>
          <a:p>
            <a:pPr algn="ctr"/>
            <a:r>
              <a:rPr lang="vi-VN" sz="2700" b="1">
                <a:solidFill>
                  <a:srgbClr val="FF0000"/>
                </a:solidFill>
                <a:latin typeface="Cambria" panose="02040503050406030204" pitchFamily="18" charset="0"/>
                <a:ea typeface="Cambria" panose="02040503050406030204" pitchFamily="18" charset="0"/>
              </a:rPr>
              <a:t>CÂY SIM</a:t>
            </a:r>
          </a:p>
          <a:p>
            <a:r>
              <a:rPr lang="en-US" sz="2400">
                <a:latin typeface="Cambria" panose="02040503050406030204" pitchFamily="18" charset="0"/>
                <a:ea typeface="Cambria" panose="02040503050406030204" pitchFamily="18" charset="0"/>
              </a:rPr>
              <a:t>        </a:t>
            </a:r>
            <a:r>
              <a:rPr lang="vi-VN" sz="2400">
                <a:latin typeface="Cambria" panose="02040503050406030204" pitchFamily="18" charset="0"/>
                <a:ea typeface="Cambria" panose="02040503050406030204" pitchFamily="18" charset="0"/>
              </a:rPr>
              <a:t>Cây sim chắc là có họ với cây mua, chúng đều mọc ở vùng trung du, trên những mảnh đất cằn cỗi.</a:t>
            </a:r>
            <a:endParaRPr lang="en-US" sz="2400">
              <a:latin typeface="Cambria" panose="02040503050406030204" pitchFamily="18" charset="0"/>
              <a:ea typeface="Cambria" panose="02040503050406030204" pitchFamily="18" charset="0"/>
            </a:endParaRPr>
          </a:p>
          <a:p>
            <a:r>
              <a:rPr lang="en-US" sz="2400">
                <a:latin typeface="Cambria" panose="02040503050406030204" pitchFamily="18" charset="0"/>
                <a:ea typeface="Cambria" panose="02040503050406030204" pitchFamily="18" charset="0"/>
              </a:rPr>
              <a:t>        </a:t>
            </a:r>
            <a:r>
              <a:rPr lang="vi-VN" sz="2400">
                <a:latin typeface="Cambria" panose="02040503050406030204" pitchFamily="18" charset="0"/>
                <a:ea typeface="Cambria" panose="02040503050406030204" pitchFamily="18" charset="0"/>
              </a:rPr>
              <a:t>Nếu hoa mua có màu tím hồng thì hoa sim tím nhạt, phơn phớt như má con gái. Tuy nó không thơm nhưng lại tươi non như một niềm vui cứ lan toả làm cho sườn đồi sỏi đá cũng thêm đáng yêu, đáng mến.</a:t>
            </a:r>
            <a:endParaRPr lang="en-US" sz="2400">
              <a:latin typeface="Cambria" panose="02040503050406030204" pitchFamily="18" charset="0"/>
              <a:ea typeface="Cambria" panose="02040503050406030204" pitchFamily="18" charset="0"/>
            </a:endParaRPr>
          </a:p>
          <a:p>
            <a:r>
              <a:rPr lang="en-US" sz="2400">
                <a:latin typeface="Cambria" panose="02040503050406030204" pitchFamily="18" charset="0"/>
                <a:ea typeface="Cambria" panose="02040503050406030204" pitchFamily="18" charset="0"/>
              </a:rPr>
              <a:t>       </a:t>
            </a:r>
            <a:r>
              <a:rPr lang="vi-VN" sz="2400">
                <a:latin typeface="Cambria" panose="02040503050406030204" pitchFamily="18" charset="0"/>
                <a:ea typeface="Cambria" panose="02040503050406030204" pitchFamily="18" charset="0"/>
              </a:rPr>
              <a:t>Quả sim giống hệt một con trâu mộng tí hon, béo tròn múp míp, còn nguyên cả lông tơ, chỉ thiếu chiếc khoáy. Cái sừng trâu là cái tai quả, nó chính là đài hoa đã già. Con trâu mộng ấy chỉ bằng đốt ngón tay, ngọt lịm và có dư vị một chút chan chát. Ăn sim xong, cả môi, cả lưỡi, cả răng ta đều tím. Chắc khi hoa sim tàn đi làm quả, màu tím đọng lại từng tí một, thành thứ mật ngọt tím thẫm ấy. Cả nắng gió trên đồi, cả mưa cũng không chịu tan đi, cứ tích luỹ lại, thành ra màu tím không giống bất cứ một thứ màu tím của quả vườn nào.</a:t>
            </a:r>
            <a:endParaRPr lang="en-US" sz="2400">
              <a:latin typeface="Cambria" panose="02040503050406030204" pitchFamily="18" charset="0"/>
              <a:ea typeface="Cambria" panose="02040503050406030204" pitchFamily="18" charset="0"/>
            </a:endParaRPr>
          </a:p>
          <a:p>
            <a:r>
              <a:rPr lang="en-US" sz="2400">
                <a:latin typeface="Cambria" panose="02040503050406030204" pitchFamily="18" charset="0"/>
                <a:ea typeface="Cambria" panose="02040503050406030204" pitchFamily="18" charset="0"/>
              </a:rPr>
              <a:t>       </a:t>
            </a:r>
            <a:r>
              <a:rPr lang="vi-VN" sz="2400">
                <a:latin typeface="Cambria" panose="02040503050406030204" pitchFamily="18" charset="0"/>
                <a:ea typeface="Cambria" panose="02040503050406030204" pitchFamily="18" charset="0"/>
              </a:rPr>
              <a:t>Đi chơi trên đồi, leo dốc này vượt dốc khác, tìm thấy bụi sim, hải quả chín mà ăn, đúng là bắt được thứ của trời cho, đầy ngon lành, hứng thú, về nhà vẫn còn nhớ mãi. </a:t>
            </a:r>
            <a:endParaRPr lang="en-US" sz="2400">
              <a:latin typeface="Cambria" panose="02040503050406030204" pitchFamily="18" charset="0"/>
              <a:ea typeface="Cambria" panose="02040503050406030204" pitchFamily="18" charset="0"/>
            </a:endParaRPr>
          </a:p>
          <a:p>
            <a:r>
              <a:rPr lang="en-US" sz="2400">
                <a:latin typeface="Cambria" panose="02040503050406030204" pitchFamily="18" charset="0"/>
                <a:ea typeface="Cambria" panose="02040503050406030204" pitchFamily="18" charset="0"/>
              </a:rPr>
              <a:t>                                                                                                                                 </a:t>
            </a:r>
            <a:r>
              <a:rPr lang="vi-VN" sz="2400">
                <a:latin typeface="Cambria" panose="02040503050406030204" pitchFamily="18" charset="0"/>
                <a:ea typeface="Cambria" panose="02040503050406030204" pitchFamily="18" charset="0"/>
              </a:rPr>
              <a:t>(Theo Băng Sơn)</a:t>
            </a:r>
            <a:endParaRPr lang="en-US" sz="24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9720940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185057" y="128899"/>
            <a:ext cx="11800114" cy="6529437"/>
          </a:xfrm>
          <a:prstGeom prst="roundRect">
            <a:avLst>
              <a:gd name="adj" fmla="val 12724"/>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BC8E3C33-167D-4558-AB31-D48BD53B3FE0}"/>
              </a:ext>
            </a:extLst>
          </p:cNvPr>
          <p:cNvSpPr txBox="1"/>
          <p:nvPr/>
        </p:nvSpPr>
        <p:spPr>
          <a:xfrm>
            <a:off x="185057" y="666750"/>
            <a:ext cx="11915776" cy="707886"/>
          </a:xfrm>
          <a:prstGeom prst="rect">
            <a:avLst/>
          </a:prstGeom>
          <a:noFill/>
        </p:spPr>
        <p:txBody>
          <a:bodyPr wrap="square" rtlCol="0">
            <a:spAutoFit/>
          </a:bodyPr>
          <a:lstStyle/>
          <a:p>
            <a:pPr marL="342900" indent="-342900">
              <a:buAutoNum type="alphaLcPeriod"/>
            </a:pPr>
            <a:r>
              <a:rPr lang="en-US" sz="4000">
                <a:latin typeface="Cambria" panose="02040503050406030204" pitchFamily="18" charset="0"/>
                <a:ea typeface="Cambria" panose="02040503050406030204" pitchFamily="18" charset="0"/>
              </a:rPr>
              <a:t>Tìm phần mở bài, thân bài, kết bài của bài văn trên ?</a:t>
            </a:r>
          </a:p>
        </p:txBody>
      </p:sp>
      <p:sp>
        <p:nvSpPr>
          <p:cNvPr id="6" name="TextBox 5">
            <a:extLst>
              <a:ext uri="{FF2B5EF4-FFF2-40B4-BE49-F238E27FC236}">
                <a16:creationId xmlns:a16="http://schemas.microsoft.com/office/drawing/2014/main" id="{F33D2A51-430F-4EB4-A0AB-95BAEB3EE29A}"/>
              </a:ext>
            </a:extLst>
          </p:cNvPr>
          <p:cNvSpPr txBox="1"/>
          <p:nvPr/>
        </p:nvSpPr>
        <p:spPr>
          <a:xfrm>
            <a:off x="168728" y="3429000"/>
            <a:ext cx="11093224" cy="707886"/>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b. Mở bài giới thiệu những gì về cây sim ?</a:t>
            </a:r>
          </a:p>
        </p:txBody>
      </p:sp>
      <p:sp>
        <p:nvSpPr>
          <p:cNvPr id="8" name="TextBox 7">
            <a:extLst>
              <a:ext uri="{FF2B5EF4-FFF2-40B4-BE49-F238E27FC236}">
                <a16:creationId xmlns:a16="http://schemas.microsoft.com/office/drawing/2014/main" id="{4312EA0F-2228-493F-84B8-4A8DEAB4F322}"/>
              </a:ext>
            </a:extLst>
          </p:cNvPr>
          <p:cNvSpPr txBox="1"/>
          <p:nvPr/>
        </p:nvSpPr>
        <p:spPr>
          <a:xfrm>
            <a:off x="1091292" y="1490008"/>
            <a:ext cx="10700658" cy="1938992"/>
          </a:xfrm>
          <a:prstGeom prst="rect">
            <a:avLst/>
          </a:prstGeom>
          <a:noFill/>
        </p:spPr>
        <p:txBody>
          <a:bodyPr wrap="square" rtlCol="0">
            <a:spAutoFit/>
          </a:bodyPr>
          <a:lstStyle/>
          <a:p>
            <a:pPr marL="571500" indent="-571500">
              <a:buFontTx/>
              <a:buChar char="-"/>
            </a:pPr>
            <a:r>
              <a:rPr lang="en-US" sz="4000">
                <a:solidFill>
                  <a:srgbClr val="FF0000"/>
                </a:solidFill>
                <a:latin typeface="Cambria" panose="02040503050406030204" pitchFamily="18" charset="0"/>
                <a:ea typeface="Cambria" panose="02040503050406030204" pitchFamily="18" charset="0"/>
              </a:rPr>
              <a:t>Mở bài</a:t>
            </a:r>
            <a:r>
              <a:rPr lang="en-US" sz="4000">
                <a:latin typeface="Cambria" panose="02040503050406030204" pitchFamily="18" charset="0"/>
                <a:ea typeface="Cambria" panose="02040503050406030204" pitchFamily="18" charset="0"/>
              </a:rPr>
              <a:t>: Cây sim…..đất cằn cỗi.</a:t>
            </a:r>
          </a:p>
          <a:p>
            <a:pPr marL="571500" indent="-571500">
              <a:buFontTx/>
              <a:buChar char="-"/>
            </a:pPr>
            <a:r>
              <a:rPr lang="en-US" sz="4000">
                <a:solidFill>
                  <a:srgbClr val="00B0F0"/>
                </a:solidFill>
                <a:latin typeface="Cambria" panose="02040503050406030204" pitchFamily="18" charset="0"/>
                <a:ea typeface="Cambria" panose="02040503050406030204" pitchFamily="18" charset="0"/>
              </a:rPr>
              <a:t>Thân bài</a:t>
            </a:r>
            <a:r>
              <a:rPr lang="en-US" sz="4000">
                <a:latin typeface="Cambria" panose="02040503050406030204" pitchFamily="18" charset="0"/>
                <a:ea typeface="Cambria" panose="02040503050406030204" pitchFamily="18" charset="0"/>
              </a:rPr>
              <a:t>: Nếu hoa mua…..vườn nào.</a:t>
            </a:r>
          </a:p>
          <a:p>
            <a:pPr marL="571500" indent="-571500">
              <a:buFontTx/>
              <a:buChar char="-"/>
            </a:pPr>
            <a:r>
              <a:rPr lang="en-US" sz="4000">
                <a:solidFill>
                  <a:srgbClr val="7030A0"/>
                </a:solidFill>
                <a:latin typeface="Cambria" panose="02040503050406030204" pitchFamily="18" charset="0"/>
                <a:ea typeface="Cambria" panose="02040503050406030204" pitchFamily="18" charset="0"/>
              </a:rPr>
              <a:t>Kết bài</a:t>
            </a:r>
            <a:r>
              <a:rPr lang="en-US" sz="4000">
                <a:latin typeface="Cambria" panose="02040503050406030204" pitchFamily="18" charset="0"/>
                <a:ea typeface="Cambria" panose="02040503050406030204" pitchFamily="18" charset="0"/>
              </a:rPr>
              <a:t>: Đi chơi…..nhớ mãi.</a:t>
            </a:r>
          </a:p>
        </p:txBody>
      </p:sp>
      <p:sp>
        <p:nvSpPr>
          <p:cNvPr id="9" name="TextBox 8">
            <a:extLst>
              <a:ext uri="{FF2B5EF4-FFF2-40B4-BE49-F238E27FC236}">
                <a16:creationId xmlns:a16="http://schemas.microsoft.com/office/drawing/2014/main" id="{514EEF38-2877-4225-B156-E2A62354CAAC}"/>
              </a:ext>
            </a:extLst>
          </p:cNvPr>
          <p:cNvSpPr txBox="1"/>
          <p:nvPr/>
        </p:nvSpPr>
        <p:spPr>
          <a:xfrm>
            <a:off x="715734" y="4252258"/>
            <a:ext cx="11076216" cy="1938992"/>
          </a:xfrm>
          <a:prstGeom prst="rect">
            <a:avLst/>
          </a:prstGeom>
          <a:noFill/>
        </p:spPr>
        <p:txBody>
          <a:bodyPr wrap="square" rtlCol="0">
            <a:spAutoFit/>
          </a:bodyPr>
          <a:lstStyle/>
          <a:p>
            <a:r>
              <a:rPr lang="en-US" sz="4000">
                <a:solidFill>
                  <a:srgbClr val="C00000"/>
                </a:solidFill>
                <a:latin typeface="Cambria" panose="02040503050406030204" pitchFamily="18" charset="0"/>
                <a:ea typeface="Cambria" panose="02040503050406030204" pitchFamily="18" charset="0"/>
              </a:rPr>
              <a:t>Phần mở bài, tác giả đã giới thiệu về tên cây (cây sim), nơi sinh sống của cây (những mảnh đất cằn cỗi) và loài cây có họ gần với cây sim (cây mua)</a:t>
            </a:r>
          </a:p>
        </p:txBody>
      </p:sp>
    </p:spTree>
    <p:extLst>
      <p:ext uri="{BB962C8B-B14F-4D97-AF65-F5344CB8AC3E}">
        <p14:creationId xmlns:p14="http://schemas.microsoft.com/office/powerpoint/2010/main" val="25984259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0" y="0"/>
            <a:ext cx="12192000" cy="6857999"/>
          </a:xfrm>
          <a:prstGeom prst="roundRect">
            <a:avLst>
              <a:gd name="adj" fmla="val 12724"/>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BF26C72-C28D-4A54-874D-067069548D6E}"/>
              </a:ext>
            </a:extLst>
          </p:cNvPr>
          <p:cNvSpPr txBox="1"/>
          <p:nvPr/>
        </p:nvSpPr>
        <p:spPr>
          <a:xfrm>
            <a:off x="195943" y="0"/>
            <a:ext cx="11800114" cy="707886"/>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c. Cây sim được miêu tả như thế nào ở phần thân bài?</a:t>
            </a:r>
          </a:p>
        </p:txBody>
      </p:sp>
      <p:graphicFrame>
        <p:nvGraphicFramePr>
          <p:cNvPr id="3" name="Table 5">
            <a:extLst>
              <a:ext uri="{FF2B5EF4-FFF2-40B4-BE49-F238E27FC236}">
                <a16:creationId xmlns:a16="http://schemas.microsoft.com/office/drawing/2014/main" id="{F1DD574E-6801-46BE-AF49-3316944A0B9E}"/>
              </a:ext>
            </a:extLst>
          </p:cNvPr>
          <p:cNvGraphicFramePr>
            <a:graphicFrameLocks noGrp="1"/>
          </p:cNvGraphicFramePr>
          <p:nvPr>
            <p:extLst>
              <p:ext uri="{D42A27DB-BD31-4B8C-83A1-F6EECF244321}">
                <p14:modId xmlns:p14="http://schemas.microsoft.com/office/powerpoint/2010/main" val="915099946"/>
              </p:ext>
            </p:extLst>
          </p:nvPr>
        </p:nvGraphicFramePr>
        <p:xfrm>
          <a:off x="104775" y="707886"/>
          <a:ext cx="11982450" cy="6181794"/>
        </p:xfrm>
        <a:graphic>
          <a:graphicData uri="http://schemas.openxmlformats.org/drawingml/2006/table">
            <a:tbl>
              <a:tblPr firstRow="1" bandRow="1">
                <a:tableStyleId>{5C22544A-7EE6-4342-B048-85BDC9FD1C3A}</a:tableStyleId>
              </a:tblPr>
              <a:tblGrid>
                <a:gridCol w="1943100">
                  <a:extLst>
                    <a:ext uri="{9D8B030D-6E8A-4147-A177-3AD203B41FA5}">
                      <a16:colId xmlns:a16="http://schemas.microsoft.com/office/drawing/2014/main" val="1965004254"/>
                    </a:ext>
                  </a:extLst>
                </a:gridCol>
                <a:gridCol w="1981200">
                  <a:extLst>
                    <a:ext uri="{9D8B030D-6E8A-4147-A177-3AD203B41FA5}">
                      <a16:colId xmlns:a16="http://schemas.microsoft.com/office/drawing/2014/main" val="3606662386"/>
                    </a:ext>
                  </a:extLst>
                </a:gridCol>
                <a:gridCol w="8058150">
                  <a:extLst>
                    <a:ext uri="{9D8B030D-6E8A-4147-A177-3AD203B41FA5}">
                      <a16:colId xmlns:a16="http://schemas.microsoft.com/office/drawing/2014/main" val="1156473172"/>
                    </a:ext>
                  </a:extLst>
                </a:gridCol>
              </a:tblGrid>
              <a:tr h="1035122">
                <a:tc>
                  <a:txBody>
                    <a:bodyPr/>
                    <a:lstStyle/>
                    <a:p>
                      <a:pPr algn="ctr"/>
                      <a:r>
                        <a:rPr lang="en-US" sz="3200">
                          <a:latin typeface="Cambria" panose="02040503050406030204" pitchFamily="18" charset="0"/>
                          <a:ea typeface="Cambria" panose="02040503050406030204" pitchFamily="18" charset="0"/>
                        </a:rPr>
                        <a:t>Bộ phận </a:t>
                      </a:r>
                    </a:p>
                  </a:txBody>
                  <a:tcPr/>
                </a:tc>
                <a:tc>
                  <a:txBody>
                    <a:bodyPr/>
                    <a:lstStyle/>
                    <a:p>
                      <a:r>
                        <a:rPr lang="en-US" sz="3200">
                          <a:latin typeface="Cambria" panose="02040503050406030204" pitchFamily="18" charset="0"/>
                          <a:ea typeface="Cambria" panose="02040503050406030204" pitchFamily="18" charset="0"/>
                        </a:rPr>
                        <a:t>Đặc điểm được tả</a:t>
                      </a:r>
                    </a:p>
                  </a:txBody>
                  <a:tcPr/>
                </a:tc>
                <a:tc>
                  <a:txBody>
                    <a:bodyPr/>
                    <a:lstStyle/>
                    <a:p>
                      <a:pPr algn="ctr"/>
                      <a:r>
                        <a:rPr lang="en-US" sz="3600">
                          <a:latin typeface="Cambria" panose="02040503050406030204" pitchFamily="18" charset="0"/>
                          <a:ea typeface="Cambria" panose="02040503050406030204" pitchFamily="18" charset="0"/>
                        </a:rPr>
                        <a:t>Từ ngữ miêu tả</a:t>
                      </a:r>
                    </a:p>
                  </a:txBody>
                  <a:tcPr/>
                </a:tc>
                <a:extLst>
                  <a:ext uri="{0D108BD9-81ED-4DB2-BD59-A6C34878D82A}">
                    <a16:rowId xmlns:a16="http://schemas.microsoft.com/office/drawing/2014/main" val="3042247702"/>
                  </a:ext>
                </a:extLst>
              </a:tr>
              <a:tr h="852499">
                <a:tc rowSpan="3">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560567961"/>
                  </a:ext>
                </a:extLst>
              </a:tr>
              <a:tr h="852499">
                <a:tc vMerge="1">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72178001"/>
                  </a:ext>
                </a:extLst>
              </a:tr>
              <a:tr h="852499">
                <a:tc vMerge="1">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2852433"/>
                  </a:ext>
                </a:extLst>
              </a:tr>
              <a:tr h="852499">
                <a:tc rowSpan="3">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33918189"/>
                  </a:ext>
                </a:extLst>
              </a:tr>
              <a:tr h="852499">
                <a:tc vMerge="1">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683074141"/>
                  </a:ext>
                </a:extLst>
              </a:tr>
              <a:tr h="852499">
                <a:tc vMerge="1">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24751002"/>
                  </a:ext>
                </a:extLst>
              </a:tr>
            </a:tbl>
          </a:graphicData>
        </a:graphic>
      </p:graphicFrame>
      <p:sp>
        <p:nvSpPr>
          <p:cNvPr id="6" name="TextBox 5">
            <a:extLst>
              <a:ext uri="{FF2B5EF4-FFF2-40B4-BE49-F238E27FC236}">
                <a16:creationId xmlns:a16="http://schemas.microsoft.com/office/drawing/2014/main" id="{6107453D-C7AF-4458-B6C3-A267DA85D10C}"/>
              </a:ext>
            </a:extLst>
          </p:cNvPr>
          <p:cNvSpPr txBox="1"/>
          <p:nvPr/>
        </p:nvSpPr>
        <p:spPr>
          <a:xfrm>
            <a:off x="104775" y="2416997"/>
            <a:ext cx="1962151" cy="707886"/>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Hoa sim</a:t>
            </a:r>
          </a:p>
        </p:txBody>
      </p:sp>
      <p:sp>
        <p:nvSpPr>
          <p:cNvPr id="8" name="TextBox 7">
            <a:extLst>
              <a:ext uri="{FF2B5EF4-FFF2-40B4-BE49-F238E27FC236}">
                <a16:creationId xmlns:a16="http://schemas.microsoft.com/office/drawing/2014/main" id="{D075BE9F-EC88-4E6A-9095-780C6CB5C10E}"/>
              </a:ext>
            </a:extLst>
          </p:cNvPr>
          <p:cNvSpPr txBox="1"/>
          <p:nvPr/>
        </p:nvSpPr>
        <p:spPr>
          <a:xfrm>
            <a:off x="104774" y="5106588"/>
            <a:ext cx="1962152" cy="707886"/>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Quả sim</a:t>
            </a:r>
          </a:p>
        </p:txBody>
      </p:sp>
      <p:sp>
        <p:nvSpPr>
          <p:cNvPr id="9" name="TextBox 8">
            <a:extLst>
              <a:ext uri="{FF2B5EF4-FFF2-40B4-BE49-F238E27FC236}">
                <a16:creationId xmlns:a16="http://schemas.microsoft.com/office/drawing/2014/main" id="{C88DCB94-F0EA-4A79-956A-1682D1CCA3AF}"/>
              </a:ext>
            </a:extLst>
          </p:cNvPr>
          <p:cNvSpPr txBox="1"/>
          <p:nvPr/>
        </p:nvSpPr>
        <p:spPr>
          <a:xfrm>
            <a:off x="2171701" y="1937119"/>
            <a:ext cx="1771649"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Màu sắc</a:t>
            </a:r>
          </a:p>
        </p:txBody>
      </p:sp>
      <p:sp>
        <p:nvSpPr>
          <p:cNvPr id="10" name="TextBox 9">
            <a:extLst>
              <a:ext uri="{FF2B5EF4-FFF2-40B4-BE49-F238E27FC236}">
                <a16:creationId xmlns:a16="http://schemas.microsoft.com/office/drawing/2014/main" id="{FD4CA5F9-2B16-4F6C-A288-A5B77EB0C89E}"/>
              </a:ext>
            </a:extLst>
          </p:cNvPr>
          <p:cNvSpPr txBox="1"/>
          <p:nvPr/>
        </p:nvSpPr>
        <p:spPr>
          <a:xfrm>
            <a:off x="2076449" y="2832495"/>
            <a:ext cx="1962151"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Hương vị</a:t>
            </a:r>
          </a:p>
        </p:txBody>
      </p:sp>
      <p:sp>
        <p:nvSpPr>
          <p:cNvPr id="11" name="TextBox 10">
            <a:extLst>
              <a:ext uri="{FF2B5EF4-FFF2-40B4-BE49-F238E27FC236}">
                <a16:creationId xmlns:a16="http://schemas.microsoft.com/office/drawing/2014/main" id="{9F6C41BC-744C-44C2-B48D-393B83DEB96A}"/>
              </a:ext>
            </a:extLst>
          </p:cNvPr>
          <p:cNvSpPr txBox="1"/>
          <p:nvPr/>
        </p:nvSpPr>
        <p:spPr>
          <a:xfrm>
            <a:off x="2076449" y="3657483"/>
            <a:ext cx="1962151"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Nét riêng</a:t>
            </a:r>
          </a:p>
        </p:txBody>
      </p:sp>
      <p:sp>
        <p:nvSpPr>
          <p:cNvPr id="12" name="TextBox 11">
            <a:extLst>
              <a:ext uri="{FF2B5EF4-FFF2-40B4-BE49-F238E27FC236}">
                <a16:creationId xmlns:a16="http://schemas.microsoft.com/office/drawing/2014/main" id="{161B56F8-2EF3-41B5-9541-501A6BD29682}"/>
              </a:ext>
            </a:extLst>
          </p:cNvPr>
          <p:cNvSpPr txBox="1"/>
          <p:nvPr/>
        </p:nvSpPr>
        <p:spPr>
          <a:xfrm>
            <a:off x="2076449" y="4521813"/>
            <a:ext cx="2076451"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Hình dáng</a:t>
            </a:r>
          </a:p>
        </p:txBody>
      </p:sp>
      <p:sp>
        <p:nvSpPr>
          <p:cNvPr id="14" name="TextBox 13">
            <a:extLst>
              <a:ext uri="{FF2B5EF4-FFF2-40B4-BE49-F238E27FC236}">
                <a16:creationId xmlns:a16="http://schemas.microsoft.com/office/drawing/2014/main" id="{C5D89B63-4711-4D4A-A720-44A392C62AC6}"/>
              </a:ext>
            </a:extLst>
          </p:cNvPr>
          <p:cNvSpPr txBox="1"/>
          <p:nvPr/>
        </p:nvSpPr>
        <p:spPr>
          <a:xfrm>
            <a:off x="2076449" y="5397518"/>
            <a:ext cx="2076451"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Hương vị</a:t>
            </a:r>
          </a:p>
        </p:txBody>
      </p:sp>
      <p:sp>
        <p:nvSpPr>
          <p:cNvPr id="16" name="TextBox 15">
            <a:extLst>
              <a:ext uri="{FF2B5EF4-FFF2-40B4-BE49-F238E27FC236}">
                <a16:creationId xmlns:a16="http://schemas.microsoft.com/office/drawing/2014/main" id="{F32C47AC-378A-4CA4-9BA1-B7BB9D142C04}"/>
              </a:ext>
            </a:extLst>
          </p:cNvPr>
          <p:cNvSpPr txBox="1"/>
          <p:nvPr/>
        </p:nvSpPr>
        <p:spPr>
          <a:xfrm>
            <a:off x="2171699" y="6269555"/>
            <a:ext cx="1771649"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Màu sắc</a:t>
            </a:r>
          </a:p>
        </p:txBody>
      </p:sp>
      <p:sp>
        <p:nvSpPr>
          <p:cNvPr id="17" name="TextBox 16">
            <a:extLst>
              <a:ext uri="{FF2B5EF4-FFF2-40B4-BE49-F238E27FC236}">
                <a16:creationId xmlns:a16="http://schemas.microsoft.com/office/drawing/2014/main" id="{6EBCBFE7-39D6-4A64-92D4-B3A6D8094F02}"/>
              </a:ext>
            </a:extLst>
          </p:cNvPr>
          <p:cNvSpPr txBox="1"/>
          <p:nvPr/>
        </p:nvSpPr>
        <p:spPr>
          <a:xfrm>
            <a:off x="4133852" y="1921491"/>
            <a:ext cx="693420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tím nhạt, phơn phớt như má con gái</a:t>
            </a:r>
          </a:p>
        </p:txBody>
      </p:sp>
      <p:sp>
        <p:nvSpPr>
          <p:cNvPr id="18" name="TextBox 17">
            <a:extLst>
              <a:ext uri="{FF2B5EF4-FFF2-40B4-BE49-F238E27FC236}">
                <a16:creationId xmlns:a16="http://schemas.microsoft.com/office/drawing/2014/main" id="{92F7BB9F-F295-4E93-9B87-17C0001B5EB5}"/>
              </a:ext>
            </a:extLst>
          </p:cNvPr>
          <p:cNvSpPr txBox="1"/>
          <p:nvPr/>
        </p:nvSpPr>
        <p:spPr>
          <a:xfrm>
            <a:off x="4143375" y="2760314"/>
            <a:ext cx="693420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không thơm</a:t>
            </a:r>
          </a:p>
        </p:txBody>
      </p:sp>
      <p:sp>
        <p:nvSpPr>
          <p:cNvPr id="19" name="TextBox 18">
            <a:extLst>
              <a:ext uri="{FF2B5EF4-FFF2-40B4-BE49-F238E27FC236}">
                <a16:creationId xmlns:a16="http://schemas.microsoft.com/office/drawing/2014/main" id="{892986A8-5432-4B3D-B40D-6646E522949E}"/>
              </a:ext>
            </a:extLst>
          </p:cNvPr>
          <p:cNvSpPr txBox="1"/>
          <p:nvPr/>
        </p:nvSpPr>
        <p:spPr>
          <a:xfrm>
            <a:off x="4133852" y="3417270"/>
            <a:ext cx="8058148" cy="954107"/>
          </a:xfrm>
          <a:prstGeom prst="rect">
            <a:avLst/>
          </a:prstGeom>
          <a:noFill/>
        </p:spPr>
        <p:txBody>
          <a:bodyPr wrap="square" rtlCol="0">
            <a:spAutoFit/>
          </a:bodyPr>
          <a:lstStyle/>
          <a:p>
            <a:r>
              <a:rPr lang="en-US" sz="2800">
                <a:latin typeface="Cambria" panose="02040503050406030204" pitchFamily="18" charset="0"/>
                <a:ea typeface="Cambria" panose="02040503050406030204" pitchFamily="18" charset="0"/>
              </a:rPr>
              <a:t>tươi non như một niềm vui cứ lan toả làm cho sườn đồi sỏi đá cũng thêm đáng yêu, đáng mến</a:t>
            </a:r>
          </a:p>
        </p:txBody>
      </p:sp>
      <p:sp>
        <p:nvSpPr>
          <p:cNvPr id="20" name="TextBox 19">
            <a:extLst>
              <a:ext uri="{FF2B5EF4-FFF2-40B4-BE49-F238E27FC236}">
                <a16:creationId xmlns:a16="http://schemas.microsoft.com/office/drawing/2014/main" id="{9DDAE640-B0AE-4BB4-98C0-923518F43B16}"/>
              </a:ext>
            </a:extLst>
          </p:cNvPr>
          <p:cNvSpPr txBox="1"/>
          <p:nvPr/>
        </p:nvSpPr>
        <p:spPr>
          <a:xfrm>
            <a:off x="3981450" y="4292320"/>
            <a:ext cx="8048625" cy="923330"/>
          </a:xfrm>
          <a:prstGeom prst="rect">
            <a:avLst/>
          </a:prstGeom>
          <a:noFill/>
        </p:spPr>
        <p:txBody>
          <a:bodyPr wrap="square" rtlCol="0">
            <a:spAutoFit/>
          </a:bodyPr>
          <a:lstStyle/>
          <a:p>
            <a:pPr marL="285750" indent="-285750">
              <a:buFontTx/>
              <a:buChar char="-"/>
            </a:pPr>
            <a:r>
              <a:rPr lang="en-US">
                <a:latin typeface="Cambria" panose="02040503050406030204" pitchFamily="18" charset="0"/>
                <a:ea typeface="Cambria" panose="02040503050406030204" pitchFamily="18" charset="0"/>
              </a:rPr>
              <a:t>giống hệt một con trâu mộng tí hon, béo tròn múp míp, còn nguyên cả long tơ, chỉ thiếu chiếc khoáy; sứng trâu là cái tai quả (là đài hoa đã già)</a:t>
            </a:r>
          </a:p>
          <a:p>
            <a:pPr marL="285750" indent="-285750">
              <a:buFontTx/>
              <a:buChar char="-"/>
            </a:pPr>
            <a:r>
              <a:rPr lang="en-US">
                <a:latin typeface="Cambria" panose="02040503050406030204" pitchFamily="18" charset="0"/>
                <a:ea typeface="Cambria" panose="02040503050406030204" pitchFamily="18" charset="0"/>
              </a:rPr>
              <a:t>chỉ bằng đốt ngón tay</a:t>
            </a:r>
          </a:p>
        </p:txBody>
      </p:sp>
      <p:sp>
        <p:nvSpPr>
          <p:cNvPr id="21" name="TextBox 20">
            <a:extLst>
              <a:ext uri="{FF2B5EF4-FFF2-40B4-BE49-F238E27FC236}">
                <a16:creationId xmlns:a16="http://schemas.microsoft.com/office/drawing/2014/main" id="{CDA2DC1F-7F30-4FF3-B674-57655B6FD406}"/>
              </a:ext>
            </a:extLst>
          </p:cNvPr>
          <p:cNvSpPr txBox="1"/>
          <p:nvPr/>
        </p:nvSpPr>
        <p:spPr>
          <a:xfrm>
            <a:off x="3976689" y="5268806"/>
            <a:ext cx="8162924" cy="553998"/>
          </a:xfrm>
          <a:prstGeom prst="rect">
            <a:avLst/>
          </a:prstGeom>
          <a:noFill/>
        </p:spPr>
        <p:txBody>
          <a:bodyPr wrap="square" rtlCol="0">
            <a:spAutoFit/>
          </a:bodyPr>
          <a:lstStyle/>
          <a:p>
            <a:r>
              <a:rPr lang="en-US" sz="3000">
                <a:latin typeface="Cambria" panose="02040503050406030204" pitchFamily="18" charset="0"/>
                <a:ea typeface="Cambria" panose="02040503050406030204" pitchFamily="18" charset="0"/>
              </a:rPr>
              <a:t>ngọt lịm và có dư vị một chút chan chát, mật ngọt</a:t>
            </a:r>
          </a:p>
        </p:txBody>
      </p:sp>
      <p:sp>
        <p:nvSpPr>
          <p:cNvPr id="23" name="TextBox 22">
            <a:extLst>
              <a:ext uri="{FF2B5EF4-FFF2-40B4-BE49-F238E27FC236}">
                <a16:creationId xmlns:a16="http://schemas.microsoft.com/office/drawing/2014/main" id="{9738EB2F-AA68-4942-8200-4C30BC979162}"/>
              </a:ext>
            </a:extLst>
          </p:cNvPr>
          <p:cNvSpPr txBox="1"/>
          <p:nvPr/>
        </p:nvSpPr>
        <p:spPr>
          <a:xfrm>
            <a:off x="4071941" y="5979110"/>
            <a:ext cx="8058148" cy="954107"/>
          </a:xfrm>
          <a:prstGeom prst="rect">
            <a:avLst/>
          </a:prstGeom>
          <a:noFill/>
        </p:spPr>
        <p:txBody>
          <a:bodyPr wrap="square" rtlCol="0">
            <a:spAutoFit/>
          </a:bodyPr>
          <a:lstStyle/>
          <a:p>
            <a:r>
              <a:rPr lang="en-US" sz="2800">
                <a:latin typeface="Cambria" panose="02040503050406030204" pitchFamily="18" charset="0"/>
                <a:ea typeface="Cambria" panose="02040503050406030204" pitchFamily="18" charset="0"/>
              </a:rPr>
              <a:t>tím thẫm, màu tím không giống bất cứ một thứ màu tím của quả vườn nào</a:t>
            </a:r>
          </a:p>
        </p:txBody>
      </p:sp>
    </p:spTree>
    <p:extLst>
      <p:ext uri="{BB962C8B-B14F-4D97-AF65-F5344CB8AC3E}">
        <p14:creationId xmlns:p14="http://schemas.microsoft.com/office/powerpoint/2010/main" val="2243049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185057" y="128899"/>
            <a:ext cx="11800114" cy="6529437"/>
          </a:xfrm>
          <a:prstGeom prst="roundRect">
            <a:avLst>
              <a:gd name="adj" fmla="val 12724"/>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793695C0-38B2-BFBB-2730-E3BDD54291D3}"/>
              </a:ext>
            </a:extLst>
          </p:cNvPr>
          <p:cNvSpPr/>
          <p:nvPr/>
        </p:nvSpPr>
        <p:spPr>
          <a:xfrm>
            <a:off x="376237" y="1093151"/>
            <a:ext cx="11439525" cy="1362074"/>
          </a:xfrm>
          <a:prstGeom prst="roundRect">
            <a:avLst>
              <a:gd name="adj" fmla="val 11089"/>
            </a:avLst>
          </a:prstGeom>
          <a:solidFill>
            <a:schemeClr val="accent6">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noProof="0">
                <a:solidFill>
                  <a:srgbClr val="002060"/>
                </a:solidFill>
                <a:latin typeface="Cambria" panose="02040503050406030204" pitchFamily="18" charset="0"/>
                <a:ea typeface="Cambria" panose="02040503050406030204" pitchFamily="18" charset="0"/>
              </a:rPr>
              <a:t>     Để miêu tả được những bộ phận của cây sim, tác giả đã sử dụng các giác quan nào?</a:t>
            </a:r>
            <a:endPar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7CF143EE-6E47-4323-A29B-58B84731FFFA}"/>
              </a:ext>
            </a:extLst>
          </p:cNvPr>
          <p:cNvSpPr/>
          <p:nvPr/>
        </p:nvSpPr>
        <p:spPr>
          <a:xfrm>
            <a:off x="376237" y="3419477"/>
            <a:ext cx="11439525" cy="1362074"/>
          </a:xfrm>
          <a:prstGeom prst="roundRect">
            <a:avLst>
              <a:gd name="adj" fmla="val 11089"/>
            </a:avLst>
          </a:prstGeom>
          <a:solidFill>
            <a:schemeClr val="accent6">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noProof="0">
                <a:solidFill>
                  <a:srgbClr val="002060"/>
                </a:solidFill>
                <a:latin typeface="Cambria" panose="02040503050406030204" pitchFamily="18" charset="0"/>
                <a:ea typeface="Cambria" panose="02040503050406030204" pitchFamily="18" charset="0"/>
              </a:rPr>
              <a:t>     Để bài văn thêm sinh động, hấp dẫn tác giả đã sử dụng biện pháp nghệ thuật nào?</a:t>
            </a:r>
            <a:endParaRPr kumimoji="0" lang="vi-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139090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0" y="128899"/>
            <a:ext cx="12191999" cy="6529437"/>
          </a:xfrm>
          <a:prstGeom prst="roundRect">
            <a:avLst>
              <a:gd name="adj" fmla="val 12724"/>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a:ln>
                  <a:noFill/>
                </a:ln>
                <a:solidFill>
                  <a:prstClr val="white"/>
                </a:solidFill>
                <a:effectLst/>
                <a:uLnTx/>
                <a:uFillTx/>
                <a:latin typeface="Calibri" panose="020F0502020204030204"/>
                <a:ea typeface="+mn-ea"/>
                <a:cs typeface="+mn-cs"/>
              </a:rPr>
              <a:t>Phần kết bài nói về kỉ niệm của tác giả về cây sim. Tình cảm của người viết đối với cây sim được thể hiện qua chi tiết: tìm thấy bụi sim, hái quả chín ăn đúng là bắt được thứ của trời cho, đầy ngon lành, hứng thú về nhà vẫn còn nhớ mãi.Xem thêm tại: https://loigiaihay.com/bai-17-tim-hieu-cach-viet-bai-van-mieu-ta-cay-coi-trang-83-sgk-tieng-viet-lop-4-tap-2-ket-noi-tri-thuc-voi-cuoc-song-a137926.html</a:t>
            </a: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9BA1CE1-FF88-4D9A-BA98-20292593D8CB}"/>
              </a:ext>
            </a:extLst>
          </p:cNvPr>
          <p:cNvSpPr txBox="1"/>
          <p:nvPr/>
        </p:nvSpPr>
        <p:spPr>
          <a:xfrm>
            <a:off x="391886" y="352425"/>
            <a:ext cx="11800114" cy="1323439"/>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d. Phần kết bài nói về điều gì? Tình cảm của người viết đối với cây sim được thể hiện qua chi tiết nào?</a:t>
            </a:r>
          </a:p>
        </p:txBody>
      </p:sp>
      <p:sp>
        <p:nvSpPr>
          <p:cNvPr id="5" name="TextBox 4">
            <a:extLst>
              <a:ext uri="{FF2B5EF4-FFF2-40B4-BE49-F238E27FC236}">
                <a16:creationId xmlns:a16="http://schemas.microsoft.com/office/drawing/2014/main" id="{8B594CB9-C0D2-4EFE-BC7F-20EE8FD43522}"/>
              </a:ext>
            </a:extLst>
          </p:cNvPr>
          <p:cNvSpPr txBox="1"/>
          <p:nvPr/>
        </p:nvSpPr>
        <p:spPr>
          <a:xfrm>
            <a:off x="91167" y="3429000"/>
            <a:ext cx="12009664" cy="2554545"/>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      </a:t>
            </a:r>
            <a:r>
              <a:rPr lang="vi-VN" sz="4000">
                <a:solidFill>
                  <a:srgbClr val="002060"/>
                </a:solidFill>
                <a:latin typeface="Cambria" panose="02040503050406030204" pitchFamily="18" charset="0"/>
                <a:ea typeface="Cambria" panose="02040503050406030204" pitchFamily="18" charset="0"/>
              </a:rPr>
              <a:t>Tình cảm của người viết đối với cây sim được thể hiện qua chi tiết: tìm thấy bụi sim, hái quả chín ăn đúng là bắt được thứ của trời cho, đầy ngon lành, hứng thú về nhà vẫn còn nhớ mãi.</a:t>
            </a:r>
            <a:endParaRPr lang="en-US" sz="4000">
              <a:solidFill>
                <a:srgbClr val="00206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B1E4B210-EE14-470F-AAEF-CFB2EE2DDA64}"/>
              </a:ext>
            </a:extLst>
          </p:cNvPr>
          <p:cNvSpPr txBox="1"/>
          <p:nvPr/>
        </p:nvSpPr>
        <p:spPr>
          <a:xfrm>
            <a:off x="206829" y="1911135"/>
            <a:ext cx="11076216" cy="1323439"/>
          </a:xfrm>
          <a:prstGeom prst="rect">
            <a:avLst/>
          </a:prstGeom>
          <a:noFill/>
        </p:spPr>
        <p:txBody>
          <a:bodyPr wrap="square" rtlCol="0">
            <a:spAutoFit/>
          </a:bodyPr>
          <a:lstStyle/>
          <a:p>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Phần</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kết</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bài</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nêu</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ấn</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tượng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của</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tác</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giả</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về</a:t>
            </a:r>
            <a:r>
              <a:rPr lang="en-US" sz="4000" dirty="0">
                <a:solidFill>
                  <a:srgbClr val="C00000"/>
                </a:solidFill>
                <a:latin typeface="Cambria" panose="02040503050406030204" pitchFamily="18" charset="0"/>
                <a:ea typeface="Cambria" panose="02040503050406030204" pitchFamily="18" charset="0"/>
              </a:rPr>
              <a:t> </a:t>
            </a:r>
            <a:r>
              <a:rPr lang="en-US" sz="4000" smtClean="0">
                <a:solidFill>
                  <a:srgbClr val="C00000"/>
                </a:solidFill>
                <a:latin typeface="Cambria" panose="02040503050406030204" pitchFamily="18" charset="0"/>
                <a:ea typeface="Cambria" panose="02040503050406030204" pitchFamily="18" charset="0"/>
              </a:rPr>
              <a:t>niềm </a:t>
            </a:r>
            <a:r>
              <a:rPr lang="en-US" sz="4000" dirty="0" err="1">
                <a:solidFill>
                  <a:srgbClr val="C00000"/>
                </a:solidFill>
                <a:latin typeface="Cambria" panose="02040503050406030204" pitchFamily="18" charset="0"/>
                <a:ea typeface="Cambria" panose="02040503050406030204" pitchFamily="18" charset="0"/>
              </a:rPr>
              <a:t>vui</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mà</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cây</a:t>
            </a:r>
            <a:r>
              <a:rPr lang="en-US" sz="4000" dirty="0">
                <a:solidFill>
                  <a:srgbClr val="C00000"/>
                </a:solidFill>
                <a:latin typeface="Cambria" panose="02040503050406030204" pitchFamily="18" charset="0"/>
                <a:ea typeface="Cambria" panose="02040503050406030204" pitchFamily="18" charset="0"/>
              </a:rPr>
              <a:t> sim </a:t>
            </a:r>
            <a:r>
              <a:rPr lang="en-US" sz="4000" dirty="0" err="1">
                <a:solidFill>
                  <a:srgbClr val="C00000"/>
                </a:solidFill>
                <a:latin typeface="Cambria" panose="02040503050406030204" pitchFamily="18" charset="0"/>
                <a:ea typeface="Cambria" panose="02040503050406030204" pitchFamily="18" charset="0"/>
              </a:rPr>
              <a:t>đã</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mang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lại</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cho</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tuổi</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thơ</a:t>
            </a:r>
            <a:r>
              <a:rPr lang="en-US" sz="4000" dirty="0">
                <a:solidFill>
                  <a:srgbClr val="C0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6394003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0" y="196770"/>
            <a:ext cx="12192000" cy="6458673"/>
          </a:xfrm>
          <a:prstGeom prst="roundRect">
            <a:avLst>
              <a:gd name="adj" fmla="val 12724"/>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F1AA47B-B6D4-4FB3-BB5D-061F438AA969}"/>
              </a:ext>
            </a:extLst>
          </p:cNvPr>
          <p:cNvSpPr txBox="1"/>
          <p:nvPr/>
        </p:nvSpPr>
        <p:spPr>
          <a:xfrm>
            <a:off x="125186" y="457200"/>
            <a:ext cx="11800114" cy="1323439"/>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    Bài văn miêu tả cây sim có mấy phần? Nêu nội dung của từng phần đó.</a:t>
            </a:r>
          </a:p>
        </p:txBody>
      </p:sp>
      <p:sp>
        <p:nvSpPr>
          <p:cNvPr id="9" name="TextBox 8">
            <a:extLst>
              <a:ext uri="{FF2B5EF4-FFF2-40B4-BE49-F238E27FC236}">
                <a16:creationId xmlns:a16="http://schemas.microsoft.com/office/drawing/2014/main" id="{ACD16E0F-7A97-47DD-B610-781A4170C6D3}"/>
              </a:ext>
            </a:extLst>
          </p:cNvPr>
          <p:cNvSpPr txBox="1"/>
          <p:nvPr/>
        </p:nvSpPr>
        <p:spPr>
          <a:xfrm>
            <a:off x="195943" y="1879144"/>
            <a:ext cx="11800114" cy="707886"/>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    Bài văn miêu tả cây sim có 3 phần:</a:t>
            </a:r>
          </a:p>
        </p:txBody>
      </p:sp>
      <p:sp>
        <p:nvSpPr>
          <p:cNvPr id="5" name="TextBox 4">
            <a:extLst>
              <a:ext uri="{FF2B5EF4-FFF2-40B4-BE49-F238E27FC236}">
                <a16:creationId xmlns:a16="http://schemas.microsoft.com/office/drawing/2014/main" id="{963ABCD8-7005-45D8-A247-5D1297965DE6}"/>
              </a:ext>
            </a:extLst>
          </p:cNvPr>
          <p:cNvSpPr txBox="1"/>
          <p:nvPr/>
        </p:nvSpPr>
        <p:spPr>
          <a:xfrm>
            <a:off x="125186" y="2491406"/>
            <a:ext cx="11800114" cy="1323439"/>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 </a:t>
            </a:r>
            <a:r>
              <a:rPr lang="en-US" sz="4000">
                <a:solidFill>
                  <a:srgbClr val="002060"/>
                </a:solidFill>
                <a:latin typeface="Cambria" panose="02040503050406030204" pitchFamily="18" charset="0"/>
                <a:ea typeface="Cambria" panose="02040503050406030204" pitchFamily="18" charset="0"/>
              </a:rPr>
              <a:t>Mở bài</a:t>
            </a:r>
            <a:r>
              <a:rPr lang="en-US" sz="4000">
                <a:latin typeface="Cambria" panose="02040503050406030204" pitchFamily="18" charset="0"/>
                <a:ea typeface="Cambria" panose="02040503050406030204" pitchFamily="18" charset="0"/>
              </a:rPr>
              <a:t>: Giới thiệu khái quát về cây sim (tên cây, nơi sinh sống của cây)</a:t>
            </a:r>
          </a:p>
        </p:txBody>
      </p:sp>
      <p:sp>
        <p:nvSpPr>
          <p:cNvPr id="7" name="TextBox 6">
            <a:extLst>
              <a:ext uri="{FF2B5EF4-FFF2-40B4-BE49-F238E27FC236}">
                <a16:creationId xmlns:a16="http://schemas.microsoft.com/office/drawing/2014/main" id="{7D7600AA-E35E-4E24-8DE7-DE5173163C8F}"/>
              </a:ext>
            </a:extLst>
          </p:cNvPr>
          <p:cNvSpPr txBox="1"/>
          <p:nvPr/>
        </p:nvSpPr>
        <p:spPr>
          <a:xfrm>
            <a:off x="125186" y="3765387"/>
            <a:ext cx="11800114" cy="1323439"/>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 </a:t>
            </a:r>
            <a:r>
              <a:rPr lang="en-US" sz="4000">
                <a:solidFill>
                  <a:srgbClr val="002060"/>
                </a:solidFill>
                <a:latin typeface="Cambria" panose="02040503050406030204" pitchFamily="18" charset="0"/>
                <a:ea typeface="Cambria" panose="02040503050406030204" pitchFamily="18" charset="0"/>
              </a:rPr>
              <a:t>Thân bài</a:t>
            </a:r>
            <a:r>
              <a:rPr lang="en-US" sz="4000">
                <a:latin typeface="Cambria" panose="02040503050406030204" pitchFamily="18" charset="0"/>
                <a:ea typeface="Cambria" panose="02040503050406030204" pitchFamily="18" charset="0"/>
              </a:rPr>
              <a:t>: Tả đặc điểm của hoa sim, quả sim (màu sắc, hình dáng, hương vị,….</a:t>
            </a:r>
          </a:p>
        </p:txBody>
      </p:sp>
      <p:sp>
        <p:nvSpPr>
          <p:cNvPr id="8" name="TextBox 7">
            <a:extLst>
              <a:ext uri="{FF2B5EF4-FFF2-40B4-BE49-F238E27FC236}">
                <a16:creationId xmlns:a16="http://schemas.microsoft.com/office/drawing/2014/main" id="{B76F3BE0-569A-43E1-A3D2-0636D7BB12A7}"/>
              </a:ext>
            </a:extLst>
          </p:cNvPr>
          <p:cNvSpPr txBox="1"/>
          <p:nvPr/>
        </p:nvSpPr>
        <p:spPr>
          <a:xfrm>
            <a:off x="125186" y="5025668"/>
            <a:ext cx="11800114" cy="707886"/>
          </a:xfrm>
          <a:prstGeom prst="rect">
            <a:avLst/>
          </a:prstGeom>
          <a:noFill/>
        </p:spPr>
        <p:txBody>
          <a:bodyPr wrap="square" rtlCol="0">
            <a:spAutoFit/>
          </a:bodyPr>
          <a:lstStyle/>
          <a:p>
            <a:r>
              <a:rPr lang="en-US" sz="4000">
                <a:latin typeface="Cambria" panose="02040503050406030204" pitchFamily="18" charset="0"/>
                <a:ea typeface="Cambria" panose="02040503050406030204" pitchFamily="18" charset="0"/>
              </a:rPr>
              <a:t>+ Kết</a:t>
            </a:r>
            <a:r>
              <a:rPr lang="en-US" sz="4000">
                <a:solidFill>
                  <a:srgbClr val="002060"/>
                </a:solidFill>
                <a:latin typeface="Cambria" panose="02040503050406030204" pitchFamily="18" charset="0"/>
                <a:ea typeface="Cambria" panose="02040503050406030204" pitchFamily="18" charset="0"/>
              </a:rPr>
              <a:t> bài</a:t>
            </a:r>
            <a:r>
              <a:rPr lang="en-US" sz="4000">
                <a:latin typeface="Cambria" panose="02040503050406030204" pitchFamily="18" charset="0"/>
                <a:ea typeface="Cambria" panose="02040503050406030204" pitchFamily="18" charset="0"/>
              </a:rPr>
              <a:t>: Ấn tượng của tác giả về cây sim.</a:t>
            </a:r>
          </a:p>
        </p:txBody>
      </p:sp>
    </p:spTree>
    <p:extLst>
      <p:ext uri="{BB962C8B-B14F-4D97-AF65-F5344CB8AC3E}">
        <p14:creationId xmlns:p14="http://schemas.microsoft.com/office/powerpoint/2010/main" val="594001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aturation sat="15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5196CDF-4BB2-6F88-A842-1CB60D796BDE}"/>
              </a:ext>
            </a:extLst>
          </p:cNvPr>
          <p:cNvSpPr/>
          <p:nvPr/>
        </p:nvSpPr>
        <p:spPr>
          <a:xfrm>
            <a:off x="268147" y="196770"/>
            <a:ext cx="11655706" cy="6458673"/>
          </a:xfrm>
          <a:prstGeom prst="roundRect">
            <a:avLst>
              <a:gd name="adj" fmla="val 12724"/>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8D9B3E54-809B-6F98-6E95-FD3B30A60B55}"/>
              </a:ext>
            </a:extLst>
          </p:cNvPr>
          <p:cNvGrpSpPr/>
          <p:nvPr/>
        </p:nvGrpSpPr>
        <p:grpSpPr>
          <a:xfrm>
            <a:off x="265815" y="446884"/>
            <a:ext cx="11222215" cy="1289297"/>
            <a:chOff x="4572476" y="795210"/>
            <a:chExt cx="9817596" cy="1526531"/>
          </a:xfrm>
        </p:grpSpPr>
        <p:grpSp>
          <p:nvGrpSpPr>
            <p:cNvPr id="5" name="Group 4">
              <a:extLst>
                <a:ext uri="{FF2B5EF4-FFF2-40B4-BE49-F238E27FC236}">
                  <a16:creationId xmlns:a16="http://schemas.microsoft.com/office/drawing/2014/main" id="{28781E14-9739-6BEF-B777-03736CE49175}"/>
                </a:ext>
              </a:extLst>
            </p:cNvPr>
            <p:cNvGrpSpPr/>
            <p:nvPr/>
          </p:nvGrpSpPr>
          <p:grpSpPr>
            <a:xfrm>
              <a:off x="5070509" y="795210"/>
              <a:ext cx="9319563" cy="1526531"/>
              <a:chOff x="1232055" y="2064399"/>
              <a:chExt cx="8662968" cy="1009942"/>
            </a:xfrm>
          </p:grpSpPr>
          <p:sp>
            <p:nvSpPr>
              <p:cNvPr id="11" name="Rectangle: Rounded Corners 10">
                <a:extLst>
                  <a:ext uri="{FF2B5EF4-FFF2-40B4-BE49-F238E27FC236}">
                    <a16:creationId xmlns:a16="http://schemas.microsoft.com/office/drawing/2014/main" id="{648D4745-1A3C-5D80-F7C4-92BDBEF130D1}"/>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2" name="Rectangle: Rounded Corners 11">
                <a:extLst>
                  <a:ext uri="{FF2B5EF4-FFF2-40B4-BE49-F238E27FC236}">
                    <a16:creationId xmlns:a16="http://schemas.microsoft.com/office/drawing/2014/main" id="{5CD0CC73-40F8-B76E-68AC-542371CD8271}"/>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13" name="TextBox 12">
                <a:extLst>
                  <a:ext uri="{FF2B5EF4-FFF2-40B4-BE49-F238E27FC236}">
                    <a16:creationId xmlns:a16="http://schemas.microsoft.com/office/drawing/2014/main" id="{3A709927-8762-F2D0-FDB2-91BDFFFBF64E}"/>
                  </a:ext>
                </a:extLst>
              </p:cNvPr>
              <p:cNvSpPr txBox="1"/>
              <p:nvPr/>
            </p:nvSpPr>
            <p:spPr>
              <a:xfrm>
                <a:off x="1232055" y="2400853"/>
                <a:ext cx="8662968" cy="5545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900" b="1"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cs typeface="+mn-cs"/>
                  </a:rPr>
                  <a:t>Trao đổi về cách viết bài văn miêu tả cây cối</a:t>
                </a:r>
                <a:endParaRPr kumimoji="0" lang="vi-VN" sz="39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p:grpSp>
        <p:grpSp>
          <p:nvGrpSpPr>
            <p:cNvPr id="6" name="Group 5">
              <a:extLst>
                <a:ext uri="{FF2B5EF4-FFF2-40B4-BE49-F238E27FC236}">
                  <a16:creationId xmlns:a16="http://schemas.microsoft.com/office/drawing/2014/main" id="{E1AD5580-1116-A236-F4CE-EF3FB97AE0AE}"/>
                </a:ext>
              </a:extLst>
            </p:cNvPr>
            <p:cNvGrpSpPr/>
            <p:nvPr/>
          </p:nvGrpSpPr>
          <p:grpSpPr>
            <a:xfrm>
              <a:off x="4572476" y="887822"/>
              <a:ext cx="881508" cy="983903"/>
              <a:chOff x="8017613" y="-187445"/>
              <a:chExt cx="3919872" cy="3216439"/>
            </a:xfrm>
          </p:grpSpPr>
          <p:pic>
            <p:nvPicPr>
              <p:cNvPr id="9" name="Picture 3">
                <a:extLst>
                  <a:ext uri="{FF2B5EF4-FFF2-40B4-BE49-F238E27FC236}">
                    <a16:creationId xmlns:a16="http://schemas.microsoft.com/office/drawing/2014/main" id="{D44952AC-5FFF-4445-ADE4-5E5CDF12F72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017613" y="212715"/>
                <a:ext cx="3919872" cy="2520969"/>
              </a:xfrm>
              <a:prstGeom prst="rect">
                <a:avLst/>
              </a:prstGeom>
            </p:spPr>
          </p:pic>
          <p:sp>
            <p:nvSpPr>
              <p:cNvPr id="10" name="TextBox 9">
                <a:extLst>
                  <a:ext uri="{FF2B5EF4-FFF2-40B4-BE49-F238E27FC236}">
                    <a16:creationId xmlns:a16="http://schemas.microsoft.com/office/drawing/2014/main" id="{8FDB975D-C5AE-43D6-87C6-7BE5ED9367C6}"/>
                  </a:ext>
                </a:extLst>
              </p:cNvPr>
              <p:cNvSpPr txBox="1"/>
              <p:nvPr/>
            </p:nvSpPr>
            <p:spPr>
              <a:xfrm>
                <a:off x="8085795" y="-187445"/>
                <a:ext cx="3592858" cy="3216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cs typeface="+mn-cs"/>
                  </a:rPr>
                  <a:t>2</a:t>
                </a:r>
                <a:endPar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cs typeface="+mn-cs"/>
                </a:endParaRPr>
              </a:p>
            </p:txBody>
          </p:sp>
        </p:grpSp>
      </p:grpSp>
      <p:grpSp>
        <p:nvGrpSpPr>
          <p:cNvPr id="14" name="Group 13">
            <a:extLst>
              <a:ext uri="{FF2B5EF4-FFF2-40B4-BE49-F238E27FC236}">
                <a16:creationId xmlns:a16="http://schemas.microsoft.com/office/drawing/2014/main" id="{515BD2F8-1C22-8DA2-76C2-A7D0502A7C20}"/>
              </a:ext>
            </a:extLst>
          </p:cNvPr>
          <p:cNvGrpSpPr/>
          <p:nvPr/>
        </p:nvGrpSpPr>
        <p:grpSpPr>
          <a:xfrm>
            <a:off x="544407" y="2337764"/>
            <a:ext cx="11258550" cy="1933993"/>
            <a:chOff x="5702804" y="-141525"/>
            <a:chExt cx="5613525" cy="7086266"/>
          </a:xfrm>
        </p:grpSpPr>
        <p:sp>
          <p:nvSpPr>
            <p:cNvPr id="15" name="Rectangle: Diagonal Corners Rounded 14">
              <a:extLst>
                <a:ext uri="{FF2B5EF4-FFF2-40B4-BE49-F238E27FC236}">
                  <a16:creationId xmlns:a16="http://schemas.microsoft.com/office/drawing/2014/main" id="{F61EE37B-2C55-8096-1D65-49871B361A18}"/>
                </a:ext>
              </a:extLst>
            </p:cNvPr>
            <p:cNvSpPr/>
            <p:nvPr/>
          </p:nvSpPr>
          <p:spPr>
            <a:xfrm>
              <a:off x="5702804" y="-141525"/>
              <a:ext cx="5613525" cy="7086266"/>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5686F654-AE88-9A97-B14A-C2760A7E1ECC}"/>
                </a:ext>
              </a:extLst>
            </p:cNvPr>
            <p:cNvSpPr txBox="1"/>
            <p:nvPr/>
          </p:nvSpPr>
          <p:spPr>
            <a:xfrm>
              <a:off x="5740797" y="780772"/>
              <a:ext cx="5385565" cy="273630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G: </a:t>
              </a:r>
              <a:r>
                <a:rPr kumimoji="0" lang="en-US" sz="30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Bài văn có mấy phần? Nội dung chính của mỗi phần là gì?</a:t>
              </a:r>
            </a:p>
            <a:p>
              <a:pPr marR="0" lvl="0" algn="just" defTabSz="914400" rtl="0" eaLnBrk="1" fontAlgn="auto" latinLnBrk="0" hangingPunct="1">
                <a:lnSpc>
                  <a:spcPct val="100000"/>
                </a:lnSpc>
                <a:spcBef>
                  <a:spcPts val="0"/>
                </a:spcBef>
                <a:spcAft>
                  <a:spcPts val="0"/>
                </a:spcAft>
                <a:buClrTx/>
                <a:buSzTx/>
                <a:tabLst/>
                <a:defRPr/>
              </a:pPr>
              <a:r>
                <a:rPr lang="en-US" sz="3000" b="1">
                  <a:solidFill>
                    <a:srgbClr val="FF0000"/>
                  </a:solidFill>
                  <a:latin typeface="Cambria" panose="02040503050406030204" pitchFamily="18" charset="0"/>
                  <a:ea typeface="Cambria" panose="02040503050406030204" pitchFamily="18" charset="0"/>
                  <a:cs typeface="Calibri" panose="020F0502020204030204" pitchFamily="34" charset="0"/>
                </a:rPr>
                <a:t>     - Có thể miêu tả cây cối theo trình tự nào?</a:t>
              </a:r>
            </a:p>
            <a:p>
              <a:pPr marR="0" lvl="0" algn="just" defTabSz="914400" rtl="0" eaLnBrk="1" fontAlgn="auto" latinLnBrk="0" hangingPunct="1">
                <a:lnSpc>
                  <a:spcPct val="100000"/>
                </a:lnSpc>
                <a:spcBef>
                  <a:spcPts val="0"/>
                </a:spcBef>
                <a:spcAft>
                  <a:spcPts val="0"/>
                </a:spcAft>
                <a:buClrTx/>
                <a:buSzTx/>
                <a:tabLst/>
                <a:defRPr/>
              </a:pPr>
              <a:r>
                <a:rPr kumimoji="0" lang="en-US" sz="30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 Những từ ngữ nào có thể dung để tả các bộ phận của cây?</a:t>
              </a:r>
              <a:endParaRPr kumimoji="0" lang="en-US" sz="3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26004125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974</Words>
  <Application>Microsoft Office PowerPoint</Application>
  <PresentationFormat>Widescreen</PresentationFormat>
  <Paragraphs>60</Paragraphs>
  <Slides>10</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Calibri Light</vt:lpstr>
      <vt:lpstr>Cambria</vt:lpstr>
      <vt:lpstr>等线</vt:lpstr>
      <vt:lpstr>inpin heiti</vt:lpstr>
      <vt:lpstr>Times New Roman</vt:lpstr>
      <vt:lpstr>字魂59号-创粗黑</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STD_PHUONG</cp:lastModifiedBy>
  <cp:revision>30</cp:revision>
  <dcterms:created xsi:type="dcterms:W3CDTF">2023-12-14T04:06:05Z</dcterms:created>
  <dcterms:modified xsi:type="dcterms:W3CDTF">2025-04-08T01:46:03Z</dcterms:modified>
</cp:coreProperties>
</file>