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Dancing Script Bold" panose="020B0604020202020204" charset="0"/>
      <p:regular r:id="rId30"/>
    </p:embeddedFont>
    <p:embeddedFont>
      <p:font typeface="#9Slide05 VL Fadilla" panose="020B0604020202020204" charset="0"/>
      <p:regular r:id="rId31"/>
    </p:embeddedFont>
    <p:embeddedFont>
      <p:font typeface="Paytone One" panose="020B0604020202020204" charset="0"/>
      <p:regular r:id="rId32"/>
    </p:embeddedFont>
    <p:embeddedFont>
      <p:font typeface="Mansalva" panose="020B0604020202020204" charset="0"/>
      <p:regular r:id="rId33"/>
    </p:embeddedFont>
    <p:embeddedFont>
      <p:font typeface="Roboto Condensed Italics" panose="020B0604020202020204" charset="0"/>
      <p:regular r:id="rId34"/>
    </p:embeddedFont>
    <p:embeddedFont>
      <p:font typeface="Roboto Condensed" panose="020B0604020202020204" charset="0"/>
      <p:regular r:id="rId35"/>
    </p:embeddedFont>
    <p:embeddedFont>
      <p:font typeface="Calibri" panose="020F0502020204030204" pitchFamily="34" charset="0"/>
      <p:regular r:id="rId36"/>
      <p:bold r:id="rId37"/>
      <p:italic r:id="rId38"/>
      <p:boldItalic r:id="rId39"/>
    </p:embeddedFont>
    <p:embeddedFont>
      <p:font typeface="Fraunces Bold" panose="020B0604020202020204" charset="0"/>
      <p:regular r:id="rId40"/>
    </p:embeddedFont>
    <p:embeddedFont>
      <p:font typeface="#9Slide07 Crocante" panose="020B0604020202020204" charset="0"/>
      <p:regular r:id="rId41"/>
    </p:embeddedFont>
    <p:embeddedFont>
      <p:font typeface="Roboto Condensed Bold" panose="020B0604020202020204" charset="0"/>
      <p:regular r:id="rId42"/>
    </p:embeddedFont>
    <p:embeddedFont>
      <p:font typeface="Gulfs Display"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49.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5.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3.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5.svg"/><Relationship Id="rId3"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2.svg"/><Relationship Id="rId5" Type="http://schemas.openxmlformats.org/officeDocument/2006/relationships/image" Target="../media/image33.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7.svg"/><Relationship Id="rId4" Type="http://schemas.openxmlformats.org/officeDocument/2006/relationships/image" Target="../media/image33.png"/><Relationship Id="rId9" Type="http://schemas.openxmlformats.org/officeDocument/2006/relationships/image" Target="../media/image61.sv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5.svg"/><Relationship Id="rId3"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2.svg"/><Relationship Id="rId5" Type="http://schemas.openxmlformats.org/officeDocument/2006/relationships/image" Target="../media/image33.sv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37.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49.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5.sv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14.svg"/><Relationship Id="rId7"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6.svg"/><Relationship Id="rId10" Type="http://schemas.openxmlformats.org/officeDocument/2006/relationships/image" Target="../media/image39.png"/><Relationship Id="rId4" Type="http://schemas.openxmlformats.org/officeDocument/2006/relationships/image" Target="../media/image8.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4.svg"/><Relationship Id="rId7" Type="http://schemas.openxmlformats.org/officeDocument/2006/relationships/image" Target="../media/image6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6.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49.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5.svg"/><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sv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9.svg"/><Relationship Id="rId5" Type="http://schemas.openxmlformats.org/officeDocument/2006/relationships/image" Target="../media/image72.svg"/><Relationship Id="rId10" Type="http://schemas.openxmlformats.org/officeDocument/2006/relationships/image" Target="../media/image34.png"/><Relationship Id="rId4" Type="http://schemas.openxmlformats.org/officeDocument/2006/relationships/image" Target="../media/image43.png"/><Relationship Id="rId9" Type="http://schemas.openxmlformats.org/officeDocument/2006/relationships/image" Target="../media/image76.sv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80.svg"/><Relationship Id="rId4" Type="http://schemas.openxmlformats.org/officeDocument/2006/relationships/image" Target="../media/image47.png"/><Relationship Id="rId9" Type="http://schemas.openxmlformats.org/officeDocument/2006/relationships/image" Target="../media/image84.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5.svg"/><Relationship Id="rId7" Type="http://schemas.openxmlformats.org/officeDocument/2006/relationships/image" Target="../media/image8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90.svg"/><Relationship Id="rId5" Type="http://schemas.openxmlformats.org/officeDocument/2006/relationships/image" Target="../media/image86.sv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37.sv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sv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9.svg"/><Relationship Id="rId5" Type="http://schemas.openxmlformats.org/officeDocument/2006/relationships/image" Target="../media/image72.svg"/><Relationship Id="rId10" Type="http://schemas.openxmlformats.org/officeDocument/2006/relationships/image" Target="../media/image34.png"/><Relationship Id="rId4" Type="http://schemas.openxmlformats.org/officeDocument/2006/relationships/image" Target="../media/image43.png"/><Relationship Id="rId9" Type="http://schemas.openxmlformats.org/officeDocument/2006/relationships/image" Target="../media/image76.sv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2.svg"/><Relationship Id="rId7" Type="http://schemas.openxmlformats.org/officeDocument/2006/relationships/image" Target="../media/image59.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76.sv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5.svg"/><Relationship Id="rId7"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93.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9.svg"/><Relationship Id="rId7" Type="http://schemas.openxmlformats.org/officeDocument/2006/relationships/image" Target="../media/image97.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43.svg"/><Relationship Id="rId5" Type="http://schemas.openxmlformats.org/officeDocument/2006/relationships/image" Target="../media/image95.svg"/><Relationship Id="rId10" Type="http://schemas.openxmlformats.org/officeDocument/2006/relationships/image" Target="../media/image24.png"/><Relationship Id="rId4" Type="http://schemas.openxmlformats.org/officeDocument/2006/relationships/image" Target="../media/image55.png"/><Relationship Id="rId9" Type="http://schemas.openxmlformats.org/officeDocument/2006/relationships/image" Target="../media/image99.svg"/></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01.svg"/><Relationship Id="rId7" Type="http://schemas.openxmlformats.org/officeDocument/2006/relationships/image" Target="../media/image105.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09.svg"/><Relationship Id="rId5" Type="http://schemas.openxmlformats.org/officeDocument/2006/relationships/image" Target="../media/image103.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07.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2118706"/>
            <a:ext cx="16230600" cy="60495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14670" y="0"/>
            <a:ext cx="3068275" cy="36806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3559201" y="6288128"/>
            <a:ext cx="3284042" cy="2436162"/>
          </a:xfrm>
          <a:prstGeom prst="rect">
            <a:avLst/>
          </a:prstGeom>
        </p:spPr>
      </p:pic>
      <p:sp>
        <p:nvSpPr>
          <p:cNvPr id="5" name="TextBox 5"/>
          <p:cNvSpPr txBox="1"/>
          <p:nvPr/>
        </p:nvSpPr>
        <p:spPr>
          <a:xfrm>
            <a:off x="3086778" y="4901460"/>
            <a:ext cx="12114444" cy="1020439"/>
          </a:xfrm>
          <a:prstGeom prst="rect">
            <a:avLst/>
          </a:prstGeom>
        </p:spPr>
        <p:txBody>
          <a:bodyPr lIns="0" tIns="0" rIns="0" bIns="0" rtlCol="0" anchor="t">
            <a:spAutoFit/>
          </a:bodyPr>
          <a:lstStyle/>
          <a:p>
            <a:pPr algn="ctr">
              <a:lnSpc>
                <a:spcPts val="7309"/>
              </a:lnSpc>
            </a:pPr>
            <a:r>
              <a:rPr lang="en-US" sz="8599">
                <a:solidFill>
                  <a:srgbClr val="44645A"/>
                </a:solidFill>
                <a:latin typeface="Fraunces Bold"/>
              </a:rPr>
              <a:t>1. CHUẨN BỊ ĐỌC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4823" y="710993"/>
            <a:ext cx="15499734" cy="88650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9994" y="4532693"/>
            <a:ext cx="5639221" cy="57543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860480" y="-44806"/>
            <a:ext cx="3073655" cy="20844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6419">
            <a:off x="16099613" y="-653563"/>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567230" y="306523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82460" y="8832711"/>
            <a:ext cx="2579260" cy="1486592"/>
          </a:xfrm>
          <a:prstGeom prst="rect">
            <a:avLst/>
          </a:prstGeom>
        </p:spPr>
      </p:pic>
      <p:sp>
        <p:nvSpPr>
          <p:cNvPr id="8" name="TextBox 8"/>
          <p:cNvSpPr txBox="1"/>
          <p:nvPr/>
        </p:nvSpPr>
        <p:spPr>
          <a:xfrm>
            <a:off x="2512465" y="1277689"/>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3. KHÁM PHÁ VĂN BẢN</a:t>
            </a:r>
          </a:p>
        </p:txBody>
      </p:sp>
      <p:sp>
        <p:nvSpPr>
          <p:cNvPr id="9" name="TextBox 9"/>
          <p:cNvSpPr txBox="1"/>
          <p:nvPr/>
        </p:nvSpPr>
        <p:spPr>
          <a:xfrm>
            <a:off x="2512465" y="2099381"/>
            <a:ext cx="8206298" cy="1314451"/>
          </a:xfrm>
          <a:prstGeom prst="rect">
            <a:avLst/>
          </a:prstGeom>
        </p:spPr>
        <p:txBody>
          <a:bodyPr lIns="0" tIns="0" rIns="0" bIns="0" rtlCol="0" anchor="t">
            <a:spAutoFit/>
          </a:bodyPr>
          <a:lstStyle/>
          <a:p>
            <a:pPr algn="ctr">
              <a:lnSpc>
                <a:spcPts val="10499"/>
              </a:lnSpc>
            </a:pPr>
            <a:r>
              <a:rPr lang="en-US" sz="7499" dirty="0">
                <a:solidFill>
                  <a:srgbClr val="000000"/>
                </a:solidFill>
                <a:latin typeface="#9Slide05 VL Fadilla"/>
              </a:rPr>
              <a:t>a. </a:t>
            </a:r>
            <a:r>
              <a:rPr lang="en-US" sz="7499" dirty="0" err="1">
                <a:solidFill>
                  <a:srgbClr val="000000"/>
                </a:solidFill>
                <a:latin typeface="#9Slide05 VL Fadilla"/>
              </a:rPr>
              <a:t>Thông</a:t>
            </a:r>
            <a:r>
              <a:rPr lang="en-US" sz="7499" dirty="0">
                <a:solidFill>
                  <a:srgbClr val="000000"/>
                </a:solidFill>
                <a:latin typeface="#9Slide05 VL Fadilla"/>
              </a:rPr>
              <a:t> tin </a:t>
            </a:r>
            <a:r>
              <a:rPr lang="en-US" sz="7499" dirty="0" err="1">
                <a:solidFill>
                  <a:srgbClr val="000000"/>
                </a:solidFill>
                <a:latin typeface="#9Slide05 VL Fadilla"/>
              </a:rPr>
              <a:t>chung</a:t>
            </a:r>
            <a:endParaRPr lang="en-US" sz="7499" dirty="0">
              <a:solidFill>
                <a:srgbClr val="000000"/>
              </a:solidFill>
              <a:latin typeface="#9Slide05 VL Fadilla"/>
            </a:endParaRPr>
          </a:p>
        </p:txBody>
      </p:sp>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759812" y="3974659"/>
            <a:ext cx="8957453" cy="4976880"/>
          </a:xfrm>
          <a:prstGeom prst="rect">
            <a:avLst/>
          </a:prstGeom>
        </p:spPr>
      </p:pic>
      <p:sp>
        <p:nvSpPr>
          <p:cNvPr id="11" name="TextBox 11"/>
          <p:cNvSpPr txBox="1"/>
          <p:nvPr/>
        </p:nvSpPr>
        <p:spPr>
          <a:xfrm>
            <a:off x="6316461" y="5133325"/>
            <a:ext cx="8400805" cy="2326641"/>
          </a:xfrm>
          <a:prstGeom prst="rect">
            <a:avLst/>
          </a:prstGeom>
        </p:spPr>
        <p:txBody>
          <a:bodyPr lIns="0" tIns="0" rIns="0" bIns="0" rtlCol="0" anchor="t">
            <a:spAutoFit/>
          </a:bodyPr>
          <a:lstStyle/>
          <a:p>
            <a:pPr marL="949954" lvl="1" indent="-474977">
              <a:lnSpc>
                <a:spcPts val="6159"/>
              </a:lnSpc>
              <a:buFont typeface="Arial"/>
              <a:buChar char="•"/>
            </a:pPr>
            <a:r>
              <a:rPr lang="en-US" sz="4399">
                <a:solidFill>
                  <a:srgbClr val="FFFFFF"/>
                </a:solidFill>
                <a:latin typeface="Roboto Condensed"/>
              </a:rPr>
              <a:t>HS thực hiện PHT số 1</a:t>
            </a:r>
          </a:p>
          <a:p>
            <a:pPr marL="949954" lvl="1" indent="-474977">
              <a:lnSpc>
                <a:spcPts val="6159"/>
              </a:lnSpc>
              <a:buFont typeface="Arial"/>
              <a:buChar char="•"/>
            </a:pPr>
            <a:r>
              <a:rPr lang="en-US" sz="4399">
                <a:solidFill>
                  <a:srgbClr val="FFFFFF"/>
                </a:solidFill>
                <a:latin typeface="Roboto Condensed"/>
              </a:rPr>
              <a:t>HS thảo luận theo nhóm đôi.</a:t>
            </a:r>
          </a:p>
          <a:p>
            <a:pPr marL="949954" lvl="1" indent="-474977">
              <a:lnSpc>
                <a:spcPts val="6159"/>
              </a:lnSpc>
              <a:buFont typeface="Arial"/>
              <a:buChar char="•"/>
            </a:pPr>
            <a:r>
              <a:rPr lang="en-US" sz="4399">
                <a:solidFill>
                  <a:srgbClr val="FFFFFF"/>
                </a:solidFill>
                <a:latin typeface="Roboto Condensed"/>
              </a:rPr>
              <a:t>Thời gian: 10 phút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801007" y="-778905"/>
            <a:ext cx="3974052" cy="269513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5770" y="7932267"/>
            <a:ext cx="4529387" cy="3071748"/>
          </a:xfrm>
          <a:prstGeom prst="rect">
            <a:avLst/>
          </a:prstGeom>
        </p:spPr>
      </p:pic>
      <p:sp>
        <p:nvSpPr>
          <p:cNvPr id="4" name="TextBox 4"/>
          <p:cNvSpPr txBox="1"/>
          <p:nvPr/>
        </p:nvSpPr>
        <p:spPr>
          <a:xfrm>
            <a:off x="738923" y="1243301"/>
            <a:ext cx="16810153" cy="2643886"/>
          </a:xfrm>
          <a:prstGeom prst="rect">
            <a:avLst/>
          </a:prstGeom>
        </p:spPr>
        <p:txBody>
          <a:bodyPr lIns="0" tIns="0" rIns="0" bIns="0" rtlCol="0" anchor="t">
            <a:spAutoFit/>
          </a:bodyPr>
          <a:lstStyle/>
          <a:p>
            <a:pPr algn="ctr">
              <a:lnSpc>
                <a:spcPts val="10292"/>
              </a:lnSpc>
            </a:pPr>
            <a:r>
              <a:rPr lang="en-US" sz="8300" dirty="0" err="1">
                <a:solidFill>
                  <a:srgbClr val="FCF4E9"/>
                </a:solidFill>
                <a:latin typeface="#9Slide05 VL Fadilla"/>
              </a:rPr>
              <a:t>Dấu</a:t>
            </a:r>
            <a:r>
              <a:rPr lang="en-US" sz="8300" dirty="0">
                <a:solidFill>
                  <a:srgbClr val="FCF4E9"/>
                </a:solidFill>
                <a:latin typeface="#9Slide05 VL Fadilla"/>
              </a:rPr>
              <a:t> </a:t>
            </a:r>
            <a:r>
              <a:rPr lang="en-US" sz="8300" dirty="0" err="1">
                <a:solidFill>
                  <a:srgbClr val="FCF4E9"/>
                </a:solidFill>
                <a:latin typeface="#9Slide05 VL Fadilla"/>
              </a:rPr>
              <a:t>hiệu</a:t>
            </a:r>
            <a:r>
              <a:rPr lang="en-US" sz="8300" dirty="0">
                <a:solidFill>
                  <a:srgbClr val="FCF4E9"/>
                </a:solidFill>
                <a:latin typeface="#9Slide05 VL Fadilla"/>
              </a:rPr>
              <a:t> </a:t>
            </a:r>
            <a:r>
              <a:rPr lang="en-US" sz="8300" dirty="0" err="1">
                <a:solidFill>
                  <a:srgbClr val="FCF4E9"/>
                </a:solidFill>
                <a:latin typeface="#9Slide05 VL Fadilla"/>
              </a:rPr>
              <a:t>nhận</a:t>
            </a:r>
            <a:r>
              <a:rPr lang="en-US" sz="8300" dirty="0">
                <a:solidFill>
                  <a:srgbClr val="FCF4E9"/>
                </a:solidFill>
                <a:latin typeface="#9Slide05 VL Fadilla"/>
              </a:rPr>
              <a:t> </a:t>
            </a:r>
            <a:r>
              <a:rPr lang="en-US" sz="8300" dirty="0" err="1">
                <a:solidFill>
                  <a:srgbClr val="FCF4E9"/>
                </a:solidFill>
                <a:latin typeface="#9Slide05 VL Fadilla"/>
              </a:rPr>
              <a:t>ra</a:t>
            </a:r>
            <a:r>
              <a:rPr lang="en-US" sz="8300" dirty="0">
                <a:solidFill>
                  <a:srgbClr val="FCF4E9"/>
                </a:solidFill>
                <a:latin typeface="#9Slide05 VL Fadilla"/>
              </a:rPr>
              <a:t> </a:t>
            </a:r>
            <a:r>
              <a:rPr lang="en-US" sz="8300" dirty="0" err="1">
                <a:solidFill>
                  <a:srgbClr val="FCF4E9"/>
                </a:solidFill>
                <a:latin typeface="#9Slide05 VL Fadilla"/>
              </a:rPr>
              <a:t>văn</a:t>
            </a:r>
            <a:r>
              <a:rPr lang="en-US" sz="8300" dirty="0">
                <a:solidFill>
                  <a:srgbClr val="FCF4E9"/>
                </a:solidFill>
                <a:latin typeface="#9Slide05 VL Fadilla"/>
              </a:rPr>
              <a:t> </a:t>
            </a:r>
            <a:r>
              <a:rPr lang="en-US" sz="8300" dirty="0" err="1">
                <a:solidFill>
                  <a:srgbClr val="FCF4E9"/>
                </a:solidFill>
                <a:latin typeface="#9Slide05 VL Fadilla"/>
              </a:rPr>
              <a:t>bản</a:t>
            </a:r>
            <a:r>
              <a:rPr lang="en-US" sz="8300" dirty="0">
                <a:solidFill>
                  <a:srgbClr val="FCF4E9"/>
                </a:solidFill>
                <a:latin typeface="#9Slide05 VL Fadilla"/>
              </a:rPr>
              <a:t> </a:t>
            </a:r>
            <a:r>
              <a:rPr lang="en-US" sz="8300" dirty="0" err="1">
                <a:solidFill>
                  <a:srgbClr val="FCF4E9"/>
                </a:solidFill>
                <a:latin typeface="#9Slide05 VL Fadilla"/>
              </a:rPr>
              <a:t>thông</a:t>
            </a:r>
            <a:r>
              <a:rPr lang="en-US" sz="8300" dirty="0">
                <a:solidFill>
                  <a:srgbClr val="FCF4E9"/>
                </a:solidFill>
                <a:latin typeface="#9Slide05 VL Fadilla"/>
              </a:rPr>
              <a:t> tin </a:t>
            </a:r>
          </a:p>
          <a:p>
            <a:pPr algn="ctr">
              <a:lnSpc>
                <a:spcPts val="10292"/>
              </a:lnSpc>
            </a:pPr>
            <a:r>
              <a:rPr lang="en-US" sz="8300" dirty="0" err="1">
                <a:solidFill>
                  <a:srgbClr val="FCF4E9"/>
                </a:solidFill>
                <a:latin typeface="#9Slide05 VL Fadilla"/>
              </a:rPr>
              <a:t>thuật</a:t>
            </a:r>
            <a:r>
              <a:rPr lang="en-US" sz="8300" dirty="0">
                <a:solidFill>
                  <a:srgbClr val="FCF4E9"/>
                </a:solidFill>
                <a:latin typeface="#9Slide05 VL Fadilla"/>
              </a:rPr>
              <a:t> </a:t>
            </a:r>
            <a:r>
              <a:rPr lang="en-US" sz="8300" dirty="0" err="1">
                <a:solidFill>
                  <a:srgbClr val="FCF4E9"/>
                </a:solidFill>
                <a:latin typeface="#9Slide05 VL Fadilla"/>
              </a:rPr>
              <a:t>lại</a:t>
            </a:r>
            <a:r>
              <a:rPr lang="en-US" sz="8300" dirty="0">
                <a:solidFill>
                  <a:srgbClr val="FCF4E9"/>
                </a:solidFill>
                <a:latin typeface="#9Slide05 VL Fadilla"/>
              </a:rPr>
              <a:t> </a:t>
            </a:r>
            <a:r>
              <a:rPr lang="en-US" sz="8300" dirty="0" err="1">
                <a:solidFill>
                  <a:srgbClr val="FCF4E9"/>
                </a:solidFill>
                <a:latin typeface="#9Slide05 VL Fadilla"/>
              </a:rPr>
              <a:t>một</a:t>
            </a:r>
            <a:r>
              <a:rPr lang="en-US" sz="8300" dirty="0">
                <a:solidFill>
                  <a:srgbClr val="FCF4E9"/>
                </a:solidFill>
                <a:latin typeface="#9Slide05 VL Fadilla"/>
              </a:rPr>
              <a:t> </a:t>
            </a:r>
            <a:r>
              <a:rPr lang="en-US" sz="8300" dirty="0" err="1">
                <a:solidFill>
                  <a:srgbClr val="FCF4E9"/>
                </a:solidFill>
                <a:latin typeface="#9Slide05 VL Fadilla"/>
              </a:rPr>
              <a:t>sự</a:t>
            </a:r>
            <a:r>
              <a:rPr lang="en-US" sz="8300" dirty="0">
                <a:solidFill>
                  <a:srgbClr val="FCF4E9"/>
                </a:solidFill>
                <a:latin typeface="#9Slide05 VL Fadilla"/>
              </a:rPr>
              <a:t> </a:t>
            </a:r>
            <a:r>
              <a:rPr lang="en-US" sz="8300" dirty="0" err="1">
                <a:solidFill>
                  <a:srgbClr val="FCF4E9"/>
                </a:solidFill>
                <a:latin typeface="#9Slide05 VL Fadilla"/>
              </a:rPr>
              <a:t>kiện</a:t>
            </a:r>
            <a:endParaRPr lang="en-US" sz="8300" dirty="0">
              <a:solidFill>
                <a:srgbClr val="FCF4E9"/>
              </a:solidFill>
              <a:latin typeface="#9Slide05 VL Fadilla"/>
            </a:endParaRPr>
          </a:p>
        </p:txBody>
      </p:sp>
      <p:sp>
        <p:nvSpPr>
          <p:cNvPr id="5" name="TextBox 5"/>
          <p:cNvSpPr txBox="1"/>
          <p:nvPr/>
        </p:nvSpPr>
        <p:spPr>
          <a:xfrm>
            <a:off x="1450819" y="4002901"/>
            <a:ext cx="2380864" cy="913131"/>
          </a:xfrm>
          <a:prstGeom prst="rect">
            <a:avLst/>
          </a:prstGeom>
        </p:spPr>
        <p:txBody>
          <a:bodyPr lIns="0" tIns="0" rIns="0" bIns="0" rtlCol="0" anchor="t">
            <a:spAutoFit/>
          </a:bodyPr>
          <a:lstStyle/>
          <a:p>
            <a:pPr algn="ctr">
              <a:lnSpc>
                <a:spcPts val="7419"/>
              </a:lnSpc>
            </a:pPr>
            <a:r>
              <a:rPr lang="en-US" sz="5299" dirty="0" err="1">
                <a:solidFill>
                  <a:srgbClr val="F7DD9A"/>
                </a:solidFill>
                <a:latin typeface="Dancing Script Bold"/>
              </a:rPr>
              <a:t>Nhan</a:t>
            </a:r>
            <a:r>
              <a:rPr lang="en-US" sz="5299" dirty="0">
                <a:solidFill>
                  <a:srgbClr val="F7DD9A"/>
                </a:solidFill>
                <a:latin typeface="Dancing Script Bold"/>
              </a:rPr>
              <a:t> </a:t>
            </a:r>
            <a:r>
              <a:rPr lang="en-US" sz="5299" dirty="0" err="1">
                <a:solidFill>
                  <a:srgbClr val="F7DD9A"/>
                </a:solidFill>
                <a:latin typeface="Dancing Script Bold"/>
              </a:rPr>
              <a:t>đề</a:t>
            </a:r>
            <a:endParaRPr lang="en-US" sz="5299" dirty="0">
              <a:solidFill>
                <a:srgbClr val="F7DD9A"/>
              </a:solidFill>
              <a:latin typeface="Dancing Script Bold"/>
            </a:endParaRPr>
          </a:p>
        </p:txBody>
      </p:sp>
      <p:sp>
        <p:nvSpPr>
          <p:cNvPr id="6" name="TextBox 6"/>
          <p:cNvSpPr txBox="1"/>
          <p:nvPr/>
        </p:nvSpPr>
        <p:spPr>
          <a:xfrm>
            <a:off x="5924394" y="4023215"/>
            <a:ext cx="2380864" cy="913131"/>
          </a:xfrm>
          <a:prstGeom prst="rect">
            <a:avLst/>
          </a:prstGeom>
        </p:spPr>
        <p:txBody>
          <a:bodyPr lIns="0" tIns="0" rIns="0" bIns="0" rtlCol="0" anchor="t">
            <a:spAutoFit/>
          </a:bodyPr>
          <a:lstStyle/>
          <a:p>
            <a:pPr algn="ctr">
              <a:lnSpc>
                <a:spcPts val="7419"/>
              </a:lnSpc>
            </a:pPr>
            <a:r>
              <a:rPr lang="en-US" sz="5299" dirty="0">
                <a:solidFill>
                  <a:srgbClr val="F7DD9A"/>
                </a:solidFill>
                <a:latin typeface="Dancing Script Bold"/>
              </a:rPr>
              <a:t>Sa </a:t>
            </a:r>
            <a:r>
              <a:rPr lang="en-US" sz="5299" dirty="0" err="1">
                <a:solidFill>
                  <a:srgbClr val="F7DD9A"/>
                </a:solidFill>
                <a:latin typeface="Dancing Script Bold"/>
              </a:rPr>
              <a:t>pô</a:t>
            </a:r>
            <a:r>
              <a:rPr lang="en-US" sz="5299" dirty="0">
                <a:solidFill>
                  <a:srgbClr val="F7DD9A"/>
                </a:solidFill>
                <a:latin typeface="Dancing Script Bold"/>
              </a:rPr>
              <a:t> </a:t>
            </a:r>
          </a:p>
        </p:txBody>
      </p:sp>
      <p:sp>
        <p:nvSpPr>
          <p:cNvPr id="7" name="TextBox 7"/>
          <p:cNvSpPr txBox="1"/>
          <p:nvPr/>
        </p:nvSpPr>
        <p:spPr>
          <a:xfrm>
            <a:off x="14320798" y="4023215"/>
            <a:ext cx="2938502" cy="913131"/>
          </a:xfrm>
          <a:prstGeom prst="rect">
            <a:avLst/>
          </a:prstGeom>
        </p:spPr>
        <p:txBody>
          <a:bodyPr lIns="0" tIns="0" rIns="0" bIns="0" rtlCol="0" anchor="t">
            <a:spAutoFit/>
          </a:bodyPr>
          <a:lstStyle/>
          <a:p>
            <a:pPr algn="ctr">
              <a:lnSpc>
                <a:spcPts val="7419"/>
              </a:lnSpc>
            </a:pPr>
            <a:r>
              <a:rPr lang="en-US" sz="5299" dirty="0" err="1">
                <a:solidFill>
                  <a:srgbClr val="F7DD9A"/>
                </a:solidFill>
                <a:latin typeface="Dancing Script Bold"/>
              </a:rPr>
              <a:t>Hình</a:t>
            </a:r>
            <a:r>
              <a:rPr lang="en-US" sz="5299" dirty="0">
                <a:solidFill>
                  <a:srgbClr val="F7DD9A"/>
                </a:solidFill>
                <a:latin typeface="Dancing Script Bold"/>
              </a:rPr>
              <a:t> </a:t>
            </a:r>
            <a:r>
              <a:rPr lang="en-US" sz="5299" dirty="0" err="1">
                <a:solidFill>
                  <a:srgbClr val="F7DD9A"/>
                </a:solidFill>
                <a:latin typeface="Dancing Script Bold"/>
              </a:rPr>
              <a:t>ảnh</a:t>
            </a:r>
            <a:endParaRPr lang="en-US" sz="5299" dirty="0">
              <a:solidFill>
                <a:srgbClr val="F7DD9A"/>
              </a:solidFill>
              <a:latin typeface="Dancing Script Bold"/>
            </a:endParaRPr>
          </a:p>
        </p:txBody>
      </p:sp>
      <p:sp>
        <p:nvSpPr>
          <p:cNvPr id="8" name="TextBox 8"/>
          <p:cNvSpPr txBox="1"/>
          <p:nvPr/>
        </p:nvSpPr>
        <p:spPr>
          <a:xfrm>
            <a:off x="10267561" y="4023215"/>
            <a:ext cx="2380864" cy="913131"/>
          </a:xfrm>
          <a:prstGeom prst="rect">
            <a:avLst/>
          </a:prstGeom>
        </p:spPr>
        <p:txBody>
          <a:bodyPr lIns="0" tIns="0" rIns="0" bIns="0" rtlCol="0" anchor="t">
            <a:spAutoFit/>
          </a:bodyPr>
          <a:lstStyle/>
          <a:p>
            <a:pPr algn="ctr">
              <a:lnSpc>
                <a:spcPts val="7419"/>
              </a:lnSpc>
            </a:pPr>
            <a:r>
              <a:rPr lang="en-US" sz="5299" dirty="0" err="1">
                <a:solidFill>
                  <a:srgbClr val="F7DD9A"/>
                </a:solidFill>
                <a:latin typeface="Dancing Script Bold"/>
              </a:rPr>
              <a:t>Đề</a:t>
            </a:r>
            <a:r>
              <a:rPr lang="en-US" sz="5299" dirty="0">
                <a:solidFill>
                  <a:srgbClr val="F7DD9A"/>
                </a:solidFill>
                <a:latin typeface="Dancing Script Bold"/>
              </a:rPr>
              <a:t> </a:t>
            </a:r>
            <a:r>
              <a:rPr lang="en-US" sz="5299" dirty="0" err="1">
                <a:solidFill>
                  <a:srgbClr val="F7DD9A"/>
                </a:solidFill>
                <a:latin typeface="Dancing Script Bold"/>
              </a:rPr>
              <a:t>mục</a:t>
            </a:r>
            <a:endParaRPr lang="en-US" sz="5299" dirty="0">
              <a:solidFill>
                <a:srgbClr val="F7DD9A"/>
              </a:solidFill>
              <a:latin typeface="Dancing Script Bold"/>
            </a:endParaRP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60473" y="5201005"/>
            <a:ext cx="4293654" cy="2385611"/>
          </a:xfrm>
          <a:prstGeom prst="rect">
            <a:avLst/>
          </a:prstGeom>
        </p:spPr>
      </p:pic>
      <p:sp>
        <p:nvSpPr>
          <p:cNvPr id="10" name="TextBox 10"/>
          <p:cNvSpPr txBox="1"/>
          <p:nvPr/>
        </p:nvSpPr>
        <p:spPr>
          <a:xfrm>
            <a:off x="420128" y="5470319"/>
            <a:ext cx="3893869" cy="2610829"/>
          </a:xfrm>
          <a:prstGeom prst="rect">
            <a:avLst/>
          </a:prstGeom>
        </p:spPr>
        <p:txBody>
          <a:bodyPr lIns="0" tIns="0" rIns="0" bIns="0" rtlCol="0" anchor="t">
            <a:spAutoFit/>
          </a:bodyPr>
          <a:lstStyle/>
          <a:p>
            <a:pPr algn="ctr">
              <a:lnSpc>
                <a:spcPts val="5246"/>
              </a:lnSpc>
            </a:pPr>
            <a:r>
              <a:rPr lang="en-US" sz="3747" dirty="0" err="1">
                <a:solidFill>
                  <a:srgbClr val="302C2C"/>
                </a:solidFill>
                <a:latin typeface="Roboto Condensed"/>
              </a:rPr>
              <a:t>Nêu</a:t>
            </a:r>
            <a:r>
              <a:rPr lang="en-US" sz="3747" dirty="0">
                <a:solidFill>
                  <a:srgbClr val="302C2C"/>
                </a:solidFill>
                <a:latin typeface="Roboto Condensed"/>
              </a:rPr>
              <a:t> </a:t>
            </a:r>
            <a:r>
              <a:rPr lang="en-US" sz="3747" dirty="0" err="1">
                <a:solidFill>
                  <a:srgbClr val="302C2C"/>
                </a:solidFill>
                <a:latin typeface="Roboto Condensed"/>
              </a:rPr>
              <a:t>tên</a:t>
            </a:r>
            <a:r>
              <a:rPr lang="en-US" sz="3747" dirty="0">
                <a:solidFill>
                  <a:srgbClr val="302C2C"/>
                </a:solidFill>
                <a:latin typeface="Roboto Condensed"/>
              </a:rPr>
              <a:t> </a:t>
            </a:r>
            <a:r>
              <a:rPr lang="en-US" sz="3747" dirty="0" err="1">
                <a:solidFill>
                  <a:srgbClr val="302C2C"/>
                </a:solidFill>
                <a:latin typeface="Roboto Condensed"/>
              </a:rPr>
              <a:t>sự</a:t>
            </a:r>
            <a:r>
              <a:rPr lang="en-US" sz="3747" dirty="0">
                <a:solidFill>
                  <a:srgbClr val="302C2C"/>
                </a:solidFill>
                <a:latin typeface="Roboto Condensed"/>
              </a:rPr>
              <a:t> </a:t>
            </a:r>
            <a:r>
              <a:rPr lang="en-US" sz="3747" dirty="0" err="1">
                <a:solidFill>
                  <a:srgbClr val="302C2C"/>
                </a:solidFill>
                <a:latin typeface="Roboto Condensed"/>
              </a:rPr>
              <a:t>kiện</a:t>
            </a:r>
            <a:r>
              <a:rPr lang="en-US" sz="3747" dirty="0">
                <a:solidFill>
                  <a:srgbClr val="302C2C"/>
                </a:solidFill>
                <a:latin typeface="Roboto Condensed"/>
              </a:rPr>
              <a:t> hay </a:t>
            </a:r>
            <a:r>
              <a:rPr lang="en-US" sz="3747" dirty="0" err="1">
                <a:solidFill>
                  <a:srgbClr val="302C2C"/>
                </a:solidFill>
                <a:latin typeface="Roboto Condensed"/>
              </a:rPr>
              <a:t>sự</a:t>
            </a:r>
            <a:r>
              <a:rPr lang="en-US" sz="3747" dirty="0">
                <a:solidFill>
                  <a:srgbClr val="302C2C"/>
                </a:solidFill>
                <a:latin typeface="Roboto Condensed"/>
              </a:rPr>
              <a:t> </a:t>
            </a:r>
            <a:r>
              <a:rPr lang="en-US" sz="3747" dirty="0" err="1">
                <a:solidFill>
                  <a:srgbClr val="302C2C"/>
                </a:solidFill>
                <a:latin typeface="Roboto Condensed"/>
              </a:rPr>
              <a:t>việc</a:t>
            </a:r>
            <a:r>
              <a:rPr lang="en-US" sz="3747" dirty="0">
                <a:solidFill>
                  <a:srgbClr val="302C2C"/>
                </a:solidFill>
                <a:latin typeface="Roboto Condensed"/>
              </a:rPr>
              <a:t> </a:t>
            </a:r>
            <a:r>
              <a:rPr lang="en-US" sz="3747" dirty="0" err="1">
                <a:solidFill>
                  <a:srgbClr val="302C2C"/>
                </a:solidFill>
                <a:latin typeface="Roboto Condensed"/>
              </a:rPr>
              <a:t>được</a:t>
            </a:r>
            <a:r>
              <a:rPr lang="en-US" sz="3747" dirty="0">
                <a:solidFill>
                  <a:srgbClr val="302C2C"/>
                </a:solidFill>
                <a:latin typeface="Roboto Condensed"/>
              </a:rPr>
              <a:t> </a:t>
            </a:r>
          </a:p>
          <a:p>
            <a:pPr algn="ctr">
              <a:lnSpc>
                <a:spcPts val="5246"/>
              </a:lnSpc>
            </a:pPr>
            <a:r>
              <a:rPr lang="en-US" sz="3747" dirty="0" err="1">
                <a:solidFill>
                  <a:srgbClr val="302C2C"/>
                </a:solidFill>
                <a:latin typeface="Roboto Condensed"/>
              </a:rPr>
              <a:t>thuật</a:t>
            </a:r>
            <a:r>
              <a:rPr lang="en-US" sz="3747" dirty="0">
                <a:solidFill>
                  <a:srgbClr val="302C2C"/>
                </a:solidFill>
                <a:latin typeface="Roboto Condensed"/>
              </a:rPr>
              <a:t> </a:t>
            </a:r>
            <a:r>
              <a:rPr lang="en-US" sz="3747" dirty="0" err="1">
                <a:solidFill>
                  <a:srgbClr val="302C2C"/>
                </a:solidFill>
                <a:latin typeface="Roboto Condensed"/>
              </a:rPr>
              <a:t>lại</a:t>
            </a:r>
            <a:r>
              <a:rPr lang="en-US" sz="3747" dirty="0">
                <a:solidFill>
                  <a:srgbClr val="302C2C"/>
                </a:solidFill>
                <a:latin typeface="Roboto Condensed"/>
              </a:rPr>
              <a:t>.</a:t>
            </a:r>
          </a:p>
          <a:p>
            <a:pPr algn="ctr">
              <a:lnSpc>
                <a:spcPts val="5246"/>
              </a:lnSpc>
            </a:pPr>
            <a:endParaRPr lang="en-US" sz="3747" dirty="0">
              <a:solidFill>
                <a:srgbClr val="302C2C"/>
              </a:solidFill>
              <a:latin typeface="Roboto Condensed"/>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697861" y="5143500"/>
            <a:ext cx="4500649" cy="250062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37329" y="5201005"/>
            <a:ext cx="4397151" cy="244311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34481" y="5201005"/>
            <a:ext cx="4393047" cy="2440835"/>
          </a:xfrm>
          <a:prstGeom prst="rect">
            <a:avLst/>
          </a:prstGeom>
        </p:spPr>
      </p:pic>
      <p:sp>
        <p:nvSpPr>
          <p:cNvPr id="14" name="TextBox 14"/>
          <p:cNvSpPr txBox="1"/>
          <p:nvPr/>
        </p:nvSpPr>
        <p:spPr>
          <a:xfrm>
            <a:off x="5001251" y="5470319"/>
            <a:ext cx="3893869" cy="2610829"/>
          </a:xfrm>
          <a:prstGeom prst="rect">
            <a:avLst/>
          </a:prstGeom>
        </p:spPr>
        <p:txBody>
          <a:bodyPr lIns="0" tIns="0" rIns="0" bIns="0" rtlCol="0" anchor="t">
            <a:spAutoFit/>
          </a:bodyPr>
          <a:lstStyle/>
          <a:p>
            <a:pPr algn="ctr">
              <a:lnSpc>
                <a:spcPts val="5246"/>
              </a:lnSpc>
            </a:pPr>
            <a:r>
              <a:rPr lang="en-US" sz="3747">
                <a:solidFill>
                  <a:srgbClr val="302C2C"/>
                </a:solidFill>
                <a:latin typeface="Roboto Condensed"/>
              </a:rPr>
              <a:t>Giới thiệu khái quát nội dung sự kiện </a:t>
            </a:r>
          </a:p>
          <a:p>
            <a:pPr algn="ctr">
              <a:lnSpc>
                <a:spcPts val="5246"/>
              </a:lnSpc>
            </a:pPr>
            <a:r>
              <a:rPr lang="en-US" sz="3747">
                <a:solidFill>
                  <a:srgbClr val="302C2C"/>
                </a:solidFill>
                <a:latin typeface="Roboto Condensed"/>
              </a:rPr>
              <a:t>hay sự việc.</a:t>
            </a:r>
          </a:p>
          <a:p>
            <a:pPr algn="ctr">
              <a:lnSpc>
                <a:spcPts val="5246"/>
              </a:lnSpc>
            </a:pPr>
            <a:endParaRPr lang="en-US" sz="3747">
              <a:solidFill>
                <a:srgbClr val="302C2C"/>
              </a:solidFill>
              <a:latin typeface="Roboto Condensed"/>
            </a:endParaRPr>
          </a:p>
        </p:txBody>
      </p:sp>
      <p:sp>
        <p:nvSpPr>
          <p:cNvPr id="15" name="TextBox 15"/>
          <p:cNvSpPr txBox="1"/>
          <p:nvPr/>
        </p:nvSpPr>
        <p:spPr>
          <a:xfrm>
            <a:off x="9341385" y="5748249"/>
            <a:ext cx="3893869" cy="1953377"/>
          </a:xfrm>
          <a:prstGeom prst="rect">
            <a:avLst/>
          </a:prstGeom>
        </p:spPr>
        <p:txBody>
          <a:bodyPr lIns="0" tIns="0" rIns="0" bIns="0" rtlCol="0" anchor="t">
            <a:spAutoFit/>
          </a:bodyPr>
          <a:lstStyle/>
          <a:p>
            <a:pPr algn="ctr">
              <a:lnSpc>
                <a:spcPts val="5246"/>
              </a:lnSpc>
            </a:pPr>
            <a:r>
              <a:rPr lang="en-US" sz="3747">
                <a:solidFill>
                  <a:srgbClr val="302C2C"/>
                </a:solidFill>
                <a:latin typeface="Roboto Condensed"/>
              </a:rPr>
              <a:t>Các ý chính</a:t>
            </a:r>
          </a:p>
          <a:p>
            <a:pPr algn="ctr">
              <a:lnSpc>
                <a:spcPts val="5246"/>
              </a:lnSpc>
            </a:pPr>
            <a:r>
              <a:rPr lang="en-US" sz="3747">
                <a:solidFill>
                  <a:srgbClr val="302C2C"/>
                </a:solidFill>
                <a:latin typeface="Roboto Condensed"/>
              </a:rPr>
              <a:t> trong văn bản</a:t>
            </a:r>
          </a:p>
          <a:p>
            <a:pPr algn="ctr">
              <a:lnSpc>
                <a:spcPts val="5246"/>
              </a:lnSpc>
            </a:pPr>
            <a:endParaRPr lang="en-US" sz="3747">
              <a:solidFill>
                <a:srgbClr val="302C2C"/>
              </a:solidFill>
              <a:latin typeface="Roboto Condensed"/>
            </a:endParaRPr>
          </a:p>
        </p:txBody>
      </p:sp>
      <p:sp>
        <p:nvSpPr>
          <p:cNvPr id="16" name="TextBox 16"/>
          <p:cNvSpPr txBox="1"/>
          <p:nvPr/>
        </p:nvSpPr>
        <p:spPr>
          <a:xfrm>
            <a:off x="13894164" y="5470319"/>
            <a:ext cx="3893869" cy="1953377"/>
          </a:xfrm>
          <a:prstGeom prst="rect">
            <a:avLst/>
          </a:prstGeom>
        </p:spPr>
        <p:txBody>
          <a:bodyPr lIns="0" tIns="0" rIns="0" bIns="0" rtlCol="0" anchor="t">
            <a:spAutoFit/>
          </a:bodyPr>
          <a:lstStyle/>
          <a:p>
            <a:pPr algn="ctr">
              <a:lnSpc>
                <a:spcPts val="5246"/>
              </a:lnSpc>
            </a:pPr>
            <a:r>
              <a:rPr lang="en-US" sz="3747">
                <a:solidFill>
                  <a:srgbClr val="302C2C"/>
                </a:solidFill>
                <a:latin typeface="Roboto Condensed"/>
              </a:rPr>
              <a:t>Minh họa, làm rõ cho nội dung của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1000"/>
                                        <p:tgtEl>
                                          <p:spTgt spid="8">
                                            <p:txEl>
                                              <p:pRg st="0" end="0"/>
                                            </p:txEl>
                                          </p:spTgt>
                                        </p:tgtEl>
                                      </p:cBhvr>
                                    </p:animEffect>
                                    <p:anim calcmode="lin" valueType="num">
                                      <p:cBhvr>
                                        <p:cTn id="5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6587" y="3084703"/>
            <a:ext cx="8619383" cy="478904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202723" y="2957297"/>
            <a:ext cx="8848690" cy="491645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052639" y="6668814"/>
            <a:ext cx="1613241" cy="161324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V="1">
            <a:off x="0" y="20376"/>
            <a:ext cx="5177862" cy="24872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V="1">
            <a:off x="-692949" y="-802353"/>
            <a:ext cx="5133774" cy="600993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462690" flipH="1">
            <a:off x="16250726" y="881864"/>
            <a:ext cx="2017149" cy="2641504"/>
          </a:xfrm>
          <a:prstGeom prst="rect">
            <a:avLst/>
          </a:prstGeom>
        </p:spPr>
      </p:pic>
      <p:sp>
        <p:nvSpPr>
          <p:cNvPr id="8" name="TextBox 8"/>
          <p:cNvSpPr txBox="1"/>
          <p:nvPr/>
        </p:nvSpPr>
        <p:spPr>
          <a:xfrm>
            <a:off x="9477016" y="5071578"/>
            <a:ext cx="7841007" cy="2403857"/>
          </a:xfrm>
          <a:prstGeom prst="rect">
            <a:avLst/>
          </a:prstGeom>
        </p:spPr>
        <p:txBody>
          <a:bodyPr lIns="0" tIns="0" rIns="0" bIns="0" rtlCol="0" anchor="t">
            <a:spAutoFit/>
          </a:bodyPr>
          <a:lstStyle/>
          <a:p>
            <a:pPr algn="ctr">
              <a:lnSpc>
                <a:spcPts val="6406"/>
              </a:lnSpc>
            </a:pPr>
            <a:r>
              <a:rPr lang="en-US" sz="4299" dirty="0">
                <a:solidFill>
                  <a:srgbClr val="FCF4E9"/>
                </a:solidFill>
                <a:latin typeface="Roboto Condensed"/>
              </a:rPr>
              <a:t> </a:t>
            </a:r>
            <a:r>
              <a:rPr lang="en-US" sz="4299" dirty="0" err="1">
                <a:solidFill>
                  <a:srgbClr val="FCF4E9"/>
                </a:solidFill>
                <a:latin typeface="Roboto Condensed"/>
              </a:rPr>
              <a:t>Sự</a:t>
            </a:r>
            <a:r>
              <a:rPr lang="en-US" sz="4299" dirty="0">
                <a:solidFill>
                  <a:srgbClr val="FCF4E9"/>
                </a:solidFill>
                <a:latin typeface="Roboto Condensed"/>
              </a:rPr>
              <a:t> </a:t>
            </a:r>
            <a:r>
              <a:rPr lang="en-US" sz="4299" dirty="0" err="1">
                <a:solidFill>
                  <a:srgbClr val="FCF4E9"/>
                </a:solidFill>
                <a:latin typeface="Roboto Condensed"/>
              </a:rPr>
              <a:t>ra</a:t>
            </a:r>
            <a:r>
              <a:rPr lang="en-US" sz="4299" dirty="0">
                <a:solidFill>
                  <a:srgbClr val="FCF4E9"/>
                </a:solidFill>
                <a:latin typeface="Roboto Condensed"/>
              </a:rPr>
              <a:t> </a:t>
            </a:r>
            <a:r>
              <a:rPr lang="en-US" sz="4299" dirty="0" err="1">
                <a:solidFill>
                  <a:srgbClr val="FCF4E9"/>
                </a:solidFill>
                <a:latin typeface="Roboto Condensed"/>
              </a:rPr>
              <a:t>đời</a:t>
            </a:r>
            <a:r>
              <a:rPr lang="en-US" sz="4299" dirty="0">
                <a:solidFill>
                  <a:srgbClr val="FCF4E9"/>
                </a:solidFill>
                <a:latin typeface="Roboto Condensed"/>
              </a:rPr>
              <a:t> “</a:t>
            </a:r>
            <a:r>
              <a:rPr lang="en-US" sz="4299" dirty="0" err="1">
                <a:solidFill>
                  <a:srgbClr val="FCF4E9"/>
                </a:solidFill>
                <a:latin typeface="Roboto Condensed"/>
              </a:rPr>
              <a:t>tình</a:t>
            </a:r>
            <a:r>
              <a:rPr lang="en-US" sz="4299" dirty="0">
                <a:solidFill>
                  <a:srgbClr val="FCF4E9"/>
                </a:solidFill>
                <a:latin typeface="Roboto Condensed"/>
              </a:rPr>
              <a:t> </a:t>
            </a:r>
            <a:r>
              <a:rPr lang="en-US" sz="4299" dirty="0" err="1">
                <a:solidFill>
                  <a:srgbClr val="FCF4E9"/>
                </a:solidFill>
                <a:latin typeface="Roboto Condensed"/>
              </a:rPr>
              <a:t>cờ</a:t>
            </a:r>
            <a:r>
              <a:rPr lang="en-US" sz="4299" dirty="0">
                <a:solidFill>
                  <a:srgbClr val="FCF4E9"/>
                </a:solidFill>
                <a:latin typeface="Roboto Condensed"/>
              </a:rPr>
              <a:t> </a:t>
            </a:r>
            <a:r>
              <a:rPr lang="en-US" sz="4299" dirty="0" err="1">
                <a:solidFill>
                  <a:srgbClr val="FCF4E9"/>
                </a:solidFill>
                <a:latin typeface="Roboto Condensed"/>
              </a:rPr>
              <a:t>và</a:t>
            </a:r>
            <a:r>
              <a:rPr lang="en-US" sz="4299" dirty="0">
                <a:solidFill>
                  <a:srgbClr val="FCF4E9"/>
                </a:solidFill>
                <a:latin typeface="Roboto Condensed"/>
              </a:rPr>
              <a:t> </a:t>
            </a:r>
            <a:r>
              <a:rPr lang="en-US" sz="4299" dirty="0" err="1">
                <a:solidFill>
                  <a:srgbClr val="FCF4E9"/>
                </a:solidFill>
                <a:latin typeface="Roboto Condensed"/>
              </a:rPr>
              <a:t>bất</a:t>
            </a:r>
            <a:r>
              <a:rPr lang="en-US" sz="4299" dirty="0">
                <a:solidFill>
                  <a:srgbClr val="FCF4E9"/>
                </a:solidFill>
                <a:latin typeface="Roboto Condensed"/>
              </a:rPr>
              <a:t> </a:t>
            </a:r>
            <a:r>
              <a:rPr lang="en-US" sz="4299" dirty="0" err="1">
                <a:solidFill>
                  <a:srgbClr val="FCF4E9"/>
                </a:solidFill>
                <a:latin typeface="Roboto Condensed"/>
              </a:rPr>
              <a:t>ngờ</a:t>
            </a:r>
            <a:r>
              <a:rPr lang="en-US" sz="4299" dirty="0">
                <a:solidFill>
                  <a:srgbClr val="FCF4E9"/>
                </a:solidFill>
                <a:latin typeface="Roboto Condensed"/>
              </a:rPr>
              <a:t>” </a:t>
            </a:r>
          </a:p>
          <a:p>
            <a:pPr algn="ctr">
              <a:lnSpc>
                <a:spcPts val="6406"/>
              </a:lnSpc>
            </a:pPr>
            <a:r>
              <a:rPr lang="en-US" sz="4299" dirty="0" err="1">
                <a:solidFill>
                  <a:srgbClr val="FCF4E9"/>
                </a:solidFill>
                <a:latin typeface="Roboto Condensed"/>
              </a:rPr>
              <a:t>của</a:t>
            </a:r>
            <a:r>
              <a:rPr lang="en-US" sz="4299" dirty="0">
                <a:solidFill>
                  <a:srgbClr val="FCF4E9"/>
                </a:solidFill>
                <a:latin typeface="Roboto Condensed"/>
              </a:rPr>
              <a:t> </a:t>
            </a:r>
            <a:r>
              <a:rPr lang="en-US" sz="4299" dirty="0" err="1">
                <a:solidFill>
                  <a:srgbClr val="FCF4E9"/>
                </a:solidFill>
                <a:latin typeface="Roboto Condensed"/>
              </a:rPr>
              <a:t>một</a:t>
            </a:r>
            <a:r>
              <a:rPr lang="en-US" sz="4299" dirty="0">
                <a:solidFill>
                  <a:srgbClr val="FCF4E9"/>
                </a:solidFill>
                <a:latin typeface="Roboto Condensed"/>
              </a:rPr>
              <a:t> </a:t>
            </a:r>
            <a:r>
              <a:rPr lang="en-US" sz="4299" dirty="0" err="1">
                <a:solidFill>
                  <a:srgbClr val="FCF4E9"/>
                </a:solidFill>
                <a:latin typeface="Roboto Condensed"/>
              </a:rPr>
              <a:t>số</a:t>
            </a:r>
            <a:r>
              <a:rPr lang="en-US" sz="4299" dirty="0">
                <a:solidFill>
                  <a:srgbClr val="FCF4E9"/>
                </a:solidFill>
                <a:latin typeface="Roboto Condensed"/>
              </a:rPr>
              <a:t> </a:t>
            </a:r>
            <a:r>
              <a:rPr lang="en-US" sz="4299" dirty="0" err="1">
                <a:solidFill>
                  <a:srgbClr val="FCF4E9"/>
                </a:solidFill>
                <a:latin typeface="Roboto Condensed"/>
              </a:rPr>
              <a:t>phát</a:t>
            </a:r>
            <a:r>
              <a:rPr lang="en-US" sz="4299" dirty="0">
                <a:solidFill>
                  <a:srgbClr val="FCF4E9"/>
                </a:solidFill>
                <a:latin typeface="Roboto Condensed"/>
              </a:rPr>
              <a:t> minh.</a:t>
            </a:r>
          </a:p>
          <a:p>
            <a:pPr algn="ctr">
              <a:lnSpc>
                <a:spcPts val="6406"/>
              </a:lnSpc>
            </a:pPr>
            <a:endParaRPr lang="en-US" sz="4299" dirty="0">
              <a:solidFill>
                <a:srgbClr val="FCF4E9"/>
              </a:solidFill>
              <a:latin typeface="Roboto Condensed"/>
            </a:endParaRPr>
          </a:p>
        </p:txBody>
      </p:sp>
      <p:sp>
        <p:nvSpPr>
          <p:cNvPr id="9" name="TextBox 9"/>
          <p:cNvSpPr txBox="1"/>
          <p:nvPr/>
        </p:nvSpPr>
        <p:spPr>
          <a:xfrm>
            <a:off x="1936815" y="3721663"/>
            <a:ext cx="5618687" cy="972187"/>
          </a:xfrm>
          <a:prstGeom prst="rect">
            <a:avLst/>
          </a:prstGeom>
        </p:spPr>
        <p:txBody>
          <a:bodyPr lIns="0" tIns="0" rIns="0" bIns="0" rtlCol="0" anchor="t">
            <a:spAutoFit/>
          </a:bodyPr>
          <a:lstStyle/>
          <a:p>
            <a:pPr algn="ctr">
              <a:lnSpc>
                <a:spcPts val="7839"/>
              </a:lnSpc>
            </a:pPr>
            <a:r>
              <a:rPr lang="en-US" sz="5599" dirty="0" err="1">
                <a:solidFill>
                  <a:srgbClr val="F7DD9A"/>
                </a:solidFill>
                <a:latin typeface="Roboto Condensed Bold"/>
              </a:rPr>
              <a:t>Xuất</a:t>
            </a:r>
            <a:r>
              <a:rPr lang="en-US" sz="5599" dirty="0">
                <a:solidFill>
                  <a:srgbClr val="F7DD9A"/>
                </a:solidFill>
                <a:latin typeface="Roboto Condensed Bold"/>
              </a:rPr>
              <a:t> </a:t>
            </a:r>
            <a:r>
              <a:rPr lang="en-US" sz="5599" dirty="0" err="1">
                <a:solidFill>
                  <a:srgbClr val="F7DD9A"/>
                </a:solidFill>
                <a:latin typeface="Roboto Condensed Bold"/>
              </a:rPr>
              <a:t>xứ</a:t>
            </a:r>
            <a:endParaRPr lang="en-US" sz="5599" dirty="0">
              <a:solidFill>
                <a:srgbClr val="F7DD9A"/>
              </a:solidFill>
              <a:latin typeface="Roboto Condensed Bold"/>
            </a:endParaRPr>
          </a:p>
        </p:txBody>
      </p:sp>
      <p:sp>
        <p:nvSpPr>
          <p:cNvPr id="10" name="TextBox 10"/>
          <p:cNvSpPr txBox="1"/>
          <p:nvPr/>
        </p:nvSpPr>
        <p:spPr>
          <a:xfrm>
            <a:off x="1087423" y="5100153"/>
            <a:ext cx="6872568" cy="847091"/>
          </a:xfrm>
          <a:prstGeom prst="rect">
            <a:avLst/>
          </a:prstGeom>
        </p:spPr>
        <p:txBody>
          <a:bodyPr lIns="0" tIns="0" rIns="0" bIns="0" rtlCol="0" anchor="t">
            <a:spAutoFit/>
          </a:bodyPr>
          <a:lstStyle/>
          <a:p>
            <a:pPr algn="ctr">
              <a:lnSpc>
                <a:spcPts val="6859"/>
              </a:lnSpc>
              <a:spcBef>
                <a:spcPct val="0"/>
              </a:spcBef>
            </a:pPr>
            <a:r>
              <a:rPr lang="en-US" sz="4899" dirty="0">
                <a:solidFill>
                  <a:srgbClr val="FFFFFF"/>
                </a:solidFill>
                <a:latin typeface="Roboto Condensed"/>
              </a:rPr>
              <a:t> Theo</a:t>
            </a:r>
            <a:r>
              <a:rPr lang="en-US" sz="4899" dirty="0">
                <a:solidFill>
                  <a:srgbClr val="FFFFFF"/>
                </a:solidFill>
                <a:latin typeface="Roboto Condensed Italics"/>
              </a:rPr>
              <a:t> khoahoc.tv </a:t>
            </a:r>
          </a:p>
        </p:txBody>
      </p:sp>
      <p:sp>
        <p:nvSpPr>
          <p:cNvPr id="11" name="TextBox 11"/>
          <p:cNvSpPr txBox="1"/>
          <p:nvPr/>
        </p:nvSpPr>
        <p:spPr>
          <a:xfrm>
            <a:off x="9691098" y="3721663"/>
            <a:ext cx="7626925" cy="972187"/>
          </a:xfrm>
          <a:prstGeom prst="rect">
            <a:avLst/>
          </a:prstGeom>
        </p:spPr>
        <p:txBody>
          <a:bodyPr lIns="0" tIns="0" rIns="0" bIns="0" rtlCol="0" anchor="t">
            <a:spAutoFit/>
          </a:bodyPr>
          <a:lstStyle/>
          <a:p>
            <a:pPr algn="ctr">
              <a:lnSpc>
                <a:spcPts val="7839"/>
              </a:lnSpc>
            </a:pPr>
            <a:r>
              <a:rPr lang="en-US" sz="5599" dirty="0" err="1">
                <a:solidFill>
                  <a:srgbClr val="F7DD9A"/>
                </a:solidFill>
                <a:latin typeface="Roboto Condensed Bold"/>
              </a:rPr>
              <a:t>Đối</a:t>
            </a:r>
            <a:r>
              <a:rPr lang="en-US" sz="5599" dirty="0">
                <a:solidFill>
                  <a:srgbClr val="F7DD9A"/>
                </a:solidFill>
                <a:latin typeface="Roboto Condensed Bold"/>
              </a:rPr>
              <a:t> </a:t>
            </a:r>
            <a:r>
              <a:rPr lang="en-US" sz="5599" dirty="0" err="1">
                <a:solidFill>
                  <a:srgbClr val="F7DD9A"/>
                </a:solidFill>
                <a:latin typeface="Roboto Condensed Bold"/>
              </a:rPr>
              <a:t>tượng</a:t>
            </a:r>
            <a:r>
              <a:rPr lang="en-US" sz="5599" dirty="0">
                <a:solidFill>
                  <a:srgbClr val="F7DD9A"/>
                </a:solidFill>
                <a:latin typeface="Roboto Condensed Bold"/>
              </a:rPr>
              <a:t> </a:t>
            </a:r>
            <a:r>
              <a:rPr lang="en-US" sz="5599" dirty="0" err="1">
                <a:solidFill>
                  <a:srgbClr val="F7DD9A"/>
                </a:solidFill>
                <a:latin typeface="Roboto Condensed Bold"/>
              </a:rPr>
              <a:t>được</a:t>
            </a:r>
            <a:r>
              <a:rPr lang="en-US" sz="5599" dirty="0">
                <a:solidFill>
                  <a:srgbClr val="F7DD9A"/>
                </a:solidFill>
                <a:latin typeface="Roboto Condensed Bold"/>
              </a:rPr>
              <a:t> </a:t>
            </a:r>
            <a:r>
              <a:rPr lang="en-US" sz="5599" dirty="0" err="1">
                <a:solidFill>
                  <a:srgbClr val="F7DD9A"/>
                </a:solidFill>
                <a:latin typeface="Roboto Condensed Bold"/>
              </a:rPr>
              <a:t>thuật</a:t>
            </a:r>
            <a:r>
              <a:rPr lang="en-US" sz="5599" dirty="0">
                <a:solidFill>
                  <a:srgbClr val="F7DD9A"/>
                </a:solidFill>
                <a:latin typeface="Roboto Condensed Bold"/>
              </a:rPr>
              <a:t> </a:t>
            </a:r>
            <a:r>
              <a:rPr lang="en-US" sz="5599" dirty="0" err="1">
                <a:solidFill>
                  <a:srgbClr val="F7DD9A"/>
                </a:solidFill>
                <a:latin typeface="Roboto Condensed Bold"/>
              </a:rPr>
              <a:t>lại</a:t>
            </a:r>
            <a:endParaRPr lang="en-US" sz="5599" dirty="0">
              <a:solidFill>
                <a:srgbClr val="F7DD9A"/>
              </a:solidFill>
              <a:latin typeface="Roboto Condensed Bold"/>
            </a:endParaRP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6419">
            <a:off x="16113237" y="8562870"/>
            <a:ext cx="3492045" cy="1777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2215683"/>
            <a:ext cx="4451885" cy="479165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610940" y="2286564"/>
            <a:ext cx="4386030" cy="472077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13984" y="8484349"/>
            <a:ext cx="1850186" cy="221947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507223" y="-788314"/>
            <a:ext cx="2341367" cy="242314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083077" y="2251124"/>
            <a:ext cx="4451885" cy="4791657"/>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1069" y="2215683"/>
            <a:ext cx="4451885" cy="479165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641864" y="6556794"/>
            <a:ext cx="2646136" cy="5430504"/>
          </a:xfrm>
          <a:prstGeom prst="rect">
            <a:avLst/>
          </a:prstGeom>
        </p:spPr>
      </p:pic>
      <p:sp>
        <p:nvSpPr>
          <p:cNvPr id="9" name="TextBox 9"/>
          <p:cNvSpPr txBox="1"/>
          <p:nvPr/>
        </p:nvSpPr>
        <p:spPr>
          <a:xfrm>
            <a:off x="6275142" y="1133475"/>
            <a:ext cx="6367080" cy="1018291"/>
          </a:xfrm>
          <a:prstGeom prst="rect">
            <a:avLst/>
          </a:prstGeom>
        </p:spPr>
        <p:txBody>
          <a:bodyPr lIns="0" tIns="0" rIns="0" bIns="0" rtlCol="0" anchor="t">
            <a:spAutoFit/>
          </a:bodyPr>
          <a:lstStyle/>
          <a:p>
            <a:pPr algn="ctr">
              <a:lnSpc>
                <a:spcPts val="7380"/>
              </a:lnSpc>
            </a:pPr>
            <a:r>
              <a:rPr lang="en-US" sz="7380" spc="369" dirty="0" err="1">
                <a:solidFill>
                  <a:srgbClr val="FCF4E9"/>
                </a:solidFill>
                <a:latin typeface="#9Slide05 VL Fadilla"/>
              </a:rPr>
              <a:t>Bố</a:t>
            </a:r>
            <a:r>
              <a:rPr lang="en-US" sz="7380" spc="369" dirty="0">
                <a:solidFill>
                  <a:srgbClr val="FCF4E9"/>
                </a:solidFill>
                <a:latin typeface="#9Slide05 VL Fadilla"/>
              </a:rPr>
              <a:t> </a:t>
            </a:r>
            <a:r>
              <a:rPr lang="en-US" sz="7380" spc="369" dirty="0" err="1">
                <a:solidFill>
                  <a:srgbClr val="FCF4E9"/>
                </a:solidFill>
                <a:latin typeface="#9Slide05 VL Fadilla"/>
              </a:rPr>
              <a:t>cục</a:t>
            </a:r>
            <a:r>
              <a:rPr lang="en-US" sz="7380" spc="369" dirty="0">
                <a:solidFill>
                  <a:srgbClr val="FCF4E9"/>
                </a:solidFill>
                <a:latin typeface="#9Slide05 VL Fadilla"/>
              </a:rPr>
              <a:t>: 4 </a:t>
            </a:r>
            <a:r>
              <a:rPr lang="en-US" sz="7380" spc="369" dirty="0" err="1">
                <a:solidFill>
                  <a:srgbClr val="FCF4E9"/>
                </a:solidFill>
                <a:latin typeface="#9Slide05 VL Fadilla"/>
              </a:rPr>
              <a:t>phần</a:t>
            </a:r>
            <a:endParaRPr lang="en-US" sz="7380" spc="369" dirty="0">
              <a:solidFill>
                <a:srgbClr val="FCF4E9"/>
              </a:solidFill>
              <a:latin typeface="#9Slide05 VL Fadilla"/>
            </a:endParaRPr>
          </a:p>
        </p:txBody>
      </p:sp>
      <p:sp>
        <p:nvSpPr>
          <p:cNvPr id="10" name="TextBox 10"/>
          <p:cNvSpPr txBox="1"/>
          <p:nvPr/>
        </p:nvSpPr>
        <p:spPr>
          <a:xfrm>
            <a:off x="2286000" y="2310514"/>
            <a:ext cx="242481" cy="726935"/>
          </a:xfrm>
          <a:prstGeom prst="rect">
            <a:avLst/>
          </a:prstGeom>
        </p:spPr>
        <p:txBody>
          <a:bodyPr lIns="0" tIns="0" rIns="0" bIns="0" rtlCol="0" anchor="t">
            <a:spAutoFit/>
          </a:bodyPr>
          <a:lstStyle/>
          <a:p>
            <a:pPr algn="ctr">
              <a:lnSpc>
                <a:spcPts val="5913"/>
              </a:lnSpc>
            </a:pPr>
            <a:r>
              <a:rPr lang="en-US" sz="4223">
                <a:solidFill>
                  <a:srgbClr val="F7DD9A"/>
                </a:solidFill>
                <a:latin typeface="Paytone One"/>
              </a:rPr>
              <a:t>1</a:t>
            </a:r>
          </a:p>
        </p:txBody>
      </p:sp>
      <p:sp>
        <p:nvSpPr>
          <p:cNvPr id="11" name="TextBox 11"/>
          <p:cNvSpPr txBox="1"/>
          <p:nvPr/>
        </p:nvSpPr>
        <p:spPr>
          <a:xfrm>
            <a:off x="6833925" y="2521444"/>
            <a:ext cx="277859" cy="726935"/>
          </a:xfrm>
          <a:prstGeom prst="rect">
            <a:avLst/>
          </a:prstGeom>
        </p:spPr>
        <p:txBody>
          <a:bodyPr lIns="0" tIns="0" rIns="0" bIns="0" rtlCol="0" anchor="t">
            <a:spAutoFit/>
          </a:bodyPr>
          <a:lstStyle/>
          <a:p>
            <a:pPr algn="ctr">
              <a:lnSpc>
                <a:spcPts val="5913"/>
              </a:lnSpc>
            </a:pPr>
            <a:r>
              <a:rPr lang="en-US" sz="4223" dirty="0">
                <a:solidFill>
                  <a:srgbClr val="F7DD9A"/>
                </a:solidFill>
                <a:latin typeface="Paytone One"/>
              </a:rPr>
              <a:t>2</a:t>
            </a:r>
          </a:p>
        </p:txBody>
      </p:sp>
      <p:sp>
        <p:nvSpPr>
          <p:cNvPr id="12" name="TextBox 12"/>
          <p:cNvSpPr txBox="1"/>
          <p:nvPr/>
        </p:nvSpPr>
        <p:spPr>
          <a:xfrm>
            <a:off x="11309020" y="2348141"/>
            <a:ext cx="280587" cy="726935"/>
          </a:xfrm>
          <a:prstGeom prst="rect">
            <a:avLst/>
          </a:prstGeom>
        </p:spPr>
        <p:txBody>
          <a:bodyPr lIns="0" tIns="0" rIns="0" bIns="0" rtlCol="0" anchor="t">
            <a:spAutoFit/>
          </a:bodyPr>
          <a:lstStyle/>
          <a:p>
            <a:pPr algn="ctr">
              <a:lnSpc>
                <a:spcPts val="5913"/>
              </a:lnSpc>
            </a:pPr>
            <a:r>
              <a:rPr lang="en-US" sz="4223" dirty="0">
                <a:solidFill>
                  <a:srgbClr val="F7DD9A"/>
                </a:solidFill>
                <a:latin typeface="Paytone One"/>
              </a:rPr>
              <a:t>3</a:t>
            </a:r>
          </a:p>
        </p:txBody>
      </p:sp>
      <p:sp>
        <p:nvSpPr>
          <p:cNvPr id="13" name="TextBox 13"/>
          <p:cNvSpPr txBox="1"/>
          <p:nvPr/>
        </p:nvSpPr>
        <p:spPr>
          <a:xfrm>
            <a:off x="15765405" y="2263362"/>
            <a:ext cx="380599" cy="811714"/>
          </a:xfrm>
          <a:prstGeom prst="rect">
            <a:avLst/>
          </a:prstGeom>
        </p:spPr>
        <p:txBody>
          <a:bodyPr lIns="0" tIns="0" rIns="0" bIns="0" rtlCol="0" anchor="t">
            <a:spAutoFit/>
          </a:bodyPr>
          <a:lstStyle/>
          <a:p>
            <a:pPr algn="ctr">
              <a:lnSpc>
                <a:spcPts val="6607"/>
              </a:lnSpc>
            </a:pPr>
            <a:r>
              <a:rPr lang="en-US" sz="4719" dirty="0">
                <a:solidFill>
                  <a:srgbClr val="F7DD9A"/>
                </a:solidFill>
                <a:latin typeface="Paytone One"/>
              </a:rPr>
              <a:t>4</a:t>
            </a:r>
          </a:p>
        </p:txBody>
      </p:sp>
      <p:sp>
        <p:nvSpPr>
          <p:cNvPr id="14" name="TextBox 14"/>
          <p:cNvSpPr txBox="1"/>
          <p:nvPr/>
        </p:nvSpPr>
        <p:spPr>
          <a:xfrm>
            <a:off x="1259800" y="4331747"/>
            <a:ext cx="1932285" cy="863600"/>
          </a:xfrm>
          <a:prstGeom prst="rect">
            <a:avLst/>
          </a:prstGeom>
        </p:spPr>
        <p:txBody>
          <a:bodyPr lIns="0" tIns="0" rIns="0" bIns="0" rtlCol="0" anchor="t">
            <a:spAutoFit/>
          </a:bodyPr>
          <a:lstStyle/>
          <a:p>
            <a:pPr algn="ctr">
              <a:lnSpc>
                <a:spcPts val="7000"/>
              </a:lnSpc>
            </a:pPr>
            <a:r>
              <a:rPr lang="en-US" sz="5000">
                <a:solidFill>
                  <a:srgbClr val="000000"/>
                </a:solidFill>
                <a:latin typeface="Roboto Condensed Bold"/>
              </a:rPr>
              <a:t>Đất nặn</a:t>
            </a:r>
          </a:p>
        </p:txBody>
      </p:sp>
      <p:sp>
        <p:nvSpPr>
          <p:cNvPr id="15" name="TextBox 15"/>
          <p:cNvSpPr txBox="1"/>
          <p:nvPr/>
        </p:nvSpPr>
        <p:spPr>
          <a:xfrm>
            <a:off x="5665210" y="4279900"/>
            <a:ext cx="2204541" cy="863600"/>
          </a:xfrm>
          <a:prstGeom prst="rect">
            <a:avLst/>
          </a:prstGeom>
        </p:spPr>
        <p:txBody>
          <a:bodyPr lIns="0" tIns="0" rIns="0" bIns="0" rtlCol="0" anchor="t">
            <a:spAutoFit/>
          </a:bodyPr>
          <a:lstStyle/>
          <a:p>
            <a:pPr algn="ctr">
              <a:lnSpc>
                <a:spcPts val="7000"/>
              </a:lnSpc>
            </a:pPr>
            <a:r>
              <a:rPr lang="en-US" sz="5000">
                <a:solidFill>
                  <a:srgbClr val="000000"/>
                </a:solidFill>
                <a:latin typeface="Roboto Condensed Bold"/>
              </a:rPr>
              <a:t>Kem que</a:t>
            </a:r>
          </a:p>
        </p:txBody>
      </p:sp>
      <p:sp>
        <p:nvSpPr>
          <p:cNvPr id="16" name="TextBox 16"/>
          <p:cNvSpPr txBox="1"/>
          <p:nvPr/>
        </p:nvSpPr>
        <p:spPr>
          <a:xfrm>
            <a:off x="9911891" y="3969777"/>
            <a:ext cx="2975308" cy="1749425"/>
          </a:xfrm>
          <a:prstGeom prst="rect">
            <a:avLst/>
          </a:prstGeom>
        </p:spPr>
        <p:txBody>
          <a:bodyPr lIns="0" tIns="0" rIns="0" bIns="0" rtlCol="0" anchor="t">
            <a:spAutoFit/>
          </a:bodyPr>
          <a:lstStyle/>
          <a:p>
            <a:pPr algn="ctr">
              <a:lnSpc>
                <a:spcPts val="7000"/>
              </a:lnSpc>
            </a:pPr>
            <a:r>
              <a:rPr lang="en-US" sz="5000">
                <a:solidFill>
                  <a:srgbClr val="000000"/>
                </a:solidFill>
                <a:latin typeface="Roboto Condensed Bold"/>
              </a:rPr>
              <a:t>Lát khoai tây chiên</a:t>
            </a:r>
          </a:p>
        </p:txBody>
      </p:sp>
      <p:sp>
        <p:nvSpPr>
          <p:cNvPr id="17" name="TextBox 17"/>
          <p:cNvSpPr txBox="1"/>
          <p:nvPr/>
        </p:nvSpPr>
        <p:spPr>
          <a:xfrm>
            <a:off x="14690960" y="4331747"/>
            <a:ext cx="2682640" cy="897682"/>
          </a:xfrm>
          <a:prstGeom prst="rect">
            <a:avLst/>
          </a:prstGeom>
        </p:spPr>
        <p:txBody>
          <a:bodyPr wrap="square" lIns="0" tIns="0" rIns="0" bIns="0" rtlCol="0" anchor="t">
            <a:spAutoFit/>
          </a:bodyPr>
          <a:lstStyle/>
          <a:p>
            <a:pPr algn="ctr">
              <a:lnSpc>
                <a:spcPts val="7000"/>
              </a:lnSpc>
            </a:pPr>
            <a:r>
              <a:rPr lang="en-US" sz="5000" dirty="0" err="1">
                <a:solidFill>
                  <a:srgbClr val="000000"/>
                </a:solidFill>
                <a:latin typeface="Roboto Condensed Bold"/>
              </a:rPr>
              <a:t>Giấy</a:t>
            </a:r>
            <a:r>
              <a:rPr lang="en-US" sz="5000" dirty="0">
                <a:solidFill>
                  <a:srgbClr val="000000"/>
                </a:solidFill>
                <a:latin typeface="Roboto Condensed Bold"/>
              </a:rPr>
              <a:t> </a:t>
            </a:r>
            <a:r>
              <a:rPr lang="en-US" sz="5000" dirty="0" err="1">
                <a:solidFill>
                  <a:srgbClr val="000000"/>
                </a:solidFill>
                <a:latin typeface="Roboto Condensed Bold"/>
              </a:rPr>
              <a:t>nhớ</a:t>
            </a:r>
            <a:endParaRPr lang="en-US" sz="5000" dirty="0">
              <a:solidFill>
                <a:srgbClr val="000000"/>
              </a:solidFill>
              <a:latin typeface="Roboto Condensed Bold"/>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3138" y="4071451"/>
            <a:ext cx="8325552" cy="462578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0" y="3722554"/>
            <a:ext cx="8953500" cy="497468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259300" y="7083997"/>
            <a:ext cx="1613241" cy="161324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V="1">
            <a:off x="0" y="20376"/>
            <a:ext cx="4421638" cy="212400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V="1">
            <a:off x="-488191" y="-1101970"/>
            <a:ext cx="5133774" cy="600993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462690" flipH="1">
            <a:off x="16250726" y="823631"/>
            <a:ext cx="2017149" cy="2641504"/>
          </a:xfrm>
          <a:prstGeom prst="rect">
            <a:avLst/>
          </a:prstGeom>
        </p:spPr>
      </p:pic>
      <p:sp>
        <p:nvSpPr>
          <p:cNvPr id="8" name="TextBox 8"/>
          <p:cNvSpPr txBox="1"/>
          <p:nvPr/>
        </p:nvSpPr>
        <p:spPr>
          <a:xfrm>
            <a:off x="9144000" y="4393467"/>
            <a:ext cx="8343937" cy="3867455"/>
          </a:xfrm>
          <a:prstGeom prst="rect">
            <a:avLst/>
          </a:prstGeom>
        </p:spPr>
        <p:txBody>
          <a:bodyPr lIns="0" tIns="0" rIns="0" bIns="0" rtlCol="0" anchor="t">
            <a:spAutoFit/>
          </a:bodyPr>
          <a:lstStyle/>
          <a:p>
            <a:pPr marL="895762" lvl="1" indent="-447881">
              <a:lnSpc>
                <a:spcPts val="6181"/>
              </a:lnSpc>
              <a:buFont typeface="Arial"/>
              <a:buChar char="•"/>
            </a:pPr>
            <a:r>
              <a:rPr lang="en-US" sz="4148">
                <a:solidFill>
                  <a:srgbClr val="FCF4E9"/>
                </a:solidFill>
                <a:latin typeface="Roboto Condensed"/>
              </a:rPr>
              <a:t>Trình bày thống nhất và khoa học.</a:t>
            </a:r>
          </a:p>
          <a:p>
            <a:pPr marL="895762" lvl="1" indent="-447881">
              <a:lnSpc>
                <a:spcPts val="6181"/>
              </a:lnSpc>
              <a:buFont typeface="Arial"/>
              <a:buChar char="•"/>
            </a:pPr>
            <a:r>
              <a:rPr lang="en-US" sz="4148">
                <a:solidFill>
                  <a:srgbClr val="FCF4E9"/>
                </a:solidFill>
                <a:latin typeface="Roboto Condensed"/>
              </a:rPr>
              <a:t>Tập trung vào những thông tin quan trọng nhất.</a:t>
            </a:r>
          </a:p>
          <a:p>
            <a:pPr marL="895762" lvl="1" indent="-447881">
              <a:lnSpc>
                <a:spcPts val="6181"/>
              </a:lnSpc>
              <a:buFont typeface="Arial"/>
              <a:buChar char="•"/>
            </a:pPr>
            <a:r>
              <a:rPr lang="en-US" sz="4148">
                <a:solidFill>
                  <a:srgbClr val="FCF4E9"/>
                </a:solidFill>
                <a:latin typeface="Roboto Condensed"/>
              </a:rPr>
              <a:t> Giúp người đọc dễ theo dõi hơn. </a:t>
            </a:r>
          </a:p>
          <a:p>
            <a:pPr>
              <a:lnSpc>
                <a:spcPts val="6181"/>
              </a:lnSpc>
            </a:pPr>
            <a:endParaRPr lang="en-US" sz="4148">
              <a:solidFill>
                <a:srgbClr val="FCF4E9"/>
              </a:solidFill>
              <a:latin typeface="Roboto Condensed"/>
            </a:endParaRPr>
          </a:p>
        </p:txBody>
      </p:sp>
      <p:sp>
        <p:nvSpPr>
          <p:cNvPr id="9" name="TextBox 9"/>
          <p:cNvSpPr txBox="1"/>
          <p:nvPr/>
        </p:nvSpPr>
        <p:spPr>
          <a:xfrm>
            <a:off x="1416669" y="4336536"/>
            <a:ext cx="7333990" cy="4017646"/>
          </a:xfrm>
          <a:prstGeom prst="rect">
            <a:avLst/>
          </a:prstGeom>
        </p:spPr>
        <p:txBody>
          <a:bodyPr lIns="0" tIns="0" rIns="0" bIns="0" rtlCol="0" anchor="t">
            <a:spAutoFit/>
          </a:bodyPr>
          <a:lstStyle/>
          <a:p>
            <a:pPr algn="ctr">
              <a:lnSpc>
                <a:spcPts val="6449"/>
              </a:lnSpc>
            </a:pPr>
            <a:endParaRPr dirty="0"/>
          </a:p>
          <a:p>
            <a:pPr marL="928365" lvl="1" indent="-464182">
              <a:lnSpc>
                <a:spcPts val="6449"/>
              </a:lnSpc>
              <a:buFont typeface="Arial"/>
              <a:buChar char="•"/>
            </a:pPr>
            <a:r>
              <a:rPr lang="en-US" sz="4299" dirty="0" err="1">
                <a:solidFill>
                  <a:srgbClr val="FFFFFF"/>
                </a:solidFill>
                <a:latin typeface="Roboto Condensed"/>
              </a:rPr>
              <a:t>Nhà</a:t>
            </a:r>
            <a:r>
              <a:rPr lang="en-US" sz="4299" dirty="0">
                <a:solidFill>
                  <a:srgbClr val="FFFFFF"/>
                </a:solidFill>
                <a:latin typeface="Roboto Condensed"/>
              </a:rPr>
              <a:t> </a:t>
            </a:r>
            <a:r>
              <a:rPr lang="en-US" sz="4299" dirty="0" err="1">
                <a:solidFill>
                  <a:srgbClr val="FFFFFF"/>
                </a:solidFill>
                <a:latin typeface="Roboto Condensed"/>
              </a:rPr>
              <a:t>phát</a:t>
            </a:r>
            <a:r>
              <a:rPr lang="en-US" sz="4299" dirty="0">
                <a:solidFill>
                  <a:srgbClr val="FFFFFF"/>
                </a:solidFill>
                <a:latin typeface="Roboto Condensed"/>
              </a:rPr>
              <a:t> minh.</a:t>
            </a:r>
          </a:p>
          <a:p>
            <a:pPr marL="928365" lvl="1" indent="-464182">
              <a:lnSpc>
                <a:spcPts val="6449"/>
              </a:lnSpc>
              <a:buFont typeface="Arial"/>
              <a:buChar char="•"/>
            </a:pPr>
            <a:r>
              <a:rPr lang="en-US" sz="4299" dirty="0" err="1">
                <a:solidFill>
                  <a:srgbClr val="FFFFFF"/>
                </a:solidFill>
                <a:latin typeface="Roboto Condensed"/>
              </a:rPr>
              <a:t>Mục</a:t>
            </a:r>
            <a:r>
              <a:rPr lang="en-US" sz="4299" dirty="0">
                <a:solidFill>
                  <a:srgbClr val="FFFFFF"/>
                </a:solidFill>
                <a:latin typeface="Roboto Condensed"/>
              </a:rPr>
              <a:t> </a:t>
            </a:r>
            <a:r>
              <a:rPr lang="en-US" sz="4299" dirty="0" err="1">
                <a:solidFill>
                  <a:srgbClr val="FFFFFF"/>
                </a:solidFill>
                <a:latin typeface="Roboto Condensed"/>
              </a:rPr>
              <a:t>đích</a:t>
            </a:r>
            <a:r>
              <a:rPr lang="en-US" sz="4299" dirty="0">
                <a:solidFill>
                  <a:srgbClr val="FFFFFF"/>
                </a:solidFill>
                <a:latin typeface="Roboto Condensed"/>
              </a:rPr>
              <a:t> ban </a:t>
            </a:r>
            <a:r>
              <a:rPr lang="en-US" sz="4299" dirty="0" err="1">
                <a:solidFill>
                  <a:srgbClr val="FFFFFF"/>
                </a:solidFill>
                <a:latin typeface="Roboto Condensed"/>
              </a:rPr>
              <a:t>đầu</a:t>
            </a:r>
            <a:r>
              <a:rPr lang="en-US" sz="4299" dirty="0">
                <a:solidFill>
                  <a:srgbClr val="FFFFFF"/>
                </a:solidFill>
                <a:latin typeface="Roboto Condensed"/>
              </a:rPr>
              <a:t>.</a:t>
            </a:r>
          </a:p>
          <a:p>
            <a:pPr marL="928365" lvl="1" indent="-464182">
              <a:lnSpc>
                <a:spcPts val="6449"/>
              </a:lnSpc>
              <a:buFont typeface="Arial"/>
              <a:buChar char="•"/>
            </a:pPr>
            <a:r>
              <a:rPr lang="en-US" sz="4299" dirty="0" err="1">
                <a:solidFill>
                  <a:srgbClr val="FFFFFF"/>
                </a:solidFill>
                <a:latin typeface="Roboto Condensed"/>
              </a:rPr>
              <a:t>Diễn</a:t>
            </a:r>
            <a:r>
              <a:rPr lang="en-US" sz="4299" dirty="0">
                <a:solidFill>
                  <a:srgbClr val="FFFFFF"/>
                </a:solidFill>
                <a:latin typeface="Roboto Condensed"/>
              </a:rPr>
              <a:t> </a:t>
            </a:r>
            <a:r>
              <a:rPr lang="en-US" sz="4299" dirty="0" err="1">
                <a:solidFill>
                  <a:srgbClr val="FFFFFF"/>
                </a:solidFill>
                <a:latin typeface="Roboto Condensed"/>
              </a:rPr>
              <a:t>biến</a:t>
            </a:r>
            <a:r>
              <a:rPr lang="en-US" sz="4299" dirty="0">
                <a:solidFill>
                  <a:srgbClr val="FFFFFF"/>
                </a:solidFill>
                <a:latin typeface="Roboto Condensed"/>
              </a:rPr>
              <a:t> </a:t>
            </a:r>
            <a:r>
              <a:rPr lang="en-US" sz="4299" dirty="0" err="1">
                <a:solidFill>
                  <a:srgbClr val="FFFFFF"/>
                </a:solidFill>
                <a:latin typeface="Roboto Condensed"/>
              </a:rPr>
              <a:t>và</a:t>
            </a:r>
            <a:r>
              <a:rPr lang="en-US" sz="4299" dirty="0">
                <a:solidFill>
                  <a:srgbClr val="FFFFFF"/>
                </a:solidFill>
                <a:latin typeface="Roboto Condensed"/>
              </a:rPr>
              <a:t> </a:t>
            </a:r>
            <a:r>
              <a:rPr lang="en-US" sz="4299" dirty="0" err="1">
                <a:solidFill>
                  <a:srgbClr val="FFFFFF"/>
                </a:solidFill>
                <a:latin typeface="Roboto Condensed"/>
              </a:rPr>
              <a:t>kết</a:t>
            </a:r>
            <a:r>
              <a:rPr lang="en-US" sz="4299" dirty="0">
                <a:solidFill>
                  <a:srgbClr val="FFFFFF"/>
                </a:solidFill>
                <a:latin typeface="Roboto Condensed"/>
              </a:rPr>
              <a:t> </a:t>
            </a:r>
            <a:r>
              <a:rPr lang="en-US" sz="4299" dirty="0" err="1">
                <a:solidFill>
                  <a:srgbClr val="FFFFFF"/>
                </a:solidFill>
                <a:latin typeface="Roboto Condensed"/>
              </a:rPr>
              <a:t>quả</a:t>
            </a:r>
            <a:r>
              <a:rPr lang="en-US" sz="4299" dirty="0">
                <a:solidFill>
                  <a:srgbClr val="FFFFFF"/>
                </a:solidFill>
                <a:latin typeface="Roboto Condensed"/>
              </a:rPr>
              <a:t>.</a:t>
            </a:r>
          </a:p>
          <a:p>
            <a:pPr>
              <a:lnSpc>
                <a:spcPts val="6449"/>
              </a:lnSpc>
            </a:pPr>
            <a:endParaRPr lang="en-US" sz="4299" dirty="0">
              <a:solidFill>
                <a:srgbClr val="FFFFFF"/>
              </a:solidFill>
              <a:latin typeface="Roboto Condensed"/>
            </a:endParaRPr>
          </a:p>
        </p:txBody>
      </p:sp>
      <p:sp>
        <p:nvSpPr>
          <p:cNvPr id="10" name="TextBox 10"/>
          <p:cNvSpPr txBox="1"/>
          <p:nvPr/>
        </p:nvSpPr>
        <p:spPr>
          <a:xfrm>
            <a:off x="9807287" y="2479858"/>
            <a:ext cx="7626925" cy="804546"/>
          </a:xfrm>
          <a:prstGeom prst="rect">
            <a:avLst/>
          </a:prstGeom>
        </p:spPr>
        <p:txBody>
          <a:bodyPr lIns="0" tIns="0" rIns="0" bIns="0" rtlCol="0" anchor="t">
            <a:spAutoFit/>
          </a:bodyPr>
          <a:lstStyle/>
          <a:p>
            <a:pPr algn="ctr">
              <a:lnSpc>
                <a:spcPts val="6579"/>
              </a:lnSpc>
            </a:pPr>
            <a:r>
              <a:rPr lang="en-US" sz="4699" dirty="0" err="1">
                <a:solidFill>
                  <a:srgbClr val="44645A"/>
                </a:solidFill>
                <a:latin typeface="Roboto Condensed Bold"/>
              </a:rPr>
              <a:t>Tác</a:t>
            </a:r>
            <a:r>
              <a:rPr lang="en-US" sz="4699" dirty="0">
                <a:solidFill>
                  <a:srgbClr val="44645A"/>
                </a:solidFill>
                <a:latin typeface="Roboto Condensed Bold"/>
              </a:rPr>
              <a:t> </a:t>
            </a:r>
            <a:r>
              <a:rPr lang="en-US" sz="4699" dirty="0" err="1">
                <a:solidFill>
                  <a:srgbClr val="44645A"/>
                </a:solidFill>
                <a:latin typeface="Roboto Condensed Bold"/>
              </a:rPr>
              <a:t>dụng</a:t>
            </a:r>
            <a:endParaRPr lang="en-US" sz="4699" dirty="0">
              <a:solidFill>
                <a:srgbClr val="44645A"/>
              </a:solidFill>
              <a:latin typeface="Roboto Condensed Bold"/>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6419">
            <a:off x="16576290" y="8824324"/>
            <a:ext cx="3017713" cy="1536290"/>
          </a:xfrm>
          <a:prstGeom prst="rect">
            <a:avLst/>
          </a:prstGeom>
        </p:spPr>
      </p:pic>
      <p:sp>
        <p:nvSpPr>
          <p:cNvPr id="12" name="TextBox 12"/>
          <p:cNvSpPr txBox="1"/>
          <p:nvPr/>
        </p:nvSpPr>
        <p:spPr>
          <a:xfrm>
            <a:off x="523138" y="2279018"/>
            <a:ext cx="7626925" cy="1633221"/>
          </a:xfrm>
          <a:prstGeom prst="rect">
            <a:avLst/>
          </a:prstGeom>
        </p:spPr>
        <p:txBody>
          <a:bodyPr lIns="0" tIns="0" rIns="0" bIns="0" rtlCol="0" anchor="t">
            <a:spAutoFit/>
          </a:bodyPr>
          <a:lstStyle/>
          <a:p>
            <a:pPr algn="ctr">
              <a:lnSpc>
                <a:spcPts val="6579"/>
              </a:lnSpc>
            </a:pPr>
            <a:r>
              <a:rPr lang="en-US" sz="4699" dirty="0">
                <a:solidFill>
                  <a:srgbClr val="44645A"/>
                </a:solidFill>
                <a:latin typeface="Roboto Condensed Bold"/>
              </a:rPr>
              <a:t> </a:t>
            </a:r>
            <a:r>
              <a:rPr lang="en-US" sz="4699" dirty="0" err="1">
                <a:solidFill>
                  <a:srgbClr val="44645A"/>
                </a:solidFill>
                <a:latin typeface="Roboto Condensed Bold"/>
              </a:rPr>
              <a:t>Thông</a:t>
            </a:r>
            <a:r>
              <a:rPr lang="en-US" sz="4699" dirty="0">
                <a:solidFill>
                  <a:srgbClr val="44645A"/>
                </a:solidFill>
                <a:latin typeface="Roboto Condensed Bold"/>
              </a:rPr>
              <a:t> tin </a:t>
            </a:r>
            <a:r>
              <a:rPr lang="en-US" sz="4699" dirty="0" err="1">
                <a:solidFill>
                  <a:srgbClr val="44645A"/>
                </a:solidFill>
                <a:latin typeface="Roboto Condensed Bold"/>
              </a:rPr>
              <a:t>được</a:t>
            </a:r>
            <a:r>
              <a:rPr lang="en-US" sz="4699" dirty="0">
                <a:solidFill>
                  <a:srgbClr val="44645A"/>
                </a:solidFill>
                <a:latin typeface="Roboto Condensed Bold"/>
              </a:rPr>
              <a:t> </a:t>
            </a:r>
            <a:r>
              <a:rPr lang="en-US" sz="4699" dirty="0" err="1">
                <a:solidFill>
                  <a:srgbClr val="44645A"/>
                </a:solidFill>
                <a:latin typeface="Roboto Condensed Bold"/>
              </a:rPr>
              <a:t>lặp</a:t>
            </a:r>
            <a:r>
              <a:rPr lang="en-US" sz="4699" dirty="0">
                <a:solidFill>
                  <a:srgbClr val="44645A"/>
                </a:solidFill>
                <a:latin typeface="Roboto Condensed Bold"/>
              </a:rPr>
              <a:t> </a:t>
            </a:r>
            <a:r>
              <a:rPr lang="en-US" sz="4699" dirty="0" err="1">
                <a:solidFill>
                  <a:srgbClr val="44645A"/>
                </a:solidFill>
                <a:latin typeface="Roboto Condensed Bold"/>
              </a:rPr>
              <a:t>lại</a:t>
            </a:r>
            <a:r>
              <a:rPr lang="en-US" sz="4699" dirty="0">
                <a:solidFill>
                  <a:srgbClr val="44645A"/>
                </a:solidFill>
                <a:latin typeface="Roboto Condensed Bold"/>
              </a:rPr>
              <a:t> </a:t>
            </a:r>
          </a:p>
          <a:p>
            <a:pPr algn="ctr">
              <a:lnSpc>
                <a:spcPts val="6579"/>
              </a:lnSpc>
            </a:pPr>
            <a:r>
              <a:rPr lang="en-US" sz="4699" dirty="0" err="1">
                <a:solidFill>
                  <a:srgbClr val="44645A"/>
                </a:solidFill>
                <a:latin typeface="Roboto Condensed Bold"/>
              </a:rPr>
              <a:t>trong</a:t>
            </a:r>
            <a:r>
              <a:rPr lang="en-US" sz="4699" dirty="0">
                <a:solidFill>
                  <a:srgbClr val="44645A"/>
                </a:solidFill>
                <a:latin typeface="Roboto Condensed Bold"/>
              </a:rPr>
              <a:t> </a:t>
            </a:r>
            <a:r>
              <a:rPr lang="en-US" sz="4699" dirty="0" err="1">
                <a:solidFill>
                  <a:srgbClr val="44645A"/>
                </a:solidFill>
                <a:latin typeface="Roboto Condensed Bold"/>
              </a:rPr>
              <a:t>các</a:t>
            </a:r>
            <a:r>
              <a:rPr lang="en-US" sz="4699" dirty="0">
                <a:solidFill>
                  <a:srgbClr val="44645A"/>
                </a:solidFill>
                <a:latin typeface="Roboto Condensed Bold"/>
              </a:rPr>
              <a:t> </a:t>
            </a:r>
            <a:r>
              <a:rPr lang="en-US" sz="4699" dirty="0" err="1">
                <a:solidFill>
                  <a:srgbClr val="44645A"/>
                </a:solidFill>
                <a:latin typeface="Roboto Condensed Bold"/>
              </a:rPr>
              <a:t>phần</a:t>
            </a:r>
            <a:endParaRPr lang="en-US" sz="4699" dirty="0">
              <a:solidFill>
                <a:srgbClr val="44645A"/>
              </a:solidFill>
              <a:latin typeface="Roboto Condensed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4823" y="710993"/>
            <a:ext cx="15499734" cy="88650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9994" y="4532693"/>
            <a:ext cx="5639221" cy="57543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860480" y="-44806"/>
            <a:ext cx="3073655" cy="20844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6419">
            <a:off x="16099613" y="-653563"/>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567230" y="306523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82460" y="8832711"/>
            <a:ext cx="2579260" cy="1486592"/>
          </a:xfrm>
          <a:prstGeom prst="rect">
            <a:avLst/>
          </a:prstGeom>
        </p:spPr>
      </p:pic>
      <p:sp>
        <p:nvSpPr>
          <p:cNvPr id="8" name="TextBox 8"/>
          <p:cNvSpPr txBox="1"/>
          <p:nvPr/>
        </p:nvSpPr>
        <p:spPr>
          <a:xfrm>
            <a:off x="2512465" y="1277689"/>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3. KHÁM PHÁ VĂN BẢN</a:t>
            </a:r>
          </a:p>
        </p:txBody>
      </p:sp>
      <p:sp>
        <p:nvSpPr>
          <p:cNvPr id="9" name="TextBox 9"/>
          <p:cNvSpPr txBox="1"/>
          <p:nvPr/>
        </p:nvSpPr>
        <p:spPr>
          <a:xfrm>
            <a:off x="2849762" y="2213681"/>
            <a:ext cx="14204795" cy="1314451"/>
          </a:xfrm>
          <a:prstGeom prst="rect">
            <a:avLst/>
          </a:prstGeom>
        </p:spPr>
        <p:txBody>
          <a:bodyPr lIns="0" tIns="0" rIns="0" bIns="0" rtlCol="0" anchor="t">
            <a:spAutoFit/>
          </a:bodyPr>
          <a:lstStyle/>
          <a:p>
            <a:pPr algn="ctr">
              <a:lnSpc>
                <a:spcPts val="10499"/>
              </a:lnSpc>
            </a:pPr>
            <a:r>
              <a:rPr lang="en-US" sz="7499" dirty="0">
                <a:solidFill>
                  <a:srgbClr val="000000"/>
                </a:solidFill>
                <a:latin typeface="#9Slide05 VL Fadilla"/>
              </a:rPr>
              <a:t>b. </a:t>
            </a:r>
            <a:r>
              <a:rPr lang="en-US" sz="7499" dirty="0" err="1">
                <a:solidFill>
                  <a:srgbClr val="000000"/>
                </a:solidFill>
                <a:latin typeface="#9Slide05 VL Fadilla"/>
              </a:rPr>
              <a:t>Cách</a:t>
            </a:r>
            <a:r>
              <a:rPr lang="en-US" sz="7499" dirty="0">
                <a:solidFill>
                  <a:srgbClr val="000000"/>
                </a:solidFill>
                <a:latin typeface="#9Slide05 VL Fadilla"/>
              </a:rPr>
              <a:t> </a:t>
            </a:r>
            <a:r>
              <a:rPr lang="en-US" sz="7499" dirty="0" err="1">
                <a:solidFill>
                  <a:srgbClr val="000000"/>
                </a:solidFill>
                <a:latin typeface="#9Slide05 VL Fadilla"/>
              </a:rPr>
              <a:t>triển</a:t>
            </a:r>
            <a:r>
              <a:rPr lang="en-US" sz="7499" dirty="0">
                <a:solidFill>
                  <a:srgbClr val="000000"/>
                </a:solidFill>
                <a:latin typeface="#9Slide05 VL Fadilla"/>
              </a:rPr>
              <a:t> </a:t>
            </a:r>
            <a:r>
              <a:rPr lang="en-US" sz="7499" dirty="0" err="1">
                <a:solidFill>
                  <a:srgbClr val="000000"/>
                </a:solidFill>
                <a:latin typeface="#9Slide05 VL Fadilla"/>
              </a:rPr>
              <a:t>khai</a:t>
            </a:r>
            <a:r>
              <a:rPr lang="en-US" sz="7499" dirty="0">
                <a:solidFill>
                  <a:srgbClr val="000000"/>
                </a:solidFill>
                <a:latin typeface="#9Slide05 VL Fadilla"/>
              </a:rPr>
              <a:t> </a:t>
            </a:r>
            <a:r>
              <a:rPr lang="en-US" sz="7499" dirty="0" err="1">
                <a:solidFill>
                  <a:srgbClr val="000000"/>
                </a:solidFill>
                <a:latin typeface="#9Slide05 VL Fadilla"/>
              </a:rPr>
              <a:t>thông</a:t>
            </a:r>
            <a:r>
              <a:rPr lang="en-US" sz="7499" dirty="0">
                <a:solidFill>
                  <a:srgbClr val="000000"/>
                </a:solidFill>
                <a:latin typeface="#9Slide05 VL Fadilla"/>
              </a:rPr>
              <a:t> tin </a:t>
            </a:r>
            <a:r>
              <a:rPr lang="en-US" sz="7499" dirty="0" err="1">
                <a:solidFill>
                  <a:srgbClr val="000000"/>
                </a:solidFill>
                <a:latin typeface="#9Slide05 VL Fadilla"/>
              </a:rPr>
              <a:t>trong</a:t>
            </a:r>
            <a:r>
              <a:rPr lang="en-US" sz="7499" dirty="0">
                <a:solidFill>
                  <a:srgbClr val="000000"/>
                </a:solidFill>
                <a:latin typeface="#9Slide05 VL Fadilla"/>
              </a:rPr>
              <a:t> </a:t>
            </a:r>
            <a:r>
              <a:rPr lang="en-US" sz="7499" dirty="0" err="1">
                <a:solidFill>
                  <a:srgbClr val="000000"/>
                </a:solidFill>
                <a:latin typeface="#9Slide05 VL Fadilla"/>
              </a:rPr>
              <a:t>văn</a:t>
            </a:r>
            <a:r>
              <a:rPr lang="en-US" sz="7499" dirty="0">
                <a:solidFill>
                  <a:srgbClr val="000000"/>
                </a:solidFill>
                <a:latin typeface="#9Slide05 VL Fadilla"/>
              </a:rPr>
              <a:t> </a:t>
            </a:r>
            <a:r>
              <a:rPr lang="en-US" sz="7499" dirty="0" err="1">
                <a:solidFill>
                  <a:srgbClr val="000000"/>
                </a:solidFill>
                <a:latin typeface="#9Slide05 VL Fadilla"/>
              </a:rPr>
              <a:t>bản</a:t>
            </a:r>
            <a:endParaRPr lang="en-US" sz="7499" dirty="0">
              <a:solidFill>
                <a:srgbClr val="000000"/>
              </a:solidFill>
              <a:latin typeface="#9Slide05 VL Fadilla"/>
            </a:endParaRPr>
          </a:p>
        </p:txBody>
      </p:sp>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759812" y="3974659"/>
            <a:ext cx="8957453" cy="4976880"/>
          </a:xfrm>
          <a:prstGeom prst="rect">
            <a:avLst/>
          </a:prstGeom>
        </p:spPr>
      </p:pic>
      <p:sp>
        <p:nvSpPr>
          <p:cNvPr id="11" name="TextBox 11"/>
          <p:cNvSpPr txBox="1"/>
          <p:nvPr/>
        </p:nvSpPr>
        <p:spPr>
          <a:xfrm>
            <a:off x="5759812" y="4861629"/>
            <a:ext cx="8400805" cy="3107691"/>
          </a:xfrm>
          <a:prstGeom prst="rect">
            <a:avLst/>
          </a:prstGeom>
        </p:spPr>
        <p:txBody>
          <a:bodyPr lIns="0" tIns="0" rIns="0" bIns="0" rtlCol="0" anchor="t">
            <a:spAutoFit/>
          </a:bodyPr>
          <a:lstStyle/>
          <a:p>
            <a:pPr marL="949954" lvl="1" indent="-474977">
              <a:lnSpc>
                <a:spcPts val="6159"/>
              </a:lnSpc>
              <a:buFont typeface="Arial"/>
              <a:buChar char="•"/>
            </a:pPr>
            <a:r>
              <a:rPr lang="en-US" sz="4399">
                <a:solidFill>
                  <a:srgbClr val="FFFFFF"/>
                </a:solidFill>
                <a:latin typeface="Roboto Condensed"/>
              </a:rPr>
              <a:t>Dựa vào phần chuẩn bị PHT số 2 trước khi đến lớp, hãy hoàn thành nội dung bảng sau.</a:t>
            </a:r>
          </a:p>
          <a:p>
            <a:pPr marL="949954" lvl="1" indent="-474977">
              <a:lnSpc>
                <a:spcPts val="6159"/>
              </a:lnSpc>
              <a:buFont typeface="Arial"/>
              <a:buChar char="•"/>
            </a:pPr>
            <a:r>
              <a:rPr lang="en-US" sz="4399">
                <a:solidFill>
                  <a:srgbClr val="FFFFFF"/>
                </a:solidFill>
                <a:latin typeface="Roboto Condensed"/>
              </a:rPr>
              <a:t>Thực hiện cá nhân.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980305" y="-1395082"/>
            <a:ext cx="4140858" cy="484756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696672" y="7270472"/>
            <a:ext cx="4140858" cy="484756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8201" y="9258300"/>
            <a:ext cx="2519474" cy="1378839"/>
          </a:xfrm>
          <a:prstGeom prst="rect">
            <a:avLst/>
          </a:prstGeom>
        </p:spPr>
      </p:pic>
      <p:graphicFrame>
        <p:nvGraphicFramePr>
          <p:cNvPr id="5" name="Table 5"/>
          <p:cNvGraphicFramePr>
            <a:graphicFrameLocks noGrp="1"/>
          </p:cNvGraphicFramePr>
          <p:nvPr/>
        </p:nvGraphicFramePr>
        <p:xfrm>
          <a:off x="1604231" y="455792"/>
          <a:ext cx="15984657" cy="9239249"/>
        </p:xfrm>
        <a:graphic>
          <a:graphicData uri="http://schemas.openxmlformats.org/drawingml/2006/table">
            <a:tbl>
              <a:tblPr/>
              <a:tblGrid>
                <a:gridCol w="2830005">
                  <a:extLst>
                    <a:ext uri="{9D8B030D-6E8A-4147-A177-3AD203B41FA5}">
                      <a16:colId xmlns:a16="http://schemas.microsoft.com/office/drawing/2014/main" val="20000"/>
                    </a:ext>
                  </a:extLst>
                </a:gridCol>
                <a:gridCol w="6548982">
                  <a:extLst>
                    <a:ext uri="{9D8B030D-6E8A-4147-A177-3AD203B41FA5}">
                      <a16:colId xmlns:a16="http://schemas.microsoft.com/office/drawing/2014/main" val="20001"/>
                    </a:ext>
                  </a:extLst>
                </a:gridCol>
                <a:gridCol w="6605670">
                  <a:extLst>
                    <a:ext uri="{9D8B030D-6E8A-4147-A177-3AD203B41FA5}">
                      <a16:colId xmlns:a16="http://schemas.microsoft.com/office/drawing/2014/main" val="20002"/>
                    </a:ext>
                  </a:extLst>
                </a:gridCol>
              </a:tblGrid>
              <a:tr h="2065919">
                <a:tc>
                  <a:txBody>
                    <a:bodyPr/>
                    <a:lstStyle/>
                    <a:p>
                      <a:pPr algn="ctr">
                        <a:lnSpc>
                          <a:spcPts val="6159"/>
                        </a:lnSpc>
                        <a:defRPr/>
                      </a:pPr>
                      <a:r>
                        <a:rPr lang="en-US" sz="4399" dirty="0" err="1">
                          <a:solidFill>
                            <a:srgbClr val="FFFFFF"/>
                          </a:solidFill>
                          <a:latin typeface="Roboto Condensed Bold"/>
                        </a:rPr>
                        <a:t>Tên</a:t>
                      </a:r>
                      <a:r>
                        <a:rPr lang="en-US" sz="4399" dirty="0">
                          <a:solidFill>
                            <a:srgbClr val="FFFFFF"/>
                          </a:solidFill>
                          <a:latin typeface="Roboto Condensed Bold"/>
                        </a:rPr>
                        <a:t> </a:t>
                      </a:r>
                      <a:endParaRPr lang="en-US" sz="1100" dirty="0"/>
                    </a:p>
                    <a:p>
                      <a:pPr algn="ctr">
                        <a:lnSpc>
                          <a:spcPts val="6159"/>
                        </a:lnSpc>
                      </a:pPr>
                      <a:r>
                        <a:rPr lang="en-US" sz="4399" dirty="0" err="1">
                          <a:solidFill>
                            <a:srgbClr val="FFFFFF"/>
                          </a:solidFill>
                          <a:latin typeface="Roboto Condensed Bold"/>
                        </a:rPr>
                        <a:t>phát</a:t>
                      </a:r>
                      <a:r>
                        <a:rPr lang="en-US" sz="4399" dirty="0">
                          <a:solidFill>
                            <a:srgbClr val="FFFFFF"/>
                          </a:solidFill>
                          <a:latin typeface="Roboto Condensed Bold"/>
                        </a:rPr>
                        <a:t> minh</a:t>
                      </a: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6159"/>
                        </a:lnSpc>
                        <a:defRPr/>
                      </a:pPr>
                      <a:r>
                        <a:rPr lang="en-US" sz="4399" dirty="0" err="1">
                          <a:solidFill>
                            <a:srgbClr val="FFFFFF"/>
                          </a:solidFill>
                          <a:latin typeface="Roboto Condensed Bold"/>
                        </a:rPr>
                        <a:t>Nguyên</a:t>
                      </a:r>
                      <a:r>
                        <a:rPr lang="en-US" sz="4399" dirty="0">
                          <a:solidFill>
                            <a:srgbClr val="FFFFFF"/>
                          </a:solidFill>
                          <a:latin typeface="Roboto Condensed Bold"/>
                        </a:rPr>
                        <a:t> </a:t>
                      </a:r>
                      <a:r>
                        <a:rPr lang="en-US" sz="4399" dirty="0" err="1">
                          <a:solidFill>
                            <a:srgbClr val="FFFFFF"/>
                          </a:solidFill>
                          <a:latin typeface="Roboto Condensed Bold"/>
                        </a:rPr>
                        <a:t>nhân</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6159"/>
                        </a:lnSpc>
                        <a:defRPr/>
                      </a:pPr>
                      <a:r>
                        <a:rPr lang="en-US" sz="4399">
                          <a:solidFill>
                            <a:srgbClr val="FFFFFF"/>
                          </a:solidFill>
                          <a:latin typeface="Roboto Condensed Bold"/>
                        </a:rPr>
                        <a:t>Kết quả</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extLst>
                  <a:ext uri="{0D108BD9-81ED-4DB2-BD59-A6C34878D82A}">
                    <a16:rowId xmlns:a16="http://schemas.microsoft.com/office/drawing/2014/main" val="10000"/>
                  </a:ext>
                </a:extLst>
              </a:tr>
              <a:tr h="3930985">
                <a:tc>
                  <a:txBody>
                    <a:bodyPr/>
                    <a:lstStyle/>
                    <a:p>
                      <a:pPr algn="ctr">
                        <a:lnSpc>
                          <a:spcPts val="5459"/>
                        </a:lnSpc>
                        <a:defRPr/>
                      </a:pPr>
                      <a:r>
                        <a:rPr lang="en-US" sz="3899">
                          <a:solidFill>
                            <a:srgbClr val="000000"/>
                          </a:solidFill>
                          <a:latin typeface="Roboto Condensed Bold"/>
                        </a:rPr>
                        <a:t>Đất nặn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5459"/>
                        </a:lnSpc>
                        <a:defRPr/>
                      </a:pPr>
                      <a:r>
                        <a:rPr lang="en-US" sz="3899">
                          <a:solidFill>
                            <a:srgbClr val="000000"/>
                          </a:solidFill>
                          <a:latin typeface="Roboto Condensed"/>
                        </a:rPr>
                        <a:t>Do người dân chuyển sang nấu ga, bột đất sét không còn được sử dụng để loại bỏ các vết đen trong nhà do bồ hóng gây ra, công ti có nguy cơ bị thua lỗ.</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5459"/>
                        </a:lnSpc>
                        <a:defRPr/>
                      </a:pPr>
                      <a:r>
                        <a:rPr lang="en-US" sz="3899">
                          <a:solidFill>
                            <a:srgbClr val="000000"/>
                          </a:solidFill>
                          <a:latin typeface="Roboto Condensed"/>
                        </a:rPr>
                        <a:t>Vích-cơ biến thiết kế của mình thành một loại đồ chơi trẻ em với nhiều màu sắc.</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1"/>
                  </a:ext>
                </a:extLst>
              </a:tr>
              <a:tr h="3242345">
                <a:tc>
                  <a:txBody>
                    <a:bodyPr/>
                    <a:lstStyle/>
                    <a:p>
                      <a:pPr algn="ctr">
                        <a:lnSpc>
                          <a:spcPts val="5459"/>
                        </a:lnSpc>
                        <a:defRPr/>
                      </a:pPr>
                      <a:r>
                        <a:rPr lang="en-US" sz="3899">
                          <a:solidFill>
                            <a:srgbClr val="000000"/>
                          </a:solidFill>
                          <a:latin typeface="Roboto Condensed Bold"/>
                        </a:rPr>
                        <a:t>Kem que</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5459"/>
                        </a:lnSpc>
                        <a:defRPr/>
                      </a:pPr>
                      <a:r>
                        <a:rPr lang="en-US" sz="3899">
                          <a:solidFill>
                            <a:srgbClr val="000000"/>
                          </a:solidFill>
                          <a:latin typeface="Roboto Condensed"/>
                        </a:rPr>
                        <a:t>Ép-pơ-xơn vô tình để quên chiếc que trộn bột soda khô và nước lại với nhau để nghịch và bỏ quên ngoài trời lạnh.</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5459"/>
                        </a:lnSpc>
                        <a:defRPr/>
                      </a:pPr>
                      <a:r>
                        <a:rPr lang="en-US" sz="3899" dirty="0" err="1">
                          <a:solidFill>
                            <a:srgbClr val="000000"/>
                          </a:solidFill>
                          <a:latin typeface="Roboto Condensed"/>
                        </a:rPr>
                        <a:t>Sáng</a:t>
                      </a:r>
                      <a:r>
                        <a:rPr lang="en-US" sz="3899" dirty="0">
                          <a:solidFill>
                            <a:srgbClr val="000000"/>
                          </a:solidFill>
                          <a:latin typeface="Roboto Condensed"/>
                        </a:rPr>
                        <a:t> </a:t>
                      </a:r>
                      <a:r>
                        <a:rPr lang="en-US" sz="3899" dirty="0" err="1">
                          <a:solidFill>
                            <a:srgbClr val="000000"/>
                          </a:solidFill>
                          <a:latin typeface="Roboto Condensed"/>
                        </a:rPr>
                        <a:t>hôm</a:t>
                      </a:r>
                      <a:r>
                        <a:rPr lang="en-US" sz="3899" dirty="0">
                          <a:solidFill>
                            <a:srgbClr val="000000"/>
                          </a:solidFill>
                          <a:latin typeface="Roboto Condensed"/>
                        </a:rPr>
                        <a:t> </a:t>
                      </a:r>
                      <a:r>
                        <a:rPr lang="en-US" sz="3899" dirty="0" err="1">
                          <a:solidFill>
                            <a:srgbClr val="000000"/>
                          </a:solidFill>
                          <a:latin typeface="Roboto Condensed"/>
                        </a:rPr>
                        <a:t>sau</a:t>
                      </a:r>
                      <a:r>
                        <a:rPr lang="en-US" sz="3899" dirty="0">
                          <a:solidFill>
                            <a:srgbClr val="000000"/>
                          </a:solidFill>
                          <a:latin typeface="Roboto Condensed"/>
                        </a:rPr>
                        <a:t>, </a:t>
                      </a:r>
                      <a:r>
                        <a:rPr lang="en-US" sz="3899" dirty="0" err="1">
                          <a:solidFill>
                            <a:srgbClr val="000000"/>
                          </a:solidFill>
                          <a:latin typeface="Roboto Condensed"/>
                        </a:rPr>
                        <a:t>phát</a:t>
                      </a:r>
                      <a:r>
                        <a:rPr lang="en-US" sz="3899" dirty="0">
                          <a:solidFill>
                            <a:srgbClr val="000000"/>
                          </a:solidFill>
                          <a:latin typeface="Roboto Condensed"/>
                        </a:rPr>
                        <a:t> </a:t>
                      </a:r>
                      <a:r>
                        <a:rPr lang="en-US" sz="3899" dirty="0" err="1">
                          <a:solidFill>
                            <a:srgbClr val="000000"/>
                          </a:solidFill>
                          <a:latin typeface="Roboto Condensed"/>
                        </a:rPr>
                        <a:t>hiện</a:t>
                      </a:r>
                      <a:r>
                        <a:rPr lang="en-US" sz="3899" dirty="0">
                          <a:solidFill>
                            <a:srgbClr val="000000"/>
                          </a:solidFill>
                          <a:latin typeface="Roboto Condensed"/>
                        </a:rPr>
                        <a:t> </a:t>
                      </a:r>
                      <a:r>
                        <a:rPr lang="en-US" sz="3899" dirty="0" err="1">
                          <a:solidFill>
                            <a:srgbClr val="000000"/>
                          </a:solidFill>
                          <a:latin typeface="Roboto Condensed"/>
                        </a:rPr>
                        <a:t>ra</a:t>
                      </a:r>
                      <a:r>
                        <a:rPr lang="en-US" sz="3899" dirty="0">
                          <a:solidFill>
                            <a:srgbClr val="000000"/>
                          </a:solidFill>
                          <a:latin typeface="Roboto Condensed"/>
                        </a:rPr>
                        <a:t> </a:t>
                      </a:r>
                      <a:r>
                        <a:rPr lang="en-US" sz="3899" dirty="0" err="1">
                          <a:solidFill>
                            <a:srgbClr val="000000"/>
                          </a:solidFill>
                          <a:latin typeface="Roboto Condensed"/>
                        </a:rPr>
                        <a:t>một</a:t>
                      </a:r>
                      <a:r>
                        <a:rPr lang="en-US" sz="3899" dirty="0">
                          <a:solidFill>
                            <a:srgbClr val="000000"/>
                          </a:solidFill>
                          <a:latin typeface="Roboto Condensed"/>
                        </a:rPr>
                        <a:t> “que </a:t>
                      </a:r>
                      <a:r>
                        <a:rPr lang="en-US" sz="3899" dirty="0" err="1">
                          <a:solidFill>
                            <a:srgbClr val="000000"/>
                          </a:solidFill>
                          <a:latin typeface="Roboto Condensed"/>
                        </a:rPr>
                        <a:t>kẹo</a:t>
                      </a:r>
                      <a:r>
                        <a:rPr lang="en-US" sz="3899" dirty="0">
                          <a:solidFill>
                            <a:srgbClr val="000000"/>
                          </a:solidFill>
                          <a:latin typeface="Roboto Condensed"/>
                        </a:rPr>
                        <a:t> </a:t>
                      </a:r>
                      <a:r>
                        <a:rPr lang="en-US" sz="3899" dirty="0" err="1">
                          <a:solidFill>
                            <a:srgbClr val="000000"/>
                          </a:solidFill>
                          <a:latin typeface="Roboto Condensed"/>
                        </a:rPr>
                        <a:t>băng</a:t>
                      </a:r>
                      <a:r>
                        <a:rPr lang="en-US" sz="3899" dirty="0">
                          <a:solidFill>
                            <a:srgbClr val="000000"/>
                          </a:solidFill>
                          <a:latin typeface="Roboto Condensed"/>
                        </a:rPr>
                        <a:t>” – </a:t>
                      </a:r>
                      <a:r>
                        <a:rPr lang="en-US" sz="3899" dirty="0" err="1">
                          <a:solidFill>
                            <a:srgbClr val="000000"/>
                          </a:solidFill>
                          <a:latin typeface="Roboto Condensed"/>
                        </a:rPr>
                        <a:t>chính</a:t>
                      </a:r>
                      <a:r>
                        <a:rPr lang="en-US" sz="3899" dirty="0">
                          <a:solidFill>
                            <a:srgbClr val="000000"/>
                          </a:solidFill>
                          <a:latin typeface="Roboto Condensed"/>
                        </a:rPr>
                        <a:t> </a:t>
                      </a:r>
                      <a:r>
                        <a:rPr lang="en-US" sz="3899" dirty="0" err="1">
                          <a:solidFill>
                            <a:srgbClr val="000000"/>
                          </a:solidFill>
                          <a:latin typeface="Roboto Condensed"/>
                        </a:rPr>
                        <a:t>là</a:t>
                      </a:r>
                      <a:r>
                        <a:rPr lang="en-US" sz="3899" dirty="0">
                          <a:solidFill>
                            <a:srgbClr val="000000"/>
                          </a:solidFill>
                          <a:latin typeface="Roboto Condensed"/>
                        </a:rPr>
                        <a:t> </a:t>
                      </a:r>
                      <a:r>
                        <a:rPr lang="en-US" sz="3899" dirty="0" err="1">
                          <a:solidFill>
                            <a:srgbClr val="000000"/>
                          </a:solidFill>
                          <a:latin typeface="Roboto Condensed"/>
                        </a:rPr>
                        <a:t>hình</a:t>
                      </a:r>
                      <a:r>
                        <a:rPr lang="en-US" sz="3899" dirty="0">
                          <a:solidFill>
                            <a:srgbClr val="000000"/>
                          </a:solidFill>
                          <a:latin typeface="Roboto Condensed"/>
                        </a:rPr>
                        <a:t> </a:t>
                      </a:r>
                      <a:r>
                        <a:rPr lang="en-US" sz="3899" dirty="0" err="1">
                          <a:solidFill>
                            <a:srgbClr val="000000"/>
                          </a:solidFill>
                          <a:latin typeface="Roboto Condensed"/>
                        </a:rPr>
                        <a:t>ảnh</a:t>
                      </a:r>
                      <a:r>
                        <a:rPr lang="en-US" sz="3899" dirty="0">
                          <a:solidFill>
                            <a:srgbClr val="000000"/>
                          </a:solidFill>
                          <a:latin typeface="Roboto Condensed"/>
                        </a:rPr>
                        <a:t> </a:t>
                      </a:r>
                      <a:r>
                        <a:rPr lang="en-US" sz="3899" dirty="0" err="1">
                          <a:solidFill>
                            <a:srgbClr val="000000"/>
                          </a:solidFill>
                          <a:latin typeface="Roboto Condensed"/>
                        </a:rPr>
                        <a:t>của</a:t>
                      </a:r>
                      <a:r>
                        <a:rPr lang="en-US" sz="3899" dirty="0">
                          <a:solidFill>
                            <a:srgbClr val="000000"/>
                          </a:solidFill>
                          <a:latin typeface="Roboto Condensed"/>
                        </a:rPr>
                        <a:t> que </a:t>
                      </a:r>
                      <a:r>
                        <a:rPr lang="en-US" sz="3899" dirty="0" err="1">
                          <a:solidFill>
                            <a:srgbClr val="000000"/>
                          </a:solidFill>
                          <a:latin typeface="Roboto Condensed"/>
                        </a:rPr>
                        <a:t>kem</a:t>
                      </a:r>
                      <a:r>
                        <a:rPr lang="en-US" sz="3899" dirty="0">
                          <a:solidFill>
                            <a:srgbClr val="000000"/>
                          </a:solidFill>
                          <a:latin typeface="Roboto Condensed"/>
                        </a:rPr>
                        <a:t> </a:t>
                      </a:r>
                      <a:r>
                        <a:rPr lang="en-US" sz="3899" dirty="0" err="1">
                          <a:solidFill>
                            <a:srgbClr val="000000"/>
                          </a:solidFill>
                          <a:latin typeface="Roboto Condensed"/>
                        </a:rPr>
                        <a:t>đầu</a:t>
                      </a:r>
                      <a:r>
                        <a:rPr lang="en-US" sz="3899" dirty="0">
                          <a:solidFill>
                            <a:srgbClr val="000000"/>
                          </a:solidFill>
                          <a:latin typeface="Roboto Condensed"/>
                        </a:rPr>
                        <a:t> </a:t>
                      </a:r>
                      <a:r>
                        <a:rPr lang="en-US" sz="3899" dirty="0" err="1">
                          <a:solidFill>
                            <a:srgbClr val="000000"/>
                          </a:solidFill>
                          <a:latin typeface="Roboto Condensed"/>
                        </a:rPr>
                        <a:t>tiên</a:t>
                      </a:r>
                      <a:r>
                        <a:rPr lang="en-US" sz="3899" dirty="0">
                          <a:solidFill>
                            <a:srgbClr val="000000"/>
                          </a:solidFill>
                          <a:latin typeface="Roboto Condensed"/>
                        </a:rPr>
                        <a:t>.</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6"/>
          <p:cNvPicPr>
            <a:picLocks noChangeAspect="1"/>
          </p:cNvPicPr>
          <p:nvPr/>
        </p:nvPicPr>
        <p:blipFill>
          <a:blip r:embed="rId6"/>
          <a:srcRect/>
          <a:stretch>
            <a:fillRect/>
          </a:stretch>
        </p:blipFill>
        <p:spPr>
          <a:xfrm>
            <a:off x="2683847" y="5444346"/>
            <a:ext cx="775995" cy="818993"/>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39011">
            <a:off x="2860937" y="8585731"/>
            <a:ext cx="625489" cy="1345137"/>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18546">
            <a:off x="2384875" y="8684585"/>
            <a:ext cx="583364" cy="1254546"/>
          </a:xfrm>
          <a:prstGeom prst="rect">
            <a:avLst/>
          </a:prstGeom>
        </p:spPr>
      </p:pic>
      <p:pic>
        <p:nvPicPr>
          <p:cNvPr id="9" name="Picture 9"/>
          <p:cNvPicPr>
            <a:picLocks noChangeAspect="1"/>
          </p:cNvPicPr>
          <p:nvPr/>
        </p:nvPicPr>
        <p:blipFill>
          <a:blip r:embed="rId10"/>
          <a:srcRect t="4149" b="4149"/>
          <a:stretch>
            <a:fillRect/>
          </a:stretch>
        </p:blipFill>
        <p:spPr>
          <a:xfrm>
            <a:off x="1927147" y="5075417"/>
            <a:ext cx="756700" cy="7378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365031" y="214312"/>
          <a:ext cx="17468761" cy="9239249"/>
        </p:xfrm>
        <a:graphic>
          <a:graphicData uri="http://schemas.openxmlformats.org/drawingml/2006/table">
            <a:tbl>
              <a:tblPr/>
              <a:tblGrid>
                <a:gridCol w="2863026">
                  <a:extLst>
                    <a:ext uri="{9D8B030D-6E8A-4147-A177-3AD203B41FA5}">
                      <a16:colId xmlns:a16="http://schemas.microsoft.com/office/drawing/2014/main" val="20000"/>
                    </a:ext>
                  </a:extLst>
                </a:gridCol>
                <a:gridCol w="7161411">
                  <a:extLst>
                    <a:ext uri="{9D8B030D-6E8A-4147-A177-3AD203B41FA5}">
                      <a16:colId xmlns:a16="http://schemas.microsoft.com/office/drawing/2014/main" val="20001"/>
                    </a:ext>
                  </a:extLst>
                </a:gridCol>
                <a:gridCol w="7444324">
                  <a:extLst>
                    <a:ext uri="{9D8B030D-6E8A-4147-A177-3AD203B41FA5}">
                      <a16:colId xmlns:a16="http://schemas.microsoft.com/office/drawing/2014/main" val="20002"/>
                    </a:ext>
                  </a:extLst>
                </a:gridCol>
              </a:tblGrid>
              <a:tr h="2065919">
                <a:tc>
                  <a:txBody>
                    <a:bodyPr/>
                    <a:lstStyle/>
                    <a:p>
                      <a:pPr algn="ctr">
                        <a:lnSpc>
                          <a:spcPts val="6159"/>
                        </a:lnSpc>
                        <a:defRPr/>
                      </a:pPr>
                      <a:r>
                        <a:rPr lang="en-US" sz="4399" dirty="0" err="1">
                          <a:solidFill>
                            <a:srgbClr val="FFFFFF"/>
                          </a:solidFill>
                          <a:latin typeface="Roboto Condensed Bold"/>
                        </a:rPr>
                        <a:t>Tên</a:t>
                      </a:r>
                      <a:r>
                        <a:rPr lang="en-US" sz="4399" dirty="0">
                          <a:solidFill>
                            <a:srgbClr val="FFFFFF"/>
                          </a:solidFill>
                          <a:latin typeface="Roboto Condensed Bold"/>
                        </a:rPr>
                        <a:t> </a:t>
                      </a:r>
                      <a:endParaRPr lang="en-US" sz="1100" dirty="0"/>
                    </a:p>
                    <a:p>
                      <a:pPr algn="ctr">
                        <a:lnSpc>
                          <a:spcPts val="6159"/>
                        </a:lnSpc>
                      </a:pPr>
                      <a:r>
                        <a:rPr lang="en-US" sz="4399" dirty="0" err="1">
                          <a:solidFill>
                            <a:srgbClr val="FFFFFF"/>
                          </a:solidFill>
                          <a:latin typeface="Roboto Condensed Bold"/>
                        </a:rPr>
                        <a:t>phát</a:t>
                      </a:r>
                      <a:r>
                        <a:rPr lang="en-US" sz="4399" dirty="0">
                          <a:solidFill>
                            <a:srgbClr val="FFFFFF"/>
                          </a:solidFill>
                          <a:latin typeface="Roboto Condensed Bold"/>
                        </a:rPr>
                        <a:t> minh</a:t>
                      </a: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6159"/>
                        </a:lnSpc>
                        <a:defRPr/>
                      </a:pPr>
                      <a:r>
                        <a:rPr lang="en-US" sz="4399">
                          <a:solidFill>
                            <a:srgbClr val="FFFFFF"/>
                          </a:solidFill>
                          <a:latin typeface="Roboto Condensed Bold"/>
                        </a:rPr>
                        <a:t>Nguyên nhân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6159"/>
                        </a:lnSpc>
                        <a:defRPr/>
                      </a:pPr>
                      <a:r>
                        <a:rPr lang="en-US" sz="4399">
                          <a:solidFill>
                            <a:srgbClr val="FFFFFF"/>
                          </a:solidFill>
                          <a:latin typeface="Roboto Condensed Bold"/>
                        </a:rPr>
                        <a:t>Kết quả</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extLst>
                  <a:ext uri="{0D108BD9-81ED-4DB2-BD59-A6C34878D82A}">
                    <a16:rowId xmlns:a16="http://schemas.microsoft.com/office/drawing/2014/main" val="10000"/>
                  </a:ext>
                </a:extLst>
              </a:tr>
              <a:tr h="3586665">
                <a:tc>
                  <a:txBody>
                    <a:bodyPr/>
                    <a:lstStyle/>
                    <a:p>
                      <a:pPr algn="ctr">
                        <a:lnSpc>
                          <a:spcPts val="4899"/>
                        </a:lnSpc>
                        <a:defRPr/>
                      </a:pPr>
                      <a:r>
                        <a:rPr lang="en-US" sz="3499" dirty="0" err="1">
                          <a:solidFill>
                            <a:srgbClr val="000000"/>
                          </a:solidFill>
                          <a:latin typeface="Roboto Condensed Bold"/>
                        </a:rPr>
                        <a:t>Lát</a:t>
                      </a:r>
                      <a:r>
                        <a:rPr lang="en-US" sz="3499" dirty="0">
                          <a:solidFill>
                            <a:srgbClr val="000000"/>
                          </a:solidFill>
                          <a:latin typeface="Roboto Condensed Bold"/>
                        </a:rPr>
                        <a:t> </a:t>
                      </a:r>
                      <a:r>
                        <a:rPr lang="en-US" sz="3499" dirty="0" err="1">
                          <a:solidFill>
                            <a:srgbClr val="000000"/>
                          </a:solidFill>
                          <a:latin typeface="Roboto Condensed Bold"/>
                        </a:rPr>
                        <a:t>khoai</a:t>
                      </a:r>
                      <a:r>
                        <a:rPr lang="en-US" sz="3499" dirty="0">
                          <a:solidFill>
                            <a:srgbClr val="000000"/>
                          </a:solidFill>
                          <a:latin typeface="Roboto Condensed Bold"/>
                        </a:rPr>
                        <a:t> </a:t>
                      </a:r>
                      <a:r>
                        <a:rPr lang="en-US" sz="3499" dirty="0" err="1">
                          <a:solidFill>
                            <a:srgbClr val="000000"/>
                          </a:solidFill>
                          <a:latin typeface="Roboto Condensed Bold"/>
                        </a:rPr>
                        <a:t>tây</a:t>
                      </a:r>
                      <a:r>
                        <a:rPr lang="en-US" sz="3499" dirty="0">
                          <a:solidFill>
                            <a:srgbClr val="000000"/>
                          </a:solidFill>
                          <a:latin typeface="Roboto Condensed Bold"/>
                        </a:rPr>
                        <a:t> </a:t>
                      </a:r>
                      <a:r>
                        <a:rPr lang="en-US" sz="3499" dirty="0" err="1">
                          <a:solidFill>
                            <a:srgbClr val="000000"/>
                          </a:solidFill>
                          <a:latin typeface="Roboto Condensed Bold"/>
                        </a:rPr>
                        <a:t>chiên</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Khách hàng liên tục yêu cầu phải thái lát khoai tây mỏng hơn và giòn hơn. Crăm mất bình tĩnh, cắt lát khoai rất mỏng và chiên sao cho chúng khô cứng nhất.</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Nhiều người thích và đặt mua nó, từ đó những lát khoai tây chiên ra đời.</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1"/>
                  </a:ext>
                </a:extLst>
              </a:tr>
              <a:tr h="3586665">
                <a:tc>
                  <a:txBody>
                    <a:bodyPr/>
                    <a:lstStyle/>
                    <a:p>
                      <a:pPr algn="ctr">
                        <a:lnSpc>
                          <a:spcPts val="4899"/>
                        </a:lnSpc>
                        <a:defRPr/>
                      </a:pPr>
                      <a:r>
                        <a:rPr lang="en-US" sz="3499">
                          <a:solidFill>
                            <a:srgbClr val="000000"/>
                          </a:solidFill>
                          <a:latin typeface="Roboto Condensed Bold"/>
                        </a:rPr>
                        <a:t>Giấy nhớ</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 Xin-vơ tạo ra một chất dính tạm thời nhưng không biết sử dụng vào việc gì.</a:t>
                      </a:r>
                      <a:endParaRPr lang="en-US" sz="1100"/>
                    </a:p>
                    <a:p>
                      <a:pPr algn="just">
                        <a:lnSpc>
                          <a:spcPts val="4899"/>
                        </a:lnSpc>
                      </a:pPr>
                      <a:r>
                        <a:rPr lang="en-US" sz="3499">
                          <a:solidFill>
                            <a:srgbClr val="000000"/>
                          </a:solidFill>
                          <a:latin typeface="Roboto Condensed"/>
                        </a:rPr>
                        <a:t>- Đồng nghiệp của ông bực tức vì không thể tìm ra cách gì để dán một số giấy tờ lên cuốn hợp ca.</a:t>
                      </a: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Dựa</a:t>
                      </a:r>
                      <a:r>
                        <a:rPr lang="en-US" sz="3499" dirty="0">
                          <a:solidFill>
                            <a:srgbClr val="000000"/>
                          </a:solidFill>
                          <a:latin typeface="Roboto Condensed"/>
                        </a:rPr>
                        <a:t> </a:t>
                      </a:r>
                      <a:r>
                        <a:rPr lang="en-US" sz="3499" dirty="0" err="1">
                          <a:solidFill>
                            <a:srgbClr val="000000"/>
                          </a:solidFill>
                          <a:latin typeface="Roboto Condensed"/>
                        </a:rPr>
                        <a:t>trên</a:t>
                      </a:r>
                      <a:r>
                        <a:rPr lang="en-US" sz="3499" dirty="0">
                          <a:solidFill>
                            <a:srgbClr val="000000"/>
                          </a:solidFill>
                          <a:latin typeface="Roboto Condensed"/>
                        </a:rPr>
                        <a:t> </a:t>
                      </a:r>
                      <a:r>
                        <a:rPr lang="en-US" sz="3499" dirty="0" err="1">
                          <a:solidFill>
                            <a:srgbClr val="000000"/>
                          </a:solidFill>
                          <a:latin typeface="Roboto Condensed"/>
                        </a:rPr>
                        <a:t>nhu</a:t>
                      </a:r>
                      <a:r>
                        <a:rPr lang="en-US" sz="3499" dirty="0">
                          <a:solidFill>
                            <a:srgbClr val="000000"/>
                          </a:solidFill>
                          <a:latin typeface="Roboto Condensed"/>
                        </a:rPr>
                        <a:t> </a:t>
                      </a:r>
                      <a:r>
                        <a:rPr lang="en-US" sz="3499" dirty="0" err="1">
                          <a:solidFill>
                            <a:srgbClr val="000000"/>
                          </a:solidFill>
                          <a:latin typeface="Roboto Condensed"/>
                        </a:rPr>
                        <a:t>cầu</a:t>
                      </a:r>
                      <a:r>
                        <a:rPr lang="en-US" sz="3499" dirty="0">
                          <a:solidFill>
                            <a:srgbClr val="000000"/>
                          </a:solidFill>
                          <a:latin typeface="Roboto Condensed"/>
                        </a:rPr>
                        <a:t> </a:t>
                      </a:r>
                      <a:r>
                        <a:rPr lang="en-US" sz="3499" dirty="0" err="1">
                          <a:solidFill>
                            <a:srgbClr val="000000"/>
                          </a:solidFill>
                          <a:latin typeface="Roboto Condensed"/>
                        </a:rPr>
                        <a:t>thực</a:t>
                      </a:r>
                      <a:r>
                        <a:rPr lang="en-US" sz="3499" dirty="0">
                          <a:solidFill>
                            <a:srgbClr val="000000"/>
                          </a:solidFill>
                          <a:latin typeface="Roboto Condensed"/>
                        </a:rPr>
                        <a:t> </a:t>
                      </a:r>
                      <a:r>
                        <a:rPr lang="en-US" sz="3499" dirty="0" err="1">
                          <a:solidFill>
                            <a:srgbClr val="000000"/>
                          </a:solidFill>
                          <a:latin typeface="Roboto Condensed"/>
                        </a:rPr>
                        <a:t>tế</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người</a:t>
                      </a:r>
                      <a:r>
                        <a:rPr lang="en-US" sz="3499" dirty="0">
                          <a:solidFill>
                            <a:srgbClr val="000000"/>
                          </a:solidFill>
                          <a:latin typeface="Roboto Condensed"/>
                        </a:rPr>
                        <a:t> </a:t>
                      </a:r>
                      <a:r>
                        <a:rPr lang="en-US" sz="3499" dirty="0" err="1">
                          <a:solidFill>
                            <a:srgbClr val="000000"/>
                          </a:solidFill>
                          <a:latin typeface="Roboto Condensed"/>
                        </a:rPr>
                        <a:t>bạn</a:t>
                      </a:r>
                      <a:r>
                        <a:rPr lang="en-US" sz="3499" dirty="0">
                          <a:solidFill>
                            <a:srgbClr val="000000"/>
                          </a:solidFill>
                          <a:latin typeface="Roboto Condensed"/>
                        </a:rPr>
                        <a:t>, Xin-</a:t>
                      </a:r>
                      <a:r>
                        <a:rPr lang="en-US" sz="3499" dirty="0" err="1">
                          <a:solidFill>
                            <a:srgbClr val="000000"/>
                          </a:solidFill>
                          <a:latin typeface="Roboto Condensed"/>
                        </a:rPr>
                        <a:t>vơ</a:t>
                      </a:r>
                      <a:r>
                        <a:rPr lang="en-US" sz="3499" dirty="0">
                          <a:solidFill>
                            <a:srgbClr val="000000"/>
                          </a:solidFill>
                          <a:latin typeface="Roboto Condensed"/>
                        </a:rPr>
                        <a:t> </a:t>
                      </a:r>
                      <a:r>
                        <a:rPr lang="en-US" sz="3499" dirty="0" err="1">
                          <a:solidFill>
                            <a:srgbClr val="000000"/>
                          </a:solidFill>
                          <a:latin typeface="Roboto Condensed"/>
                        </a:rPr>
                        <a:t>đã</a:t>
                      </a:r>
                      <a:r>
                        <a:rPr lang="en-US" sz="3499" dirty="0">
                          <a:solidFill>
                            <a:srgbClr val="000000"/>
                          </a:solidFill>
                          <a:latin typeface="Roboto Condensed"/>
                        </a:rPr>
                        <a:t> </a:t>
                      </a:r>
                      <a:r>
                        <a:rPr lang="en-US" sz="3499" dirty="0" err="1">
                          <a:solidFill>
                            <a:srgbClr val="000000"/>
                          </a:solidFill>
                          <a:latin typeface="Roboto Condensed"/>
                        </a:rPr>
                        <a:t>tạo</a:t>
                      </a:r>
                      <a:r>
                        <a:rPr lang="en-US" sz="3499" dirty="0">
                          <a:solidFill>
                            <a:srgbClr val="000000"/>
                          </a:solidFill>
                          <a:latin typeface="Roboto Condensed"/>
                        </a:rPr>
                        <a:t> </a:t>
                      </a:r>
                      <a:r>
                        <a:rPr lang="en-US" sz="3499" dirty="0" err="1">
                          <a:solidFill>
                            <a:srgbClr val="000000"/>
                          </a:solidFill>
                          <a:latin typeface="Roboto Condensed"/>
                        </a:rPr>
                        <a:t>ra</a:t>
                      </a:r>
                      <a:r>
                        <a:rPr lang="en-US" sz="3499" dirty="0">
                          <a:solidFill>
                            <a:srgbClr val="000000"/>
                          </a:solidFill>
                          <a:latin typeface="Roboto Condensed"/>
                        </a:rPr>
                        <a:t> </a:t>
                      </a:r>
                      <a:r>
                        <a:rPr lang="en-US" sz="3499" dirty="0" err="1">
                          <a:solidFill>
                            <a:srgbClr val="000000"/>
                          </a:solidFill>
                          <a:latin typeface="Roboto Condensed"/>
                        </a:rPr>
                        <a:t>giấy</a:t>
                      </a:r>
                      <a:r>
                        <a:rPr lang="en-US" sz="3499" dirty="0">
                          <a:solidFill>
                            <a:srgbClr val="000000"/>
                          </a:solidFill>
                          <a:latin typeface="Roboto Condensed"/>
                        </a:rPr>
                        <a:t> </a:t>
                      </a:r>
                      <a:r>
                        <a:rPr lang="en-US" sz="3499" dirty="0" err="1">
                          <a:solidFill>
                            <a:srgbClr val="000000"/>
                          </a:solidFill>
                          <a:latin typeface="Roboto Condensed"/>
                        </a:rPr>
                        <a:t>nhớ</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980305" y="-1395082"/>
            <a:ext cx="4140858" cy="48475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239905" y="6235258"/>
            <a:ext cx="4140858" cy="484756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8568880"/>
            <a:ext cx="2519474" cy="137883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7322" y="8145004"/>
            <a:ext cx="1226404" cy="847752"/>
          </a:xfrm>
          <a:prstGeom prst="rect">
            <a:avLst/>
          </a:prstGeom>
        </p:spPr>
      </p:pic>
      <p:pic>
        <p:nvPicPr>
          <p:cNvPr id="7" name="Picture 7"/>
          <p:cNvPicPr>
            <a:picLocks noChangeAspect="1"/>
          </p:cNvPicPr>
          <p:nvPr/>
        </p:nvPicPr>
        <p:blipFill>
          <a:blip r:embed="rId8"/>
          <a:srcRect/>
          <a:stretch>
            <a:fillRect/>
          </a:stretch>
        </p:blipFill>
        <p:spPr>
          <a:xfrm>
            <a:off x="1033388" y="4687784"/>
            <a:ext cx="1410339" cy="911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4823" y="710993"/>
            <a:ext cx="15499734" cy="88650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9994" y="4532693"/>
            <a:ext cx="5639221" cy="575430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3614">
            <a:off x="-860480" y="-44806"/>
            <a:ext cx="3073655" cy="20844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6419">
            <a:off x="16099613" y="-653563"/>
            <a:ext cx="3492045" cy="177776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567230" y="3065238"/>
            <a:ext cx="1646879" cy="18188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82460" y="8832711"/>
            <a:ext cx="2579260" cy="1486592"/>
          </a:xfrm>
          <a:prstGeom prst="rect">
            <a:avLst/>
          </a:prstGeom>
        </p:spPr>
      </p:pic>
      <p:sp>
        <p:nvSpPr>
          <p:cNvPr id="8" name="TextBox 8"/>
          <p:cNvSpPr txBox="1"/>
          <p:nvPr/>
        </p:nvSpPr>
        <p:spPr>
          <a:xfrm>
            <a:off x="2512465" y="1277689"/>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3. KHÁM PHÁ VĂN BẢN</a:t>
            </a:r>
          </a:p>
        </p:txBody>
      </p:sp>
      <p:sp>
        <p:nvSpPr>
          <p:cNvPr id="9" name="TextBox 9"/>
          <p:cNvSpPr txBox="1"/>
          <p:nvPr/>
        </p:nvSpPr>
        <p:spPr>
          <a:xfrm>
            <a:off x="2849762" y="2213681"/>
            <a:ext cx="14204795" cy="1314451"/>
          </a:xfrm>
          <a:prstGeom prst="rect">
            <a:avLst/>
          </a:prstGeom>
        </p:spPr>
        <p:txBody>
          <a:bodyPr lIns="0" tIns="0" rIns="0" bIns="0" rtlCol="0" anchor="t">
            <a:spAutoFit/>
          </a:bodyPr>
          <a:lstStyle/>
          <a:p>
            <a:pPr algn="ctr">
              <a:lnSpc>
                <a:spcPts val="10499"/>
              </a:lnSpc>
            </a:pPr>
            <a:r>
              <a:rPr lang="en-US" sz="7499" dirty="0">
                <a:solidFill>
                  <a:srgbClr val="000000"/>
                </a:solidFill>
                <a:latin typeface="#9Slide05 VL Fadilla"/>
              </a:rPr>
              <a:t>b. </a:t>
            </a:r>
            <a:r>
              <a:rPr lang="en-US" sz="7499" dirty="0" err="1">
                <a:solidFill>
                  <a:srgbClr val="000000"/>
                </a:solidFill>
                <a:latin typeface="#9Slide05 VL Fadilla"/>
              </a:rPr>
              <a:t>Cách</a:t>
            </a:r>
            <a:r>
              <a:rPr lang="en-US" sz="7499" dirty="0">
                <a:solidFill>
                  <a:srgbClr val="000000"/>
                </a:solidFill>
                <a:latin typeface="#9Slide05 VL Fadilla"/>
              </a:rPr>
              <a:t> </a:t>
            </a:r>
            <a:r>
              <a:rPr lang="en-US" sz="7499" dirty="0" err="1">
                <a:solidFill>
                  <a:srgbClr val="000000"/>
                </a:solidFill>
                <a:latin typeface="#9Slide05 VL Fadilla"/>
              </a:rPr>
              <a:t>triển</a:t>
            </a:r>
            <a:r>
              <a:rPr lang="en-US" sz="7499" dirty="0">
                <a:solidFill>
                  <a:srgbClr val="000000"/>
                </a:solidFill>
                <a:latin typeface="#9Slide05 VL Fadilla"/>
              </a:rPr>
              <a:t> </a:t>
            </a:r>
            <a:r>
              <a:rPr lang="en-US" sz="7499" dirty="0" err="1">
                <a:solidFill>
                  <a:srgbClr val="000000"/>
                </a:solidFill>
                <a:latin typeface="#9Slide05 VL Fadilla"/>
              </a:rPr>
              <a:t>khai</a:t>
            </a:r>
            <a:r>
              <a:rPr lang="en-US" sz="7499" dirty="0">
                <a:solidFill>
                  <a:srgbClr val="000000"/>
                </a:solidFill>
                <a:latin typeface="#9Slide05 VL Fadilla"/>
              </a:rPr>
              <a:t> </a:t>
            </a:r>
            <a:r>
              <a:rPr lang="en-US" sz="7499" dirty="0" err="1">
                <a:solidFill>
                  <a:srgbClr val="000000"/>
                </a:solidFill>
                <a:latin typeface="#9Slide05 VL Fadilla"/>
              </a:rPr>
              <a:t>thông</a:t>
            </a:r>
            <a:r>
              <a:rPr lang="en-US" sz="7499" dirty="0">
                <a:solidFill>
                  <a:srgbClr val="000000"/>
                </a:solidFill>
                <a:latin typeface="#9Slide05 VL Fadilla"/>
              </a:rPr>
              <a:t> tin </a:t>
            </a:r>
            <a:r>
              <a:rPr lang="en-US" sz="7499" dirty="0" err="1">
                <a:solidFill>
                  <a:srgbClr val="000000"/>
                </a:solidFill>
                <a:latin typeface="#9Slide05 VL Fadilla"/>
              </a:rPr>
              <a:t>trong</a:t>
            </a:r>
            <a:r>
              <a:rPr lang="en-US" sz="7499" dirty="0">
                <a:solidFill>
                  <a:srgbClr val="000000"/>
                </a:solidFill>
                <a:latin typeface="#9Slide05 VL Fadilla"/>
              </a:rPr>
              <a:t> </a:t>
            </a:r>
            <a:r>
              <a:rPr lang="en-US" sz="7499" dirty="0" err="1">
                <a:solidFill>
                  <a:srgbClr val="000000"/>
                </a:solidFill>
                <a:latin typeface="#9Slide05 VL Fadilla"/>
              </a:rPr>
              <a:t>văn</a:t>
            </a:r>
            <a:r>
              <a:rPr lang="en-US" sz="7499" dirty="0">
                <a:solidFill>
                  <a:srgbClr val="000000"/>
                </a:solidFill>
                <a:latin typeface="#9Slide05 VL Fadilla"/>
              </a:rPr>
              <a:t> </a:t>
            </a:r>
            <a:r>
              <a:rPr lang="en-US" sz="7499" dirty="0" err="1">
                <a:solidFill>
                  <a:srgbClr val="000000"/>
                </a:solidFill>
                <a:latin typeface="#9Slide05 VL Fadilla"/>
              </a:rPr>
              <a:t>bản</a:t>
            </a:r>
            <a:endParaRPr lang="en-US" sz="7499" dirty="0">
              <a:solidFill>
                <a:srgbClr val="000000"/>
              </a:solidFill>
              <a:latin typeface="#9Slide05 VL Fadilla"/>
            </a:endParaRPr>
          </a:p>
        </p:txBody>
      </p:sp>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529101" y="3642431"/>
            <a:ext cx="10107513" cy="5615869"/>
          </a:xfrm>
          <a:prstGeom prst="rect">
            <a:avLst/>
          </a:prstGeom>
        </p:spPr>
      </p:pic>
      <p:sp>
        <p:nvSpPr>
          <p:cNvPr id="11" name="TextBox 11"/>
          <p:cNvSpPr txBox="1"/>
          <p:nvPr/>
        </p:nvSpPr>
        <p:spPr>
          <a:xfrm>
            <a:off x="5529101" y="4176038"/>
            <a:ext cx="9521403" cy="5449571"/>
          </a:xfrm>
          <a:prstGeom prst="rect">
            <a:avLst/>
          </a:prstGeom>
        </p:spPr>
        <p:txBody>
          <a:bodyPr lIns="0" tIns="0" rIns="0" bIns="0" rtlCol="0" anchor="t">
            <a:spAutoFit/>
          </a:bodyPr>
          <a:lstStyle/>
          <a:p>
            <a:pPr algn="ctr">
              <a:lnSpc>
                <a:spcPts val="6299"/>
              </a:lnSpc>
            </a:pPr>
            <a:r>
              <a:rPr lang="en-US" sz="4499" dirty="0" err="1">
                <a:solidFill>
                  <a:srgbClr val="F7DD9A"/>
                </a:solidFill>
                <a:latin typeface="Roboto Condensed Bold"/>
              </a:rPr>
              <a:t>Nhận</a:t>
            </a:r>
            <a:r>
              <a:rPr lang="en-US" sz="4499" dirty="0">
                <a:solidFill>
                  <a:srgbClr val="F7DD9A"/>
                </a:solidFill>
                <a:latin typeface="Roboto Condensed Bold"/>
              </a:rPr>
              <a:t> </a:t>
            </a:r>
            <a:r>
              <a:rPr lang="en-US" sz="4499" dirty="0" err="1">
                <a:solidFill>
                  <a:srgbClr val="F7DD9A"/>
                </a:solidFill>
                <a:latin typeface="Roboto Condensed Bold"/>
              </a:rPr>
              <a:t>xét</a:t>
            </a:r>
            <a:endParaRPr lang="en-US" sz="4499" dirty="0">
              <a:solidFill>
                <a:srgbClr val="F7DD9A"/>
              </a:solidFill>
              <a:latin typeface="Roboto Condensed Bold"/>
            </a:endParaRPr>
          </a:p>
          <a:p>
            <a:pPr marL="842010" lvl="1" indent="-421005" algn="just">
              <a:lnSpc>
                <a:spcPts val="5850"/>
              </a:lnSpc>
              <a:buFont typeface="Arial"/>
              <a:buChar char="•"/>
            </a:pPr>
            <a:r>
              <a:rPr lang="en-US" sz="3900" dirty="0" err="1">
                <a:solidFill>
                  <a:srgbClr val="FFFFFF"/>
                </a:solidFill>
                <a:latin typeface="Roboto Condensed"/>
              </a:rPr>
              <a:t>Trong</a:t>
            </a:r>
            <a:r>
              <a:rPr lang="en-US" sz="3900" dirty="0">
                <a:solidFill>
                  <a:srgbClr val="FFFFFF"/>
                </a:solidFill>
                <a:latin typeface="Roboto Condensed"/>
              </a:rPr>
              <a:t> </a:t>
            </a:r>
            <a:r>
              <a:rPr lang="en-US" sz="3900" dirty="0" err="1">
                <a:solidFill>
                  <a:srgbClr val="FFFFFF"/>
                </a:solidFill>
                <a:latin typeface="Roboto Condensed"/>
              </a:rPr>
              <a:t>mỗi</a:t>
            </a:r>
            <a:r>
              <a:rPr lang="en-US" sz="3900" dirty="0">
                <a:solidFill>
                  <a:srgbClr val="FFFFFF"/>
                </a:solidFill>
                <a:latin typeface="Roboto Condensed"/>
              </a:rPr>
              <a:t> </a:t>
            </a:r>
            <a:r>
              <a:rPr lang="en-US" sz="3900" dirty="0" err="1">
                <a:solidFill>
                  <a:srgbClr val="FFFFFF"/>
                </a:solidFill>
                <a:latin typeface="Roboto Condensed"/>
              </a:rPr>
              <a:t>phần</a:t>
            </a:r>
            <a:r>
              <a:rPr lang="en-US" sz="3900" dirty="0">
                <a:solidFill>
                  <a:srgbClr val="FFFFFF"/>
                </a:solidFill>
                <a:latin typeface="Roboto Condensed"/>
              </a:rPr>
              <a:t>, </a:t>
            </a:r>
            <a:r>
              <a:rPr lang="en-US" sz="3900" dirty="0" err="1">
                <a:solidFill>
                  <a:srgbClr val="FFFFFF"/>
                </a:solidFill>
                <a:latin typeface="Roboto Condensed"/>
              </a:rPr>
              <a:t>thông</a:t>
            </a:r>
            <a:r>
              <a:rPr lang="en-US" sz="3900" dirty="0">
                <a:solidFill>
                  <a:srgbClr val="FFFFFF"/>
                </a:solidFill>
                <a:latin typeface="Roboto Condensed"/>
              </a:rPr>
              <a:t> tin </a:t>
            </a:r>
            <a:r>
              <a:rPr lang="en-US" sz="3900" dirty="0" err="1">
                <a:solidFill>
                  <a:srgbClr val="FFFFFF"/>
                </a:solidFill>
                <a:latin typeface="Roboto Condensed"/>
              </a:rPr>
              <a:t>được</a:t>
            </a:r>
            <a:r>
              <a:rPr lang="en-US" sz="3900" dirty="0">
                <a:solidFill>
                  <a:srgbClr val="FFFFFF"/>
                </a:solidFill>
                <a:latin typeface="Roboto Condensed"/>
              </a:rPr>
              <a:t> </a:t>
            </a:r>
            <a:r>
              <a:rPr lang="en-US" sz="3900" dirty="0" err="1">
                <a:solidFill>
                  <a:srgbClr val="FFFFFF"/>
                </a:solidFill>
                <a:latin typeface="Roboto Condensed"/>
              </a:rPr>
              <a:t>triển</a:t>
            </a:r>
            <a:r>
              <a:rPr lang="en-US" sz="3900" dirty="0">
                <a:solidFill>
                  <a:srgbClr val="FFFFFF"/>
                </a:solidFill>
                <a:latin typeface="Roboto Condensed"/>
              </a:rPr>
              <a:t> </a:t>
            </a:r>
            <a:r>
              <a:rPr lang="en-US" sz="3900" dirty="0" err="1">
                <a:solidFill>
                  <a:srgbClr val="FFFFFF"/>
                </a:solidFill>
                <a:latin typeface="Roboto Condensed"/>
              </a:rPr>
              <a:t>khai</a:t>
            </a:r>
            <a:r>
              <a:rPr lang="en-US" sz="3900" dirty="0">
                <a:solidFill>
                  <a:srgbClr val="FFFFFF"/>
                </a:solidFill>
                <a:latin typeface="Roboto Condensed"/>
              </a:rPr>
              <a:t> </a:t>
            </a:r>
            <a:r>
              <a:rPr lang="en-US" sz="3900" dirty="0" err="1">
                <a:solidFill>
                  <a:srgbClr val="FFFFFF"/>
                </a:solidFill>
                <a:latin typeface="Roboto Condensed"/>
              </a:rPr>
              <a:t>theo</a:t>
            </a:r>
            <a:r>
              <a:rPr lang="en-US" sz="3900" dirty="0">
                <a:solidFill>
                  <a:srgbClr val="FFFFFF"/>
                </a:solidFill>
                <a:latin typeface="Roboto Condensed"/>
              </a:rPr>
              <a:t> </a:t>
            </a:r>
            <a:r>
              <a:rPr lang="en-US" sz="3900" dirty="0" err="1">
                <a:solidFill>
                  <a:srgbClr val="FFFFFF"/>
                </a:solidFill>
                <a:latin typeface="Roboto Condensed"/>
              </a:rPr>
              <a:t>mối</a:t>
            </a:r>
            <a:r>
              <a:rPr lang="en-US" sz="3900" dirty="0">
                <a:solidFill>
                  <a:srgbClr val="FFFFFF"/>
                </a:solidFill>
                <a:latin typeface="Roboto Condensed"/>
              </a:rPr>
              <a:t> </a:t>
            </a:r>
            <a:r>
              <a:rPr lang="en-US" sz="3900" dirty="0" err="1">
                <a:solidFill>
                  <a:srgbClr val="FFFFFF"/>
                </a:solidFill>
                <a:latin typeface="Roboto Condensed"/>
              </a:rPr>
              <a:t>quan</a:t>
            </a:r>
            <a:r>
              <a:rPr lang="en-US" sz="3900" dirty="0">
                <a:solidFill>
                  <a:srgbClr val="FFFFFF"/>
                </a:solidFill>
                <a:latin typeface="Roboto Condensed"/>
              </a:rPr>
              <a:t> </a:t>
            </a:r>
            <a:r>
              <a:rPr lang="en-US" sz="3900" dirty="0" err="1">
                <a:solidFill>
                  <a:srgbClr val="FFFFFF"/>
                </a:solidFill>
                <a:latin typeface="Roboto Condensed"/>
              </a:rPr>
              <a:t>hệ</a:t>
            </a:r>
            <a:r>
              <a:rPr lang="en-US" sz="3900" dirty="0">
                <a:solidFill>
                  <a:srgbClr val="FFFFFF"/>
                </a:solidFill>
                <a:latin typeface="Roboto Condensed"/>
              </a:rPr>
              <a:t> </a:t>
            </a:r>
            <a:r>
              <a:rPr lang="en-US" sz="3900" dirty="0" err="1">
                <a:solidFill>
                  <a:srgbClr val="FFFFFF"/>
                </a:solidFill>
                <a:latin typeface="Roboto Condensed"/>
              </a:rPr>
              <a:t>nhân</a:t>
            </a:r>
            <a:r>
              <a:rPr lang="en-US" sz="3900" dirty="0">
                <a:solidFill>
                  <a:srgbClr val="FFFFFF"/>
                </a:solidFill>
                <a:latin typeface="Roboto Condensed"/>
              </a:rPr>
              <a:t> </a:t>
            </a:r>
            <a:r>
              <a:rPr lang="en-US" sz="3900" dirty="0" err="1">
                <a:solidFill>
                  <a:srgbClr val="FFFFFF"/>
                </a:solidFill>
                <a:latin typeface="Roboto Condensed"/>
              </a:rPr>
              <a:t>quả</a:t>
            </a:r>
            <a:r>
              <a:rPr lang="en-US" sz="3900" dirty="0">
                <a:solidFill>
                  <a:srgbClr val="FFFFFF"/>
                </a:solidFill>
                <a:latin typeface="Roboto Condensed"/>
              </a:rPr>
              <a:t>. </a:t>
            </a:r>
          </a:p>
          <a:p>
            <a:pPr marL="842010" lvl="1" indent="-421005" algn="just">
              <a:lnSpc>
                <a:spcPts val="5850"/>
              </a:lnSpc>
              <a:buFont typeface="Arial"/>
              <a:buChar char="•"/>
            </a:pPr>
            <a:r>
              <a:rPr lang="en-US" sz="3900" dirty="0" err="1">
                <a:solidFill>
                  <a:srgbClr val="FFFFFF"/>
                </a:solidFill>
                <a:latin typeface="Roboto Condensed Bold"/>
              </a:rPr>
              <a:t>Tác</a:t>
            </a:r>
            <a:r>
              <a:rPr lang="en-US" sz="3900" dirty="0">
                <a:solidFill>
                  <a:srgbClr val="FFFFFF"/>
                </a:solidFill>
                <a:latin typeface="Roboto Condensed Bold"/>
              </a:rPr>
              <a:t> </a:t>
            </a:r>
            <a:r>
              <a:rPr lang="en-US" sz="3900" dirty="0" err="1">
                <a:solidFill>
                  <a:srgbClr val="FFFFFF"/>
                </a:solidFill>
                <a:latin typeface="Roboto Condensed Bold"/>
              </a:rPr>
              <a:t>dụng</a:t>
            </a:r>
            <a:r>
              <a:rPr lang="en-US" sz="3900" dirty="0">
                <a:solidFill>
                  <a:srgbClr val="FFFFFF"/>
                </a:solidFill>
                <a:latin typeface="Roboto Condensed Bold"/>
              </a:rPr>
              <a:t>:</a:t>
            </a:r>
            <a:r>
              <a:rPr lang="en-US" sz="3900" dirty="0">
                <a:solidFill>
                  <a:srgbClr val="FFFFFF"/>
                </a:solidFill>
                <a:latin typeface="Roboto Condensed"/>
              </a:rPr>
              <a:t> </a:t>
            </a:r>
            <a:r>
              <a:rPr lang="en-US" sz="3900" dirty="0" err="1">
                <a:solidFill>
                  <a:srgbClr val="FFFFFF"/>
                </a:solidFill>
                <a:latin typeface="Roboto Condensed"/>
              </a:rPr>
              <a:t>Thuật</a:t>
            </a:r>
            <a:r>
              <a:rPr lang="en-US" sz="3900" dirty="0">
                <a:solidFill>
                  <a:srgbClr val="FFFFFF"/>
                </a:solidFill>
                <a:latin typeface="Roboto Condensed"/>
              </a:rPr>
              <a:t> </a:t>
            </a:r>
            <a:r>
              <a:rPr lang="en-US" sz="3900" dirty="0" err="1">
                <a:solidFill>
                  <a:srgbClr val="FFFFFF"/>
                </a:solidFill>
                <a:latin typeface="Roboto Condensed"/>
              </a:rPr>
              <a:t>lại</a:t>
            </a:r>
            <a:r>
              <a:rPr lang="en-US" sz="3900" dirty="0">
                <a:solidFill>
                  <a:srgbClr val="FFFFFF"/>
                </a:solidFill>
                <a:latin typeface="Roboto Condensed"/>
              </a:rPr>
              <a:t> </a:t>
            </a:r>
            <a:r>
              <a:rPr lang="en-US" sz="3900" dirty="0" err="1">
                <a:solidFill>
                  <a:srgbClr val="FFFFFF"/>
                </a:solidFill>
                <a:latin typeface="Roboto Condensed"/>
              </a:rPr>
              <a:t>những</a:t>
            </a:r>
            <a:r>
              <a:rPr lang="en-US" sz="3900" dirty="0">
                <a:solidFill>
                  <a:srgbClr val="FFFFFF"/>
                </a:solidFill>
                <a:latin typeface="Roboto Condensed"/>
              </a:rPr>
              <a:t> </a:t>
            </a:r>
            <a:r>
              <a:rPr lang="en-US" sz="3900" dirty="0" err="1">
                <a:solidFill>
                  <a:srgbClr val="FFFFFF"/>
                </a:solidFill>
                <a:latin typeface="Roboto Condensed"/>
              </a:rPr>
              <a:t>nguyên</a:t>
            </a:r>
            <a:r>
              <a:rPr lang="en-US" sz="3900" dirty="0">
                <a:solidFill>
                  <a:srgbClr val="FFFFFF"/>
                </a:solidFill>
                <a:latin typeface="Roboto Condensed"/>
              </a:rPr>
              <a:t> </a:t>
            </a:r>
            <a:r>
              <a:rPr lang="en-US" sz="3900" dirty="0" err="1">
                <a:solidFill>
                  <a:srgbClr val="FFFFFF"/>
                </a:solidFill>
                <a:latin typeface="Roboto Condensed"/>
              </a:rPr>
              <a:t>nhân</a:t>
            </a:r>
            <a:r>
              <a:rPr lang="en-US" sz="3900" dirty="0">
                <a:solidFill>
                  <a:srgbClr val="FFFFFF"/>
                </a:solidFill>
                <a:latin typeface="Roboto Condensed"/>
              </a:rPr>
              <a:t> </a:t>
            </a:r>
            <a:r>
              <a:rPr lang="en-US" sz="3900" dirty="0" err="1">
                <a:solidFill>
                  <a:srgbClr val="FFFFFF"/>
                </a:solidFill>
                <a:latin typeface="Roboto Condensed"/>
              </a:rPr>
              <a:t>tình</a:t>
            </a:r>
            <a:r>
              <a:rPr lang="en-US" sz="3900" dirty="0">
                <a:solidFill>
                  <a:srgbClr val="FFFFFF"/>
                </a:solidFill>
                <a:latin typeface="Roboto Condensed"/>
              </a:rPr>
              <a:t> </a:t>
            </a:r>
            <a:r>
              <a:rPr lang="en-US" sz="3900" dirty="0" err="1">
                <a:solidFill>
                  <a:srgbClr val="FFFFFF"/>
                </a:solidFill>
                <a:latin typeface="Roboto Condensed"/>
              </a:rPr>
              <a:t>cờ</a:t>
            </a:r>
            <a:r>
              <a:rPr lang="en-US" sz="3900" dirty="0">
                <a:solidFill>
                  <a:srgbClr val="FFFFFF"/>
                </a:solidFill>
                <a:latin typeface="Roboto Condensed"/>
              </a:rPr>
              <a:t>, </a:t>
            </a:r>
            <a:r>
              <a:rPr lang="en-US" sz="3900" dirty="0" err="1">
                <a:solidFill>
                  <a:srgbClr val="FFFFFF"/>
                </a:solidFill>
                <a:latin typeface="Roboto Condensed"/>
              </a:rPr>
              <a:t>bất</a:t>
            </a:r>
            <a:r>
              <a:rPr lang="en-US" sz="3900" dirty="0">
                <a:solidFill>
                  <a:srgbClr val="FFFFFF"/>
                </a:solidFill>
                <a:latin typeface="Roboto Condensed"/>
              </a:rPr>
              <a:t> </a:t>
            </a:r>
            <a:r>
              <a:rPr lang="en-US" sz="3900" dirty="0" err="1">
                <a:solidFill>
                  <a:srgbClr val="FFFFFF"/>
                </a:solidFill>
                <a:latin typeface="Roboto Condensed"/>
              </a:rPr>
              <a:t>ngờ</a:t>
            </a:r>
            <a:r>
              <a:rPr lang="en-US" sz="3900" dirty="0">
                <a:solidFill>
                  <a:srgbClr val="FFFFFF"/>
                </a:solidFill>
                <a:latin typeface="Roboto Condensed"/>
              </a:rPr>
              <a:t> </a:t>
            </a:r>
            <a:r>
              <a:rPr lang="en-US" sz="3900" dirty="0" err="1">
                <a:solidFill>
                  <a:srgbClr val="FFFFFF"/>
                </a:solidFill>
                <a:latin typeface="Roboto Condensed"/>
              </a:rPr>
              <a:t>và</a:t>
            </a:r>
            <a:r>
              <a:rPr lang="en-US" sz="3900" dirty="0">
                <a:solidFill>
                  <a:srgbClr val="FFFFFF"/>
                </a:solidFill>
                <a:latin typeface="Roboto Condensed"/>
              </a:rPr>
              <a:t> </a:t>
            </a:r>
            <a:r>
              <a:rPr lang="en-US" sz="3900" dirty="0" err="1">
                <a:solidFill>
                  <a:srgbClr val="FFFFFF"/>
                </a:solidFill>
                <a:latin typeface="Roboto Condensed"/>
              </a:rPr>
              <a:t>thú</a:t>
            </a:r>
            <a:r>
              <a:rPr lang="en-US" sz="3900" dirty="0">
                <a:solidFill>
                  <a:srgbClr val="FFFFFF"/>
                </a:solidFill>
                <a:latin typeface="Roboto Condensed"/>
              </a:rPr>
              <a:t> </a:t>
            </a:r>
            <a:r>
              <a:rPr lang="en-US" sz="3900" dirty="0" err="1">
                <a:solidFill>
                  <a:srgbClr val="FFFFFF"/>
                </a:solidFill>
                <a:latin typeface="Roboto Condensed"/>
              </a:rPr>
              <a:t>vị</a:t>
            </a:r>
            <a:r>
              <a:rPr lang="en-US" sz="3900" dirty="0">
                <a:solidFill>
                  <a:srgbClr val="FFFFFF"/>
                </a:solidFill>
                <a:latin typeface="Roboto Condensed"/>
              </a:rPr>
              <a:t> </a:t>
            </a:r>
            <a:r>
              <a:rPr lang="en-US" sz="3900" dirty="0" err="1">
                <a:solidFill>
                  <a:srgbClr val="FFFFFF"/>
                </a:solidFill>
                <a:latin typeface="Roboto Condensed"/>
              </a:rPr>
              <a:t>của</a:t>
            </a:r>
            <a:r>
              <a:rPr lang="en-US" sz="3900" dirty="0">
                <a:solidFill>
                  <a:srgbClr val="FFFFFF"/>
                </a:solidFill>
                <a:latin typeface="Roboto Condensed"/>
              </a:rPr>
              <a:t> </a:t>
            </a:r>
            <a:r>
              <a:rPr lang="en-US" sz="3900" dirty="0" err="1">
                <a:solidFill>
                  <a:srgbClr val="FFFFFF"/>
                </a:solidFill>
                <a:latin typeface="Roboto Condensed"/>
              </a:rPr>
              <a:t>những</a:t>
            </a:r>
            <a:r>
              <a:rPr lang="en-US" sz="3900" dirty="0">
                <a:solidFill>
                  <a:srgbClr val="FFFFFF"/>
                </a:solidFill>
                <a:latin typeface="Roboto Condensed"/>
              </a:rPr>
              <a:t> </a:t>
            </a:r>
            <a:r>
              <a:rPr lang="en-US" sz="3900" dirty="0" err="1">
                <a:solidFill>
                  <a:srgbClr val="FFFFFF"/>
                </a:solidFill>
                <a:latin typeface="Roboto Condensed"/>
              </a:rPr>
              <a:t>phát</a:t>
            </a:r>
            <a:r>
              <a:rPr lang="en-US" sz="3900" dirty="0">
                <a:solidFill>
                  <a:srgbClr val="FFFFFF"/>
                </a:solidFill>
                <a:latin typeface="Roboto Condensed"/>
              </a:rPr>
              <a:t> minh.</a:t>
            </a:r>
          </a:p>
          <a:p>
            <a:pPr algn="ctr">
              <a:lnSpc>
                <a:spcPts val="7279"/>
              </a:lnSpc>
            </a:pPr>
            <a:endParaRPr lang="en-US" sz="3900" dirty="0">
              <a:solidFill>
                <a:srgbClr val="FFFFFF"/>
              </a:solidFill>
              <a:latin typeface="Roboto Condensed"/>
            </a:endParaRPr>
          </a:p>
          <a:p>
            <a:pPr>
              <a:lnSpc>
                <a:spcPts val="6159"/>
              </a:lnSpc>
            </a:pPr>
            <a:endParaRPr lang="en-US" sz="3900" dirty="0">
              <a:solidFill>
                <a:srgbClr val="FFFFFF"/>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66631" y="1942328"/>
            <a:ext cx="17440886" cy="650069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294969"/>
            <a:ext cx="2206864" cy="264733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5003958" y="8003747"/>
            <a:ext cx="3284042" cy="2436162"/>
          </a:xfrm>
          <a:prstGeom prst="rect">
            <a:avLst/>
          </a:prstGeom>
        </p:spPr>
      </p:pic>
      <p:sp>
        <p:nvSpPr>
          <p:cNvPr id="5" name="TextBox 5"/>
          <p:cNvSpPr txBox="1"/>
          <p:nvPr/>
        </p:nvSpPr>
        <p:spPr>
          <a:xfrm>
            <a:off x="736008" y="3326582"/>
            <a:ext cx="16502133" cy="5636895"/>
          </a:xfrm>
          <a:prstGeom prst="rect">
            <a:avLst/>
          </a:prstGeom>
        </p:spPr>
        <p:txBody>
          <a:bodyPr lIns="0" tIns="0" rIns="0" bIns="0" rtlCol="0" anchor="t">
            <a:spAutoFit/>
          </a:bodyPr>
          <a:lstStyle/>
          <a:p>
            <a:pPr marL="928368" lvl="1" indent="-464184" algn="just">
              <a:lnSpc>
                <a:spcPts val="6449"/>
              </a:lnSpc>
              <a:buFont typeface="Arial"/>
              <a:buChar char="•"/>
            </a:pPr>
            <a:r>
              <a:rPr lang="en-US" sz="4299" dirty="0" err="1">
                <a:solidFill>
                  <a:srgbClr val="3A5949"/>
                </a:solidFill>
                <a:latin typeface="Roboto Condensed Bold"/>
              </a:rPr>
              <a:t>Cách</a:t>
            </a:r>
            <a:r>
              <a:rPr lang="en-US" sz="4299" dirty="0">
                <a:solidFill>
                  <a:srgbClr val="3A5949"/>
                </a:solidFill>
                <a:latin typeface="Roboto Condensed Bold"/>
              </a:rPr>
              <a:t> </a:t>
            </a:r>
            <a:r>
              <a:rPr lang="en-US" sz="4299" dirty="0" err="1">
                <a:solidFill>
                  <a:srgbClr val="3A5949"/>
                </a:solidFill>
                <a:latin typeface="Roboto Condensed Bold"/>
              </a:rPr>
              <a:t>triển</a:t>
            </a:r>
            <a:r>
              <a:rPr lang="en-US" sz="4299" dirty="0">
                <a:solidFill>
                  <a:srgbClr val="3A5949"/>
                </a:solidFill>
                <a:latin typeface="Roboto Condensed Bold"/>
              </a:rPr>
              <a:t> </a:t>
            </a:r>
            <a:r>
              <a:rPr lang="en-US" sz="4299" dirty="0" err="1">
                <a:solidFill>
                  <a:srgbClr val="3A5949"/>
                </a:solidFill>
                <a:latin typeface="Roboto Condensed Bold"/>
              </a:rPr>
              <a:t>khai</a:t>
            </a:r>
            <a:r>
              <a:rPr lang="en-US" sz="4299" dirty="0">
                <a:solidFill>
                  <a:srgbClr val="3A5949"/>
                </a:solidFill>
                <a:latin typeface="Roboto Condensed Bold"/>
              </a:rPr>
              <a:t> </a:t>
            </a:r>
            <a:r>
              <a:rPr lang="en-US" sz="4299" dirty="0" err="1">
                <a:solidFill>
                  <a:srgbClr val="3A5949"/>
                </a:solidFill>
                <a:latin typeface="Roboto Condensed Bold"/>
              </a:rPr>
              <a:t>thông</a:t>
            </a:r>
            <a:r>
              <a:rPr lang="en-US" sz="4299" dirty="0">
                <a:solidFill>
                  <a:srgbClr val="3A5949"/>
                </a:solidFill>
                <a:latin typeface="Roboto Condensed Bold"/>
              </a:rPr>
              <a:t> tin </a:t>
            </a:r>
            <a:r>
              <a:rPr lang="en-US" sz="4299" dirty="0" err="1">
                <a:solidFill>
                  <a:srgbClr val="3A5949"/>
                </a:solidFill>
                <a:latin typeface="Roboto Condensed"/>
              </a:rPr>
              <a:t>trong</a:t>
            </a:r>
            <a:r>
              <a:rPr lang="en-US" sz="4299" dirty="0">
                <a:solidFill>
                  <a:srgbClr val="3A5949"/>
                </a:solidFill>
                <a:latin typeface="Roboto Condensed"/>
              </a:rPr>
              <a:t> </a:t>
            </a:r>
            <a:r>
              <a:rPr lang="en-US" sz="4299" dirty="0" err="1">
                <a:solidFill>
                  <a:srgbClr val="3A5949"/>
                </a:solidFill>
                <a:latin typeface="Roboto Condensed"/>
              </a:rPr>
              <a:t>văn</a:t>
            </a:r>
            <a:r>
              <a:rPr lang="en-US" sz="4299" dirty="0">
                <a:solidFill>
                  <a:srgbClr val="3A5949"/>
                </a:solidFill>
                <a:latin typeface="Roboto Condensed"/>
              </a:rPr>
              <a:t> </a:t>
            </a:r>
            <a:r>
              <a:rPr lang="en-US" sz="4299" dirty="0" err="1">
                <a:solidFill>
                  <a:srgbClr val="3A5949"/>
                </a:solidFill>
                <a:latin typeface="Roboto Condensed"/>
              </a:rPr>
              <a:t>bản</a:t>
            </a:r>
            <a:r>
              <a:rPr lang="en-US" sz="4299" dirty="0">
                <a:solidFill>
                  <a:srgbClr val="3A5949"/>
                </a:solidFill>
                <a:latin typeface="Roboto Condensed"/>
              </a:rPr>
              <a:t> </a:t>
            </a:r>
            <a:r>
              <a:rPr lang="en-US" sz="4299" dirty="0" err="1">
                <a:solidFill>
                  <a:srgbClr val="3A5949"/>
                </a:solidFill>
                <a:latin typeface="Roboto Condensed Italics"/>
              </a:rPr>
              <a:t>Những</a:t>
            </a:r>
            <a:r>
              <a:rPr lang="en-US" sz="4299" dirty="0">
                <a:solidFill>
                  <a:srgbClr val="3A5949"/>
                </a:solidFill>
                <a:latin typeface="Roboto Condensed Italics"/>
              </a:rPr>
              <a:t> </a:t>
            </a:r>
            <a:r>
              <a:rPr lang="en-US" sz="4299" dirty="0" err="1">
                <a:solidFill>
                  <a:srgbClr val="3A5949"/>
                </a:solidFill>
                <a:latin typeface="Roboto Condensed Italics"/>
              </a:rPr>
              <a:t>phát</a:t>
            </a:r>
            <a:r>
              <a:rPr lang="en-US" sz="4299" dirty="0">
                <a:solidFill>
                  <a:srgbClr val="3A5949"/>
                </a:solidFill>
                <a:latin typeface="Roboto Condensed Italics"/>
              </a:rPr>
              <a:t> minh “</a:t>
            </a:r>
            <a:r>
              <a:rPr lang="en-US" sz="4299" dirty="0" err="1">
                <a:solidFill>
                  <a:srgbClr val="3A5949"/>
                </a:solidFill>
                <a:latin typeface="Roboto Condensed Italics"/>
              </a:rPr>
              <a:t>tình</a:t>
            </a:r>
            <a:r>
              <a:rPr lang="en-US" sz="4299" dirty="0">
                <a:solidFill>
                  <a:srgbClr val="3A5949"/>
                </a:solidFill>
                <a:latin typeface="Roboto Condensed Italics"/>
              </a:rPr>
              <a:t> </a:t>
            </a:r>
            <a:r>
              <a:rPr lang="en-US" sz="4299" dirty="0" err="1">
                <a:solidFill>
                  <a:srgbClr val="3A5949"/>
                </a:solidFill>
                <a:latin typeface="Roboto Condensed Italics"/>
              </a:rPr>
              <a:t>cờ</a:t>
            </a:r>
            <a:r>
              <a:rPr lang="en-US" sz="4299" dirty="0">
                <a:solidFill>
                  <a:srgbClr val="3A5949"/>
                </a:solidFill>
                <a:latin typeface="Roboto Condensed Italics"/>
              </a:rPr>
              <a:t> </a:t>
            </a:r>
            <a:r>
              <a:rPr lang="en-US" sz="4299" dirty="0" err="1">
                <a:solidFill>
                  <a:srgbClr val="3A5949"/>
                </a:solidFill>
                <a:latin typeface="Roboto Condensed Italics"/>
              </a:rPr>
              <a:t>và</a:t>
            </a:r>
            <a:r>
              <a:rPr lang="en-US" sz="4299" dirty="0">
                <a:solidFill>
                  <a:srgbClr val="3A5949"/>
                </a:solidFill>
                <a:latin typeface="Roboto Condensed Italics"/>
              </a:rPr>
              <a:t> </a:t>
            </a:r>
            <a:r>
              <a:rPr lang="en-US" sz="4299" dirty="0" err="1">
                <a:solidFill>
                  <a:srgbClr val="3A5949"/>
                </a:solidFill>
                <a:latin typeface="Roboto Condensed Italics"/>
              </a:rPr>
              <a:t>bất</a:t>
            </a:r>
            <a:r>
              <a:rPr lang="en-US" sz="4299" dirty="0">
                <a:solidFill>
                  <a:srgbClr val="3A5949"/>
                </a:solidFill>
                <a:latin typeface="Roboto Condensed Italics"/>
              </a:rPr>
              <a:t> </a:t>
            </a:r>
            <a:r>
              <a:rPr lang="en-US" sz="4299" dirty="0" err="1">
                <a:solidFill>
                  <a:srgbClr val="3A5949"/>
                </a:solidFill>
                <a:latin typeface="Roboto Condensed Italics"/>
              </a:rPr>
              <a:t>ngờ</a:t>
            </a:r>
            <a:r>
              <a:rPr lang="en-US" sz="4299" dirty="0">
                <a:solidFill>
                  <a:srgbClr val="3A5949"/>
                </a:solidFill>
                <a:latin typeface="Roboto Condensed Italics"/>
              </a:rPr>
              <a:t>”</a:t>
            </a:r>
            <a:r>
              <a:rPr lang="en-US" sz="4299" dirty="0">
                <a:solidFill>
                  <a:srgbClr val="3A5949"/>
                </a:solidFill>
                <a:latin typeface="Roboto Condensed"/>
              </a:rPr>
              <a:t> </a:t>
            </a:r>
            <a:r>
              <a:rPr lang="en-US" sz="4299" dirty="0" err="1">
                <a:solidFill>
                  <a:srgbClr val="3A5949"/>
                </a:solidFill>
                <a:latin typeface="Roboto Condensed"/>
              </a:rPr>
              <a:t>khác</a:t>
            </a:r>
            <a:r>
              <a:rPr lang="en-US" sz="4299" dirty="0">
                <a:solidFill>
                  <a:srgbClr val="3A5949"/>
                </a:solidFill>
                <a:latin typeface="Roboto Condensed"/>
              </a:rPr>
              <a:t> </a:t>
            </a:r>
            <a:r>
              <a:rPr lang="en-US" sz="4299" dirty="0" err="1">
                <a:solidFill>
                  <a:srgbClr val="3A5949"/>
                </a:solidFill>
                <a:latin typeface="Roboto Condensed"/>
              </a:rPr>
              <a:t>gì</a:t>
            </a:r>
            <a:r>
              <a:rPr lang="en-US" sz="4299" dirty="0">
                <a:solidFill>
                  <a:srgbClr val="3A5949"/>
                </a:solidFill>
                <a:latin typeface="Roboto Condensed"/>
              </a:rPr>
              <a:t> </a:t>
            </a:r>
            <a:r>
              <a:rPr lang="en-US" sz="4299" dirty="0" err="1">
                <a:solidFill>
                  <a:srgbClr val="3A5949"/>
                </a:solidFill>
                <a:latin typeface="Roboto Condensed"/>
              </a:rPr>
              <a:t>với</a:t>
            </a:r>
            <a:r>
              <a:rPr lang="en-US" sz="4299" dirty="0">
                <a:solidFill>
                  <a:srgbClr val="3A5949"/>
                </a:solidFill>
                <a:latin typeface="Roboto Condensed"/>
              </a:rPr>
              <a:t> </a:t>
            </a:r>
            <a:r>
              <a:rPr lang="en-US" sz="4299" dirty="0" err="1">
                <a:solidFill>
                  <a:srgbClr val="3A5949"/>
                </a:solidFill>
                <a:latin typeface="Roboto Condensed"/>
              </a:rPr>
              <a:t>cách</a:t>
            </a:r>
            <a:r>
              <a:rPr lang="en-US" sz="4299" dirty="0">
                <a:solidFill>
                  <a:srgbClr val="3A5949"/>
                </a:solidFill>
                <a:latin typeface="Roboto Condensed"/>
              </a:rPr>
              <a:t> </a:t>
            </a:r>
            <a:r>
              <a:rPr lang="en-US" sz="4299" dirty="0" err="1">
                <a:solidFill>
                  <a:srgbClr val="3A5949"/>
                </a:solidFill>
                <a:latin typeface="Roboto Condensed"/>
              </a:rPr>
              <a:t>triển</a:t>
            </a:r>
            <a:r>
              <a:rPr lang="en-US" sz="4299" dirty="0">
                <a:solidFill>
                  <a:srgbClr val="3A5949"/>
                </a:solidFill>
                <a:latin typeface="Roboto Condensed"/>
              </a:rPr>
              <a:t> </a:t>
            </a:r>
            <a:r>
              <a:rPr lang="en-US" sz="4299" dirty="0" err="1">
                <a:solidFill>
                  <a:srgbClr val="3A5949"/>
                </a:solidFill>
                <a:latin typeface="Roboto Condensed"/>
              </a:rPr>
              <a:t>khai</a:t>
            </a:r>
            <a:r>
              <a:rPr lang="en-US" sz="4299" dirty="0">
                <a:solidFill>
                  <a:srgbClr val="3A5949"/>
                </a:solidFill>
                <a:latin typeface="Roboto Condensed"/>
              </a:rPr>
              <a:t> </a:t>
            </a:r>
            <a:r>
              <a:rPr lang="en-US" sz="4299" dirty="0" err="1">
                <a:solidFill>
                  <a:srgbClr val="3A5949"/>
                </a:solidFill>
                <a:latin typeface="Roboto Condensed"/>
              </a:rPr>
              <a:t>thông</a:t>
            </a:r>
            <a:r>
              <a:rPr lang="en-US" sz="4299" dirty="0">
                <a:solidFill>
                  <a:srgbClr val="3A5949"/>
                </a:solidFill>
                <a:latin typeface="Roboto Condensed"/>
              </a:rPr>
              <a:t> tin ở </a:t>
            </a:r>
            <a:r>
              <a:rPr lang="en-US" sz="4299" dirty="0" err="1">
                <a:solidFill>
                  <a:srgbClr val="3A5949"/>
                </a:solidFill>
                <a:latin typeface="Roboto Condensed"/>
              </a:rPr>
              <a:t>hai</a:t>
            </a:r>
            <a:r>
              <a:rPr lang="en-US" sz="4299" dirty="0">
                <a:solidFill>
                  <a:srgbClr val="3A5949"/>
                </a:solidFill>
                <a:latin typeface="Roboto Condensed"/>
              </a:rPr>
              <a:t> </a:t>
            </a:r>
            <a:r>
              <a:rPr lang="en-US" sz="4299" dirty="0" err="1">
                <a:solidFill>
                  <a:srgbClr val="3A5949"/>
                </a:solidFill>
                <a:latin typeface="Roboto Condensed"/>
              </a:rPr>
              <a:t>văn</a:t>
            </a:r>
            <a:r>
              <a:rPr lang="en-US" sz="4299" dirty="0">
                <a:solidFill>
                  <a:srgbClr val="3A5949"/>
                </a:solidFill>
                <a:latin typeface="Roboto Condensed"/>
              </a:rPr>
              <a:t> </a:t>
            </a:r>
            <a:r>
              <a:rPr lang="en-US" sz="4299" dirty="0" err="1">
                <a:solidFill>
                  <a:srgbClr val="3A5949"/>
                </a:solidFill>
                <a:latin typeface="Roboto Condensed"/>
              </a:rPr>
              <a:t>bản</a:t>
            </a:r>
            <a:r>
              <a:rPr lang="en-US" sz="4299" dirty="0">
                <a:solidFill>
                  <a:srgbClr val="3A5949"/>
                </a:solidFill>
                <a:latin typeface="Roboto Condensed"/>
              </a:rPr>
              <a:t> </a:t>
            </a:r>
            <a:r>
              <a:rPr lang="en-US" sz="4299" dirty="0" err="1">
                <a:solidFill>
                  <a:srgbClr val="3A5949"/>
                </a:solidFill>
                <a:latin typeface="Roboto Condensed Italics"/>
              </a:rPr>
              <a:t>Phạm</a:t>
            </a:r>
            <a:r>
              <a:rPr lang="en-US" sz="4299" dirty="0">
                <a:solidFill>
                  <a:srgbClr val="3A5949"/>
                </a:solidFill>
                <a:latin typeface="Roboto Condensed Italics"/>
              </a:rPr>
              <a:t> </a:t>
            </a:r>
            <a:r>
              <a:rPr lang="en-US" sz="4299" dirty="0" err="1">
                <a:solidFill>
                  <a:srgbClr val="3A5949"/>
                </a:solidFill>
                <a:latin typeface="Roboto Condensed Italics"/>
              </a:rPr>
              <a:t>Tuyên</a:t>
            </a:r>
            <a:r>
              <a:rPr lang="en-US" sz="4299" dirty="0">
                <a:solidFill>
                  <a:srgbClr val="3A5949"/>
                </a:solidFill>
                <a:latin typeface="Roboto Condensed Italics"/>
              </a:rPr>
              <a:t> </a:t>
            </a:r>
            <a:r>
              <a:rPr lang="en-US" sz="4299" dirty="0" err="1">
                <a:solidFill>
                  <a:srgbClr val="3A5949"/>
                </a:solidFill>
                <a:latin typeface="Roboto Condensed Italics"/>
              </a:rPr>
              <a:t>và</a:t>
            </a:r>
            <a:r>
              <a:rPr lang="en-US" sz="4299" dirty="0">
                <a:solidFill>
                  <a:srgbClr val="3A5949"/>
                </a:solidFill>
                <a:latin typeface="Roboto Condensed Italics"/>
              </a:rPr>
              <a:t> ca </a:t>
            </a:r>
            <a:r>
              <a:rPr lang="en-US" sz="4299" dirty="0" err="1">
                <a:solidFill>
                  <a:srgbClr val="3A5949"/>
                </a:solidFill>
                <a:latin typeface="Roboto Condensed Italics"/>
              </a:rPr>
              <a:t>khúc</a:t>
            </a:r>
            <a:r>
              <a:rPr lang="en-US" sz="4299" dirty="0">
                <a:solidFill>
                  <a:srgbClr val="3A5949"/>
                </a:solidFill>
                <a:latin typeface="Roboto Condensed Italics"/>
              </a:rPr>
              <a:t> </a:t>
            </a:r>
            <a:r>
              <a:rPr lang="en-US" sz="4299" dirty="0" err="1">
                <a:solidFill>
                  <a:srgbClr val="3A5949"/>
                </a:solidFill>
                <a:latin typeface="Roboto Condensed Italics"/>
              </a:rPr>
              <a:t>mừng</a:t>
            </a:r>
            <a:r>
              <a:rPr lang="en-US" sz="4299" dirty="0">
                <a:solidFill>
                  <a:srgbClr val="3A5949"/>
                </a:solidFill>
                <a:latin typeface="Roboto Condensed Italics"/>
              </a:rPr>
              <a:t> </a:t>
            </a:r>
            <a:r>
              <a:rPr lang="en-US" sz="4299" dirty="0" err="1">
                <a:solidFill>
                  <a:srgbClr val="3A5949"/>
                </a:solidFill>
                <a:latin typeface="Roboto Condensed Italics"/>
              </a:rPr>
              <a:t>chiến</a:t>
            </a:r>
            <a:r>
              <a:rPr lang="en-US" sz="4299" dirty="0">
                <a:solidFill>
                  <a:srgbClr val="3A5949"/>
                </a:solidFill>
                <a:latin typeface="Roboto Condensed Italics"/>
              </a:rPr>
              <a:t> </a:t>
            </a:r>
            <a:r>
              <a:rPr lang="en-US" sz="4299" dirty="0" err="1">
                <a:solidFill>
                  <a:srgbClr val="3A5949"/>
                </a:solidFill>
                <a:latin typeface="Roboto Condensed Italics"/>
              </a:rPr>
              <a:t>thắng</a:t>
            </a:r>
            <a:r>
              <a:rPr lang="en-US" sz="4299" dirty="0">
                <a:solidFill>
                  <a:srgbClr val="3A5949"/>
                </a:solidFill>
                <a:latin typeface="Roboto Condensed Italics"/>
              </a:rPr>
              <a:t> </a:t>
            </a:r>
            <a:r>
              <a:rPr lang="en-US" sz="4299" dirty="0" err="1">
                <a:solidFill>
                  <a:srgbClr val="3A5949"/>
                </a:solidFill>
                <a:latin typeface="Roboto Condensed"/>
              </a:rPr>
              <a:t>và</a:t>
            </a:r>
            <a:r>
              <a:rPr lang="en-US" sz="4299" dirty="0">
                <a:solidFill>
                  <a:srgbClr val="3A5949"/>
                </a:solidFill>
                <a:latin typeface="Roboto Condensed"/>
              </a:rPr>
              <a:t> </a:t>
            </a:r>
            <a:r>
              <a:rPr lang="en-US" sz="4299" dirty="0" err="1">
                <a:solidFill>
                  <a:srgbClr val="3A5949"/>
                </a:solidFill>
                <a:latin typeface="Roboto Condensed Italics"/>
              </a:rPr>
              <a:t>Điều</a:t>
            </a:r>
            <a:r>
              <a:rPr lang="en-US" sz="4299" dirty="0">
                <a:solidFill>
                  <a:srgbClr val="3A5949"/>
                </a:solidFill>
                <a:latin typeface="Roboto Condensed Italics"/>
              </a:rPr>
              <a:t> </a:t>
            </a:r>
            <a:r>
              <a:rPr lang="en-US" sz="4299" dirty="0" err="1">
                <a:solidFill>
                  <a:srgbClr val="3A5949"/>
                </a:solidFill>
                <a:latin typeface="Roboto Condensed Italics"/>
              </a:rPr>
              <a:t>gì</a:t>
            </a:r>
            <a:r>
              <a:rPr lang="en-US" sz="4299" dirty="0">
                <a:solidFill>
                  <a:srgbClr val="3A5949"/>
                </a:solidFill>
                <a:latin typeface="Roboto Condensed Italics"/>
              </a:rPr>
              <a:t> </a:t>
            </a:r>
            <a:r>
              <a:rPr lang="en-US" sz="4299" dirty="0" err="1">
                <a:solidFill>
                  <a:srgbClr val="3A5949"/>
                </a:solidFill>
                <a:latin typeface="Roboto Condensed Italics"/>
              </a:rPr>
              <a:t>giúp</a:t>
            </a:r>
            <a:r>
              <a:rPr lang="en-US" sz="4299" dirty="0">
                <a:solidFill>
                  <a:srgbClr val="3A5949"/>
                </a:solidFill>
                <a:latin typeface="Roboto Condensed Italics"/>
              </a:rPr>
              <a:t> </a:t>
            </a:r>
            <a:r>
              <a:rPr lang="en-US" sz="4299" dirty="0" err="1">
                <a:solidFill>
                  <a:srgbClr val="3A5949"/>
                </a:solidFill>
                <a:latin typeface="Roboto Condensed Italics"/>
              </a:rPr>
              <a:t>bóng</a:t>
            </a:r>
            <a:r>
              <a:rPr lang="en-US" sz="4299" dirty="0">
                <a:solidFill>
                  <a:srgbClr val="3A5949"/>
                </a:solidFill>
                <a:latin typeface="Roboto Condensed Italics"/>
              </a:rPr>
              <a:t> </a:t>
            </a:r>
            <a:r>
              <a:rPr lang="en-US" sz="4299" dirty="0" err="1">
                <a:solidFill>
                  <a:srgbClr val="3A5949"/>
                </a:solidFill>
                <a:latin typeface="Roboto Condensed Italics"/>
              </a:rPr>
              <a:t>đá</a:t>
            </a:r>
            <a:r>
              <a:rPr lang="en-US" sz="4299" dirty="0">
                <a:solidFill>
                  <a:srgbClr val="3A5949"/>
                </a:solidFill>
                <a:latin typeface="Roboto Condensed Italics"/>
              </a:rPr>
              <a:t> </a:t>
            </a:r>
            <a:r>
              <a:rPr lang="en-US" sz="4299" dirty="0" err="1">
                <a:solidFill>
                  <a:srgbClr val="3A5949"/>
                </a:solidFill>
                <a:latin typeface="Roboto Condensed Italics"/>
              </a:rPr>
              <a:t>Việt</a:t>
            </a:r>
            <a:r>
              <a:rPr lang="en-US" sz="4299" dirty="0">
                <a:solidFill>
                  <a:srgbClr val="3A5949"/>
                </a:solidFill>
                <a:latin typeface="Roboto Condensed Italics"/>
              </a:rPr>
              <a:t> Nam </a:t>
            </a:r>
            <a:r>
              <a:rPr lang="en-US" sz="4299" dirty="0" err="1">
                <a:solidFill>
                  <a:srgbClr val="3A5949"/>
                </a:solidFill>
                <a:latin typeface="Roboto Condensed Italics"/>
              </a:rPr>
              <a:t>chiến</a:t>
            </a:r>
            <a:r>
              <a:rPr lang="en-US" sz="4299" dirty="0">
                <a:solidFill>
                  <a:srgbClr val="3A5949"/>
                </a:solidFill>
                <a:latin typeface="Roboto Condensed Italics"/>
              </a:rPr>
              <a:t> </a:t>
            </a:r>
            <a:r>
              <a:rPr lang="en-US" sz="4299" dirty="0" err="1">
                <a:solidFill>
                  <a:srgbClr val="3A5949"/>
                </a:solidFill>
                <a:latin typeface="Roboto Condensed Italics"/>
              </a:rPr>
              <a:t>thắng</a:t>
            </a:r>
            <a:r>
              <a:rPr lang="en-US" sz="4299" dirty="0">
                <a:solidFill>
                  <a:srgbClr val="3A5949"/>
                </a:solidFill>
                <a:latin typeface="Roboto Condensed"/>
              </a:rPr>
              <a:t>? </a:t>
            </a:r>
          </a:p>
          <a:p>
            <a:pPr marL="928368" lvl="1" indent="-464184" algn="just">
              <a:lnSpc>
                <a:spcPts val="6449"/>
              </a:lnSpc>
              <a:buFont typeface="Arial"/>
              <a:buChar char="•"/>
            </a:pPr>
            <a:r>
              <a:rPr lang="en-US" sz="4299" dirty="0" err="1">
                <a:solidFill>
                  <a:srgbClr val="3A5949"/>
                </a:solidFill>
                <a:latin typeface="Roboto Condensed"/>
              </a:rPr>
              <a:t>Cách</a:t>
            </a:r>
            <a:r>
              <a:rPr lang="en-US" sz="4299" dirty="0">
                <a:solidFill>
                  <a:srgbClr val="3A5949"/>
                </a:solidFill>
                <a:latin typeface="Roboto Condensed"/>
              </a:rPr>
              <a:t> </a:t>
            </a:r>
            <a:r>
              <a:rPr lang="en-US" sz="4299" dirty="0" err="1">
                <a:solidFill>
                  <a:srgbClr val="3A5949"/>
                </a:solidFill>
                <a:latin typeface="Roboto Condensed"/>
              </a:rPr>
              <a:t>triển</a:t>
            </a:r>
            <a:r>
              <a:rPr lang="en-US" sz="4299" dirty="0">
                <a:solidFill>
                  <a:srgbClr val="3A5949"/>
                </a:solidFill>
                <a:latin typeface="Roboto Condensed"/>
              </a:rPr>
              <a:t> </a:t>
            </a:r>
            <a:r>
              <a:rPr lang="en-US" sz="4299" dirty="0" err="1">
                <a:solidFill>
                  <a:srgbClr val="3A5949"/>
                </a:solidFill>
                <a:latin typeface="Roboto Condensed"/>
              </a:rPr>
              <a:t>khai</a:t>
            </a:r>
            <a:r>
              <a:rPr lang="en-US" sz="4299" dirty="0">
                <a:solidFill>
                  <a:srgbClr val="3A5949"/>
                </a:solidFill>
                <a:latin typeface="Roboto Condensed"/>
              </a:rPr>
              <a:t> </a:t>
            </a:r>
            <a:r>
              <a:rPr lang="en-US" sz="4299" dirty="0" err="1">
                <a:solidFill>
                  <a:srgbClr val="3A5949"/>
                </a:solidFill>
                <a:latin typeface="Roboto Condensed"/>
              </a:rPr>
              <a:t>thông</a:t>
            </a:r>
            <a:r>
              <a:rPr lang="en-US" sz="4299" dirty="0">
                <a:solidFill>
                  <a:srgbClr val="3A5949"/>
                </a:solidFill>
                <a:latin typeface="Roboto Condensed"/>
              </a:rPr>
              <a:t> tin </a:t>
            </a:r>
            <a:r>
              <a:rPr lang="en-US" sz="4299" dirty="0" err="1">
                <a:solidFill>
                  <a:srgbClr val="3A5949"/>
                </a:solidFill>
                <a:latin typeface="Roboto Condensed"/>
              </a:rPr>
              <a:t>trong</a:t>
            </a:r>
            <a:r>
              <a:rPr lang="en-US" sz="4299" dirty="0">
                <a:solidFill>
                  <a:srgbClr val="3A5949"/>
                </a:solidFill>
                <a:latin typeface="Roboto Condensed"/>
              </a:rPr>
              <a:t> </a:t>
            </a:r>
            <a:r>
              <a:rPr lang="en-US" sz="4299" dirty="0" err="1">
                <a:solidFill>
                  <a:srgbClr val="3A5949"/>
                </a:solidFill>
                <a:latin typeface="Roboto Condensed"/>
              </a:rPr>
              <a:t>mỗi</a:t>
            </a:r>
            <a:r>
              <a:rPr lang="en-US" sz="4299" dirty="0">
                <a:solidFill>
                  <a:srgbClr val="3A5949"/>
                </a:solidFill>
                <a:latin typeface="Roboto Condensed"/>
              </a:rPr>
              <a:t> </a:t>
            </a:r>
            <a:r>
              <a:rPr lang="en-US" sz="4299" dirty="0" err="1">
                <a:solidFill>
                  <a:srgbClr val="3A5949"/>
                </a:solidFill>
                <a:latin typeface="Roboto Condensed"/>
              </a:rPr>
              <a:t>văn</a:t>
            </a:r>
            <a:r>
              <a:rPr lang="en-US" sz="4299" dirty="0">
                <a:solidFill>
                  <a:srgbClr val="3A5949"/>
                </a:solidFill>
                <a:latin typeface="Roboto Condensed"/>
              </a:rPr>
              <a:t> </a:t>
            </a:r>
            <a:r>
              <a:rPr lang="en-US" sz="4299" dirty="0" err="1">
                <a:solidFill>
                  <a:srgbClr val="3A5949"/>
                </a:solidFill>
                <a:latin typeface="Roboto Condensed"/>
              </a:rPr>
              <a:t>bản</a:t>
            </a:r>
            <a:r>
              <a:rPr lang="en-US" sz="4299" dirty="0">
                <a:solidFill>
                  <a:srgbClr val="3A5949"/>
                </a:solidFill>
                <a:latin typeface="Roboto Condensed"/>
              </a:rPr>
              <a:t> </a:t>
            </a:r>
            <a:r>
              <a:rPr lang="en-US" sz="4299" dirty="0" err="1">
                <a:solidFill>
                  <a:srgbClr val="3A5949"/>
                </a:solidFill>
                <a:latin typeface="Roboto Condensed"/>
              </a:rPr>
              <a:t>phù</a:t>
            </a:r>
            <a:r>
              <a:rPr lang="en-US" sz="4299" dirty="0">
                <a:solidFill>
                  <a:srgbClr val="3A5949"/>
                </a:solidFill>
                <a:latin typeface="Roboto Condensed"/>
              </a:rPr>
              <a:t> </a:t>
            </a:r>
            <a:r>
              <a:rPr lang="en-US" sz="4299" dirty="0" err="1">
                <a:solidFill>
                  <a:srgbClr val="3A5949"/>
                </a:solidFill>
                <a:latin typeface="Roboto Condensed"/>
              </a:rPr>
              <a:t>hợp</a:t>
            </a:r>
            <a:r>
              <a:rPr lang="en-US" sz="4299" dirty="0">
                <a:solidFill>
                  <a:srgbClr val="3A5949"/>
                </a:solidFill>
                <a:latin typeface="Roboto Condensed"/>
              </a:rPr>
              <a:t> </a:t>
            </a:r>
            <a:r>
              <a:rPr lang="en-US" sz="4299" dirty="0" err="1">
                <a:solidFill>
                  <a:srgbClr val="3A5949"/>
                </a:solidFill>
                <a:latin typeface="Roboto Condensed"/>
              </a:rPr>
              <a:t>với</a:t>
            </a:r>
            <a:r>
              <a:rPr lang="en-US" sz="4299" dirty="0">
                <a:solidFill>
                  <a:srgbClr val="3A5949"/>
                </a:solidFill>
                <a:latin typeface="Roboto Condensed"/>
              </a:rPr>
              <a:t> </a:t>
            </a:r>
            <a:r>
              <a:rPr lang="en-US" sz="4299" dirty="0" err="1">
                <a:solidFill>
                  <a:srgbClr val="3A5949"/>
                </a:solidFill>
                <a:latin typeface="Roboto Condensed"/>
              </a:rPr>
              <a:t>mục</a:t>
            </a:r>
            <a:r>
              <a:rPr lang="en-US" sz="4299" dirty="0">
                <a:solidFill>
                  <a:srgbClr val="3A5949"/>
                </a:solidFill>
                <a:latin typeface="Roboto Condensed"/>
              </a:rPr>
              <a:t> </a:t>
            </a:r>
            <a:r>
              <a:rPr lang="en-US" sz="4299" dirty="0" err="1">
                <a:solidFill>
                  <a:srgbClr val="3A5949"/>
                </a:solidFill>
                <a:latin typeface="Roboto Condensed"/>
              </a:rPr>
              <a:t>đích</a:t>
            </a:r>
            <a:r>
              <a:rPr lang="en-US" sz="4299" dirty="0">
                <a:solidFill>
                  <a:srgbClr val="3A5949"/>
                </a:solidFill>
                <a:latin typeface="Roboto Condensed"/>
              </a:rPr>
              <a:t> </a:t>
            </a:r>
            <a:r>
              <a:rPr lang="en-US" sz="4299" dirty="0" err="1">
                <a:solidFill>
                  <a:srgbClr val="3A5949"/>
                </a:solidFill>
                <a:latin typeface="Roboto Condensed"/>
              </a:rPr>
              <a:t>của</a:t>
            </a:r>
            <a:r>
              <a:rPr lang="en-US" sz="4299" dirty="0">
                <a:solidFill>
                  <a:srgbClr val="3A5949"/>
                </a:solidFill>
                <a:latin typeface="Roboto Condensed"/>
              </a:rPr>
              <a:t> </a:t>
            </a:r>
            <a:r>
              <a:rPr lang="en-US" sz="4299" dirty="0" err="1">
                <a:solidFill>
                  <a:srgbClr val="3A5949"/>
                </a:solidFill>
                <a:latin typeface="Roboto Condensed"/>
              </a:rPr>
              <a:t>văn</a:t>
            </a:r>
            <a:r>
              <a:rPr lang="en-US" sz="4299" dirty="0">
                <a:solidFill>
                  <a:srgbClr val="3A5949"/>
                </a:solidFill>
                <a:latin typeface="Roboto Condensed"/>
              </a:rPr>
              <a:t> </a:t>
            </a:r>
            <a:r>
              <a:rPr lang="en-US" sz="4299" dirty="0" err="1">
                <a:solidFill>
                  <a:srgbClr val="3A5949"/>
                </a:solidFill>
                <a:latin typeface="Roboto Condensed"/>
              </a:rPr>
              <a:t>bản</a:t>
            </a:r>
            <a:r>
              <a:rPr lang="en-US" sz="4299" dirty="0">
                <a:solidFill>
                  <a:srgbClr val="3A5949"/>
                </a:solidFill>
                <a:latin typeface="Roboto Condensed"/>
              </a:rPr>
              <a:t> </a:t>
            </a:r>
            <a:r>
              <a:rPr lang="en-US" sz="4299" dirty="0" err="1">
                <a:solidFill>
                  <a:srgbClr val="3A5949"/>
                </a:solidFill>
                <a:latin typeface="Roboto Condensed"/>
              </a:rPr>
              <a:t>như</a:t>
            </a:r>
            <a:r>
              <a:rPr lang="en-US" sz="4299" dirty="0">
                <a:solidFill>
                  <a:srgbClr val="3A5949"/>
                </a:solidFill>
                <a:latin typeface="Roboto Condensed"/>
              </a:rPr>
              <a:t> </a:t>
            </a:r>
            <a:r>
              <a:rPr lang="en-US" sz="4299" dirty="0" err="1">
                <a:solidFill>
                  <a:srgbClr val="3A5949"/>
                </a:solidFill>
                <a:latin typeface="Roboto Condensed"/>
              </a:rPr>
              <a:t>thế</a:t>
            </a:r>
            <a:r>
              <a:rPr lang="en-US" sz="4299" dirty="0">
                <a:solidFill>
                  <a:srgbClr val="3A5949"/>
                </a:solidFill>
                <a:latin typeface="Roboto Condensed"/>
              </a:rPr>
              <a:t> </a:t>
            </a:r>
            <a:r>
              <a:rPr lang="en-US" sz="4299" dirty="0" err="1">
                <a:solidFill>
                  <a:srgbClr val="3A5949"/>
                </a:solidFill>
                <a:latin typeface="Roboto Condensed"/>
              </a:rPr>
              <a:t>nào</a:t>
            </a:r>
            <a:r>
              <a:rPr lang="en-US" sz="4299" dirty="0">
                <a:solidFill>
                  <a:srgbClr val="3A5949"/>
                </a:solidFill>
                <a:latin typeface="Roboto Condensed"/>
              </a:rPr>
              <a:t>?</a:t>
            </a:r>
          </a:p>
          <a:p>
            <a:pPr algn="just">
              <a:lnSpc>
                <a:spcPts val="6449"/>
              </a:lnSpc>
            </a:pPr>
            <a:endParaRPr lang="en-US" sz="4299" dirty="0">
              <a:solidFill>
                <a:srgbClr val="3A5949"/>
              </a:solidFill>
              <a:latin typeface="Roboto Condensed"/>
            </a:endParaRPr>
          </a:p>
          <a:p>
            <a:pPr algn="just">
              <a:lnSpc>
                <a:spcPts val="6449"/>
              </a:lnSpc>
            </a:pPr>
            <a:endParaRPr lang="en-US" sz="4299" dirty="0">
              <a:solidFill>
                <a:srgbClr val="3A5949"/>
              </a:solidFill>
              <a:latin typeface="Roboto Condensed"/>
            </a:endParaRPr>
          </a:p>
        </p:txBody>
      </p:sp>
      <p:sp>
        <p:nvSpPr>
          <p:cNvPr id="6" name="TextBox 6"/>
          <p:cNvSpPr txBox="1"/>
          <p:nvPr/>
        </p:nvSpPr>
        <p:spPr>
          <a:xfrm>
            <a:off x="3254135" y="554037"/>
            <a:ext cx="12438906" cy="854076"/>
          </a:xfrm>
          <a:prstGeom prst="rect">
            <a:avLst/>
          </a:prstGeom>
        </p:spPr>
        <p:txBody>
          <a:bodyPr lIns="0" tIns="0" rIns="0" bIns="0" rtlCol="0" anchor="t">
            <a:spAutoFit/>
          </a:bodyPr>
          <a:lstStyle/>
          <a:p>
            <a:pPr algn="ctr">
              <a:lnSpc>
                <a:spcPts val="6999"/>
              </a:lnSpc>
            </a:pPr>
            <a:r>
              <a:rPr lang="en-US" sz="4999" dirty="0">
                <a:solidFill>
                  <a:srgbClr val="FFFFFF"/>
                </a:solidFill>
                <a:latin typeface="Fraunces Bold"/>
              </a:rPr>
              <a:t>THẢO LUẬN NHÓM LỚN (10 PHÚT)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2118706"/>
            <a:ext cx="16230600" cy="60495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179234"/>
            <a:ext cx="2562749" cy="307425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4211198" y="7193680"/>
            <a:ext cx="3284042" cy="2436162"/>
          </a:xfrm>
          <a:prstGeom prst="rect">
            <a:avLst/>
          </a:prstGeom>
        </p:spPr>
      </p:pic>
      <p:sp>
        <p:nvSpPr>
          <p:cNvPr id="5" name="TextBox 5"/>
          <p:cNvSpPr txBox="1"/>
          <p:nvPr/>
        </p:nvSpPr>
        <p:spPr>
          <a:xfrm>
            <a:off x="3086778" y="3212088"/>
            <a:ext cx="12114444" cy="1041401"/>
          </a:xfrm>
          <a:prstGeom prst="rect">
            <a:avLst/>
          </a:prstGeom>
        </p:spPr>
        <p:txBody>
          <a:bodyPr lIns="0" tIns="0" rIns="0" bIns="0" rtlCol="0" anchor="t">
            <a:spAutoFit/>
          </a:bodyPr>
          <a:lstStyle/>
          <a:p>
            <a:pPr algn="ctr">
              <a:lnSpc>
                <a:spcPts val="6800"/>
              </a:lnSpc>
            </a:pPr>
            <a:r>
              <a:rPr lang="en-US" sz="8000">
                <a:solidFill>
                  <a:srgbClr val="3A5949"/>
                </a:solidFill>
                <a:latin typeface="#9Slide07 Crocante"/>
              </a:rPr>
              <a:t>NHÀ THÔNG THÁI</a:t>
            </a:r>
          </a:p>
        </p:txBody>
      </p:sp>
      <p:sp>
        <p:nvSpPr>
          <p:cNvPr id="6" name="TextBox 6"/>
          <p:cNvSpPr txBox="1"/>
          <p:nvPr/>
        </p:nvSpPr>
        <p:spPr>
          <a:xfrm>
            <a:off x="1028700" y="4567097"/>
            <a:ext cx="16230600" cy="3368040"/>
          </a:xfrm>
          <a:prstGeom prst="rect">
            <a:avLst/>
          </a:prstGeom>
        </p:spPr>
        <p:txBody>
          <a:bodyPr lIns="0" tIns="0" rIns="0" bIns="0" rtlCol="0" anchor="t">
            <a:spAutoFit/>
          </a:bodyPr>
          <a:lstStyle/>
          <a:p>
            <a:pPr algn="ctr">
              <a:lnSpc>
                <a:spcPts val="6705"/>
              </a:lnSpc>
            </a:pPr>
            <a:r>
              <a:rPr lang="en-US" sz="4500">
                <a:solidFill>
                  <a:srgbClr val="44645A"/>
                </a:solidFill>
                <a:latin typeface="Roboto Condensed Bold"/>
              </a:rPr>
              <a:t>Quan sát hình ảnh của các nhà khoa học và những phát minh của họ.</a:t>
            </a:r>
          </a:p>
          <a:p>
            <a:pPr algn="ctr">
              <a:lnSpc>
                <a:spcPts val="6705"/>
              </a:lnSpc>
            </a:pPr>
            <a:r>
              <a:rPr lang="en-US" sz="4500">
                <a:solidFill>
                  <a:srgbClr val="44645A"/>
                </a:solidFill>
                <a:latin typeface="Roboto Condensed Bold"/>
              </a:rPr>
              <a:t>Cho biết đó là nhà khoa học nào và phát minh của họ là gì?</a:t>
            </a:r>
          </a:p>
          <a:p>
            <a:pPr algn="ctr">
              <a:lnSpc>
                <a:spcPts val="6705"/>
              </a:lnSpc>
            </a:pPr>
            <a:endParaRPr lang="en-US" sz="4500">
              <a:solidFill>
                <a:srgbClr val="44645A"/>
              </a:solidFill>
              <a:latin typeface="Roboto Condensed Bold"/>
            </a:endParaRPr>
          </a:p>
          <a:p>
            <a:pPr algn="ctr">
              <a:lnSpc>
                <a:spcPts val="6705"/>
              </a:lnSpc>
            </a:pPr>
            <a:endParaRPr lang="en-US" sz="4500">
              <a:solidFill>
                <a:srgbClr val="44645A"/>
              </a:solidFill>
              <a:latin typeface="Roboto Condensed Bold"/>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980305" y="-1395082"/>
            <a:ext cx="4140858" cy="484756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404699" y="6433010"/>
            <a:ext cx="4140858" cy="484756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3744" y="8908161"/>
            <a:ext cx="2519474" cy="1378839"/>
          </a:xfrm>
          <a:prstGeom prst="rect">
            <a:avLst/>
          </a:prstGeom>
        </p:spPr>
      </p:pic>
      <p:graphicFrame>
        <p:nvGraphicFramePr>
          <p:cNvPr id="5" name="Table 5"/>
          <p:cNvGraphicFramePr>
            <a:graphicFrameLocks noGrp="1"/>
          </p:cNvGraphicFramePr>
          <p:nvPr/>
        </p:nvGraphicFramePr>
        <p:xfrm>
          <a:off x="488695" y="406099"/>
          <a:ext cx="17310611" cy="9534693"/>
        </p:xfrm>
        <a:graphic>
          <a:graphicData uri="http://schemas.openxmlformats.org/drawingml/2006/table">
            <a:tbl>
              <a:tblPr/>
              <a:tblGrid>
                <a:gridCol w="3727245">
                  <a:extLst>
                    <a:ext uri="{9D8B030D-6E8A-4147-A177-3AD203B41FA5}">
                      <a16:colId xmlns:a16="http://schemas.microsoft.com/office/drawing/2014/main" val="20000"/>
                    </a:ext>
                  </a:extLst>
                </a:gridCol>
                <a:gridCol w="6520037">
                  <a:extLst>
                    <a:ext uri="{9D8B030D-6E8A-4147-A177-3AD203B41FA5}">
                      <a16:colId xmlns:a16="http://schemas.microsoft.com/office/drawing/2014/main" val="20001"/>
                    </a:ext>
                  </a:extLst>
                </a:gridCol>
                <a:gridCol w="7063329">
                  <a:extLst>
                    <a:ext uri="{9D8B030D-6E8A-4147-A177-3AD203B41FA5}">
                      <a16:colId xmlns:a16="http://schemas.microsoft.com/office/drawing/2014/main" val="20002"/>
                    </a:ext>
                  </a:extLst>
                </a:gridCol>
              </a:tblGrid>
              <a:tr h="1800492">
                <a:tc>
                  <a:txBody>
                    <a:bodyPr/>
                    <a:lstStyle/>
                    <a:p>
                      <a:pPr algn="ctr">
                        <a:lnSpc>
                          <a:spcPts val="5179"/>
                        </a:lnSpc>
                        <a:defRPr/>
                      </a:pPr>
                      <a:r>
                        <a:rPr lang="en-US" sz="3699" dirty="0" err="1">
                          <a:solidFill>
                            <a:srgbClr val="FFFFFF"/>
                          </a:solidFill>
                          <a:latin typeface="Roboto Condensed Bold"/>
                        </a:rPr>
                        <a:t>Tên</a:t>
                      </a:r>
                      <a:r>
                        <a:rPr lang="en-US" sz="3699" dirty="0">
                          <a:solidFill>
                            <a:srgbClr val="FFFFFF"/>
                          </a:solidFill>
                          <a:latin typeface="Roboto Condensed Bold"/>
                        </a:rPr>
                        <a:t> </a:t>
                      </a:r>
                      <a:r>
                        <a:rPr lang="en-US" sz="3699" dirty="0" err="1">
                          <a:solidFill>
                            <a:srgbClr val="FFFFFF"/>
                          </a:solidFill>
                          <a:latin typeface="Roboto Condensed Bold"/>
                        </a:rPr>
                        <a:t>phát</a:t>
                      </a:r>
                      <a:r>
                        <a:rPr lang="en-US" sz="3699" dirty="0">
                          <a:solidFill>
                            <a:srgbClr val="FFFFFF"/>
                          </a:solidFill>
                          <a:latin typeface="Roboto Condensed Bold"/>
                        </a:rPr>
                        <a:t> minh</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5179"/>
                        </a:lnSpc>
                        <a:defRPr/>
                      </a:pPr>
                      <a:r>
                        <a:rPr lang="en-US" sz="3699">
                          <a:solidFill>
                            <a:srgbClr val="FFFFFF"/>
                          </a:solidFill>
                          <a:latin typeface="Roboto Condensed Bold"/>
                        </a:rPr>
                        <a:t>Cách triển khai thông tin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tc>
                  <a:txBody>
                    <a:bodyPr/>
                    <a:lstStyle/>
                    <a:p>
                      <a:pPr algn="ctr">
                        <a:lnSpc>
                          <a:spcPts val="5179"/>
                        </a:lnSpc>
                        <a:defRPr/>
                      </a:pPr>
                      <a:r>
                        <a:rPr lang="en-US" sz="3699">
                          <a:solidFill>
                            <a:srgbClr val="FFFFFF"/>
                          </a:solidFill>
                          <a:latin typeface="Roboto Condensed Bold"/>
                        </a:rPr>
                        <a:t>Mục đích của văn bản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solidFill>
                      <a:srgbClr val="44645A"/>
                    </a:solidFill>
                  </a:tcPr>
                </a:tc>
                <a:extLst>
                  <a:ext uri="{0D108BD9-81ED-4DB2-BD59-A6C34878D82A}">
                    <a16:rowId xmlns:a16="http://schemas.microsoft.com/office/drawing/2014/main" val="10000"/>
                  </a:ext>
                </a:extLst>
              </a:tr>
              <a:tr h="2342987">
                <a:tc>
                  <a:txBody>
                    <a:bodyPr/>
                    <a:lstStyle/>
                    <a:p>
                      <a:pPr algn="ctr">
                        <a:lnSpc>
                          <a:spcPts val="4899"/>
                        </a:lnSpc>
                        <a:defRPr/>
                      </a:pPr>
                      <a:r>
                        <a:rPr lang="en-US" sz="3499">
                          <a:solidFill>
                            <a:srgbClr val="000000"/>
                          </a:solidFill>
                          <a:latin typeface="Roboto Condensed Bold"/>
                        </a:rPr>
                        <a:t>Phạm Tuyên và ca khúc mừng chiến thắng</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ctr">
                        <a:lnSpc>
                          <a:spcPts val="4899"/>
                        </a:lnSpc>
                        <a:defRPr/>
                      </a:pPr>
                      <a:endParaRPr lang="en-US" sz="1100"/>
                    </a:p>
                    <a:p>
                      <a:pPr algn="ctr">
                        <a:lnSpc>
                          <a:spcPts val="4899"/>
                        </a:lnSpc>
                      </a:pPr>
                      <a:r>
                        <a:rPr lang="en-US" sz="3499">
                          <a:solidFill>
                            <a:srgbClr val="000000"/>
                          </a:solidFill>
                          <a:latin typeface="Roboto Condensed"/>
                        </a:rPr>
                        <a:t>Nguyên nhân - kết quả.</a:t>
                      </a:r>
                    </a:p>
                    <a:p>
                      <a:pPr algn="ctr">
                        <a:lnSpc>
                          <a:spcPts val="4899"/>
                        </a:lnSpc>
                      </a:pPr>
                      <a:endParaRPr lang="en-US" sz="3499">
                        <a:solidFill>
                          <a:srgbClr val="000000"/>
                        </a:solidFill>
                        <a:latin typeface="Roboto Condensed"/>
                      </a:endParaRP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Thuật lại hoàn cảnh ra đời của một bài hát.</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1"/>
                  </a:ext>
                </a:extLst>
              </a:tr>
              <a:tr h="2963961">
                <a:tc>
                  <a:txBody>
                    <a:bodyPr/>
                    <a:lstStyle/>
                    <a:p>
                      <a:pPr algn="ctr">
                        <a:lnSpc>
                          <a:spcPts val="4899"/>
                        </a:lnSpc>
                        <a:defRPr/>
                      </a:pPr>
                      <a:r>
                        <a:rPr lang="en-US" sz="3499">
                          <a:solidFill>
                            <a:srgbClr val="000000"/>
                          </a:solidFill>
                          <a:latin typeface="Roboto Condensed Bold"/>
                        </a:rPr>
                        <a:t>Điều gì giúp bóng đá Việt Nam chiến thắng?</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ctr">
                        <a:lnSpc>
                          <a:spcPts val="4899"/>
                        </a:lnSpc>
                        <a:defRPr/>
                      </a:pPr>
                      <a:r>
                        <a:rPr lang="en-US" sz="3499">
                          <a:solidFill>
                            <a:srgbClr val="000000"/>
                          </a:solidFill>
                          <a:latin typeface="Roboto Condensed"/>
                        </a:rPr>
                        <a:t>Kết quả - nguyên nhân.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Phân tích nguyên nhân chiến thắng của đội tuyển Việt Nam (Kết quả trình bày trước vì ai cũng đã biết kết quả).</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2"/>
                  </a:ext>
                </a:extLst>
              </a:tr>
              <a:tr h="2427253">
                <a:tc>
                  <a:txBody>
                    <a:bodyPr/>
                    <a:lstStyle/>
                    <a:p>
                      <a:pPr algn="ctr">
                        <a:lnSpc>
                          <a:spcPts val="4899"/>
                        </a:lnSpc>
                        <a:defRPr/>
                      </a:pPr>
                      <a:r>
                        <a:rPr lang="en-US" sz="3499">
                          <a:solidFill>
                            <a:srgbClr val="000000"/>
                          </a:solidFill>
                          <a:latin typeface="Roboto Condensed Bold"/>
                        </a:rPr>
                        <a:t>Những phát minh “tình cờ </a:t>
                      </a:r>
                      <a:endParaRPr lang="en-US" sz="1100"/>
                    </a:p>
                    <a:p>
                      <a:pPr algn="ctr">
                        <a:lnSpc>
                          <a:spcPts val="4899"/>
                        </a:lnSpc>
                      </a:pPr>
                      <a:r>
                        <a:rPr lang="en-US" sz="3499">
                          <a:solidFill>
                            <a:srgbClr val="000000"/>
                          </a:solidFill>
                          <a:latin typeface="Roboto Condensed Bold"/>
                        </a:rPr>
                        <a:t>và bất ngờ”</a:t>
                      </a:r>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ctr">
                        <a:lnSpc>
                          <a:spcPts val="4899"/>
                        </a:lnSpc>
                        <a:defRPr/>
                      </a:pPr>
                      <a:r>
                        <a:rPr lang="en-US" sz="3499">
                          <a:solidFill>
                            <a:srgbClr val="000000"/>
                          </a:solidFill>
                          <a:latin typeface="Roboto Condensed"/>
                        </a:rPr>
                        <a:t>Nguyên nhân - kết quả (trình tự đó lặp lại giữa các phần).</a:t>
                      </a:r>
                      <a:endParaRPr lang="en-US" sz="110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Trình</a:t>
                      </a:r>
                      <a:r>
                        <a:rPr lang="en-US" sz="3499" dirty="0">
                          <a:solidFill>
                            <a:srgbClr val="000000"/>
                          </a:solidFill>
                          <a:latin typeface="Roboto Condensed"/>
                        </a:rPr>
                        <a:t> </a:t>
                      </a:r>
                      <a:r>
                        <a:rPr lang="en-US" sz="3499" dirty="0" err="1">
                          <a:solidFill>
                            <a:srgbClr val="000000"/>
                          </a:solidFill>
                          <a:latin typeface="Roboto Condensed"/>
                        </a:rPr>
                        <a:t>bày</a:t>
                      </a:r>
                      <a:r>
                        <a:rPr lang="en-US" sz="3499" dirty="0">
                          <a:solidFill>
                            <a:srgbClr val="000000"/>
                          </a:solidFill>
                          <a:latin typeface="Roboto Condensed"/>
                        </a:rPr>
                        <a:t> </a:t>
                      </a:r>
                      <a:r>
                        <a:rPr lang="en-US" sz="3499" dirty="0" err="1">
                          <a:solidFill>
                            <a:srgbClr val="000000"/>
                          </a:solidFill>
                          <a:latin typeface="Roboto Condensed"/>
                        </a:rPr>
                        <a:t>hoàn</a:t>
                      </a:r>
                      <a:r>
                        <a:rPr lang="en-US" sz="3499" dirty="0">
                          <a:solidFill>
                            <a:srgbClr val="000000"/>
                          </a:solidFill>
                          <a:latin typeface="Roboto Condensed"/>
                        </a:rPr>
                        <a:t> </a:t>
                      </a:r>
                      <a:r>
                        <a:rPr lang="en-US" sz="3499" dirty="0" err="1">
                          <a:solidFill>
                            <a:srgbClr val="000000"/>
                          </a:solidFill>
                          <a:latin typeface="Roboto Condensed"/>
                        </a:rPr>
                        <a:t>cảnh</a:t>
                      </a:r>
                      <a:r>
                        <a:rPr lang="en-US" sz="3499" dirty="0">
                          <a:solidFill>
                            <a:srgbClr val="000000"/>
                          </a:solidFill>
                          <a:latin typeface="Roboto Condensed"/>
                        </a:rPr>
                        <a:t> </a:t>
                      </a:r>
                      <a:r>
                        <a:rPr lang="en-US" sz="3499" dirty="0" err="1">
                          <a:solidFill>
                            <a:srgbClr val="000000"/>
                          </a:solidFill>
                          <a:latin typeface="Roboto Condensed"/>
                        </a:rPr>
                        <a:t>ra</a:t>
                      </a:r>
                      <a:r>
                        <a:rPr lang="en-US" sz="3499" dirty="0">
                          <a:solidFill>
                            <a:srgbClr val="000000"/>
                          </a:solidFill>
                          <a:latin typeface="Roboto Condensed"/>
                        </a:rPr>
                        <a:t> </a:t>
                      </a:r>
                      <a:r>
                        <a:rPr lang="en-US" sz="3499" dirty="0" err="1">
                          <a:solidFill>
                            <a:srgbClr val="000000"/>
                          </a:solidFill>
                          <a:latin typeface="Roboto Condensed"/>
                        </a:rPr>
                        <a:t>đời</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nhiều</a:t>
                      </a:r>
                      <a:r>
                        <a:rPr lang="en-US" sz="3499" dirty="0">
                          <a:solidFill>
                            <a:srgbClr val="000000"/>
                          </a:solidFill>
                          <a:latin typeface="Roboto Condensed"/>
                        </a:rPr>
                        <a:t> </a:t>
                      </a:r>
                      <a:r>
                        <a:rPr lang="en-US" sz="3499" dirty="0" err="1">
                          <a:solidFill>
                            <a:srgbClr val="000000"/>
                          </a:solidFill>
                          <a:latin typeface="Roboto Condensed"/>
                        </a:rPr>
                        <a:t>phát</a:t>
                      </a:r>
                      <a:r>
                        <a:rPr lang="en-US" sz="3499" dirty="0">
                          <a:solidFill>
                            <a:srgbClr val="000000"/>
                          </a:solidFill>
                          <a:latin typeface="Roboto Condensed"/>
                        </a:rPr>
                        <a:t> minh </a:t>
                      </a:r>
                      <a:r>
                        <a:rPr lang="en-US" sz="3499" dirty="0" err="1">
                          <a:solidFill>
                            <a:srgbClr val="000000"/>
                          </a:solidFill>
                          <a:latin typeface="Roboto Condensed"/>
                        </a:rPr>
                        <a:t>khác</a:t>
                      </a:r>
                      <a:r>
                        <a:rPr lang="en-US" sz="3499" dirty="0">
                          <a:solidFill>
                            <a:srgbClr val="000000"/>
                          </a:solidFill>
                          <a:latin typeface="Roboto Condensed"/>
                        </a:rPr>
                        <a:t> </a:t>
                      </a:r>
                      <a:r>
                        <a:rPr lang="en-US" sz="3499" dirty="0" err="1">
                          <a:solidFill>
                            <a:srgbClr val="000000"/>
                          </a:solidFill>
                          <a:latin typeface="Roboto Condensed"/>
                        </a:rPr>
                        <a:t>nhau</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C3D8CC"/>
                      </a:solidFill>
                      <a:prstDash val="solid"/>
                      <a:round/>
                      <a:headEnd type="none" w="med" len="med"/>
                      <a:tailEnd type="none" w="med" len="med"/>
                    </a:lnL>
                    <a:lnR w="38100" cap="flat" cmpd="sng" algn="ctr">
                      <a:solidFill>
                        <a:srgbClr val="C3D8CC"/>
                      </a:solidFill>
                      <a:prstDash val="solid"/>
                      <a:round/>
                      <a:headEnd type="none" w="med" len="med"/>
                      <a:tailEnd type="none" w="med" len="med"/>
                    </a:lnR>
                    <a:lnT w="38100" cap="flat" cmpd="sng" algn="ctr">
                      <a:solidFill>
                        <a:srgbClr val="C3D8CC"/>
                      </a:solidFill>
                      <a:prstDash val="solid"/>
                      <a:round/>
                      <a:headEnd type="none" w="med" len="med"/>
                      <a:tailEnd type="none" w="med" len="med"/>
                    </a:lnT>
                    <a:lnB w="38100" cap="flat" cmpd="sng" algn="ctr">
                      <a:solidFill>
                        <a:srgbClr val="C3D8C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49617" y="1028700"/>
            <a:ext cx="14388767"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213419" y="6252740"/>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2454" y="4095832"/>
            <a:ext cx="3334325" cy="560125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246206" y="-681674"/>
            <a:ext cx="5043999" cy="342074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206864" y="8188300"/>
            <a:ext cx="2067774" cy="2139999"/>
          </a:xfrm>
          <a:prstGeom prst="rect">
            <a:avLst/>
          </a:prstGeom>
        </p:spPr>
      </p:pic>
      <p:sp>
        <p:nvSpPr>
          <p:cNvPr id="7" name="TextBox 7"/>
          <p:cNvSpPr txBox="1"/>
          <p:nvPr/>
        </p:nvSpPr>
        <p:spPr>
          <a:xfrm>
            <a:off x="2512465" y="1503211"/>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3. KHÁM PHÁ VĂN BẢN</a:t>
            </a:r>
          </a:p>
        </p:txBody>
      </p:sp>
      <p:sp>
        <p:nvSpPr>
          <p:cNvPr id="8" name="TextBox 8"/>
          <p:cNvSpPr txBox="1"/>
          <p:nvPr/>
        </p:nvSpPr>
        <p:spPr>
          <a:xfrm>
            <a:off x="1587782" y="2324903"/>
            <a:ext cx="14204795" cy="1314451"/>
          </a:xfrm>
          <a:prstGeom prst="rect">
            <a:avLst/>
          </a:prstGeom>
        </p:spPr>
        <p:txBody>
          <a:bodyPr lIns="0" tIns="0" rIns="0" bIns="0" rtlCol="0" anchor="t">
            <a:spAutoFit/>
          </a:bodyPr>
          <a:lstStyle/>
          <a:p>
            <a:pPr algn="ctr">
              <a:lnSpc>
                <a:spcPts val="10499"/>
              </a:lnSpc>
            </a:pPr>
            <a:r>
              <a:rPr lang="en-US" sz="7499" dirty="0">
                <a:solidFill>
                  <a:srgbClr val="000000"/>
                </a:solidFill>
                <a:latin typeface="#9Slide05 VL Fadilla"/>
              </a:rPr>
              <a:t>c. Ý </a:t>
            </a:r>
            <a:r>
              <a:rPr lang="en-US" sz="7499" dirty="0" err="1">
                <a:solidFill>
                  <a:srgbClr val="000000"/>
                </a:solidFill>
                <a:latin typeface="#9Slide05 VL Fadilla"/>
              </a:rPr>
              <a:t>nghĩa</a:t>
            </a:r>
            <a:r>
              <a:rPr lang="en-US" sz="7499" dirty="0">
                <a:solidFill>
                  <a:srgbClr val="000000"/>
                </a:solidFill>
                <a:latin typeface="#9Slide05 VL Fadilla"/>
              </a:rPr>
              <a:t> </a:t>
            </a:r>
            <a:r>
              <a:rPr lang="en-US" sz="7499" dirty="0" err="1">
                <a:solidFill>
                  <a:srgbClr val="000000"/>
                </a:solidFill>
                <a:latin typeface="#9Slide05 VL Fadilla"/>
              </a:rPr>
              <a:t>của</a:t>
            </a:r>
            <a:r>
              <a:rPr lang="en-US" sz="7499" dirty="0">
                <a:solidFill>
                  <a:srgbClr val="000000"/>
                </a:solidFill>
                <a:latin typeface="#9Slide05 VL Fadilla"/>
              </a:rPr>
              <a:t> </a:t>
            </a:r>
            <a:r>
              <a:rPr lang="en-US" sz="7499" dirty="0" err="1">
                <a:solidFill>
                  <a:srgbClr val="000000"/>
                </a:solidFill>
                <a:latin typeface="#9Slide05 VL Fadilla"/>
              </a:rPr>
              <a:t>những</a:t>
            </a:r>
            <a:r>
              <a:rPr lang="en-US" sz="7499" dirty="0">
                <a:solidFill>
                  <a:srgbClr val="000000"/>
                </a:solidFill>
                <a:latin typeface="#9Slide05 VL Fadilla"/>
              </a:rPr>
              <a:t> </a:t>
            </a:r>
            <a:r>
              <a:rPr lang="en-US" sz="7499" dirty="0" err="1">
                <a:solidFill>
                  <a:srgbClr val="000000"/>
                </a:solidFill>
                <a:latin typeface="#9Slide05 VL Fadilla"/>
              </a:rPr>
              <a:t>phát</a:t>
            </a:r>
            <a:r>
              <a:rPr lang="en-US" sz="7499" dirty="0">
                <a:solidFill>
                  <a:srgbClr val="000000"/>
                </a:solidFill>
                <a:latin typeface="#9Slide05 VL Fadilla"/>
              </a:rPr>
              <a:t> minh</a:t>
            </a:r>
          </a:p>
        </p:txBody>
      </p:sp>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16779" y="4327845"/>
            <a:ext cx="5774548" cy="3208416"/>
          </a:xfrm>
          <a:prstGeom prst="rect">
            <a:avLst/>
          </a:prstGeom>
        </p:spPr>
      </p:pic>
      <p:sp>
        <p:nvSpPr>
          <p:cNvPr id="10" name="TextBox 10"/>
          <p:cNvSpPr txBox="1"/>
          <p:nvPr/>
        </p:nvSpPr>
        <p:spPr>
          <a:xfrm>
            <a:off x="3801173" y="4898695"/>
            <a:ext cx="5342827" cy="3428670"/>
          </a:xfrm>
          <a:prstGeom prst="rect">
            <a:avLst/>
          </a:prstGeom>
        </p:spPr>
        <p:txBody>
          <a:bodyPr lIns="0" tIns="0" rIns="0" bIns="0" rtlCol="0" anchor="t">
            <a:spAutoFit/>
          </a:bodyPr>
          <a:lstStyle/>
          <a:p>
            <a:pPr algn="ctr">
              <a:lnSpc>
                <a:spcPts val="5522"/>
              </a:lnSpc>
            </a:pPr>
            <a:r>
              <a:rPr lang="en-US" sz="3944" dirty="0" err="1">
                <a:solidFill>
                  <a:srgbClr val="F7DD9A"/>
                </a:solidFill>
                <a:latin typeface="Roboto Condensed Bold"/>
              </a:rPr>
              <a:t>Điều</a:t>
            </a:r>
            <a:r>
              <a:rPr lang="en-US" sz="3944" dirty="0">
                <a:solidFill>
                  <a:srgbClr val="F7DD9A"/>
                </a:solidFill>
                <a:latin typeface="Roboto Condensed Bold"/>
              </a:rPr>
              <a:t> </a:t>
            </a:r>
            <a:r>
              <a:rPr lang="en-US" sz="3944" dirty="0" err="1">
                <a:solidFill>
                  <a:srgbClr val="F7DD9A"/>
                </a:solidFill>
                <a:latin typeface="Roboto Condensed Bold"/>
              </a:rPr>
              <a:t>gì</a:t>
            </a:r>
            <a:r>
              <a:rPr lang="en-US" sz="3944" dirty="0">
                <a:solidFill>
                  <a:srgbClr val="F7DD9A"/>
                </a:solidFill>
                <a:latin typeface="Roboto Condensed Bold"/>
              </a:rPr>
              <a:t> </a:t>
            </a:r>
            <a:r>
              <a:rPr lang="en-US" sz="3944" dirty="0" err="1">
                <a:solidFill>
                  <a:srgbClr val="F7DD9A"/>
                </a:solidFill>
                <a:latin typeface="Roboto Condensed Bold"/>
              </a:rPr>
              <a:t>khiến</a:t>
            </a:r>
            <a:r>
              <a:rPr lang="en-US" sz="3944" dirty="0">
                <a:solidFill>
                  <a:srgbClr val="F7DD9A"/>
                </a:solidFill>
                <a:latin typeface="Roboto Condensed Bold"/>
              </a:rPr>
              <a:t> </a:t>
            </a:r>
            <a:r>
              <a:rPr lang="en-US" sz="3944" dirty="0" err="1">
                <a:solidFill>
                  <a:srgbClr val="F7DD9A"/>
                </a:solidFill>
                <a:latin typeface="Roboto Condensed Bold"/>
              </a:rPr>
              <a:t>cho</a:t>
            </a:r>
            <a:r>
              <a:rPr lang="en-US" sz="3944" dirty="0">
                <a:solidFill>
                  <a:srgbClr val="F7DD9A"/>
                </a:solidFill>
                <a:latin typeface="Roboto Condensed Bold"/>
              </a:rPr>
              <a:t> </a:t>
            </a:r>
            <a:r>
              <a:rPr lang="en-US" sz="3944" dirty="0" err="1">
                <a:solidFill>
                  <a:srgbClr val="F7DD9A"/>
                </a:solidFill>
                <a:latin typeface="Roboto Condensed Bold"/>
              </a:rPr>
              <a:t>các</a:t>
            </a:r>
            <a:r>
              <a:rPr lang="en-US" sz="3944" dirty="0">
                <a:solidFill>
                  <a:srgbClr val="F7DD9A"/>
                </a:solidFill>
                <a:latin typeface="Roboto Condensed Bold"/>
              </a:rPr>
              <a:t> </a:t>
            </a:r>
            <a:r>
              <a:rPr lang="en-US" sz="3944" dirty="0" err="1">
                <a:solidFill>
                  <a:srgbClr val="F7DD9A"/>
                </a:solidFill>
                <a:latin typeface="Roboto Condensed Bold"/>
              </a:rPr>
              <a:t>phát</a:t>
            </a:r>
            <a:r>
              <a:rPr lang="en-US" sz="3944" dirty="0">
                <a:solidFill>
                  <a:srgbClr val="F7DD9A"/>
                </a:solidFill>
                <a:latin typeface="Roboto Condensed Bold"/>
              </a:rPr>
              <a:t> minh </a:t>
            </a:r>
            <a:r>
              <a:rPr lang="en-US" sz="3944" dirty="0" err="1">
                <a:solidFill>
                  <a:srgbClr val="F7DD9A"/>
                </a:solidFill>
                <a:latin typeface="Roboto Condensed Bold"/>
              </a:rPr>
              <a:t>trên</a:t>
            </a:r>
            <a:r>
              <a:rPr lang="en-US" sz="3944" dirty="0">
                <a:solidFill>
                  <a:srgbClr val="F7DD9A"/>
                </a:solidFill>
                <a:latin typeface="Roboto Condensed Bold"/>
              </a:rPr>
              <a:t> </a:t>
            </a:r>
            <a:r>
              <a:rPr lang="en-US" sz="3944" dirty="0" err="1">
                <a:solidFill>
                  <a:srgbClr val="F7DD9A"/>
                </a:solidFill>
                <a:latin typeface="Roboto Condensed Bold"/>
              </a:rPr>
              <a:t>được</a:t>
            </a:r>
            <a:r>
              <a:rPr lang="en-US" sz="3944" dirty="0">
                <a:solidFill>
                  <a:srgbClr val="F7DD9A"/>
                </a:solidFill>
                <a:latin typeface="Roboto Condensed Bold"/>
              </a:rPr>
              <a:t> </a:t>
            </a:r>
            <a:r>
              <a:rPr lang="en-US" sz="3944" dirty="0" err="1">
                <a:solidFill>
                  <a:srgbClr val="F7DD9A"/>
                </a:solidFill>
                <a:latin typeface="Roboto Condensed Bold"/>
              </a:rPr>
              <a:t>phổ</a:t>
            </a:r>
            <a:r>
              <a:rPr lang="en-US" sz="3944" dirty="0">
                <a:solidFill>
                  <a:srgbClr val="F7DD9A"/>
                </a:solidFill>
                <a:latin typeface="Roboto Condensed Bold"/>
              </a:rPr>
              <a:t> </a:t>
            </a:r>
            <a:r>
              <a:rPr lang="en-US" sz="3944" dirty="0" err="1">
                <a:solidFill>
                  <a:srgbClr val="F7DD9A"/>
                </a:solidFill>
                <a:latin typeface="Roboto Condensed Bold"/>
              </a:rPr>
              <a:t>biến</a:t>
            </a:r>
            <a:r>
              <a:rPr lang="en-US" sz="3944" dirty="0">
                <a:solidFill>
                  <a:srgbClr val="F7DD9A"/>
                </a:solidFill>
                <a:latin typeface="Roboto Condensed Bold"/>
              </a:rPr>
              <a:t> </a:t>
            </a:r>
            <a:r>
              <a:rPr lang="en-US" sz="3944" dirty="0" err="1">
                <a:solidFill>
                  <a:srgbClr val="F7DD9A"/>
                </a:solidFill>
                <a:latin typeface="Roboto Condensed Bold"/>
              </a:rPr>
              <a:t>rộng</a:t>
            </a:r>
            <a:r>
              <a:rPr lang="en-US" sz="3944" dirty="0">
                <a:solidFill>
                  <a:srgbClr val="F7DD9A"/>
                </a:solidFill>
                <a:latin typeface="Roboto Condensed Bold"/>
              </a:rPr>
              <a:t> </a:t>
            </a:r>
            <a:r>
              <a:rPr lang="en-US" sz="3944" dirty="0" err="1">
                <a:solidFill>
                  <a:srgbClr val="F7DD9A"/>
                </a:solidFill>
                <a:latin typeface="Roboto Condensed Bold"/>
              </a:rPr>
              <a:t>rãi</a:t>
            </a:r>
            <a:r>
              <a:rPr lang="en-US" sz="3944" dirty="0">
                <a:solidFill>
                  <a:srgbClr val="F7DD9A"/>
                </a:solidFill>
                <a:latin typeface="Roboto Condensed Bold"/>
              </a:rPr>
              <a:t>?</a:t>
            </a:r>
          </a:p>
          <a:p>
            <a:pPr algn="ctr">
              <a:lnSpc>
                <a:spcPts val="5721"/>
              </a:lnSpc>
            </a:pPr>
            <a:endParaRPr lang="en-US" sz="3944" dirty="0">
              <a:solidFill>
                <a:srgbClr val="F7DD9A"/>
              </a:solidFill>
              <a:latin typeface="Roboto Condensed Bold"/>
            </a:endParaRPr>
          </a:p>
          <a:p>
            <a:pPr>
              <a:lnSpc>
                <a:spcPts val="5013"/>
              </a:lnSpc>
            </a:pPr>
            <a:endParaRPr lang="en-US" sz="3944" dirty="0">
              <a:solidFill>
                <a:srgbClr val="F7DD9A"/>
              </a:solidFill>
              <a:latin typeface="Roboto Condensed Bold"/>
            </a:endParaRPr>
          </a:p>
        </p:txBody>
      </p:sp>
      <p:sp>
        <p:nvSpPr>
          <p:cNvPr id="11" name="TextBox 11"/>
          <p:cNvSpPr txBox="1"/>
          <p:nvPr/>
        </p:nvSpPr>
        <p:spPr>
          <a:xfrm>
            <a:off x="8940187" y="4860595"/>
            <a:ext cx="6979543" cy="1562206"/>
          </a:xfrm>
          <a:prstGeom prst="rect">
            <a:avLst/>
          </a:prstGeom>
        </p:spPr>
        <p:txBody>
          <a:bodyPr lIns="0" tIns="0" rIns="0" bIns="0" rtlCol="0" anchor="t">
            <a:spAutoFit/>
          </a:bodyPr>
          <a:lstStyle/>
          <a:p>
            <a:pPr marL="916975" lvl="1" indent="-458487" algn="ctr">
              <a:lnSpc>
                <a:spcPts val="6370"/>
              </a:lnSpc>
              <a:buFont typeface="Arial"/>
              <a:buChar char="•"/>
            </a:pPr>
            <a:r>
              <a:rPr lang="en-US" sz="4247" dirty="0" err="1">
                <a:solidFill>
                  <a:srgbClr val="000000"/>
                </a:solidFill>
                <a:latin typeface="Roboto Condensed"/>
              </a:rPr>
              <a:t>Ứng</a:t>
            </a:r>
            <a:r>
              <a:rPr lang="en-US" sz="4247" dirty="0">
                <a:solidFill>
                  <a:srgbClr val="000000"/>
                </a:solidFill>
                <a:latin typeface="Roboto Condensed"/>
              </a:rPr>
              <a:t> </a:t>
            </a:r>
            <a:r>
              <a:rPr lang="en-US" sz="4247" dirty="0" err="1">
                <a:solidFill>
                  <a:srgbClr val="000000"/>
                </a:solidFill>
                <a:latin typeface="Roboto Condensed"/>
              </a:rPr>
              <a:t>dụng</a:t>
            </a:r>
            <a:r>
              <a:rPr lang="en-US" sz="4247" dirty="0">
                <a:solidFill>
                  <a:srgbClr val="000000"/>
                </a:solidFill>
                <a:latin typeface="Roboto Condensed"/>
              </a:rPr>
              <a:t> </a:t>
            </a:r>
            <a:r>
              <a:rPr lang="en-US" sz="4247" dirty="0" err="1">
                <a:solidFill>
                  <a:srgbClr val="000000"/>
                </a:solidFill>
                <a:latin typeface="Roboto Condensed"/>
              </a:rPr>
              <a:t>cao</a:t>
            </a:r>
            <a:r>
              <a:rPr lang="en-US" sz="4247" dirty="0">
                <a:solidFill>
                  <a:srgbClr val="000000"/>
                </a:solidFill>
                <a:latin typeface="Roboto Condensed"/>
              </a:rPr>
              <a:t> </a:t>
            </a:r>
            <a:r>
              <a:rPr lang="en-US" sz="4247" dirty="0" err="1">
                <a:solidFill>
                  <a:srgbClr val="000000"/>
                </a:solidFill>
                <a:latin typeface="Roboto Condensed"/>
              </a:rPr>
              <a:t>trong</a:t>
            </a:r>
            <a:r>
              <a:rPr lang="en-US" sz="4247" dirty="0">
                <a:solidFill>
                  <a:srgbClr val="000000"/>
                </a:solidFill>
                <a:latin typeface="Roboto Condensed"/>
              </a:rPr>
              <a:t> </a:t>
            </a:r>
            <a:r>
              <a:rPr lang="en-US" sz="4247" dirty="0" err="1">
                <a:solidFill>
                  <a:srgbClr val="000000"/>
                </a:solidFill>
                <a:latin typeface="Roboto Condensed"/>
              </a:rPr>
              <a:t>thực</a:t>
            </a:r>
            <a:r>
              <a:rPr lang="en-US" sz="4247" dirty="0">
                <a:solidFill>
                  <a:srgbClr val="000000"/>
                </a:solidFill>
                <a:latin typeface="Roboto Condensed"/>
              </a:rPr>
              <a:t> </a:t>
            </a:r>
            <a:r>
              <a:rPr lang="en-US" sz="4247" dirty="0" err="1">
                <a:solidFill>
                  <a:srgbClr val="000000"/>
                </a:solidFill>
                <a:latin typeface="Roboto Condensed"/>
              </a:rPr>
              <a:t>tế</a:t>
            </a:r>
            <a:r>
              <a:rPr lang="en-US" sz="4247" dirty="0">
                <a:solidFill>
                  <a:srgbClr val="000000"/>
                </a:solidFill>
                <a:latin typeface="Roboto Condensed"/>
              </a:rPr>
              <a:t>.</a:t>
            </a:r>
          </a:p>
          <a:p>
            <a:pPr marL="916975" lvl="1" indent="-458487" algn="ctr">
              <a:lnSpc>
                <a:spcPts val="6370"/>
              </a:lnSpc>
              <a:buFont typeface="Arial"/>
              <a:buChar char="•"/>
            </a:pPr>
            <a:r>
              <a:rPr lang="en-US" sz="4247" dirty="0" err="1">
                <a:solidFill>
                  <a:srgbClr val="000000"/>
                </a:solidFill>
                <a:latin typeface="Roboto Condensed"/>
              </a:rPr>
              <a:t>Được</a:t>
            </a:r>
            <a:r>
              <a:rPr lang="en-US" sz="4247" dirty="0">
                <a:solidFill>
                  <a:srgbClr val="000000"/>
                </a:solidFill>
                <a:latin typeface="Roboto Condensed"/>
              </a:rPr>
              <a:t> </a:t>
            </a:r>
            <a:r>
              <a:rPr lang="en-US" sz="4247" dirty="0" err="1">
                <a:solidFill>
                  <a:srgbClr val="000000"/>
                </a:solidFill>
                <a:latin typeface="Roboto Condensed"/>
              </a:rPr>
              <a:t>nhiều</a:t>
            </a:r>
            <a:r>
              <a:rPr lang="en-US" sz="4247" dirty="0">
                <a:solidFill>
                  <a:srgbClr val="000000"/>
                </a:solidFill>
                <a:latin typeface="Roboto Condensed"/>
              </a:rPr>
              <a:t> </a:t>
            </a:r>
            <a:r>
              <a:rPr lang="en-US" sz="4247" dirty="0" err="1">
                <a:solidFill>
                  <a:srgbClr val="000000"/>
                </a:solidFill>
                <a:latin typeface="Roboto Condensed"/>
              </a:rPr>
              <a:t>người</a:t>
            </a:r>
            <a:r>
              <a:rPr lang="en-US" sz="4247" dirty="0">
                <a:solidFill>
                  <a:srgbClr val="000000"/>
                </a:solidFill>
                <a:latin typeface="Roboto Condensed"/>
              </a:rPr>
              <a:t> </a:t>
            </a:r>
            <a:r>
              <a:rPr lang="en-US" sz="4247" dirty="0" err="1">
                <a:solidFill>
                  <a:srgbClr val="000000"/>
                </a:solidFill>
                <a:latin typeface="Roboto Condensed"/>
              </a:rPr>
              <a:t>yêu</a:t>
            </a:r>
            <a:r>
              <a:rPr lang="en-US" sz="4247" dirty="0">
                <a:solidFill>
                  <a:srgbClr val="000000"/>
                </a:solidFill>
                <a:latin typeface="Roboto Condensed"/>
              </a:rPr>
              <a:t> </a:t>
            </a:r>
            <a:r>
              <a:rPr lang="en-US" sz="4247" dirty="0" err="1">
                <a:solidFill>
                  <a:srgbClr val="000000"/>
                </a:solidFill>
                <a:latin typeface="Roboto Condensed"/>
              </a:rPr>
              <a:t>thích</a:t>
            </a:r>
            <a:r>
              <a:rPr lang="en-US" sz="4247" dirty="0">
                <a:solidFill>
                  <a:srgbClr val="000000"/>
                </a:solidFill>
                <a:latin typeface="Roboto Condensed"/>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3323" y="-867008"/>
            <a:ext cx="6067399"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783572" y="5695019"/>
            <a:ext cx="8066719" cy="547070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773246" y="1509236"/>
            <a:ext cx="10741509" cy="7268528"/>
          </a:xfrm>
          <a:prstGeom prst="rect">
            <a:avLst/>
          </a:prstGeom>
        </p:spPr>
      </p:pic>
      <p:sp>
        <p:nvSpPr>
          <p:cNvPr id="5" name="TextBox 5"/>
          <p:cNvSpPr txBox="1"/>
          <p:nvPr/>
        </p:nvSpPr>
        <p:spPr>
          <a:xfrm>
            <a:off x="4548964" y="3357584"/>
            <a:ext cx="9190071" cy="4493895"/>
          </a:xfrm>
          <a:prstGeom prst="rect">
            <a:avLst/>
          </a:prstGeom>
        </p:spPr>
        <p:txBody>
          <a:bodyPr lIns="0" tIns="0" rIns="0" bIns="0" rtlCol="0" anchor="t">
            <a:spAutoFit/>
          </a:bodyPr>
          <a:lstStyle/>
          <a:p>
            <a:pPr algn="ctr">
              <a:lnSpc>
                <a:spcPts val="8940"/>
              </a:lnSpc>
            </a:pPr>
            <a:r>
              <a:rPr lang="en-US" sz="6000">
                <a:solidFill>
                  <a:srgbClr val="FCF4E9"/>
                </a:solidFill>
                <a:latin typeface="Roboto Condensed"/>
              </a:rPr>
              <a:t>Trong số những phát minh đó, em thích nhất phát minh nào? Vì sao?</a:t>
            </a:r>
          </a:p>
          <a:p>
            <a:pPr algn="ctr">
              <a:lnSpc>
                <a:spcPts val="8940"/>
              </a:lnSpc>
            </a:pPr>
            <a:endParaRPr lang="en-US" sz="6000">
              <a:solidFill>
                <a:srgbClr val="FCF4E9"/>
              </a:solidFill>
              <a:latin typeface="Roboto Condensed"/>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354282" y="4576420"/>
            <a:ext cx="6905018" cy="587554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485496" y="701411"/>
            <a:ext cx="1509599" cy="2786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2443680" y="-206145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9895" y="7501312"/>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83352" y="8430768"/>
            <a:ext cx="7315200" cy="185623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1236" y="1391247"/>
            <a:ext cx="8433470" cy="92583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6071395" y="-899243"/>
            <a:ext cx="5133774" cy="600993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301993" y="8836699"/>
            <a:ext cx="2336289" cy="2178589"/>
          </a:xfrm>
          <a:prstGeom prst="rect">
            <a:avLst/>
          </a:prstGeom>
        </p:spPr>
      </p:pic>
      <p:sp>
        <p:nvSpPr>
          <p:cNvPr id="8" name="TextBox 8"/>
          <p:cNvSpPr txBox="1"/>
          <p:nvPr/>
        </p:nvSpPr>
        <p:spPr>
          <a:xfrm>
            <a:off x="1358288" y="2668845"/>
            <a:ext cx="6801789" cy="3912287"/>
          </a:xfrm>
          <a:prstGeom prst="rect">
            <a:avLst/>
          </a:prstGeom>
        </p:spPr>
        <p:txBody>
          <a:bodyPr lIns="0" tIns="0" rIns="0" bIns="0" rtlCol="0" anchor="t">
            <a:spAutoFit/>
          </a:bodyPr>
          <a:lstStyle/>
          <a:p>
            <a:pPr algn="ctr">
              <a:lnSpc>
                <a:spcPts val="6272"/>
              </a:lnSpc>
            </a:pPr>
            <a:r>
              <a:rPr lang="en-US" sz="4480">
                <a:solidFill>
                  <a:srgbClr val="FCF4E9"/>
                </a:solidFill>
                <a:latin typeface="Roboto Condensed"/>
              </a:rPr>
              <a:t>Sự ra đời “tình cờ và bất ngờ” của những phát minh có gợi cho em suy ngẫm gì về sự sáng tạo trong cuộc sống?</a:t>
            </a:r>
          </a:p>
          <a:p>
            <a:pPr algn="ctr">
              <a:lnSpc>
                <a:spcPts val="6272"/>
              </a:lnSpc>
            </a:pPr>
            <a:endParaRPr lang="en-US" sz="4480">
              <a:solidFill>
                <a:srgbClr val="FCF4E9"/>
              </a:solidFill>
              <a:latin typeface="Roboto Condensed"/>
            </a:endParaRPr>
          </a:p>
        </p:txBody>
      </p:sp>
      <p:sp>
        <p:nvSpPr>
          <p:cNvPr id="9" name="TextBox 9"/>
          <p:cNvSpPr txBox="1"/>
          <p:nvPr/>
        </p:nvSpPr>
        <p:spPr>
          <a:xfrm>
            <a:off x="8854705" y="2805995"/>
            <a:ext cx="8841651" cy="3970726"/>
          </a:xfrm>
          <a:prstGeom prst="rect">
            <a:avLst/>
          </a:prstGeom>
        </p:spPr>
        <p:txBody>
          <a:bodyPr lIns="0" tIns="0" rIns="0" bIns="0" rtlCol="0" anchor="t">
            <a:spAutoFit/>
          </a:bodyPr>
          <a:lstStyle/>
          <a:p>
            <a:pPr marL="981743" lvl="1" indent="-490872" algn="just">
              <a:lnSpc>
                <a:spcPts val="6366"/>
              </a:lnSpc>
              <a:buFont typeface="Arial"/>
              <a:buChar char="•"/>
            </a:pPr>
            <a:r>
              <a:rPr lang="en-US" sz="4547">
                <a:solidFill>
                  <a:srgbClr val="302C2C"/>
                </a:solidFill>
                <a:latin typeface="Roboto Condensed"/>
              </a:rPr>
              <a:t>Đôi khi sự sáng tạo đến ngay từ những tình huống thường ngày. </a:t>
            </a:r>
          </a:p>
          <a:p>
            <a:pPr marL="981743" lvl="1" indent="-490872" algn="just">
              <a:lnSpc>
                <a:spcPts val="6366"/>
              </a:lnSpc>
              <a:buFont typeface="Arial"/>
              <a:buChar char="•"/>
            </a:pPr>
            <a:r>
              <a:rPr lang="en-US" sz="4547">
                <a:solidFill>
                  <a:srgbClr val="302C2C"/>
                </a:solidFill>
                <a:latin typeface="Roboto Condensed"/>
              </a:rPr>
              <a:t>Để biến nó thành phát minh phục vụ cuộc sống thì cần sự nỗ lực, chăm chỉ, nhạy bén...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49617" y="1028700"/>
            <a:ext cx="14388767"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6602">
            <a:off x="14213419" y="6252740"/>
            <a:ext cx="2590991" cy="36492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2454" y="4095832"/>
            <a:ext cx="3334325" cy="560125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603">
            <a:off x="14246206" y="-681674"/>
            <a:ext cx="5043999" cy="342074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206864" y="8188300"/>
            <a:ext cx="2067774" cy="2139999"/>
          </a:xfrm>
          <a:prstGeom prst="rect">
            <a:avLst/>
          </a:prstGeom>
        </p:spPr>
      </p:pic>
      <p:sp>
        <p:nvSpPr>
          <p:cNvPr id="7" name="TextBox 7"/>
          <p:cNvSpPr txBox="1"/>
          <p:nvPr/>
        </p:nvSpPr>
        <p:spPr>
          <a:xfrm>
            <a:off x="2206864" y="2030552"/>
            <a:ext cx="9812915" cy="1002667"/>
          </a:xfrm>
          <a:prstGeom prst="rect">
            <a:avLst/>
          </a:prstGeom>
        </p:spPr>
        <p:txBody>
          <a:bodyPr lIns="0" tIns="0" rIns="0" bIns="0" rtlCol="0" anchor="t">
            <a:spAutoFit/>
          </a:bodyPr>
          <a:lstStyle/>
          <a:p>
            <a:pPr algn="ctr">
              <a:lnSpc>
                <a:spcPts val="8259"/>
              </a:lnSpc>
            </a:pPr>
            <a:r>
              <a:rPr lang="en-US" sz="5899" dirty="0">
                <a:solidFill>
                  <a:srgbClr val="44645A"/>
                </a:solidFill>
                <a:latin typeface="Fraunces Bold"/>
              </a:rPr>
              <a:t>4. LUYỆN TẬP</a:t>
            </a:r>
          </a:p>
        </p:txBody>
      </p:sp>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201767" y="3444822"/>
            <a:ext cx="8337739" cy="4632559"/>
          </a:xfrm>
          <a:prstGeom prst="rect">
            <a:avLst/>
          </a:prstGeom>
        </p:spPr>
      </p:pic>
      <p:sp>
        <p:nvSpPr>
          <p:cNvPr id="9" name="TextBox 9"/>
          <p:cNvSpPr txBox="1"/>
          <p:nvPr/>
        </p:nvSpPr>
        <p:spPr>
          <a:xfrm>
            <a:off x="6221321" y="4440122"/>
            <a:ext cx="6298632" cy="3338670"/>
          </a:xfrm>
          <a:prstGeom prst="rect">
            <a:avLst/>
          </a:prstGeom>
        </p:spPr>
        <p:txBody>
          <a:bodyPr lIns="0" tIns="0" rIns="0" bIns="0" rtlCol="0" anchor="t">
            <a:spAutoFit/>
          </a:bodyPr>
          <a:lstStyle/>
          <a:p>
            <a:pPr algn="ctr">
              <a:lnSpc>
                <a:spcPts val="6920"/>
              </a:lnSpc>
            </a:pPr>
            <a:r>
              <a:rPr lang="en-US" sz="4644">
                <a:solidFill>
                  <a:srgbClr val="FFFFFF"/>
                </a:solidFill>
                <a:latin typeface="Roboto Condensed Bold"/>
              </a:rPr>
              <a:t>Em hãy nhắc lại cách thức đọc hiểu văn bản thông tin thuật lại một sự kiện.</a:t>
            </a:r>
          </a:p>
          <a:p>
            <a:pPr>
              <a:lnSpc>
                <a:spcPts val="5783"/>
              </a:lnSpc>
            </a:pPr>
            <a:endParaRPr lang="en-US" sz="4644">
              <a:solidFill>
                <a:srgbClr val="FFFFFF"/>
              </a:solidFill>
              <a:latin typeface="Roboto Condensed Bold"/>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76602">
            <a:off x="16355740" y="7170520"/>
            <a:ext cx="2590991" cy="36492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37603">
            <a:off x="16967827" y="1396582"/>
            <a:ext cx="3511711" cy="23815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16536" y="8504664"/>
            <a:ext cx="2067774" cy="2139999"/>
          </a:xfrm>
          <a:prstGeom prst="rect">
            <a:avLst/>
          </a:prstGeom>
        </p:spPr>
      </p:pic>
      <p:sp>
        <p:nvSpPr>
          <p:cNvPr id="5" name="TextBox 5"/>
          <p:cNvSpPr txBox="1"/>
          <p:nvPr/>
        </p:nvSpPr>
        <p:spPr>
          <a:xfrm>
            <a:off x="2140947" y="5363098"/>
            <a:ext cx="13874271" cy="2133600"/>
          </a:xfrm>
          <a:prstGeom prst="rect">
            <a:avLst/>
          </a:prstGeom>
        </p:spPr>
        <p:txBody>
          <a:bodyPr lIns="0" tIns="0" rIns="0" bIns="0" rtlCol="0" anchor="t">
            <a:spAutoFit/>
          </a:bodyPr>
          <a:lstStyle/>
          <a:p>
            <a:pPr algn="ctr">
              <a:lnSpc>
                <a:spcPts val="4200"/>
              </a:lnSpc>
            </a:pPr>
            <a:r>
              <a:rPr lang="en-US" sz="3000">
                <a:solidFill>
                  <a:srgbClr val="44645A"/>
                </a:solidFill>
                <a:latin typeface="Mansalva"/>
              </a:rPr>
              <a:t>List the things your students need to get ready before class.</a:t>
            </a:r>
          </a:p>
          <a:p>
            <a:pPr algn="ctr">
              <a:lnSpc>
                <a:spcPts val="4200"/>
              </a:lnSpc>
            </a:pPr>
            <a:r>
              <a:rPr lang="en-US" sz="3000">
                <a:solidFill>
                  <a:srgbClr val="44645A"/>
                </a:solidFill>
                <a:latin typeface="Mansalva"/>
              </a:rPr>
              <a:t>It can be a particular textbook, the accomplished homework due for</a:t>
            </a:r>
          </a:p>
          <a:p>
            <a:pPr algn="ctr">
              <a:lnSpc>
                <a:spcPts val="4200"/>
              </a:lnSpc>
            </a:pPr>
            <a:r>
              <a:rPr lang="en-US" sz="3000">
                <a:solidFill>
                  <a:srgbClr val="44645A"/>
                </a:solidFill>
                <a:latin typeface="Mansalva"/>
              </a:rPr>
              <a:t>the day, or any specific materials for the topic you're about to discuss.</a:t>
            </a:r>
          </a:p>
          <a:p>
            <a:pPr algn="ctr">
              <a:lnSpc>
                <a:spcPts val="4200"/>
              </a:lnSpc>
            </a:pPr>
            <a:r>
              <a:rPr lang="en-US" sz="3000">
                <a:solidFill>
                  <a:srgbClr val="44645A"/>
                </a:solidFill>
                <a:latin typeface="Mansalva"/>
              </a:rPr>
              <a:t>You can also match it with corresponding photos or icons.</a:t>
            </a:r>
          </a:p>
        </p:txBody>
      </p:sp>
      <p:sp>
        <p:nvSpPr>
          <p:cNvPr id="6" name="TextBox 6"/>
          <p:cNvSpPr txBox="1"/>
          <p:nvPr/>
        </p:nvSpPr>
        <p:spPr>
          <a:xfrm>
            <a:off x="3707328" y="1933374"/>
            <a:ext cx="10741509" cy="2870201"/>
          </a:xfrm>
          <a:prstGeom prst="rect">
            <a:avLst/>
          </a:prstGeom>
        </p:spPr>
        <p:txBody>
          <a:bodyPr lIns="0" tIns="0" rIns="0" bIns="0" rtlCol="0" anchor="t">
            <a:spAutoFit/>
          </a:bodyPr>
          <a:lstStyle/>
          <a:p>
            <a:pPr algn="ctr">
              <a:lnSpc>
                <a:spcPts val="11000"/>
              </a:lnSpc>
            </a:pPr>
            <a:r>
              <a:rPr lang="en-US" sz="11000">
                <a:solidFill>
                  <a:srgbClr val="44645A"/>
                </a:solidFill>
                <a:latin typeface="Gulfs Display"/>
              </a:rPr>
              <a:t>Concept &amp;</a:t>
            </a:r>
          </a:p>
          <a:p>
            <a:pPr algn="ctr">
              <a:lnSpc>
                <a:spcPts val="11000"/>
              </a:lnSpc>
            </a:pPr>
            <a:r>
              <a:rPr lang="en-US" sz="11000">
                <a:solidFill>
                  <a:srgbClr val="44645A"/>
                </a:solidFill>
                <a:latin typeface="Gulfs Display"/>
              </a:rPr>
              <a:t>Definitions</a:t>
            </a:r>
          </a:p>
        </p:txBody>
      </p:sp>
      <p:pic>
        <p:nvPicPr>
          <p:cNvPr id="7" name="Picture 7"/>
          <p:cNvPicPr>
            <a:picLocks noChangeAspect="1"/>
          </p:cNvPicPr>
          <p:nvPr/>
        </p:nvPicPr>
        <p:blipFill>
          <a:blip r:embed="rId8"/>
          <a:srcRect r="153" b="227"/>
          <a:stretch>
            <a:fillRect/>
          </a:stretch>
        </p:blipFill>
        <p:spPr>
          <a:xfrm>
            <a:off x="717351" y="3510837"/>
            <a:ext cx="5721461" cy="2302888"/>
          </a:xfrm>
          <a:prstGeom prst="rect">
            <a:avLst/>
          </a:prstGeom>
        </p:spPr>
      </p:pic>
      <p:pic>
        <p:nvPicPr>
          <p:cNvPr id="8" name="Picture 8"/>
          <p:cNvPicPr>
            <a:picLocks noChangeAspect="1"/>
          </p:cNvPicPr>
          <p:nvPr/>
        </p:nvPicPr>
        <p:blipFill>
          <a:blip r:embed="rId8"/>
          <a:srcRect r="176" b="251"/>
          <a:stretch>
            <a:fillRect/>
          </a:stretch>
        </p:blipFill>
        <p:spPr>
          <a:xfrm>
            <a:off x="6829337" y="3621121"/>
            <a:ext cx="5551093" cy="2234315"/>
          </a:xfrm>
          <a:prstGeom prst="rect">
            <a:avLst/>
          </a:prstGeom>
        </p:spPr>
      </p:pic>
      <p:pic>
        <p:nvPicPr>
          <p:cNvPr id="9" name="Picture 9"/>
          <p:cNvPicPr>
            <a:picLocks noChangeAspect="1"/>
          </p:cNvPicPr>
          <p:nvPr/>
        </p:nvPicPr>
        <p:blipFill>
          <a:blip r:embed="rId8"/>
          <a:srcRect r="312" b="387"/>
          <a:stretch>
            <a:fillRect/>
          </a:stretch>
        </p:blipFill>
        <p:spPr>
          <a:xfrm>
            <a:off x="521432" y="6258054"/>
            <a:ext cx="5581638" cy="2246610"/>
          </a:xfrm>
          <a:prstGeom prst="rect">
            <a:avLst/>
          </a:prstGeom>
        </p:spPr>
      </p:pic>
      <p:pic>
        <p:nvPicPr>
          <p:cNvPr id="10" name="Picture 10"/>
          <p:cNvPicPr>
            <a:picLocks noChangeAspect="1"/>
          </p:cNvPicPr>
          <p:nvPr/>
        </p:nvPicPr>
        <p:blipFill>
          <a:blip r:embed="rId8"/>
          <a:srcRect r="500" b="574"/>
          <a:stretch>
            <a:fillRect/>
          </a:stretch>
        </p:blipFill>
        <p:spPr>
          <a:xfrm>
            <a:off x="6533803" y="6330562"/>
            <a:ext cx="5846627" cy="2353268"/>
          </a:xfrm>
          <a:prstGeom prst="rect">
            <a:avLst/>
          </a:prstGeom>
        </p:spPr>
      </p:pic>
      <p:sp>
        <p:nvSpPr>
          <p:cNvPr id="11" name="TextBox 11"/>
          <p:cNvSpPr txBox="1"/>
          <p:nvPr/>
        </p:nvSpPr>
        <p:spPr>
          <a:xfrm>
            <a:off x="7104401" y="4037234"/>
            <a:ext cx="4902783" cy="1693181"/>
          </a:xfrm>
          <a:prstGeom prst="rect">
            <a:avLst/>
          </a:prstGeom>
        </p:spPr>
        <p:txBody>
          <a:bodyPr lIns="0" tIns="0" rIns="0" bIns="0" rtlCol="0" anchor="t">
            <a:spAutoFit/>
          </a:bodyPr>
          <a:lstStyle/>
          <a:p>
            <a:pPr algn="ctr">
              <a:lnSpc>
                <a:spcPts val="4490"/>
              </a:lnSpc>
            </a:pPr>
            <a:r>
              <a:rPr lang="en-US" sz="3742">
                <a:solidFill>
                  <a:srgbClr val="000000"/>
                </a:solidFill>
                <a:latin typeface="Roboto Condensed"/>
              </a:rPr>
              <a:t>Tìm hiểu thông tin trong từng phần văn bản</a:t>
            </a:r>
          </a:p>
          <a:p>
            <a:pPr algn="ctr">
              <a:lnSpc>
                <a:spcPts val="4491"/>
              </a:lnSpc>
            </a:pPr>
            <a:endParaRPr lang="en-US" sz="3742">
              <a:solidFill>
                <a:srgbClr val="000000"/>
              </a:solidFill>
              <a:latin typeface="Roboto Condensed"/>
            </a:endParaRPr>
          </a:p>
        </p:txBody>
      </p:sp>
      <p:sp>
        <p:nvSpPr>
          <p:cNvPr id="12" name="TextBox 12"/>
          <p:cNvSpPr txBox="1"/>
          <p:nvPr/>
        </p:nvSpPr>
        <p:spPr>
          <a:xfrm>
            <a:off x="965583" y="3841508"/>
            <a:ext cx="5224998" cy="2254621"/>
          </a:xfrm>
          <a:prstGeom prst="rect">
            <a:avLst/>
          </a:prstGeom>
        </p:spPr>
        <p:txBody>
          <a:bodyPr lIns="0" tIns="0" rIns="0" bIns="0" rtlCol="0" anchor="t">
            <a:spAutoFit/>
          </a:bodyPr>
          <a:lstStyle/>
          <a:p>
            <a:pPr algn="ctr">
              <a:lnSpc>
                <a:spcPts val="4490"/>
              </a:lnSpc>
            </a:pPr>
            <a:r>
              <a:rPr lang="en-US" sz="3742">
                <a:solidFill>
                  <a:srgbClr val="000000"/>
                </a:solidFill>
                <a:latin typeface="Roboto Condensed"/>
              </a:rPr>
              <a:t>Đọc nhan đề, </a:t>
            </a:r>
          </a:p>
          <a:p>
            <a:pPr algn="ctr">
              <a:lnSpc>
                <a:spcPts val="4490"/>
              </a:lnSpc>
            </a:pPr>
            <a:r>
              <a:rPr lang="en-US" sz="3742">
                <a:solidFill>
                  <a:srgbClr val="000000"/>
                </a:solidFill>
                <a:latin typeface="Roboto Condensed"/>
              </a:rPr>
              <a:t>sa pô, lướt các đề mục </a:t>
            </a:r>
          </a:p>
          <a:p>
            <a:pPr algn="ctr">
              <a:lnSpc>
                <a:spcPts val="4490"/>
              </a:lnSpc>
            </a:pPr>
            <a:r>
              <a:rPr lang="en-US" sz="3742">
                <a:solidFill>
                  <a:srgbClr val="000000"/>
                </a:solidFill>
                <a:latin typeface="Roboto Condensed"/>
              </a:rPr>
              <a:t>(nếu có) </a:t>
            </a:r>
          </a:p>
          <a:p>
            <a:pPr algn="ctr">
              <a:lnSpc>
                <a:spcPts val="4491"/>
              </a:lnSpc>
            </a:pPr>
            <a:endParaRPr lang="en-US" sz="3742">
              <a:solidFill>
                <a:srgbClr val="000000"/>
              </a:solidFill>
              <a:latin typeface="Roboto Condensed"/>
            </a:endParaRPr>
          </a:p>
        </p:txBody>
      </p:sp>
      <p:sp>
        <p:nvSpPr>
          <p:cNvPr id="13" name="TextBox 13"/>
          <p:cNvSpPr txBox="1"/>
          <p:nvPr/>
        </p:nvSpPr>
        <p:spPr>
          <a:xfrm>
            <a:off x="942370" y="6733496"/>
            <a:ext cx="4659185" cy="2140195"/>
          </a:xfrm>
          <a:prstGeom prst="rect">
            <a:avLst/>
          </a:prstGeom>
        </p:spPr>
        <p:txBody>
          <a:bodyPr lIns="0" tIns="0" rIns="0" bIns="0" rtlCol="0" anchor="t">
            <a:spAutoFit/>
          </a:bodyPr>
          <a:lstStyle/>
          <a:p>
            <a:pPr algn="ctr">
              <a:lnSpc>
                <a:spcPts val="4225"/>
              </a:lnSpc>
            </a:pPr>
            <a:r>
              <a:rPr lang="en-US" sz="3520">
                <a:solidFill>
                  <a:srgbClr val="000000"/>
                </a:solidFill>
                <a:latin typeface="Roboto Condensed"/>
              </a:rPr>
              <a:t>Chú ý các từ ngữ </a:t>
            </a:r>
          </a:p>
          <a:p>
            <a:pPr algn="ctr">
              <a:lnSpc>
                <a:spcPts val="4225"/>
              </a:lnSpc>
            </a:pPr>
            <a:r>
              <a:rPr lang="en-US" sz="3520">
                <a:solidFill>
                  <a:srgbClr val="000000"/>
                </a:solidFill>
                <a:latin typeface="Roboto Condensed"/>
              </a:rPr>
              <a:t>giàu ý nghĩa</a:t>
            </a:r>
          </a:p>
          <a:p>
            <a:pPr algn="ctr">
              <a:lnSpc>
                <a:spcPts val="4225"/>
              </a:lnSpc>
            </a:pPr>
            <a:r>
              <a:rPr lang="en-US" sz="3520">
                <a:solidFill>
                  <a:srgbClr val="000000"/>
                </a:solidFill>
                <a:latin typeface="Roboto Condensed"/>
              </a:rPr>
              <a:t> </a:t>
            </a:r>
          </a:p>
          <a:p>
            <a:pPr algn="ctr">
              <a:lnSpc>
                <a:spcPts val="4225"/>
              </a:lnSpc>
            </a:pPr>
            <a:endParaRPr lang="en-US" sz="3520">
              <a:solidFill>
                <a:srgbClr val="000000"/>
              </a:solidFill>
              <a:latin typeface="Roboto Condensed"/>
            </a:endParaRPr>
          </a:p>
        </p:txBody>
      </p:sp>
      <p:sp>
        <p:nvSpPr>
          <p:cNvPr id="14" name="TextBox 14"/>
          <p:cNvSpPr txBox="1"/>
          <p:nvPr/>
        </p:nvSpPr>
        <p:spPr>
          <a:xfrm>
            <a:off x="6829337" y="6892671"/>
            <a:ext cx="5097769" cy="1611993"/>
          </a:xfrm>
          <a:prstGeom prst="rect">
            <a:avLst/>
          </a:prstGeom>
        </p:spPr>
        <p:txBody>
          <a:bodyPr lIns="0" tIns="0" rIns="0" bIns="0" rtlCol="0" anchor="t">
            <a:spAutoFit/>
          </a:bodyPr>
          <a:lstStyle/>
          <a:p>
            <a:pPr algn="ctr">
              <a:lnSpc>
                <a:spcPts val="4225"/>
              </a:lnSpc>
            </a:pPr>
            <a:r>
              <a:rPr lang="en-US" sz="3520">
                <a:solidFill>
                  <a:srgbClr val="000000"/>
                </a:solidFill>
                <a:latin typeface="Roboto Condensed"/>
              </a:rPr>
              <a:t>Quan sát các phương tiện phi ngôn ngữ</a:t>
            </a:r>
          </a:p>
          <a:p>
            <a:pPr algn="ctr">
              <a:lnSpc>
                <a:spcPts val="4225"/>
              </a:lnSpc>
            </a:pPr>
            <a:endParaRPr lang="en-US" sz="3520">
              <a:solidFill>
                <a:srgbClr val="000000"/>
              </a:solidFill>
              <a:latin typeface="Roboto Condensed"/>
            </a:endParaRPr>
          </a:p>
        </p:txBody>
      </p:sp>
      <p:pic>
        <p:nvPicPr>
          <p:cNvPr id="15" name="Picture 15"/>
          <p:cNvPicPr>
            <a:picLocks noChangeAspect="1"/>
          </p:cNvPicPr>
          <p:nvPr/>
        </p:nvPicPr>
        <p:blipFill>
          <a:blip r:embed="rId8"/>
          <a:srcRect r="280" b="354"/>
          <a:stretch>
            <a:fillRect/>
          </a:stretch>
        </p:blipFill>
        <p:spPr>
          <a:xfrm>
            <a:off x="12571669" y="3673603"/>
            <a:ext cx="5317074" cy="2140122"/>
          </a:xfrm>
          <a:prstGeom prst="rect">
            <a:avLst/>
          </a:prstGeom>
        </p:spPr>
      </p:pic>
      <p:sp>
        <p:nvSpPr>
          <p:cNvPr id="16" name="TextBox 16"/>
          <p:cNvSpPr txBox="1"/>
          <p:nvPr/>
        </p:nvSpPr>
        <p:spPr>
          <a:xfrm>
            <a:off x="12847754" y="4172333"/>
            <a:ext cx="4764902" cy="1514912"/>
          </a:xfrm>
          <a:prstGeom prst="rect">
            <a:avLst/>
          </a:prstGeom>
        </p:spPr>
        <p:txBody>
          <a:bodyPr lIns="0" tIns="0" rIns="0" bIns="0" rtlCol="0" anchor="t">
            <a:spAutoFit/>
          </a:bodyPr>
          <a:lstStyle/>
          <a:p>
            <a:pPr algn="ctr">
              <a:lnSpc>
                <a:spcPts val="3974"/>
              </a:lnSpc>
            </a:pPr>
            <a:r>
              <a:rPr lang="en-US" sz="3742">
                <a:solidFill>
                  <a:srgbClr val="000000"/>
                </a:solidFill>
                <a:latin typeface="Roboto Condensed"/>
              </a:rPr>
              <a:t>Nhận diện cách triển khai thông tin trong văn bản </a:t>
            </a:r>
          </a:p>
          <a:p>
            <a:pPr algn="ctr">
              <a:lnSpc>
                <a:spcPts val="3978"/>
              </a:lnSpc>
            </a:pPr>
            <a:endParaRPr lang="en-US" sz="3742">
              <a:solidFill>
                <a:srgbClr val="000000"/>
              </a:solidFill>
              <a:latin typeface="Roboto Condensed"/>
            </a:endParaRPr>
          </a:p>
        </p:txBody>
      </p:sp>
      <p:pic>
        <p:nvPicPr>
          <p:cNvPr id="17" name="Picture 17"/>
          <p:cNvPicPr>
            <a:picLocks noChangeAspect="1"/>
          </p:cNvPicPr>
          <p:nvPr/>
        </p:nvPicPr>
        <p:blipFill>
          <a:blip r:embed="rId8"/>
          <a:srcRect r="500" b="574"/>
          <a:stretch>
            <a:fillRect/>
          </a:stretch>
        </p:blipFill>
        <p:spPr>
          <a:xfrm>
            <a:off x="12401994" y="6330562"/>
            <a:ext cx="5634550" cy="2267907"/>
          </a:xfrm>
          <a:prstGeom prst="rect">
            <a:avLst/>
          </a:prstGeom>
        </p:spPr>
      </p:pic>
      <p:sp>
        <p:nvSpPr>
          <p:cNvPr id="18" name="TextBox 18"/>
          <p:cNvSpPr txBox="1"/>
          <p:nvPr/>
        </p:nvSpPr>
        <p:spPr>
          <a:xfrm>
            <a:off x="12775972" y="6892671"/>
            <a:ext cx="5097769" cy="1611993"/>
          </a:xfrm>
          <a:prstGeom prst="rect">
            <a:avLst/>
          </a:prstGeom>
        </p:spPr>
        <p:txBody>
          <a:bodyPr lIns="0" tIns="0" rIns="0" bIns="0" rtlCol="0" anchor="t">
            <a:spAutoFit/>
          </a:bodyPr>
          <a:lstStyle/>
          <a:p>
            <a:pPr algn="ctr">
              <a:lnSpc>
                <a:spcPts val="4225"/>
              </a:lnSpc>
            </a:pPr>
            <a:r>
              <a:rPr lang="en-US" sz="3520">
                <a:solidFill>
                  <a:srgbClr val="000000"/>
                </a:solidFill>
                <a:latin typeface="Roboto Condensed"/>
              </a:rPr>
              <a:t>Kết nối với thực tế, hiểu biết của bản thân </a:t>
            </a:r>
          </a:p>
          <a:p>
            <a:pPr algn="ctr">
              <a:lnSpc>
                <a:spcPts val="4225"/>
              </a:lnSpc>
            </a:pPr>
            <a:endParaRPr lang="en-US" sz="3520">
              <a:solidFill>
                <a:srgbClr val="000000"/>
              </a:solidFill>
              <a:latin typeface="Roboto Condensed"/>
            </a:endParaRPr>
          </a:p>
        </p:txBody>
      </p:sp>
      <p:sp>
        <p:nvSpPr>
          <p:cNvPr id="19" name="TextBox 19"/>
          <p:cNvSpPr txBox="1"/>
          <p:nvPr/>
        </p:nvSpPr>
        <p:spPr>
          <a:xfrm>
            <a:off x="942370" y="570660"/>
            <a:ext cx="17781313" cy="2540127"/>
          </a:xfrm>
          <a:prstGeom prst="rect">
            <a:avLst/>
          </a:prstGeom>
        </p:spPr>
        <p:txBody>
          <a:bodyPr lIns="0" tIns="0" rIns="0" bIns="0" rtlCol="0" anchor="t">
            <a:spAutoFit/>
          </a:bodyPr>
          <a:lstStyle/>
          <a:p>
            <a:pPr algn="ctr">
              <a:lnSpc>
                <a:spcPts val="9953"/>
              </a:lnSpc>
            </a:pPr>
            <a:r>
              <a:rPr lang="en-US" sz="7899" dirty="0" err="1">
                <a:solidFill>
                  <a:srgbClr val="FFFFFF"/>
                </a:solidFill>
                <a:latin typeface="#9Slide05 VL Fadilla"/>
              </a:rPr>
              <a:t>Kinh</a:t>
            </a:r>
            <a:r>
              <a:rPr lang="en-US" sz="7899" dirty="0">
                <a:solidFill>
                  <a:srgbClr val="FFFFFF"/>
                </a:solidFill>
                <a:latin typeface="#9Slide05 VL Fadilla"/>
              </a:rPr>
              <a:t> </a:t>
            </a:r>
            <a:r>
              <a:rPr lang="en-US" sz="7899" dirty="0" err="1">
                <a:solidFill>
                  <a:srgbClr val="FFFFFF"/>
                </a:solidFill>
                <a:latin typeface="#9Slide05 VL Fadilla"/>
              </a:rPr>
              <a:t>nghiệm</a:t>
            </a:r>
            <a:r>
              <a:rPr lang="en-US" sz="7899" dirty="0">
                <a:solidFill>
                  <a:srgbClr val="FFFFFF"/>
                </a:solidFill>
                <a:latin typeface="#9Slide05 VL Fadilla"/>
              </a:rPr>
              <a:t> </a:t>
            </a:r>
            <a:r>
              <a:rPr lang="en-US" sz="7899" dirty="0" err="1">
                <a:solidFill>
                  <a:srgbClr val="FFFFFF"/>
                </a:solidFill>
                <a:latin typeface="#9Slide05 VL Fadilla"/>
              </a:rPr>
              <a:t>đọc</a:t>
            </a:r>
            <a:r>
              <a:rPr lang="en-US" sz="7899" dirty="0">
                <a:solidFill>
                  <a:srgbClr val="FFFFFF"/>
                </a:solidFill>
                <a:latin typeface="#9Slide05 VL Fadilla"/>
              </a:rPr>
              <a:t> </a:t>
            </a:r>
            <a:r>
              <a:rPr lang="en-US" sz="7899" dirty="0" err="1">
                <a:solidFill>
                  <a:srgbClr val="FFFFFF"/>
                </a:solidFill>
                <a:latin typeface="#9Slide05 VL Fadilla"/>
              </a:rPr>
              <a:t>thể</a:t>
            </a:r>
            <a:r>
              <a:rPr lang="en-US" sz="7899" dirty="0">
                <a:solidFill>
                  <a:srgbClr val="FFFFFF"/>
                </a:solidFill>
                <a:latin typeface="#9Slide05 VL Fadilla"/>
              </a:rPr>
              <a:t> </a:t>
            </a:r>
            <a:r>
              <a:rPr lang="en-US" sz="7899" dirty="0" err="1">
                <a:solidFill>
                  <a:srgbClr val="FFFFFF"/>
                </a:solidFill>
                <a:latin typeface="#9Slide05 VL Fadilla"/>
              </a:rPr>
              <a:t>loại</a:t>
            </a:r>
            <a:r>
              <a:rPr lang="en-US" sz="7899" dirty="0">
                <a:solidFill>
                  <a:srgbClr val="FFFFFF"/>
                </a:solidFill>
                <a:latin typeface="#9Slide05 VL Fadilla"/>
              </a:rPr>
              <a:t> </a:t>
            </a:r>
            <a:r>
              <a:rPr lang="en-US" sz="7899" dirty="0" err="1">
                <a:solidFill>
                  <a:srgbClr val="FFFFFF"/>
                </a:solidFill>
                <a:latin typeface="#9Slide05 VL Fadilla"/>
              </a:rPr>
              <a:t>văn</a:t>
            </a:r>
            <a:r>
              <a:rPr lang="en-US" sz="7899" dirty="0">
                <a:solidFill>
                  <a:srgbClr val="FFFFFF"/>
                </a:solidFill>
                <a:latin typeface="#9Slide05 VL Fadilla"/>
              </a:rPr>
              <a:t> </a:t>
            </a:r>
            <a:r>
              <a:rPr lang="en-US" sz="7899" dirty="0" err="1">
                <a:solidFill>
                  <a:srgbClr val="FFFFFF"/>
                </a:solidFill>
                <a:latin typeface="#9Slide05 VL Fadilla"/>
              </a:rPr>
              <a:t>bản</a:t>
            </a:r>
            <a:r>
              <a:rPr lang="en-US" sz="7899" dirty="0">
                <a:solidFill>
                  <a:srgbClr val="FFFFFF"/>
                </a:solidFill>
                <a:latin typeface="#9Slide05 VL Fadilla"/>
              </a:rPr>
              <a:t> </a:t>
            </a:r>
            <a:r>
              <a:rPr lang="en-US" sz="7899" dirty="0" err="1">
                <a:solidFill>
                  <a:srgbClr val="FFFFFF"/>
                </a:solidFill>
                <a:latin typeface="#9Slide05 VL Fadilla"/>
              </a:rPr>
              <a:t>thông</a:t>
            </a:r>
            <a:r>
              <a:rPr lang="en-US" sz="7899" dirty="0">
                <a:solidFill>
                  <a:srgbClr val="FFFFFF"/>
                </a:solidFill>
                <a:latin typeface="#9Slide05 VL Fadilla"/>
              </a:rPr>
              <a:t> tin </a:t>
            </a:r>
            <a:r>
              <a:rPr lang="en-US" sz="7899" dirty="0" err="1">
                <a:solidFill>
                  <a:srgbClr val="FFFFFF"/>
                </a:solidFill>
                <a:latin typeface="#9Slide05 VL Fadilla"/>
              </a:rPr>
              <a:t>thuật</a:t>
            </a:r>
            <a:r>
              <a:rPr lang="en-US" sz="7899" dirty="0">
                <a:solidFill>
                  <a:srgbClr val="FFFFFF"/>
                </a:solidFill>
                <a:latin typeface="#9Slide05 VL Fadilla"/>
              </a:rPr>
              <a:t> </a:t>
            </a:r>
            <a:r>
              <a:rPr lang="en-US" sz="7899" dirty="0" err="1">
                <a:solidFill>
                  <a:srgbClr val="FFFFFF"/>
                </a:solidFill>
                <a:latin typeface="#9Slide05 VL Fadilla"/>
              </a:rPr>
              <a:t>lại</a:t>
            </a:r>
            <a:r>
              <a:rPr lang="en-US" sz="7899" dirty="0">
                <a:solidFill>
                  <a:srgbClr val="FFFFFF"/>
                </a:solidFill>
                <a:latin typeface="#9Slide05 VL Fadilla"/>
              </a:rPr>
              <a:t> </a:t>
            </a:r>
            <a:r>
              <a:rPr lang="en-US" sz="7899" dirty="0" err="1">
                <a:solidFill>
                  <a:srgbClr val="FFFFFF"/>
                </a:solidFill>
                <a:latin typeface="#9Slide05 VL Fadilla"/>
              </a:rPr>
              <a:t>sự</a:t>
            </a:r>
            <a:r>
              <a:rPr lang="en-US" sz="7899" dirty="0">
                <a:solidFill>
                  <a:srgbClr val="FFFFFF"/>
                </a:solidFill>
                <a:latin typeface="#9Slide05 VL Fadilla"/>
              </a:rPr>
              <a:t> </a:t>
            </a:r>
            <a:r>
              <a:rPr lang="en-US" sz="7899" dirty="0" err="1">
                <a:solidFill>
                  <a:srgbClr val="FFFFFF"/>
                </a:solidFill>
                <a:latin typeface="#9Slide05 VL Fadilla"/>
              </a:rPr>
              <a:t>kiện</a:t>
            </a:r>
            <a:r>
              <a:rPr lang="en-US" sz="7899" dirty="0">
                <a:solidFill>
                  <a:srgbClr val="FFFFFF"/>
                </a:solidFill>
                <a:latin typeface="#9Slide05 VL Fadilla"/>
              </a:rPr>
              <a:t> </a:t>
            </a:r>
            <a:r>
              <a:rPr lang="en-US" sz="7899" dirty="0" err="1">
                <a:solidFill>
                  <a:srgbClr val="FFFFFF"/>
                </a:solidFill>
                <a:latin typeface="#9Slide05 VL Fadilla"/>
              </a:rPr>
              <a:t>theo</a:t>
            </a:r>
            <a:r>
              <a:rPr lang="en-US" sz="7899" dirty="0">
                <a:solidFill>
                  <a:srgbClr val="FFFFFF"/>
                </a:solidFill>
                <a:latin typeface="#9Slide05 VL Fadilla"/>
              </a:rPr>
              <a:t> </a:t>
            </a:r>
            <a:r>
              <a:rPr lang="en-US" sz="7899" dirty="0" err="1">
                <a:solidFill>
                  <a:srgbClr val="FFFFFF"/>
                </a:solidFill>
                <a:latin typeface="#9Slide05 VL Fadilla"/>
              </a:rPr>
              <a:t>trật</a:t>
            </a:r>
            <a:r>
              <a:rPr lang="en-US" sz="7899" dirty="0">
                <a:solidFill>
                  <a:srgbClr val="FFFFFF"/>
                </a:solidFill>
                <a:latin typeface="#9Slide05 VL Fadilla"/>
              </a:rPr>
              <a:t> </a:t>
            </a:r>
            <a:r>
              <a:rPr lang="en-US" sz="7899" dirty="0" err="1">
                <a:solidFill>
                  <a:srgbClr val="FFFFFF"/>
                </a:solidFill>
                <a:latin typeface="#9Slide05 VL Fadilla"/>
              </a:rPr>
              <a:t>tự</a:t>
            </a:r>
            <a:r>
              <a:rPr lang="en-US" sz="7899" dirty="0">
                <a:solidFill>
                  <a:srgbClr val="FFFFFF"/>
                </a:solidFill>
                <a:latin typeface="#9Slide05 VL Fadilla"/>
              </a:rPr>
              <a:t> </a:t>
            </a:r>
            <a:r>
              <a:rPr lang="en-US" sz="7899" dirty="0" err="1">
                <a:solidFill>
                  <a:srgbClr val="FFFFFF"/>
                </a:solidFill>
                <a:latin typeface="#9Slide05 VL Fadilla"/>
              </a:rPr>
              <a:t>nhân</a:t>
            </a:r>
            <a:r>
              <a:rPr lang="en-US" sz="7899" dirty="0">
                <a:solidFill>
                  <a:srgbClr val="FFFFFF"/>
                </a:solidFill>
                <a:latin typeface="#9Slide05 VL Fadilla"/>
              </a:rPr>
              <a:t> </a:t>
            </a:r>
            <a:r>
              <a:rPr lang="en-US" sz="7899" dirty="0" err="1">
                <a:solidFill>
                  <a:srgbClr val="FFFFFF"/>
                </a:solidFill>
                <a:latin typeface="#9Slide05 VL Fadilla"/>
              </a:rPr>
              <a:t>quả</a:t>
            </a:r>
            <a:r>
              <a:rPr lang="en-US" sz="7899" dirty="0">
                <a:solidFill>
                  <a:srgbClr val="FFFFFF"/>
                </a:solidFill>
                <a:latin typeface="#9Slide05 VL Fadill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V="1">
            <a:off x="0" y="20376"/>
            <a:ext cx="7315200" cy="351397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158161" y="3107695"/>
            <a:ext cx="9812915" cy="545218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852944" y="7218609"/>
            <a:ext cx="1613241" cy="161324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V="1">
            <a:off x="438082" y="-417706"/>
            <a:ext cx="5133774" cy="600993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940069" y="3534353"/>
            <a:ext cx="5020904" cy="6670284"/>
          </a:xfrm>
          <a:prstGeom prst="rect">
            <a:avLst/>
          </a:prstGeom>
        </p:spPr>
      </p:pic>
      <p:sp>
        <p:nvSpPr>
          <p:cNvPr id="7" name="TextBox 7"/>
          <p:cNvSpPr txBox="1"/>
          <p:nvPr/>
        </p:nvSpPr>
        <p:spPr>
          <a:xfrm>
            <a:off x="9831834" y="1682115"/>
            <a:ext cx="5618687" cy="771526"/>
          </a:xfrm>
          <a:prstGeom prst="rect">
            <a:avLst/>
          </a:prstGeom>
        </p:spPr>
        <p:txBody>
          <a:bodyPr lIns="0" tIns="0" rIns="0" bIns="0" rtlCol="0" anchor="t">
            <a:spAutoFit/>
          </a:bodyPr>
          <a:lstStyle/>
          <a:p>
            <a:pPr algn="ctr">
              <a:lnSpc>
                <a:spcPts val="6299"/>
              </a:lnSpc>
            </a:pPr>
            <a:r>
              <a:rPr lang="en-US" sz="4499">
                <a:solidFill>
                  <a:srgbClr val="FCF4E9"/>
                </a:solidFill>
                <a:latin typeface="Gulfs Display"/>
              </a:rPr>
              <a:t>Discussion Point</a:t>
            </a:r>
          </a:p>
        </p:txBody>
      </p:sp>
      <p:sp>
        <p:nvSpPr>
          <p:cNvPr id="8" name="TextBox 8"/>
          <p:cNvSpPr txBox="1"/>
          <p:nvPr/>
        </p:nvSpPr>
        <p:spPr>
          <a:xfrm>
            <a:off x="5753107" y="1118236"/>
            <a:ext cx="9812915" cy="1335405"/>
          </a:xfrm>
          <a:prstGeom prst="rect">
            <a:avLst/>
          </a:prstGeom>
        </p:spPr>
        <p:txBody>
          <a:bodyPr lIns="0" tIns="0" rIns="0" bIns="0" rtlCol="0" anchor="t">
            <a:spAutoFit/>
          </a:bodyPr>
          <a:lstStyle/>
          <a:p>
            <a:pPr algn="ctr">
              <a:lnSpc>
                <a:spcPts val="10919"/>
              </a:lnSpc>
            </a:pPr>
            <a:r>
              <a:rPr lang="en-US" sz="7800" dirty="0">
                <a:solidFill>
                  <a:srgbClr val="44645A"/>
                </a:solidFill>
                <a:latin typeface="Fraunces Bold"/>
              </a:rPr>
              <a:t>5. VẬN DỤNG</a:t>
            </a:r>
          </a:p>
        </p:txBody>
      </p:sp>
      <p:sp>
        <p:nvSpPr>
          <p:cNvPr id="9" name="TextBox 9"/>
          <p:cNvSpPr txBox="1"/>
          <p:nvPr/>
        </p:nvSpPr>
        <p:spPr>
          <a:xfrm>
            <a:off x="2663052" y="4260493"/>
            <a:ext cx="8803134" cy="3022766"/>
          </a:xfrm>
          <a:prstGeom prst="rect">
            <a:avLst/>
          </a:prstGeom>
        </p:spPr>
        <p:txBody>
          <a:bodyPr lIns="0" tIns="0" rIns="0" bIns="0" rtlCol="0" anchor="t">
            <a:spAutoFit/>
          </a:bodyPr>
          <a:lstStyle/>
          <a:p>
            <a:pPr algn="just">
              <a:lnSpc>
                <a:spcPts val="6030"/>
              </a:lnSpc>
            </a:pPr>
            <a:r>
              <a:rPr lang="en-US" sz="4047" dirty="0" err="1">
                <a:solidFill>
                  <a:srgbClr val="FFFFFF"/>
                </a:solidFill>
                <a:latin typeface="Roboto Condensed"/>
              </a:rPr>
              <a:t>Tìm</a:t>
            </a:r>
            <a:r>
              <a:rPr lang="en-US" sz="4047" dirty="0">
                <a:solidFill>
                  <a:srgbClr val="FFFFFF"/>
                </a:solidFill>
                <a:latin typeface="Roboto Condensed"/>
              </a:rPr>
              <a:t> </a:t>
            </a:r>
            <a:r>
              <a:rPr lang="en-US" sz="4047" dirty="0" err="1">
                <a:solidFill>
                  <a:srgbClr val="FFFFFF"/>
                </a:solidFill>
                <a:latin typeface="Roboto Condensed"/>
              </a:rPr>
              <a:t>thêm</a:t>
            </a:r>
            <a:r>
              <a:rPr lang="en-US" sz="4047" dirty="0">
                <a:solidFill>
                  <a:srgbClr val="FFFFFF"/>
                </a:solidFill>
                <a:latin typeface="Roboto Condensed"/>
              </a:rPr>
              <a:t> </a:t>
            </a:r>
            <a:r>
              <a:rPr lang="en-US" sz="4047" dirty="0" err="1">
                <a:solidFill>
                  <a:srgbClr val="FFFFFF"/>
                </a:solidFill>
                <a:latin typeface="Roboto Condensed"/>
              </a:rPr>
              <a:t>các</a:t>
            </a:r>
            <a:r>
              <a:rPr lang="en-US" sz="4047" dirty="0">
                <a:solidFill>
                  <a:srgbClr val="FFFFFF"/>
                </a:solidFill>
                <a:latin typeface="Roboto Condensed"/>
              </a:rPr>
              <a:t> </a:t>
            </a:r>
            <a:r>
              <a:rPr lang="en-US" sz="4047" dirty="0" err="1">
                <a:solidFill>
                  <a:srgbClr val="FFFFFF"/>
                </a:solidFill>
                <a:latin typeface="Roboto Condensed"/>
              </a:rPr>
              <a:t>văn</a:t>
            </a:r>
            <a:r>
              <a:rPr lang="en-US" sz="4047" dirty="0">
                <a:solidFill>
                  <a:srgbClr val="FFFFFF"/>
                </a:solidFill>
                <a:latin typeface="Roboto Condensed"/>
              </a:rPr>
              <a:t> </a:t>
            </a:r>
            <a:r>
              <a:rPr lang="en-US" sz="4047" dirty="0" err="1">
                <a:solidFill>
                  <a:srgbClr val="FFFFFF"/>
                </a:solidFill>
                <a:latin typeface="Roboto Condensed"/>
              </a:rPr>
              <a:t>bản</a:t>
            </a:r>
            <a:r>
              <a:rPr lang="en-US" sz="4047" dirty="0">
                <a:solidFill>
                  <a:srgbClr val="FFFFFF"/>
                </a:solidFill>
                <a:latin typeface="Roboto Condensed"/>
              </a:rPr>
              <a:t> </a:t>
            </a:r>
            <a:r>
              <a:rPr lang="en-US" sz="4047" dirty="0" err="1">
                <a:solidFill>
                  <a:srgbClr val="FFFFFF"/>
                </a:solidFill>
                <a:latin typeface="Roboto Condensed"/>
              </a:rPr>
              <a:t>thuật</a:t>
            </a:r>
            <a:r>
              <a:rPr lang="en-US" sz="4047" dirty="0">
                <a:solidFill>
                  <a:srgbClr val="FFFFFF"/>
                </a:solidFill>
                <a:latin typeface="Roboto Condensed"/>
              </a:rPr>
              <a:t> </a:t>
            </a:r>
            <a:r>
              <a:rPr lang="en-US" sz="4047" dirty="0" err="1">
                <a:solidFill>
                  <a:srgbClr val="FFFFFF"/>
                </a:solidFill>
                <a:latin typeface="Roboto Condensed"/>
              </a:rPr>
              <a:t>lại</a:t>
            </a:r>
            <a:r>
              <a:rPr lang="en-US" sz="4047" dirty="0">
                <a:solidFill>
                  <a:srgbClr val="FFFFFF"/>
                </a:solidFill>
                <a:latin typeface="Roboto Condensed"/>
              </a:rPr>
              <a:t> </a:t>
            </a:r>
            <a:r>
              <a:rPr lang="en-US" sz="4047" dirty="0" err="1">
                <a:solidFill>
                  <a:srgbClr val="FFFFFF"/>
                </a:solidFill>
                <a:latin typeface="Roboto Condensed"/>
              </a:rPr>
              <a:t>sự</a:t>
            </a:r>
            <a:r>
              <a:rPr lang="en-US" sz="4047" dirty="0">
                <a:solidFill>
                  <a:srgbClr val="FFFFFF"/>
                </a:solidFill>
                <a:latin typeface="Roboto Condensed"/>
              </a:rPr>
              <a:t> </a:t>
            </a:r>
            <a:r>
              <a:rPr lang="en-US" sz="4047" dirty="0" err="1">
                <a:solidFill>
                  <a:srgbClr val="FFFFFF"/>
                </a:solidFill>
                <a:latin typeface="Roboto Condensed"/>
              </a:rPr>
              <a:t>ra</a:t>
            </a:r>
            <a:r>
              <a:rPr lang="en-US" sz="4047" dirty="0">
                <a:solidFill>
                  <a:srgbClr val="FFFFFF"/>
                </a:solidFill>
                <a:latin typeface="Roboto Condensed"/>
              </a:rPr>
              <a:t> </a:t>
            </a:r>
            <a:r>
              <a:rPr lang="en-US" sz="4047" dirty="0" err="1">
                <a:solidFill>
                  <a:srgbClr val="FFFFFF"/>
                </a:solidFill>
                <a:latin typeface="Roboto Condensed"/>
              </a:rPr>
              <a:t>đời</a:t>
            </a:r>
            <a:r>
              <a:rPr lang="en-US" sz="4047" dirty="0">
                <a:solidFill>
                  <a:srgbClr val="FFFFFF"/>
                </a:solidFill>
                <a:latin typeface="Roboto Condensed"/>
              </a:rPr>
              <a:t> </a:t>
            </a:r>
            <a:r>
              <a:rPr lang="en-US" sz="4047" dirty="0" err="1">
                <a:solidFill>
                  <a:srgbClr val="FFFFFF"/>
                </a:solidFill>
                <a:latin typeface="Roboto Condensed"/>
              </a:rPr>
              <a:t>của</a:t>
            </a:r>
            <a:r>
              <a:rPr lang="en-US" sz="4047" dirty="0">
                <a:solidFill>
                  <a:srgbClr val="FFFFFF"/>
                </a:solidFill>
                <a:latin typeface="Roboto Condensed"/>
              </a:rPr>
              <a:t> </a:t>
            </a:r>
            <a:r>
              <a:rPr lang="en-US" sz="4047" dirty="0" err="1">
                <a:solidFill>
                  <a:srgbClr val="FFFFFF"/>
                </a:solidFill>
                <a:latin typeface="Roboto Condensed"/>
              </a:rPr>
              <a:t>một</a:t>
            </a:r>
            <a:r>
              <a:rPr lang="en-US" sz="4047" dirty="0">
                <a:solidFill>
                  <a:srgbClr val="FFFFFF"/>
                </a:solidFill>
                <a:latin typeface="Roboto Condensed"/>
              </a:rPr>
              <a:t> </a:t>
            </a:r>
            <a:r>
              <a:rPr lang="en-US" sz="4047" dirty="0" err="1">
                <a:solidFill>
                  <a:srgbClr val="FFFFFF"/>
                </a:solidFill>
                <a:latin typeface="Roboto Condensed"/>
              </a:rPr>
              <a:t>số</a:t>
            </a:r>
            <a:r>
              <a:rPr lang="en-US" sz="4047" dirty="0">
                <a:solidFill>
                  <a:srgbClr val="FFFFFF"/>
                </a:solidFill>
                <a:latin typeface="Roboto Condensed"/>
              </a:rPr>
              <a:t> </a:t>
            </a:r>
            <a:r>
              <a:rPr lang="en-US" sz="4047" dirty="0" err="1">
                <a:solidFill>
                  <a:srgbClr val="FFFFFF"/>
                </a:solidFill>
                <a:latin typeface="Roboto Condensed"/>
              </a:rPr>
              <a:t>phát</a:t>
            </a:r>
            <a:r>
              <a:rPr lang="en-US" sz="4047" dirty="0">
                <a:solidFill>
                  <a:srgbClr val="FFFFFF"/>
                </a:solidFill>
                <a:latin typeface="Roboto Condensed"/>
              </a:rPr>
              <a:t> minh </a:t>
            </a:r>
            <a:r>
              <a:rPr lang="en-US" sz="4047" dirty="0" err="1">
                <a:solidFill>
                  <a:srgbClr val="FFFFFF"/>
                </a:solidFill>
                <a:latin typeface="Roboto Condensed"/>
              </a:rPr>
              <a:t>khoa</a:t>
            </a:r>
            <a:r>
              <a:rPr lang="en-US" sz="4047" dirty="0">
                <a:solidFill>
                  <a:srgbClr val="FFFFFF"/>
                </a:solidFill>
                <a:latin typeface="Roboto Condensed"/>
              </a:rPr>
              <a:t> </a:t>
            </a:r>
            <a:r>
              <a:rPr lang="en-US" sz="4047" dirty="0" err="1">
                <a:solidFill>
                  <a:srgbClr val="FFFFFF"/>
                </a:solidFill>
                <a:latin typeface="Roboto Condensed"/>
              </a:rPr>
              <a:t>học</a:t>
            </a:r>
            <a:r>
              <a:rPr lang="en-US" sz="4047" dirty="0">
                <a:solidFill>
                  <a:srgbClr val="FFFFFF"/>
                </a:solidFill>
                <a:latin typeface="Roboto Condensed"/>
              </a:rPr>
              <a:t>, </a:t>
            </a:r>
            <a:r>
              <a:rPr lang="en-US" sz="4047" dirty="0" err="1">
                <a:solidFill>
                  <a:srgbClr val="FFFFFF"/>
                </a:solidFill>
                <a:latin typeface="Roboto Condensed"/>
              </a:rPr>
              <a:t>lấy</a:t>
            </a:r>
            <a:r>
              <a:rPr lang="en-US" sz="4047" dirty="0">
                <a:solidFill>
                  <a:srgbClr val="FFFFFF"/>
                </a:solidFill>
                <a:latin typeface="Roboto Condensed"/>
              </a:rPr>
              <a:t> </a:t>
            </a:r>
            <a:r>
              <a:rPr lang="en-US" sz="4047" dirty="0" err="1">
                <a:solidFill>
                  <a:srgbClr val="FFFFFF"/>
                </a:solidFill>
                <a:latin typeface="Roboto Condensed"/>
              </a:rPr>
              <a:t>đó</a:t>
            </a:r>
            <a:r>
              <a:rPr lang="en-US" sz="4047" dirty="0">
                <a:solidFill>
                  <a:srgbClr val="FFFFFF"/>
                </a:solidFill>
                <a:latin typeface="Roboto Condensed"/>
              </a:rPr>
              <a:t> </a:t>
            </a:r>
            <a:r>
              <a:rPr lang="en-US" sz="4047" dirty="0" err="1">
                <a:solidFill>
                  <a:srgbClr val="FFFFFF"/>
                </a:solidFill>
                <a:latin typeface="Roboto Condensed"/>
              </a:rPr>
              <a:t>làm</a:t>
            </a:r>
            <a:r>
              <a:rPr lang="en-US" sz="4047" dirty="0">
                <a:solidFill>
                  <a:srgbClr val="FFFFFF"/>
                </a:solidFill>
                <a:latin typeface="Roboto Condensed"/>
              </a:rPr>
              <a:t> </a:t>
            </a:r>
            <a:r>
              <a:rPr lang="en-US" sz="4047" dirty="0" err="1">
                <a:solidFill>
                  <a:srgbClr val="FFFFFF"/>
                </a:solidFill>
                <a:latin typeface="Roboto Condensed"/>
              </a:rPr>
              <a:t>chất</a:t>
            </a:r>
            <a:r>
              <a:rPr lang="en-US" sz="4047" dirty="0">
                <a:solidFill>
                  <a:srgbClr val="FFFFFF"/>
                </a:solidFill>
                <a:latin typeface="Roboto Condensed"/>
              </a:rPr>
              <a:t> </a:t>
            </a:r>
            <a:r>
              <a:rPr lang="en-US" sz="4047" dirty="0" err="1">
                <a:solidFill>
                  <a:srgbClr val="FFFFFF"/>
                </a:solidFill>
                <a:latin typeface="Roboto Condensed"/>
              </a:rPr>
              <a:t>liệu</a:t>
            </a:r>
            <a:r>
              <a:rPr lang="en-US" sz="4047" dirty="0">
                <a:solidFill>
                  <a:srgbClr val="FFFFFF"/>
                </a:solidFill>
                <a:latin typeface="Roboto Condensed"/>
              </a:rPr>
              <a:t> </a:t>
            </a:r>
            <a:r>
              <a:rPr lang="en-US" sz="4047" dirty="0" err="1">
                <a:solidFill>
                  <a:srgbClr val="FFFFFF"/>
                </a:solidFill>
                <a:latin typeface="Roboto Condensed"/>
              </a:rPr>
              <a:t>để</a:t>
            </a:r>
            <a:r>
              <a:rPr lang="en-US" sz="4047" dirty="0">
                <a:solidFill>
                  <a:srgbClr val="FFFFFF"/>
                </a:solidFill>
                <a:latin typeface="Roboto Condensed"/>
              </a:rPr>
              <a:t> </a:t>
            </a:r>
            <a:r>
              <a:rPr lang="en-US" sz="4047" dirty="0" err="1">
                <a:solidFill>
                  <a:srgbClr val="FFFFFF"/>
                </a:solidFill>
                <a:latin typeface="Roboto Condensed"/>
              </a:rPr>
              <a:t>chuẩn</a:t>
            </a:r>
            <a:r>
              <a:rPr lang="en-US" sz="4047" dirty="0">
                <a:solidFill>
                  <a:srgbClr val="FFFFFF"/>
                </a:solidFill>
                <a:latin typeface="Roboto Condensed"/>
              </a:rPr>
              <a:t> </a:t>
            </a:r>
            <a:r>
              <a:rPr lang="en-US" sz="4047" dirty="0" err="1">
                <a:solidFill>
                  <a:srgbClr val="FFFFFF"/>
                </a:solidFill>
                <a:latin typeface="Roboto Condensed"/>
              </a:rPr>
              <a:t>bị</a:t>
            </a:r>
            <a:r>
              <a:rPr lang="en-US" sz="4047" dirty="0">
                <a:solidFill>
                  <a:srgbClr val="FFFFFF"/>
                </a:solidFill>
                <a:latin typeface="Roboto Condensed"/>
              </a:rPr>
              <a:t> </a:t>
            </a:r>
            <a:r>
              <a:rPr lang="en-US" sz="4047" dirty="0" err="1">
                <a:solidFill>
                  <a:srgbClr val="FFFFFF"/>
                </a:solidFill>
                <a:latin typeface="Roboto Condensed"/>
              </a:rPr>
              <a:t>cho</a:t>
            </a:r>
            <a:r>
              <a:rPr lang="en-US" sz="4047" dirty="0">
                <a:solidFill>
                  <a:srgbClr val="FFFFFF"/>
                </a:solidFill>
                <a:latin typeface="Roboto Condensed"/>
              </a:rPr>
              <a:t> </a:t>
            </a:r>
            <a:r>
              <a:rPr lang="en-US" sz="4047" dirty="0" err="1">
                <a:solidFill>
                  <a:srgbClr val="FFFFFF"/>
                </a:solidFill>
                <a:latin typeface="Roboto Condensed"/>
              </a:rPr>
              <a:t>bài</a:t>
            </a:r>
            <a:r>
              <a:rPr lang="en-US" sz="4047" dirty="0">
                <a:solidFill>
                  <a:srgbClr val="FFFFFF"/>
                </a:solidFill>
                <a:latin typeface="Roboto Condensed"/>
              </a:rPr>
              <a:t> </a:t>
            </a:r>
            <a:r>
              <a:rPr lang="en-US" sz="4047" dirty="0" err="1">
                <a:solidFill>
                  <a:srgbClr val="FFFFFF"/>
                </a:solidFill>
                <a:latin typeface="Roboto Condensed"/>
              </a:rPr>
              <a:t>học</a:t>
            </a:r>
            <a:r>
              <a:rPr lang="en-US" sz="4047" dirty="0">
                <a:solidFill>
                  <a:srgbClr val="FFFFFF"/>
                </a:solidFill>
                <a:latin typeface="Roboto Condensed"/>
              </a:rPr>
              <a:t> </a:t>
            </a:r>
            <a:r>
              <a:rPr lang="en-US" sz="4047" dirty="0" err="1">
                <a:solidFill>
                  <a:srgbClr val="FFFFFF"/>
                </a:solidFill>
                <a:latin typeface="Roboto Condensed"/>
              </a:rPr>
              <a:t>kĩ</a:t>
            </a:r>
            <a:r>
              <a:rPr lang="en-US" sz="4047" dirty="0">
                <a:solidFill>
                  <a:srgbClr val="FFFFFF"/>
                </a:solidFill>
                <a:latin typeface="Roboto Condensed"/>
              </a:rPr>
              <a:t> </a:t>
            </a:r>
            <a:r>
              <a:rPr lang="en-US" sz="4047" dirty="0" err="1">
                <a:solidFill>
                  <a:srgbClr val="FFFFFF"/>
                </a:solidFill>
                <a:latin typeface="Roboto Condensed"/>
              </a:rPr>
              <a:t>năng</a:t>
            </a:r>
            <a:r>
              <a:rPr lang="en-US" sz="4047" dirty="0">
                <a:solidFill>
                  <a:srgbClr val="FFFFFF"/>
                </a:solidFill>
                <a:latin typeface="Roboto Condensed"/>
              </a:rPr>
              <a:t> </a:t>
            </a:r>
            <a:r>
              <a:rPr lang="en-US" sz="4047" dirty="0" err="1">
                <a:solidFill>
                  <a:srgbClr val="FFFFFF"/>
                </a:solidFill>
                <a:latin typeface="Roboto Condensed"/>
              </a:rPr>
              <a:t>viết</a:t>
            </a:r>
            <a:r>
              <a:rPr lang="en-US" sz="4047" dirty="0">
                <a:solidFill>
                  <a:srgbClr val="FFFFFF"/>
                </a:solidFill>
                <a:latin typeface="Roboto Condensed"/>
              </a:rPr>
              <a:t>: </a:t>
            </a:r>
            <a:r>
              <a:rPr lang="en-US" sz="4047" dirty="0" err="1">
                <a:solidFill>
                  <a:srgbClr val="FFFFFF"/>
                </a:solidFill>
                <a:latin typeface="Roboto Condensed Italics"/>
              </a:rPr>
              <a:t>Tóm</a:t>
            </a:r>
            <a:r>
              <a:rPr lang="en-US" sz="4047" dirty="0">
                <a:solidFill>
                  <a:srgbClr val="FFFFFF"/>
                </a:solidFill>
                <a:latin typeface="Roboto Condensed Italics"/>
              </a:rPr>
              <a:t> </a:t>
            </a:r>
            <a:r>
              <a:rPr lang="en-US" sz="4047" dirty="0" err="1">
                <a:solidFill>
                  <a:srgbClr val="FFFFFF"/>
                </a:solidFill>
                <a:latin typeface="Roboto Condensed Italics"/>
              </a:rPr>
              <a:t>tắt</a:t>
            </a:r>
            <a:r>
              <a:rPr lang="en-US" sz="4047" dirty="0">
                <a:solidFill>
                  <a:srgbClr val="FFFFFF"/>
                </a:solidFill>
                <a:latin typeface="Roboto Condensed Italics"/>
              </a:rPr>
              <a:t> </a:t>
            </a:r>
            <a:r>
              <a:rPr lang="en-US" sz="4047" dirty="0" err="1">
                <a:solidFill>
                  <a:srgbClr val="FFFFFF"/>
                </a:solidFill>
                <a:latin typeface="Roboto Condensed Italics"/>
              </a:rPr>
              <a:t>văn</a:t>
            </a:r>
            <a:r>
              <a:rPr lang="en-US" sz="4047" dirty="0">
                <a:solidFill>
                  <a:srgbClr val="FFFFFF"/>
                </a:solidFill>
                <a:latin typeface="Roboto Condensed Italics"/>
              </a:rPr>
              <a:t> </a:t>
            </a:r>
            <a:r>
              <a:rPr lang="en-US" sz="4047" dirty="0" err="1">
                <a:solidFill>
                  <a:srgbClr val="FFFFFF"/>
                </a:solidFill>
                <a:latin typeface="Roboto Condensed Italics"/>
              </a:rPr>
              <a:t>bản</a:t>
            </a:r>
            <a:r>
              <a:rPr lang="en-US" sz="4047" dirty="0">
                <a:solidFill>
                  <a:srgbClr val="FFFFFF"/>
                </a:solidFill>
                <a:latin typeface="Roboto Condensed Italics"/>
              </a:rPr>
              <a:t> </a:t>
            </a:r>
            <a:r>
              <a:rPr lang="en-US" sz="4047" dirty="0" err="1">
                <a:solidFill>
                  <a:srgbClr val="FFFFFF"/>
                </a:solidFill>
                <a:latin typeface="Roboto Condensed Italics"/>
              </a:rPr>
              <a:t>thông</a:t>
            </a:r>
            <a:r>
              <a:rPr lang="en-US" sz="4047" dirty="0">
                <a:solidFill>
                  <a:srgbClr val="FFFFFF"/>
                </a:solidFill>
                <a:latin typeface="Roboto Condensed Italics"/>
              </a:rPr>
              <a:t> tin.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945931"/>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0877" y="6679308"/>
            <a:ext cx="1875646" cy="32542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902563" y="7974571"/>
            <a:ext cx="3422426" cy="240192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3153880" y="1028700"/>
            <a:ext cx="4105420" cy="4930089"/>
          </a:xfrm>
          <a:prstGeom prst="rect">
            <a:avLst/>
          </a:prstGeom>
        </p:spPr>
      </p:pic>
      <p:sp>
        <p:nvSpPr>
          <p:cNvPr id="6" name="TextBox 6"/>
          <p:cNvSpPr txBox="1"/>
          <p:nvPr/>
        </p:nvSpPr>
        <p:spPr>
          <a:xfrm>
            <a:off x="1706767" y="3181007"/>
            <a:ext cx="12849234" cy="1066789"/>
          </a:xfrm>
          <a:prstGeom prst="rect">
            <a:avLst/>
          </a:prstGeom>
        </p:spPr>
        <p:txBody>
          <a:bodyPr lIns="0" tIns="0" rIns="0" bIns="0" rtlCol="0" anchor="t">
            <a:spAutoFit/>
          </a:bodyPr>
          <a:lstStyle/>
          <a:p>
            <a:pPr algn="ctr">
              <a:lnSpc>
                <a:spcPts val="7199"/>
              </a:lnSpc>
            </a:pPr>
            <a:r>
              <a:rPr lang="en-US" sz="8999" spc="449" dirty="0" err="1">
                <a:solidFill>
                  <a:srgbClr val="F7DD9A"/>
                </a:solidFill>
                <a:latin typeface="#9Slide05 VL Fadilla"/>
              </a:rPr>
              <a:t>Hướng</a:t>
            </a:r>
            <a:r>
              <a:rPr lang="en-US" sz="8999" spc="449" dirty="0">
                <a:solidFill>
                  <a:srgbClr val="F7DD9A"/>
                </a:solidFill>
                <a:latin typeface="#9Slide05 VL Fadilla"/>
              </a:rPr>
              <a:t> </a:t>
            </a:r>
            <a:r>
              <a:rPr lang="en-US" sz="8999" spc="449" dirty="0" err="1">
                <a:solidFill>
                  <a:srgbClr val="F7DD9A"/>
                </a:solidFill>
                <a:latin typeface="#9Slide05 VL Fadilla"/>
              </a:rPr>
              <a:t>dẫn</a:t>
            </a:r>
            <a:r>
              <a:rPr lang="en-US" sz="8999" spc="449" dirty="0">
                <a:solidFill>
                  <a:srgbClr val="F7DD9A"/>
                </a:solidFill>
                <a:latin typeface="#9Slide05 VL Fadilla"/>
              </a:rPr>
              <a:t> </a:t>
            </a:r>
            <a:r>
              <a:rPr lang="en-US" sz="8999" spc="449" dirty="0" err="1">
                <a:solidFill>
                  <a:srgbClr val="F7DD9A"/>
                </a:solidFill>
                <a:latin typeface="#9Slide05 VL Fadilla"/>
              </a:rPr>
              <a:t>về</a:t>
            </a:r>
            <a:r>
              <a:rPr lang="en-US" sz="8999" spc="449" dirty="0">
                <a:solidFill>
                  <a:srgbClr val="F7DD9A"/>
                </a:solidFill>
                <a:latin typeface="#9Slide05 VL Fadilla"/>
              </a:rPr>
              <a:t> </a:t>
            </a:r>
            <a:r>
              <a:rPr lang="en-US" sz="8999" spc="449" dirty="0" err="1">
                <a:solidFill>
                  <a:srgbClr val="F7DD9A"/>
                </a:solidFill>
                <a:latin typeface="#9Slide05 VL Fadilla"/>
              </a:rPr>
              <a:t>nhà</a:t>
            </a:r>
            <a:r>
              <a:rPr lang="en-US" sz="8999" spc="449" dirty="0">
                <a:solidFill>
                  <a:srgbClr val="F7DD9A"/>
                </a:solidFill>
                <a:latin typeface="#9Slide05 VL Fadilla"/>
              </a:rPr>
              <a:t>:</a:t>
            </a: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54507" flipV="1">
            <a:off x="-829455" y="395230"/>
            <a:ext cx="3274388" cy="2220630"/>
          </a:xfrm>
          <a:prstGeom prst="rect">
            <a:avLst/>
          </a:prstGeom>
        </p:spPr>
      </p:pic>
      <p:sp>
        <p:nvSpPr>
          <p:cNvPr id="8" name="TextBox 8"/>
          <p:cNvSpPr txBox="1"/>
          <p:nvPr/>
        </p:nvSpPr>
        <p:spPr>
          <a:xfrm>
            <a:off x="1966523" y="4540201"/>
            <a:ext cx="12329722" cy="1844675"/>
          </a:xfrm>
          <a:prstGeom prst="rect">
            <a:avLst/>
          </a:prstGeom>
        </p:spPr>
        <p:txBody>
          <a:bodyPr lIns="0" tIns="0" rIns="0" bIns="0" rtlCol="0" anchor="t">
            <a:spAutoFit/>
          </a:bodyPr>
          <a:lstStyle/>
          <a:p>
            <a:pPr algn="ctr">
              <a:lnSpc>
                <a:spcPts val="7450"/>
              </a:lnSpc>
            </a:pPr>
            <a:r>
              <a:rPr lang="en-US" sz="5000" dirty="0" err="1">
                <a:solidFill>
                  <a:srgbClr val="FFFFFF"/>
                </a:solidFill>
                <a:latin typeface="Roboto Condensed"/>
              </a:rPr>
              <a:t>Thực</a:t>
            </a:r>
            <a:r>
              <a:rPr lang="en-US" sz="5000" dirty="0">
                <a:solidFill>
                  <a:srgbClr val="FFFFFF"/>
                </a:solidFill>
                <a:latin typeface="Roboto Condensed"/>
              </a:rPr>
              <a:t> </a:t>
            </a:r>
            <a:r>
              <a:rPr lang="en-US" sz="5000" dirty="0" err="1">
                <a:solidFill>
                  <a:srgbClr val="FFFFFF"/>
                </a:solidFill>
                <a:latin typeface="Roboto Condensed"/>
              </a:rPr>
              <a:t>hiện</a:t>
            </a:r>
            <a:r>
              <a:rPr lang="en-US" sz="5000" dirty="0">
                <a:solidFill>
                  <a:srgbClr val="FFFFFF"/>
                </a:solidFill>
                <a:latin typeface="Roboto Condensed"/>
              </a:rPr>
              <a:t> </a:t>
            </a:r>
            <a:r>
              <a:rPr lang="en-US" sz="5000" dirty="0" err="1">
                <a:solidFill>
                  <a:srgbClr val="FFFFFF"/>
                </a:solidFill>
                <a:latin typeface="Roboto Condensed"/>
              </a:rPr>
              <a:t>các</a:t>
            </a:r>
            <a:r>
              <a:rPr lang="en-US" sz="5000" dirty="0">
                <a:solidFill>
                  <a:srgbClr val="FFFFFF"/>
                </a:solidFill>
                <a:latin typeface="Roboto Condensed"/>
              </a:rPr>
              <a:t> PHT </a:t>
            </a:r>
            <a:r>
              <a:rPr lang="en-US" sz="5000" dirty="0" err="1">
                <a:solidFill>
                  <a:srgbClr val="FFFFFF"/>
                </a:solidFill>
                <a:latin typeface="Roboto Condensed"/>
              </a:rPr>
              <a:t>chuẩn</a:t>
            </a:r>
            <a:r>
              <a:rPr lang="en-US" sz="5000" dirty="0">
                <a:solidFill>
                  <a:srgbClr val="FFFFFF"/>
                </a:solidFill>
                <a:latin typeface="Roboto Condensed"/>
              </a:rPr>
              <a:t> </a:t>
            </a:r>
            <a:r>
              <a:rPr lang="en-US" sz="5000" dirty="0" err="1">
                <a:solidFill>
                  <a:srgbClr val="FFFFFF"/>
                </a:solidFill>
                <a:latin typeface="Roboto Condensed"/>
              </a:rPr>
              <a:t>bị</a:t>
            </a:r>
            <a:r>
              <a:rPr lang="en-US" sz="5000" dirty="0">
                <a:solidFill>
                  <a:srgbClr val="FFFFFF"/>
                </a:solidFill>
                <a:latin typeface="Roboto Condensed"/>
              </a:rPr>
              <a:t> </a:t>
            </a:r>
            <a:r>
              <a:rPr lang="en-US" sz="5000" dirty="0" err="1">
                <a:solidFill>
                  <a:srgbClr val="FFFFFF"/>
                </a:solidFill>
                <a:latin typeface="Roboto Condensed"/>
              </a:rPr>
              <a:t>bài</a:t>
            </a:r>
            <a:r>
              <a:rPr lang="en-US" sz="5000" dirty="0">
                <a:solidFill>
                  <a:srgbClr val="FFFFFF"/>
                </a:solidFill>
                <a:latin typeface="Roboto Condensed"/>
              </a:rPr>
              <a:t> </a:t>
            </a:r>
            <a:r>
              <a:rPr lang="en-US" sz="5000" dirty="0" err="1">
                <a:solidFill>
                  <a:srgbClr val="FFFFFF"/>
                </a:solidFill>
                <a:latin typeface="Roboto Condensed Italics"/>
              </a:rPr>
              <a:t>Viết</a:t>
            </a:r>
            <a:r>
              <a:rPr lang="en-US" sz="5000" dirty="0">
                <a:solidFill>
                  <a:srgbClr val="FFFFFF"/>
                </a:solidFill>
                <a:latin typeface="Roboto Condensed Italics"/>
              </a:rPr>
              <a:t>: </a:t>
            </a:r>
          </a:p>
          <a:p>
            <a:pPr algn="ctr">
              <a:lnSpc>
                <a:spcPts val="7450"/>
              </a:lnSpc>
            </a:pPr>
            <a:r>
              <a:rPr lang="en-US" sz="5000" i="1" dirty="0" err="1">
                <a:solidFill>
                  <a:srgbClr val="FFFFFF"/>
                </a:solidFill>
                <a:latin typeface="Roboto Condensed"/>
              </a:rPr>
              <a:t>Tóm</a:t>
            </a:r>
            <a:r>
              <a:rPr lang="en-US" sz="5000" i="1" dirty="0">
                <a:solidFill>
                  <a:srgbClr val="FFFFFF"/>
                </a:solidFill>
                <a:latin typeface="Roboto Condensed"/>
              </a:rPr>
              <a:t> </a:t>
            </a:r>
            <a:r>
              <a:rPr lang="en-US" sz="5000" i="1" dirty="0" err="1">
                <a:solidFill>
                  <a:srgbClr val="FFFFFF"/>
                </a:solidFill>
                <a:latin typeface="Roboto Condensed"/>
              </a:rPr>
              <a:t>tắt</a:t>
            </a:r>
            <a:r>
              <a:rPr lang="en-US" sz="5000" i="1" dirty="0">
                <a:solidFill>
                  <a:srgbClr val="FFFFFF"/>
                </a:solidFill>
                <a:latin typeface="Roboto Condensed"/>
              </a:rPr>
              <a:t> </a:t>
            </a:r>
            <a:r>
              <a:rPr lang="en-US" sz="5000" i="1" dirty="0" err="1">
                <a:solidFill>
                  <a:srgbClr val="FFFFFF"/>
                </a:solidFill>
                <a:latin typeface="Roboto Condensed"/>
              </a:rPr>
              <a:t>văn</a:t>
            </a:r>
            <a:r>
              <a:rPr lang="en-US" sz="5000" i="1" dirty="0">
                <a:solidFill>
                  <a:srgbClr val="FFFFFF"/>
                </a:solidFill>
                <a:latin typeface="Roboto Condensed"/>
              </a:rPr>
              <a:t> </a:t>
            </a:r>
            <a:r>
              <a:rPr lang="en-US" sz="5000" i="1" dirty="0" err="1">
                <a:solidFill>
                  <a:srgbClr val="FFFFFF"/>
                </a:solidFill>
                <a:latin typeface="Roboto Condensed"/>
              </a:rPr>
              <a:t>bản</a:t>
            </a:r>
            <a:r>
              <a:rPr lang="en-US" sz="5000" i="1" dirty="0">
                <a:solidFill>
                  <a:srgbClr val="FFFFFF"/>
                </a:solidFill>
                <a:latin typeface="Roboto Condensed"/>
              </a:rPr>
              <a:t> </a:t>
            </a:r>
            <a:r>
              <a:rPr lang="en-US" sz="5000" i="1" dirty="0" err="1">
                <a:solidFill>
                  <a:srgbClr val="FFFFFF"/>
                </a:solidFill>
                <a:latin typeface="Roboto Condensed"/>
              </a:rPr>
              <a:t>thông</a:t>
            </a:r>
            <a:r>
              <a:rPr lang="en-US" sz="5000" i="1" dirty="0">
                <a:solidFill>
                  <a:srgbClr val="FFFFFF"/>
                </a:solidFill>
                <a:latin typeface="Roboto Condensed"/>
              </a:rPr>
              <a:t> tin.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11944" y="1709493"/>
            <a:ext cx="12864111" cy="6868013"/>
          </a:xfrm>
          <a:prstGeom prst="rect">
            <a:avLst/>
          </a:prstGeom>
        </p:spPr>
      </p:pic>
      <p:sp>
        <p:nvSpPr>
          <p:cNvPr id="3" name="TextBox 3"/>
          <p:cNvSpPr txBox="1"/>
          <p:nvPr/>
        </p:nvSpPr>
        <p:spPr>
          <a:xfrm>
            <a:off x="3773246" y="4542793"/>
            <a:ext cx="10741509" cy="1344290"/>
          </a:xfrm>
          <a:prstGeom prst="rect">
            <a:avLst/>
          </a:prstGeom>
        </p:spPr>
        <p:txBody>
          <a:bodyPr lIns="0" tIns="0" rIns="0" bIns="0" rtlCol="0" anchor="t">
            <a:spAutoFit/>
          </a:bodyPr>
          <a:lstStyle/>
          <a:p>
            <a:pPr algn="ctr">
              <a:lnSpc>
                <a:spcPts val="9799"/>
              </a:lnSpc>
            </a:pPr>
            <a:r>
              <a:rPr lang="en-US" sz="9799">
                <a:solidFill>
                  <a:srgbClr val="44645A"/>
                </a:solidFill>
                <a:latin typeface="#9Slide05 VL Fadilla"/>
              </a:rPr>
              <a:t>Xin chào và hẹn gặp lại!</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61014" y="1219987"/>
            <a:ext cx="2067774" cy="213999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6421" y="6472291"/>
            <a:ext cx="2778922" cy="259134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96165" y="1028700"/>
            <a:ext cx="2329698" cy="13961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41149" y="690972"/>
            <a:ext cx="1264194" cy="2817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5946" b="-5946"/>
              </a:stretch>
            </a:blipFill>
          </p:spPr>
        </p:sp>
      </p:grpSp>
      <p:sp>
        <p:nvSpPr>
          <p:cNvPr id="10" name="TextBox 10"/>
          <p:cNvSpPr txBox="1"/>
          <p:nvPr/>
        </p:nvSpPr>
        <p:spPr>
          <a:xfrm>
            <a:off x="1440830" y="7894499"/>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Thomas Edison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bóng</a:t>
            </a:r>
            <a:r>
              <a:rPr lang="en-US" sz="4399" dirty="0">
                <a:solidFill>
                  <a:srgbClr val="3A5949"/>
                </a:solidFill>
                <a:latin typeface="Roboto Condensed Bold"/>
              </a:rPr>
              <a:t> </a:t>
            </a:r>
            <a:r>
              <a:rPr lang="en-US" sz="4399" dirty="0" err="1">
                <a:solidFill>
                  <a:srgbClr val="3A5949"/>
                </a:solidFill>
                <a:latin typeface="Roboto Condensed Bold"/>
              </a:rPr>
              <a:t>đèn</a:t>
            </a:r>
            <a:r>
              <a:rPr lang="en-US" sz="4399" dirty="0">
                <a:solidFill>
                  <a:srgbClr val="3A5949"/>
                </a:solidFill>
                <a:latin typeface="Roboto Condensed Bold"/>
              </a:rPr>
              <a:t> </a:t>
            </a:r>
            <a:r>
              <a:rPr lang="en-US" sz="4399" dirty="0" err="1">
                <a:solidFill>
                  <a:srgbClr val="3A5949"/>
                </a:solidFill>
                <a:latin typeface="Roboto Condensed Bold"/>
              </a:rPr>
              <a:t>điện</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184" b="-184"/>
              </a:stretch>
            </a:blipFill>
          </p:spPr>
        </p:sp>
      </p:grpSp>
      <p:sp>
        <p:nvSpPr>
          <p:cNvPr id="10" name="TextBox 10"/>
          <p:cNvSpPr txBox="1"/>
          <p:nvPr/>
        </p:nvSpPr>
        <p:spPr>
          <a:xfrm>
            <a:off x="1440830" y="7894499"/>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Charles Darwin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thuyết</a:t>
            </a:r>
            <a:r>
              <a:rPr lang="en-US" sz="4399" dirty="0">
                <a:solidFill>
                  <a:srgbClr val="3A5949"/>
                </a:solidFill>
                <a:latin typeface="Roboto Condensed Bold"/>
              </a:rPr>
              <a:t> </a:t>
            </a:r>
            <a:r>
              <a:rPr lang="en-US" sz="4399" dirty="0" err="1">
                <a:solidFill>
                  <a:srgbClr val="3A5949"/>
                </a:solidFill>
                <a:latin typeface="Roboto Condensed Bold"/>
              </a:rPr>
              <a:t>tiến</a:t>
            </a:r>
            <a:r>
              <a:rPr lang="en-US" sz="4399" dirty="0">
                <a:solidFill>
                  <a:srgbClr val="3A5949"/>
                </a:solidFill>
                <a:latin typeface="Roboto Condensed Bold"/>
              </a:rPr>
              <a:t> </a:t>
            </a:r>
            <a:r>
              <a:rPr lang="en-US" sz="4399" dirty="0" err="1">
                <a:solidFill>
                  <a:srgbClr val="3A5949"/>
                </a:solidFill>
                <a:latin typeface="Roboto Condensed Bold"/>
              </a:rPr>
              <a:t>hóa</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9372" b="-9372"/>
              </a:stretch>
            </a:blipFill>
          </p:spPr>
        </p:sp>
      </p:grpSp>
      <p:sp>
        <p:nvSpPr>
          <p:cNvPr id="10" name="TextBox 10"/>
          <p:cNvSpPr txBox="1"/>
          <p:nvPr/>
        </p:nvSpPr>
        <p:spPr>
          <a:xfrm>
            <a:off x="1440830" y="7894499"/>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Marie Curie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hoạt</a:t>
            </a:r>
            <a:r>
              <a:rPr lang="en-US" sz="4399" dirty="0">
                <a:solidFill>
                  <a:srgbClr val="3A5949"/>
                </a:solidFill>
                <a:latin typeface="Roboto Condensed Bold"/>
              </a:rPr>
              <a:t> </a:t>
            </a:r>
            <a:r>
              <a:rPr lang="en-US" sz="4399" dirty="0" err="1">
                <a:solidFill>
                  <a:srgbClr val="3A5949"/>
                </a:solidFill>
                <a:latin typeface="Roboto Condensed Bold"/>
              </a:rPr>
              <a:t>chất</a:t>
            </a:r>
            <a:r>
              <a:rPr lang="en-US" sz="4399" dirty="0">
                <a:solidFill>
                  <a:srgbClr val="3A5949"/>
                </a:solidFill>
                <a:latin typeface="Roboto Condensed Bold"/>
              </a:rPr>
              <a:t> </a:t>
            </a:r>
            <a:r>
              <a:rPr lang="en-US" sz="4399" dirty="0" err="1">
                <a:solidFill>
                  <a:srgbClr val="3A5949"/>
                </a:solidFill>
                <a:latin typeface="Roboto Condensed Bold"/>
              </a:rPr>
              <a:t>phóng</a:t>
            </a:r>
            <a:r>
              <a:rPr lang="en-US" sz="4399" dirty="0">
                <a:solidFill>
                  <a:srgbClr val="3A5949"/>
                </a:solidFill>
                <a:latin typeface="Roboto Condensed Bold"/>
              </a:rPr>
              <a:t> </a:t>
            </a:r>
            <a:r>
              <a:rPr lang="en-US" sz="4399" dirty="0" err="1">
                <a:solidFill>
                  <a:srgbClr val="3A5949"/>
                </a:solidFill>
                <a:latin typeface="Roboto Condensed Bold"/>
              </a:rPr>
              <a:t>xạ</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11014" b="-11014"/>
              </a:stretch>
            </a:blipFill>
          </p:spPr>
        </p:sp>
      </p:grpSp>
      <p:sp>
        <p:nvSpPr>
          <p:cNvPr id="10" name="TextBox 10"/>
          <p:cNvSpPr txBox="1"/>
          <p:nvPr/>
        </p:nvSpPr>
        <p:spPr>
          <a:xfrm>
            <a:off x="1440830" y="7894499"/>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Karl Benz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chiếc</a:t>
            </a:r>
            <a:r>
              <a:rPr lang="en-US" sz="4399" dirty="0">
                <a:solidFill>
                  <a:srgbClr val="3A5949"/>
                </a:solidFill>
                <a:latin typeface="Roboto Condensed Bold"/>
              </a:rPr>
              <a:t> </a:t>
            </a:r>
            <a:r>
              <a:rPr lang="en-US" sz="4399" dirty="0" err="1">
                <a:solidFill>
                  <a:srgbClr val="3A5949"/>
                </a:solidFill>
                <a:latin typeface="Roboto Condensed Bold"/>
              </a:rPr>
              <a:t>xe</a:t>
            </a:r>
            <a:r>
              <a:rPr lang="en-US" sz="4399" dirty="0">
                <a:solidFill>
                  <a:srgbClr val="3A5949"/>
                </a:solidFill>
                <a:latin typeface="Roboto Condensed Bold"/>
              </a:rPr>
              <a:t> </a:t>
            </a:r>
            <a:r>
              <a:rPr lang="en-US" sz="4399" dirty="0" err="1">
                <a:solidFill>
                  <a:srgbClr val="3A5949"/>
                </a:solidFill>
                <a:latin typeface="Roboto Condensed Bold"/>
              </a:rPr>
              <a:t>hơi</a:t>
            </a:r>
            <a:r>
              <a:rPr lang="en-US" sz="4399" dirty="0">
                <a:solidFill>
                  <a:srgbClr val="3A5949"/>
                </a:solidFill>
                <a:latin typeface="Roboto Condensed Bold"/>
              </a:rPr>
              <a:t> </a:t>
            </a:r>
            <a:r>
              <a:rPr lang="en-US" sz="4399" dirty="0" err="1">
                <a:solidFill>
                  <a:srgbClr val="3A5949"/>
                </a:solidFill>
                <a:latin typeface="Roboto Condensed Bold"/>
              </a:rPr>
              <a:t>đầu</a:t>
            </a:r>
            <a:r>
              <a:rPr lang="en-US" sz="4399" dirty="0">
                <a:solidFill>
                  <a:srgbClr val="3A5949"/>
                </a:solidFill>
                <a:latin typeface="Roboto Condensed Bold"/>
              </a:rPr>
              <a:t> </a:t>
            </a:r>
            <a:r>
              <a:rPr lang="en-US" sz="4399" dirty="0" err="1">
                <a:solidFill>
                  <a:srgbClr val="3A5949"/>
                </a:solidFill>
                <a:latin typeface="Roboto Condensed Bold"/>
              </a:rPr>
              <a:t>tiên</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708740" y="8216571"/>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440436" y="3668054"/>
            <a:ext cx="2984795" cy="56804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899053">
            <a:off x="-207944" y="-123976"/>
            <a:ext cx="2017149" cy="264150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4045" y="7969620"/>
            <a:ext cx="2519474" cy="1378839"/>
          </a:xfrm>
          <a:prstGeom prst="rect">
            <a:avLst/>
          </a:prstGeom>
        </p:spPr>
      </p:pic>
      <p:grpSp>
        <p:nvGrpSpPr>
          <p:cNvPr id="8" name="Group 8"/>
          <p:cNvGrpSpPr>
            <a:grpSpLocks noChangeAspect="1"/>
          </p:cNvGrpSpPr>
          <p:nvPr/>
        </p:nvGrpSpPr>
        <p:grpSpPr>
          <a:xfrm>
            <a:off x="1440830" y="855920"/>
            <a:ext cx="11679925" cy="6569876"/>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2"/>
              <a:stretch>
                <a:fillRect t="-4950" b="-4950"/>
              </a:stretch>
            </a:blipFill>
          </p:spPr>
        </p:sp>
      </p:grpSp>
      <p:sp>
        <p:nvSpPr>
          <p:cNvPr id="10" name="TextBox 10"/>
          <p:cNvSpPr txBox="1"/>
          <p:nvPr/>
        </p:nvSpPr>
        <p:spPr>
          <a:xfrm>
            <a:off x="1440830" y="7786676"/>
            <a:ext cx="11679925" cy="764541"/>
          </a:xfrm>
          <a:prstGeom prst="rect">
            <a:avLst/>
          </a:prstGeom>
        </p:spPr>
        <p:txBody>
          <a:bodyPr lIns="0" tIns="0" rIns="0" bIns="0" rtlCol="0" anchor="t">
            <a:spAutoFit/>
          </a:bodyPr>
          <a:lstStyle/>
          <a:p>
            <a:pPr algn="ctr">
              <a:lnSpc>
                <a:spcPts val="6159"/>
              </a:lnSpc>
            </a:pPr>
            <a:r>
              <a:rPr lang="en-US" sz="4399" dirty="0">
                <a:solidFill>
                  <a:srgbClr val="3A5949"/>
                </a:solidFill>
                <a:latin typeface="Roboto Condensed Bold"/>
              </a:rPr>
              <a:t>Alexander Graham Bell </a:t>
            </a:r>
            <a:r>
              <a:rPr lang="en-US" sz="4399" dirty="0" err="1">
                <a:solidFill>
                  <a:srgbClr val="3A5949"/>
                </a:solidFill>
                <a:latin typeface="Roboto Condensed Bold"/>
              </a:rPr>
              <a:t>và</a:t>
            </a:r>
            <a:r>
              <a:rPr lang="en-US" sz="4399" dirty="0">
                <a:solidFill>
                  <a:srgbClr val="3A5949"/>
                </a:solidFill>
                <a:latin typeface="Roboto Condensed Bold"/>
              </a:rPr>
              <a:t> </a:t>
            </a:r>
            <a:r>
              <a:rPr lang="en-US" sz="4399" dirty="0" err="1">
                <a:solidFill>
                  <a:srgbClr val="3A5949"/>
                </a:solidFill>
                <a:latin typeface="Roboto Condensed Bold"/>
              </a:rPr>
              <a:t>phát</a:t>
            </a:r>
            <a:r>
              <a:rPr lang="en-US" sz="4399" dirty="0">
                <a:solidFill>
                  <a:srgbClr val="3A5949"/>
                </a:solidFill>
                <a:latin typeface="Roboto Condensed Bold"/>
              </a:rPr>
              <a:t> minh </a:t>
            </a:r>
            <a:r>
              <a:rPr lang="en-US" sz="4399" dirty="0" err="1">
                <a:solidFill>
                  <a:srgbClr val="3A5949"/>
                </a:solidFill>
                <a:latin typeface="Roboto Condensed Bold"/>
              </a:rPr>
              <a:t>điện</a:t>
            </a:r>
            <a:r>
              <a:rPr lang="en-US" sz="4399" dirty="0">
                <a:solidFill>
                  <a:srgbClr val="3A5949"/>
                </a:solidFill>
                <a:latin typeface="Roboto Condensed Bold"/>
              </a:rPr>
              <a:t> </a:t>
            </a:r>
            <a:r>
              <a:rPr lang="en-US" sz="4399" dirty="0" err="1">
                <a:solidFill>
                  <a:srgbClr val="3A5949"/>
                </a:solidFill>
                <a:latin typeface="Roboto Condensed Bold"/>
              </a:rPr>
              <a:t>thoại</a:t>
            </a:r>
            <a:endParaRPr lang="en-US" sz="4399" dirty="0">
              <a:solidFill>
                <a:srgbClr val="3A5949"/>
              </a:solidFill>
              <a:latin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20065" y="2228347"/>
            <a:ext cx="3589764" cy="8058653"/>
          </a:xfrm>
          <a:prstGeom prst="rect">
            <a:avLst/>
          </a:prstGeom>
        </p:spPr>
      </p:pic>
      <p:sp>
        <p:nvSpPr>
          <p:cNvPr id="4" name="TextBox 4"/>
          <p:cNvSpPr txBox="1"/>
          <p:nvPr/>
        </p:nvSpPr>
        <p:spPr>
          <a:xfrm>
            <a:off x="4889523" y="3762124"/>
            <a:ext cx="9903007" cy="3206498"/>
          </a:xfrm>
          <a:prstGeom prst="rect">
            <a:avLst/>
          </a:prstGeom>
        </p:spPr>
        <p:txBody>
          <a:bodyPr lIns="0" tIns="0" rIns="0" bIns="0" rtlCol="0" anchor="t">
            <a:spAutoFit/>
          </a:bodyPr>
          <a:lstStyle/>
          <a:p>
            <a:pPr algn="ctr">
              <a:lnSpc>
                <a:spcPts val="12671"/>
              </a:lnSpc>
            </a:pPr>
            <a:r>
              <a:rPr lang="en-US" sz="9599" spc="479">
                <a:solidFill>
                  <a:srgbClr val="44645A"/>
                </a:solidFill>
                <a:latin typeface="#9Slide05 VL Fadilla"/>
              </a:rPr>
              <a:t>Những phát minh </a:t>
            </a:r>
          </a:p>
          <a:p>
            <a:pPr algn="ctr">
              <a:lnSpc>
                <a:spcPts val="12671"/>
              </a:lnSpc>
            </a:pPr>
            <a:r>
              <a:rPr lang="en-US" sz="9599" spc="479">
                <a:solidFill>
                  <a:srgbClr val="44645A"/>
                </a:solidFill>
                <a:latin typeface="#9Slide05 VL Fadilla"/>
              </a:rPr>
              <a:t>"tình cờ và bất ngờ"</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33970">
            <a:off x="13870854" y="6785719"/>
            <a:ext cx="2718731" cy="319509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80252">
            <a:off x="15850722" y="1622265"/>
            <a:ext cx="1589836" cy="275839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37136" y="7053137"/>
            <a:ext cx="2050864" cy="1530457"/>
          </a:xfrm>
          <a:prstGeom prst="rect">
            <a:avLst/>
          </a:prstGeom>
        </p:spPr>
      </p:pic>
      <p:sp>
        <p:nvSpPr>
          <p:cNvPr id="8" name="TextBox 8"/>
          <p:cNvSpPr txBox="1"/>
          <p:nvPr/>
        </p:nvSpPr>
        <p:spPr>
          <a:xfrm>
            <a:off x="6312940" y="2490285"/>
            <a:ext cx="7794267" cy="927101"/>
          </a:xfrm>
          <a:prstGeom prst="rect">
            <a:avLst/>
          </a:prstGeom>
        </p:spPr>
        <p:txBody>
          <a:bodyPr lIns="0" tIns="0" rIns="0" bIns="0" rtlCol="0" anchor="t">
            <a:spAutoFit/>
          </a:bodyPr>
          <a:lstStyle/>
          <a:p>
            <a:pPr algn="ctr">
              <a:lnSpc>
                <a:spcPts val="7699"/>
              </a:lnSpc>
            </a:pPr>
            <a:r>
              <a:rPr lang="en-US" sz="5499">
                <a:solidFill>
                  <a:srgbClr val="F46A61"/>
                </a:solidFill>
                <a:latin typeface="Fraunces Bold"/>
              </a:rPr>
              <a:t>ĐỌC HIỂU VĂN BẢN: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177831" y="7185542"/>
            <a:ext cx="1613241" cy="161324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V="1">
            <a:off x="-1274742" y="82276"/>
            <a:ext cx="5035915" cy="241908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flipV="1">
            <a:off x="-523876" y="-838756"/>
            <a:ext cx="3534182" cy="41373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287417" flipH="1">
            <a:off x="15617941" y="311116"/>
            <a:ext cx="2017149" cy="2641504"/>
          </a:xfrm>
          <a:prstGeom prst="rect">
            <a:avLst/>
          </a:prstGeom>
        </p:spPr>
      </p:pic>
      <p:sp>
        <p:nvSpPr>
          <p:cNvPr id="6" name="TextBox 6"/>
          <p:cNvSpPr txBox="1"/>
          <p:nvPr/>
        </p:nvSpPr>
        <p:spPr>
          <a:xfrm>
            <a:off x="5259270" y="98569"/>
            <a:ext cx="8216171" cy="927100"/>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Fraunces Bold"/>
              </a:rPr>
              <a:t>2. ĐỌC VĂN BẢN</a:t>
            </a:r>
          </a:p>
        </p:txBody>
      </p:sp>
      <p:graphicFrame>
        <p:nvGraphicFramePr>
          <p:cNvPr id="7" name="Table 7"/>
          <p:cNvGraphicFramePr>
            <a:graphicFrameLocks noGrp="1"/>
          </p:cNvGraphicFramePr>
          <p:nvPr/>
        </p:nvGraphicFramePr>
        <p:xfrm>
          <a:off x="320587" y="2663479"/>
          <a:ext cx="17646826" cy="7025483"/>
        </p:xfrm>
        <a:graphic>
          <a:graphicData uri="http://schemas.openxmlformats.org/drawingml/2006/table">
            <a:tbl>
              <a:tblPr/>
              <a:tblGrid>
                <a:gridCol w="14754560">
                  <a:extLst>
                    <a:ext uri="{9D8B030D-6E8A-4147-A177-3AD203B41FA5}">
                      <a16:colId xmlns:a16="http://schemas.microsoft.com/office/drawing/2014/main" val="20000"/>
                    </a:ext>
                  </a:extLst>
                </a:gridCol>
                <a:gridCol w="1182545">
                  <a:extLst>
                    <a:ext uri="{9D8B030D-6E8A-4147-A177-3AD203B41FA5}">
                      <a16:colId xmlns:a16="http://schemas.microsoft.com/office/drawing/2014/main" val="20001"/>
                    </a:ext>
                  </a:extLst>
                </a:gridCol>
                <a:gridCol w="1709721">
                  <a:extLst>
                    <a:ext uri="{9D8B030D-6E8A-4147-A177-3AD203B41FA5}">
                      <a16:colId xmlns:a16="http://schemas.microsoft.com/office/drawing/2014/main" val="20002"/>
                    </a:ext>
                  </a:extLst>
                </a:gridCol>
              </a:tblGrid>
              <a:tr h="1471338">
                <a:tc>
                  <a:txBody>
                    <a:bodyPr/>
                    <a:lstStyle/>
                    <a:p>
                      <a:pPr algn="ctr">
                        <a:lnSpc>
                          <a:spcPts val="4799"/>
                        </a:lnSpc>
                        <a:defRPr/>
                      </a:pPr>
                      <a:r>
                        <a:rPr lang="en-US" sz="3999">
                          <a:solidFill>
                            <a:srgbClr val="FEFFFE"/>
                          </a:solidFill>
                          <a:latin typeface="Roboto Condensed Bold"/>
                        </a:rPr>
                        <a:t>  TIÊU CHÍ</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44645A"/>
                    </a:solidFill>
                  </a:tcPr>
                </a:tc>
                <a:tc>
                  <a:txBody>
                    <a:bodyPr/>
                    <a:lstStyle/>
                    <a:p>
                      <a:pPr algn="ctr">
                        <a:lnSpc>
                          <a:spcPts val="4799"/>
                        </a:lnSpc>
                        <a:defRPr/>
                      </a:pPr>
                      <a:r>
                        <a:rPr lang="en-US" sz="3999">
                          <a:solidFill>
                            <a:srgbClr val="FEFFFE"/>
                          </a:solidFill>
                          <a:latin typeface="Roboto Condensed Bold"/>
                        </a:rPr>
                        <a:t>CÓ</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44645A"/>
                    </a:solidFill>
                  </a:tcPr>
                </a:tc>
                <a:tc>
                  <a:txBody>
                    <a:bodyPr/>
                    <a:lstStyle/>
                    <a:p>
                      <a:pPr algn="ctr">
                        <a:lnSpc>
                          <a:spcPts val="4799"/>
                        </a:lnSpc>
                        <a:defRPr/>
                      </a:pPr>
                      <a:r>
                        <a:rPr lang="en-US" sz="3999">
                          <a:solidFill>
                            <a:srgbClr val="FEFFFE"/>
                          </a:solidFill>
                          <a:latin typeface="Roboto Condensed Bold"/>
                        </a:rPr>
                        <a:t> KHÔNG</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44645A"/>
                    </a:solidFill>
                  </a:tcPr>
                </a:tc>
                <a:extLst>
                  <a:ext uri="{0D108BD9-81ED-4DB2-BD59-A6C34878D82A}">
                    <a16:rowId xmlns:a16="http://schemas.microsoft.com/office/drawing/2014/main" val="10000"/>
                  </a:ext>
                </a:extLst>
              </a:tr>
              <a:tr h="982308">
                <a:tc>
                  <a:txBody>
                    <a:bodyPr/>
                    <a:lstStyle/>
                    <a:p>
                      <a:pPr algn="l">
                        <a:lnSpc>
                          <a:spcPts val="4799"/>
                        </a:lnSpc>
                        <a:defRPr/>
                      </a:pPr>
                      <a:r>
                        <a:rPr lang="en-US" sz="3999">
                          <a:solidFill>
                            <a:srgbClr val="211D1D"/>
                          </a:solidFill>
                          <a:latin typeface="Roboto Condensed"/>
                        </a:rPr>
                        <a:t>Đọc trôi chảy, không bỏ từ, thêm từ.</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48631">
                <a:tc>
                  <a:txBody>
                    <a:bodyPr/>
                    <a:lstStyle/>
                    <a:p>
                      <a:pPr algn="l">
                        <a:lnSpc>
                          <a:spcPts val="4799"/>
                        </a:lnSpc>
                        <a:defRPr/>
                      </a:pPr>
                      <a:r>
                        <a:rPr lang="en-US" sz="3999">
                          <a:solidFill>
                            <a:srgbClr val="211D1D"/>
                          </a:solidFill>
                          <a:latin typeface="Roboto Condensed"/>
                        </a:rPr>
                        <a:t>Đọc to, rõ bảo đảm trong không gian lớp học, cả lớp cùng nghe được.</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6658">
                <a:tc>
                  <a:txBody>
                    <a:bodyPr/>
                    <a:lstStyle/>
                    <a:p>
                      <a:pPr algn="l">
                        <a:lnSpc>
                          <a:spcPts val="4799"/>
                        </a:lnSpc>
                        <a:defRPr/>
                      </a:pPr>
                      <a:r>
                        <a:rPr lang="en-US" sz="3999">
                          <a:solidFill>
                            <a:srgbClr val="211D1D"/>
                          </a:solidFill>
                          <a:latin typeface="Roboto Condensed"/>
                        </a:rPr>
                        <a:t>Tốc độ đọc phù hợp.</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56548">
                <a:tc>
                  <a:txBody>
                    <a:bodyPr/>
                    <a:lstStyle/>
                    <a:p>
                      <a:pPr algn="just">
                        <a:lnSpc>
                          <a:spcPts val="4799"/>
                        </a:lnSpc>
                        <a:defRPr/>
                      </a:pPr>
                      <a:r>
                        <a:rPr lang="en-US" sz="3999">
                          <a:solidFill>
                            <a:srgbClr val="211D1D"/>
                          </a:solidFill>
                          <a:latin typeface="Roboto Condensed"/>
                        </a:rPr>
                        <a:t>Sử dụng giọng điệu khác nhau để thể hiện được cảm xúc của người viết.</a:t>
                      </a: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0" marR="0" marT="0" marB="0" anchor="ctr">
                    <a:lnL w="21431" cap="flat" cmpd="sng" algn="ctr">
                      <a:solidFill>
                        <a:srgbClr val="C3D8CC"/>
                      </a:solidFill>
                      <a:prstDash val="solid"/>
                      <a:round/>
                      <a:headEnd type="none" w="med" len="med"/>
                      <a:tailEnd type="none" w="med" len="med"/>
                    </a:lnL>
                    <a:lnR w="21431" cap="flat" cmpd="sng" algn="ctr">
                      <a:solidFill>
                        <a:srgbClr val="C3D8CC"/>
                      </a:solidFill>
                      <a:prstDash val="solid"/>
                      <a:round/>
                      <a:headEnd type="none" w="med" len="med"/>
                      <a:tailEnd type="none" w="med" len="med"/>
                    </a:lnR>
                    <a:lnT w="21431" cap="flat" cmpd="sng" algn="ctr">
                      <a:solidFill>
                        <a:srgbClr val="C3D8CC"/>
                      </a:solidFill>
                      <a:prstDash val="solid"/>
                      <a:round/>
                      <a:headEnd type="none" w="med" len="med"/>
                      <a:tailEnd type="none" w="med" len="med"/>
                    </a:lnT>
                    <a:lnB w="21431" cap="flat" cmpd="sng" algn="ctr">
                      <a:solidFill>
                        <a:srgbClr val="C3D8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TextBox 8"/>
          <p:cNvSpPr txBox="1"/>
          <p:nvPr/>
        </p:nvSpPr>
        <p:spPr>
          <a:xfrm>
            <a:off x="3311890" y="1024154"/>
            <a:ext cx="12672563" cy="1545591"/>
          </a:xfrm>
          <a:prstGeom prst="rect">
            <a:avLst/>
          </a:prstGeom>
        </p:spPr>
        <p:txBody>
          <a:bodyPr lIns="0" tIns="0" rIns="0" bIns="0" rtlCol="0" anchor="t">
            <a:spAutoFit/>
          </a:bodyPr>
          <a:lstStyle/>
          <a:p>
            <a:pPr marL="949954" lvl="1" indent="-474977">
              <a:lnSpc>
                <a:spcPts val="6159"/>
              </a:lnSpc>
              <a:buFont typeface="Arial"/>
              <a:buChar char="•"/>
            </a:pPr>
            <a:r>
              <a:rPr lang="en-US" sz="4399">
                <a:solidFill>
                  <a:srgbClr val="000000"/>
                </a:solidFill>
                <a:latin typeface="Roboto Condensed"/>
              </a:rPr>
              <a:t>HS đọc từng phần của văn bản.</a:t>
            </a:r>
          </a:p>
          <a:p>
            <a:pPr marL="949954" lvl="1" indent="-474977">
              <a:lnSpc>
                <a:spcPts val="6159"/>
              </a:lnSpc>
              <a:buFont typeface="Arial"/>
              <a:buChar char="•"/>
            </a:pPr>
            <a:r>
              <a:rPr lang="en-US" sz="4399">
                <a:solidFill>
                  <a:srgbClr val="000000"/>
                </a:solidFill>
                <a:latin typeface="Roboto Condensed"/>
              </a:rPr>
              <a:t>Dừng lại trả lời các thẻ câu hỏi phía bên phải</a:t>
            </a: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1250</Words>
  <Application>Microsoft Office PowerPoint</Application>
  <PresentationFormat>Custom</PresentationFormat>
  <Paragraphs>146</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Dancing Script Bold</vt:lpstr>
      <vt:lpstr>#9Slide05 VL Fadilla</vt:lpstr>
      <vt:lpstr>Paytone One</vt:lpstr>
      <vt:lpstr>Mansalva</vt:lpstr>
      <vt:lpstr>Roboto Condensed Italics</vt:lpstr>
      <vt:lpstr>Roboto Condensed</vt:lpstr>
      <vt:lpstr>Calibri</vt:lpstr>
      <vt:lpstr>Fraunces Bold</vt:lpstr>
      <vt:lpstr>Arial</vt:lpstr>
      <vt:lpstr>#9Slide07 Crocante</vt:lpstr>
      <vt:lpstr>Roboto Condensed Bold</vt:lpstr>
      <vt:lpstr>Gulfs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6CD - B10 - Nhung phat minh tinh co va bat ngo</dc:title>
  <dc:creator>hemis</dc:creator>
  <cp:lastModifiedBy>Admin</cp:lastModifiedBy>
  <cp:revision>5</cp:revision>
  <dcterms:created xsi:type="dcterms:W3CDTF">2006-08-16T00:00:00Z</dcterms:created>
  <dcterms:modified xsi:type="dcterms:W3CDTF">2024-04-20T00:02:35Z</dcterms:modified>
  <dc:identifier>DAFYYO-qUls</dc:identifier>
</cp:coreProperties>
</file>