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Fraunces Bold" panose="020B0604020202020204" charset="0"/>
      <p:regular r:id="rId39"/>
    </p:embeddedFont>
    <p:embeddedFont>
      <p:font typeface="Montserrat Bold" panose="020B0604020202020204" charset="0"/>
      <p:regular r:id="rId40"/>
      <p:bold r:id="rId41"/>
    </p:embeddedFont>
    <p:embeddedFont>
      <p:font typeface="Montserrat" panose="020B0604020202020204" charset="0"/>
      <p:regular r:id="rId42"/>
      <p:bold r:id="rId43"/>
      <p:italic r:id="rId44"/>
      <p:boldItalic r:id="rId45"/>
    </p:embeddedFont>
    <p:embeddedFont>
      <p:font typeface="#9Slide05 SVNBistro Script" panose="020B0604020202020204" charset="0"/>
      <p:regular r:id="rId46"/>
    </p:embeddedFont>
    <p:embeddedFont>
      <p:font typeface="#9Slide07 SVNNexa Rust Slab Bla Bold" panose="020B0606040200020203" charset="0"/>
      <p:bold r:id="rId47"/>
    </p:embeddedFont>
    <p:embeddedFont>
      <p:font typeface="Montserrat Extra-Bold Bold" panose="020B0604020202020204" charset="0"/>
      <p:regular r:id="rId48"/>
    </p:embeddedFont>
    <p:embeddedFont>
      <p:font typeface="Roboto Condensed" panose="020B0604020202020204" charset="0"/>
      <p:regular r:id="rId49"/>
      <p:bold r:id="rId50"/>
      <p:italic r:id="rId51"/>
      <p:boldItalic r:id="rId52"/>
    </p:embeddedFont>
    <p:embeddedFont>
      <p:font typeface="Roboto Condensed Bold Italics" panose="020B0604020202020204" charset="0"/>
      <p:regular r:id="rId53"/>
    </p:embeddedFont>
    <p:embeddedFont>
      <p:font typeface="Calibri" panose="020F0502020204030204" pitchFamily="34" charset="0"/>
      <p:regular r:id="rId54"/>
      <p:bold r:id="rId55"/>
      <p:italic r:id="rId56"/>
      <p:boldItalic r:id="rId57"/>
    </p:embeddedFont>
    <p:embeddedFont>
      <p:font typeface="Roboto Condensed Italics" panose="020B0604020202020204" charset="0"/>
      <p:regular r:id="rId58"/>
    </p:embeddedFont>
    <p:embeddedFont>
      <p:font typeface="Roboto Condensed Bold" panose="020B0604020202020204"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8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GV chia lớp thành 3 nhóm, mỗi nhóm đứng thành từng hàng. Trong thời gian 90s, các nhóm sẽ liệt kê những phương tiện giao thông mà mình biết. Từng bạn viết, viết xong đưa lại phấn cho bạn sau cứ thế cho đến khi hết thời gian.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GV </a:t>
            </a:r>
            <a:r>
              <a:rPr lang="en-US" dirty="0" err="1"/>
              <a:t>chú</a:t>
            </a:r>
            <a:r>
              <a:rPr lang="en-US" dirty="0"/>
              <a:t> ý HS </a:t>
            </a:r>
            <a:r>
              <a:rPr lang="en-US" dirty="0" err="1"/>
              <a:t>những</a:t>
            </a:r>
            <a:r>
              <a:rPr lang="en-US" dirty="0"/>
              <a:t> </a:t>
            </a:r>
            <a:r>
              <a:rPr lang="en-US" dirty="0" err="1"/>
              <a:t>từ</a:t>
            </a:r>
            <a:r>
              <a:rPr lang="en-US" dirty="0"/>
              <a:t> </a:t>
            </a:r>
            <a:r>
              <a:rPr lang="en-US" dirty="0" err="1"/>
              <a:t>khó</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trét</a:t>
            </a:r>
            <a:r>
              <a:rPr lang="en-US" dirty="0"/>
              <a:t> (</a:t>
            </a:r>
            <a:r>
              <a:rPr lang="en-US" dirty="0" err="1"/>
              <a:t>làm</a:t>
            </a:r>
            <a:r>
              <a:rPr lang="en-US" dirty="0"/>
              <a:t> </a:t>
            </a:r>
            <a:r>
              <a:rPr lang="en-US" dirty="0" err="1"/>
              <a:t>cho</a:t>
            </a:r>
            <a:r>
              <a:rPr lang="en-US" dirty="0"/>
              <a:t> </a:t>
            </a:r>
            <a:r>
              <a:rPr lang="en-US" dirty="0" err="1"/>
              <a:t>kín</a:t>
            </a:r>
            <a:r>
              <a:rPr lang="en-US" dirty="0"/>
              <a:t> </a:t>
            </a:r>
            <a:r>
              <a:rPr lang="en-US" dirty="0" err="1"/>
              <a:t>bằng</a:t>
            </a:r>
            <a:r>
              <a:rPr lang="en-US" dirty="0"/>
              <a:t> </a:t>
            </a:r>
            <a:r>
              <a:rPr lang="en-US" dirty="0" err="1"/>
              <a:t>cách</a:t>
            </a:r>
            <a:r>
              <a:rPr lang="en-US" dirty="0"/>
              <a:t> </a:t>
            </a:r>
            <a:r>
              <a:rPr lang="en-US" dirty="0" err="1"/>
              <a:t>nhét</a:t>
            </a:r>
            <a:r>
              <a:rPr lang="en-US" dirty="0"/>
              <a:t> </a:t>
            </a:r>
            <a:r>
              <a:rPr lang="en-US" dirty="0" err="1"/>
              <a:t>một</a:t>
            </a:r>
            <a:r>
              <a:rPr lang="en-US" dirty="0"/>
              <a:t> </a:t>
            </a:r>
            <a:r>
              <a:rPr lang="en-US" dirty="0" err="1"/>
              <a:t>chất</a:t>
            </a:r>
            <a:r>
              <a:rPr lang="en-US" dirty="0"/>
              <a:t> </a:t>
            </a:r>
            <a:r>
              <a:rPr lang="en-US" dirty="0" err="1"/>
              <a:t>dính</a:t>
            </a:r>
            <a:r>
              <a:rPr lang="en-US" dirty="0"/>
              <a:t> </a:t>
            </a:r>
            <a:r>
              <a:rPr lang="en-US" dirty="0" err="1"/>
              <a:t>vào</a:t>
            </a:r>
            <a:r>
              <a:rPr lang="en-US" dirty="0"/>
              <a:t> </a:t>
            </a:r>
            <a:r>
              <a:rPr lang="en-US" dirty="0" err="1"/>
              <a:t>chỗ</a:t>
            </a:r>
            <a:r>
              <a:rPr lang="en-US" dirty="0"/>
              <a:t> </a:t>
            </a:r>
            <a:r>
              <a:rPr lang="en-US" dirty="0" err="1"/>
              <a:t>hở</a:t>
            </a:r>
            <a:r>
              <a:rPr lang="en-US" dirty="0"/>
              <a:t> </a:t>
            </a:r>
            <a:r>
              <a:rPr lang="en-US" dirty="0" err="1"/>
              <a:t>và</a:t>
            </a:r>
            <a:r>
              <a:rPr lang="en-US" dirty="0"/>
              <a:t> </a:t>
            </a:r>
            <a:r>
              <a:rPr lang="en-US" dirty="0" err="1"/>
              <a:t>miết</a:t>
            </a:r>
            <a:r>
              <a:rPr lang="en-US" dirty="0"/>
              <a:t> </a:t>
            </a:r>
            <a:r>
              <a:rPr lang="en-US" dirty="0" err="1"/>
              <a:t>kĩ</a:t>
            </a:r>
            <a:r>
              <a:rPr lang="en-US" dirty="0"/>
              <a:t>), </a:t>
            </a:r>
            <a:r>
              <a:rPr lang="en-US" dirty="0" err="1"/>
              <a:t>thương</a:t>
            </a:r>
            <a:r>
              <a:rPr lang="en-US" dirty="0"/>
              <a:t> </a:t>
            </a:r>
            <a:r>
              <a:rPr lang="en-US" dirty="0" err="1"/>
              <a:t>hồ</a:t>
            </a:r>
            <a:r>
              <a:rPr lang="en-US" dirty="0"/>
              <a:t> (</a:t>
            </a:r>
            <a:r>
              <a:rPr lang="en-US" dirty="0" err="1"/>
              <a:t>chỉ</a:t>
            </a:r>
            <a:r>
              <a:rPr lang="en-US" dirty="0"/>
              <a:t> </a:t>
            </a:r>
            <a:r>
              <a:rPr lang="en-US" dirty="0" err="1"/>
              <a:t>những</a:t>
            </a:r>
            <a:r>
              <a:rPr lang="en-US" dirty="0"/>
              <a:t> </a:t>
            </a:r>
            <a:r>
              <a:rPr lang="en-US" dirty="0" err="1"/>
              <a:t>người</a:t>
            </a:r>
            <a:r>
              <a:rPr lang="en-US" dirty="0"/>
              <a:t> </a:t>
            </a:r>
            <a:r>
              <a:rPr lang="en-US" dirty="0" err="1"/>
              <a:t>buôn</a:t>
            </a:r>
            <a:r>
              <a:rPr lang="en-US" dirty="0"/>
              <a:t> </a:t>
            </a:r>
            <a:r>
              <a:rPr lang="en-US" dirty="0" err="1"/>
              <a:t>bán</a:t>
            </a:r>
            <a:r>
              <a:rPr lang="en-US" dirty="0"/>
              <a:t> </a:t>
            </a:r>
            <a:r>
              <a:rPr lang="en-US" dirty="0" err="1"/>
              <a:t>kiếm</a:t>
            </a:r>
            <a:r>
              <a:rPr lang="en-US" dirty="0"/>
              <a:t> </a:t>
            </a:r>
            <a:r>
              <a:rPr lang="en-US" dirty="0" err="1"/>
              <a:t>sống</a:t>
            </a:r>
            <a:r>
              <a:rPr lang="en-US" dirty="0"/>
              <a:t> </a:t>
            </a:r>
            <a:r>
              <a:rPr lang="en-US" dirty="0" err="1"/>
              <a:t>trên</a:t>
            </a:r>
            <a:r>
              <a:rPr lang="en-US" dirty="0"/>
              <a:t> </a:t>
            </a:r>
            <a:r>
              <a:rPr lang="en-US" dirty="0" err="1"/>
              <a:t>sông</a:t>
            </a:r>
            <a:r>
              <a:rPr lang="en-US" dirty="0"/>
              <a:t> </a:t>
            </a:r>
            <a:r>
              <a:rPr lang="en-US" dirty="0" err="1"/>
              <a:t>nước</a:t>
            </a:r>
            <a:r>
              <a:rPr lang="en-US" dirty="0"/>
              <a:t> </a:t>
            </a:r>
            <a:r>
              <a:rPr lang="en-US" dirty="0" err="1"/>
              <a:t>bằng</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ghe</a:t>
            </a:r>
            <a:r>
              <a:rPr lang="en-US" dirty="0"/>
              <a:t>, </a:t>
            </a:r>
            <a:r>
              <a:rPr lang="en-US" dirty="0" err="1"/>
              <a:t>xuồng</a:t>
            </a:r>
            <a:r>
              <a:rPr lang="en-US" dirty="0"/>
              <a:t>,…), </a:t>
            </a:r>
            <a:r>
              <a:rPr lang="en-US" dirty="0" err="1"/>
              <a:t>cai</a:t>
            </a:r>
            <a:r>
              <a:rPr lang="en-US" dirty="0"/>
              <a:t> </a:t>
            </a:r>
            <a:r>
              <a:rPr lang="en-US" dirty="0" err="1"/>
              <a:t>tổng</a:t>
            </a:r>
            <a:r>
              <a:rPr lang="en-US" dirty="0"/>
              <a:t>, tri </a:t>
            </a:r>
            <a:r>
              <a:rPr lang="en-US" dirty="0" err="1"/>
              <a:t>phủ</a:t>
            </a:r>
            <a:r>
              <a:rPr lang="en-US" dirty="0"/>
              <a:t>, tri </a:t>
            </a:r>
            <a:r>
              <a:rPr lang="en-US" dirty="0" err="1"/>
              <a:t>huyện</a:t>
            </a:r>
            <a:r>
              <a:rPr lang="en-US" dirty="0"/>
              <a:t> (</a:t>
            </a:r>
            <a:r>
              <a:rPr lang="en-US" dirty="0" err="1"/>
              <a:t>các</a:t>
            </a:r>
            <a:r>
              <a:rPr lang="en-US" dirty="0"/>
              <a:t> </a:t>
            </a:r>
            <a:r>
              <a:rPr lang="en-US" dirty="0" err="1"/>
              <a:t>chức</a:t>
            </a:r>
            <a:r>
              <a:rPr lang="en-US" dirty="0"/>
              <a:t> </a:t>
            </a:r>
            <a:r>
              <a:rPr lang="en-US" dirty="0" err="1"/>
              <a:t>danh</a:t>
            </a:r>
            <a:r>
              <a:rPr lang="en-US" dirty="0"/>
              <a:t> </a:t>
            </a:r>
            <a:r>
              <a:rPr lang="en-US" dirty="0" err="1"/>
              <a:t>của</a:t>
            </a:r>
            <a:r>
              <a:rPr lang="en-US" dirty="0"/>
              <a:t> </a:t>
            </a:r>
            <a:r>
              <a:rPr lang="en-US" dirty="0" err="1"/>
              <a:t>người</a:t>
            </a:r>
            <a:r>
              <a:rPr lang="en-US" dirty="0"/>
              <a:t> </a:t>
            </a:r>
            <a:r>
              <a:rPr lang="en-US" dirty="0" err="1"/>
              <a:t>đứng</a:t>
            </a:r>
            <a:r>
              <a:rPr lang="en-US" dirty="0"/>
              <a:t> </a:t>
            </a:r>
            <a:r>
              <a:rPr lang="en-US" dirty="0" err="1"/>
              <a:t>đầu</a:t>
            </a:r>
            <a:r>
              <a:rPr lang="en-US" dirty="0"/>
              <a:t> </a:t>
            </a:r>
            <a:r>
              <a:rPr lang="en-US" dirty="0" err="1"/>
              <a:t>bộ</a:t>
            </a:r>
            <a:r>
              <a:rPr lang="en-US" dirty="0"/>
              <a:t> </a:t>
            </a:r>
            <a:r>
              <a:rPr lang="en-US" dirty="0" err="1"/>
              <a:t>máy</a:t>
            </a:r>
            <a:r>
              <a:rPr lang="en-US" dirty="0"/>
              <a:t> </a:t>
            </a:r>
            <a:r>
              <a:rPr lang="en-US" dirty="0" err="1"/>
              <a:t>chính</a:t>
            </a:r>
            <a:r>
              <a:rPr lang="en-US" dirty="0"/>
              <a:t> </a:t>
            </a:r>
            <a:r>
              <a:rPr lang="en-US" dirty="0" err="1"/>
              <a:t>quyền</a:t>
            </a:r>
            <a:r>
              <a:rPr lang="en-US" dirty="0"/>
              <a:t> </a:t>
            </a:r>
            <a:r>
              <a:rPr lang="en-US" dirty="0" err="1"/>
              <a:t>trước</a:t>
            </a:r>
            <a:r>
              <a:rPr lang="en-US" dirty="0"/>
              <a:t> </a:t>
            </a:r>
            <a:r>
              <a:rPr lang="en-US" dirty="0" err="1"/>
              <a:t>Cách</a:t>
            </a:r>
            <a:r>
              <a:rPr lang="en-US" dirty="0"/>
              <a:t> </a:t>
            </a:r>
            <a:r>
              <a:rPr lang="en-US" dirty="0" err="1"/>
              <a:t>mạng</a:t>
            </a:r>
            <a:r>
              <a:rPr lang="en-US" dirty="0"/>
              <a:t> </a:t>
            </a:r>
            <a:r>
              <a:rPr lang="en-US" dirty="0" err="1"/>
              <a:t>tháng</a:t>
            </a:r>
            <a:r>
              <a:rPr lang="en-US" dirty="0"/>
              <a:t> </a:t>
            </a:r>
            <a:r>
              <a:rPr lang="en-US" dirty="0" err="1"/>
              <a:t>Tám</a:t>
            </a:r>
            <a:r>
              <a:rPr lang="en-US" dirty="0"/>
              <a:t> 1945), </a:t>
            </a:r>
            <a:r>
              <a:rPr lang="en-US" dirty="0" err="1"/>
              <a:t>châu</a:t>
            </a:r>
            <a:r>
              <a:rPr lang="en-US" dirty="0"/>
              <a:t> </a:t>
            </a:r>
            <a:r>
              <a:rPr lang="en-US" dirty="0" err="1"/>
              <a:t>thổ</a:t>
            </a:r>
            <a:r>
              <a:rPr lang="en-US" dirty="0"/>
              <a:t> (</a:t>
            </a:r>
            <a:r>
              <a:rPr lang="en-US" dirty="0" err="1"/>
              <a:t>vùng</a:t>
            </a:r>
            <a:r>
              <a:rPr lang="en-US" dirty="0"/>
              <a:t> </a:t>
            </a:r>
            <a:r>
              <a:rPr lang="en-US" dirty="0" err="1"/>
              <a:t>đồng</a:t>
            </a:r>
            <a:r>
              <a:rPr lang="en-US" dirty="0"/>
              <a:t> </a:t>
            </a:r>
            <a:r>
              <a:rPr lang="en-US" dirty="0" err="1"/>
              <a:t>bằng</a:t>
            </a:r>
            <a:r>
              <a:rPr lang="en-US" dirty="0"/>
              <a:t> ở </a:t>
            </a:r>
            <a:r>
              <a:rPr lang="en-US" dirty="0" err="1"/>
              <a:t>cửa</a:t>
            </a:r>
            <a:r>
              <a:rPr lang="en-US" dirty="0"/>
              <a:t> </a:t>
            </a:r>
            <a:r>
              <a:rPr lang="en-US" dirty="0" err="1"/>
              <a:t>sông</a:t>
            </a:r>
            <a:r>
              <a:rPr lang="en-US" dirty="0"/>
              <a:t>, do </a:t>
            </a:r>
            <a:r>
              <a:rPr lang="en-US" dirty="0" err="1"/>
              <a:t>phù</a:t>
            </a:r>
            <a:r>
              <a:rPr lang="en-US" dirty="0"/>
              <a:t> </a:t>
            </a:r>
            <a:r>
              <a:rPr lang="en-US" dirty="0" err="1"/>
              <a:t>sa</a:t>
            </a:r>
            <a:r>
              <a:rPr lang="en-US" dirty="0"/>
              <a:t> </a:t>
            </a:r>
            <a:r>
              <a:rPr lang="en-US" dirty="0" err="1"/>
              <a:t>bồi</a:t>
            </a:r>
            <a:r>
              <a:rPr lang="en-US" dirty="0"/>
              <a:t> </a:t>
            </a:r>
            <a:r>
              <a:rPr lang="en-US" dirty="0" err="1"/>
              <a:t>đắp</a:t>
            </a:r>
            <a:r>
              <a:rPr lang="en-US" dirty="0"/>
              <a:t> </a:t>
            </a:r>
            <a:r>
              <a:rPr lang="en-US" dirty="0" err="1"/>
              <a:t>nên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Thời gian thảo luận: 5’ (Các nhóm làm ra bảng phụ)</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Để phiếu thảo luận nhóm vào đây</a:t>
            </a:r>
          </a:p>
          <a:p>
            <a:r>
              <a:rPr lang="en-US"/>
              <a:t>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Để ảnh phiếu vào đây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Để ảnh phiếu vào đây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Để ảnh phiếu vào đây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Để ảnh phiếu vào đây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GV nhận xét, kết luận: Trong cuộc sống, khi tham gia giao thông, chúng ta cần biết và hiểu một số biển báo cơ bản để có thể trở thành những người tham gia giao thông có ý thức. Đến với bài học này, các em sẽ được làm quen với các văn bản viết về các phương tiện giao thông để hiểu hơn về cách triển khai ý tưởng và thông tin theo nhóm đối tượng, hiểu được các tài liệu tham khảo và những phương tiện giao tiếp phi ngôn ngữ - những đặc điểm của một văn bản thông tin.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3.png"/><Relationship Id="rId10" Type="http://schemas.openxmlformats.org/officeDocument/2006/relationships/image" Target="../media/image38.svg"/><Relationship Id="rId4" Type="http://schemas.openxmlformats.org/officeDocument/2006/relationships/image" Target="../media/image24.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4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7.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53.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46.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87.svg"/><Relationship Id="rId4" Type="http://schemas.openxmlformats.org/officeDocument/2006/relationships/image" Target="../media/image4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1.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93.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1.sv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7.svg"/><Relationship Id="rId4" Type="http://schemas.openxmlformats.org/officeDocument/2006/relationships/image" Target="../media/image64.png"/><Relationship Id="rId9" Type="http://schemas.openxmlformats.org/officeDocument/2006/relationships/image" Target="../media/image101.svg"/></Relationships>
</file>

<file path=ppt/slides/_rels/slide2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5.sv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7.sv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95.sv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7.svg"/><Relationship Id="rId10" Type="http://schemas.openxmlformats.org/officeDocument/2006/relationships/image" Target="../media/image107.svg"/><Relationship Id="rId4" Type="http://schemas.openxmlformats.org/officeDocument/2006/relationships/image" Target="../media/image67.pn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46.pn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72.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4.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39.pn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9.svg"/><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31.svg"/><Relationship Id="rId3" Type="http://schemas.openxmlformats.org/officeDocument/2006/relationships/image" Target="../media/image123.sv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129.svg"/><Relationship Id="rId5" Type="http://schemas.openxmlformats.org/officeDocument/2006/relationships/image" Target="../media/image125.svg"/><Relationship Id="rId15" Type="http://schemas.openxmlformats.org/officeDocument/2006/relationships/image" Target="../media/image133.sv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127.svg"/><Relationship Id="rId1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36.svg"/><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media/image139.svg"/><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image" Target="../media/image90.png"/><Relationship Id="rId16" Type="http://schemas.openxmlformats.org/officeDocument/2006/relationships/image" Target="../media/image150.sv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146.svg"/><Relationship Id="rId5" Type="http://schemas.openxmlformats.org/officeDocument/2006/relationships/image" Target="../media/image141.svg"/><Relationship Id="rId15" Type="http://schemas.openxmlformats.org/officeDocument/2006/relationships/image" Target="../media/image99.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png"/><Relationship Id="rId14" Type="http://schemas.openxmlformats.org/officeDocument/2006/relationships/image" Target="../media/image148.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4.svg"/><Relationship Id="rId2" Type="http://schemas.openxmlformats.org/officeDocument/2006/relationships/notesSlide" Target="../notesSlides/notesSlide7.xml"/><Relationship Id="rId16"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30.sv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336503"/>
            <a:chOff x="0" y="0"/>
            <a:chExt cx="24384000" cy="1782004"/>
          </a:xfrm>
        </p:grpSpPr>
        <p:sp>
          <p:nvSpPr>
            <p:cNvPr id="3" name="Freeform 3"/>
            <p:cNvSpPr/>
            <p:nvPr/>
          </p:nvSpPr>
          <p:spPr>
            <a:xfrm>
              <a:off x="0" y="0"/>
              <a:ext cx="24384000" cy="1782064"/>
            </a:xfrm>
            <a:custGeom>
              <a:avLst/>
              <a:gdLst/>
              <a:ahLst/>
              <a:cxnLst/>
              <a:rect l="l" t="t" r="r" b="b"/>
              <a:pathLst>
                <a:path w="24384000" h="1782064">
                  <a:moveTo>
                    <a:pt x="0" y="0"/>
                  </a:moveTo>
                  <a:lnTo>
                    <a:pt x="24384000" y="0"/>
                  </a:lnTo>
                  <a:lnTo>
                    <a:pt x="24384000" y="1782064"/>
                  </a:lnTo>
                  <a:lnTo>
                    <a:pt x="0" y="1782064"/>
                  </a:lnTo>
                  <a:close/>
                </a:path>
              </a:pathLst>
            </a:custGeom>
            <a:solidFill>
              <a:srgbClr val="CEE1CC"/>
            </a:solidFill>
          </p:spPr>
        </p:sp>
      </p:grpSp>
      <p:grpSp>
        <p:nvGrpSpPr>
          <p:cNvPr id="4" name="Group 4"/>
          <p:cNvGrpSpPr/>
          <p:nvPr/>
        </p:nvGrpSpPr>
        <p:grpSpPr>
          <a:xfrm>
            <a:off x="1055914" y="5108548"/>
            <a:ext cx="7516586" cy="3977719"/>
            <a:chOff x="0" y="0"/>
            <a:chExt cx="10022115" cy="5303625"/>
          </a:xfrm>
        </p:grpSpPr>
        <p:sp>
          <p:nvSpPr>
            <p:cNvPr id="5" name="Freeform 5"/>
            <p:cNvSpPr/>
            <p:nvPr/>
          </p:nvSpPr>
          <p:spPr>
            <a:xfrm>
              <a:off x="0" y="0"/>
              <a:ext cx="10022078" cy="7432319"/>
            </a:xfrm>
            <a:custGeom>
              <a:avLst/>
              <a:gdLst/>
              <a:ahLst/>
              <a:cxnLst/>
              <a:rect l="l" t="t" r="r" b="b"/>
              <a:pathLst>
                <a:path w="10022078" h="7432319">
                  <a:moveTo>
                    <a:pt x="0" y="0"/>
                  </a:moveTo>
                  <a:lnTo>
                    <a:pt x="1670304" y="0"/>
                  </a:lnTo>
                  <a:lnTo>
                    <a:pt x="4175887" y="0"/>
                  </a:lnTo>
                  <a:lnTo>
                    <a:pt x="10022078" y="0"/>
                  </a:lnTo>
                  <a:lnTo>
                    <a:pt x="10022078" y="3093816"/>
                  </a:lnTo>
                  <a:lnTo>
                    <a:pt x="10022078" y="4419737"/>
                  </a:lnTo>
                  <a:lnTo>
                    <a:pt x="10022078" y="5303672"/>
                  </a:lnTo>
                  <a:lnTo>
                    <a:pt x="4175887" y="5303672"/>
                  </a:lnTo>
                  <a:lnTo>
                    <a:pt x="1098423" y="7432319"/>
                  </a:lnTo>
                  <a:lnTo>
                    <a:pt x="1670304" y="5303524"/>
                  </a:lnTo>
                  <a:lnTo>
                    <a:pt x="0" y="5303524"/>
                  </a:lnTo>
                  <a:lnTo>
                    <a:pt x="0" y="4419737"/>
                  </a:lnTo>
                  <a:lnTo>
                    <a:pt x="0" y="3093816"/>
                  </a:lnTo>
                  <a:close/>
                </a:path>
              </a:pathLst>
            </a:custGeom>
            <a:solidFill>
              <a:srgbClr val="CFE1CD"/>
            </a:solidFill>
          </p:spPr>
        </p:sp>
        <p:sp>
          <p:nvSpPr>
            <p:cNvPr id="6" name="TextBox 6"/>
            <p:cNvSpPr txBox="1"/>
            <p:nvPr/>
          </p:nvSpPr>
          <p:spPr>
            <a:xfrm>
              <a:off x="0" y="-238125"/>
              <a:ext cx="10022115" cy="4426030"/>
            </a:xfrm>
            <a:prstGeom prst="rect">
              <a:avLst/>
            </a:prstGeom>
          </p:spPr>
          <p:txBody>
            <a:bodyPr lIns="50800" tIns="50800" rIns="50800" bIns="50800" rtlCol="0" anchor="ctr"/>
            <a:lstStyle/>
            <a:p>
              <a:pPr algn="just">
                <a:lnSpc>
                  <a:spcPts val="7200"/>
                </a:lnSpc>
              </a:pPr>
              <a:r>
                <a:rPr lang="en-US" sz="4000" dirty="0" err="1">
                  <a:solidFill>
                    <a:srgbClr val="316756"/>
                  </a:solidFill>
                  <a:latin typeface="Roboto Condensed Bold"/>
                </a:rPr>
                <a:t>Yêu</a:t>
              </a:r>
              <a:r>
                <a:rPr lang="en-US" sz="4000" dirty="0">
                  <a:solidFill>
                    <a:srgbClr val="316756"/>
                  </a:solidFill>
                  <a:latin typeface="Roboto Condensed Bold"/>
                </a:rPr>
                <a:t> </a:t>
              </a:r>
              <a:r>
                <a:rPr lang="en-US" sz="4000" dirty="0" err="1">
                  <a:solidFill>
                    <a:srgbClr val="316756"/>
                  </a:solidFill>
                  <a:latin typeface="Roboto Condensed Bold"/>
                </a:rPr>
                <a:t>cầu</a:t>
              </a:r>
              <a:r>
                <a:rPr lang="en-US" sz="4000" dirty="0">
                  <a:solidFill>
                    <a:srgbClr val="316756"/>
                  </a:solidFill>
                  <a:latin typeface="Roboto Condensed Bold"/>
                </a:rPr>
                <a:t>: </a:t>
              </a:r>
              <a:r>
                <a:rPr lang="en-US" sz="4000" dirty="0" err="1">
                  <a:solidFill>
                    <a:srgbClr val="306756"/>
                  </a:solidFill>
                  <a:latin typeface="Roboto Condensed"/>
                </a:rPr>
                <a:t>quan</a:t>
              </a:r>
              <a:r>
                <a:rPr lang="en-US" sz="4000" dirty="0">
                  <a:solidFill>
                    <a:srgbClr val="306756"/>
                  </a:solidFill>
                  <a:latin typeface="Roboto Condensed"/>
                </a:rPr>
                <a:t> </a:t>
              </a:r>
              <a:r>
                <a:rPr lang="en-US" sz="4000" dirty="0" err="1">
                  <a:solidFill>
                    <a:srgbClr val="306756"/>
                  </a:solidFill>
                  <a:latin typeface="Roboto Condensed"/>
                </a:rPr>
                <a:t>sát</a:t>
              </a:r>
              <a:r>
                <a:rPr lang="en-US" sz="4000" dirty="0">
                  <a:solidFill>
                    <a:srgbClr val="306756"/>
                  </a:solidFill>
                  <a:latin typeface="Roboto Condensed"/>
                </a:rPr>
                <a:t> </a:t>
              </a:r>
              <a:r>
                <a:rPr lang="en-US" sz="4000" dirty="0" err="1">
                  <a:solidFill>
                    <a:srgbClr val="306756"/>
                  </a:solidFill>
                  <a:latin typeface="Roboto Condensed"/>
                </a:rPr>
                <a:t>các</a:t>
              </a:r>
              <a:r>
                <a:rPr lang="en-US" sz="4000" dirty="0">
                  <a:solidFill>
                    <a:srgbClr val="306756"/>
                  </a:solidFill>
                  <a:latin typeface="Roboto Condensed"/>
                </a:rPr>
                <a:t> </a:t>
              </a:r>
              <a:r>
                <a:rPr lang="en-US" sz="4000" dirty="0" err="1">
                  <a:solidFill>
                    <a:srgbClr val="306756"/>
                  </a:solidFill>
                  <a:latin typeface="Roboto Condensed"/>
                </a:rPr>
                <a:t>biển</a:t>
              </a:r>
              <a:r>
                <a:rPr lang="en-US" sz="4000" dirty="0">
                  <a:solidFill>
                    <a:srgbClr val="306756"/>
                  </a:solidFill>
                  <a:latin typeface="Roboto Condensed"/>
                </a:rPr>
                <a:t> </a:t>
              </a:r>
              <a:r>
                <a:rPr lang="en-US" sz="4000" dirty="0" err="1">
                  <a:solidFill>
                    <a:srgbClr val="306756"/>
                  </a:solidFill>
                  <a:latin typeface="Roboto Condensed"/>
                </a:rPr>
                <a:t>báo</a:t>
              </a:r>
              <a:r>
                <a:rPr lang="en-US" sz="4000" dirty="0">
                  <a:solidFill>
                    <a:srgbClr val="306756"/>
                  </a:solidFill>
                  <a:latin typeface="Roboto Condensed"/>
                </a:rPr>
                <a:t> </a:t>
              </a:r>
              <a:r>
                <a:rPr lang="en-US" sz="4000" dirty="0" err="1">
                  <a:solidFill>
                    <a:srgbClr val="306756"/>
                  </a:solidFill>
                  <a:latin typeface="Roboto Condensed"/>
                </a:rPr>
                <a:t>giao</a:t>
              </a:r>
              <a:r>
                <a:rPr lang="en-US" sz="4000" dirty="0">
                  <a:solidFill>
                    <a:srgbClr val="306756"/>
                  </a:solidFill>
                  <a:latin typeface="Roboto Condensed"/>
                </a:rPr>
                <a:t> </a:t>
              </a:r>
              <a:r>
                <a:rPr lang="en-US" sz="4000" dirty="0" err="1">
                  <a:solidFill>
                    <a:srgbClr val="306756"/>
                  </a:solidFill>
                  <a:latin typeface="Roboto Condensed"/>
                </a:rPr>
                <a:t>thông</a:t>
              </a:r>
              <a:r>
                <a:rPr lang="en-US" sz="4000" dirty="0">
                  <a:solidFill>
                    <a:srgbClr val="306756"/>
                  </a:solidFill>
                  <a:latin typeface="Roboto Condensed"/>
                </a:rPr>
                <a:t> </a:t>
              </a:r>
              <a:r>
                <a:rPr lang="en-US" sz="4000" dirty="0" err="1">
                  <a:solidFill>
                    <a:srgbClr val="306756"/>
                  </a:solidFill>
                  <a:latin typeface="Roboto Condensed"/>
                </a:rPr>
                <a:t>sau</a:t>
              </a:r>
              <a:r>
                <a:rPr lang="en-US" sz="4000" dirty="0">
                  <a:solidFill>
                    <a:srgbClr val="306756"/>
                  </a:solidFill>
                  <a:latin typeface="Roboto Condensed"/>
                </a:rPr>
                <a:t> </a:t>
              </a:r>
              <a:r>
                <a:rPr lang="en-US" sz="4000" dirty="0" err="1">
                  <a:solidFill>
                    <a:srgbClr val="306756"/>
                  </a:solidFill>
                  <a:latin typeface="Roboto Condensed"/>
                </a:rPr>
                <a:t>và</a:t>
              </a:r>
              <a:r>
                <a:rPr lang="en-US" sz="4000" dirty="0">
                  <a:solidFill>
                    <a:srgbClr val="306756"/>
                  </a:solidFill>
                  <a:latin typeface="Roboto Condensed"/>
                </a:rPr>
                <a:t> </a:t>
              </a:r>
              <a:r>
                <a:rPr lang="en-US" sz="4000" dirty="0" err="1">
                  <a:solidFill>
                    <a:srgbClr val="306756"/>
                  </a:solidFill>
                  <a:latin typeface="Roboto Condensed"/>
                </a:rPr>
                <a:t>cho</a:t>
              </a:r>
              <a:r>
                <a:rPr lang="en-US" sz="4000" dirty="0">
                  <a:solidFill>
                    <a:srgbClr val="306756"/>
                  </a:solidFill>
                  <a:latin typeface="Roboto Condensed"/>
                </a:rPr>
                <a:t> </a:t>
              </a:r>
              <a:r>
                <a:rPr lang="en-US" sz="4000" dirty="0" err="1">
                  <a:solidFill>
                    <a:srgbClr val="306756"/>
                  </a:solidFill>
                  <a:latin typeface="Roboto Condensed"/>
                </a:rPr>
                <a:t>biết</a:t>
              </a:r>
              <a:r>
                <a:rPr lang="en-US" sz="4000" dirty="0">
                  <a:solidFill>
                    <a:srgbClr val="306756"/>
                  </a:solidFill>
                  <a:latin typeface="Roboto Condensed"/>
                </a:rPr>
                <a:t> </a:t>
              </a:r>
              <a:r>
                <a:rPr lang="en-US" sz="4000" dirty="0" err="1">
                  <a:solidFill>
                    <a:srgbClr val="306756"/>
                  </a:solidFill>
                  <a:latin typeface="Roboto Condensed"/>
                </a:rPr>
                <a:t>những</a:t>
              </a:r>
              <a:r>
                <a:rPr lang="en-US" sz="4000" dirty="0">
                  <a:solidFill>
                    <a:srgbClr val="306756"/>
                  </a:solidFill>
                  <a:latin typeface="Roboto Condensed"/>
                </a:rPr>
                <a:t> </a:t>
              </a:r>
              <a:r>
                <a:rPr lang="en-US" sz="4000" dirty="0" err="1">
                  <a:solidFill>
                    <a:srgbClr val="306756"/>
                  </a:solidFill>
                  <a:latin typeface="Roboto Condensed"/>
                </a:rPr>
                <a:t>biển</a:t>
              </a:r>
              <a:r>
                <a:rPr lang="en-US" sz="4000" dirty="0">
                  <a:solidFill>
                    <a:srgbClr val="306756"/>
                  </a:solidFill>
                  <a:latin typeface="Roboto Condensed"/>
                </a:rPr>
                <a:t> </a:t>
              </a:r>
              <a:r>
                <a:rPr lang="en-US" sz="4000" dirty="0" err="1">
                  <a:solidFill>
                    <a:srgbClr val="306756"/>
                  </a:solidFill>
                  <a:latin typeface="Roboto Condensed"/>
                </a:rPr>
                <a:t>báo</a:t>
              </a:r>
              <a:r>
                <a:rPr lang="en-US" sz="4000" dirty="0">
                  <a:solidFill>
                    <a:srgbClr val="306756"/>
                  </a:solidFill>
                  <a:latin typeface="Roboto Condensed"/>
                </a:rPr>
                <a:t> </a:t>
              </a:r>
              <a:r>
                <a:rPr lang="en-US" sz="4000" dirty="0" err="1">
                  <a:solidFill>
                    <a:srgbClr val="306756"/>
                  </a:solidFill>
                  <a:latin typeface="Roboto Condensed"/>
                </a:rPr>
                <a:t>này</a:t>
              </a:r>
              <a:r>
                <a:rPr lang="en-US" sz="4000" dirty="0">
                  <a:solidFill>
                    <a:srgbClr val="306756"/>
                  </a:solidFill>
                  <a:latin typeface="Roboto Condensed"/>
                </a:rPr>
                <a:t> </a:t>
              </a:r>
              <a:r>
                <a:rPr lang="en-US" sz="4000" dirty="0" err="1">
                  <a:solidFill>
                    <a:srgbClr val="306756"/>
                  </a:solidFill>
                  <a:latin typeface="Roboto Condensed"/>
                </a:rPr>
                <a:t>thế</a:t>
              </a:r>
              <a:r>
                <a:rPr lang="en-US" sz="4000" dirty="0">
                  <a:solidFill>
                    <a:srgbClr val="306756"/>
                  </a:solidFill>
                  <a:latin typeface="Roboto Condensed"/>
                </a:rPr>
                <a:t> </a:t>
              </a:r>
              <a:r>
                <a:rPr lang="en-US" sz="4000" dirty="0" err="1">
                  <a:solidFill>
                    <a:srgbClr val="306756"/>
                  </a:solidFill>
                  <a:latin typeface="Roboto Condensed"/>
                </a:rPr>
                <a:t>hiện</a:t>
              </a:r>
              <a:r>
                <a:rPr lang="en-US" sz="4000" dirty="0">
                  <a:solidFill>
                    <a:srgbClr val="306756"/>
                  </a:solidFill>
                  <a:latin typeface="Roboto Condensed"/>
                </a:rPr>
                <a:t> </a:t>
              </a:r>
              <a:r>
                <a:rPr lang="en-US" sz="4000" dirty="0" err="1">
                  <a:solidFill>
                    <a:srgbClr val="306756"/>
                  </a:solidFill>
                  <a:latin typeface="Roboto Condensed"/>
                </a:rPr>
                <a:t>nội</a:t>
              </a:r>
              <a:r>
                <a:rPr lang="en-US" sz="4000" dirty="0">
                  <a:solidFill>
                    <a:srgbClr val="306756"/>
                  </a:solidFill>
                  <a:latin typeface="Roboto Condensed"/>
                </a:rPr>
                <a:t> dung </a:t>
              </a:r>
              <a:r>
                <a:rPr lang="en-US" sz="4000" dirty="0" err="1">
                  <a:solidFill>
                    <a:srgbClr val="306756"/>
                  </a:solidFill>
                  <a:latin typeface="Roboto Condensed"/>
                </a:rPr>
                <a:t>gì</a:t>
              </a:r>
              <a:r>
                <a:rPr lang="en-US" sz="4000" dirty="0">
                  <a:solidFill>
                    <a:srgbClr val="306756"/>
                  </a:solidFill>
                  <a:latin typeface="Roboto Condensed"/>
                </a:rPr>
                <a:t>?</a:t>
              </a:r>
            </a:p>
          </p:txBody>
        </p:sp>
      </p:grpSp>
      <p:pic>
        <p:nvPicPr>
          <p:cNvPr id="7" name="Picture 7"/>
          <p:cNvPicPr>
            <a:picLocks noChangeAspect="1"/>
          </p:cNvPicPr>
          <p:nvPr/>
        </p:nvPicPr>
        <p:blipFill>
          <a:blip r:embed="rId3"/>
          <a:srcRect t="31215" r="46193" b="17595"/>
          <a:stretch>
            <a:fillRect/>
          </a:stretch>
        </p:blipFill>
        <p:spPr>
          <a:xfrm rot="9017116">
            <a:off x="-1006033" y="6877991"/>
            <a:ext cx="4104884" cy="441655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0" y="1336503"/>
            <a:ext cx="8561759" cy="8935422"/>
          </a:xfrm>
          <a:prstGeom prst="rect">
            <a:avLst/>
          </a:prstGeom>
        </p:spPr>
      </p:pic>
      <p:sp>
        <p:nvSpPr>
          <p:cNvPr id="9" name="TextBox 9"/>
          <p:cNvSpPr txBox="1"/>
          <p:nvPr/>
        </p:nvSpPr>
        <p:spPr>
          <a:xfrm>
            <a:off x="1181100" y="1388439"/>
            <a:ext cx="7516586" cy="1204641"/>
          </a:xfrm>
          <a:prstGeom prst="rect">
            <a:avLst/>
          </a:prstGeom>
        </p:spPr>
        <p:txBody>
          <a:bodyPr lIns="0" tIns="0" rIns="0" bIns="0" rtlCol="0" anchor="t">
            <a:spAutoFit/>
          </a:bodyPr>
          <a:lstStyle/>
          <a:p>
            <a:pPr algn="l">
              <a:lnSpc>
                <a:spcPts val="9219"/>
              </a:lnSpc>
            </a:pPr>
            <a:r>
              <a:rPr lang="en-US" sz="7400" spc="-160" dirty="0">
                <a:solidFill>
                  <a:srgbClr val="194A5D"/>
                </a:solidFill>
                <a:latin typeface="#9Slide07 SVNNexa Rust Slab Bla Bold"/>
              </a:rPr>
              <a:t>KHỞI ĐỘNG</a:t>
            </a:r>
          </a:p>
        </p:txBody>
      </p:sp>
      <p:sp>
        <p:nvSpPr>
          <p:cNvPr id="10" name="TextBox 10"/>
          <p:cNvSpPr txBox="1"/>
          <p:nvPr/>
        </p:nvSpPr>
        <p:spPr>
          <a:xfrm>
            <a:off x="1181100" y="2771674"/>
            <a:ext cx="6819900" cy="1641540"/>
          </a:xfrm>
          <a:prstGeom prst="rect">
            <a:avLst/>
          </a:prstGeom>
        </p:spPr>
        <p:txBody>
          <a:bodyPr lIns="0" tIns="0" rIns="0" bIns="0" rtlCol="0" anchor="t">
            <a:spAutoFit/>
          </a:bodyPr>
          <a:lstStyle/>
          <a:p>
            <a:pPr algn="l">
              <a:lnSpc>
                <a:spcPts val="6480"/>
              </a:lnSpc>
            </a:pPr>
            <a:r>
              <a:rPr lang="en-US" sz="5400" b="1" spc="-117" dirty="0" err="1">
                <a:solidFill>
                  <a:srgbClr val="316756"/>
                </a:solidFill>
                <a:latin typeface="#9Slide03 BoosterNextFYBlack Bold Italics"/>
              </a:rPr>
              <a:t>Tham</a:t>
            </a:r>
            <a:r>
              <a:rPr lang="en-US" sz="5400" b="1" spc="-117" dirty="0">
                <a:solidFill>
                  <a:srgbClr val="316756"/>
                </a:solidFill>
                <a:latin typeface="#9Slide03 BoosterNextFYBlack Bold Italics"/>
              </a:rPr>
              <a:t> </a:t>
            </a:r>
            <a:r>
              <a:rPr lang="en-US" sz="5400" b="1" spc="-117" dirty="0" err="1">
                <a:solidFill>
                  <a:srgbClr val="316756"/>
                </a:solidFill>
                <a:latin typeface="#9Slide03 BoosterNextFYBlack Bold Italics"/>
              </a:rPr>
              <a:t>gia</a:t>
            </a:r>
            <a:r>
              <a:rPr lang="en-US" sz="5400" b="1" spc="-117" dirty="0">
                <a:solidFill>
                  <a:srgbClr val="316756"/>
                </a:solidFill>
                <a:latin typeface="#9Slide03 BoosterNextFYBlack Bold Italics"/>
              </a:rPr>
              <a:t> </a:t>
            </a:r>
            <a:r>
              <a:rPr lang="en-US" sz="5400" b="1" spc="-117" dirty="0" err="1">
                <a:solidFill>
                  <a:srgbClr val="316756"/>
                </a:solidFill>
                <a:latin typeface="#9Slide03 BoosterNextFYBlack Bold Italics"/>
              </a:rPr>
              <a:t>giao</a:t>
            </a:r>
            <a:r>
              <a:rPr lang="en-US" sz="5400" b="1" spc="-117" dirty="0">
                <a:solidFill>
                  <a:srgbClr val="316756"/>
                </a:solidFill>
                <a:latin typeface="#9Slide03 BoosterNextFYBlack Bold Italics"/>
              </a:rPr>
              <a:t> </a:t>
            </a:r>
            <a:r>
              <a:rPr lang="en-US" sz="5400" b="1" spc="-117" dirty="0" err="1">
                <a:solidFill>
                  <a:srgbClr val="316756"/>
                </a:solidFill>
                <a:latin typeface="#9Slide03 BoosterNextFYBlack Bold Italics"/>
              </a:rPr>
              <a:t>thông</a:t>
            </a:r>
            <a:r>
              <a:rPr lang="en-US" sz="5400" b="1" spc="-117" dirty="0">
                <a:solidFill>
                  <a:srgbClr val="316756"/>
                </a:solidFill>
                <a:latin typeface="#9Slide03 BoosterNextFYBlack Bold Italics"/>
              </a:rPr>
              <a:t> – </a:t>
            </a:r>
            <a:r>
              <a:rPr lang="en-US" sz="5400" b="1" spc="-117" dirty="0" err="1">
                <a:solidFill>
                  <a:srgbClr val="316756"/>
                </a:solidFill>
                <a:latin typeface="#9Slide03 BoosterNextFYBlack Bold Italics"/>
              </a:rPr>
              <a:t>cần</a:t>
            </a:r>
            <a:r>
              <a:rPr lang="en-US" sz="5400" b="1" spc="-117" dirty="0">
                <a:solidFill>
                  <a:srgbClr val="316756"/>
                </a:solidFill>
                <a:latin typeface="#9Slide03 BoosterNextFYBlack Bold Italics"/>
              </a:rPr>
              <a:t> </a:t>
            </a:r>
            <a:r>
              <a:rPr lang="en-US" sz="5400" b="1" spc="-117" dirty="0" err="1">
                <a:solidFill>
                  <a:srgbClr val="316756"/>
                </a:solidFill>
                <a:latin typeface="#9Slide03 BoosterNextFYBlack Bold Italics"/>
              </a:rPr>
              <a:t>trông</a:t>
            </a:r>
            <a:r>
              <a:rPr lang="en-US" sz="5400" b="1" spc="-117" dirty="0">
                <a:solidFill>
                  <a:srgbClr val="316756"/>
                </a:solidFill>
                <a:latin typeface="#9Slide03 BoosterNextFYBlack Bold Italics"/>
              </a:rPr>
              <a:t> </a:t>
            </a:r>
            <a:r>
              <a:rPr lang="en-US" sz="5400" b="1" spc="-117" dirty="0" err="1">
                <a:solidFill>
                  <a:srgbClr val="316756"/>
                </a:solidFill>
                <a:latin typeface="#9Slide03 BoosterNextFYBlack Bold Italics"/>
              </a:rPr>
              <a:t>biển</a:t>
            </a:r>
            <a:r>
              <a:rPr lang="en-US" sz="5400" b="1" spc="-117" dirty="0">
                <a:solidFill>
                  <a:srgbClr val="316756"/>
                </a:solidFill>
                <a:latin typeface="#9Slide03 BoosterNextFYBlack Bold Italics"/>
              </a:rPr>
              <a:t> </a:t>
            </a:r>
            <a:r>
              <a:rPr lang="en-US" sz="5400" b="1" spc="-117" dirty="0" err="1">
                <a:solidFill>
                  <a:srgbClr val="316756"/>
                </a:solidFill>
                <a:latin typeface="#9Slide03 BoosterNextFYBlack Bold Italics"/>
              </a:rPr>
              <a:t>báo</a:t>
            </a:r>
            <a:endParaRPr lang="en-US" sz="5400" b="1" spc="-117" dirty="0">
              <a:solidFill>
                <a:srgbClr val="316756"/>
              </a:solidFill>
              <a:latin typeface="#9Slide03 BoosterNextFYBlack Bold Itali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662902">
            <a:off x="16265679" y="-846205"/>
            <a:ext cx="4044641" cy="2789835"/>
          </a:xfrm>
          <a:prstGeom prst="rect">
            <a:avLst/>
          </a:prstGeom>
        </p:spPr>
      </p:pic>
      <p:grpSp>
        <p:nvGrpSpPr>
          <p:cNvPr id="3" name="Group 3"/>
          <p:cNvGrpSpPr/>
          <p:nvPr/>
        </p:nvGrpSpPr>
        <p:grpSpPr>
          <a:xfrm>
            <a:off x="9129132" y="3190263"/>
            <a:ext cx="8655405" cy="1953237"/>
            <a:chOff x="0" y="0"/>
            <a:chExt cx="11540540" cy="2604316"/>
          </a:xfrm>
        </p:grpSpPr>
        <p:sp>
          <p:nvSpPr>
            <p:cNvPr id="4" name="Freeform 4"/>
            <p:cNvSpPr/>
            <p:nvPr/>
          </p:nvSpPr>
          <p:spPr>
            <a:xfrm>
              <a:off x="0" y="0"/>
              <a:ext cx="11540490" cy="4169537"/>
            </a:xfrm>
            <a:custGeom>
              <a:avLst/>
              <a:gdLst/>
              <a:ahLst/>
              <a:cxnLst/>
              <a:rect l="l" t="t" r="r" b="b"/>
              <a:pathLst>
                <a:path w="11540490" h="4169537">
                  <a:moveTo>
                    <a:pt x="0" y="0"/>
                  </a:moveTo>
                  <a:lnTo>
                    <a:pt x="1923415" y="0"/>
                  </a:lnTo>
                  <a:lnTo>
                    <a:pt x="4808601" y="0"/>
                  </a:lnTo>
                  <a:lnTo>
                    <a:pt x="11540490" y="0"/>
                  </a:lnTo>
                  <a:lnTo>
                    <a:pt x="11540490" y="1519174"/>
                  </a:lnTo>
                  <a:lnTo>
                    <a:pt x="11540490" y="2170303"/>
                  </a:lnTo>
                  <a:lnTo>
                    <a:pt x="11540490" y="2604389"/>
                  </a:lnTo>
                  <a:lnTo>
                    <a:pt x="4808601" y="2604389"/>
                  </a:lnTo>
                  <a:lnTo>
                    <a:pt x="358140" y="4169537"/>
                  </a:lnTo>
                  <a:lnTo>
                    <a:pt x="1923415" y="2604262"/>
                  </a:lnTo>
                  <a:lnTo>
                    <a:pt x="0" y="2604262"/>
                  </a:lnTo>
                  <a:lnTo>
                    <a:pt x="0" y="2170303"/>
                  </a:lnTo>
                  <a:lnTo>
                    <a:pt x="0" y="1519174"/>
                  </a:lnTo>
                  <a:close/>
                </a:path>
              </a:pathLst>
            </a:custGeom>
            <a:solidFill>
              <a:srgbClr val="CFE1CD"/>
            </a:solidFill>
          </p:spPr>
        </p:sp>
        <p:sp>
          <p:nvSpPr>
            <p:cNvPr id="5" name="TextBox 5"/>
            <p:cNvSpPr txBox="1"/>
            <p:nvPr/>
          </p:nvSpPr>
          <p:spPr>
            <a:xfrm>
              <a:off x="0" y="-9525"/>
              <a:ext cx="11540540" cy="2613841"/>
            </a:xfrm>
            <a:prstGeom prst="rect">
              <a:avLst/>
            </a:prstGeom>
          </p:spPr>
          <p:txBody>
            <a:bodyPr lIns="50800" tIns="50800" rIns="50800" bIns="50800" rtlCol="0" anchor="ctr"/>
            <a:lstStyle/>
            <a:p>
              <a:pPr algn="ctr">
                <a:lnSpc>
                  <a:spcPts val="4800"/>
                </a:lnSpc>
              </a:pPr>
              <a:r>
                <a:rPr lang="en-US" sz="4000">
                  <a:solidFill>
                    <a:srgbClr val="306756"/>
                  </a:solidFill>
                  <a:latin typeface="Roboto Condensed Bold"/>
                </a:rPr>
                <a:t>3. Phương tiện giao tiếp phi ngôn ngữ</a:t>
              </a:r>
            </a:p>
          </p:txBody>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429228"/>
            <a:ext cx="7455654" cy="7428543"/>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44175" y="5818256"/>
            <a:ext cx="4553602" cy="411480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683906" y="4514532"/>
            <a:ext cx="7679651" cy="7984514"/>
          </a:xfrm>
          <a:prstGeom prst="rect">
            <a:avLst/>
          </a:prstGeom>
        </p:spPr>
      </p:pic>
      <p:sp>
        <p:nvSpPr>
          <p:cNvPr id="9" name="TextBox 9"/>
          <p:cNvSpPr txBox="1"/>
          <p:nvPr/>
        </p:nvSpPr>
        <p:spPr>
          <a:xfrm>
            <a:off x="4756527" y="1210153"/>
            <a:ext cx="16887827" cy="1314651"/>
          </a:xfrm>
          <a:prstGeom prst="rect">
            <a:avLst/>
          </a:prstGeom>
        </p:spPr>
        <p:txBody>
          <a:bodyPr lIns="0" tIns="0" rIns="0" bIns="0" rtlCol="0" anchor="t">
            <a:spAutoFit/>
          </a:bodyPr>
          <a:lstStyle/>
          <a:p>
            <a:pPr algn="ctr">
              <a:lnSpc>
                <a:spcPts val="10963"/>
              </a:lnSpc>
            </a:pPr>
            <a:r>
              <a:rPr lang="en-US" sz="7200" spc="-156">
                <a:solidFill>
                  <a:srgbClr val="194A5D"/>
                </a:solidFill>
                <a:latin typeface="Montserrat Bold"/>
              </a:rPr>
              <a:t>TRI THỨC NGỮ VĂN</a:t>
            </a:r>
          </a:p>
        </p:txBody>
      </p:sp>
      <p:sp>
        <p:nvSpPr>
          <p:cNvPr id="10" name="TextBox 10"/>
          <p:cNvSpPr txBox="1"/>
          <p:nvPr/>
        </p:nvSpPr>
        <p:spPr>
          <a:xfrm>
            <a:off x="1232626" y="2180642"/>
            <a:ext cx="6376671" cy="5161407"/>
          </a:xfrm>
          <a:prstGeom prst="rect">
            <a:avLst/>
          </a:prstGeom>
        </p:spPr>
        <p:txBody>
          <a:bodyPr lIns="0" tIns="0" rIns="0" bIns="0" rtlCol="0" anchor="t">
            <a:spAutoFit/>
          </a:bodyPr>
          <a:lstStyle/>
          <a:p>
            <a:pPr marL="530860" lvl="1" indent="-265430" algn="just">
              <a:lnSpc>
                <a:spcPts val="6864"/>
              </a:lnSpc>
              <a:buFont typeface="Arial"/>
              <a:buChar char="•"/>
            </a:pPr>
            <a:r>
              <a:rPr lang="en-US" sz="4400" dirty="0" err="1">
                <a:solidFill>
                  <a:srgbClr val="306756"/>
                </a:solidFill>
                <a:latin typeface="Roboto Condensed"/>
              </a:rPr>
              <a:t>Là</a:t>
            </a:r>
            <a:r>
              <a:rPr lang="en-US" sz="4400" dirty="0">
                <a:solidFill>
                  <a:srgbClr val="306756"/>
                </a:solidFill>
                <a:latin typeface="Roboto Condensed"/>
              </a:rPr>
              <a:t> </a:t>
            </a:r>
            <a:r>
              <a:rPr lang="en-US" sz="4400" dirty="0" err="1">
                <a:solidFill>
                  <a:srgbClr val="306756"/>
                </a:solidFill>
                <a:latin typeface="Roboto Condensed"/>
              </a:rPr>
              <a:t>tranh</a:t>
            </a:r>
            <a:r>
              <a:rPr lang="en-US" sz="4400" dirty="0">
                <a:solidFill>
                  <a:srgbClr val="306756"/>
                </a:solidFill>
                <a:latin typeface="Roboto Condensed"/>
              </a:rPr>
              <a:t>, </a:t>
            </a:r>
            <a:r>
              <a:rPr lang="en-US" sz="4400" dirty="0" err="1">
                <a:solidFill>
                  <a:srgbClr val="306756"/>
                </a:solidFill>
                <a:latin typeface="Roboto Condensed"/>
              </a:rPr>
              <a:t>ảnh</a:t>
            </a:r>
            <a:r>
              <a:rPr lang="en-US" sz="4400" dirty="0">
                <a:solidFill>
                  <a:srgbClr val="306756"/>
                </a:solidFill>
                <a:latin typeface="Roboto Condensed"/>
              </a:rPr>
              <a:t>, </a:t>
            </a:r>
            <a:r>
              <a:rPr lang="en-US" sz="4400" dirty="0" err="1">
                <a:solidFill>
                  <a:srgbClr val="306756"/>
                </a:solidFill>
                <a:latin typeface="Roboto Condensed"/>
              </a:rPr>
              <a:t>hình</a:t>
            </a:r>
            <a:r>
              <a:rPr lang="en-US" sz="4400" dirty="0">
                <a:solidFill>
                  <a:srgbClr val="306756"/>
                </a:solidFill>
                <a:latin typeface="Roboto Condensed"/>
              </a:rPr>
              <a:t> </a:t>
            </a:r>
            <a:r>
              <a:rPr lang="en-US" sz="4400" dirty="0" err="1">
                <a:solidFill>
                  <a:srgbClr val="306756"/>
                </a:solidFill>
                <a:latin typeface="Roboto Condensed"/>
              </a:rPr>
              <a:t>vẽ</a:t>
            </a:r>
            <a:r>
              <a:rPr lang="en-US" sz="4400" dirty="0">
                <a:solidFill>
                  <a:srgbClr val="306756"/>
                </a:solidFill>
                <a:latin typeface="Roboto Condensed"/>
              </a:rPr>
              <a:t>, </a:t>
            </a:r>
            <a:r>
              <a:rPr lang="en-US" sz="4400" dirty="0" err="1">
                <a:solidFill>
                  <a:srgbClr val="306756"/>
                </a:solidFill>
                <a:latin typeface="Roboto Condensed"/>
              </a:rPr>
              <a:t>sơ</a:t>
            </a:r>
            <a:r>
              <a:rPr lang="en-US" sz="4400" dirty="0">
                <a:solidFill>
                  <a:srgbClr val="306756"/>
                </a:solidFill>
                <a:latin typeface="Roboto Condensed"/>
              </a:rPr>
              <a:t> </a:t>
            </a:r>
            <a:r>
              <a:rPr lang="en-US" sz="4400" dirty="0" err="1">
                <a:solidFill>
                  <a:srgbClr val="306756"/>
                </a:solidFill>
                <a:latin typeface="Roboto Condensed"/>
              </a:rPr>
              <a:t>đồ</a:t>
            </a:r>
            <a:r>
              <a:rPr lang="en-US" sz="4400" dirty="0">
                <a:solidFill>
                  <a:srgbClr val="306756"/>
                </a:solidFill>
                <a:latin typeface="Roboto Condensed"/>
              </a:rPr>
              <a:t>, </a:t>
            </a:r>
            <a:r>
              <a:rPr lang="en-US" sz="4400" dirty="0" err="1">
                <a:solidFill>
                  <a:srgbClr val="306756"/>
                </a:solidFill>
                <a:latin typeface="Roboto Condensed"/>
              </a:rPr>
              <a:t>bảng</a:t>
            </a:r>
            <a:r>
              <a:rPr lang="en-US" sz="4400" dirty="0">
                <a:solidFill>
                  <a:srgbClr val="306756"/>
                </a:solidFill>
                <a:latin typeface="Roboto Condensed"/>
              </a:rPr>
              <a:t> </a:t>
            </a:r>
            <a:r>
              <a:rPr lang="en-US" sz="4400" dirty="0" err="1">
                <a:solidFill>
                  <a:srgbClr val="306756"/>
                </a:solidFill>
                <a:latin typeface="Roboto Condensed"/>
              </a:rPr>
              <a:t>biểu</a:t>
            </a:r>
            <a:r>
              <a:rPr lang="en-US" sz="4400" dirty="0">
                <a:solidFill>
                  <a:srgbClr val="306756"/>
                </a:solidFill>
                <a:latin typeface="Roboto Condensed"/>
              </a:rPr>
              <a:t>, </a:t>
            </a:r>
            <a:r>
              <a:rPr lang="en-US" sz="4400" dirty="0" err="1">
                <a:solidFill>
                  <a:srgbClr val="306756"/>
                </a:solidFill>
                <a:latin typeface="Roboto Condensed"/>
              </a:rPr>
              <a:t>kí</a:t>
            </a:r>
            <a:r>
              <a:rPr lang="en-US" sz="4400" dirty="0">
                <a:solidFill>
                  <a:srgbClr val="306756"/>
                </a:solidFill>
                <a:latin typeface="Roboto Condensed"/>
              </a:rPr>
              <a:t> </a:t>
            </a:r>
            <a:r>
              <a:rPr lang="en-US" sz="4400" dirty="0" err="1">
                <a:solidFill>
                  <a:srgbClr val="306756"/>
                </a:solidFill>
                <a:latin typeface="Roboto Condensed"/>
              </a:rPr>
              <a:t>hiệu</a:t>
            </a:r>
            <a:r>
              <a:rPr lang="en-US" sz="4400" dirty="0">
                <a:solidFill>
                  <a:srgbClr val="306756"/>
                </a:solidFill>
                <a:latin typeface="Roboto Condensed"/>
              </a:rPr>
              <a:t>,… </a:t>
            </a:r>
            <a:r>
              <a:rPr lang="en-US" sz="4400" dirty="0" err="1">
                <a:solidFill>
                  <a:srgbClr val="306756"/>
                </a:solidFill>
                <a:latin typeface="Roboto Condensed"/>
              </a:rPr>
              <a:t>phối</a:t>
            </a:r>
            <a:r>
              <a:rPr lang="en-US" sz="4400" dirty="0">
                <a:solidFill>
                  <a:srgbClr val="306756"/>
                </a:solidFill>
                <a:latin typeface="Roboto Condensed"/>
              </a:rPr>
              <a:t> </a:t>
            </a:r>
            <a:r>
              <a:rPr lang="en-US" sz="4400" dirty="0" err="1">
                <a:solidFill>
                  <a:srgbClr val="306756"/>
                </a:solidFill>
                <a:latin typeface="Roboto Condensed"/>
              </a:rPr>
              <a:t>hợp</a:t>
            </a:r>
            <a:r>
              <a:rPr lang="en-US" sz="4400" dirty="0">
                <a:solidFill>
                  <a:srgbClr val="306756"/>
                </a:solidFill>
                <a:latin typeface="Roboto Condensed"/>
              </a:rPr>
              <a:t> </a:t>
            </a:r>
            <a:r>
              <a:rPr lang="en-US" sz="4400" dirty="0" err="1">
                <a:solidFill>
                  <a:srgbClr val="306756"/>
                </a:solidFill>
                <a:latin typeface="Roboto Condensed"/>
              </a:rPr>
              <a:t>với</a:t>
            </a:r>
            <a:r>
              <a:rPr lang="en-US" sz="4400" dirty="0">
                <a:solidFill>
                  <a:srgbClr val="306756"/>
                </a:solidFill>
                <a:latin typeface="Roboto Condensed"/>
              </a:rPr>
              <a:t> </a:t>
            </a:r>
            <a:r>
              <a:rPr lang="en-US" sz="4400" dirty="0" err="1">
                <a:solidFill>
                  <a:srgbClr val="306756"/>
                </a:solidFill>
                <a:latin typeface="Roboto Condensed"/>
              </a:rPr>
              <a:t>lời</a:t>
            </a:r>
            <a:r>
              <a:rPr lang="en-US" sz="4400" dirty="0">
                <a:solidFill>
                  <a:srgbClr val="306756"/>
                </a:solidFill>
                <a:latin typeface="Roboto Condensed"/>
              </a:rPr>
              <a:t> </a:t>
            </a:r>
            <a:r>
              <a:rPr lang="en-US" sz="4400" dirty="0" err="1">
                <a:solidFill>
                  <a:srgbClr val="306756"/>
                </a:solidFill>
                <a:latin typeface="Roboto Condensed"/>
              </a:rPr>
              <a:t>văn</a:t>
            </a:r>
            <a:r>
              <a:rPr lang="en-US" sz="4400" dirty="0">
                <a:solidFill>
                  <a:srgbClr val="306756"/>
                </a:solidFill>
                <a:latin typeface="Roboto Condensed"/>
              </a:rPr>
              <a:t> (</a:t>
            </a:r>
            <a:r>
              <a:rPr lang="en-US" sz="4400" dirty="0" err="1">
                <a:solidFill>
                  <a:srgbClr val="306756"/>
                </a:solidFill>
                <a:latin typeface="Roboto Condensed"/>
              </a:rPr>
              <a:t>phương</a:t>
            </a:r>
            <a:r>
              <a:rPr lang="en-US" sz="4400" dirty="0">
                <a:solidFill>
                  <a:srgbClr val="306756"/>
                </a:solidFill>
                <a:latin typeface="Roboto Condensed"/>
              </a:rPr>
              <a:t> </a:t>
            </a:r>
            <a:r>
              <a:rPr lang="en-US" sz="4400" dirty="0" err="1">
                <a:solidFill>
                  <a:srgbClr val="306756"/>
                </a:solidFill>
                <a:latin typeface="Roboto Condensed"/>
              </a:rPr>
              <a:t>tiện</a:t>
            </a:r>
            <a:r>
              <a:rPr lang="en-US" sz="4400" dirty="0">
                <a:solidFill>
                  <a:srgbClr val="306756"/>
                </a:solidFill>
                <a:latin typeface="Roboto Condensed"/>
              </a:rPr>
              <a:t> </a:t>
            </a:r>
            <a:r>
              <a:rPr lang="en-US" sz="4400" dirty="0" err="1">
                <a:solidFill>
                  <a:srgbClr val="306756"/>
                </a:solidFill>
                <a:latin typeface="Roboto Condensed"/>
              </a:rPr>
              <a:t>ngôn</a:t>
            </a:r>
            <a:r>
              <a:rPr lang="en-US" sz="4400" dirty="0">
                <a:solidFill>
                  <a:srgbClr val="306756"/>
                </a:solidFill>
                <a:latin typeface="Roboto Condensed"/>
              </a:rPr>
              <a:t> </a:t>
            </a:r>
            <a:r>
              <a:rPr lang="en-US" sz="4400" dirty="0" err="1">
                <a:solidFill>
                  <a:srgbClr val="306756"/>
                </a:solidFill>
                <a:latin typeface="Roboto Condensed"/>
              </a:rPr>
              <a:t>ngữ</a:t>
            </a:r>
            <a:r>
              <a:rPr lang="en-US" sz="4400" dirty="0">
                <a:solidFill>
                  <a:srgbClr val="306756"/>
                </a:solidFill>
                <a:latin typeface="Roboto Condensed"/>
              </a:rPr>
              <a:t>) </a:t>
            </a:r>
            <a:r>
              <a:rPr lang="en-US" sz="4400" dirty="0" err="1">
                <a:solidFill>
                  <a:srgbClr val="306756"/>
                </a:solidFill>
                <a:latin typeface="Roboto Condensed"/>
              </a:rPr>
              <a:t>để</a:t>
            </a:r>
            <a:r>
              <a:rPr lang="en-US" sz="4400" dirty="0">
                <a:solidFill>
                  <a:srgbClr val="306756"/>
                </a:solidFill>
                <a:latin typeface="Roboto Condensed"/>
              </a:rPr>
              <a:t> </a:t>
            </a:r>
            <a:r>
              <a:rPr lang="en-US" sz="4400" dirty="0" err="1">
                <a:solidFill>
                  <a:srgbClr val="306756"/>
                </a:solidFill>
                <a:latin typeface="Roboto Condensed"/>
              </a:rPr>
              <a:t>cung</a:t>
            </a:r>
            <a:r>
              <a:rPr lang="en-US" sz="4400" dirty="0">
                <a:solidFill>
                  <a:srgbClr val="306756"/>
                </a:solidFill>
                <a:latin typeface="Roboto Condensed"/>
              </a:rPr>
              <a:t> </a:t>
            </a:r>
            <a:r>
              <a:rPr lang="en-US" sz="4400" dirty="0" err="1">
                <a:solidFill>
                  <a:srgbClr val="306756"/>
                </a:solidFill>
                <a:latin typeface="Roboto Condensed"/>
              </a:rPr>
              <a:t>cấp</a:t>
            </a:r>
            <a:r>
              <a:rPr lang="en-US" sz="4400" dirty="0">
                <a:solidFill>
                  <a:srgbClr val="306756"/>
                </a:solidFill>
                <a:latin typeface="Roboto Condensed"/>
              </a:rPr>
              <a:t> </a:t>
            </a:r>
            <a:r>
              <a:rPr lang="en-US" sz="4400" dirty="0" err="1">
                <a:solidFill>
                  <a:srgbClr val="306756"/>
                </a:solidFill>
                <a:latin typeface="Roboto Condensed"/>
              </a:rPr>
              <a:t>thông</a:t>
            </a:r>
            <a:r>
              <a:rPr lang="en-US" sz="4400" dirty="0">
                <a:solidFill>
                  <a:srgbClr val="306756"/>
                </a:solidFill>
                <a:latin typeface="Roboto Condensed"/>
              </a:rPr>
              <a:t> tin </a:t>
            </a:r>
            <a:r>
              <a:rPr lang="en-US" sz="4400" dirty="0" err="1">
                <a:solidFill>
                  <a:srgbClr val="306756"/>
                </a:solidFill>
                <a:latin typeface="Roboto Condensed"/>
              </a:rPr>
              <a:t>cho</a:t>
            </a:r>
            <a:r>
              <a:rPr lang="en-US" sz="4400" dirty="0">
                <a:solidFill>
                  <a:srgbClr val="306756"/>
                </a:solidFill>
                <a:latin typeface="Roboto Condensed"/>
              </a:rPr>
              <a:t> </a:t>
            </a:r>
            <a:r>
              <a:rPr lang="en-US" sz="4400" dirty="0" err="1">
                <a:solidFill>
                  <a:srgbClr val="306756"/>
                </a:solidFill>
                <a:latin typeface="Roboto Condensed"/>
              </a:rPr>
              <a:t>người</a:t>
            </a:r>
            <a:r>
              <a:rPr lang="en-US" sz="4400" dirty="0">
                <a:solidFill>
                  <a:srgbClr val="306756"/>
                </a:solidFill>
                <a:latin typeface="Roboto Condensed"/>
              </a:rPr>
              <a:t> </a:t>
            </a:r>
            <a:r>
              <a:rPr lang="en-US" sz="4400" dirty="0" err="1">
                <a:solidFill>
                  <a:srgbClr val="306756"/>
                </a:solidFill>
                <a:latin typeface="Roboto Condensed"/>
              </a:rPr>
              <a:t>đọc</a:t>
            </a:r>
            <a:r>
              <a:rPr lang="en-US" sz="4400" dirty="0">
                <a:solidFill>
                  <a:srgbClr val="306756"/>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E1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97"/>
          <a:stretch>
            <a:fillRect/>
          </a:stretch>
        </p:blipFill>
        <p:spPr>
          <a:xfrm rot="1089896">
            <a:off x="-2563845" y="-2350169"/>
            <a:ext cx="7624581" cy="10203211"/>
          </a:xfrm>
          <a:prstGeom prst="rect">
            <a:avLst/>
          </a:prstGeom>
        </p:spPr>
      </p:pic>
      <p:pic>
        <p:nvPicPr>
          <p:cNvPr id="3" name="Picture 3"/>
          <p:cNvPicPr>
            <a:picLocks noChangeAspect="1"/>
          </p:cNvPicPr>
          <p:nvPr/>
        </p:nvPicPr>
        <p:blipFill>
          <a:blip r:embed="rId4"/>
          <a:srcRect r="10"/>
          <a:stretch>
            <a:fillRect/>
          </a:stretch>
        </p:blipFill>
        <p:spPr>
          <a:xfrm rot="-4955831">
            <a:off x="-777834" y="5422965"/>
            <a:ext cx="6203256" cy="7990142"/>
          </a:xfrm>
          <a:prstGeom prst="rect">
            <a:avLst/>
          </a:prstGeom>
        </p:spPr>
      </p:pic>
      <p:pic>
        <p:nvPicPr>
          <p:cNvPr id="4" name="Picture 4"/>
          <p:cNvPicPr>
            <a:picLocks noChangeAspect="1"/>
          </p:cNvPicPr>
          <p:nvPr/>
        </p:nvPicPr>
        <p:blipFill>
          <a:blip r:embed="rId5"/>
          <a:srcRect b="66"/>
          <a:stretch>
            <a:fillRect/>
          </a:stretch>
        </p:blipFill>
        <p:spPr>
          <a:xfrm rot="-6979699">
            <a:off x="6025923" y="-3920077"/>
            <a:ext cx="16352915" cy="10703726"/>
          </a:xfrm>
          <a:prstGeom prst="rect">
            <a:avLst/>
          </a:prstGeom>
        </p:spPr>
      </p:pic>
      <p:pic>
        <p:nvPicPr>
          <p:cNvPr id="5" name="Picture 5"/>
          <p:cNvPicPr>
            <a:picLocks noChangeAspect="1"/>
          </p:cNvPicPr>
          <p:nvPr/>
        </p:nvPicPr>
        <p:blipFill>
          <a:blip r:embed="rId6"/>
          <a:srcRect r="67"/>
          <a:stretch>
            <a:fillRect/>
          </a:stretch>
        </p:blipFill>
        <p:spPr>
          <a:xfrm rot="3523685">
            <a:off x="13413710" y="4623345"/>
            <a:ext cx="8340132" cy="9438421"/>
          </a:xfrm>
          <a:prstGeom prst="rect">
            <a:avLst/>
          </a:prstGeom>
        </p:spPr>
      </p:pic>
      <p:sp>
        <p:nvSpPr>
          <p:cNvPr id="7" name="TextBox 7"/>
          <p:cNvSpPr txBox="1"/>
          <p:nvPr/>
        </p:nvSpPr>
        <p:spPr>
          <a:xfrm>
            <a:off x="2420707" y="4634292"/>
            <a:ext cx="13784474" cy="1558671"/>
          </a:xfrm>
          <a:prstGeom prst="rect">
            <a:avLst/>
          </a:prstGeom>
        </p:spPr>
        <p:txBody>
          <a:bodyPr lIns="0" tIns="0" rIns="0" bIns="0" rtlCol="0" anchor="t">
            <a:spAutoFit/>
          </a:bodyPr>
          <a:lstStyle/>
          <a:p>
            <a:pPr algn="ctr">
              <a:lnSpc>
                <a:spcPts val="12672"/>
              </a:lnSpc>
            </a:pPr>
            <a:r>
              <a:rPr lang="en-US" sz="9600" spc="-208" dirty="0">
                <a:solidFill>
                  <a:srgbClr val="3C4647"/>
                </a:solidFill>
                <a:latin typeface="Montserrat Extra-Bold Bold"/>
              </a:rPr>
              <a:t>GHE XUỒNG NAM BỘ</a:t>
            </a:r>
          </a:p>
        </p:txBody>
      </p:sp>
      <p:pic>
        <p:nvPicPr>
          <p:cNvPr id="8" name="Picture 8"/>
          <p:cNvPicPr>
            <a:picLocks noChangeAspect="1"/>
          </p:cNvPicPr>
          <p:nvPr/>
        </p:nvPicPr>
        <p:blipFill>
          <a:blip r:embed="rId7"/>
          <a:srcRect/>
          <a:stretch>
            <a:fillRect/>
          </a:stretch>
        </p:blipFill>
        <p:spPr>
          <a:xfrm>
            <a:off x="7580018" y="6104925"/>
            <a:ext cx="10003758" cy="5287983"/>
          </a:xfrm>
          <a:prstGeom prst="rect">
            <a:avLst/>
          </a:prstGeom>
        </p:spPr>
      </p:pic>
      <p:pic>
        <p:nvPicPr>
          <p:cNvPr id="9" name="Picture 9"/>
          <p:cNvPicPr>
            <a:picLocks noChangeAspect="1"/>
          </p:cNvPicPr>
          <p:nvPr/>
        </p:nvPicPr>
        <p:blipFill>
          <a:blip r:embed="rId7"/>
          <a:srcRect/>
          <a:stretch>
            <a:fillRect/>
          </a:stretch>
        </p:blipFill>
        <p:spPr>
          <a:xfrm>
            <a:off x="10946758" y="5617913"/>
            <a:ext cx="10003758" cy="5287983"/>
          </a:xfrm>
          <a:prstGeom prst="rect">
            <a:avLst/>
          </a:prstGeom>
        </p:spPr>
      </p:pic>
      <p:sp>
        <p:nvSpPr>
          <p:cNvPr id="10" name="TextBox 10"/>
          <p:cNvSpPr txBox="1"/>
          <p:nvPr/>
        </p:nvSpPr>
        <p:spPr>
          <a:xfrm>
            <a:off x="5571498" y="2244898"/>
            <a:ext cx="7731026" cy="851153"/>
          </a:xfrm>
          <a:prstGeom prst="rect">
            <a:avLst/>
          </a:prstGeom>
        </p:spPr>
        <p:txBody>
          <a:bodyPr lIns="0" tIns="0" rIns="0" bIns="0" rtlCol="0" anchor="t">
            <a:spAutoFit/>
          </a:bodyPr>
          <a:lstStyle/>
          <a:p>
            <a:pPr algn="ctr">
              <a:lnSpc>
                <a:spcPts val="5374"/>
              </a:lnSpc>
            </a:pPr>
            <a:r>
              <a:rPr lang="en-US" sz="3199">
                <a:solidFill>
                  <a:srgbClr val="194A5D"/>
                </a:solidFill>
                <a:latin typeface="Roboto Condensed Bold"/>
              </a:rPr>
              <a:t>BÀI 8: VĂN BẢN THÔNG TIN</a:t>
            </a:r>
          </a:p>
        </p:txBody>
      </p:sp>
      <p:sp>
        <p:nvSpPr>
          <p:cNvPr id="11" name="TextBox 11"/>
          <p:cNvSpPr txBox="1"/>
          <p:nvPr/>
        </p:nvSpPr>
        <p:spPr>
          <a:xfrm>
            <a:off x="5760361" y="3328725"/>
            <a:ext cx="7353300" cy="914363"/>
          </a:xfrm>
          <a:prstGeom prst="rect">
            <a:avLst/>
          </a:prstGeom>
        </p:spPr>
        <p:txBody>
          <a:bodyPr lIns="0" tIns="0" rIns="0" bIns="0" rtlCol="0" anchor="t">
            <a:spAutoFit/>
          </a:bodyPr>
          <a:lstStyle/>
          <a:p>
            <a:pPr algn="ctr">
              <a:lnSpc>
                <a:spcPts val="7200"/>
              </a:lnSpc>
            </a:pPr>
            <a:r>
              <a:rPr lang="en-US" sz="6000" spc="-130">
                <a:solidFill>
                  <a:srgbClr val="194A5D"/>
                </a:solidFill>
                <a:latin typeface="Montserrat"/>
              </a:rPr>
              <a:t>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E1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40"/>
          <a:stretch>
            <a:fillRect/>
          </a:stretch>
        </p:blipFill>
        <p:spPr>
          <a:xfrm rot="-6236379">
            <a:off x="-3872965" y="-3373718"/>
            <a:ext cx="8734131" cy="9665537"/>
          </a:xfrm>
          <a:prstGeom prst="rect">
            <a:avLst/>
          </a:prstGeom>
        </p:spPr>
      </p:pic>
      <p:pic>
        <p:nvPicPr>
          <p:cNvPr id="3" name="Picture 3"/>
          <p:cNvPicPr>
            <a:picLocks noChangeAspect="1"/>
          </p:cNvPicPr>
          <p:nvPr/>
        </p:nvPicPr>
        <p:blipFill>
          <a:blip r:embed="rId4"/>
          <a:srcRect b="1759"/>
          <a:stretch>
            <a:fillRect/>
          </a:stretch>
        </p:blipFill>
        <p:spPr>
          <a:xfrm>
            <a:off x="3485263" y="765543"/>
            <a:ext cx="11206307" cy="10599895"/>
          </a:xfrm>
          <a:prstGeom prst="rect">
            <a:avLst/>
          </a:prstGeom>
        </p:spPr>
      </p:pic>
      <p:pic>
        <p:nvPicPr>
          <p:cNvPr id="4" name="Picture 4"/>
          <p:cNvPicPr>
            <a:picLocks noChangeAspect="1"/>
          </p:cNvPicPr>
          <p:nvPr/>
        </p:nvPicPr>
        <p:blipFill>
          <a:blip r:embed="rId5"/>
          <a:srcRect b="99"/>
          <a:stretch>
            <a:fillRect/>
          </a:stretch>
        </p:blipFill>
        <p:spPr>
          <a:xfrm rot="2700000">
            <a:off x="8391600" y="6339721"/>
            <a:ext cx="5941731" cy="8169880"/>
          </a:xfrm>
          <a:prstGeom prst="rect">
            <a:avLst/>
          </a:prstGeom>
        </p:spPr>
      </p:pic>
      <p:grpSp>
        <p:nvGrpSpPr>
          <p:cNvPr id="5" name="Group 5"/>
          <p:cNvGrpSpPr/>
          <p:nvPr/>
        </p:nvGrpSpPr>
        <p:grpSpPr>
          <a:xfrm>
            <a:off x="5917303" y="2348414"/>
            <a:ext cx="5054790" cy="1651667"/>
            <a:chOff x="0" y="0"/>
            <a:chExt cx="6739720" cy="2202223"/>
          </a:xfrm>
        </p:grpSpPr>
        <p:sp>
          <p:nvSpPr>
            <p:cNvPr id="6" name="Freeform 6"/>
            <p:cNvSpPr/>
            <p:nvPr/>
          </p:nvSpPr>
          <p:spPr>
            <a:xfrm>
              <a:off x="0" y="0"/>
              <a:ext cx="6739763" cy="3321558"/>
            </a:xfrm>
            <a:custGeom>
              <a:avLst/>
              <a:gdLst/>
              <a:ahLst/>
              <a:cxnLst/>
              <a:rect l="l" t="t" r="r" b="b"/>
              <a:pathLst>
                <a:path w="6739763" h="3321558">
                  <a:moveTo>
                    <a:pt x="0" y="0"/>
                  </a:moveTo>
                  <a:lnTo>
                    <a:pt x="1123315" y="0"/>
                  </a:lnTo>
                  <a:lnTo>
                    <a:pt x="2808224" y="0"/>
                  </a:lnTo>
                  <a:lnTo>
                    <a:pt x="6739763" y="0"/>
                  </a:lnTo>
                  <a:lnTo>
                    <a:pt x="6739763" y="1284605"/>
                  </a:lnTo>
                  <a:lnTo>
                    <a:pt x="6739763" y="1835150"/>
                  </a:lnTo>
                  <a:lnTo>
                    <a:pt x="6739763" y="2202180"/>
                  </a:lnTo>
                  <a:lnTo>
                    <a:pt x="2808224" y="2202180"/>
                  </a:lnTo>
                  <a:lnTo>
                    <a:pt x="738632" y="3321558"/>
                  </a:lnTo>
                  <a:lnTo>
                    <a:pt x="1123315" y="2202180"/>
                  </a:lnTo>
                  <a:lnTo>
                    <a:pt x="0" y="2202180"/>
                  </a:lnTo>
                  <a:lnTo>
                    <a:pt x="0" y="1835150"/>
                  </a:lnTo>
                  <a:lnTo>
                    <a:pt x="0" y="1284605"/>
                  </a:lnTo>
                  <a:close/>
                </a:path>
              </a:pathLst>
            </a:custGeom>
            <a:solidFill>
              <a:srgbClr val="F9D291"/>
            </a:solidFill>
          </p:spPr>
        </p:sp>
        <p:sp>
          <p:nvSpPr>
            <p:cNvPr id="7" name="TextBox 7"/>
            <p:cNvSpPr txBox="1"/>
            <p:nvPr/>
          </p:nvSpPr>
          <p:spPr>
            <a:xfrm>
              <a:off x="0" y="0"/>
              <a:ext cx="6739720" cy="2202223"/>
            </a:xfrm>
            <a:prstGeom prst="rect">
              <a:avLst/>
            </a:prstGeom>
          </p:spPr>
          <p:txBody>
            <a:bodyPr lIns="50800" tIns="50800" rIns="50800" bIns="50800" rtlCol="0" anchor="ctr"/>
            <a:lstStyle/>
            <a:p>
              <a:pPr algn="ctr">
                <a:lnSpc>
                  <a:spcPts val="5999"/>
                </a:lnSpc>
              </a:pPr>
              <a:r>
                <a:rPr lang="en-US" sz="4999">
                  <a:solidFill>
                    <a:srgbClr val="316756"/>
                  </a:solidFill>
                  <a:latin typeface="Roboto Condensed Bold"/>
                </a:rPr>
                <a:t>90s KHỞI ĐỘNG</a:t>
              </a:r>
            </a:p>
          </p:txBody>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30848">
            <a:off x="13370701" y="4143497"/>
            <a:ext cx="3965090" cy="5684716"/>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4000081"/>
            <a:ext cx="5136188" cy="6735984"/>
          </a:xfrm>
          <a:prstGeom prst="rect">
            <a:avLst/>
          </a:prstGeom>
        </p:spPr>
      </p:pic>
      <p:sp>
        <p:nvSpPr>
          <p:cNvPr id="10" name="TextBox 10"/>
          <p:cNvSpPr txBox="1"/>
          <p:nvPr/>
        </p:nvSpPr>
        <p:spPr>
          <a:xfrm>
            <a:off x="4108965" y="4611855"/>
            <a:ext cx="9594911" cy="1994535"/>
          </a:xfrm>
          <a:prstGeom prst="rect">
            <a:avLst/>
          </a:prstGeom>
        </p:spPr>
        <p:txBody>
          <a:bodyPr lIns="0" tIns="0" rIns="0" bIns="0" rtlCol="0" anchor="t">
            <a:spAutoFit/>
          </a:bodyPr>
          <a:lstStyle/>
          <a:p>
            <a:pPr algn="ctr">
              <a:lnSpc>
                <a:spcPts val="7920"/>
              </a:lnSpc>
            </a:pPr>
            <a:r>
              <a:rPr lang="en-US" sz="6000" dirty="0" err="1">
                <a:solidFill>
                  <a:srgbClr val="306756"/>
                </a:solidFill>
                <a:latin typeface="Roboto Condensed"/>
              </a:rPr>
              <a:t>Liệt</a:t>
            </a:r>
            <a:r>
              <a:rPr lang="en-US" sz="6000" dirty="0">
                <a:solidFill>
                  <a:srgbClr val="306756"/>
                </a:solidFill>
                <a:latin typeface="Roboto Condensed"/>
              </a:rPr>
              <a:t> </a:t>
            </a:r>
            <a:r>
              <a:rPr lang="en-US" sz="6000" dirty="0" err="1">
                <a:solidFill>
                  <a:srgbClr val="306756"/>
                </a:solidFill>
                <a:latin typeface="Roboto Condensed"/>
              </a:rPr>
              <a:t>kê</a:t>
            </a:r>
            <a:r>
              <a:rPr lang="en-US" sz="6000" dirty="0">
                <a:solidFill>
                  <a:srgbClr val="306756"/>
                </a:solidFill>
                <a:latin typeface="Roboto Condensed"/>
              </a:rPr>
              <a:t> </a:t>
            </a:r>
            <a:r>
              <a:rPr lang="en-US" sz="6000" dirty="0" err="1">
                <a:solidFill>
                  <a:srgbClr val="306756"/>
                </a:solidFill>
                <a:latin typeface="Roboto Condensed"/>
              </a:rPr>
              <a:t>các</a:t>
            </a:r>
            <a:r>
              <a:rPr lang="en-US" sz="6000" dirty="0">
                <a:solidFill>
                  <a:srgbClr val="306756"/>
                </a:solidFill>
                <a:latin typeface="Roboto Condensed"/>
              </a:rPr>
              <a:t> </a:t>
            </a:r>
            <a:r>
              <a:rPr lang="en-US" sz="6000" dirty="0" err="1">
                <a:solidFill>
                  <a:srgbClr val="306756"/>
                </a:solidFill>
                <a:latin typeface="Roboto Condensed Bold"/>
              </a:rPr>
              <a:t>phương</a:t>
            </a:r>
            <a:r>
              <a:rPr lang="en-US" sz="6000" dirty="0">
                <a:solidFill>
                  <a:srgbClr val="306756"/>
                </a:solidFill>
                <a:latin typeface="Roboto Condensed Bold"/>
              </a:rPr>
              <a:t> </a:t>
            </a:r>
            <a:r>
              <a:rPr lang="en-US" sz="6000" dirty="0" err="1">
                <a:solidFill>
                  <a:srgbClr val="306756"/>
                </a:solidFill>
                <a:latin typeface="Roboto Condensed Bold"/>
              </a:rPr>
              <a:t>tiện</a:t>
            </a:r>
            <a:r>
              <a:rPr lang="en-US" sz="6000" dirty="0">
                <a:solidFill>
                  <a:srgbClr val="306756"/>
                </a:solidFill>
                <a:latin typeface="Roboto Condensed Bold"/>
              </a:rPr>
              <a:t> </a:t>
            </a:r>
          </a:p>
          <a:p>
            <a:pPr algn="ctr">
              <a:lnSpc>
                <a:spcPts val="7920"/>
              </a:lnSpc>
            </a:pPr>
            <a:r>
              <a:rPr lang="en-US" sz="6000" dirty="0" err="1">
                <a:solidFill>
                  <a:srgbClr val="306756"/>
                </a:solidFill>
                <a:latin typeface="Roboto Condensed Bold"/>
              </a:rPr>
              <a:t>giao</a:t>
            </a:r>
            <a:r>
              <a:rPr lang="en-US" sz="6000" dirty="0">
                <a:solidFill>
                  <a:srgbClr val="306756"/>
                </a:solidFill>
                <a:latin typeface="Roboto Condensed Bold"/>
              </a:rPr>
              <a:t> </a:t>
            </a:r>
            <a:r>
              <a:rPr lang="en-US" sz="6000" dirty="0" err="1">
                <a:solidFill>
                  <a:srgbClr val="306756"/>
                </a:solidFill>
                <a:latin typeface="Roboto Condensed Bold"/>
              </a:rPr>
              <a:t>thông</a:t>
            </a:r>
            <a:r>
              <a:rPr lang="en-US" sz="6000" dirty="0">
                <a:solidFill>
                  <a:srgbClr val="306756"/>
                </a:solidFill>
                <a:latin typeface="Roboto Condensed"/>
              </a:rPr>
              <a:t> </a:t>
            </a:r>
            <a:r>
              <a:rPr lang="en-US" sz="6000" dirty="0" err="1">
                <a:solidFill>
                  <a:srgbClr val="306756"/>
                </a:solidFill>
                <a:latin typeface="Roboto Condensed"/>
              </a:rPr>
              <a:t>mà</a:t>
            </a:r>
            <a:r>
              <a:rPr lang="en-US" sz="6000" dirty="0">
                <a:solidFill>
                  <a:srgbClr val="306756"/>
                </a:solidFill>
                <a:latin typeface="Roboto Condensed"/>
              </a:rPr>
              <a:t> </a:t>
            </a:r>
            <a:r>
              <a:rPr lang="en-US" sz="6000" dirty="0" err="1">
                <a:solidFill>
                  <a:srgbClr val="306756"/>
                </a:solidFill>
                <a:latin typeface="Roboto Condensed"/>
              </a:rPr>
              <a:t>em</a:t>
            </a:r>
            <a:r>
              <a:rPr lang="en-US" sz="6000" dirty="0">
                <a:solidFill>
                  <a:srgbClr val="306756"/>
                </a:solidFill>
                <a:latin typeface="Roboto Condensed"/>
              </a:rPr>
              <a:t> </a:t>
            </a:r>
            <a:r>
              <a:rPr lang="en-US" sz="6000" dirty="0" err="1">
                <a:solidFill>
                  <a:srgbClr val="306756"/>
                </a:solidFill>
                <a:latin typeface="Roboto Condensed"/>
              </a:rPr>
              <a:t>biết</a:t>
            </a:r>
            <a:r>
              <a:rPr lang="en-US" sz="6000" dirty="0">
                <a:solidFill>
                  <a:srgbClr val="306756"/>
                </a:solidFill>
                <a:latin typeface="Roboto Condensed"/>
              </a:rPr>
              <a:t>.</a:t>
            </a:r>
          </a:p>
        </p:txBody>
      </p:sp>
      <p:sp>
        <p:nvSpPr>
          <p:cNvPr id="11" name="TextBox 11"/>
          <p:cNvSpPr txBox="1"/>
          <p:nvPr/>
        </p:nvSpPr>
        <p:spPr>
          <a:xfrm>
            <a:off x="9643600" y="248750"/>
            <a:ext cx="8644400" cy="1210300"/>
          </a:xfrm>
          <a:prstGeom prst="rect">
            <a:avLst/>
          </a:prstGeom>
        </p:spPr>
        <p:txBody>
          <a:bodyPr lIns="0" tIns="0" rIns="0" bIns="0" rtlCol="0" anchor="t">
            <a:spAutoFit/>
          </a:bodyPr>
          <a:lstStyle/>
          <a:p>
            <a:pPr algn="ctr">
              <a:lnSpc>
                <a:spcPts val="9940"/>
              </a:lnSpc>
            </a:pPr>
            <a:r>
              <a:rPr lang="en-US" sz="7100">
                <a:solidFill>
                  <a:srgbClr val="194A5D"/>
                </a:solidFill>
                <a:latin typeface="Fraunces Bold"/>
              </a:rPr>
              <a:t>1. CHUẨN BỊ ĐỌC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D3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106"/>
          <a:stretch>
            <a:fillRect/>
          </a:stretch>
        </p:blipFill>
        <p:spPr>
          <a:xfrm>
            <a:off x="674914" y="4715439"/>
            <a:ext cx="6553200" cy="4980432"/>
          </a:xfrm>
          <a:prstGeom prst="rect">
            <a:avLst/>
          </a:prstGeom>
        </p:spPr>
      </p:pic>
      <p:pic>
        <p:nvPicPr>
          <p:cNvPr id="3" name="Picture 3"/>
          <p:cNvPicPr>
            <a:picLocks noChangeAspect="1"/>
          </p:cNvPicPr>
          <p:nvPr/>
        </p:nvPicPr>
        <p:blipFill>
          <a:blip r:embed="rId4"/>
          <a:srcRect t="23422" r="50826"/>
          <a:stretch>
            <a:fillRect/>
          </a:stretch>
        </p:blipFill>
        <p:spPr>
          <a:xfrm rot="-5400000">
            <a:off x="1521882" y="-1552519"/>
            <a:ext cx="4296603" cy="7401642"/>
          </a:xfrm>
          <a:prstGeom prst="rect">
            <a:avLst/>
          </a:prstGeom>
        </p:spPr>
      </p:pic>
      <p:grpSp>
        <p:nvGrpSpPr>
          <p:cNvPr id="4" name="Group 4"/>
          <p:cNvGrpSpPr/>
          <p:nvPr/>
        </p:nvGrpSpPr>
        <p:grpSpPr>
          <a:xfrm>
            <a:off x="7228114" y="2995198"/>
            <a:ext cx="10374086" cy="4296604"/>
            <a:chOff x="0" y="0"/>
            <a:chExt cx="13832115" cy="5728805"/>
          </a:xfrm>
        </p:grpSpPr>
        <p:sp>
          <p:nvSpPr>
            <p:cNvPr id="5" name="Freeform 5"/>
            <p:cNvSpPr/>
            <p:nvPr/>
          </p:nvSpPr>
          <p:spPr>
            <a:xfrm>
              <a:off x="0" y="0"/>
              <a:ext cx="13832078" cy="7612634"/>
            </a:xfrm>
            <a:custGeom>
              <a:avLst/>
              <a:gdLst/>
              <a:ahLst/>
              <a:cxnLst/>
              <a:rect l="l" t="t" r="r" b="b"/>
              <a:pathLst>
                <a:path w="13832078" h="7612634">
                  <a:moveTo>
                    <a:pt x="0" y="0"/>
                  </a:moveTo>
                  <a:lnTo>
                    <a:pt x="2305304" y="0"/>
                  </a:lnTo>
                  <a:lnTo>
                    <a:pt x="5763387" y="0"/>
                  </a:lnTo>
                  <a:lnTo>
                    <a:pt x="13832078" y="0"/>
                  </a:lnTo>
                  <a:lnTo>
                    <a:pt x="13832078" y="3341751"/>
                  </a:lnTo>
                  <a:lnTo>
                    <a:pt x="13832078" y="4774057"/>
                  </a:lnTo>
                  <a:lnTo>
                    <a:pt x="13832078" y="5728843"/>
                  </a:lnTo>
                  <a:lnTo>
                    <a:pt x="5763387" y="5728843"/>
                  </a:lnTo>
                  <a:lnTo>
                    <a:pt x="562610" y="7612634"/>
                  </a:lnTo>
                  <a:lnTo>
                    <a:pt x="2305304" y="5728843"/>
                  </a:lnTo>
                  <a:lnTo>
                    <a:pt x="0" y="5728843"/>
                  </a:lnTo>
                  <a:lnTo>
                    <a:pt x="0" y="4774057"/>
                  </a:lnTo>
                  <a:lnTo>
                    <a:pt x="0" y="3341751"/>
                  </a:lnTo>
                  <a:close/>
                </a:path>
              </a:pathLst>
            </a:custGeom>
            <a:solidFill>
              <a:srgbClr val="FFFFFF"/>
            </a:solidFill>
          </p:spPr>
        </p:sp>
        <p:sp>
          <p:nvSpPr>
            <p:cNvPr id="6" name="TextBox 6"/>
            <p:cNvSpPr txBox="1"/>
            <p:nvPr/>
          </p:nvSpPr>
          <p:spPr>
            <a:xfrm>
              <a:off x="0" y="-123825"/>
              <a:ext cx="13832115" cy="5852630"/>
            </a:xfrm>
            <a:prstGeom prst="rect">
              <a:avLst/>
            </a:prstGeom>
          </p:spPr>
          <p:txBody>
            <a:bodyPr lIns="50800" tIns="50800" rIns="50800" bIns="50800" rtlCol="0" anchor="ctr"/>
            <a:lstStyle/>
            <a:p>
              <a:pPr algn="just">
                <a:lnSpc>
                  <a:spcPts val="6912"/>
                </a:lnSpc>
              </a:pPr>
              <a:r>
                <a:rPr lang="en-US" sz="4800" dirty="0" err="1">
                  <a:solidFill>
                    <a:srgbClr val="316756"/>
                  </a:solidFill>
                  <a:latin typeface="Roboto Condensed Bold"/>
                </a:rPr>
                <a:t>Yêu</a:t>
              </a:r>
              <a:r>
                <a:rPr lang="en-US" sz="4800" dirty="0">
                  <a:solidFill>
                    <a:srgbClr val="316756"/>
                  </a:solidFill>
                  <a:latin typeface="Roboto Condensed Bold"/>
                </a:rPr>
                <a:t> </a:t>
              </a:r>
              <a:r>
                <a:rPr lang="en-US" sz="4800" dirty="0" err="1">
                  <a:solidFill>
                    <a:srgbClr val="316756"/>
                  </a:solidFill>
                  <a:latin typeface="Roboto Condensed Bold"/>
                </a:rPr>
                <a:t>cầu</a:t>
              </a:r>
              <a:r>
                <a:rPr lang="en-US" sz="4800" dirty="0">
                  <a:solidFill>
                    <a:srgbClr val="316756"/>
                  </a:solidFill>
                  <a:latin typeface="Roboto Condensed"/>
                </a:rPr>
                <a:t>: </a:t>
              </a:r>
              <a:r>
                <a:rPr lang="en-US" sz="4800" dirty="0" err="1">
                  <a:solidFill>
                    <a:srgbClr val="316756"/>
                  </a:solidFill>
                  <a:latin typeface="Roboto Condensed"/>
                </a:rPr>
                <a:t>Đọc</a:t>
              </a:r>
              <a:r>
                <a:rPr lang="en-US" sz="4800" dirty="0">
                  <a:solidFill>
                    <a:srgbClr val="316756"/>
                  </a:solidFill>
                  <a:latin typeface="Roboto Condensed"/>
                </a:rPr>
                <a:t> </a:t>
              </a:r>
              <a:r>
                <a:rPr lang="en-US" sz="4800" dirty="0" err="1">
                  <a:solidFill>
                    <a:srgbClr val="316756"/>
                  </a:solidFill>
                  <a:latin typeface="Roboto Condensed"/>
                </a:rPr>
                <a:t>diễn</a:t>
              </a:r>
              <a:r>
                <a:rPr lang="en-US" sz="4800" dirty="0">
                  <a:solidFill>
                    <a:srgbClr val="316756"/>
                  </a:solidFill>
                  <a:latin typeface="Roboto Condensed"/>
                </a:rPr>
                <a:t> </a:t>
              </a:r>
              <a:r>
                <a:rPr lang="en-US" sz="4800" dirty="0" err="1">
                  <a:solidFill>
                    <a:srgbClr val="316756"/>
                  </a:solidFill>
                  <a:latin typeface="Roboto Condensed"/>
                </a:rPr>
                <a:t>cảm</a:t>
              </a:r>
              <a:r>
                <a:rPr lang="en-US" sz="4800" dirty="0">
                  <a:solidFill>
                    <a:srgbClr val="316756"/>
                  </a:solidFill>
                  <a:latin typeface="Roboto Condensed"/>
                </a:rPr>
                <a:t> </a:t>
              </a:r>
              <a:r>
                <a:rPr lang="en-US" sz="4800" dirty="0" err="1">
                  <a:solidFill>
                    <a:srgbClr val="316756"/>
                  </a:solidFill>
                  <a:latin typeface="Roboto Condensed"/>
                </a:rPr>
                <a:t>văn</a:t>
              </a:r>
              <a:r>
                <a:rPr lang="en-US" sz="4800" dirty="0">
                  <a:solidFill>
                    <a:srgbClr val="316756"/>
                  </a:solidFill>
                  <a:latin typeface="Roboto Condensed"/>
                </a:rPr>
                <a:t> </a:t>
              </a:r>
              <a:r>
                <a:rPr lang="en-US" sz="4800" dirty="0" err="1">
                  <a:solidFill>
                    <a:srgbClr val="316756"/>
                  </a:solidFill>
                  <a:latin typeface="Roboto Condensed"/>
                </a:rPr>
                <a:t>bản</a:t>
              </a:r>
              <a:endParaRPr lang="en-US" sz="4800" dirty="0">
                <a:solidFill>
                  <a:srgbClr val="316756"/>
                </a:solidFill>
                <a:latin typeface="Roboto Condensed"/>
              </a:endParaRPr>
            </a:p>
            <a:p>
              <a:pPr marL="853440" lvl="1" indent="-426720" algn="just">
                <a:lnSpc>
                  <a:spcPts val="6912"/>
                </a:lnSpc>
                <a:buFont typeface="Arial"/>
                <a:buChar char="•"/>
              </a:pPr>
              <a:r>
                <a:rPr lang="en-US" sz="4800" dirty="0">
                  <a:solidFill>
                    <a:srgbClr val="316756"/>
                  </a:solidFill>
                  <a:latin typeface="Roboto Condensed"/>
                </a:rPr>
                <a:t>2 </a:t>
              </a:r>
              <a:r>
                <a:rPr lang="en-US" sz="4800" dirty="0" err="1">
                  <a:solidFill>
                    <a:srgbClr val="316756"/>
                  </a:solidFill>
                  <a:latin typeface="Roboto Condensed"/>
                </a:rPr>
                <a:t>bạn</a:t>
              </a:r>
              <a:r>
                <a:rPr lang="en-US" sz="4800" dirty="0">
                  <a:solidFill>
                    <a:srgbClr val="316756"/>
                  </a:solidFill>
                  <a:latin typeface="Roboto Condensed"/>
                </a:rPr>
                <a:t> </a:t>
              </a:r>
              <a:r>
                <a:rPr lang="en-US" sz="4800" dirty="0" err="1">
                  <a:solidFill>
                    <a:srgbClr val="316756"/>
                  </a:solidFill>
                  <a:latin typeface="Roboto Condensed"/>
                </a:rPr>
                <a:t>đọc</a:t>
              </a:r>
              <a:r>
                <a:rPr lang="en-US" sz="4800" dirty="0">
                  <a:solidFill>
                    <a:srgbClr val="316756"/>
                  </a:solidFill>
                  <a:latin typeface="Roboto Condensed"/>
                </a:rPr>
                <a:t> </a:t>
              </a:r>
              <a:r>
                <a:rPr lang="en-US" sz="4800" dirty="0" err="1">
                  <a:solidFill>
                    <a:srgbClr val="316756"/>
                  </a:solidFill>
                  <a:latin typeface="Roboto Condensed"/>
                </a:rPr>
                <a:t>nối</a:t>
              </a:r>
              <a:r>
                <a:rPr lang="en-US" sz="4800" dirty="0">
                  <a:solidFill>
                    <a:srgbClr val="316756"/>
                  </a:solidFill>
                  <a:latin typeface="Roboto Condensed"/>
                </a:rPr>
                <a:t> </a:t>
              </a:r>
              <a:r>
                <a:rPr lang="en-US" sz="4800" dirty="0" err="1">
                  <a:solidFill>
                    <a:srgbClr val="316756"/>
                  </a:solidFill>
                  <a:latin typeface="Roboto Condensed"/>
                </a:rPr>
                <a:t>tiếp</a:t>
              </a:r>
              <a:r>
                <a:rPr lang="en-US" sz="4800" dirty="0">
                  <a:solidFill>
                    <a:srgbClr val="316756"/>
                  </a:solidFill>
                  <a:latin typeface="Roboto Condensed"/>
                </a:rPr>
                <a:t> </a:t>
              </a:r>
              <a:r>
                <a:rPr lang="en-US" sz="4800" dirty="0" err="1">
                  <a:solidFill>
                    <a:srgbClr val="316756"/>
                  </a:solidFill>
                  <a:latin typeface="Roboto Condensed"/>
                </a:rPr>
                <a:t>nhau</a:t>
              </a:r>
              <a:endParaRPr lang="en-US" sz="4800" dirty="0">
                <a:solidFill>
                  <a:srgbClr val="316756"/>
                </a:solidFill>
                <a:latin typeface="Roboto Condensed"/>
              </a:endParaRPr>
            </a:p>
            <a:p>
              <a:pPr marL="853440" lvl="1" indent="-426720" algn="just">
                <a:lnSpc>
                  <a:spcPts val="6912"/>
                </a:lnSpc>
                <a:buFont typeface="Arial"/>
                <a:buChar char="•"/>
              </a:pPr>
              <a:r>
                <a:rPr lang="en-US" sz="4800" dirty="0">
                  <a:solidFill>
                    <a:srgbClr val="316756"/>
                  </a:solidFill>
                  <a:latin typeface="Roboto Condensed"/>
                </a:rPr>
                <a:t>GV </a:t>
              </a:r>
              <a:r>
                <a:rPr lang="en-US" sz="4800" dirty="0" err="1">
                  <a:solidFill>
                    <a:srgbClr val="316756"/>
                  </a:solidFill>
                  <a:latin typeface="Roboto Condensed"/>
                </a:rPr>
                <a:t>đọc</a:t>
              </a:r>
              <a:r>
                <a:rPr lang="en-US" sz="4800" dirty="0">
                  <a:solidFill>
                    <a:srgbClr val="316756"/>
                  </a:solidFill>
                  <a:latin typeface="Roboto Condensed"/>
                </a:rPr>
                <a:t> </a:t>
              </a:r>
              <a:r>
                <a:rPr lang="en-US" sz="4800" dirty="0" err="1">
                  <a:solidFill>
                    <a:srgbClr val="316756"/>
                  </a:solidFill>
                  <a:latin typeface="Roboto Condensed"/>
                </a:rPr>
                <a:t>mẫu</a:t>
              </a:r>
              <a:r>
                <a:rPr lang="en-US" sz="4800" dirty="0">
                  <a:solidFill>
                    <a:srgbClr val="316756"/>
                  </a:solidFill>
                  <a:latin typeface="Roboto Condensed"/>
                </a:rPr>
                <a:t> </a:t>
              </a:r>
              <a:r>
                <a:rPr lang="en-US" sz="4800" dirty="0" err="1">
                  <a:solidFill>
                    <a:srgbClr val="316756"/>
                  </a:solidFill>
                  <a:latin typeface="Roboto Condensed"/>
                </a:rPr>
                <a:t>đoạn</a:t>
              </a:r>
              <a:r>
                <a:rPr lang="en-US" sz="4800" dirty="0">
                  <a:solidFill>
                    <a:srgbClr val="316756"/>
                  </a:solidFill>
                  <a:latin typeface="Roboto Condensed"/>
                </a:rPr>
                <a:t> </a:t>
              </a:r>
              <a:r>
                <a:rPr lang="en-US" sz="4800" dirty="0" err="1">
                  <a:solidFill>
                    <a:srgbClr val="316756"/>
                  </a:solidFill>
                  <a:latin typeface="Roboto Condensed"/>
                </a:rPr>
                <a:t>đầu</a:t>
              </a:r>
              <a:endParaRPr lang="en-US" sz="4800" dirty="0">
                <a:solidFill>
                  <a:srgbClr val="316756"/>
                </a:solidFill>
                <a:latin typeface="Roboto Condensed"/>
              </a:endParaRPr>
            </a:p>
          </p:txBody>
        </p:sp>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15157" y="6623503"/>
            <a:ext cx="6152972" cy="4114800"/>
          </a:xfrm>
          <a:prstGeom prst="rect">
            <a:avLst/>
          </a:prstGeom>
        </p:spPr>
      </p:pic>
      <p:sp>
        <p:nvSpPr>
          <p:cNvPr id="8" name="TextBox 8"/>
          <p:cNvSpPr txBox="1"/>
          <p:nvPr/>
        </p:nvSpPr>
        <p:spPr>
          <a:xfrm>
            <a:off x="10499675" y="895350"/>
            <a:ext cx="7102525" cy="1137285"/>
          </a:xfrm>
          <a:prstGeom prst="rect">
            <a:avLst/>
          </a:prstGeom>
        </p:spPr>
        <p:txBody>
          <a:bodyPr lIns="0" tIns="0" rIns="0" bIns="0" rtlCol="0" anchor="t">
            <a:spAutoFit/>
          </a:bodyPr>
          <a:lstStyle/>
          <a:p>
            <a:pPr algn="ctr">
              <a:lnSpc>
                <a:spcPts val="9240"/>
              </a:lnSpc>
            </a:pPr>
            <a:r>
              <a:rPr lang="en-US" sz="6600">
                <a:solidFill>
                  <a:srgbClr val="19274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D3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58049"/>
          <a:stretch>
            <a:fillRect/>
          </a:stretch>
        </p:blipFill>
        <p:spPr>
          <a:xfrm rot="-5717396">
            <a:off x="7460119" y="-200971"/>
            <a:ext cx="2442746" cy="2406010"/>
          </a:xfrm>
          <a:prstGeom prst="rect">
            <a:avLst/>
          </a:prstGeom>
        </p:spPr>
      </p:pic>
      <p:pic>
        <p:nvPicPr>
          <p:cNvPr id="3" name="Picture 3"/>
          <p:cNvPicPr>
            <a:picLocks noChangeAspect="1"/>
          </p:cNvPicPr>
          <p:nvPr/>
        </p:nvPicPr>
        <p:blipFill>
          <a:blip r:embed="rId4"/>
          <a:srcRect r="135"/>
          <a:stretch>
            <a:fillRect/>
          </a:stretch>
        </p:blipFill>
        <p:spPr>
          <a:xfrm rot="706869">
            <a:off x="-1475633" y="5085488"/>
            <a:ext cx="10755071" cy="606194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113821" y="5318441"/>
            <a:ext cx="7632339" cy="5596043"/>
          </a:xfrm>
          <a:prstGeom prst="rect">
            <a:avLst/>
          </a:prstGeom>
        </p:spPr>
      </p:pic>
      <p:graphicFrame>
        <p:nvGraphicFramePr>
          <p:cNvPr id="5" name="Table 5"/>
          <p:cNvGraphicFramePr>
            <a:graphicFrameLocks noGrp="1"/>
          </p:cNvGraphicFramePr>
          <p:nvPr/>
        </p:nvGraphicFramePr>
        <p:xfrm>
          <a:off x="1217910" y="2488112"/>
          <a:ext cx="16079500" cy="7437881"/>
        </p:xfrm>
        <a:graphic>
          <a:graphicData uri="http://schemas.openxmlformats.org/drawingml/2006/table">
            <a:tbl>
              <a:tblPr/>
              <a:tblGrid>
                <a:gridCol w="11403335">
                  <a:extLst>
                    <a:ext uri="{9D8B030D-6E8A-4147-A177-3AD203B41FA5}">
                      <a16:colId xmlns:a16="http://schemas.microsoft.com/office/drawing/2014/main" val="20000"/>
                    </a:ext>
                  </a:extLst>
                </a:gridCol>
                <a:gridCol w="1979345">
                  <a:extLst>
                    <a:ext uri="{9D8B030D-6E8A-4147-A177-3AD203B41FA5}">
                      <a16:colId xmlns:a16="http://schemas.microsoft.com/office/drawing/2014/main" val="20001"/>
                    </a:ext>
                  </a:extLst>
                </a:gridCol>
                <a:gridCol w="2696820">
                  <a:extLst>
                    <a:ext uri="{9D8B030D-6E8A-4147-A177-3AD203B41FA5}">
                      <a16:colId xmlns:a16="http://schemas.microsoft.com/office/drawing/2014/main" val="20002"/>
                    </a:ext>
                  </a:extLst>
                </a:gridCol>
              </a:tblGrid>
              <a:tr h="2268981">
                <a:tc>
                  <a:txBody>
                    <a:bodyPr/>
                    <a:lstStyle/>
                    <a:p>
                      <a:pPr algn="ctr">
                        <a:lnSpc>
                          <a:spcPts val="6336"/>
                        </a:lnSpc>
                        <a:defRPr/>
                      </a:pPr>
                      <a:r>
                        <a:rPr lang="en-US" sz="4400" dirty="0" err="1">
                          <a:solidFill>
                            <a:srgbClr val="E4E7E7"/>
                          </a:solidFill>
                          <a:latin typeface="Roboto Condensed Bold"/>
                        </a:rPr>
                        <a:t>Tiêu</a:t>
                      </a:r>
                      <a:r>
                        <a:rPr lang="en-US" sz="4400" dirty="0">
                          <a:solidFill>
                            <a:srgbClr val="E4E7E7"/>
                          </a:solidFill>
                          <a:latin typeface="Roboto Condensed Bold"/>
                        </a:rPr>
                        <a:t> </a:t>
                      </a:r>
                      <a:r>
                        <a:rPr lang="en-US" sz="4400" dirty="0" err="1">
                          <a:solidFill>
                            <a:srgbClr val="E4E7E7"/>
                          </a:solidFill>
                          <a:latin typeface="Roboto Condensed Bold"/>
                        </a:rPr>
                        <a:t>chí</a:t>
                      </a:r>
                      <a:endParaRPr lang="en-US" sz="1100" dirty="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58B6C0"/>
                    </a:solidFill>
                  </a:tcPr>
                </a:tc>
                <a:tc>
                  <a:txBody>
                    <a:bodyPr/>
                    <a:lstStyle/>
                    <a:p>
                      <a:pPr algn="ctr">
                        <a:lnSpc>
                          <a:spcPts val="6336"/>
                        </a:lnSpc>
                        <a:defRPr/>
                      </a:pPr>
                      <a:r>
                        <a:rPr lang="en-US" sz="4400">
                          <a:solidFill>
                            <a:srgbClr val="E4E7E7"/>
                          </a:solidFill>
                          <a:latin typeface="Roboto Condensed Bold"/>
                        </a:rPr>
                        <a:t>Có </a:t>
                      </a: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58B6C0"/>
                    </a:solidFill>
                  </a:tcPr>
                </a:tc>
                <a:tc>
                  <a:txBody>
                    <a:bodyPr/>
                    <a:lstStyle/>
                    <a:p>
                      <a:pPr algn="ctr">
                        <a:lnSpc>
                          <a:spcPts val="6336"/>
                        </a:lnSpc>
                        <a:defRPr/>
                      </a:pPr>
                      <a:r>
                        <a:rPr lang="en-US" sz="4400">
                          <a:solidFill>
                            <a:srgbClr val="E4E7E7"/>
                          </a:solidFill>
                          <a:latin typeface="Roboto Condensed Bold"/>
                        </a:rPr>
                        <a:t>Không</a:t>
                      </a: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58B6C0"/>
                    </a:solidFill>
                  </a:tcPr>
                </a:tc>
                <a:extLst>
                  <a:ext uri="{0D108BD9-81ED-4DB2-BD59-A6C34878D82A}">
                    <a16:rowId xmlns:a16="http://schemas.microsoft.com/office/drawing/2014/main" val="10000"/>
                  </a:ext>
                </a:extLst>
              </a:tr>
              <a:tr h="817191">
                <a:tc>
                  <a:txBody>
                    <a:bodyPr/>
                    <a:lstStyle/>
                    <a:p>
                      <a:pPr algn="just">
                        <a:lnSpc>
                          <a:spcPts val="6336"/>
                        </a:lnSpc>
                        <a:defRPr/>
                      </a:pPr>
                      <a:r>
                        <a:rPr lang="en-US" sz="4400">
                          <a:solidFill>
                            <a:srgbClr val="306756"/>
                          </a:solidFill>
                          <a:latin typeface="Roboto Condensed"/>
                        </a:rPr>
                        <a:t>Đọc trôi chảy, không bỏ từ, thêm từ.</a:t>
                      </a: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extLst>
                  <a:ext uri="{0D108BD9-81ED-4DB2-BD59-A6C34878D82A}">
                    <a16:rowId xmlns:a16="http://schemas.microsoft.com/office/drawing/2014/main" val="10001"/>
                  </a:ext>
                </a:extLst>
              </a:tr>
              <a:tr h="1455309">
                <a:tc>
                  <a:txBody>
                    <a:bodyPr/>
                    <a:lstStyle/>
                    <a:p>
                      <a:pPr algn="just">
                        <a:lnSpc>
                          <a:spcPts val="6336"/>
                        </a:lnSpc>
                        <a:defRPr/>
                      </a:pPr>
                      <a:r>
                        <a:rPr lang="en-US" sz="4400">
                          <a:solidFill>
                            <a:srgbClr val="306756"/>
                          </a:solidFill>
                          <a:latin typeface="Roboto Condensed"/>
                        </a:rPr>
                        <a:t>Đọc to, rõ bảo đảm trong không gian lớp học, cả lớp cùng nghe được.</a:t>
                      </a: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extLst>
                  <a:ext uri="{0D108BD9-81ED-4DB2-BD59-A6C34878D82A}">
                    <a16:rowId xmlns:a16="http://schemas.microsoft.com/office/drawing/2014/main" val="10002"/>
                  </a:ext>
                </a:extLst>
              </a:tr>
              <a:tr h="817191">
                <a:tc>
                  <a:txBody>
                    <a:bodyPr/>
                    <a:lstStyle/>
                    <a:p>
                      <a:pPr algn="just">
                        <a:lnSpc>
                          <a:spcPts val="6336"/>
                        </a:lnSpc>
                        <a:defRPr/>
                      </a:pPr>
                      <a:r>
                        <a:rPr lang="en-US" sz="4400">
                          <a:solidFill>
                            <a:srgbClr val="306756"/>
                          </a:solidFill>
                          <a:latin typeface="Roboto Condensed"/>
                        </a:rPr>
                        <a:t>Tốc độ đọc phù hợp.</a:t>
                      </a: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extLst>
                  <a:ext uri="{0D108BD9-81ED-4DB2-BD59-A6C34878D82A}">
                    <a16:rowId xmlns:a16="http://schemas.microsoft.com/office/drawing/2014/main" val="10003"/>
                  </a:ext>
                </a:extLst>
              </a:tr>
              <a:tr h="817191">
                <a:tc>
                  <a:txBody>
                    <a:bodyPr/>
                    <a:lstStyle/>
                    <a:p>
                      <a:pPr algn="just">
                        <a:lnSpc>
                          <a:spcPts val="6336"/>
                        </a:lnSpc>
                        <a:defRPr/>
                      </a:pPr>
                      <a:r>
                        <a:rPr lang="en-US" sz="4400">
                          <a:solidFill>
                            <a:srgbClr val="306756"/>
                          </a:solidFill>
                          <a:latin typeface="Roboto Condensed"/>
                        </a:rPr>
                        <a:t>Sử dụng giọng điệu phù hợp với văn bản.</a:t>
                      </a: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tc>
                  <a:txBody>
                    <a:bodyPr/>
                    <a:lstStyle/>
                    <a:p>
                      <a:pPr algn="l">
                        <a:lnSpc>
                          <a:spcPts val="1679"/>
                        </a:lnSpc>
                        <a:defRPr/>
                      </a:pPr>
                      <a:endParaRPr lang="en-US" sz="1100" dirty="0"/>
                    </a:p>
                  </a:txBody>
                  <a:tcPr marL="146050" marR="146050" marT="146050" marB="146050" anchor="ctr">
                    <a:lnL w="9525" cap="flat" cmpd="sng" algn="ctr">
                      <a:solidFill>
                        <a:srgbClr val="2E9198"/>
                      </a:solidFill>
                      <a:prstDash val="solid"/>
                      <a:round/>
                      <a:headEnd type="none" w="med" len="med"/>
                      <a:tailEnd type="none" w="med" len="med"/>
                    </a:lnL>
                    <a:lnR w="9525" cap="flat" cmpd="sng" algn="ctr">
                      <a:solidFill>
                        <a:srgbClr val="2E9198"/>
                      </a:solidFill>
                      <a:prstDash val="solid"/>
                      <a:round/>
                      <a:headEnd type="none" w="med" len="med"/>
                      <a:tailEnd type="none" w="med" len="med"/>
                    </a:lnR>
                    <a:lnT w="9525" cap="flat" cmpd="sng" algn="ctr">
                      <a:solidFill>
                        <a:srgbClr val="2E9198"/>
                      </a:solidFill>
                      <a:prstDash val="solid"/>
                      <a:round/>
                      <a:headEnd type="none" w="med" len="med"/>
                      <a:tailEnd type="none" w="med" len="med"/>
                    </a:lnT>
                    <a:lnB w="9525" cap="flat" cmpd="sng" algn="ctr">
                      <a:solidFill>
                        <a:srgbClr val="2E9198"/>
                      </a:solidFill>
                      <a:prstDash val="solid"/>
                      <a:round/>
                      <a:headEnd type="none" w="med" len="med"/>
                      <a:tailEnd type="none" w="med" len="med"/>
                    </a:lnB>
                    <a:solidFill>
                      <a:srgbClr val="FFFBFB"/>
                    </a:solidFill>
                  </a:tcPr>
                </a:tc>
                <a:extLst>
                  <a:ext uri="{0D108BD9-81ED-4DB2-BD59-A6C34878D82A}">
                    <a16:rowId xmlns:a16="http://schemas.microsoft.com/office/drawing/2014/main" val="10004"/>
                  </a:ext>
                </a:extLst>
              </a:tr>
            </a:tbl>
          </a:graphicData>
        </a:graphic>
      </p:graphicFrame>
      <p:sp>
        <p:nvSpPr>
          <p:cNvPr id="6" name="TextBox 6"/>
          <p:cNvSpPr txBox="1"/>
          <p:nvPr/>
        </p:nvSpPr>
        <p:spPr>
          <a:xfrm>
            <a:off x="10194885" y="393382"/>
            <a:ext cx="7102525" cy="1137285"/>
          </a:xfrm>
          <a:prstGeom prst="rect">
            <a:avLst/>
          </a:prstGeom>
        </p:spPr>
        <p:txBody>
          <a:bodyPr lIns="0" tIns="0" rIns="0" bIns="0" rtlCol="0" anchor="t">
            <a:spAutoFit/>
          </a:bodyPr>
          <a:lstStyle/>
          <a:p>
            <a:pPr algn="ctr">
              <a:lnSpc>
                <a:spcPts val="9240"/>
              </a:lnSpc>
            </a:pPr>
            <a:r>
              <a:rPr lang="en-US" sz="6600">
                <a:solidFill>
                  <a:srgbClr val="192746"/>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3D2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6431778">
            <a:off x="-985475" y="4749871"/>
            <a:ext cx="7622675" cy="8662130"/>
          </a:xfrm>
          <a:prstGeom prst="rect">
            <a:avLst/>
          </a:prstGeom>
        </p:spPr>
      </p:pic>
      <p:pic>
        <p:nvPicPr>
          <p:cNvPr id="3" name="Picture 3"/>
          <p:cNvPicPr>
            <a:picLocks noChangeAspect="1"/>
          </p:cNvPicPr>
          <p:nvPr/>
        </p:nvPicPr>
        <p:blipFill>
          <a:blip r:embed="rId4"/>
          <a:srcRect r="25"/>
          <a:stretch>
            <a:fillRect/>
          </a:stretch>
        </p:blipFill>
        <p:spPr>
          <a:xfrm rot="-248593">
            <a:off x="11931487" y="-2145046"/>
            <a:ext cx="7393599" cy="7030640"/>
          </a:xfrm>
          <a:prstGeom prst="rect">
            <a:avLst/>
          </a:prstGeom>
        </p:spPr>
      </p:pic>
      <p:pic>
        <p:nvPicPr>
          <p:cNvPr id="4" name="Picture 4"/>
          <p:cNvPicPr>
            <a:picLocks noChangeAspect="1"/>
          </p:cNvPicPr>
          <p:nvPr/>
        </p:nvPicPr>
        <p:blipFill>
          <a:blip r:embed="rId5"/>
          <a:srcRect r="3575"/>
          <a:stretch>
            <a:fillRect/>
          </a:stretch>
        </p:blipFill>
        <p:spPr>
          <a:xfrm rot="-10800000">
            <a:off x="3181919" y="3008833"/>
            <a:ext cx="12681857" cy="5255560"/>
          </a:xfrm>
          <a:prstGeom prst="rect">
            <a:avLst/>
          </a:prstGeom>
        </p:spPr>
      </p:pic>
      <p:sp>
        <p:nvSpPr>
          <p:cNvPr id="5" name="TextBox 5"/>
          <p:cNvSpPr txBox="1"/>
          <p:nvPr/>
        </p:nvSpPr>
        <p:spPr>
          <a:xfrm>
            <a:off x="3899272" y="4295512"/>
            <a:ext cx="11247150" cy="2904976"/>
          </a:xfrm>
          <a:prstGeom prst="rect">
            <a:avLst/>
          </a:prstGeom>
        </p:spPr>
        <p:txBody>
          <a:bodyPr lIns="0" tIns="0" rIns="0" bIns="0" rtlCol="0" anchor="t">
            <a:spAutoFit/>
          </a:bodyPr>
          <a:lstStyle/>
          <a:p>
            <a:pPr algn="ctr">
              <a:lnSpc>
                <a:spcPts val="5759"/>
              </a:lnSpc>
            </a:pPr>
            <a:r>
              <a:rPr lang="en-US" sz="4800" dirty="0" err="1">
                <a:solidFill>
                  <a:srgbClr val="316756"/>
                </a:solidFill>
                <a:latin typeface="Roboto Condensed"/>
              </a:rPr>
              <a:t>Lớp</a:t>
            </a:r>
            <a:r>
              <a:rPr lang="en-US" sz="4800" dirty="0">
                <a:solidFill>
                  <a:srgbClr val="316756"/>
                </a:solidFill>
                <a:latin typeface="Roboto Condensed"/>
              </a:rPr>
              <a:t> chia </a:t>
            </a:r>
            <a:r>
              <a:rPr lang="en-US" sz="4800" dirty="0" err="1">
                <a:solidFill>
                  <a:srgbClr val="316756"/>
                </a:solidFill>
                <a:latin typeface="Roboto Condensed"/>
              </a:rPr>
              <a:t>thành</a:t>
            </a:r>
            <a:r>
              <a:rPr lang="en-US" sz="4800" dirty="0">
                <a:solidFill>
                  <a:srgbClr val="316756"/>
                </a:solidFill>
                <a:latin typeface="Roboto Condensed"/>
              </a:rPr>
              <a:t> 4-5 </a:t>
            </a:r>
            <a:r>
              <a:rPr lang="en-US" sz="4800" dirty="0" err="1">
                <a:solidFill>
                  <a:srgbClr val="316756"/>
                </a:solidFill>
                <a:latin typeface="Roboto Condensed"/>
              </a:rPr>
              <a:t>nhóm</a:t>
            </a:r>
            <a:r>
              <a:rPr lang="en-US" sz="4800" dirty="0">
                <a:solidFill>
                  <a:srgbClr val="316756"/>
                </a:solidFill>
                <a:latin typeface="Roboto Condensed"/>
              </a:rPr>
              <a:t>, </a:t>
            </a:r>
          </a:p>
          <a:p>
            <a:pPr algn="ctr">
              <a:lnSpc>
                <a:spcPts val="5759"/>
              </a:lnSpc>
            </a:pPr>
            <a:r>
              <a:rPr lang="en-US" sz="4800" dirty="0" err="1">
                <a:solidFill>
                  <a:srgbClr val="316756"/>
                </a:solidFill>
                <a:latin typeface="Roboto Condensed"/>
              </a:rPr>
              <a:t>hoạt</a:t>
            </a:r>
            <a:r>
              <a:rPr lang="en-US" sz="4800" dirty="0">
                <a:solidFill>
                  <a:srgbClr val="316756"/>
                </a:solidFill>
                <a:latin typeface="Roboto Condensed"/>
              </a:rPr>
              <a:t> </a:t>
            </a:r>
            <a:r>
              <a:rPr lang="en-US" sz="4800" dirty="0" err="1">
                <a:solidFill>
                  <a:srgbClr val="316756"/>
                </a:solidFill>
                <a:latin typeface="Roboto Condensed"/>
              </a:rPr>
              <a:t>động</a:t>
            </a:r>
            <a:r>
              <a:rPr lang="en-US" sz="4800" dirty="0">
                <a:solidFill>
                  <a:srgbClr val="316756"/>
                </a:solidFill>
                <a:latin typeface="Roboto Condensed"/>
              </a:rPr>
              <a:t> </a:t>
            </a:r>
            <a:r>
              <a:rPr lang="en-US" sz="4800" dirty="0" err="1">
                <a:solidFill>
                  <a:srgbClr val="316756"/>
                </a:solidFill>
                <a:latin typeface="Roboto Condensed"/>
              </a:rPr>
              <a:t>nhóm</a:t>
            </a:r>
            <a:r>
              <a:rPr lang="en-US" sz="4800" dirty="0">
                <a:solidFill>
                  <a:srgbClr val="316756"/>
                </a:solidFill>
                <a:latin typeface="Roboto Condensed"/>
              </a:rPr>
              <a:t> </a:t>
            </a:r>
            <a:r>
              <a:rPr lang="en-US" sz="4800" dirty="0" err="1">
                <a:solidFill>
                  <a:srgbClr val="316756"/>
                </a:solidFill>
                <a:latin typeface="Roboto Condensed"/>
              </a:rPr>
              <a:t>để</a:t>
            </a:r>
            <a:r>
              <a:rPr lang="en-US" sz="4800" dirty="0">
                <a:solidFill>
                  <a:srgbClr val="316756"/>
                </a:solidFill>
                <a:latin typeface="Roboto Condensed"/>
              </a:rPr>
              <a:t> </a:t>
            </a:r>
            <a:r>
              <a:rPr lang="en-US" sz="4800" dirty="0" err="1">
                <a:solidFill>
                  <a:srgbClr val="316756"/>
                </a:solidFill>
                <a:latin typeface="Roboto Condensed"/>
              </a:rPr>
              <a:t>tìm</a:t>
            </a:r>
            <a:r>
              <a:rPr lang="en-US" sz="4800" dirty="0">
                <a:solidFill>
                  <a:srgbClr val="316756"/>
                </a:solidFill>
                <a:latin typeface="Roboto Condensed"/>
              </a:rPr>
              <a:t> </a:t>
            </a:r>
            <a:r>
              <a:rPr lang="en-US" sz="4800" dirty="0" err="1">
                <a:solidFill>
                  <a:srgbClr val="316756"/>
                </a:solidFill>
                <a:latin typeface="Roboto Condensed"/>
              </a:rPr>
              <a:t>hiểu</a:t>
            </a:r>
            <a:r>
              <a:rPr lang="en-US" sz="4800" dirty="0">
                <a:solidFill>
                  <a:srgbClr val="316756"/>
                </a:solidFill>
                <a:latin typeface="Roboto Condensed"/>
              </a:rPr>
              <a:t> </a:t>
            </a:r>
            <a:r>
              <a:rPr lang="en-US" sz="4800" dirty="0" err="1">
                <a:solidFill>
                  <a:srgbClr val="316756"/>
                </a:solidFill>
                <a:latin typeface="Roboto Condensed"/>
              </a:rPr>
              <a:t>các</a:t>
            </a:r>
            <a:r>
              <a:rPr lang="en-US" sz="4800" dirty="0">
                <a:solidFill>
                  <a:srgbClr val="316756"/>
                </a:solidFill>
                <a:latin typeface="Roboto Condensed"/>
              </a:rPr>
              <a:t> </a:t>
            </a:r>
            <a:r>
              <a:rPr lang="en-US" sz="4800" dirty="0" err="1">
                <a:solidFill>
                  <a:srgbClr val="316756"/>
                </a:solidFill>
                <a:latin typeface="Roboto Condensed"/>
              </a:rPr>
              <a:t>đặc</a:t>
            </a:r>
            <a:r>
              <a:rPr lang="en-US" sz="4800" dirty="0">
                <a:solidFill>
                  <a:srgbClr val="316756"/>
                </a:solidFill>
                <a:latin typeface="Roboto Condensed"/>
              </a:rPr>
              <a:t> </a:t>
            </a:r>
            <a:r>
              <a:rPr lang="en-US" sz="4800" dirty="0" err="1">
                <a:solidFill>
                  <a:srgbClr val="316756"/>
                </a:solidFill>
                <a:latin typeface="Roboto Condensed"/>
              </a:rPr>
              <a:t>điểm</a:t>
            </a:r>
            <a:r>
              <a:rPr lang="en-US" sz="4800" dirty="0">
                <a:solidFill>
                  <a:srgbClr val="316756"/>
                </a:solidFill>
                <a:latin typeface="Roboto Condensed"/>
              </a:rPr>
              <a:t> </a:t>
            </a:r>
            <a:r>
              <a:rPr lang="en-US" sz="4800" dirty="0" err="1">
                <a:solidFill>
                  <a:srgbClr val="316756"/>
                </a:solidFill>
                <a:latin typeface="Roboto Condensed"/>
              </a:rPr>
              <a:t>của</a:t>
            </a:r>
            <a:r>
              <a:rPr lang="en-US" sz="4800" dirty="0">
                <a:solidFill>
                  <a:srgbClr val="316756"/>
                </a:solidFill>
                <a:latin typeface="Roboto Condensed"/>
              </a:rPr>
              <a:t> </a:t>
            </a:r>
            <a:r>
              <a:rPr lang="en-US" sz="4800" dirty="0" err="1">
                <a:solidFill>
                  <a:srgbClr val="316756"/>
                </a:solidFill>
                <a:latin typeface="Roboto Condensed"/>
              </a:rPr>
              <a:t>văn</a:t>
            </a:r>
            <a:r>
              <a:rPr lang="en-US" sz="4800" dirty="0">
                <a:solidFill>
                  <a:srgbClr val="316756"/>
                </a:solidFill>
                <a:latin typeface="Roboto Condensed"/>
              </a:rPr>
              <a:t> </a:t>
            </a:r>
            <a:r>
              <a:rPr lang="en-US" sz="4800" dirty="0" err="1">
                <a:solidFill>
                  <a:srgbClr val="316756"/>
                </a:solidFill>
                <a:latin typeface="Roboto Condensed"/>
              </a:rPr>
              <a:t>bản</a:t>
            </a:r>
            <a:r>
              <a:rPr lang="en-US" sz="4800" dirty="0">
                <a:solidFill>
                  <a:srgbClr val="316756"/>
                </a:solidFill>
                <a:latin typeface="Roboto Condensed"/>
              </a:rPr>
              <a:t> </a:t>
            </a:r>
            <a:r>
              <a:rPr lang="en-US" sz="4800" dirty="0" err="1">
                <a:solidFill>
                  <a:srgbClr val="316756"/>
                </a:solidFill>
                <a:latin typeface="Roboto Condensed"/>
              </a:rPr>
              <a:t>thông</a:t>
            </a:r>
            <a:r>
              <a:rPr lang="en-US" sz="4800" dirty="0">
                <a:solidFill>
                  <a:srgbClr val="316756"/>
                </a:solidFill>
                <a:latin typeface="Roboto Condensed"/>
              </a:rPr>
              <a:t> tin </a:t>
            </a:r>
            <a:r>
              <a:rPr lang="en-US" sz="4800" dirty="0" err="1">
                <a:solidFill>
                  <a:srgbClr val="316756"/>
                </a:solidFill>
                <a:latin typeface="Roboto Condensed"/>
              </a:rPr>
              <a:t>được</a:t>
            </a:r>
            <a:r>
              <a:rPr lang="en-US" sz="4800" dirty="0">
                <a:solidFill>
                  <a:srgbClr val="316756"/>
                </a:solidFill>
                <a:latin typeface="Roboto Condensed"/>
              </a:rPr>
              <a:t> </a:t>
            </a:r>
            <a:r>
              <a:rPr lang="en-US" sz="4800" dirty="0" err="1">
                <a:solidFill>
                  <a:srgbClr val="316756"/>
                </a:solidFill>
                <a:latin typeface="Roboto Condensed"/>
              </a:rPr>
              <a:t>thể</a:t>
            </a:r>
            <a:r>
              <a:rPr lang="en-US" sz="4800" dirty="0">
                <a:solidFill>
                  <a:srgbClr val="316756"/>
                </a:solidFill>
                <a:latin typeface="Roboto Condensed"/>
              </a:rPr>
              <a:t> </a:t>
            </a:r>
            <a:r>
              <a:rPr lang="en-US" sz="4800" dirty="0" err="1">
                <a:solidFill>
                  <a:srgbClr val="316756"/>
                </a:solidFill>
                <a:latin typeface="Roboto Condensed"/>
              </a:rPr>
              <a:t>hiện</a:t>
            </a:r>
            <a:r>
              <a:rPr lang="en-US" sz="4800" dirty="0">
                <a:solidFill>
                  <a:srgbClr val="316756"/>
                </a:solidFill>
                <a:latin typeface="Roboto Condensed"/>
              </a:rPr>
              <a:t> </a:t>
            </a:r>
          </a:p>
          <a:p>
            <a:pPr algn="ctr">
              <a:lnSpc>
                <a:spcPts val="5759"/>
              </a:lnSpc>
            </a:pPr>
            <a:r>
              <a:rPr lang="en-US" sz="4800" dirty="0" err="1">
                <a:solidFill>
                  <a:srgbClr val="316756"/>
                </a:solidFill>
                <a:latin typeface="Roboto Condensed"/>
              </a:rPr>
              <a:t>trong</a:t>
            </a:r>
            <a:r>
              <a:rPr lang="en-US" sz="4800" dirty="0">
                <a:solidFill>
                  <a:srgbClr val="316756"/>
                </a:solidFill>
                <a:latin typeface="Roboto Condensed"/>
              </a:rPr>
              <a:t> </a:t>
            </a:r>
            <a:r>
              <a:rPr lang="en-US" sz="4800" dirty="0" err="1">
                <a:solidFill>
                  <a:srgbClr val="316756"/>
                </a:solidFill>
                <a:latin typeface="Roboto Condensed"/>
              </a:rPr>
              <a:t>văn</a:t>
            </a:r>
            <a:r>
              <a:rPr lang="en-US" sz="4800" dirty="0">
                <a:solidFill>
                  <a:srgbClr val="316756"/>
                </a:solidFill>
                <a:latin typeface="Roboto Condensed"/>
              </a:rPr>
              <a:t> </a:t>
            </a:r>
            <a:r>
              <a:rPr lang="en-US" sz="4800" dirty="0" err="1">
                <a:solidFill>
                  <a:srgbClr val="316756"/>
                </a:solidFill>
                <a:latin typeface="Roboto Condensed"/>
              </a:rPr>
              <a:t>bản</a:t>
            </a:r>
            <a:r>
              <a:rPr lang="en-US" sz="4800" dirty="0">
                <a:solidFill>
                  <a:srgbClr val="316756"/>
                </a:solidFill>
                <a:latin typeface="Roboto Condensed"/>
              </a:rPr>
              <a:t> </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7583" y="-95227"/>
            <a:ext cx="14385282" cy="2931001"/>
          </a:xfrm>
          <a:prstGeom prst="rect">
            <a:avLst/>
          </a:prstGeom>
        </p:spPr>
      </p:pic>
      <p:grpSp>
        <p:nvGrpSpPr>
          <p:cNvPr id="7" name="Group 7"/>
          <p:cNvGrpSpPr/>
          <p:nvPr/>
        </p:nvGrpSpPr>
        <p:grpSpPr>
          <a:xfrm>
            <a:off x="13563600" y="7620338"/>
            <a:ext cx="4127040" cy="3266929"/>
            <a:chOff x="0" y="-229437"/>
            <a:chExt cx="812800" cy="860425"/>
          </a:xfrm>
        </p:grpSpPr>
        <p:sp>
          <p:nvSpPr>
            <p:cNvPr id="8" name="Freeform 8"/>
            <p:cNvSpPr/>
            <p:nvPr/>
          </p:nvSpPr>
          <p:spPr>
            <a:xfrm>
              <a:off x="0" y="0"/>
              <a:ext cx="812800" cy="401552"/>
            </a:xfrm>
            <a:custGeom>
              <a:avLst/>
              <a:gdLst/>
              <a:ahLst/>
              <a:cxnLst/>
              <a:rect l="l" t="t" r="r" b="b"/>
              <a:pathLst>
                <a:path w="812800" h="401552">
                  <a:moveTo>
                    <a:pt x="127941" y="0"/>
                  </a:moveTo>
                  <a:lnTo>
                    <a:pt x="684859" y="0"/>
                  </a:lnTo>
                  <a:cubicBezTo>
                    <a:pt x="718791" y="0"/>
                    <a:pt x="751333" y="13479"/>
                    <a:pt x="775327" y="37473"/>
                  </a:cubicBezTo>
                  <a:cubicBezTo>
                    <a:pt x="799321" y="61467"/>
                    <a:pt x="812800" y="94009"/>
                    <a:pt x="812800" y="127941"/>
                  </a:cubicBezTo>
                  <a:lnTo>
                    <a:pt x="812800" y="273612"/>
                  </a:lnTo>
                  <a:cubicBezTo>
                    <a:pt x="812800" y="307544"/>
                    <a:pt x="799321" y="340086"/>
                    <a:pt x="775327" y="364079"/>
                  </a:cubicBezTo>
                  <a:cubicBezTo>
                    <a:pt x="751333" y="388073"/>
                    <a:pt x="718791" y="401552"/>
                    <a:pt x="684859" y="401552"/>
                  </a:cubicBezTo>
                  <a:lnTo>
                    <a:pt x="127941" y="401552"/>
                  </a:lnTo>
                  <a:cubicBezTo>
                    <a:pt x="94009" y="401552"/>
                    <a:pt x="61467" y="388073"/>
                    <a:pt x="37473" y="364079"/>
                  </a:cubicBezTo>
                  <a:cubicBezTo>
                    <a:pt x="13479" y="340086"/>
                    <a:pt x="0" y="307544"/>
                    <a:pt x="0" y="273612"/>
                  </a:cubicBezTo>
                  <a:lnTo>
                    <a:pt x="0" y="127941"/>
                  </a:lnTo>
                  <a:cubicBezTo>
                    <a:pt x="0" y="94009"/>
                    <a:pt x="13479" y="61467"/>
                    <a:pt x="37473" y="37473"/>
                  </a:cubicBezTo>
                  <a:cubicBezTo>
                    <a:pt x="61467" y="13479"/>
                    <a:pt x="94009" y="0"/>
                    <a:pt x="127941" y="0"/>
                  </a:cubicBezTo>
                  <a:close/>
                </a:path>
              </a:pathLst>
            </a:custGeom>
            <a:solidFill>
              <a:srgbClr val="306756"/>
            </a:solidFill>
          </p:spPr>
        </p:sp>
        <p:sp>
          <p:nvSpPr>
            <p:cNvPr id="9" name="TextBox 9"/>
            <p:cNvSpPr txBox="1"/>
            <p:nvPr/>
          </p:nvSpPr>
          <p:spPr>
            <a:xfrm>
              <a:off x="0" y="-229437"/>
              <a:ext cx="812800" cy="860425"/>
            </a:xfrm>
            <a:prstGeom prst="rect">
              <a:avLst/>
            </a:prstGeom>
          </p:spPr>
          <p:txBody>
            <a:bodyPr lIns="50800" tIns="50800" rIns="50800" bIns="50800" rtlCol="0" anchor="ctr"/>
            <a:lstStyle/>
            <a:p>
              <a:pPr algn="ctr">
                <a:lnSpc>
                  <a:spcPts val="2953"/>
                </a:lnSpc>
              </a:pPr>
              <a:r>
                <a:rPr lang="en-US" sz="3200" dirty="0">
                  <a:solidFill>
                    <a:srgbClr val="FFFFFF"/>
                  </a:solidFill>
                  <a:latin typeface="Roboto Condensed Bold"/>
                </a:rPr>
                <a:t>THỜI GIAN: 7 PHÚT</a:t>
              </a:r>
            </a:p>
          </p:txBody>
        </p:sp>
      </p:grpSp>
      <p:sp>
        <p:nvSpPr>
          <p:cNvPr id="10" name="TextBox 10"/>
          <p:cNvSpPr txBox="1"/>
          <p:nvPr/>
        </p:nvSpPr>
        <p:spPr>
          <a:xfrm>
            <a:off x="722100" y="633296"/>
            <a:ext cx="11865918" cy="1327968"/>
          </a:xfrm>
          <a:prstGeom prst="rect">
            <a:avLst/>
          </a:prstGeom>
        </p:spPr>
        <p:txBody>
          <a:bodyPr lIns="0" tIns="0" rIns="0" bIns="0" rtlCol="0" anchor="t">
            <a:spAutoFit/>
          </a:bodyPr>
          <a:lstStyle/>
          <a:p>
            <a:pPr algn="ctr">
              <a:lnSpc>
                <a:spcPts val="10804"/>
              </a:lnSpc>
            </a:pPr>
            <a:r>
              <a:rPr lang="en-US" sz="7717">
                <a:solidFill>
                  <a:srgbClr val="FFFFFF"/>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3D2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529626">
            <a:off x="-1549342" y="4447134"/>
            <a:ext cx="5448291" cy="7567071"/>
          </a:xfrm>
          <a:prstGeom prst="rect">
            <a:avLst/>
          </a:prstGeom>
        </p:spPr>
      </p:pic>
      <p:pic>
        <p:nvPicPr>
          <p:cNvPr id="3" name="Picture 3"/>
          <p:cNvPicPr>
            <a:picLocks noChangeAspect="1"/>
          </p:cNvPicPr>
          <p:nvPr/>
        </p:nvPicPr>
        <p:blipFill>
          <a:blip r:embed="rId4"/>
          <a:srcRect/>
          <a:stretch>
            <a:fillRect/>
          </a:stretch>
        </p:blipFill>
        <p:spPr>
          <a:xfrm>
            <a:off x="14039002" y="-1313345"/>
            <a:ext cx="8205010" cy="7200900"/>
          </a:xfrm>
          <a:prstGeom prst="rect">
            <a:avLst/>
          </a:prstGeom>
        </p:spPr>
      </p:pic>
      <p:pic>
        <p:nvPicPr>
          <p:cNvPr id="4" name="Picture 4"/>
          <p:cNvPicPr>
            <a:picLocks noChangeAspect="1"/>
          </p:cNvPicPr>
          <p:nvPr/>
        </p:nvPicPr>
        <p:blipFill>
          <a:blip r:embed="rId5"/>
          <a:srcRect b="10"/>
          <a:stretch>
            <a:fillRect/>
          </a:stretch>
        </p:blipFill>
        <p:spPr>
          <a:xfrm rot="1212636">
            <a:off x="14392987" y="7272427"/>
            <a:ext cx="3102501" cy="260222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5442" y="2957169"/>
            <a:ext cx="8274579" cy="6361083"/>
          </a:xfrm>
          <a:prstGeom prst="rect">
            <a:avLst/>
          </a:prstGeom>
        </p:spPr>
      </p:pic>
      <p:sp>
        <p:nvSpPr>
          <p:cNvPr id="6" name="TextBox 6"/>
          <p:cNvSpPr txBox="1"/>
          <p:nvPr/>
        </p:nvSpPr>
        <p:spPr>
          <a:xfrm>
            <a:off x="626755" y="438150"/>
            <a:ext cx="15738062" cy="1009650"/>
          </a:xfrm>
          <a:prstGeom prst="rect">
            <a:avLst/>
          </a:prstGeom>
        </p:spPr>
        <p:txBody>
          <a:bodyPr lIns="0" tIns="0" rIns="0" bIns="0" rtlCol="0" anchor="t">
            <a:spAutoFit/>
          </a:bodyPr>
          <a:lstStyle/>
          <a:p>
            <a:pPr algn="l">
              <a:lnSpc>
                <a:spcPts val="7800"/>
              </a:lnSpc>
            </a:pPr>
            <a:r>
              <a:rPr lang="en-US" sz="6500" spc="-141">
                <a:solidFill>
                  <a:srgbClr val="194A5D"/>
                </a:solidFill>
                <a:latin typeface="Roboto Condensed Bold"/>
              </a:rPr>
              <a:t>3.1 Tìm hiểu nội dung chính của văn bản</a:t>
            </a:r>
          </a:p>
        </p:txBody>
      </p:sp>
      <p:sp>
        <p:nvSpPr>
          <p:cNvPr id="7" name="TextBox 7"/>
          <p:cNvSpPr txBox="1"/>
          <p:nvPr/>
        </p:nvSpPr>
        <p:spPr>
          <a:xfrm>
            <a:off x="2430407" y="4080267"/>
            <a:ext cx="5824648" cy="3389249"/>
          </a:xfrm>
          <a:prstGeom prst="rect">
            <a:avLst/>
          </a:prstGeom>
        </p:spPr>
        <p:txBody>
          <a:bodyPr lIns="0" tIns="0" rIns="0" bIns="0" rtlCol="0" anchor="t">
            <a:spAutoFit/>
          </a:bodyPr>
          <a:lstStyle/>
          <a:p>
            <a:pPr algn="just">
              <a:lnSpc>
                <a:spcPts val="5368"/>
              </a:lnSpc>
            </a:pPr>
            <a:r>
              <a:rPr lang="en-US" sz="4400" dirty="0" err="1">
                <a:solidFill>
                  <a:srgbClr val="194A5D"/>
                </a:solidFill>
                <a:latin typeface="Roboto Condensed Bold"/>
              </a:rPr>
              <a:t>Nhiệm</a:t>
            </a:r>
            <a:r>
              <a:rPr lang="en-US" sz="4400" dirty="0">
                <a:solidFill>
                  <a:srgbClr val="194A5D"/>
                </a:solidFill>
                <a:latin typeface="Roboto Condensed Bold"/>
              </a:rPr>
              <a:t> </a:t>
            </a:r>
            <a:r>
              <a:rPr lang="en-US" sz="4400" dirty="0" err="1">
                <a:solidFill>
                  <a:srgbClr val="194A5D"/>
                </a:solidFill>
                <a:latin typeface="Roboto Condensed Bold"/>
              </a:rPr>
              <a:t>vụ</a:t>
            </a:r>
            <a:r>
              <a:rPr lang="en-US" sz="4400" dirty="0">
                <a:solidFill>
                  <a:srgbClr val="194A5D"/>
                </a:solidFill>
                <a:latin typeface="Roboto Condensed Bold"/>
              </a:rPr>
              <a:t> 1: </a:t>
            </a:r>
            <a:r>
              <a:rPr lang="en-US" sz="4400" dirty="0" err="1">
                <a:solidFill>
                  <a:srgbClr val="194A5D"/>
                </a:solidFill>
                <a:latin typeface="Roboto Condensed"/>
              </a:rPr>
              <a:t>Văn</a:t>
            </a:r>
            <a:r>
              <a:rPr lang="en-US" sz="4400" dirty="0">
                <a:solidFill>
                  <a:srgbClr val="194A5D"/>
                </a:solidFill>
                <a:latin typeface="Roboto Condensed"/>
              </a:rPr>
              <a:t> </a:t>
            </a:r>
            <a:r>
              <a:rPr lang="en-US" sz="4400" dirty="0" err="1">
                <a:solidFill>
                  <a:srgbClr val="194A5D"/>
                </a:solidFill>
                <a:latin typeface="Roboto Condensed"/>
              </a:rPr>
              <a:t>bản</a:t>
            </a:r>
            <a:r>
              <a:rPr lang="en-US" sz="4400" dirty="0">
                <a:solidFill>
                  <a:srgbClr val="194A5D"/>
                </a:solidFill>
                <a:latin typeface="Roboto Condensed"/>
              </a:rPr>
              <a:t> </a:t>
            </a:r>
            <a:r>
              <a:rPr lang="en-US" sz="4400" dirty="0" err="1">
                <a:solidFill>
                  <a:srgbClr val="194A5D"/>
                </a:solidFill>
                <a:latin typeface="Roboto Condensed"/>
              </a:rPr>
              <a:t>triển</a:t>
            </a:r>
            <a:r>
              <a:rPr lang="en-US" sz="4400" dirty="0">
                <a:solidFill>
                  <a:srgbClr val="194A5D"/>
                </a:solidFill>
                <a:latin typeface="Roboto Condensed"/>
              </a:rPr>
              <a:t> </a:t>
            </a:r>
            <a:r>
              <a:rPr lang="en-US" sz="4400" dirty="0" err="1">
                <a:solidFill>
                  <a:srgbClr val="194A5D"/>
                </a:solidFill>
                <a:latin typeface="Roboto Condensed"/>
              </a:rPr>
              <a:t>khai</a:t>
            </a:r>
            <a:r>
              <a:rPr lang="en-US" sz="4400" dirty="0">
                <a:solidFill>
                  <a:srgbClr val="194A5D"/>
                </a:solidFill>
                <a:latin typeface="Roboto Condensed"/>
              </a:rPr>
              <a:t> </a:t>
            </a:r>
            <a:r>
              <a:rPr lang="en-US" sz="4400" dirty="0" err="1">
                <a:solidFill>
                  <a:srgbClr val="194A5D"/>
                </a:solidFill>
                <a:latin typeface="Roboto Condensed"/>
              </a:rPr>
              <a:t>thông</a:t>
            </a:r>
            <a:r>
              <a:rPr lang="en-US" sz="4400" dirty="0">
                <a:solidFill>
                  <a:srgbClr val="194A5D"/>
                </a:solidFill>
                <a:latin typeface="Roboto Condensed"/>
              </a:rPr>
              <a:t> tin </a:t>
            </a:r>
            <a:r>
              <a:rPr lang="en-US" sz="4400" dirty="0" err="1">
                <a:solidFill>
                  <a:srgbClr val="194A5D"/>
                </a:solidFill>
                <a:latin typeface="Roboto Condensed"/>
              </a:rPr>
              <a:t>theo</a:t>
            </a:r>
            <a:r>
              <a:rPr lang="en-US" sz="4400" dirty="0">
                <a:solidFill>
                  <a:srgbClr val="194A5D"/>
                </a:solidFill>
                <a:latin typeface="Roboto Condensed"/>
              </a:rPr>
              <a:t> </a:t>
            </a:r>
            <a:r>
              <a:rPr lang="en-US" sz="4400" dirty="0" err="1">
                <a:solidFill>
                  <a:srgbClr val="194A5D"/>
                </a:solidFill>
                <a:latin typeface="Roboto Condensed"/>
              </a:rPr>
              <a:t>cách</a:t>
            </a:r>
            <a:r>
              <a:rPr lang="en-US" sz="4400" dirty="0">
                <a:solidFill>
                  <a:srgbClr val="194A5D"/>
                </a:solidFill>
                <a:latin typeface="Roboto Condensed"/>
              </a:rPr>
              <a:t> </a:t>
            </a:r>
            <a:r>
              <a:rPr lang="en-US" sz="4400" dirty="0" err="1">
                <a:solidFill>
                  <a:srgbClr val="194A5D"/>
                </a:solidFill>
                <a:latin typeface="Roboto Condensed"/>
              </a:rPr>
              <a:t>nào</a:t>
            </a:r>
            <a:r>
              <a:rPr lang="en-US" sz="4400" dirty="0">
                <a:solidFill>
                  <a:srgbClr val="194A5D"/>
                </a:solidFill>
                <a:latin typeface="Roboto Condensed"/>
              </a:rPr>
              <a:t>? </a:t>
            </a:r>
            <a:r>
              <a:rPr lang="en-US" sz="4400" dirty="0" err="1">
                <a:solidFill>
                  <a:srgbClr val="194A5D"/>
                </a:solidFill>
                <a:latin typeface="Roboto Condensed"/>
              </a:rPr>
              <a:t>Bố</a:t>
            </a:r>
            <a:r>
              <a:rPr lang="en-US" sz="4400" dirty="0">
                <a:solidFill>
                  <a:srgbClr val="194A5D"/>
                </a:solidFill>
                <a:latin typeface="Roboto Condensed"/>
              </a:rPr>
              <a:t> </a:t>
            </a:r>
            <a:r>
              <a:rPr lang="en-US" sz="4400" dirty="0" err="1">
                <a:solidFill>
                  <a:srgbClr val="194A5D"/>
                </a:solidFill>
                <a:latin typeface="Roboto Condensed"/>
              </a:rPr>
              <a:t>cục</a:t>
            </a:r>
            <a:r>
              <a:rPr lang="en-US" sz="4400" dirty="0">
                <a:solidFill>
                  <a:srgbClr val="194A5D"/>
                </a:solidFill>
                <a:latin typeface="Roboto Condensed"/>
              </a:rPr>
              <a:t> </a:t>
            </a:r>
            <a:r>
              <a:rPr lang="en-US" sz="4400" dirty="0" err="1">
                <a:solidFill>
                  <a:srgbClr val="194A5D"/>
                </a:solidFill>
                <a:latin typeface="Roboto Condensed"/>
              </a:rPr>
              <a:t>văn</a:t>
            </a:r>
            <a:r>
              <a:rPr lang="en-US" sz="4400" dirty="0">
                <a:solidFill>
                  <a:srgbClr val="194A5D"/>
                </a:solidFill>
                <a:latin typeface="Roboto Condensed"/>
              </a:rPr>
              <a:t> </a:t>
            </a:r>
            <a:r>
              <a:rPr lang="en-US" sz="4400" dirty="0" err="1">
                <a:solidFill>
                  <a:srgbClr val="194A5D"/>
                </a:solidFill>
                <a:latin typeface="Roboto Condensed"/>
              </a:rPr>
              <a:t>bản</a:t>
            </a:r>
            <a:r>
              <a:rPr lang="en-US" sz="4400" dirty="0">
                <a:solidFill>
                  <a:srgbClr val="194A5D"/>
                </a:solidFill>
                <a:latin typeface="Roboto Condensed"/>
              </a:rPr>
              <a:t> </a:t>
            </a:r>
            <a:r>
              <a:rPr lang="en-US" sz="4400" dirty="0" err="1">
                <a:solidFill>
                  <a:srgbClr val="194A5D"/>
                </a:solidFill>
                <a:latin typeface="Roboto Condensed"/>
              </a:rPr>
              <a:t>gồm</a:t>
            </a:r>
            <a:r>
              <a:rPr lang="en-US" sz="4400" dirty="0">
                <a:solidFill>
                  <a:srgbClr val="194A5D"/>
                </a:solidFill>
                <a:latin typeface="Roboto Condensed"/>
              </a:rPr>
              <a:t> </a:t>
            </a:r>
            <a:r>
              <a:rPr lang="en-US" sz="4400" dirty="0" err="1">
                <a:solidFill>
                  <a:srgbClr val="194A5D"/>
                </a:solidFill>
                <a:latin typeface="Roboto Condensed"/>
              </a:rPr>
              <a:t>mấy</a:t>
            </a:r>
            <a:r>
              <a:rPr lang="en-US" sz="4400" dirty="0">
                <a:solidFill>
                  <a:srgbClr val="194A5D"/>
                </a:solidFill>
                <a:latin typeface="Roboto Condensed"/>
              </a:rPr>
              <a:t> </a:t>
            </a:r>
            <a:r>
              <a:rPr lang="en-US" sz="4400" dirty="0" err="1">
                <a:solidFill>
                  <a:srgbClr val="194A5D"/>
                </a:solidFill>
                <a:latin typeface="Roboto Condensed"/>
              </a:rPr>
              <a:t>phần</a:t>
            </a:r>
            <a:r>
              <a:rPr lang="en-US" sz="4400" dirty="0">
                <a:solidFill>
                  <a:srgbClr val="194A5D"/>
                </a:solidFill>
                <a:latin typeface="Roboto Condensed"/>
              </a:rPr>
              <a:t>? </a:t>
            </a:r>
            <a:r>
              <a:rPr lang="en-US" sz="4400" dirty="0" err="1">
                <a:solidFill>
                  <a:srgbClr val="194A5D"/>
                </a:solidFill>
                <a:latin typeface="Roboto Condensed"/>
              </a:rPr>
              <a:t>Nội</a:t>
            </a:r>
            <a:r>
              <a:rPr lang="en-US" sz="4400" dirty="0">
                <a:solidFill>
                  <a:srgbClr val="194A5D"/>
                </a:solidFill>
                <a:latin typeface="Roboto Condensed"/>
              </a:rPr>
              <a:t> dung </a:t>
            </a:r>
            <a:r>
              <a:rPr lang="en-US" sz="4400" dirty="0" err="1">
                <a:solidFill>
                  <a:srgbClr val="194A5D"/>
                </a:solidFill>
                <a:latin typeface="Roboto Condensed"/>
              </a:rPr>
              <a:t>chính</a:t>
            </a:r>
            <a:r>
              <a:rPr lang="en-US" sz="4400" dirty="0">
                <a:solidFill>
                  <a:srgbClr val="194A5D"/>
                </a:solidFill>
                <a:latin typeface="Roboto Condensed"/>
              </a:rPr>
              <a:t> </a:t>
            </a:r>
            <a:r>
              <a:rPr lang="en-US" sz="4400" dirty="0" err="1">
                <a:solidFill>
                  <a:srgbClr val="194A5D"/>
                </a:solidFill>
                <a:latin typeface="Roboto Condensed"/>
              </a:rPr>
              <a:t>của</a:t>
            </a:r>
            <a:r>
              <a:rPr lang="en-US" sz="4400" dirty="0">
                <a:solidFill>
                  <a:srgbClr val="194A5D"/>
                </a:solidFill>
                <a:latin typeface="Roboto Condensed"/>
              </a:rPr>
              <a:t> </a:t>
            </a:r>
            <a:r>
              <a:rPr lang="en-US" sz="4400" dirty="0" err="1">
                <a:solidFill>
                  <a:srgbClr val="194A5D"/>
                </a:solidFill>
                <a:latin typeface="Roboto Condensed"/>
              </a:rPr>
              <a:t>mỗi</a:t>
            </a:r>
            <a:r>
              <a:rPr lang="en-US" sz="4400" dirty="0">
                <a:solidFill>
                  <a:srgbClr val="194A5D"/>
                </a:solidFill>
                <a:latin typeface="Roboto Condensed"/>
              </a:rPr>
              <a:t> </a:t>
            </a:r>
            <a:r>
              <a:rPr lang="en-US" sz="4400" dirty="0" err="1">
                <a:solidFill>
                  <a:srgbClr val="194A5D"/>
                </a:solidFill>
                <a:latin typeface="Roboto Condensed"/>
              </a:rPr>
              <a:t>phần</a:t>
            </a:r>
            <a:r>
              <a:rPr lang="en-US" sz="4400" dirty="0">
                <a:solidFill>
                  <a:srgbClr val="194A5D"/>
                </a:solidFill>
                <a:latin typeface="Roboto Condensed"/>
              </a:rPr>
              <a:t> </a:t>
            </a:r>
            <a:r>
              <a:rPr lang="en-US" sz="4400" dirty="0" err="1">
                <a:solidFill>
                  <a:srgbClr val="194A5D"/>
                </a:solidFill>
                <a:latin typeface="Roboto Condensed"/>
              </a:rPr>
              <a:t>là</a:t>
            </a:r>
            <a:r>
              <a:rPr lang="en-US" sz="4400" dirty="0">
                <a:solidFill>
                  <a:srgbClr val="194A5D"/>
                </a:solidFill>
                <a:latin typeface="Roboto Condensed"/>
              </a:rPr>
              <a:t> </a:t>
            </a:r>
            <a:r>
              <a:rPr lang="en-US" sz="4400" dirty="0" err="1">
                <a:solidFill>
                  <a:srgbClr val="194A5D"/>
                </a:solidFill>
                <a:latin typeface="Roboto Condensed"/>
              </a:rPr>
              <a:t>gì</a:t>
            </a:r>
            <a:r>
              <a:rPr lang="en-US" sz="4400" dirty="0">
                <a:solidFill>
                  <a:srgbClr val="194A5D"/>
                </a:solidFill>
                <a:latin typeface="Roboto Condensed"/>
              </a:rPr>
              <a:t>?</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66928" y="1962959"/>
            <a:ext cx="8274579" cy="6361083"/>
          </a:xfrm>
          <a:prstGeom prst="rect">
            <a:avLst/>
          </a:prstGeom>
        </p:spPr>
      </p:pic>
      <p:sp>
        <p:nvSpPr>
          <p:cNvPr id="9" name="TextBox 9"/>
          <p:cNvSpPr txBox="1"/>
          <p:nvPr/>
        </p:nvSpPr>
        <p:spPr>
          <a:xfrm>
            <a:off x="11017890" y="3223265"/>
            <a:ext cx="5848406" cy="2818384"/>
          </a:xfrm>
          <a:prstGeom prst="rect">
            <a:avLst/>
          </a:prstGeom>
        </p:spPr>
        <p:txBody>
          <a:bodyPr lIns="0" tIns="0" rIns="0" bIns="0" rtlCol="0" anchor="t">
            <a:spAutoFit/>
          </a:bodyPr>
          <a:lstStyle/>
          <a:p>
            <a:pPr algn="just">
              <a:lnSpc>
                <a:spcPts val="5588"/>
              </a:lnSpc>
            </a:pPr>
            <a:r>
              <a:rPr lang="en-US" sz="4400" dirty="0" err="1">
                <a:solidFill>
                  <a:srgbClr val="194A5D"/>
                </a:solidFill>
                <a:latin typeface="Roboto Condensed Bold"/>
              </a:rPr>
              <a:t>Nhiệm</a:t>
            </a:r>
            <a:r>
              <a:rPr lang="en-US" sz="4400" dirty="0">
                <a:solidFill>
                  <a:srgbClr val="194A5D"/>
                </a:solidFill>
                <a:latin typeface="Roboto Condensed Bold"/>
              </a:rPr>
              <a:t> </a:t>
            </a:r>
            <a:r>
              <a:rPr lang="en-US" sz="4400" dirty="0" err="1">
                <a:solidFill>
                  <a:srgbClr val="194A5D"/>
                </a:solidFill>
                <a:latin typeface="Roboto Condensed Bold"/>
              </a:rPr>
              <a:t>vụ</a:t>
            </a:r>
            <a:r>
              <a:rPr lang="en-US" sz="4400" dirty="0">
                <a:solidFill>
                  <a:srgbClr val="194A5D"/>
                </a:solidFill>
                <a:latin typeface="Roboto Condensed Bold"/>
              </a:rPr>
              <a:t> 2:</a:t>
            </a:r>
            <a:r>
              <a:rPr lang="en-US" sz="4400" dirty="0">
                <a:solidFill>
                  <a:srgbClr val="194A5D"/>
                </a:solidFill>
                <a:latin typeface="Roboto Condensed"/>
              </a:rPr>
              <a:t> </a:t>
            </a:r>
            <a:r>
              <a:rPr lang="en-US" sz="4400" dirty="0" err="1">
                <a:solidFill>
                  <a:srgbClr val="194A5D"/>
                </a:solidFill>
                <a:latin typeface="Roboto Condensed"/>
              </a:rPr>
              <a:t>Đối</a:t>
            </a:r>
            <a:r>
              <a:rPr lang="en-US" sz="4400" dirty="0">
                <a:solidFill>
                  <a:srgbClr val="194A5D"/>
                </a:solidFill>
                <a:latin typeface="Roboto Condensed"/>
              </a:rPr>
              <a:t> </a:t>
            </a:r>
            <a:r>
              <a:rPr lang="en-US" sz="4400" dirty="0" err="1">
                <a:solidFill>
                  <a:srgbClr val="194A5D"/>
                </a:solidFill>
                <a:latin typeface="Roboto Condensed"/>
              </a:rPr>
              <a:t>tượng</a:t>
            </a:r>
            <a:r>
              <a:rPr lang="en-US" sz="4400" dirty="0">
                <a:solidFill>
                  <a:srgbClr val="194A5D"/>
                </a:solidFill>
                <a:latin typeface="Roboto Condensed"/>
              </a:rPr>
              <a:t> </a:t>
            </a:r>
            <a:r>
              <a:rPr lang="en-US" sz="4400" dirty="0" err="1">
                <a:solidFill>
                  <a:srgbClr val="194A5D"/>
                </a:solidFill>
                <a:latin typeface="Roboto Condensed"/>
              </a:rPr>
              <a:t>nào</a:t>
            </a:r>
            <a:r>
              <a:rPr lang="en-US" sz="4400" dirty="0">
                <a:solidFill>
                  <a:srgbClr val="194A5D"/>
                </a:solidFill>
                <a:latin typeface="Roboto Condensed"/>
              </a:rPr>
              <a:t> </a:t>
            </a:r>
            <a:r>
              <a:rPr lang="en-US" sz="4400" dirty="0" err="1">
                <a:solidFill>
                  <a:srgbClr val="194A5D"/>
                </a:solidFill>
                <a:latin typeface="Roboto Condensed"/>
              </a:rPr>
              <a:t>được</a:t>
            </a:r>
            <a:r>
              <a:rPr lang="en-US" sz="4400" dirty="0">
                <a:solidFill>
                  <a:srgbClr val="194A5D"/>
                </a:solidFill>
                <a:latin typeface="Roboto Condensed"/>
              </a:rPr>
              <a:t> </a:t>
            </a:r>
            <a:r>
              <a:rPr lang="en-US" sz="4400" dirty="0" err="1">
                <a:solidFill>
                  <a:srgbClr val="194A5D"/>
                </a:solidFill>
                <a:latin typeface="Roboto Condensed"/>
              </a:rPr>
              <a:t>giới</a:t>
            </a:r>
            <a:r>
              <a:rPr lang="en-US" sz="4400" dirty="0">
                <a:solidFill>
                  <a:srgbClr val="194A5D"/>
                </a:solidFill>
                <a:latin typeface="Roboto Condensed"/>
              </a:rPr>
              <a:t> </a:t>
            </a:r>
            <a:r>
              <a:rPr lang="en-US" sz="4400" dirty="0" err="1">
                <a:solidFill>
                  <a:srgbClr val="194A5D"/>
                </a:solidFill>
                <a:latin typeface="Roboto Condensed"/>
              </a:rPr>
              <a:t>thiệu</a:t>
            </a:r>
            <a:r>
              <a:rPr lang="en-US" sz="4400" dirty="0">
                <a:solidFill>
                  <a:srgbClr val="194A5D"/>
                </a:solidFill>
                <a:latin typeface="Roboto Condensed"/>
              </a:rPr>
              <a:t> </a:t>
            </a:r>
            <a:r>
              <a:rPr lang="en-US" sz="4400" dirty="0" err="1">
                <a:solidFill>
                  <a:srgbClr val="194A5D"/>
                </a:solidFill>
                <a:latin typeface="Roboto Condensed"/>
              </a:rPr>
              <a:t>trong</a:t>
            </a:r>
            <a:r>
              <a:rPr lang="en-US" sz="4400" dirty="0">
                <a:solidFill>
                  <a:srgbClr val="194A5D"/>
                </a:solidFill>
                <a:latin typeface="Roboto Condensed"/>
              </a:rPr>
              <a:t> </a:t>
            </a:r>
            <a:r>
              <a:rPr lang="en-US" sz="4400" dirty="0" err="1">
                <a:solidFill>
                  <a:srgbClr val="194A5D"/>
                </a:solidFill>
                <a:latin typeface="Roboto Condensed"/>
              </a:rPr>
              <a:t>văn</a:t>
            </a:r>
            <a:r>
              <a:rPr lang="en-US" sz="4400" dirty="0">
                <a:solidFill>
                  <a:srgbClr val="194A5D"/>
                </a:solidFill>
                <a:latin typeface="Roboto Condensed"/>
              </a:rPr>
              <a:t> </a:t>
            </a:r>
            <a:r>
              <a:rPr lang="en-US" sz="4400" dirty="0" err="1">
                <a:solidFill>
                  <a:srgbClr val="194A5D"/>
                </a:solidFill>
                <a:latin typeface="Roboto Condensed"/>
              </a:rPr>
              <a:t>bản</a:t>
            </a:r>
            <a:r>
              <a:rPr lang="en-US" sz="4400" dirty="0">
                <a:solidFill>
                  <a:srgbClr val="194A5D"/>
                </a:solidFill>
                <a:latin typeface="Roboto Condensed"/>
              </a:rPr>
              <a:t>? </a:t>
            </a:r>
            <a:r>
              <a:rPr lang="en-US" sz="4400" dirty="0" err="1">
                <a:solidFill>
                  <a:srgbClr val="194A5D"/>
                </a:solidFill>
                <a:latin typeface="Roboto Condensed"/>
              </a:rPr>
              <a:t>Người</a:t>
            </a:r>
            <a:r>
              <a:rPr lang="en-US" sz="4400" dirty="0">
                <a:solidFill>
                  <a:srgbClr val="194A5D"/>
                </a:solidFill>
                <a:latin typeface="Roboto Condensed"/>
              </a:rPr>
              <a:t> </a:t>
            </a:r>
            <a:r>
              <a:rPr lang="en-US" sz="4400" dirty="0" err="1">
                <a:solidFill>
                  <a:srgbClr val="194A5D"/>
                </a:solidFill>
                <a:latin typeface="Roboto Condensed"/>
              </a:rPr>
              <a:t>viết</a:t>
            </a:r>
            <a:r>
              <a:rPr lang="en-US" sz="4400" dirty="0">
                <a:solidFill>
                  <a:srgbClr val="194A5D"/>
                </a:solidFill>
                <a:latin typeface="Roboto Condensed"/>
              </a:rPr>
              <a:t> chia </a:t>
            </a:r>
            <a:r>
              <a:rPr lang="en-US" sz="4400" dirty="0" err="1">
                <a:solidFill>
                  <a:srgbClr val="194A5D"/>
                </a:solidFill>
                <a:latin typeface="Roboto Condensed"/>
              </a:rPr>
              <a:t>đối</a:t>
            </a:r>
            <a:r>
              <a:rPr lang="en-US" sz="4400" dirty="0">
                <a:solidFill>
                  <a:srgbClr val="194A5D"/>
                </a:solidFill>
                <a:latin typeface="Roboto Condensed"/>
              </a:rPr>
              <a:t> </a:t>
            </a:r>
            <a:r>
              <a:rPr lang="en-US" sz="4400" dirty="0" err="1">
                <a:solidFill>
                  <a:srgbClr val="194A5D"/>
                </a:solidFill>
                <a:latin typeface="Roboto Condensed"/>
              </a:rPr>
              <a:t>tượng</a:t>
            </a:r>
            <a:r>
              <a:rPr lang="en-US" sz="4400" dirty="0">
                <a:solidFill>
                  <a:srgbClr val="194A5D"/>
                </a:solidFill>
                <a:latin typeface="Roboto Condensed"/>
              </a:rPr>
              <a:t> </a:t>
            </a:r>
            <a:r>
              <a:rPr lang="en-US" sz="4400" dirty="0" err="1">
                <a:solidFill>
                  <a:srgbClr val="194A5D"/>
                </a:solidFill>
                <a:latin typeface="Roboto Condensed"/>
              </a:rPr>
              <a:t>thành</a:t>
            </a:r>
            <a:r>
              <a:rPr lang="en-US" sz="4400" dirty="0">
                <a:solidFill>
                  <a:srgbClr val="194A5D"/>
                </a:solidFill>
                <a:latin typeface="Roboto Condensed"/>
              </a:rPr>
              <a:t> </a:t>
            </a:r>
            <a:r>
              <a:rPr lang="en-US" sz="4400" dirty="0" err="1">
                <a:solidFill>
                  <a:srgbClr val="194A5D"/>
                </a:solidFill>
                <a:latin typeface="Roboto Condensed"/>
              </a:rPr>
              <a:t>mấy</a:t>
            </a:r>
            <a:r>
              <a:rPr lang="en-US" sz="4400" dirty="0">
                <a:solidFill>
                  <a:srgbClr val="194A5D"/>
                </a:solidFill>
                <a:latin typeface="Roboto Condensed"/>
              </a:rPr>
              <a:t> </a:t>
            </a:r>
            <a:r>
              <a:rPr lang="en-US" sz="4400" dirty="0" err="1">
                <a:solidFill>
                  <a:srgbClr val="194A5D"/>
                </a:solidFill>
                <a:latin typeface="Roboto Condensed"/>
              </a:rPr>
              <a:t>loại</a:t>
            </a:r>
            <a:r>
              <a:rPr lang="en-US" sz="4400" dirty="0">
                <a:solidFill>
                  <a:srgbClr val="194A5D"/>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EE1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7"/>
          <a:stretch>
            <a:fillRect/>
          </a:stretch>
        </p:blipFill>
        <p:spPr>
          <a:xfrm>
            <a:off x="12790523" y="3784713"/>
            <a:ext cx="6238911" cy="7508537"/>
          </a:xfrm>
          <a:prstGeom prst="rect">
            <a:avLst/>
          </a:prstGeom>
        </p:spPr>
      </p:pic>
      <p:pic>
        <p:nvPicPr>
          <p:cNvPr id="3" name="Picture 3"/>
          <p:cNvPicPr>
            <a:picLocks noChangeAspect="1"/>
          </p:cNvPicPr>
          <p:nvPr/>
        </p:nvPicPr>
        <p:blipFill>
          <a:blip r:embed="rId4"/>
          <a:srcRect b="16"/>
          <a:stretch>
            <a:fillRect/>
          </a:stretch>
        </p:blipFill>
        <p:spPr>
          <a:xfrm rot="4230650">
            <a:off x="14743910" y="-4281802"/>
            <a:ext cx="5625400" cy="8120657"/>
          </a:xfrm>
          <a:prstGeom prst="rect">
            <a:avLst/>
          </a:prstGeom>
        </p:spPr>
      </p:pic>
      <p:pic>
        <p:nvPicPr>
          <p:cNvPr id="4" name="Picture 4"/>
          <p:cNvPicPr>
            <a:picLocks noChangeAspect="1"/>
          </p:cNvPicPr>
          <p:nvPr/>
        </p:nvPicPr>
        <p:blipFill>
          <a:blip r:embed="rId5"/>
          <a:srcRect r="19"/>
          <a:stretch>
            <a:fillRect/>
          </a:stretch>
        </p:blipFill>
        <p:spPr>
          <a:xfrm rot="-5717396">
            <a:off x="12057895" y="931113"/>
            <a:ext cx="5821736" cy="2406010"/>
          </a:xfrm>
          <a:prstGeom prst="rect">
            <a:avLst/>
          </a:prstGeom>
        </p:spPr>
      </p:pic>
      <p:pic>
        <p:nvPicPr>
          <p:cNvPr id="5" name="Picture 5"/>
          <p:cNvPicPr>
            <a:picLocks noChangeAspect="1"/>
          </p:cNvPicPr>
          <p:nvPr/>
        </p:nvPicPr>
        <p:blipFill>
          <a:blip r:embed="rId6"/>
          <a:srcRect/>
          <a:stretch>
            <a:fillRect/>
          </a:stretch>
        </p:blipFill>
        <p:spPr>
          <a:xfrm>
            <a:off x="9400237" y="4904293"/>
            <a:ext cx="8930297" cy="5030734"/>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43019" y="2996008"/>
            <a:ext cx="6525712" cy="6744922"/>
          </a:xfrm>
          <a:prstGeom prst="rect">
            <a:avLst/>
          </a:prstGeom>
        </p:spPr>
      </p:pic>
      <p:sp>
        <p:nvSpPr>
          <p:cNvPr id="7" name="TextBox 7"/>
          <p:cNvSpPr txBox="1"/>
          <p:nvPr/>
        </p:nvSpPr>
        <p:spPr>
          <a:xfrm>
            <a:off x="1691624" y="1820607"/>
            <a:ext cx="11954215"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3.1 Tìm hiểu nội dung chính của Văn bản </a:t>
            </a:r>
          </a:p>
        </p:txBody>
      </p:sp>
      <p:sp>
        <p:nvSpPr>
          <p:cNvPr id="8" name="TextBox 8"/>
          <p:cNvSpPr txBox="1"/>
          <p:nvPr/>
        </p:nvSpPr>
        <p:spPr>
          <a:xfrm>
            <a:off x="2647463" y="4306376"/>
            <a:ext cx="4255985" cy="4152760"/>
          </a:xfrm>
          <a:prstGeom prst="rect">
            <a:avLst/>
          </a:prstGeom>
        </p:spPr>
        <p:txBody>
          <a:bodyPr lIns="0" tIns="0" rIns="0" bIns="0" rtlCol="0" anchor="t">
            <a:spAutoFit/>
          </a:bodyPr>
          <a:lstStyle/>
          <a:p>
            <a:pPr algn="just">
              <a:lnSpc>
                <a:spcPts val="4662"/>
              </a:lnSpc>
            </a:pPr>
            <a:r>
              <a:rPr lang="en-US" sz="4200" dirty="0">
                <a:solidFill>
                  <a:srgbClr val="000000"/>
                </a:solidFill>
                <a:latin typeface="Roboto Condensed Bold"/>
              </a:rPr>
              <a:t>a. </a:t>
            </a:r>
            <a:r>
              <a:rPr lang="en-US" sz="4200" dirty="0" err="1">
                <a:solidFill>
                  <a:srgbClr val="000000"/>
                </a:solidFill>
                <a:latin typeface="Roboto Condensed Bold"/>
              </a:rPr>
              <a:t>Cách</a:t>
            </a:r>
            <a:r>
              <a:rPr lang="en-US" sz="4200" dirty="0">
                <a:solidFill>
                  <a:srgbClr val="000000"/>
                </a:solidFill>
                <a:latin typeface="Roboto Condensed Bold"/>
              </a:rPr>
              <a:t> </a:t>
            </a:r>
            <a:r>
              <a:rPr lang="en-US" sz="4200" dirty="0" err="1">
                <a:solidFill>
                  <a:srgbClr val="000000"/>
                </a:solidFill>
                <a:latin typeface="Roboto Condensed Bold"/>
              </a:rPr>
              <a:t>triển</a:t>
            </a:r>
            <a:r>
              <a:rPr lang="en-US" sz="4200" dirty="0">
                <a:solidFill>
                  <a:srgbClr val="000000"/>
                </a:solidFill>
                <a:latin typeface="Roboto Condensed Bold"/>
              </a:rPr>
              <a:t> </a:t>
            </a:r>
            <a:r>
              <a:rPr lang="en-US" sz="4200" dirty="0" err="1">
                <a:solidFill>
                  <a:srgbClr val="000000"/>
                </a:solidFill>
                <a:latin typeface="Roboto Condensed Bold"/>
              </a:rPr>
              <a:t>khai</a:t>
            </a:r>
            <a:r>
              <a:rPr lang="en-US" sz="4200" dirty="0">
                <a:solidFill>
                  <a:srgbClr val="000000"/>
                </a:solidFill>
                <a:latin typeface="Roboto Condensed Bold"/>
              </a:rPr>
              <a:t> </a:t>
            </a:r>
            <a:r>
              <a:rPr lang="en-US" sz="4200" dirty="0" err="1">
                <a:solidFill>
                  <a:srgbClr val="000000"/>
                </a:solidFill>
                <a:latin typeface="Roboto Condensed Bold"/>
              </a:rPr>
              <a:t>thông</a:t>
            </a:r>
            <a:r>
              <a:rPr lang="en-US" sz="4200" dirty="0">
                <a:solidFill>
                  <a:srgbClr val="000000"/>
                </a:solidFill>
                <a:latin typeface="Roboto Condensed Bold"/>
              </a:rPr>
              <a:t> tin: </a:t>
            </a:r>
            <a:r>
              <a:rPr lang="en-US" sz="4200" dirty="0" err="1">
                <a:solidFill>
                  <a:srgbClr val="000000"/>
                </a:solidFill>
                <a:latin typeface="Roboto Condensed"/>
              </a:rPr>
              <a:t>Bài</a:t>
            </a:r>
            <a:r>
              <a:rPr lang="en-US" sz="4200" dirty="0">
                <a:solidFill>
                  <a:srgbClr val="000000"/>
                </a:solidFill>
                <a:latin typeface="Roboto Condensed"/>
              </a:rPr>
              <a:t> </a:t>
            </a:r>
            <a:r>
              <a:rPr lang="en-US" sz="4200" dirty="0" err="1">
                <a:solidFill>
                  <a:srgbClr val="000000"/>
                </a:solidFill>
                <a:latin typeface="Roboto Condensed"/>
              </a:rPr>
              <a:t>viết</a:t>
            </a:r>
            <a:r>
              <a:rPr lang="en-US" sz="4200" dirty="0">
                <a:solidFill>
                  <a:srgbClr val="000000"/>
                </a:solidFill>
                <a:latin typeface="Roboto Condensed"/>
              </a:rPr>
              <a:t> </a:t>
            </a:r>
            <a:r>
              <a:rPr lang="en-US" sz="4200" dirty="0" err="1">
                <a:solidFill>
                  <a:srgbClr val="000000"/>
                </a:solidFill>
                <a:latin typeface="Roboto Condensed"/>
              </a:rPr>
              <a:t>triển</a:t>
            </a:r>
            <a:r>
              <a:rPr lang="en-US" sz="4200" dirty="0">
                <a:solidFill>
                  <a:srgbClr val="000000"/>
                </a:solidFill>
                <a:latin typeface="Roboto Condensed"/>
              </a:rPr>
              <a:t> </a:t>
            </a:r>
            <a:r>
              <a:rPr lang="en-US" sz="4200" dirty="0" err="1">
                <a:solidFill>
                  <a:srgbClr val="000000"/>
                </a:solidFill>
                <a:latin typeface="Roboto Condensed"/>
              </a:rPr>
              <a:t>khai</a:t>
            </a:r>
            <a:r>
              <a:rPr lang="en-US" sz="4200" dirty="0">
                <a:solidFill>
                  <a:srgbClr val="000000"/>
                </a:solidFill>
                <a:latin typeface="Roboto Condensed"/>
              </a:rPr>
              <a:t> </a:t>
            </a:r>
            <a:r>
              <a:rPr lang="en-US" sz="4200" dirty="0" err="1">
                <a:solidFill>
                  <a:srgbClr val="000000"/>
                </a:solidFill>
                <a:latin typeface="Roboto Condensed"/>
              </a:rPr>
              <a:t>thông</a:t>
            </a:r>
            <a:r>
              <a:rPr lang="en-US" sz="4200" dirty="0">
                <a:solidFill>
                  <a:srgbClr val="000000"/>
                </a:solidFill>
                <a:latin typeface="Roboto Condensed"/>
              </a:rPr>
              <a:t> tin </a:t>
            </a:r>
            <a:r>
              <a:rPr lang="en-US" sz="4200" dirty="0" err="1">
                <a:solidFill>
                  <a:srgbClr val="000000"/>
                </a:solidFill>
                <a:latin typeface="Roboto Condensed"/>
              </a:rPr>
              <a:t>theo</a:t>
            </a:r>
            <a:r>
              <a:rPr lang="en-US" sz="4200" dirty="0">
                <a:solidFill>
                  <a:srgbClr val="000000"/>
                </a:solidFill>
                <a:latin typeface="Roboto Condensed"/>
              </a:rPr>
              <a:t> </a:t>
            </a:r>
            <a:r>
              <a:rPr lang="en-US" sz="4200" dirty="0" err="1">
                <a:solidFill>
                  <a:srgbClr val="000000"/>
                </a:solidFill>
                <a:latin typeface="Roboto Condensed"/>
              </a:rPr>
              <a:t>cách</a:t>
            </a:r>
            <a:r>
              <a:rPr lang="en-US" sz="4200" dirty="0">
                <a:solidFill>
                  <a:srgbClr val="000000"/>
                </a:solidFill>
                <a:latin typeface="Roboto Condensed"/>
              </a:rPr>
              <a:t> </a:t>
            </a:r>
            <a:r>
              <a:rPr lang="en-US" sz="4200" dirty="0" err="1">
                <a:solidFill>
                  <a:srgbClr val="000000"/>
                </a:solidFill>
                <a:latin typeface="Roboto Condensed"/>
              </a:rPr>
              <a:t>phân</a:t>
            </a:r>
            <a:r>
              <a:rPr lang="en-US" sz="4200" dirty="0">
                <a:solidFill>
                  <a:srgbClr val="000000"/>
                </a:solidFill>
                <a:latin typeface="Roboto Condensed"/>
              </a:rPr>
              <a:t> </a:t>
            </a:r>
            <a:r>
              <a:rPr lang="en-US" sz="4200" dirty="0" err="1">
                <a:solidFill>
                  <a:srgbClr val="000000"/>
                </a:solidFill>
                <a:latin typeface="Roboto Condensed"/>
              </a:rPr>
              <a:t>loại</a:t>
            </a:r>
            <a:r>
              <a:rPr lang="en-US" sz="4200" dirty="0">
                <a:solidFill>
                  <a:srgbClr val="000000"/>
                </a:solidFill>
                <a:latin typeface="Roboto Condensed"/>
              </a:rPr>
              <a:t> </a:t>
            </a:r>
            <a:r>
              <a:rPr lang="en-US" sz="4200" dirty="0" err="1">
                <a:solidFill>
                  <a:srgbClr val="000000"/>
                </a:solidFill>
                <a:latin typeface="Roboto Condensed"/>
              </a:rPr>
              <a:t>đối</a:t>
            </a:r>
            <a:r>
              <a:rPr lang="en-US" sz="4200" dirty="0">
                <a:solidFill>
                  <a:srgbClr val="000000"/>
                </a:solidFill>
                <a:latin typeface="Roboto Condensed"/>
              </a:rPr>
              <a:t> </a:t>
            </a:r>
            <a:r>
              <a:rPr lang="en-US" sz="4200" dirty="0" err="1">
                <a:solidFill>
                  <a:srgbClr val="000000"/>
                </a:solidFill>
                <a:latin typeface="Roboto Condensed"/>
              </a:rPr>
              <a:t>tượng</a:t>
            </a:r>
            <a:r>
              <a:rPr lang="en-US" sz="4200" dirty="0">
                <a:solidFill>
                  <a:srgbClr val="000000"/>
                </a:solidFill>
                <a:latin typeface="Roboto Condensed"/>
              </a:rPr>
              <a:t> </a:t>
            </a:r>
            <a:r>
              <a:rPr lang="en-US" sz="4200" dirty="0" err="1">
                <a:solidFill>
                  <a:srgbClr val="000000"/>
                </a:solidFill>
                <a:latin typeface="Roboto Condensed"/>
              </a:rPr>
              <a:t>thành</a:t>
            </a:r>
            <a:r>
              <a:rPr lang="en-US" sz="4200" dirty="0">
                <a:solidFill>
                  <a:srgbClr val="000000"/>
                </a:solidFill>
                <a:latin typeface="Roboto Condensed"/>
              </a:rPr>
              <a:t> </a:t>
            </a:r>
            <a:r>
              <a:rPr lang="en-US" sz="4200" dirty="0" err="1">
                <a:solidFill>
                  <a:srgbClr val="000000"/>
                </a:solidFill>
                <a:latin typeface="Roboto Condensed"/>
              </a:rPr>
              <a:t>nhiều</a:t>
            </a:r>
            <a:r>
              <a:rPr lang="en-US" sz="4200" dirty="0">
                <a:solidFill>
                  <a:srgbClr val="000000"/>
                </a:solidFill>
                <a:latin typeface="Roboto Condensed"/>
              </a:rPr>
              <a:t> </a:t>
            </a:r>
            <a:r>
              <a:rPr lang="en-US" sz="4200" dirty="0" err="1">
                <a:solidFill>
                  <a:srgbClr val="000000"/>
                </a:solidFill>
                <a:latin typeface="Roboto Condensed"/>
              </a:rPr>
              <a:t>loại</a:t>
            </a:r>
            <a:r>
              <a:rPr lang="en-US" sz="4200" dirty="0">
                <a:solidFill>
                  <a:srgbClr val="000000"/>
                </a:solidFill>
                <a:latin typeface="Roboto Condensed"/>
              </a:rPr>
              <a:t> </a:t>
            </a:r>
            <a:r>
              <a:rPr lang="en-US" sz="4200" dirty="0" err="1">
                <a:solidFill>
                  <a:srgbClr val="000000"/>
                </a:solidFill>
                <a:latin typeface="Roboto Condensed"/>
              </a:rPr>
              <a:t>nhỏ</a:t>
            </a:r>
            <a:r>
              <a:rPr lang="en-US" sz="4200" dirty="0">
                <a:solidFill>
                  <a:srgbClr val="000000"/>
                </a:solidFill>
                <a:latin typeface="Roboto Condensed"/>
              </a:rPr>
              <a:t> </a:t>
            </a:r>
            <a:r>
              <a:rPr lang="en-US" sz="4200" dirty="0" err="1">
                <a:solidFill>
                  <a:srgbClr val="000000"/>
                </a:solidFill>
                <a:latin typeface="Roboto Condensed"/>
              </a:rPr>
              <a:t>để</a:t>
            </a:r>
            <a:r>
              <a:rPr lang="en-US" sz="4200" dirty="0">
                <a:solidFill>
                  <a:srgbClr val="000000"/>
                </a:solidFill>
                <a:latin typeface="Roboto Condensed"/>
              </a:rPr>
              <a:t> </a:t>
            </a:r>
            <a:r>
              <a:rPr lang="en-US" sz="4200" dirty="0" err="1">
                <a:solidFill>
                  <a:srgbClr val="000000"/>
                </a:solidFill>
                <a:latin typeface="Roboto Condensed"/>
              </a:rPr>
              <a:t>giới</a:t>
            </a:r>
            <a:r>
              <a:rPr lang="en-US" sz="4200" dirty="0">
                <a:solidFill>
                  <a:srgbClr val="000000"/>
                </a:solidFill>
                <a:latin typeface="Roboto Condensed"/>
              </a:rPr>
              <a:t> </a:t>
            </a:r>
            <a:r>
              <a:rPr lang="en-US" sz="4200" dirty="0" err="1">
                <a:solidFill>
                  <a:srgbClr val="000000"/>
                </a:solidFill>
                <a:latin typeface="Roboto Condensed"/>
              </a:rPr>
              <a:t>thiệu</a:t>
            </a:r>
            <a:r>
              <a:rPr lang="en-US" sz="4200" dirty="0">
                <a:solidFill>
                  <a:srgbClr val="000000"/>
                </a:solidFill>
                <a:latin typeface="Roboto Condensed"/>
              </a:rPr>
              <a:t>, </a:t>
            </a:r>
            <a:r>
              <a:rPr lang="en-US" sz="4200" dirty="0" err="1">
                <a:solidFill>
                  <a:srgbClr val="000000"/>
                </a:solidFill>
                <a:latin typeface="Roboto Condensed"/>
              </a:rPr>
              <a:t>giải</a:t>
            </a:r>
            <a:r>
              <a:rPr lang="en-US" sz="4200" dirty="0">
                <a:solidFill>
                  <a:srgbClr val="000000"/>
                </a:solidFill>
                <a:latin typeface="Roboto Condensed"/>
              </a:rPr>
              <a:t> </a:t>
            </a:r>
            <a:r>
              <a:rPr lang="en-US" sz="4200" dirty="0" err="1">
                <a:solidFill>
                  <a:srgbClr val="000000"/>
                </a:solidFill>
                <a:latin typeface="Roboto Condensed"/>
              </a:rPr>
              <a:t>thích</a:t>
            </a:r>
            <a:r>
              <a:rPr lang="en-US" sz="4200" dirty="0">
                <a:solidFill>
                  <a:srgbClr val="000000"/>
                </a:solidFill>
                <a:latin typeface="Roboto Condensed"/>
              </a:rPr>
              <a:t>. </a:t>
            </a:r>
          </a:p>
        </p:txBody>
      </p:sp>
      <p:sp>
        <p:nvSpPr>
          <p:cNvPr id="9" name="TextBox 9"/>
          <p:cNvSpPr txBox="1"/>
          <p:nvPr/>
        </p:nvSpPr>
        <p:spPr>
          <a:xfrm>
            <a:off x="539621" y="149739"/>
            <a:ext cx="11865918" cy="1327968"/>
          </a:xfrm>
          <a:prstGeom prst="rect">
            <a:avLst/>
          </a:prstGeom>
        </p:spPr>
        <p:txBody>
          <a:bodyPr lIns="0" tIns="0" rIns="0" bIns="0" rtlCol="0" anchor="t">
            <a:spAutoFit/>
          </a:bodyPr>
          <a:lstStyle/>
          <a:p>
            <a:pPr algn="ctr">
              <a:lnSpc>
                <a:spcPts val="10804"/>
              </a:lnSpc>
            </a:pPr>
            <a:r>
              <a:rPr lang="en-US" sz="7717">
                <a:solidFill>
                  <a:srgbClr val="306756"/>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EE1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712914" y="3035714"/>
            <a:ext cx="5733682" cy="4708786"/>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446596" y="3603191"/>
            <a:ext cx="2339325" cy="105668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984756">
            <a:off x="2977829" y="6367674"/>
            <a:ext cx="2351827" cy="81047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55712" y="-1246765"/>
            <a:ext cx="2723930" cy="288628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392633" y="-2092179"/>
            <a:ext cx="2723930" cy="2886283"/>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17677" y="7861333"/>
            <a:ext cx="2723930" cy="288628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114326">
            <a:off x="14056380" y="9538798"/>
            <a:ext cx="2723930" cy="288628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431660">
            <a:off x="15261157" y="-1861024"/>
            <a:ext cx="4383276"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573726">
            <a:off x="5350041" y="9203111"/>
            <a:ext cx="4383276" cy="4114800"/>
          </a:xfrm>
          <a:prstGeom prst="rect">
            <a:avLst/>
          </a:prstGeom>
        </p:spPr>
      </p:pic>
      <p:sp>
        <p:nvSpPr>
          <p:cNvPr id="11" name="TextBox 11"/>
          <p:cNvSpPr txBox="1"/>
          <p:nvPr/>
        </p:nvSpPr>
        <p:spPr>
          <a:xfrm>
            <a:off x="5391947" y="4517005"/>
            <a:ext cx="4079922" cy="1211749"/>
          </a:xfrm>
          <a:prstGeom prst="rect">
            <a:avLst/>
          </a:prstGeom>
        </p:spPr>
        <p:txBody>
          <a:bodyPr lIns="0" tIns="0" rIns="0" bIns="0" rtlCol="0" anchor="t">
            <a:spAutoFit/>
          </a:bodyPr>
          <a:lstStyle/>
          <a:p>
            <a:pPr algn="ctr">
              <a:lnSpc>
                <a:spcPts val="9860"/>
              </a:lnSpc>
            </a:pPr>
            <a:r>
              <a:rPr lang="en-US" sz="7043">
                <a:solidFill>
                  <a:srgbClr val="FFFFFF"/>
                </a:solidFill>
                <a:latin typeface="Roboto Condensed Bold"/>
              </a:rPr>
              <a:t>BỐ CỤC</a:t>
            </a:r>
          </a:p>
        </p:txBody>
      </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60875">
            <a:off x="8964137" y="7885679"/>
            <a:ext cx="2351827" cy="810473"/>
          </a:xfrm>
          <a:prstGeom prst="rect">
            <a:avLst/>
          </a:prstGeom>
        </p:spPr>
      </p:pic>
      <p:sp>
        <p:nvSpPr>
          <p:cNvPr id="13" name="TextBox 13"/>
          <p:cNvSpPr txBox="1"/>
          <p:nvPr/>
        </p:nvSpPr>
        <p:spPr>
          <a:xfrm>
            <a:off x="1198324" y="1928060"/>
            <a:ext cx="11507648" cy="1638226"/>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3.1 Tìm hiểu nội dung chính của văn bản</a:t>
            </a:r>
          </a:p>
          <a:p>
            <a:pPr algn="l">
              <a:lnSpc>
                <a:spcPts val="6480"/>
              </a:lnSpc>
            </a:pPr>
            <a:r>
              <a:rPr lang="en-US" sz="5400">
                <a:solidFill>
                  <a:srgbClr val="3A5A62"/>
                </a:solidFill>
                <a:latin typeface="#9Slide05 Fourth Bold"/>
              </a:rPr>
              <a:t>b. Bố cục </a:t>
            </a:r>
          </a:p>
        </p:txBody>
      </p:sp>
      <p:sp>
        <p:nvSpPr>
          <p:cNvPr id="14" name="TextBox 14"/>
          <p:cNvSpPr txBox="1"/>
          <p:nvPr/>
        </p:nvSpPr>
        <p:spPr>
          <a:xfrm>
            <a:off x="12995459" y="3013276"/>
            <a:ext cx="4759138" cy="2537460"/>
          </a:xfrm>
          <a:prstGeom prst="rect">
            <a:avLst/>
          </a:prstGeom>
        </p:spPr>
        <p:txBody>
          <a:bodyPr lIns="0" tIns="0" rIns="0" bIns="0" rtlCol="0" anchor="t">
            <a:spAutoFit/>
          </a:bodyPr>
          <a:lstStyle/>
          <a:p>
            <a:pPr algn="just">
              <a:lnSpc>
                <a:spcPts val="5039"/>
              </a:lnSpc>
            </a:pPr>
            <a:r>
              <a:rPr lang="en-US" sz="3599" dirty="0" err="1">
                <a:solidFill>
                  <a:srgbClr val="000000"/>
                </a:solidFill>
                <a:latin typeface="Roboto Condensed Bold"/>
              </a:rPr>
              <a:t>Phần</a:t>
            </a:r>
            <a:r>
              <a:rPr lang="en-US" sz="3599" dirty="0">
                <a:solidFill>
                  <a:srgbClr val="000000"/>
                </a:solidFill>
                <a:latin typeface="Roboto Condensed Bold"/>
              </a:rPr>
              <a:t> 1 (</a:t>
            </a:r>
            <a:r>
              <a:rPr lang="en-US" sz="3599" dirty="0" err="1">
                <a:solidFill>
                  <a:srgbClr val="000000"/>
                </a:solidFill>
                <a:latin typeface="Roboto Condensed Bold"/>
              </a:rPr>
              <a:t>đoạn</a:t>
            </a:r>
            <a:r>
              <a:rPr lang="en-US" sz="3599" dirty="0">
                <a:solidFill>
                  <a:srgbClr val="000000"/>
                </a:solidFill>
                <a:latin typeface="Roboto Condensed Bold"/>
              </a:rPr>
              <a:t> 1): </a:t>
            </a:r>
            <a:r>
              <a:rPr lang="en-US" sz="3599" dirty="0" err="1">
                <a:solidFill>
                  <a:srgbClr val="000000"/>
                </a:solidFill>
                <a:latin typeface="Roboto Condensed"/>
              </a:rPr>
              <a:t>Từ</a:t>
            </a:r>
            <a:r>
              <a:rPr lang="en-US" sz="3599" dirty="0">
                <a:solidFill>
                  <a:srgbClr val="000000"/>
                </a:solidFill>
                <a:latin typeface="Roboto Condensed"/>
              </a:rPr>
              <a:t> </a:t>
            </a:r>
            <a:r>
              <a:rPr lang="en-US" sz="3599" dirty="0" err="1">
                <a:solidFill>
                  <a:srgbClr val="000000"/>
                </a:solidFill>
                <a:latin typeface="Roboto Condensed"/>
              </a:rPr>
              <a:t>đầu</a:t>
            </a:r>
            <a:r>
              <a:rPr lang="en-US" sz="3599" dirty="0">
                <a:solidFill>
                  <a:srgbClr val="000000"/>
                </a:solidFill>
                <a:latin typeface="Roboto Condensed"/>
              </a:rPr>
              <a:t> </a:t>
            </a:r>
            <a:r>
              <a:rPr lang="en-US" sz="3599" dirty="0" err="1">
                <a:solidFill>
                  <a:srgbClr val="000000"/>
                </a:solidFill>
                <a:latin typeface="Roboto Condensed"/>
              </a:rPr>
              <a:t>đến</a:t>
            </a:r>
            <a:r>
              <a:rPr lang="en-US" sz="3599" dirty="0">
                <a:solidFill>
                  <a:srgbClr val="000000"/>
                </a:solidFill>
                <a:latin typeface="Roboto Condensed"/>
              </a:rPr>
              <a:t> “chia </a:t>
            </a:r>
            <a:r>
              <a:rPr lang="en-US" sz="3599" dirty="0" err="1">
                <a:solidFill>
                  <a:srgbClr val="000000"/>
                </a:solidFill>
                <a:latin typeface="Roboto Condensed"/>
              </a:rPr>
              <a:t>thành</a:t>
            </a:r>
            <a:r>
              <a:rPr lang="en-US" sz="3599" dirty="0">
                <a:solidFill>
                  <a:srgbClr val="000000"/>
                </a:solidFill>
                <a:latin typeface="Roboto Condensed"/>
              </a:rPr>
              <a:t> </a:t>
            </a:r>
            <a:r>
              <a:rPr lang="en-US" sz="3599" dirty="0" err="1">
                <a:solidFill>
                  <a:srgbClr val="000000"/>
                </a:solidFill>
                <a:latin typeface="Roboto Condensed"/>
              </a:rPr>
              <a:t>nhiều</a:t>
            </a:r>
            <a:r>
              <a:rPr lang="en-US" sz="3599" dirty="0">
                <a:solidFill>
                  <a:srgbClr val="000000"/>
                </a:solidFill>
                <a:latin typeface="Roboto Condensed"/>
              </a:rPr>
              <a:t> </a:t>
            </a:r>
            <a:r>
              <a:rPr lang="en-US" sz="3599" dirty="0" err="1">
                <a:solidFill>
                  <a:srgbClr val="000000"/>
                </a:solidFill>
                <a:latin typeface="Roboto Condensed"/>
              </a:rPr>
              <a:t>loại</a:t>
            </a:r>
            <a:r>
              <a:rPr lang="en-US" sz="3599" dirty="0">
                <a:solidFill>
                  <a:srgbClr val="000000"/>
                </a:solidFill>
                <a:latin typeface="Roboto Condensed"/>
              </a:rPr>
              <a:t>”: </a:t>
            </a:r>
            <a:r>
              <a:rPr lang="en-US" sz="3599" dirty="0" err="1">
                <a:solidFill>
                  <a:srgbClr val="000000"/>
                </a:solidFill>
                <a:latin typeface="Roboto Condensed"/>
              </a:rPr>
              <a:t>Sự</a:t>
            </a:r>
            <a:r>
              <a:rPr lang="en-US" sz="3599" dirty="0">
                <a:solidFill>
                  <a:srgbClr val="000000"/>
                </a:solidFill>
                <a:latin typeface="Roboto Condensed"/>
              </a:rPr>
              <a:t> </a:t>
            </a:r>
            <a:r>
              <a:rPr lang="en-US" sz="3599" dirty="0" err="1">
                <a:solidFill>
                  <a:srgbClr val="000000"/>
                </a:solidFill>
                <a:latin typeface="Roboto Condensed"/>
              </a:rPr>
              <a:t>đa</a:t>
            </a:r>
            <a:r>
              <a:rPr lang="en-US" sz="3599" dirty="0">
                <a:solidFill>
                  <a:srgbClr val="000000"/>
                </a:solidFill>
                <a:latin typeface="Roboto Condensed"/>
              </a:rPr>
              <a:t> </a:t>
            </a:r>
            <a:r>
              <a:rPr lang="en-US" sz="3599" dirty="0" err="1">
                <a:solidFill>
                  <a:srgbClr val="000000"/>
                </a:solidFill>
                <a:latin typeface="Roboto Condensed"/>
              </a:rPr>
              <a:t>dạng</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các</a:t>
            </a:r>
            <a:r>
              <a:rPr lang="en-US" sz="3599" dirty="0">
                <a:solidFill>
                  <a:srgbClr val="000000"/>
                </a:solidFill>
                <a:latin typeface="Roboto Condensed"/>
              </a:rPr>
              <a:t> </a:t>
            </a:r>
            <a:r>
              <a:rPr lang="en-US" sz="3599" dirty="0" err="1">
                <a:solidFill>
                  <a:srgbClr val="000000"/>
                </a:solidFill>
                <a:latin typeface="Roboto Condensed"/>
              </a:rPr>
              <a:t>loại</a:t>
            </a:r>
            <a:r>
              <a:rPr lang="en-US" sz="3599" dirty="0">
                <a:solidFill>
                  <a:srgbClr val="000000"/>
                </a:solidFill>
                <a:latin typeface="Roboto Condensed"/>
              </a:rPr>
              <a:t> </a:t>
            </a:r>
            <a:r>
              <a:rPr lang="en-US" sz="3599" dirty="0" err="1">
                <a:solidFill>
                  <a:srgbClr val="000000"/>
                </a:solidFill>
                <a:latin typeface="Roboto Condensed"/>
              </a:rPr>
              <a:t>ghe</a:t>
            </a:r>
            <a:r>
              <a:rPr lang="en-US" sz="3599" dirty="0">
                <a:solidFill>
                  <a:srgbClr val="000000"/>
                </a:solidFill>
                <a:latin typeface="Roboto Condensed"/>
              </a:rPr>
              <a:t> </a:t>
            </a:r>
            <a:r>
              <a:rPr lang="en-US" sz="3599" dirty="0" err="1">
                <a:solidFill>
                  <a:srgbClr val="000000"/>
                </a:solidFill>
                <a:latin typeface="Roboto Condensed"/>
              </a:rPr>
              <a:t>xuồng</a:t>
            </a:r>
            <a:r>
              <a:rPr lang="en-US" sz="3599" dirty="0">
                <a:solidFill>
                  <a:srgbClr val="000000"/>
                </a:solidFill>
                <a:latin typeface="Roboto Condensed"/>
              </a:rPr>
              <a:t> ở Nam </a:t>
            </a:r>
            <a:r>
              <a:rPr lang="en-US" sz="3599" dirty="0" err="1">
                <a:solidFill>
                  <a:srgbClr val="000000"/>
                </a:solidFill>
                <a:latin typeface="Roboto Condensed"/>
              </a:rPr>
              <a:t>Bộ</a:t>
            </a:r>
            <a:r>
              <a:rPr lang="en-US" sz="3599" dirty="0">
                <a:solidFill>
                  <a:srgbClr val="000000"/>
                </a:solidFill>
                <a:latin typeface="Roboto Condensed"/>
              </a:rPr>
              <a:t>.</a:t>
            </a:r>
          </a:p>
        </p:txBody>
      </p:sp>
      <p:sp>
        <p:nvSpPr>
          <p:cNvPr id="15" name="TextBox 15"/>
          <p:cNvSpPr txBox="1"/>
          <p:nvPr/>
        </p:nvSpPr>
        <p:spPr>
          <a:xfrm>
            <a:off x="11979942" y="6696710"/>
            <a:ext cx="5774655" cy="3175635"/>
          </a:xfrm>
          <a:prstGeom prst="rect">
            <a:avLst/>
          </a:prstGeom>
        </p:spPr>
        <p:txBody>
          <a:bodyPr lIns="0" tIns="0" rIns="0" bIns="0" rtlCol="0" anchor="t">
            <a:spAutoFit/>
          </a:bodyPr>
          <a:lstStyle/>
          <a:p>
            <a:pPr algn="just">
              <a:lnSpc>
                <a:spcPts val="5039"/>
              </a:lnSpc>
            </a:pPr>
            <a:r>
              <a:rPr lang="en-US" sz="3599" dirty="0" err="1">
                <a:solidFill>
                  <a:srgbClr val="000000"/>
                </a:solidFill>
                <a:latin typeface="Roboto Condensed Bold"/>
              </a:rPr>
              <a:t>Phần</a:t>
            </a:r>
            <a:r>
              <a:rPr lang="en-US" sz="3599" dirty="0">
                <a:solidFill>
                  <a:srgbClr val="000000"/>
                </a:solidFill>
                <a:latin typeface="Roboto Condensed Bold"/>
              </a:rPr>
              <a:t> 2 (</a:t>
            </a:r>
            <a:r>
              <a:rPr lang="en-US" sz="3599" dirty="0" err="1">
                <a:solidFill>
                  <a:srgbClr val="000000"/>
                </a:solidFill>
                <a:latin typeface="Roboto Condensed Bold"/>
              </a:rPr>
              <a:t>đoạn</a:t>
            </a:r>
            <a:r>
              <a:rPr lang="en-US" sz="3599" dirty="0">
                <a:solidFill>
                  <a:srgbClr val="000000"/>
                </a:solidFill>
                <a:latin typeface="Roboto Condensed Bold"/>
              </a:rPr>
              <a:t> 2,3):</a:t>
            </a:r>
            <a:r>
              <a:rPr lang="en-US" sz="3599" dirty="0">
                <a:solidFill>
                  <a:srgbClr val="000000"/>
                </a:solidFill>
                <a:latin typeface="Roboto Condensed"/>
              </a:rPr>
              <a:t> </a:t>
            </a:r>
            <a:r>
              <a:rPr lang="en-US" sz="3599" dirty="0" err="1">
                <a:solidFill>
                  <a:srgbClr val="000000"/>
                </a:solidFill>
                <a:latin typeface="Roboto Condensed"/>
              </a:rPr>
              <a:t>Tiếp</a:t>
            </a:r>
            <a:r>
              <a:rPr lang="en-US" sz="3599" dirty="0">
                <a:solidFill>
                  <a:srgbClr val="000000"/>
                </a:solidFill>
                <a:latin typeface="Roboto Condensed"/>
              </a:rPr>
              <a:t> </a:t>
            </a:r>
            <a:r>
              <a:rPr lang="en-US" sz="3599" dirty="0" err="1">
                <a:solidFill>
                  <a:srgbClr val="000000"/>
                </a:solidFill>
                <a:latin typeface="Roboto Condensed"/>
              </a:rPr>
              <a:t>theo</a:t>
            </a:r>
            <a:r>
              <a:rPr lang="en-US" sz="3599" dirty="0">
                <a:solidFill>
                  <a:srgbClr val="000000"/>
                </a:solidFill>
                <a:latin typeface="Roboto Condensed"/>
              </a:rPr>
              <a:t> </a:t>
            </a:r>
            <a:r>
              <a:rPr lang="en-US" sz="3599" dirty="0" err="1">
                <a:solidFill>
                  <a:srgbClr val="000000"/>
                </a:solidFill>
                <a:latin typeface="Roboto Condensed"/>
              </a:rPr>
              <a:t>đến</a:t>
            </a:r>
            <a:r>
              <a:rPr lang="en-US" sz="3599" dirty="0">
                <a:solidFill>
                  <a:srgbClr val="000000"/>
                </a:solidFill>
                <a:latin typeface="Roboto Condensed"/>
              </a:rPr>
              <a:t> “</a:t>
            </a:r>
            <a:r>
              <a:rPr lang="en-US" sz="3599" dirty="0" err="1">
                <a:solidFill>
                  <a:srgbClr val="000000"/>
                </a:solidFill>
                <a:latin typeface="Roboto Condensed"/>
              </a:rPr>
              <a:t>Bình</a:t>
            </a:r>
            <a:r>
              <a:rPr lang="en-US" sz="3599" dirty="0">
                <a:solidFill>
                  <a:srgbClr val="000000"/>
                </a:solidFill>
                <a:latin typeface="Roboto Condensed"/>
              </a:rPr>
              <a:t> </a:t>
            </a:r>
            <a:r>
              <a:rPr lang="en-US" sz="3599" dirty="0" err="1">
                <a:solidFill>
                  <a:srgbClr val="000000"/>
                </a:solidFill>
                <a:latin typeface="Roboto Condensed"/>
              </a:rPr>
              <a:t>Đại</a:t>
            </a:r>
            <a:r>
              <a:rPr lang="en-US" sz="3599" dirty="0">
                <a:solidFill>
                  <a:srgbClr val="000000"/>
                </a:solidFill>
                <a:latin typeface="Roboto Condensed"/>
              </a:rPr>
              <a:t> (</a:t>
            </a:r>
            <a:r>
              <a:rPr lang="en-US" sz="3599" dirty="0" err="1">
                <a:solidFill>
                  <a:srgbClr val="000000"/>
                </a:solidFill>
                <a:latin typeface="Roboto Condensed"/>
              </a:rPr>
              <a:t>Bến</a:t>
            </a:r>
            <a:r>
              <a:rPr lang="en-US" sz="3599" dirty="0">
                <a:solidFill>
                  <a:srgbClr val="000000"/>
                </a:solidFill>
                <a:latin typeface="Roboto Condensed"/>
              </a:rPr>
              <a:t> Tre) </a:t>
            </a:r>
            <a:r>
              <a:rPr lang="en-US" sz="3599" dirty="0" err="1">
                <a:solidFill>
                  <a:srgbClr val="000000"/>
                </a:solidFill>
                <a:latin typeface="Roboto Condensed"/>
              </a:rPr>
              <a:t>đóng</a:t>
            </a:r>
            <a:r>
              <a:rPr lang="en-US" sz="3599" dirty="0">
                <a:solidFill>
                  <a:srgbClr val="000000"/>
                </a:solidFill>
                <a:latin typeface="Roboto Condensed"/>
              </a:rPr>
              <a:t>”: </a:t>
            </a:r>
            <a:r>
              <a:rPr lang="en-US" sz="3599" dirty="0" err="1">
                <a:solidFill>
                  <a:srgbClr val="000000"/>
                </a:solidFill>
                <a:latin typeface="Roboto Condensed"/>
              </a:rPr>
              <a:t>Tác</a:t>
            </a:r>
            <a:r>
              <a:rPr lang="en-US" sz="3599" dirty="0">
                <a:solidFill>
                  <a:srgbClr val="000000"/>
                </a:solidFill>
                <a:latin typeface="Roboto Condensed"/>
              </a:rPr>
              <a:t> </a:t>
            </a:r>
            <a:r>
              <a:rPr lang="en-US" sz="3599" dirty="0" err="1">
                <a:solidFill>
                  <a:srgbClr val="000000"/>
                </a:solidFill>
                <a:latin typeface="Roboto Condensed"/>
              </a:rPr>
              <a:t>giả</a:t>
            </a:r>
            <a:r>
              <a:rPr lang="en-US" sz="3599" dirty="0">
                <a:solidFill>
                  <a:srgbClr val="000000"/>
                </a:solidFill>
                <a:latin typeface="Roboto Condensed"/>
              </a:rPr>
              <a:t> </a:t>
            </a:r>
            <a:r>
              <a:rPr lang="en-US" sz="3599" dirty="0" err="1">
                <a:solidFill>
                  <a:srgbClr val="000000"/>
                </a:solidFill>
                <a:latin typeface="Roboto Condensed"/>
              </a:rPr>
              <a:t>giới</a:t>
            </a:r>
            <a:r>
              <a:rPr lang="en-US" sz="3599" dirty="0">
                <a:solidFill>
                  <a:srgbClr val="000000"/>
                </a:solidFill>
                <a:latin typeface="Roboto Condensed"/>
              </a:rPr>
              <a:t> </a:t>
            </a:r>
            <a:r>
              <a:rPr lang="en-US" sz="3599" dirty="0" err="1">
                <a:solidFill>
                  <a:srgbClr val="000000"/>
                </a:solidFill>
                <a:latin typeface="Roboto Condensed"/>
              </a:rPr>
              <a:t>thiệu</a:t>
            </a:r>
            <a:r>
              <a:rPr lang="en-US" sz="3599" dirty="0">
                <a:solidFill>
                  <a:srgbClr val="000000"/>
                </a:solidFill>
                <a:latin typeface="Roboto Condensed"/>
              </a:rPr>
              <a:t> </a:t>
            </a:r>
            <a:r>
              <a:rPr lang="en-US" sz="3599" dirty="0" err="1">
                <a:solidFill>
                  <a:srgbClr val="000000"/>
                </a:solidFill>
                <a:latin typeface="Roboto Condensed"/>
              </a:rPr>
              <a:t>các</a:t>
            </a:r>
            <a:r>
              <a:rPr lang="en-US" sz="3599" dirty="0">
                <a:solidFill>
                  <a:srgbClr val="000000"/>
                </a:solidFill>
                <a:latin typeface="Roboto Condensed"/>
              </a:rPr>
              <a:t> </a:t>
            </a:r>
            <a:r>
              <a:rPr lang="en-US" sz="3599" dirty="0" err="1">
                <a:solidFill>
                  <a:srgbClr val="000000"/>
                </a:solidFill>
                <a:latin typeface="Roboto Condensed"/>
              </a:rPr>
              <a:t>loại</a:t>
            </a:r>
            <a:r>
              <a:rPr lang="en-US" sz="3599" dirty="0">
                <a:solidFill>
                  <a:srgbClr val="000000"/>
                </a:solidFill>
                <a:latin typeface="Roboto Condensed"/>
              </a:rPr>
              <a:t> </a:t>
            </a:r>
            <a:r>
              <a:rPr lang="en-US" sz="3599" dirty="0" err="1">
                <a:solidFill>
                  <a:srgbClr val="000000"/>
                </a:solidFill>
                <a:latin typeface="Roboto Condensed"/>
              </a:rPr>
              <a:t>xuồng</a:t>
            </a:r>
            <a:r>
              <a:rPr lang="en-US" sz="3599" dirty="0">
                <a:solidFill>
                  <a:srgbClr val="000000"/>
                </a:solidFill>
                <a:latin typeface="Roboto Condensed"/>
              </a:rPr>
              <a:t>, </a:t>
            </a:r>
            <a:r>
              <a:rPr lang="en-US" sz="3599" dirty="0" err="1">
                <a:solidFill>
                  <a:srgbClr val="000000"/>
                </a:solidFill>
                <a:latin typeface="Roboto Condensed"/>
              </a:rPr>
              <a:t>ghe</a:t>
            </a:r>
            <a:r>
              <a:rPr lang="en-US" sz="3599" dirty="0">
                <a:solidFill>
                  <a:srgbClr val="000000"/>
                </a:solidFill>
                <a:latin typeface="Roboto Condensed"/>
              </a:rPr>
              <a:t> </a:t>
            </a:r>
            <a:r>
              <a:rPr lang="en-US" sz="3599" dirty="0" err="1">
                <a:solidFill>
                  <a:srgbClr val="000000"/>
                </a:solidFill>
                <a:latin typeface="Roboto Condensed"/>
              </a:rPr>
              <a:t>và</a:t>
            </a:r>
            <a:r>
              <a:rPr lang="en-US" sz="3599" dirty="0">
                <a:solidFill>
                  <a:srgbClr val="000000"/>
                </a:solidFill>
                <a:latin typeface="Roboto Condensed"/>
              </a:rPr>
              <a:t> </a:t>
            </a:r>
            <a:r>
              <a:rPr lang="en-US" sz="3599" dirty="0" err="1">
                <a:solidFill>
                  <a:srgbClr val="000000"/>
                </a:solidFill>
                <a:latin typeface="Roboto Condensed"/>
              </a:rPr>
              <a:t>đặc</a:t>
            </a:r>
            <a:r>
              <a:rPr lang="en-US" sz="3599" dirty="0">
                <a:solidFill>
                  <a:srgbClr val="000000"/>
                </a:solidFill>
                <a:latin typeface="Roboto Condensed"/>
              </a:rPr>
              <a:t> </a:t>
            </a:r>
            <a:r>
              <a:rPr lang="en-US" sz="3599" dirty="0" err="1">
                <a:solidFill>
                  <a:srgbClr val="000000"/>
                </a:solidFill>
                <a:latin typeface="Roboto Condensed"/>
              </a:rPr>
              <a:t>điểm</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từng</a:t>
            </a:r>
            <a:r>
              <a:rPr lang="en-US" sz="3599" dirty="0">
                <a:solidFill>
                  <a:srgbClr val="000000"/>
                </a:solidFill>
                <a:latin typeface="Roboto Condensed"/>
              </a:rPr>
              <a:t> </a:t>
            </a:r>
            <a:r>
              <a:rPr lang="en-US" sz="3599" dirty="0" err="1">
                <a:solidFill>
                  <a:srgbClr val="000000"/>
                </a:solidFill>
                <a:latin typeface="Roboto Condensed"/>
              </a:rPr>
              <a:t>loại</a:t>
            </a:r>
            <a:r>
              <a:rPr lang="en-US" sz="3599" dirty="0">
                <a:solidFill>
                  <a:srgbClr val="000000"/>
                </a:solidFill>
                <a:latin typeface="Roboto Condensed"/>
              </a:rPr>
              <a:t>.</a:t>
            </a:r>
          </a:p>
        </p:txBody>
      </p:sp>
      <p:sp>
        <p:nvSpPr>
          <p:cNvPr id="16" name="TextBox 16"/>
          <p:cNvSpPr txBox="1"/>
          <p:nvPr/>
        </p:nvSpPr>
        <p:spPr>
          <a:xfrm>
            <a:off x="930886" y="7668300"/>
            <a:ext cx="6501022" cy="1899285"/>
          </a:xfrm>
          <a:prstGeom prst="rect">
            <a:avLst/>
          </a:prstGeom>
        </p:spPr>
        <p:txBody>
          <a:bodyPr lIns="0" tIns="0" rIns="0" bIns="0" rtlCol="0" anchor="t">
            <a:spAutoFit/>
          </a:bodyPr>
          <a:lstStyle/>
          <a:p>
            <a:pPr algn="just">
              <a:lnSpc>
                <a:spcPts val="5039"/>
              </a:lnSpc>
            </a:pPr>
            <a:r>
              <a:rPr lang="en-US" sz="3599" dirty="0" err="1">
                <a:solidFill>
                  <a:srgbClr val="000000"/>
                </a:solidFill>
                <a:latin typeface="Roboto Condensed Bold"/>
              </a:rPr>
              <a:t>Phần</a:t>
            </a:r>
            <a:r>
              <a:rPr lang="en-US" sz="3599" dirty="0">
                <a:solidFill>
                  <a:srgbClr val="000000"/>
                </a:solidFill>
                <a:latin typeface="Roboto Condensed Bold"/>
              </a:rPr>
              <a:t> 3 (</a:t>
            </a:r>
            <a:r>
              <a:rPr lang="en-US" sz="3599" dirty="0" err="1">
                <a:solidFill>
                  <a:srgbClr val="000000"/>
                </a:solidFill>
                <a:latin typeface="Roboto Condensed Bold"/>
              </a:rPr>
              <a:t>đoạn</a:t>
            </a:r>
            <a:r>
              <a:rPr lang="en-US" sz="3599" dirty="0">
                <a:solidFill>
                  <a:srgbClr val="000000"/>
                </a:solidFill>
                <a:latin typeface="Roboto Condensed Bold"/>
              </a:rPr>
              <a:t> </a:t>
            </a:r>
            <a:r>
              <a:rPr lang="en-US" sz="3599" dirty="0" err="1">
                <a:solidFill>
                  <a:srgbClr val="000000"/>
                </a:solidFill>
                <a:latin typeface="Roboto Condensed Bold"/>
              </a:rPr>
              <a:t>còn</a:t>
            </a:r>
            <a:r>
              <a:rPr lang="en-US" sz="3599" dirty="0">
                <a:solidFill>
                  <a:srgbClr val="000000"/>
                </a:solidFill>
                <a:latin typeface="Roboto Condensed Bold"/>
              </a:rPr>
              <a:t> </a:t>
            </a:r>
            <a:r>
              <a:rPr lang="en-US" sz="3599" dirty="0" err="1">
                <a:solidFill>
                  <a:srgbClr val="000000"/>
                </a:solidFill>
                <a:latin typeface="Roboto Condensed Bold"/>
              </a:rPr>
              <a:t>lại</a:t>
            </a:r>
            <a:r>
              <a:rPr lang="en-US" sz="3599" dirty="0">
                <a:solidFill>
                  <a:srgbClr val="000000"/>
                </a:solidFill>
                <a:latin typeface="Roboto Condensed Bold"/>
              </a:rPr>
              <a:t>):</a:t>
            </a:r>
            <a:r>
              <a:rPr lang="en-US" sz="3599" dirty="0">
                <a:solidFill>
                  <a:srgbClr val="000000"/>
                </a:solidFill>
                <a:latin typeface="Roboto Condensed"/>
              </a:rPr>
              <a:t> </a:t>
            </a:r>
            <a:r>
              <a:rPr lang="en-US" sz="3599" dirty="0" err="1">
                <a:solidFill>
                  <a:srgbClr val="000000"/>
                </a:solidFill>
                <a:latin typeface="Roboto Condensed"/>
              </a:rPr>
              <a:t>Giá</a:t>
            </a:r>
            <a:r>
              <a:rPr lang="en-US" sz="3599" dirty="0">
                <a:solidFill>
                  <a:srgbClr val="000000"/>
                </a:solidFill>
                <a:latin typeface="Roboto Condensed"/>
              </a:rPr>
              <a:t> </a:t>
            </a:r>
            <a:r>
              <a:rPr lang="en-US" sz="3599" dirty="0" err="1">
                <a:solidFill>
                  <a:srgbClr val="000000"/>
                </a:solidFill>
                <a:latin typeface="Roboto Condensed"/>
              </a:rPr>
              <a:t>trị</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các</a:t>
            </a:r>
            <a:r>
              <a:rPr lang="en-US" sz="3599" dirty="0">
                <a:solidFill>
                  <a:srgbClr val="000000"/>
                </a:solidFill>
                <a:latin typeface="Roboto Condensed"/>
              </a:rPr>
              <a:t> </a:t>
            </a:r>
            <a:r>
              <a:rPr lang="en-US" sz="3599" dirty="0" err="1">
                <a:solidFill>
                  <a:srgbClr val="000000"/>
                </a:solidFill>
                <a:latin typeface="Roboto Condensed"/>
              </a:rPr>
              <a:t>loại</a:t>
            </a:r>
            <a:r>
              <a:rPr lang="en-US" sz="3599" dirty="0">
                <a:solidFill>
                  <a:srgbClr val="000000"/>
                </a:solidFill>
                <a:latin typeface="Roboto Condensed"/>
              </a:rPr>
              <a:t> </a:t>
            </a:r>
            <a:r>
              <a:rPr lang="en-US" sz="3599" dirty="0" err="1">
                <a:solidFill>
                  <a:srgbClr val="000000"/>
                </a:solidFill>
                <a:latin typeface="Roboto Condensed"/>
              </a:rPr>
              <a:t>ghe</a:t>
            </a:r>
            <a:r>
              <a:rPr lang="en-US" sz="3599" dirty="0">
                <a:solidFill>
                  <a:srgbClr val="000000"/>
                </a:solidFill>
                <a:latin typeface="Roboto Condensed"/>
              </a:rPr>
              <a:t>, </a:t>
            </a:r>
            <a:r>
              <a:rPr lang="en-US" sz="3599" dirty="0" err="1">
                <a:solidFill>
                  <a:srgbClr val="000000"/>
                </a:solidFill>
                <a:latin typeface="Roboto Condensed"/>
              </a:rPr>
              <a:t>xuồng</a:t>
            </a:r>
            <a:r>
              <a:rPr lang="en-US" sz="3599" dirty="0">
                <a:solidFill>
                  <a:srgbClr val="000000"/>
                </a:solidFill>
                <a:latin typeface="Roboto Condensed"/>
              </a:rPr>
              <a:t> </a:t>
            </a:r>
            <a:r>
              <a:rPr lang="en-US" sz="3599" dirty="0" err="1">
                <a:solidFill>
                  <a:srgbClr val="000000"/>
                </a:solidFill>
                <a:latin typeface="Roboto Condensed"/>
              </a:rPr>
              <a:t>đối</a:t>
            </a:r>
            <a:r>
              <a:rPr lang="en-US" sz="3599" dirty="0">
                <a:solidFill>
                  <a:srgbClr val="000000"/>
                </a:solidFill>
                <a:latin typeface="Roboto Condensed"/>
              </a:rPr>
              <a:t> </a:t>
            </a:r>
            <a:r>
              <a:rPr lang="en-US" sz="3599" dirty="0" err="1">
                <a:solidFill>
                  <a:srgbClr val="000000"/>
                </a:solidFill>
                <a:latin typeface="Roboto Condensed"/>
              </a:rPr>
              <a:t>với</a:t>
            </a:r>
            <a:r>
              <a:rPr lang="en-US" sz="3599" dirty="0">
                <a:solidFill>
                  <a:srgbClr val="000000"/>
                </a:solidFill>
                <a:latin typeface="Roboto Condensed"/>
              </a:rPr>
              <a:t> </a:t>
            </a:r>
            <a:r>
              <a:rPr lang="en-US" sz="3599" dirty="0" err="1">
                <a:solidFill>
                  <a:srgbClr val="000000"/>
                </a:solidFill>
                <a:latin typeface="Roboto Condensed"/>
              </a:rPr>
              <a:t>kinh</a:t>
            </a:r>
            <a:r>
              <a:rPr lang="en-US" sz="3599" dirty="0">
                <a:solidFill>
                  <a:srgbClr val="000000"/>
                </a:solidFill>
                <a:latin typeface="Roboto Condensed"/>
              </a:rPr>
              <a:t> </a:t>
            </a:r>
            <a:r>
              <a:rPr lang="en-US" sz="3599" dirty="0" err="1">
                <a:solidFill>
                  <a:srgbClr val="000000"/>
                </a:solidFill>
                <a:latin typeface="Roboto Condensed"/>
              </a:rPr>
              <a:t>tế</a:t>
            </a:r>
            <a:r>
              <a:rPr lang="en-US" sz="3599" dirty="0">
                <a:solidFill>
                  <a:srgbClr val="000000"/>
                </a:solidFill>
                <a:latin typeface="Roboto Condensed"/>
              </a:rPr>
              <a:t> </a:t>
            </a:r>
            <a:r>
              <a:rPr lang="en-US" sz="3599" dirty="0" err="1">
                <a:solidFill>
                  <a:srgbClr val="000000"/>
                </a:solidFill>
                <a:latin typeface="Roboto Condensed"/>
              </a:rPr>
              <a:t>và</a:t>
            </a:r>
            <a:r>
              <a:rPr lang="en-US" sz="3599" dirty="0">
                <a:solidFill>
                  <a:srgbClr val="000000"/>
                </a:solidFill>
                <a:latin typeface="Roboto Condensed"/>
              </a:rPr>
              <a:t> </a:t>
            </a:r>
            <a:r>
              <a:rPr lang="en-US" sz="3599" dirty="0" err="1">
                <a:solidFill>
                  <a:srgbClr val="000000"/>
                </a:solidFill>
                <a:latin typeface="Roboto Condensed"/>
              </a:rPr>
              <a:t>văn</a:t>
            </a:r>
            <a:r>
              <a:rPr lang="en-US" sz="3599" dirty="0">
                <a:solidFill>
                  <a:srgbClr val="000000"/>
                </a:solidFill>
                <a:latin typeface="Roboto Condensed"/>
              </a:rPr>
              <a:t> </a:t>
            </a:r>
            <a:r>
              <a:rPr lang="en-US" sz="3599" dirty="0" err="1">
                <a:solidFill>
                  <a:srgbClr val="000000"/>
                </a:solidFill>
                <a:latin typeface="Roboto Condensed"/>
              </a:rPr>
              <a:t>hóa</a:t>
            </a:r>
            <a:r>
              <a:rPr lang="en-US" sz="3599" dirty="0">
                <a:solidFill>
                  <a:srgbClr val="000000"/>
                </a:solidFill>
                <a:latin typeface="Roboto Condensed"/>
              </a:rPr>
              <a:t> </a:t>
            </a:r>
            <a:r>
              <a:rPr lang="en-US" sz="3599" dirty="0" err="1">
                <a:solidFill>
                  <a:srgbClr val="000000"/>
                </a:solidFill>
                <a:latin typeface="Roboto Condensed"/>
              </a:rPr>
              <a:t>của</a:t>
            </a:r>
            <a:r>
              <a:rPr lang="en-US" sz="3599" dirty="0">
                <a:solidFill>
                  <a:srgbClr val="000000"/>
                </a:solidFill>
                <a:latin typeface="Roboto Condensed"/>
              </a:rPr>
              <a:t> </a:t>
            </a:r>
            <a:r>
              <a:rPr lang="en-US" sz="3599" dirty="0" err="1">
                <a:solidFill>
                  <a:srgbClr val="000000"/>
                </a:solidFill>
                <a:latin typeface="Roboto Condensed"/>
              </a:rPr>
              <a:t>người</a:t>
            </a:r>
            <a:r>
              <a:rPr lang="en-US" sz="3599" dirty="0">
                <a:solidFill>
                  <a:srgbClr val="000000"/>
                </a:solidFill>
                <a:latin typeface="Roboto Condensed"/>
              </a:rPr>
              <a:t> </a:t>
            </a:r>
            <a:r>
              <a:rPr lang="en-US" sz="3599" dirty="0" err="1">
                <a:solidFill>
                  <a:srgbClr val="000000"/>
                </a:solidFill>
                <a:latin typeface="Roboto Condensed"/>
              </a:rPr>
              <a:t>dân</a:t>
            </a:r>
            <a:r>
              <a:rPr lang="en-US" sz="3599" dirty="0">
                <a:solidFill>
                  <a:srgbClr val="000000"/>
                </a:solidFill>
                <a:latin typeface="Roboto Condensed"/>
              </a:rPr>
              <a:t> Nam </a:t>
            </a:r>
            <a:r>
              <a:rPr lang="en-US" sz="3599" dirty="0" err="1">
                <a:solidFill>
                  <a:srgbClr val="000000"/>
                </a:solidFill>
                <a:latin typeface="Roboto Condensed"/>
              </a:rPr>
              <a:t>Bộ</a:t>
            </a:r>
            <a:r>
              <a:rPr lang="en-US" sz="3599" dirty="0">
                <a:solidFill>
                  <a:srgbClr val="000000"/>
                </a:solidFill>
                <a:latin typeface="Roboto Condensed"/>
              </a:rPr>
              <a:t>.</a:t>
            </a:r>
          </a:p>
        </p:txBody>
      </p:sp>
      <p:sp>
        <p:nvSpPr>
          <p:cNvPr id="17" name="TextBox 17"/>
          <p:cNvSpPr txBox="1"/>
          <p:nvPr/>
        </p:nvSpPr>
        <p:spPr>
          <a:xfrm>
            <a:off x="2434785" y="228617"/>
            <a:ext cx="11865918" cy="1327968"/>
          </a:xfrm>
          <a:prstGeom prst="rect">
            <a:avLst/>
          </a:prstGeom>
        </p:spPr>
        <p:txBody>
          <a:bodyPr lIns="0" tIns="0" rIns="0" bIns="0" rtlCol="0" anchor="t">
            <a:spAutoFit/>
          </a:bodyPr>
          <a:lstStyle/>
          <a:p>
            <a:pPr algn="ctr">
              <a:lnSpc>
                <a:spcPts val="10804"/>
              </a:lnSpc>
            </a:pPr>
            <a:r>
              <a:rPr lang="en-US" sz="7717">
                <a:solidFill>
                  <a:srgbClr val="306756"/>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EE1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7"/>
          <a:stretch>
            <a:fillRect/>
          </a:stretch>
        </p:blipFill>
        <p:spPr>
          <a:xfrm>
            <a:off x="12790523" y="3784713"/>
            <a:ext cx="6238911" cy="7508537"/>
          </a:xfrm>
          <a:prstGeom prst="rect">
            <a:avLst/>
          </a:prstGeom>
        </p:spPr>
      </p:pic>
      <p:pic>
        <p:nvPicPr>
          <p:cNvPr id="3" name="Picture 3"/>
          <p:cNvPicPr>
            <a:picLocks noChangeAspect="1"/>
          </p:cNvPicPr>
          <p:nvPr/>
        </p:nvPicPr>
        <p:blipFill>
          <a:blip r:embed="rId4"/>
          <a:srcRect b="16"/>
          <a:stretch>
            <a:fillRect/>
          </a:stretch>
        </p:blipFill>
        <p:spPr>
          <a:xfrm rot="4230650">
            <a:off x="13755528" y="-4848390"/>
            <a:ext cx="5625400" cy="8120657"/>
          </a:xfrm>
          <a:prstGeom prst="rect">
            <a:avLst/>
          </a:prstGeom>
        </p:spPr>
      </p:pic>
      <p:pic>
        <p:nvPicPr>
          <p:cNvPr id="4" name="Picture 4"/>
          <p:cNvPicPr>
            <a:picLocks noChangeAspect="1"/>
          </p:cNvPicPr>
          <p:nvPr/>
        </p:nvPicPr>
        <p:blipFill>
          <a:blip r:embed="rId5"/>
          <a:srcRect r="19"/>
          <a:stretch>
            <a:fillRect/>
          </a:stretch>
        </p:blipFill>
        <p:spPr>
          <a:xfrm rot="-5717396">
            <a:off x="11247468" y="1234928"/>
            <a:ext cx="5821736" cy="2406010"/>
          </a:xfrm>
          <a:prstGeom prst="rect">
            <a:avLst/>
          </a:prstGeom>
        </p:spPr>
      </p:pic>
      <p:pic>
        <p:nvPicPr>
          <p:cNvPr id="5" name="Picture 5"/>
          <p:cNvPicPr>
            <a:picLocks noChangeAspect="1"/>
          </p:cNvPicPr>
          <p:nvPr/>
        </p:nvPicPr>
        <p:blipFill>
          <a:blip r:embed="rId6"/>
          <a:srcRect/>
          <a:stretch>
            <a:fillRect/>
          </a:stretch>
        </p:blipFill>
        <p:spPr>
          <a:xfrm>
            <a:off x="10099137" y="5143500"/>
            <a:ext cx="8930297" cy="503073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39621" y="3218125"/>
            <a:ext cx="9893129" cy="5391755"/>
          </a:xfrm>
          <a:prstGeom prst="rect">
            <a:avLst/>
          </a:prstGeom>
        </p:spPr>
      </p:pic>
      <p:sp>
        <p:nvSpPr>
          <p:cNvPr id="7" name="TextBox 7"/>
          <p:cNvSpPr txBox="1"/>
          <p:nvPr/>
        </p:nvSpPr>
        <p:spPr>
          <a:xfrm>
            <a:off x="1691624" y="1820607"/>
            <a:ext cx="11784095"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3.1 Tìm hiểu nội dung chính của Văn bản </a:t>
            </a:r>
          </a:p>
        </p:txBody>
      </p:sp>
      <p:sp>
        <p:nvSpPr>
          <p:cNvPr id="8" name="TextBox 8"/>
          <p:cNvSpPr txBox="1"/>
          <p:nvPr/>
        </p:nvSpPr>
        <p:spPr>
          <a:xfrm>
            <a:off x="539621" y="149739"/>
            <a:ext cx="11865918" cy="1327968"/>
          </a:xfrm>
          <a:prstGeom prst="rect">
            <a:avLst/>
          </a:prstGeom>
        </p:spPr>
        <p:txBody>
          <a:bodyPr lIns="0" tIns="0" rIns="0" bIns="0" rtlCol="0" anchor="t">
            <a:spAutoFit/>
          </a:bodyPr>
          <a:lstStyle/>
          <a:p>
            <a:pPr algn="ctr">
              <a:lnSpc>
                <a:spcPts val="10804"/>
              </a:lnSpc>
            </a:pPr>
            <a:r>
              <a:rPr lang="en-US" sz="7717">
                <a:solidFill>
                  <a:srgbClr val="306756"/>
                </a:solidFill>
                <a:latin typeface="Fraunces Bold"/>
              </a:rPr>
              <a:t>3. KHÁM PHÁ VĂN BẢN</a:t>
            </a:r>
          </a:p>
        </p:txBody>
      </p:sp>
      <p:sp>
        <p:nvSpPr>
          <p:cNvPr id="9" name="TextBox 9"/>
          <p:cNvSpPr txBox="1"/>
          <p:nvPr/>
        </p:nvSpPr>
        <p:spPr>
          <a:xfrm>
            <a:off x="539621" y="5285390"/>
            <a:ext cx="9893129" cy="1720215"/>
          </a:xfrm>
          <a:prstGeom prst="rect">
            <a:avLst/>
          </a:prstGeom>
        </p:spPr>
        <p:txBody>
          <a:bodyPr lIns="0" tIns="0" rIns="0" bIns="0" rtlCol="0" anchor="t">
            <a:spAutoFit/>
          </a:bodyPr>
          <a:lstStyle/>
          <a:p>
            <a:pPr algn="ctr">
              <a:lnSpc>
                <a:spcPts val="6930"/>
              </a:lnSpc>
            </a:pPr>
            <a:r>
              <a:rPr lang="en-US" sz="4500" dirty="0">
                <a:solidFill>
                  <a:srgbClr val="000000"/>
                </a:solidFill>
                <a:latin typeface="Roboto Condensed Bold"/>
              </a:rPr>
              <a:t>c. </a:t>
            </a:r>
            <a:r>
              <a:rPr lang="en-US" sz="4500" dirty="0" err="1">
                <a:solidFill>
                  <a:srgbClr val="000000"/>
                </a:solidFill>
                <a:latin typeface="Roboto Condensed Bold"/>
              </a:rPr>
              <a:t>Đối</a:t>
            </a:r>
            <a:r>
              <a:rPr lang="en-US" sz="4500" dirty="0">
                <a:solidFill>
                  <a:srgbClr val="000000"/>
                </a:solidFill>
                <a:latin typeface="Roboto Condensed Bold"/>
              </a:rPr>
              <a:t> </a:t>
            </a:r>
            <a:r>
              <a:rPr lang="en-US" sz="4500" dirty="0" err="1">
                <a:solidFill>
                  <a:srgbClr val="000000"/>
                </a:solidFill>
                <a:latin typeface="Roboto Condensed Bold"/>
              </a:rPr>
              <a:t>tượng</a:t>
            </a:r>
            <a:r>
              <a:rPr lang="en-US" sz="4500" dirty="0">
                <a:solidFill>
                  <a:srgbClr val="000000"/>
                </a:solidFill>
                <a:latin typeface="Roboto Condensed Bold"/>
              </a:rPr>
              <a:t> </a:t>
            </a:r>
            <a:r>
              <a:rPr lang="en-US" sz="4500" dirty="0" err="1">
                <a:solidFill>
                  <a:srgbClr val="000000"/>
                </a:solidFill>
                <a:latin typeface="Roboto Condensed Bold"/>
              </a:rPr>
              <a:t>được</a:t>
            </a:r>
            <a:r>
              <a:rPr lang="en-US" sz="4500" dirty="0">
                <a:solidFill>
                  <a:srgbClr val="000000"/>
                </a:solidFill>
                <a:latin typeface="Roboto Condensed Bold"/>
              </a:rPr>
              <a:t> </a:t>
            </a:r>
            <a:r>
              <a:rPr lang="en-US" sz="4500" dirty="0" err="1">
                <a:solidFill>
                  <a:srgbClr val="000000"/>
                </a:solidFill>
                <a:latin typeface="Roboto Condensed Bold"/>
              </a:rPr>
              <a:t>nhắc</a:t>
            </a:r>
            <a:r>
              <a:rPr lang="en-US" sz="4500" dirty="0">
                <a:solidFill>
                  <a:srgbClr val="000000"/>
                </a:solidFill>
                <a:latin typeface="Roboto Condensed Bold"/>
              </a:rPr>
              <a:t> </a:t>
            </a:r>
            <a:r>
              <a:rPr lang="en-US" sz="4500" dirty="0" err="1">
                <a:solidFill>
                  <a:srgbClr val="000000"/>
                </a:solidFill>
                <a:latin typeface="Roboto Condensed Bold"/>
              </a:rPr>
              <a:t>đến</a:t>
            </a:r>
            <a:r>
              <a:rPr lang="en-US" sz="4500" dirty="0">
                <a:solidFill>
                  <a:srgbClr val="000000"/>
                </a:solidFill>
                <a:latin typeface="Roboto Condensed Bold"/>
              </a:rPr>
              <a:t>: </a:t>
            </a:r>
          </a:p>
          <a:p>
            <a:pPr algn="ctr">
              <a:lnSpc>
                <a:spcPts val="6930"/>
              </a:lnSpc>
            </a:pPr>
            <a:r>
              <a:rPr lang="en-US" sz="4500" dirty="0" err="1">
                <a:solidFill>
                  <a:srgbClr val="000000"/>
                </a:solidFill>
                <a:latin typeface="Roboto Condensed"/>
              </a:rPr>
              <a:t>Xuồng</a:t>
            </a:r>
            <a:r>
              <a:rPr lang="en-US" sz="4500" dirty="0">
                <a:solidFill>
                  <a:srgbClr val="000000"/>
                </a:solidFill>
                <a:latin typeface="Roboto Condensed"/>
              </a:rPr>
              <a:t> </a:t>
            </a:r>
            <a:r>
              <a:rPr lang="en-US" sz="4500" dirty="0" err="1">
                <a:solidFill>
                  <a:srgbClr val="000000"/>
                </a:solidFill>
                <a:latin typeface="Roboto Condensed"/>
              </a:rPr>
              <a:t>và</a:t>
            </a:r>
            <a:r>
              <a:rPr lang="en-US" sz="4500" dirty="0">
                <a:solidFill>
                  <a:srgbClr val="000000"/>
                </a:solidFill>
                <a:latin typeface="Roboto Condensed"/>
              </a:rPr>
              <a:t> </a:t>
            </a:r>
            <a:r>
              <a:rPr lang="en-US" sz="4500" dirty="0" err="1">
                <a:solidFill>
                  <a:srgbClr val="000000"/>
                </a:solidFill>
                <a:latin typeface="Roboto Condensed"/>
              </a:rPr>
              <a:t>ghe</a:t>
            </a:r>
            <a:endParaRPr lang="en-US" sz="4500"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
          <a:stretch>
            <a:fillRect/>
          </a:stretch>
        </p:blipFill>
        <p:spPr>
          <a:xfrm rot="-248593">
            <a:off x="11531168" y="-2751610"/>
            <a:ext cx="7393599" cy="7030640"/>
          </a:xfrm>
          <a:prstGeom prst="rect">
            <a:avLst/>
          </a:prstGeom>
        </p:spPr>
      </p:pic>
      <p:grpSp>
        <p:nvGrpSpPr>
          <p:cNvPr id="3" name="Group 3"/>
          <p:cNvGrpSpPr/>
          <p:nvPr/>
        </p:nvGrpSpPr>
        <p:grpSpPr>
          <a:xfrm>
            <a:off x="12175910" y="2144486"/>
            <a:ext cx="4506686" cy="1651667"/>
            <a:chOff x="0" y="0"/>
            <a:chExt cx="6008915" cy="2202223"/>
          </a:xfrm>
        </p:grpSpPr>
        <p:sp>
          <p:nvSpPr>
            <p:cNvPr id="4" name="Freeform 4"/>
            <p:cNvSpPr/>
            <p:nvPr/>
          </p:nvSpPr>
          <p:spPr>
            <a:xfrm>
              <a:off x="0" y="0"/>
              <a:ext cx="6008878" cy="3321558"/>
            </a:xfrm>
            <a:custGeom>
              <a:avLst/>
              <a:gdLst/>
              <a:ahLst/>
              <a:cxnLst/>
              <a:rect l="l" t="t" r="r" b="b"/>
              <a:pathLst>
                <a:path w="6008878" h="3321558">
                  <a:moveTo>
                    <a:pt x="0" y="0"/>
                  </a:moveTo>
                  <a:lnTo>
                    <a:pt x="1001522" y="0"/>
                  </a:lnTo>
                  <a:lnTo>
                    <a:pt x="2503678" y="0"/>
                  </a:lnTo>
                  <a:lnTo>
                    <a:pt x="6008878" y="0"/>
                  </a:lnTo>
                  <a:lnTo>
                    <a:pt x="6008878" y="1284605"/>
                  </a:lnTo>
                  <a:lnTo>
                    <a:pt x="6008878" y="1835150"/>
                  </a:lnTo>
                  <a:lnTo>
                    <a:pt x="6008878" y="2202180"/>
                  </a:lnTo>
                  <a:lnTo>
                    <a:pt x="2503678" y="2202180"/>
                  </a:lnTo>
                  <a:lnTo>
                    <a:pt x="658622" y="3321558"/>
                  </a:lnTo>
                  <a:lnTo>
                    <a:pt x="1001522" y="2202180"/>
                  </a:lnTo>
                  <a:lnTo>
                    <a:pt x="0" y="2202180"/>
                  </a:lnTo>
                  <a:lnTo>
                    <a:pt x="0" y="1835150"/>
                  </a:lnTo>
                  <a:lnTo>
                    <a:pt x="0" y="1284605"/>
                  </a:lnTo>
                  <a:close/>
                </a:path>
              </a:pathLst>
            </a:custGeom>
            <a:solidFill>
              <a:srgbClr val="CFE1CD"/>
            </a:solidFill>
          </p:spPr>
        </p:sp>
        <p:sp>
          <p:nvSpPr>
            <p:cNvPr id="5" name="TextBox 5"/>
            <p:cNvSpPr txBox="1"/>
            <p:nvPr/>
          </p:nvSpPr>
          <p:spPr>
            <a:xfrm>
              <a:off x="0" y="0"/>
              <a:ext cx="6008915" cy="2202223"/>
            </a:xfrm>
            <a:prstGeom prst="rect">
              <a:avLst/>
            </a:prstGeom>
          </p:spPr>
          <p:txBody>
            <a:bodyPr lIns="50800" tIns="50800" rIns="50800" bIns="50800" rtlCol="0" anchor="ctr"/>
            <a:lstStyle/>
            <a:p>
              <a:pPr algn="ctr">
                <a:lnSpc>
                  <a:spcPts val="5999"/>
                </a:lnSpc>
              </a:pPr>
              <a:r>
                <a:rPr lang="en-US" sz="4999">
                  <a:solidFill>
                    <a:srgbClr val="316756"/>
                  </a:solidFill>
                  <a:latin typeface="Roboto Condensed Bold"/>
                </a:rPr>
                <a:t>Biển báo gì?</a:t>
              </a:r>
            </a:p>
          </p:txBody>
        </p:sp>
      </p:grpSp>
      <p:pic>
        <p:nvPicPr>
          <p:cNvPr id="6" name="Picture 6"/>
          <p:cNvPicPr>
            <a:picLocks noChangeAspect="1"/>
          </p:cNvPicPr>
          <p:nvPr/>
        </p:nvPicPr>
        <p:blipFill>
          <a:blip r:embed="rId4"/>
          <a:srcRect b="28999"/>
          <a:stretch>
            <a:fillRect/>
          </a:stretch>
        </p:blipFill>
        <p:spPr>
          <a:xfrm>
            <a:off x="6912506" y="7025576"/>
            <a:ext cx="9770090" cy="2771935"/>
          </a:xfrm>
          <a:prstGeom prst="rect">
            <a:avLst/>
          </a:prstGeom>
        </p:spPr>
      </p:pic>
      <p:sp>
        <p:nvSpPr>
          <p:cNvPr id="7" name="TextBox 7"/>
          <p:cNvSpPr txBox="1"/>
          <p:nvPr/>
        </p:nvSpPr>
        <p:spPr>
          <a:xfrm>
            <a:off x="9709488" y="7373483"/>
            <a:ext cx="5310718" cy="1265117"/>
          </a:xfrm>
          <a:prstGeom prst="rect">
            <a:avLst/>
          </a:prstGeom>
        </p:spPr>
        <p:txBody>
          <a:bodyPr lIns="0" tIns="0" rIns="0" bIns="0" rtlCol="0" anchor="t">
            <a:spAutoFit/>
          </a:bodyPr>
          <a:lstStyle/>
          <a:p>
            <a:pPr algn="l">
              <a:lnSpc>
                <a:spcPts val="10963"/>
              </a:lnSpc>
            </a:pPr>
            <a:r>
              <a:rPr lang="en-US" sz="6000" spc="-130" dirty="0">
                <a:solidFill>
                  <a:srgbClr val="316756"/>
                </a:solidFill>
                <a:latin typeface="Montserrat Bold"/>
              </a:rPr>
              <a:t>1. </a:t>
            </a:r>
            <a:r>
              <a:rPr lang="en-US" sz="6000" spc="-130" dirty="0" err="1">
                <a:solidFill>
                  <a:srgbClr val="316756"/>
                </a:solidFill>
                <a:latin typeface="Montserrat Bold"/>
              </a:rPr>
              <a:t>Được</a:t>
            </a:r>
            <a:r>
              <a:rPr lang="en-US" sz="6000" spc="-130" dirty="0">
                <a:solidFill>
                  <a:srgbClr val="316756"/>
                </a:solidFill>
                <a:latin typeface="Montserrat Bold"/>
              </a:rPr>
              <a:t> </a:t>
            </a:r>
            <a:r>
              <a:rPr lang="en-US" sz="6000" spc="-130" dirty="0" err="1">
                <a:solidFill>
                  <a:srgbClr val="316756"/>
                </a:solidFill>
                <a:latin typeface="Montserrat Bold"/>
              </a:rPr>
              <a:t>đỗ</a:t>
            </a:r>
            <a:r>
              <a:rPr lang="en-US" sz="6000" spc="-130" dirty="0">
                <a:solidFill>
                  <a:srgbClr val="316756"/>
                </a:solidFill>
                <a:latin typeface="Montserrat Bold"/>
              </a:rPr>
              <a:t> </a:t>
            </a:r>
            <a:r>
              <a:rPr lang="en-US" sz="6000" spc="-130" dirty="0" err="1">
                <a:solidFill>
                  <a:srgbClr val="316756"/>
                </a:solidFill>
                <a:latin typeface="Montserrat Bold"/>
              </a:rPr>
              <a:t>xe</a:t>
            </a:r>
            <a:endParaRPr lang="en-US" sz="6000" spc="-130" dirty="0">
              <a:solidFill>
                <a:srgbClr val="316756"/>
              </a:solidFill>
              <a:latin typeface="Montserrat Bold"/>
            </a:endParaRPr>
          </a:p>
        </p:txBody>
      </p:sp>
      <p:pic>
        <p:nvPicPr>
          <p:cNvPr id="8" name="Picture 8"/>
          <p:cNvPicPr>
            <a:picLocks noChangeAspect="1"/>
          </p:cNvPicPr>
          <p:nvPr/>
        </p:nvPicPr>
        <p:blipFill>
          <a:blip r:embed="rId5"/>
          <a:srcRect t="11" b="11"/>
          <a:stretch>
            <a:fillRect/>
          </a:stretch>
        </p:blipFill>
        <p:spPr>
          <a:xfrm>
            <a:off x="2739496" y="268789"/>
            <a:ext cx="7882239" cy="6567013"/>
          </a:xfrm>
          <a:prstGeom prst="rect">
            <a:avLst/>
          </a:prstGeom>
        </p:spPr>
      </p:pic>
      <p:pic>
        <p:nvPicPr>
          <p:cNvPr id="9" name="Picture 9"/>
          <p:cNvPicPr>
            <a:picLocks noChangeAspect="1"/>
          </p:cNvPicPr>
          <p:nvPr/>
        </p:nvPicPr>
        <p:blipFill>
          <a:blip r:embed="rId6"/>
          <a:srcRect/>
          <a:stretch>
            <a:fillRect/>
          </a:stretch>
        </p:blipFill>
        <p:spPr>
          <a:xfrm rot="-6431778">
            <a:off x="-1341973" y="4798304"/>
            <a:ext cx="7622675" cy="8662130"/>
          </a:xfrm>
          <a:prstGeom prst="rect">
            <a:avLst/>
          </a:prstGeom>
        </p:spPr>
      </p:pic>
      <p:pic>
        <p:nvPicPr>
          <p:cNvPr id="10" name="Picture 10"/>
          <p:cNvPicPr>
            <a:picLocks noChangeAspect="1"/>
          </p:cNvPicPr>
          <p:nvPr/>
        </p:nvPicPr>
        <p:blipFill>
          <a:blip r:embed="rId7"/>
          <a:srcRect/>
          <a:stretch>
            <a:fillRect/>
          </a:stretch>
        </p:blipFill>
        <p:spPr>
          <a:xfrm>
            <a:off x="-614305" y="2911555"/>
            <a:ext cx="3286010" cy="147870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874392" y="4207944"/>
            <a:ext cx="4413608" cy="617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3D2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68"/>
          <a:stretch>
            <a:fillRect/>
          </a:stretch>
        </p:blipFill>
        <p:spPr>
          <a:xfrm>
            <a:off x="12644665" y="275863"/>
            <a:ext cx="1754493" cy="1505674"/>
          </a:xfrm>
          <a:prstGeom prst="rect">
            <a:avLst/>
          </a:prstGeom>
        </p:spPr>
      </p:pic>
      <p:sp>
        <p:nvSpPr>
          <p:cNvPr id="3" name="TextBox 3"/>
          <p:cNvSpPr txBox="1"/>
          <p:nvPr/>
        </p:nvSpPr>
        <p:spPr>
          <a:xfrm>
            <a:off x="539621" y="1781537"/>
            <a:ext cx="15448187"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3.2 Triển khai ý tưởng và thông tin trong văn bản</a:t>
            </a:r>
          </a:p>
        </p:txBody>
      </p:sp>
      <p:pic>
        <p:nvPicPr>
          <p:cNvPr id="4" name="Picture 4"/>
          <p:cNvPicPr>
            <a:picLocks noChangeAspect="1"/>
          </p:cNvPicPr>
          <p:nvPr/>
        </p:nvPicPr>
        <p:blipFill>
          <a:blip r:embed="rId4"/>
          <a:srcRect b="27"/>
          <a:stretch>
            <a:fillRect/>
          </a:stretch>
        </p:blipFill>
        <p:spPr>
          <a:xfrm>
            <a:off x="13933542" y="3682258"/>
            <a:ext cx="6238911" cy="7508537"/>
          </a:xfrm>
          <a:prstGeom prst="rect">
            <a:avLst/>
          </a:prstGeom>
        </p:spPr>
      </p:pic>
      <p:pic>
        <p:nvPicPr>
          <p:cNvPr id="5" name="Picture 5"/>
          <p:cNvPicPr>
            <a:picLocks noChangeAspect="1"/>
          </p:cNvPicPr>
          <p:nvPr/>
        </p:nvPicPr>
        <p:blipFill>
          <a:blip r:embed="rId5"/>
          <a:srcRect b="16"/>
          <a:stretch>
            <a:fillRect/>
          </a:stretch>
        </p:blipFill>
        <p:spPr>
          <a:xfrm rot="4230650">
            <a:off x="15475299" y="-2923015"/>
            <a:ext cx="5625400" cy="8120657"/>
          </a:xfrm>
          <a:prstGeom prst="rect">
            <a:avLst/>
          </a:prstGeom>
        </p:spPr>
      </p:pic>
      <p:pic>
        <p:nvPicPr>
          <p:cNvPr id="6" name="Picture 6"/>
          <p:cNvPicPr>
            <a:picLocks noChangeAspect="1"/>
          </p:cNvPicPr>
          <p:nvPr/>
        </p:nvPicPr>
        <p:blipFill>
          <a:blip r:embed="rId6"/>
          <a:srcRect r="19"/>
          <a:stretch>
            <a:fillRect/>
          </a:stretch>
        </p:blipFill>
        <p:spPr>
          <a:xfrm rot="-5717396">
            <a:off x="13910880" y="931113"/>
            <a:ext cx="5821736" cy="240601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3945559"/>
            <a:ext cx="15787510" cy="280228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84487" y="3147392"/>
            <a:ext cx="9029342" cy="7200900"/>
          </a:xfrm>
          <a:prstGeom prst="rect">
            <a:avLst/>
          </a:prstGeom>
        </p:spPr>
      </p:pic>
      <p:sp>
        <p:nvSpPr>
          <p:cNvPr id="9" name="TextBox 9"/>
          <p:cNvSpPr txBox="1"/>
          <p:nvPr/>
        </p:nvSpPr>
        <p:spPr>
          <a:xfrm>
            <a:off x="539621" y="149739"/>
            <a:ext cx="11865918" cy="1327968"/>
          </a:xfrm>
          <a:prstGeom prst="rect">
            <a:avLst/>
          </a:prstGeom>
        </p:spPr>
        <p:txBody>
          <a:bodyPr lIns="0" tIns="0" rIns="0" bIns="0" rtlCol="0" anchor="t">
            <a:spAutoFit/>
          </a:bodyPr>
          <a:lstStyle/>
          <a:p>
            <a:pPr algn="ctr">
              <a:lnSpc>
                <a:spcPts val="10804"/>
              </a:lnSpc>
            </a:pPr>
            <a:r>
              <a:rPr lang="en-US" sz="7717">
                <a:solidFill>
                  <a:srgbClr val="306756"/>
                </a:solidFill>
                <a:latin typeface="Fraunces Bold"/>
              </a:rPr>
              <a:t>3. KHÁM PHÁ VĂN BẢN</a:t>
            </a:r>
          </a:p>
        </p:txBody>
      </p:sp>
      <p:sp>
        <p:nvSpPr>
          <p:cNvPr id="10" name="TextBox 10"/>
          <p:cNvSpPr txBox="1"/>
          <p:nvPr/>
        </p:nvSpPr>
        <p:spPr>
          <a:xfrm>
            <a:off x="1928393" y="4104467"/>
            <a:ext cx="10157175" cy="2398742"/>
          </a:xfrm>
          <a:prstGeom prst="rect">
            <a:avLst/>
          </a:prstGeom>
        </p:spPr>
        <p:txBody>
          <a:bodyPr lIns="0" tIns="0" rIns="0" bIns="0" rtlCol="0" anchor="t">
            <a:spAutoFit/>
          </a:bodyPr>
          <a:lstStyle/>
          <a:p>
            <a:pPr marL="984789" lvl="1" indent="-492394" algn="just">
              <a:lnSpc>
                <a:spcPts val="6385"/>
              </a:lnSpc>
              <a:buFont typeface="Arial"/>
              <a:buChar char="•"/>
            </a:pPr>
            <a:r>
              <a:rPr lang="en-US" sz="4561" dirty="0" err="1">
                <a:solidFill>
                  <a:srgbClr val="000000"/>
                </a:solidFill>
                <a:latin typeface="Roboto Condensed"/>
              </a:rPr>
              <a:t>Yêu</a:t>
            </a:r>
            <a:r>
              <a:rPr lang="en-US" sz="4561" dirty="0">
                <a:solidFill>
                  <a:srgbClr val="000000"/>
                </a:solidFill>
                <a:latin typeface="Roboto Condensed"/>
              </a:rPr>
              <a:t> </a:t>
            </a:r>
            <a:r>
              <a:rPr lang="en-US" sz="4561" dirty="0" err="1">
                <a:solidFill>
                  <a:srgbClr val="000000"/>
                </a:solidFill>
                <a:latin typeface="Roboto Condensed"/>
              </a:rPr>
              <a:t>cầu</a:t>
            </a:r>
            <a:r>
              <a:rPr lang="en-US" sz="4561" dirty="0">
                <a:solidFill>
                  <a:srgbClr val="000000"/>
                </a:solidFill>
                <a:latin typeface="Roboto Condensed"/>
              </a:rPr>
              <a:t>: </a:t>
            </a:r>
            <a:r>
              <a:rPr lang="en-US" sz="4561" dirty="0" err="1">
                <a:solidFill>
                  <a:srgbClr val="000000"/>
                </a:solidFill>
                <a:latin typeface="Roboto Condensed"/>
              </a:rPr>
              <a:t>Thảo</a:t>
            </a:r>
            <a:r>
              <a:rPr lang="en-US" sz="4561" dirty="0">
                <a:solidFill>
                  <a:srgbClr val="000000"/>
                </a:solidFill>
                <a:latin typeface="Roboto Condensed"/>
              </a:rPr>
              <a:t> </a:t>
            </a:r>
            <a:r>
              <a:rPr lang="en-US" sz="4561" dirty="0" err="1">
                <a:solidFill>
                  <a:srgbClr val="000000"/>
                </a:solidFill>
                <a:latin typeface="Roboto Condensed"/>
              </a:rPr>
              <a:t>luận</a:t>
            </a:r>
            <a:r>
              <a:rPr lang="en-US" sz="4561" dirty="0">
                <a:solidFill>
                  <a:srgbClr val="000000"/>
                </a:solidFill>
                <a:latin typeface="Roboto Condensed"/>
              </a:rPr>
              <a:t> </a:t>
            </a:r>
            <a:r>
              <a:rPr lang="en-US" sz="4561" dirty="0" err="1">
                <a:solidFill>
                  <a:srgbClr val="000000"/>
                </a:solidFill>
                <a:latin typeface="Roboto Condensed"/>
              </a:rPr>
              <a:t>nhóm</a:t>
            </a:r>
            <a:endParaRPr lang="en-US" sz="4561" dirty="0">
              <a:solidFill>
                <a:srgbClr val="000000"/>
              </a:solidFill>
              <a:latin typeface="Roboto Condensed"/>
            </a:endParaRPr>
          </a:p>
          <a:p>
            <a:pPr marL="984789" lvl="1" indent="-492394" algn="just">
              <a:lnSpc>
                <a:spcPts val="6385"/>
              </a:lnSpc>
              <a:buFont typeface="Arial"/>
              <a:buChar char="•"/>
            </a:pPr>
            <a:r>
              <a:rPr lang="en-US" sz="4561" dirty="0" err="1">
                <a:solidFill>
                  <a:srgbClr val="000000"/>
                </a:solidFill>
                <a:latin typeface="Roboto Condensed"/>
              </a:rPr>
              <a:t>Thời</a:t>
            </a:r>
            <a:r>
              <a:rPr lang="en-US" sz="4561" dirty="0">
                <a:solidFill>
                  <a:srgbClr val="000000"/>
                </a:solidFill>
                <a:latin typeface="Roboto Condensed"/>
              </a:rPr>
              <a:t> </a:t>
            </a:r>
            <a:r>
              <a:rPr lang="en-US" sz="4561" dirty="0" err="1">
                <a:solidFill>
                  <a:srgbClr val="000000"/>
                </a:solidFill>
                <a:latin typeface="Roboto Condensed"/>
              </a:rPr>
              <a:t>gian</a:t>
            </a:r>
            <a:r>
              <a:rPr lang="en-US" sz="4561" dirty="0">
                <a:solidFill>
                  <a:srgbClr val="000000"/>
                </a:solidFill>
                <a:latin typeface="Roboto Condensed"/>
              </a:rPr>
              <a:t>: 5 </a:t>
            </a:r>
            <a:r>
              <a:rPr lang="en-US" sz="4561" dirty="0" err="1">
                <a:solidFill>
                  <a:srgbClr val="000000"/>
                </a:solidFill>
                <a:latin typeface="Roboto Condensed"/>
              </a:rPr>
              <a:t>phút</a:t>
            </a:r>
            <a:endParaRPr lang="en-US" sz="4561" dirty="0">
              <a:solidFill>
                <a:srgbClr val="000000"/>
              </a:solidFill>
              <a:latin typeface="Roboto Condensed"/>
            </a:endParaRPr>
          </a:p>
          <a:p>
            <a:pPr marL="984789" lvl="1" indent="-492394" algn="just">
              <a:lnSpc>
                <a:spcPts val="6385"/>
              </a:lnSpc>
              <a:buFont typeface="Arial"/>
              <a:buChar char="•"/>
            </a:pPr>
            <a:r>
              <a:rPr lang="en-US" sz="4561" dirty="0" err="1">
                <a:solidFill>
                  <a:srgbClr val="000000"/>
                </a:solidFill>
                <a:latin typeface="Roboto Condensed"/>
              </a:rPr>
              <a:t>Thực</a:t>
            </a:r>
            <a:r>
              <a:rPr lang="en-US" sz="4561" dirty="0">
                <a:solidFill>
                  <a:srgbClr val="000000"/>
                </a:solidFill>
                <a:latin typeface="Roboto Condensed"/>
              </a:rPr>
              <a:t> </a:t>
            </a:r>
            <a:r>
              <a:rPr lang="en-US" sz="4561" dirty="0" err="1">
                <a:solidFill>
                  <a:srgbClr val="000000"/>
                </a:solidFill>
                <a:latin typeface="Roboto Condensed"/>
              </a:rPr>
              <a:t>hiện</a:t>
            </a:r>
            <a:r>
              <a:rPr lang="en-US" sz="4561" dirty="0">
                <a:solidFill>
                  <a:srgbClr val="000000"/>
                </a:solidFill>
                <a:latin typeface="Roboto Condensed"/>
              </a:rPr>
              <a:t>: </a:t>
            </a:r>
            <a:r>
              <a:rPr lang="en-US" sz="4561" dirty="0" err="1">
                <a:solidFill>
                  <a:srgbClr val="000000"/>
                </a:solidFill>
                <a:latin typeface="Roboto Condensed"/>
              </a:rPr>
              <a:t>phiếu</a:t>
            </a:r>
            <a:r>
              <a:rPr lang="en-US" sz="4561" dirty="0">
                <a:solidFill>
                  <a:srgbClr val="000000"/>
                </a:solidFill>
                <a:latin typeface="Roboto Condensed"/>
              </a:rPr>
              <a:t> </a:t>
            </a:r>
            <a:r>
              <a:rPr lang="en-US" sz="4561" dirty="0" err="1">
                <a:solidFill>
                  <a:srgbClr val="000000"/>
                </a:solidFill>
                <a:latin typeface="Roboto Condensed"/>
              </a:rPr>
              <a:t>học</a:t>
            </a:r>
            <a:r>
              <a:rPr lang="en-US" sz="4561" dirty="0">
                <a:solidFill>
                  <a:srgbClr val="000000"/>
                </a:solidFill>
                <a:latin typeface="Roboto Condensed"/>
              </a:rPr>
              <a:t> </a:t>
            </a:r>
            <a:r>
              <a:rPr lang="en-US" sz="4561" dirty="0" err="1">
                <a:solidFill>
                  <a:srgbClr val="000000"/>
                </a:solidFill>
                <a:latin typeface="Roboto Condensed"/>
              </a:rPr>
              <a:t>tập</a:t>
            </a:r>
            <a:r>
              <a:rPr lang="en-US" sz="4561" dirty="0">
                <a:solidFill>
                  <a:srgbClr val="000000"/>
                </a:solidFill>
                <a:latin typeface="Roboto Condensed"/>
              </a:rPr>
              <a:t> </a:t>
            </a:r>
            <a:r>
              <a:rPr lang="en-US" sz="4561" dirty="0" err="1">
                <a:solidFill>
                  <a:srgbClr val="000000"/>
                </a:solidFill>
                <a:latin typeface="Roboto Condensed"/>
              </a:rPr>
              <a:t>số</a:t>
            </a:r>
            <a:r>
              <a:rPr lang="en-US" sz="4561" dirty="0">
                <a:solidFill>
                  <a:srgbClr val="000000"/>
                </a:solidFill>
                <a:latin typeface="Roboto Condensed"/>
              </a:rPr>
              <a:t> 1</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3D2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2793" y="-106996"/>
            <a:ext cx="10674267" cy="1841311"/>
          </a:xfrm>
          <a:prstGeom prst="rect">
            <a:avLst/>
          </a:prstGeom>
        </p:spPr>
      </p:pic>
      <p:sp>
        <p:nvSpPr>
          <p:cNvPr id="3" name="TextBox 3"/>
          <p:cNvSpPr txBox="1"/>
          <p:nvPr/>
        </p:nvSpPr>
        <p:spPr>
          <a:xfrm>
            <a:off x="787716" y="242197"/>
            <a:ext cx="9225297" cy="1028626"/>
          </a:xfrm>
          <a:prstGeom prst="rect">
            <a:avLst/>
          </a:prstGeom>
        </p:spPr>
        <p:txBody>
          <a:bodyPr lIns="0" tIns="0" rIns="0" bIns="0" rtlCol="0" anchor="t">
            <a:spAutoFit/>
          </a:bodyPr>
          <a:lstStyle/>
          <a:p>
            <a:pPr algn="ctr">
              <a:lnSpc>
                <a:spcPts val="8400"/>
              </a:lnSpc>
            </a:pPr>
            <a:r>
              <a:rPr lang="en-US" sz="6000">
                <a:solidFill>
                  <a:srgbClr val="603139"/>
                </a:solidFill>
                <a:latin typeface="Fraunces Bold"/>
              </a:rPr>
              <a:t>3. KHÁM PHÁ VĂN BẢN</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44036" y="356497"/>
            <a:ext cx="2843964" cy="3345840"/>
          </a:xfrm>
          <a:prstGeom prst="rect">
            <a:avLst/>
          </a:prstGeom>
        </p:spPr>
      </p:pic>
      <p:grpSp>
        <p:nvGrpSpPr>
          <p:cNvPr id="5" name="Group 5"/>
          <p:cNvGrpSpPr/>
          <p:nvPr/>
        </p:nvGrpSpPr>
        <p:grpSpPr>
          <a:xfrm>
            <a:off x="1793976" y="3531978"/>
            <a:ext cx="15072042" cy="6352346"/>
            <a:chOff x="0" y="0"/>
            <a:chExt cx="4289983" cy="1808080"/>
          </a:xfrm>
        </p:grpSpPr>
        <p:sp>
          <p:nvSpPr>
            <p:cNvPr id="6" name="Freeform 6"/>
            <p:cNvSpPr/>
            <p:nvPr/>
          </p:nvSpPr>
          <p:spPr>
            <a:xfrm>
              <a:off x="0" y="0"/>
              <a:ext cx="4289983" cy="1808080"/>
            </a:xfrm>
            <a:custGeom>
              <a:avLst/>
              <a:gdLst/>
              <a:ahLst/>
              <a:cxnLst/>
              <a:rect l="l" t="t" r="r" b="b"/>
              <a:pathLst>
                <a:path w="4289983" h="1808080">
                  <a:moveTo>
                    <a:pt x="0" y="0"/>
                  </a:moveTo>
                  <a:lnTo>
                    <a:pt x="4289983" y="0"/>
                  </a:lnTo>
                  <a:lnTo>
                    <a:pt x="4289983" y="1808080"/>
                  </a:lnTo>
                  <a:lnTo>
                    <a:pt x="0" y="1808080"/>
                  </a:lnTo>
                  <a:close/>
                </a:path>
              </a:pathLst>
            </a:custGeom>
            <a:solidFill>
              <a:srgbClr val="F7F4E6"/>
            </a:solidFill>
            <a:ln w="47625">
              <a:solidFill>
                <a:srgbClr val="393A3F"/>
              </a:solidFill>
            </a:ln>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40"/>
                </a:lnSpc>
              </a:pPr>
              <a:endParaRPr/>
            </a:p>
          </p:txBody>
        </p:sp>
      </p:grpSp>
      <p:grpSp>
        <p:nvGrpSpPr>
          <p:cNvPr id="8" name="Group 8"/>
          <p:cNvGrpSpPr/>
          <p:nvPr/>
        </p:nvGrpSpPr>
        <p:grpSpPr>
          <a:xfrm>
            <a:off x="8488502" y="2557096"/>
            <a:ext cx="1771595" cy="177159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FC6744"/>
              </a:solidFill>
            </a:ln>
          </p:spPr>
        </p:sp>
        <p:sp>
          <p:nvSpPr>
            <p:cNvPr id="10" name="TextBox 10"/>
            <p:cNvSpPr txBox="1"/>
            <p:nvPr/>
          </p:nvSpPr>
          <p:spPr>
            <a:xfrm>
              <a:off x="76200" y="114300"/>
              <a:ext cx="660400" cy="622300"/>
            </a:xfrm>
            <a:prstGeom prst="rect">
              <a:avLst/>
            </a:prstGeom>
          </p:spPr>
          <p:txBody>
            <a:bodyPr lIns="50800" tIns="50800" rIns="50800" bIns="50800" rtlCol="0" anchor="ctr"/>
            <a:lstStyle/>
            <a:p>
              <a:pPr algn="ctr">
                <a:lnSpc>
                  <a:spcPts val="2208"/>
                </a:lnSpc>
              </a:pPr>
              <a:endParaRPr/>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35585" y="2870446"/>
            <a:ext cx="1277429" cy="1144895"/>
          </a:xfrm>
          <a:prstGeom prst="rect">
            <a:avLst/>
          </a:prstGeom>
        </p:spPr>
      </p:pic>
      <p:sp>
        <p:nvSpPr>
          <p:cNvPr id="12" name="TextBox 12"/>
          <p:cNvSpPr txBox="1"/>
          <p:nvPr/>
        </p:nvSpPr>
        <p:spPr>
          <a:xfrm>
            <a:off x="1793976" y="4109231"/>
            <a:ext cx="14373040" cy="5591175"/>
          </a:xfrm>
          <a:prstGeom prst="rect">
            <a:avLst/>
          </a:prstGeom>
        </p:spPr>
        <p:txBody>
          <a:bodyPr lIns="0" tIns="0" rIns="0" bIns="0" rtlCol="0" anchor="t">
            <a:spAutoFit/>
          </a:bodyPr>
          <a:lstStyle/>
          <a:p>
            <a:pPr marL="971553" lvl="1" indent="-485777" algn="just">
              <a:lnSpc>
                <a:spcPts val="6300"/>
              </a:lnSpc>
              <a:buFont typeface="Arial"/>
              <a:buChar char="•"/>
            </a:pPr>
            <a:r>
              <a:rPr lang="en-US" sz="4500" dirty="0">
                <a:solidFill>
                  <a:srgbClr val="603139"/>
                </a:solidFill>
                <a:latin typeface="Roboto Condensed"/>
              </a:rPr>
              <a:t>Ở </a:t>
            </a:r>
            <a:r>
              <a:rPr lang="en-US" sz="4500" dirty="0" err="1">
                <a:solidFill>
                  <a:srgbClr val="603139"/>
                </a:solidFill>
                <a:latin typeface="Roboto Condensed"/>
              </a:rPr>
              <a:t>đoạn</a:t>
            </a:r>
            <a:r>
              <a:rPr lang="en-US" sz="4500" dirty="0">
                <a:solidFill>
                  <a:srgbClr val="603139"/>
                </a:solidFill>
                <a:latin typeface="Roboto Condensed"/>
              </a:rPr>
              <a:t> 2, </a:t>
            </a:r>
            <a:r>
              <a:rPr lang="en-US" sz="4500" dirty="0" err="1">
                <a:solidFill>
                  <a:srgbClr val="603139"/>
                </a:solidFill>
                <a:latin typeface="Roboto Condensed"/>
              </a:rPr>
              <a:t>người</a:t>
            </a:r>
            <a:r>
              <a:rPr lang="en-US" sz="4500" dirty="0">
                <a:solidFill>
                  <a:srgbClr val="603139"/>
                </a:solidFill>
                <a:latin typeface="Roboto Condensed"/>
              </a:rPr>
              <a:t> </a:t>
            </a:r>
            <a:r>
              <a:rPr lang="en-US" sz="4500" dirty="0" err="1">
                <a:solidFill>
                  <a:srgbClr val="603139"/>
                </a:solidFill>
                <a:latin typeface="Roboto Condensed"/>
              </a:rPr>
              <a:t>viết</a:t>
            </a:r>
            <a:r>
              <a:rPr lang="en-US" sz="4500" dirty="0">
                <a:solidFill>
                  <a:srgbClr val="603139"/>
                </a:solidFill>
                <a:latin typeface="Roboto Condensed"/>
              </a:rPr>
              <a:t> </a:t>
            </a:r>
            <a:r>
              <a:rPr lang="en-US" sz="4500" dirty="0" err="1">
                <a:solidFill>
                  <a:srgbClr val="603139"/>
                </a:solidFill>
                <a:latin typeface="Roboto Condensed"/>
              </a:rPr>
              <a:t>đã</a:t>
            </a:r>
            <a:r>
              <a:rPr lang="en-US" sz="4500" dirty="0">
                <a:solidFill>
                  <a:srgbClr val="603139"/>
                </a:solidFill>
                <a:latin typeface="Roboto Condensed"/>
              </a:rPr>
              <a:t> </a:t>
            </a:r>
            <a:r>
              <a:rPr lang="en-US" sz="4500" dirty="0" err="1">
                <a:solidFill>
                  <a:srgbClr val="603139"/>
                </a:solidFill>
                <a:latin typeface="Roboto Condensed"/>
              </a:rPr>
              <a:t>chọn</a:t>
            </a:r>
            <a:r>
              <a:rPr lang="en-US" sz="4500" dirty="0">
                <a:solidFill>
                  <a:srgbClr val="603139"/>
                </a:solidFill>
                <a:latin typeface="Roboto Condensed"/>
              </a:rPr>
              <a:t> </a:t>
            </a:r>
            <a:r>
              <a:rPr lang="en-US" sz="4500" dirty="0" err="1">
                <a:solidFill>
                  <a:srgbClr val="603139"/>
                </a:solidFill>
                <a:latin typeface="Roboto Condensed"/>
              </a:rPr>
              <a:t>cách</a:t>
            </a:r>
            <a:r>
              <a:rPr lang="en-US" sz="4500" dirty="0">
                <a:solidFill>
                  <a:srgbClr val="603139"/>
                </a:solidFill>
                <a:latin typeface="Roboto Condensed"/>
              </a:rPr>
              <a:t> </a:t>
            </a:r>
            <a:r>
              <a:rPr lang="en-US" sz="4500" dirty="0" err="1">
                <a:solidFill>
                  <a:srgbClr val="603139"/>
                </a:solidFill>
                <a:latin typeface="Roboto Condensed"/>
              </a:rPr>
              <a:t>nào</a:t>
            </a:r>
            <a:r>
              <a:rPr lang="en-US" sz="4500" dirty="0">
                <a:solidFill>
                  <a:srgbClr val="603139"/>
                </a:solidFill>
                <a:latin typeface="Roboto Condensed"/>
              </a:rPr>
              <a:t> </a:t>
            </a:r>
            <a:r>
              <a:rPr lang="en-US" sz="4500" dirty="0" err="1">
                <a:solidFill>
                  <a:srgbClr val="603139"/>
                </a:solidFill>
                <a:latin typeface="Roboto Condensed"/>
              </a:rPr>
              <a:t>để</a:t>
            </a:r>
            <a:r>
              <a:rPr lang="en-US" sz="4500" dirty="0">
                <a:solidFill>
                  <a:srgbClr val="603139"/>
                </a:solidFill>
                <a:latin typeface="Roboto Condensed"/>
              </a:rPr>
              <a:t> </a:t>
            </a:r>
            <a:r>
              <a:rPr lang="en-US" sz="4500" dirty="0" err="1">
                <a:solidFill>
                  <a:srgbClr val="603139"/>
                </a:solidFill>
                <a:latin typeface="Roboto Condensed"/>
              </a:rPr>
              <a:t>triển</a:t>
            </a:r>
            <a:r>
              <a:rPr lang="en-US" sz="4500" dirty="0">
                <a:solidFill>
                  <a:srgbClr val="603139"/>
                </a:solidFill>
                <a:latin typeface="Roboto Condensed"/>
              </a:rPr>
              <a:t> </a:t>
            </a:r>
            <a:r>
              <a:rPr lang="en-US" sz="4500" dirty="0" err="1">
                <a:solidFill>
                  <a:srgbClr val="603139"/>
                </a:solidFill>
                <a:latin typeface="Roboto Condensed"/>
              </a:rPr>
              <a:t>khai</a:t>
            </a:r>
            <a:r>
              <a:rPr lang="en-US" sz="4500" dirty="0">
                <a:solidFill>
                  <a:srgbClr val="603139"/>
                </a:solidFill>
                <a:latin typeface="Roboto Condensed"/>
              </a:rPr>
              <a:t> ý </a:t>
            </a:r>
            <a:r>
              <a:rPr lang="en-US" sz="4500" dirty="0" err="1">
                <a:solidFill>
                  <a:srgbClr val="603139"/>
                </a:solidFill>
                <a:latin typeface="Roboto Condensed"/>
              </a:rPr>
              <a:t>tưởng</a:t>
            </a:r>
            <a:r>
              <a:rPr lang="en-US" sz="4500" dirty="0">
                <a:solidFill>
                  <a:srgbClr val="603139"/>
                </a:solidFill>
                <a:latin typeface="Roboto Condensed"/>
              </a:rPr>
              <a:t> </a:t>
            </a:r>
            <a:r>
              <a:rPr lang="en-US" sz="4500" dirty="0" err="1">
                <a:solidFill>
                  <a:srgbClr val="603139"/>
                </a:solidFill>
                <a:latin typeface="Roboto Condensed"/>
              </a:rPr>
              <a:t>và</a:t>
            </a:r>
            <a:r>
              <a:rPr lang="en-US" sz="4500" dirty="0">
                <a:solidFill>
                  <a:srgbClr val="603139"/>
                </a:solidFill>
                <a:latin typeface="Roboto Condensed"/>
              </a:rPr>
              <a:t> </a:t>
            </a:r>
            <a:r>
              <a:rPr lang="en-US" sz="4500" dirty="0" err="1">
                <a:solidFill>
                  <a:srgbClr val="603139"/>
                </a:solidFill>
                <a:latin typeface="Roboto Condensed"/>
              </a:rPr>
              <a:t>thông</a:t>
            </a:r>
            <a:r>
              <a:rPr lang="en-US" sz="4500" dirty="0">
                <a:solidFill>
                  <a:srgbClr val="603139"/>
                </a:solidFill>
                <a:latin typeface="Roboto Condensed"/>
              </a:rPr>
              <a:t> tin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văn</a:t>
            </a:r>
            <a:r>
              <a:rPr lang="en-US" sz="4500" dirty="0">
                <a:solidFill>
                  <a:srgbClr val="603139"/>
                </a:solidFill>
                <a:latin typeface="Roboto Condensed"/>
              </a:rPr>
              <a:t> </a:t>
            </a:r>
            <a:r>
              <a:rPr lang="en-US" sz="4500" dirty="0" err="1">
                <a:solidFill>
                  <a:srgbClr val="603139"/>
                </a:solidFill>
                <a:latin typeface="Roboto Condensed"/>
              </a:rPr>
              <a:t>bản</a:t>
            </a:r>
            <a:r>
              <a:rPr lang="en-US" sz="4500" dirty="0">
                <a:solidFill>
                  <a:srgbClr val="603139"/>
                </a:solidFill>
                <a:latin typeface="Roboto Condensed"/>
              </a:rPr>
              <a:t>? </a:t>
            </a:r>
            <a:r>
              <a:rPr lang="en-US" sz="4500" dirty="0" err="1">
                <a:solidFill>
                  <a:srgbClr val="603139"/>
                </a:solidFill>
                <a:latin typeface="Roboto Condensed"/>
              </a:rPr>
              <a:t>Chỉ</a:t>
            </a:r>
            <a:r>
              <a:rPr lang="en-US" sz="4500" dirty="0">
                <a:solidFill>
                  <a:srgbClr val="603139"/>
                </a:solidFill>
                <a:latin typeface="Roboto Condensed"/>
              </a:rPr>
              <a:t> </a:t>
            </a:r>
            <a:r>
              <a:rPr lang="en-US" sz="4500" dirty="0" err="1">
                <a:solidFill>
                  <a:srgbClr val="603139"/>
                </a:solidFill>
                <a:latin typeface="Roboto Condensed"/>
              </a:rPr>
              <a:t>ra</a:t>
            </a:r>
            <a:r>
              <a:rPr lang="en-US" sz="4500" dirty="0">
                <a:solidFill>
                  <a:srgbClr val="603139"/>
                </a:solidFill>
                <a:latin typeface="Roboto Condensed"/>
              </a:rPr>
              <a:t> </a:t>
            </a:r>
            <a:r>
              <a:rPr lang="en-US" sz="4500" dirty="0" err="1">
                <a:solidFill>
                  <a:srgbClr val="603139"/>
                </a:solidFill>
                <a:latin typeface="Roboto Condensed"/>
              </a:rPr>
              <a:t>những</a:t>
            </a:r>
            <a:r>
              <a:rPr lang="en-US" sz="4500" dirty="0">
                <a:solidFill>
                  <a:srgbClr val="603139"/>
                </a:solidFill>
                <a:latin typeface="Roboto Condensed"/>
              </a:rPr>
              <a:t> </a:t>
            </a:r>
            <a:r>
              <a:rPr lang="en-US" sz="4500" dirty="0" err="1">
                <a:solidFill>
                  <a:srgbClr val="603139"/>
                </a:solidFill>
                <a:latin typeface="Roboto Condensed"/>
              </a:rPr>
              <a:t>biểu</a:t>
            </a:r>
            <a:r>
              <a:rPr lang="en-US" sz="4500" dirty="0">
                <a:solidFill>
                  <a:srgbClr val="603139"/>
                </a:solidFill>
                <a:latin typeface="Roboto Condensed"/>
              </a:rPr>
              <a:t> </a:t>
            </a:r>
            <a:r>
              <a:rPr lang="en-US" sz="4500" dirty="0" err="1">
                <a:solidFill>
                  <a:srgbClr val="603139"/>
                </a:solidFill>
                <a:latin typeface="Roboto Condensed"/>
              </a:rPr>
              <a:t>hiện</a:t>
            </a:r>
            <a:r>
              <a:rPr lang="en-US" sz="4500" dirty="0">
                <a:solidFill>
                  <a:srgbClr val="603139"/>
                </a:solidFill>
                <a:latin typeface="Roboto Condensed"/>
              </a:rPr>
              <a:t> </a:t>
            </a:r>
            <a:r>
              <a:rPr lang="en-US" sz="4500" dirty="0" err="1">
                <a:solidFill>
                  <a:srgbClr val="603139"/>
                </a:solidFill>
                <a:latin typeface="Roboto Condensed"/>
              </a:rPr>
              <a:t>cụ</a:t>
            </a:r>
            <a:r>
              <a:rPr lang="en-US" sz="4500" dirty="0">
                <a:solidFill>
                  <a:srgbClr val="603139"/>
                </a:solidFill>
                <a:latin typeface="Roboto Condensed"/>
              </a:rPr>
              <a:t> </a:t>
            </a:r>
            <a:r>
              <a:rPr lang="en-US" sz="4500" dirty="0" err="1">
                <a:solidFill>
                  <a:srgbClr val="603139"/>
                </a:solidFill>
                <a:latin typeface="Roboto Condensed"/>
              </a:rPr>
              <a:t>thể</a:t>
            </a:r>
            <a:r>
              <a:rPr lang="en-US" sz="4500" dirty="0">
                <a:solidFill>
                  <a:srgbClr val="603139"/>
                </a:solidFill>
                <a:latin typeface="Roboto Condensed"/>
              </a:rPr>
              <a:t> </a:t>
            </a:r>
            <a:r>
              <a:rPr lang="en-US" sz="4500" dirty="0" err="1">
                <a:solidFill>
                  <a:srgbClr val="603139"/>
                </a:solidFill>
                <a:latin typeface="Roboto Condensed"/>
              </a:rPr>
              <a:t>và</a:t>
            </a:r>
            <a:r>
              <a:rPr lang="en-US" sz="4500" dirty="0">
                <a:solidFill>
                  <a:srgbClr val="603139"/>
                </a:solidFill>
                <a:latin typeface="Roboto Condensed"/>
              </a:rPr>
              <a:t> </a:t>
            </a:r>
            <a:r>
              <a:rPr lang="en-US" sz="4500" dirty="0" err="1">
                <a:solidFill>
                  <a:srgbClr val="603139"/>
                </a:solidFill>
                <a:latin typeface="Roboto Condensed"/>
              </a:rPr>
              <a:t>hiệu</a:t>
            </a:r>
            <a:r>
              <a:rPr lang="en-US" sz="4500" dirty="0">
                <a:solidFill>
                  <a:srgbClr val="603139"/>
                </a:solidFill>
                <a:latin typeface="Roboto Condensed"/>
              </a:rPr>
              <a:t> </a:t>
            </a:r>
            <a:r>
              <a:rPr lang="en-US" sz="4500" dirty="0" err="1">
                <a:solidFill>
                  <a:srgbClr val="603139"/>
                </a:solidFill>
                <a:latin typeface="Roboto Condensed"/>
              </a:rPr>
              <a:t>quả</a:t>
            </a:r>
            <a:r>
              <a:rPr lang="en-US" sz="4500" dirty="0">
                <a:solidFill>
                  <a:srgbClr val="603139"/>
                </a:solidFill>
                <a:latin typeface="Roboto Condensed"/>
              </a:rPr>
              <a:t> </a:t>
            </a:r>
            <a:r>
              <a:rPr lang="en-US" sz="4500" dirty="0" err="1">
                <a:solidFill>
                  <a:srgbClr val="603139"/>
                </a:solidFill>
                <a:latin typeface="Roboto Condensed"/>
              </a:rPr>
              <a:t>của</a:t>
            </a:r>
            <a:r>
              <a:rPr lang="en-US" sz="4500" dirty="0">
                <a:solidFill>
                  <a:srgbClr val="603139"/>
                </a:solidFill>
                <a:latin typeface="Roboto Condensed"/>
              </a:rPr>
              <a:t> </a:t>
            </a:r>
            <a:r>
              <a:rPr lang="en-US" sz="4500" dirty="0" err="1">
                <a:solidFill>
                  <a:srgbClr val="603139"/>
                </a:solidFill>
                <a:latin typeface="Roboto Condensed"/>
              </a:rPr>
              <a:t>cách</a:t>
            </a:r>
            <a:r>
              <a:rPr lang="en-US" sz="4500" dirty="0">
                <a:solidFill>
                  <a:srgbClr val="603139"/>
                </a:solidFill>
                <a:latin typeface="Roboto Condensed"/>
              </a:rPr>
              <a:t> </a:t>
            </a:r>
            <a:r>
              <a:rPr lang="en-US" sz="4500" dirty="0" err="1">
                <a:solidFill>
                  <a:srgbClr val="603139"/>
                </a:solidFill>
                <a:latin typeface="Roboto Condensed"/>
              </a:rPr>
              <a:t>triển</a:t>
            </a:r>
            <a:r>
              <a:rPr lang="en-US" sz="4500" dirty="0">
                <a:solidFill>
                  <a:srgbClr val="603139"/>
                </a:solidFill>
                <a:latin typeface="Roboto Condensed"/>
              </a:rPr>
              <a:t> </a:t>
            </a:r>
            <a:r>
              <a:rPr lang="en-US" sz="4500" dirty="0" err="1">
                <a:solidFill>
                  <a:srgbClr val="603139"/>
                </a:solidFill>
                <a:latin typeface="Roboto Condensed"/>
              </a:rPr>
              <a:t>khai</a:t>
            </a:r>
            <a:r>
              <a:rPr lang="en-US" sz="4500" dirty="0">
                <a:solidFill>
                  <a:srgbClr val="603139"/>
                </a:solidFill>
                <a:latin typeface="Roboto Condensed"/>
              </a:rPr>
              <a:t> </a:t>
            </a:r>
            <a:r>
              <a:rPr lang="en-US" sz="4500" dirty="0" err="1">
                <a:solidFill>
                  <a:srgbClr val="603139"/>
                </a:solidFill>
                <a:latin typeface="Roboto Condensed"/>
              </a:rPr>
              <a:t>ấy</a:t>
            </a:r>
            <a:r>
              <a:rPr lang="en-US" sz="4500" dirty="0">
                <a:solidFill>
                  <a:srgbClr val="603139"/>
                </a:solidFill>
                <a:latin typeface="Roboto Condensed"/>
              </a:rPr>
              <a:t>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đoạn</a:t>
            </a:r>
            <a:r>
              <a:rPr lang="en-US" sz="4500" dirty="0">
                <a:solidFill>
                  <a:srgbClr val="603139"/>
                </a:solidFill>
                <a:latin typeface="Roboto Condensed"/>
              </a:rPr>
              <a:t> 2.</a:t>
            </a:r>
          </a:p>
          <a:p>
            <a:pPr marL="971553" lvl="1" indent="-485777" algn="just">
              <a:lnSpc>
                <a:spcPts val="6300"/>
              </a:lnSpc>
              <a:buFont typeface="Arial"/>
              <a:buChar char="•"/>
            </a:pPr>
            <a:r>
              <a:rPr lang="en-US" sz="4500" dirty="0" err="1">
                <a:solidFill>
                  <a:srgbClr val="603139"/>
                </a:solidFill>
                <a:latin typeface="Roboto Condensed"/>
              </a:rPr>
              <a:t>Cước</a:t>
            </a:r>
            <a:r>
              <a:rPr lang="en-US" sz="4500" dirty="0">
                <a:solidFill>
                  <a:srgbClr val="603139"/>
                </a:solidFill>
                <a:latin typeface="Roboto Condensed"/>
              </a:rPr>
              <a:t> </a:t>
            </a:r>
            <a:r>
              <a:rPr lang="en-US" sz="4500" dirty="0" err="1">
                <a:solidFill>
                  <a:srgbClr val="603139"/>
                </a:solidFill>
                <a:latin typeface="Roboto Condensed"/>
              </a:rPr>
              <a:t>chú</a:t>
            </a:r>
            <a:r>
              <a:rPr lang="en-US" sz="4500" dirty="0">
                <a:solidFill>
                  <a:srgbClr val="603139"/>
                </a:solidFill>
                <a:latin typeface="Roboto Condensed"/>
              </a:rPr>
              <a:t> tam </a:t>
            </a:r>
            <a:r>
              <a:rPr lang="en-US" sz="4500" dirty="0" err="1">
                <a:solidFill>
                  <a:srgbClr val="603139"/>
                </a:solidFill>
                <a:latin typeface="Roboto Condensed"/>
              </a:rPr>
              <a:t>bản</a:t>
            </a:r>
            <a:r>
              <a:rPr lang="en-US" sz="4500" dirty="0">
                <a:solidFill>
                  <a:srgbClr val="603139"/>
                </a:solidFill>
                <a:latin typeface="Roboto Condensed"/>
              </a:rPr>
              <a:t> </a:t>
            </a:r>
            <a:r>
              <a:rPr lang="en-US" sz="4500" dirty="0" err="1">
                <a:solidFill>
                  <a:srgbClr val="603139"/>
                </a:solidFill>
                <a:latin typeface="Roboto Condensed"/>
              </a:rPr>
              <a:t>có</a:t>
            </a:r>
            <a:r>
              <a:rPr lang="en-US" sz="4500" dirty="0">
                <a:solidFill>
                  <a:srgbClr val="603139"/>
                </a:solidFill>
                <a:latin typeface="Roboto Condensed"/>
              </a:rPr>
              <a:t> </a:t>
            </a:r>
            <a:r>
              <a:rPr lang="en-US" sz="4500" dirty="0" err="1">
                <a:solidFill>
                  <a:srgbClr val="603139"/>
                </a:solidFill>
                <a:latin typeface="Roboto Condensed"/>
              </a:rPr>
              <a:t>mục</a:t>
            </a:r>
            <a:r>
              <a:rPr lang="en-US" sz="4500" dirty="0">
                <a:solidFill>
                  <a:srgbClr val="603139"/>
                </a:solidFill>
                <a:latin typeface="Roboto Condensed"/>
              </a:rPr>
              <a:t> </a:t>
            </a:r>
            <a:r>
              <a:rPr lang="en-US" sz="4500" dirty="0" err="1">
                <a:solidFill>
                  <a:srgbClr val="603139"/>
                </a:solidFill>
                <a:latin typeface="Roboto Condensed"/>
              </a:rPr>
              <a:t>đích</a:t>
            </a:r>
            <a:r>
              <a:rPr lang="en-US" sz="4500" dirty="0">
                <a:solidFill>
                  <a:srgbClr val="603139"/>
                </a:solidFill>
                <a:latin typeface="Roboto Condensed"/>
              </a:rPr>
              <a:t> </a:t>
            </a:r>
            <a:r>
              <a:rPr lang="en-US" sz="4500" dirty="0" err="1">
                <a:solidFill>
                  <a:srgbClr val="603139"/>
                </a:solidFill>
                <a:latin typeface="Roboto Condensed"/>
              </a:rPr>
              <a:t>gì</a:t>
            </a:r>
            <a:r>
              <a:rPr lang="en-US" sz="4500" dirty="0">
                <a:solidFill>
                  <a:srgbClr val="603139"/>
                </a:solidFill>
                <a:latin typeface="Roboto Condensed"/>
              </a:rPr>
              <a:t>? </a:t>
            </a:r>
            <a:r>
              <a:rPr lang="en-US" sz="4500" dirty="0" err="1">
                <a:solidFill>
                  <a:srgbClr val="603139"/>
                </a:solidFill>
                <a:latin typeface="Roboto Condensed"/>
              </a:rPr>
              <a:t>Em</a:t>
            </a:r>
            <a:r>
              <a:rPr lang="en-US" sz="4500" dirty="0">
                <a:solidFill>
                  <a:srgbClr val="603139"/>
                </a:solidFill>
                <a:latin typeface="Roboto Condensed"/>
              </a:rPr>
              <a:t> </a:t>
            </a:r>
            <a:r>
              <a:rPr lang="en-US" sz="4500" dirty="0" err="1">
                <a:solidFill>
                  <a:srgbClr val="603139"/>
                </a:solidFill>
                <a:latin typeface="Roboto Condensed"/>
              </a:rPr>
              <a:t>thấy</a:t>
            </a:r>
            <a:r>
              <a:rPr lang="en-US" sz="4500" dirty="0">
                <a:solidFill>
                  <a:srgbClr val="603139"/>
                </a:solidFill>
                <a:latin typeface="Roboto Condensed"/>
              </a:rPr>
              <a:t> </a:t>
            </a:r>
            <a:r>
              <a:rPr lang="en-US" sz="4500" dirty="0" err="1">
                <a:solidFill>
                  <a:srgbClr val="603139"/>
                </a:solidFill>
                <a:latin typeface="Roboto Condensed"/>
              </a:rPr>
              <a:t>có</a:t>
            </a:r>
            <a:r>
              <a:rPr lang="en-US" sz="4500" dirty="0">
                <a:solidFill>
                  <a:srgbClr val="603139"/>
                </a:solidFill>
                <a:latin typeface="Roboto Condensed"/>
              </a:rPr>
              <a:t> </a:t>
            </a:r>
            <a:r>
              <a:rPr lang="en-US" sz="4500" dirty="0" err="1">
                <a:solidFill>
                  <a:srgbClr val="603139"/>
                </a:solidFill>
                <a:latin typeface="Roboto Condensed"/>
              </a:rPr>
              <a:t>cần</a:t>
            </a:r>
            <a:r>
              <a:rPr lang="en-US" sz="4500" dirty="0">
                <a:solidFill>
                  <a:srgbClr val="603139"/>
                </a:solidFill>
                <a:latin typeface="Roboto Condensed"/>
              </a:rPr>
              <a:t> </a:t>
            </a:r>
            <a:r>
              <a:rPr lang="en-US" sz="4500" dirty="0" err="1">
                <a:solidFill>
                  <a:srgbClr val="603139"/>
                </a:solidFill>
                <a:latin typeface="Roboto Condensed"/>
              </a:rPr>
              <a:t>chú</a:t>
            </a:r>
            <a:r>
              <a:rPr lang="en-US" sz="4500" dirty="0">
                <a:solidFill>
                  <a:srgbClr val="603139"/>
                </a:solidFill>
                <a:latin typeface="Roboto Condensed"/>
              </a:rPr>
              <a:t> </a:t>
            </a:r>
            <a:r>
              <a:rPr lang="en-US" sz="4500" dirty="0" err="1">
                <a:solidFill>
                  <a:srgbClr val="603139"/>
                </a:solidFill>
                <a:latin typeface="Roboto Condensed"/>
              </a:rPr>
              <a:t>thích</a:t>
            </a:r>
            <a:r>
              <a:rPr lang="en-US" sz="4500" dirty="0">
                <a:solidFill>
                  <a:srgbClr val="603139"/>
                </a:solidFill>
                <a:latin typeface="Roboto Condensed"/>
              </a:rPr>
              <a:t> </a:t>
            </a:r>
            <a:r>
              <a:rPr lang="en-US" sz="4500" dirty="0" err="1">
                <a:solidFill>
                  <a:srgbClr val="603139"/>
                </a:solidFill>
                <a:latin typeface="Roboto Condensed"/>
              </a:rPr>
              <a:t>thêm</a:t>
            </a:r>
            <a:r>
              <a:rPr lang="en-US" sz="4500" dirty="0">
                <a:solidFill>
                  <a:srgbClr val="603139"/>
                </a:solidFill>
                <a:latin typeface="Roboto Condensed"/>
              </a:rPr>
              <a:t> </a:t>
            </a:r>
            <a:r>
              <a:rPr lang="en-US" sz="4500" dirty="0" err="1">
                <a:solidFill>
                  <a:srgbClr val="603139"/>
                </a:solidFill>
                <a:latin typeface="Roboto Condensed"/>
              </a:rPr>
              <a:t>những</a:t>
            </a:r>
            <a:r>
              <a:rPr lang="en-US" sz="4500" dirty="0">
                <a:solidFill>
                  <a:srgbClr val="603139"/>
                </a:solidFill>
                <a:latin typeface="Roboto Condensed"/>
              </a:rPr>
              <a:t> </a:t>
            </a:r>
            <a:r>
              <a:rPr lang="en-US" sz="4500" dirty="0" err="1">
                <a:solidFill>
                  <a:srgbClr val="603139"/>
                </a:solidFill>
                <a:latin typeface="Roboto Condensed"/>
              </a:rPr>
              <a:t>từ</a:t>
            </a:r>
            <a:r>
              <a:rPr lang="en-US" sz="4500" dirty="0">
                <a:solidFill>
                  <a:srgbClr val="603139"/>
                </a:solidFill>
                <a:latin typeface="Roboto Condensed"/>
              </a:rPr>
              <a:t> </a:t>
            </a:r>
            <a:r>
              <a:rPr lang="en-US" sz="4500" dirty="0" err="1">
                <a:solidFill>
                  <a:srgbClr val="603139"/>
                </a:solidFill>
                <a:latin typeface="Roboto Condensed"/>
              </a:rPr>
              <a:t>ngữ</a:t>
            </a:r>
            <a:r>
              <a:rPr lang="en-US" sz="4500" dirty="0">
                <a:solidFill>
                  <a:srgbClr val="603139"/>
                </a:solidFill>
                <a:latin typeface="Roboto Condensed"/>
              </a:rPr>
              <a:t>, </a:t>
            </a:r>
            <a:r>
              <a:rPr lang="en-US" sz="4500" dirty="0" err="1">
                <a:solidFill>
                  <a:srgbClr val="603139"/>
                </a:solidFill>
                <a:latin typeface="Roboto Condensed"/>
              </a:rPr>
              <a:t>kí</a:t>
            </a:r>
            <a:r>
              <a:rPr lang="en-US" sz="4500" dirty="0">
                <a:solidFill>
                  <a:srgbClr val="603139"/>
                </a:solidFill>
                <a:latin typeface="Roboto Condensed"/>
              </a:rPr>
              <a:t> </a:t>
            </a:r>
            <a:r>
              <a:rPr lang="en-US" sz="4500" dirty="0" err="1">
                <a:solidFill>
                  <a:srgbClr val="603139"/>
                </a:solidFill>
                <a:latin typeface="Roboto Condensed"/>
              </a:rPr>
              <a:t>hiệu</a:t>
            </a:r>
            <a:r>
              <a:rPr lang="en-US" sz="4500" dirty="0">
                <a:solidFill>
                  <a:srgbClr val="603139"/>
                </a:solidFill>
                <a:latin typeface="Roboto Condensed"/>
              </a:rPr>
              <a:t> </a:t>
            </a:r>
            <a:r>
              <a:rPr lang="en-US" sz="4500" dirty="0" err="1">
                <a:solidFill>
                  <a:srgbClr val="603139"/>
                </a:solidFill>
                <a:latin typeface="Roboto Condensed"/>
              </a:rPr>
              <a:t>nào</a:t>
            </a:r>
            <a:r>
              <a:rPr lang="en-US" sz="4500" dirty="0">
                <a:solidFill>
                  <a:srgbClr val="603139"/>
                </a:solidFill>
                <a:latin typeface="Roboto Condensed"/>
              </a:rPr>
              <a:t> </a:t>
            </a:r>
            <a:r>
              <a:rPr lang="en-US" sz="4500" dirty="0" err="1">
                <a:solidFill>
                  <a:srgbClr val="603139"/>
                </a:solidFill>
                <a:latin typeface="Roboto Condensed"/>
              </a:rPr>
              <a:t>khác</a:t>
            </a:r>
            <a:r>
              <a:rPr lang="en-US" sz="4500" dirty="0">
                <a:solidFill>
                  <a:srgbClr val="603139"/>
                </a:solidFill>
                <a:latin typeface="Roboto Condensed"/>
              </a:rPr>
              <a:t>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văn</a:t>
            </a:r>
            <a:r>
              <a:rPr lang="en-US" sz="4500" dirty="0">
                <a:solidFill>
                  <a:srgbClr val="603139"/>
                </a:solidFill>
                <a:latin typeface="Roboto Condensed"/>
              </a:rPr>
              <a:t> </a:t>
            </a:r>
            <a:r>
              <a:rPr lang="en-US" sz="4500" dirty="0" err="1">
                <a:solidFill>
                  <a:srgbClr val="603139"/>
                </a:solidFill>
                <a:latin typeface="Roboto Condensed"/>
              </a:rPr>
              <a:t>bản</a:t>
            </a:r>
            <a:r>
              <a:rPr lang="en-US" sz="4500" dirty="0">
                <a:solidFill>
                  <a:srgbClr val="603139"/>
                </a:solidFill>
                <a:latin typeface="Roboto Condensed"/>
              </a:rPr>
              <a:t> </a:t>
            </a:r>
            <a:r>
              <a:rPr lang="en-US" sz="4500" dirty="0" err="1">
                <a:solidFill>
                  <a:srgbClr val="603139"/>
                </a:solidFill>
                <a:latin typeface="Roboto Condensed"/>
              </a:rPr>
              <a:t>không</a:t>
            </a:r>
            <a:r>
              <a:rPr lang="en-US" sz="4500" dirty="0">
                <a:solidFill>
                  <a:srgbClr val="603139"/>
                </a:solidFill>
                <a:latin typeface="Roboto Condensed"/>
              </a:rPr>
              <a:t>?</a:t>
            </a:r>
          </a:p>
          <a:p>
            <a:pPr algn="just">
              <a:lnSpc>
                <a:spcPts val="6300"/>
              </a:lnSpc>
            </a:pPr>
            <a:endParaRPr lang="en-US" sz="4500" dirty="0">
              <a:solidFill>
                <a:srgbClr val="603139"/>
              </a:solidFill>
              <a:latin typeface="Roboto Condensed"/>
            </a:endParaRPr>
          </a:p>
        </p:txBody>
      </p:sp>
      <p:sp>
        <p:nvSpPr>
          <p:cNvPr id="13" name="TextBox 13"/>
          <p:cNvSpPr txBox="1"/>
          <p:nvPr/>
        </p:nvSpPr>
        <p:spPr>
          <a:xfrm>
            <a:off x="1793976" y="2635432"/>
            <a:ext cx="2530078" cy="896546"/>
          </a:xfrm>
          <a:prstGeom prst="rect">
            <a:avLst/>
          </a:prstGeom>
        </p:spPr>
        <p:txBody>
          <a:bodyPr lIns="0" tIns="0" rIns="0" bIns="0" rtlCol="0" anchor="t">
            <a:spAutoFit/>
          </a:bodyPr>
          <a:lstStyle/>
          <a:p>
            <a:pPr algn="ctr">
              <a:lnSpc>
                <a:spcPts val="7279"/>
              </a:lnSpc>
            </a:pPr>
            <a:r>
              <a:rPr lang="en-US" sz="5199">
                <a:solidFill>
                  <a:srgbClr val="603139"/>
                </a:solidFill>
                <a:latin typeface="Roboto Condensed Bold"/>
              </a:rPr>
              <a:t>Nhóm 1,2</a:t>
            </a:r>
          </a:p>
        </p:txBody>
      </p:sp>
      <p:sp>
        <p:nvSpPr>
          <p:cNvPr id="14" name="TextBox 14"/>
          <p:cNvSpPr txBox="1"/>
          <p:nvPr/>
        </p:nvSpPr>
        <p:spPr>
          <a:xfrm>
            <a:off x="539621" y="1781537"/>
            <a:ext cx="15448187" cy="819150"/>
          </a:xfrm>
          <a:prstGeom prst="rect">
            <a:avLst/>
          </a:prstGeom>
        </p:spPr>
        <p:txBody>
          <a:bodyPr lIns="0" tIns="0" rIns="0" bIns="0" rtlCol="0" anchor="t">
            <a:spAutoFit/>
          </a:bodyPr>
          <a:lstStyle/>
          <a:p>
            <a:pPr algn="l">
              <a:lnSpc>
                <a:spcPts val="6480"/>
              </a:lnSpc>
            </a:pPr>
            <a:r>
              <a:rPr lang="en-US" sz="5400">
                <a:solidFill>
                  <a:srgbClr val="04294F"/>
                </a:solidFill>
                <a:latin typeface="Roboto Condensed Bold"/>
              </a:rPr>
              <a:t>3.2 Triển khai ý tưởng và thông tin trong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D3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62793" y="-106996"/>
            <a:ext cx="10674267" cy="1841311"/>
          </a:xfrm>
          <a:prstGeom prst="rect">
            <a:avLst/>
          </a:prstGeom>
        </p:spPr>
      </p:pic>
      <p:sp>
        <p:nvSpPr>
          <p:cNvPr id="3" name="TextBox 3"/>
          <p:cNvSpPr txBox="1"/>
          <p:nvPr/>
        </p:nvSpPr>
        <p:spPr>
          <a:xfrm>
            <a:off x="787716" y="242197"/>
            <a:ext cx="9225297" cy="1028626"/>
          </a:xfrm>
          <a:prstGeom prst="rect">
            <a:avLst/>
          </a:prstGeom>
        </p:spPr>
        <p:txBody>
          <a:bodyPr lIns="0" tIns="0" rIns="0" bIns="0" rtlCol="0" anchor="t">
            <a:spAutoFit/>
          </a:bodyPr>
          <a:lstStyle/>
          <a:p>
            <a:pPr algn="ctr">
              <a:lnSpc>
                <a:spcPts val="8400"/>
              </a:lnSpc>
            </a:pPr>
            <a:r>
              <a:rPr lang="en-US" sz="6000">
                <a:solidFill>
                  <a:srgbClr val="603139"/>
                </a:solidFill>
                <a:latin typeface="Fraunces Bold"/>
              </a:rPr>
              <a:t>3. KHÁM PHÁ VĂN BẢN</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44036" y="356497"/>
            <a:ext cx="2843964" cy="3345840"/>
          </a:xfrm>
          <a:prstGeom prst="rect">
            <a:avLst/>
          </a:prstGeom>
        </p:spPr>
      </p:pic>
      <p:grpSp>
        <p:nvGrpSpPr>
          <p:cNvPr id="5" name="Group 5"/>
          <p:cNvGrpSpPr/>
          <p:nvPr/>
        </p:nvGrpSpPr>
        <p:grpSpPr>
          <a:xfrm>
            <a:off x="1793976" y="3531978"/>
            <a:ext cx="15072042" cy="6352346"/>
            <a:chOff x="0" y="0"/>
            <a:chExt cx="4289983" cy="1808080"/>
          </a:xfrm>
        </p:grpSpPr>
        <p:sp>
          <p:nvSpPr>
            <p:cNvPr id="6" name="Freeform 6"/>
            <p:cNvSpPr/>
            <p:nvPr/>
          </p:nvSpPr>
          <p:spPr>
            <a:xfrm>
              <a:off x="0" y="0"/>
              <a:ext cx="4289983" cy="1808080"/>
            </a:xfrm>
            <a:custGeom>
              <a:avLst/>
              <a:gdLst/>
              <a:ahLst/>
              <a:cxnLst/>
              <a:rect l="l" t="t" r="r" b="b"/>
              <a:pathLst>
                <a:path w="4289983" h="1808080">
                  <a:moveTo>
                    <a:pt x="0" y="0"/>
                  </a:moveTo>
                  <a:lnTo>
                    <a:pt x="4289983" y="0"/>
                  </a:lnTo>
                  <a:lnTo>
                    <a:pt x="4289983" y="1808080"/>
                  </a:lnTo>
                  <a:lnTo>
                    <a:pt x="0" y="1808080"/>
                  </a:lnTo>
                  <a:close/>
                </a:path>
              </a:pathLst>
            </a:custGeom>
            <a:solidFill>
              <a:srgbClr val="F7F4E6"/>
            </a:solidFill>
            <a:ln w="47625">
              <a:solidFill>
                <a:srgbClr val="393A3F"/>
              </a:solidFill>
            </a:ln>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40"/>
                </a:lnSpc>
              </a:pPr>
              <a:endParaRPr/>
            </a:p>
          </p:txBody>
        </p:sp>
      </p:grpSp>
      <p:grpSp>
        <p:nvGrpSpPr>
          <p:cNvPr id="8" name="Group 8"/>
          <p:cNvGrpSpPr/>
          <p:nvPr/>
        </p:nvGrpSpPr>
        <p:grpSpPr>
          <a:xfrm>
            <a:off x="8488502" y="2557096"/>
            <a:ext cx="1771595" cy="177159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FC6744"/>
              </a:solidFill>
            </a:ln>
          </p:spPr>
        </p:sp>
        <p:sp>
          <p:nvSpPr>
            <p:cNvPr id="10" name="TextBox 10"/>
            <p:cNvSpPr txBox="1"/>
            <p:nvPr/>
          </p:nvSpPr>
          <p:spPr>
            <a:xfrm>
              <a:off x="76200" y="114300"/>
              <a:ext cx="660400" cy="622300"/>
            </a:xfrm>
            <a:prstGeom prst="rect">
              <a:avLst/>
            </a:prstGeom>
          </p:spPr>
          <p:txBody>
            <a:bodyPr lIns="50800" tIns="50800" rIns="50800" bIns="50800" rtlCol="0" anchor="ctr"/>
            <a:lstStyle/>
            <a:p>
              <a:pPr algn="ctr">
                <a:lnSpc>
                  <a:spcPts val="2208"/>
                </a:lnSpc>
              </a:pPr>
              <a:endParaRPr/>
            </a:p>
          </p:txBody>
        </p:sp>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35585" y="2870446"/>
            <a:ext cx="1277429" cy="1144895"/>
          </a:xfrm>
          <a:prstGeom prst="rect">
            <a:avLst/>
          </a:prstGeom>
        </p:spPr>
      </p:pic>
      <p:sp>
        <p:nvSpPr>
          <p:cNvPr id="12" name="TextBox 12"/>
          <p:cNvSpPr txBox="1"/>
          <p:nvPr/>
        </p:nvSpPr>
        <p:spPr>
          <a:xfrm>
            <a:off x="1793976" y="4109231"/>
            <a:ext cx="14373040" cy="5591175"/>
          </a:xfrm>
          <a:prstGeom prst="rect">
            <a:avLst/>
          </a:prstGeom>
        </p:spPr>
        <p:txBody>
          <a:bodyPr lIns="0" tIns="0" rIns="0" bIns="0" rtlCol="0" anchor="t">
            <a:spAutoFit/>
          </a:bodyPr>
          <a:lstStyle/>
          <a:p>
            <a:pPr marL="971553" lvl="1" indent="-485777" algn="just">
              <a:lnSpc>
                <a:spcPts val="6300"/>
              </a:lnSpc>
              <a:buFont typeface="Arial"/>
              <a:buChar char="•"/>
            </a:pPr>
            <a:r>
              <a:rPr lang="en-US" sz="4500" dirty="0">
                <a:solidFill>
                  <a:srgbClr val="603139"/>
                </a:solidFill>
                <a:latin typeface="Roboto Condensed"/>
              </a:rPr>
              <a:t>·Ở </a:t>
            </a:r>
            <a:r>
              <a:rPr lang="en-US" sz="4500" dirty="0" err="1">
                <a:solidFill>
                  <a:srgbClr val="603139"/>
                </a:solidFill>
                <a:latin typeface="Roboto Condensed"/>
              </a:rPr>
              <a:t>đoạn</a:t>
            </a:r>
            <a:r>
              <a:rPr lang="en-US" sz="4500" dirty="0">
                <a:solidFill>
                  <a:srgbClr val="603139"/>
                </a:solidFill>
                <a:latin typeface="Roboto Condensed"/>
              </a:rPr>
              <a:t> 3, </a:t>
            </a:r>
            <a:r>
              <a:rPr lang="en-US" sz="4500" dirty="0" err="1">
                <a:solidFill>
                  <a:srgbClr val="603139"/>
                </a:solidFill>
                <a:latin typeface="Roboto Condensed"/>
              </a:rPr>
              <a:t>người</a:t>
            </a:r>
            <a:r>
              <a:rPr lang="en-US" sz="4500" dirty="0">
                <a:solidFill>
                  <a:srgbClr val="603139"/>
                </a:solidFill>
                <a:latin typeface="Roboto Condensed"/>
              </a:rPr>
              <a:t> </a:t>
            </a:r>
            <a:r>
              <a:rPr lang="en-US" sz="4500" dirty="0" err="1">
                <a:solidFill>
                  <a:srgbClr val="603139"/>
                </a:solidFill>
                <a:latin typeface="Roboto Condensed"/>
              </a:rPr>
              <a:t>viết</a:t>
            </a:r>
            <a:r>
              <a:rPr lang="en-US" sz="4500" dirty="0">
                <a:solidFill>
                  <a:srgbClr val="603139"/>
                </a:solidFill>
                <a:latin typeface="Roboto Condensed"/>
              </a:rPr>
              <a:t> </a:t>
            </a:r>
            <a:r>
              <a:rPr lang="en-US" sz="4500" dirty="0" err="1">
                <a:solidFill>
                  <a:srgbClr val="603139"/>
                </a:solidFill>
                <a:latin typeface="Roboto Condensed"/>
              </a:rPr>
              <a:t>đã</a:t>
            </a:r>
            <a:r>
              <a:rPr lang="en-US" sz="4500" dirty="0">
                <a:solidFill>
                  <a:srgbClr val="603139"/>
                </a:solidFill>
                <a:latin typeface="Roboto Condensed"/>
              </a:rPr>
              <a:t> </a:t>
            </a:r>
            <a:r>
              <a:rPr lang="en-US" sz="4500" dirty="0" err="1">
                <a:solidFill>
                  <a:srgbClr val="603139"/>
                </a:solidFill>
                <a:latin typeface="Roboto Condensed"/>
              </a:rPr>
              <a:t>chọn</a:t>
            </a:r>
            <a:r>
              <a:rPr lang="en-US" sz="4500" dirty="0">
                <a:solidFill>
                  <a:srgbClr val="603139"/>
                </a:solidFill>
                <a:latin typeface="Roboto Condensed"/>
              </a:rPr>
              <a:t> </a:t>
            </a:r>
            <a:r>
              <a:rPr lang="en-US" sz="4500" dirty="0" err="1">
                <a:solidFill>
                  <a:srgbClr val="603139"/>
                </a:solidFill>
                <a:latin typeface="Roboto Condensed"/>
              </a:rPr>
              <a:t>cách</a:t>
            </a:r>
            <a:r>
              <a:rPr lang="en-US" sz="4500" dirty="0">
                <a:solidFill>
                  <a:srgbClr val="603139"/>
                </a:solidFill>
                <a:latin typeface="Roboto Condensed"/>
              </a:rPr>
              <a:t> </a:t>
            </a:r>
            <a:r>
              <a:rPr lang="en-US" sz="4500" dirty="0" err="1">
                <a:solidFill>
                  <a:srgbClr val="603139"/>
                </a:solidFill>
                <a:latin typeface="Roboto Condensed"/>
              </a:rPr>
              <a:t>nào</a:t>
            </a:r>
            <a:r>
              <a:rPr lang="en-US" sz="4500" dirty="0">
                <a:solidFill>
                  <a:srgbClr val="603139"/>
                </a:solidFill>
                <a:latin typeface="Roboto Condensed"/>
              </a:rPr>
              <a:t> </a:t>
            </a:r>
            <a:r>
              <a:rPr lang="en-US" sz="4500" dirty="0" err="1">
                <a:solidFill>
                  <a:srgbClr val="603139"/>
                </a:solidFill>
                <a:latin typeface="Roboto Condensed"/>
              </a:rPr>
              <a:t>để</a:t>
            </a:r>
            <a:r>
              <a:rPr lang="en-US" sz="4500" dirty="0">
                <a:solidFill>
                  <a:srgbClr val="603139"/>
                </a:solidFill>
                <a:latin typeface="Roboto Condensed"/>
              </a:rPr>
              <a:t> </a:t>
            </a:r>
            <a:r>
              <a:rPr lang="en-US" sz="4500" dirty="0" err="1">
                <a:solidFill>
                  <a:srgbClr val="603139"/>
                </a:solidFill>
                <a:latin typeface="Roboto Condensed"/>
              </a:rPr>
              <a:t>triển</a:t>
            </a:r>
            <a:r>
              <a:rPr lang="en-US" sz="4500" dirty="0">
                <a:solidFill>
                  <a:srgbClr val="603139"/>
                </a:solidFill>
                <a:latin typeface="Roboto Condensed"/>
              </a:rPr>
              <a:t> </a:t>
            </a:r>
            <a:r>
              <a:rPr lang="en-US" sz="4500" dirty="0" err="1">
                <a:solidFill>
                  <a:srgbClr val="603139"/>
                </a:solidFill>
                <a:latin typeface="Roboto Condensed"/>
              </a:rPr>
              <a:t>khai</a:t>
            </a:r>
            <a:r>
              <a:rPr lang="en-US" sz="4500" dirty="0">
                <a:solidFill>
                  <a:srgbClr val="603139"/>
                </a:solidFill>
                <a:latin typeface="Roboto Condensed"/>
              </a:rPr>
              <a:t> ý </a:t>
            </a:r>
            <a:r>
              <a:rPr lang="en-US" sz="4500" dirty="0" err="1">
                <a:solidFill>
                  <a:srgbClr val="603139"/>
                </a:solidFill>
                <a:latin typeface="Roboto Condensed"/>
              </a:rPr>
              <a:t>tưởng</a:t>
            </a:r>
            <a:r>
              <a:rPr lang="en-US" sz="4500" dirty="0">
                <a:solidFill>
                  <a:srgbClr val="603139"/>
                </a:solidFill>
                <a:latin typeface="Roboto Condensed"/>
              </a:rPr>
              <a:t> </a:t>
            </a:r>
            <a:r>
              <a:rPr lang="en-US" sz="4500" dirty="0" err="1">
                <a:solidFill>
                  <a:srgbClr val="603139"/>
                </a:solidFill>
                <a:latin typeface="Roboto Condensed"/>
              </a:rPr>
              <a:t>và</a:t>
            </a:r>
            <a:r>
              <a:rPr lang="en-US" sz="4500" dirty="0">
                <a:solidFill>
                  <a:srgbClr val="603139"/>
                </a:solidFill>
                <a:latin typeface="Roboto Condensed"/>
              </a:rPr>
              <a:t> </a:t>
            </a:r>
            <a:r>
              <a:rPr lang="en-US" sz="4500" dirty="0" err="1">
                <a:solidFill>
                  <a:srgbClr val="603139"/>
                </a:solidFill>
                <a:latin typeface="Roboto Condensed"/>
              </a:rPr>
              <a:t>thông</a:t>
            </a:r>
            <a:r>
              <a:rPr lang="en-US" sz="4500" dirty="0">
                <a:solidFill>
                  <a:srgbClr val="603139"/>
                </a:solidFill>
                <a:latin typeface="Roboto Condensed"/>
              </a:rPr>
              <a:t> tin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văn</a:t>
            </a:r>
            <a:r>
              <a:rPr lang="en-US" sz="4500" dirty="0">
                <a:solidFill>
                  <a:srgbClr val="603139"/>
                </a:solidFill>
                <a:latin typeface="Roboto Condensed"/>
              </a:rPr>
              <a:t> </a:t>
            </a:r>
            <a:r>
              <a:rPr lang="en-US" sz="4500" dirty="0" err="1">
                <a:solidFill>
                  <a:srgbClr val="603139"/>
                </a:solidFill>
                <a:latin typeface="Roboto Condensed"/>
              </a:rPr>
              <a:t>bản</a:t>
            </a:r>
            <a:r>
              <a:rPr lang="en-US" sz="4500" dirty="0">
                <a:solidFill>
                  <a:srgbClr val="603139"/>
                </a:solidFill>
                <a:latin typeface="Roboto Condensed"/>
              </a:rPr>
              <a:t>? </a:t>
            </a:r>
            <a:r>
              <a:rPr lang="en-US" sz="4500" dirty="0" err="1">
                <a:solidFill>
                  <a:srgbClr val="603139"/>
                </a:solidFill>
                <a:latin typeface="Roboto Condensed"/>
              </a:rPr>
              <a:t>Chỉ</a:t>
            </a:r>
            <a:r>
              <a:rPr lang="en-US" sz="4500" dirty="0">
                <a:solidFill>
                  <a:srgbClr val="603139"/>
                </a:solidFill>
                <a:latin typeface="Roboto Condensed"/>
              </a:rPr>
              <a:t> </a:t>
            </a:r>
            <a:r>
              <a:rPr lang="en-US" sz="4500" dirty="0" err="1">
                <a:solidFill>
                  <a:srgbClr val="603139"/>
                </a:solidFill>
                <a:latin typeface="Roboto Condensed"/>
              </a:rPr>
              <a:t>ra</a:t>
            </a:r>
            <a:r>
              <a:rPr lang="en-US" sz="4500" dirty="0">
                <a:solidFill>
                  <a:srgbClr val="603139"/>
                </a:solidFill>
                <a:latin typeface="Roboto Condensed"/>
              </a:rPr>
              <a:t> </a:t>
            </a:r>
            <a:r>
              <a:rPr lang="en-US" sz="4500" dirty="0" err="1">
                <a:solidFill>
                  <a:srgbClr val="603139"/>
                </a:solidFill>
                <a:latin typeface="Roboto Condensed"/>
              </a:rPr>
              <a:t>những</a:t>
            </a:r>
            <a:r>
              <a:rPr lang="en-US" sz="4500" dirty="0">
                <a:solidFill>
                  <a:srgbClr val="603139"/>
                </a:solidFill>
                <a:latin typeface="Roboto Condensed"/>
              </a:rPr>
              <a:t> </a:t>
            </a:r>
            <a:r>
              <a:rPr lang="en-US" sz="4500" dirty="0" err="1">
                <a:solidFill>
                  <a:srgbClr val="603139"/>
                </a:solidFill>
                <a:latin typeface="Roboto Condensed"/>
              </a:rPr>
              <a:t>biểu</a:t>
            </a:r>
            <a:r>
              <a:rPr lang="en-US" sz="4500" dirty="0">
                <a:solidFill>
                  <a:srgbClr val="603139"/>
                </a:solidFill>
                <a:latin typeface="Roboto Condensed"/>
              </a:rPr>
              <a:t> </a:t>
            </a:r>
            <a:r>
              <a:rPr lang="en-US" sz="4500" dirty="0" err="1">
                <a:solidFill>
                  <a:srgbClr val="603139"/>
                </a:solidFill>
                <a:latin typeface="Roboto Condensed"/>
              </a:rPr>
              <a:t>hiện</a:t>
            </a:r>
            <a:r>
              <a:rPr lang="en-US" sz="4500" dirty="0">
                <a:solidFill>
                  <a:srgbClr val="603139"/>
                </a:solidFill>
                <a:latin typeface="Roboto Condensed"/>
              </a:rPr>
              <a:t> </a:t>
            </a:r>
            <a:r>
              <a:rPr lang="en-US" sz="4500" dirty="0" err="1">
                <a:solidFill>
                  <a:srgbClr val="603139"/>
                </a:solidFill>
                <a:latin typeface="Roboto Condensed"/>
              </a:rPr>
              <a:t>cụ</a:t>
            </a:r>
            <a:r>
              <a:rPr lang="en-US" sz="4500" dirty="0">
                <a:solidFill>
                  <a:srgbClr val="603139"/>
                </a:solidFill>
                <a:latin typeface="Roboto Condensed"/>
              </a:rPr>
              <a:t> </a:t>
            </a:r>
            <a:r>
              <a:rPr lang="en-US" sz="4500" dirty="0" err="1">
                <a:solidFill>
                  <a:srgbClr val="603139"/>
                </a:solidFill>
                <a:latin typeface="Roboto Condensed"/>
              </a:rPr>
              <a:t>thể</a:t>
            </a:r>
            <a:r>
              <a:rPr lang="en-US" sz="4500" dirty="0">
                <a:solidFill>
                  <a:srgbClr val="603139"/>
                </a:solidFill>
                <a:latin typeface="Roboto Condensed"/>
              </a:rPr>
              <a:t> </a:t>
            </a:r>
            <a:r>
              <a:rPr lang="en-US" sz="4500" dirty="0" err="1">
                <a:solidFill>
                  <a:srgbClr val="603139"/>
                </a:solidFill>
                <a:latin typeface="Roboto Condensed"/>
              </a:rPr>
              <a:t>và</a:t>
            </a:r>
            <a:r>
              <a:rPr lang="en-US" sz="4500" dirty="0">
                <a:solidFill>
                  <a:srgbClr val="603139"/>
                </a:solidFill>
                <a:latin typeface="Roboto Condensed"/>
              </a:rPr>
              <a:t> </a:t>
            </a:r>
            <a:r>
              <a:rPr lang="en-US" sz="4500" dirty="0" err="1">
                <a:solidFill>
                  <a:srgbClr val="603139"/>
                </a:solidFill>
                <a:latin typeface="Roboto Condensed"/>
              </a:rPr>
              <a:t>hiệu</a:t>
            </a:r>
            <a:r>
              <a:rPr lang="en-US" sz="4500" dirty="0">
                <a:solidFill>
                  <a:srgbClr val="603139"/>
                </a:solidFill>
                <a:latin typeface="Roboto Condensed"/>
              </a:rPr>
              <a:t> </a:t>
            </a:r>
            <a:r>
              <a:rPr lang="en-US" sz="4500" dirty="0" err="1">
                <a:solidFill>
                  <a:srgbClr val="603139"/>
                </a:solidFill>
                <a:latin typeface="Roboto Condensed"/>
              </a:rPr>
              <a:t>quả</a:t>
            </a:r>
            <a:r>
              <a:rPr lang="en-US" sz="4500" dirty="0">
                <a:solidFill>
                  <a:srgbClr val="603139"/>
                </a:solidFill>
                <a:latin typeface="Roboto Condensed"/>
              </a:rPr>
              <a:t> </a:t>
            </a:r>
            <a:r>
              <a:rPr lang="en-US" sz="4500" dirty="0" err="1">
                <a:solidFill>
                  <a:srgbClr val="603139"/>
                </a:solidFill>
                <a:latin typeface="Roboto Condensed"/>
              </a:rPr>
              <a:t>của</a:t>
            </a:r>
            <a:r>
              <a:rPr lang="en-US" sz="4500" dirty="0">
                <a:solidFill>
                  <a:srgbClr val="603139"/>
                </a:solidFill>
                <a:latin typeface="Roboto Condensed"/>
              </a:rPr>
              <a:t> </a:t>
            </a:r>
            <a:r>
              <a:rPr lang="en-US" sz="4500" dirty="0" err="1">
                <a:solidFill>
                  <a:srgbClr val="603139"/>
                </a:solidFill>
                <a:latin typeface="Roboto Condensed"/>
              </a:rPr>
              <a:t>cách</a:t>
            </a:r>
            <a:r>
              <a:rPr lang="en-US" sz="4500" dirty="0">
                <a:solidFill>
                  <a:srgbClr val="603139"/>
                </a:solidFill>
                <a:latin typeface="Roboto Condensed"/>
              </a:rPr>
              <a:t> </a:t>
            </a:r>
            <a:r>
              <a:rPr lang="en-US" sz="4500" dirty="0" err="1">
                <a:solidFill>
                  <a:srgbClr val="603139"/>
                </a:solidFill>
                <a:latin typeface="Roboto Condensed"/>
              </a:rPr>
              <a:t>triển</a:t>
            </a:r>
            <a:r>
              <a:rPr lang="en-US" sz="4500" dirty="0">
                <a:solidFill>
                  <a:srgbClr val="603139"/>
                </a:solidFill>
                <a:latin typeface="Roboto Condensed"/>
              </a:rPr>
              <a:t> </a:t>
            </a:r>
            <a:r>
              <a:rPr lang="en-US" sz="4500" dirty="0" err="1">
                <a:solidFill>
                  <a:srgbClr val="603139"/>
                </a:solidFill>
                <a:latin typeface="Roboto Condensed"/>
              </a:rPr>
              <a:t>khai</a:t>
            </a:r>
            <a:r>
              <a:rPr lang="en-US" sz="4500" dirty="0">
                <a:solidFill>
                  <a:srgbClr val="603139"/>
                </a:solidFill>
                <a:latin typeface="Roboto Condensed"/>
              </a:rPr>
              <a:t> </a:t>
            </a:r>
            <a:r>
              <a:rPr lang="en-US" sz="4500" dirty="0" err="1">
                <a:solidFill>
                  <a:srgbClr val="603139"/>
                </a:solidFill>
                <a:latin typeface="Roboto Condensed"/>
              </a:rPr>
              <a:t>ấy</a:t>
            </a:r>
            <a:r>
              <a:rPr lang="en-US" sz="4500" dirty="0">
                <a:solidFill>
                  <a:srgbClr val="603139"/>
                </a:solidFill>
                <a:latin typeface="Roboto Condensed"/>
              </a:rPr>
              <a:t>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đoạn</a:t>
            </a:r>
            <a:r>
              <a:rPr lang="en-US" sz="4500" dirty="0">
                <a:solidFill>
                  <a:srgbClr val="603139"/>
                </a:solidFill>
                <a:latin typeface="Roboto Condensed"/>
              </a:rPr>
              <a:t> 3.</a:t>
            </a:r>
          </a:p>
          <a:p>
            <a:pPr marL="971553" lvl="1" indent="-485777" algn="just">
              <a:lnSpc>
                <a:spcPts val="6300"/>
              </a:lnSpc>
              <a:buFont typeface="Arial"/>
              <a:buChar char="•"/>
            </a:pPr>
            <a:r>
              <a:rPr lang="en-US" sz="4500" dirty="0">
                <a:solidFill>
                  <a:srgbClr val="603139"/>
                </a:solidFill>
                <a:latin typeface="Roboto Condensed"/>
              </a:rPr>
              <a:t>·</a:t>
            </a:r>
            <a:r>
              <a:rPr lang="en-US" sz="4500" dirty="0" err="1">
                <a:solidFill>
                  <a:srgbClr val="603139"/>
                </a:solidFill>
                <a:latin typeface="Roboto Condensed"/>
              </a:rPr>
              <a:t>Cước</a:t>
            </a:r>
            <a:r>
              <a:rPr lang="en-US" sz="4500" dirty="0">
                <a:solidFill>
                  <a:srgbClr val="603139"/>
                </a:solidFill>
                <a:latin typeface="Roboto Condensed"/>
              </a:rPr>
              <a:t> </a:t>
            </a:r>
            <a:r>
              <a:rPr lang="en-US" sz="4500" dirty="0" err="1">
                <a:solidFill>
                  <a:srgbClr val="603139"/>
                </a:solidFill>
                <a:latin typeface="Roboto Condensed"/>
              </a:rPr>
              <a:t>chú</a:t>
            </a:r>
            <a:r>
              <a:rPr lang="en-US" sz="4500" dirty="0">
                <a:solidFill>
                  <a:srgbClr val="603139"/>
                </a:solidFill>
                <a:latin typeface="Roboto Condensed"/>
              </a:rPr>
              <a:t> </a:t>
            </a:r>
            <a:r>
              <a:rPr lang="en-US" sz="4500" dirty="0" err="1">
                <a:solidFill>
                  <a:srgbClr val="603139"/>
                </a:solidFill>
                <a:latin typeface="Roboto Condensed"/>
              </a:rPr>
              <a:t>chài</a:t>
            </a:r>
            <a:r>
              <a:rPr lang="en-US" sz="4500" dirty="0">
                <a:solidFill>
                  <a:srgbClr val="603139"/>
                </a:solidFill>
                <a:latin typeface="Roboto Condensed"/>
              </a:rPr>
              <a:t> </a:t>
            </a:r>
            <a:r>
              <a:rPr lang="en-US" sz="4500" dirty="0" err="1">
                <a:solidFill>
                  <a:srgbClr val="603139"/>
                </a:solidFill>
                <a:latin typeface="Roboto Condensed"/>
              </a:rPr>
              <a:t>và</a:t>
            </a:r>
            <a:r>
              <a:rPr lang="en-US" sz="4500" dirty="0">
                <a:solidFill>
                  <a:srgbClr val="603139"/>
                </a:solidFill>
                <a:latin typeface="Roboto Condensed"/>
              </a:rPr>
              <a:t> </a:t>
            </a:r>
            <a:r>
              <a:rPr lang="en-US" sz="4500" dirty="0" err="1">
                <a:solidFill>
                  <a:srgbClr val="603139"/>
                </a:solidFill>
                <a:latin typeface="Roboto Condensed"/>
              </a:rPr>
              <a:t>tài</a:t>
            </a:r>
            <a:r>
              <a:rPr lang="en-US" sz="4500" dirty="0">
                <a:solidFill>
                  <a:srgbClr val="603139"/>
                </a:solidFill>
                <a:latin typeface="Roboto Condensed"/>
              </a:rPr>
              <a:t> </a:t>
            </a:r>
            <a:r>
              <a:rPr lang="en-US" sz="4500" dirty="0" err="1">
                <a:solidFill>
                  <a:srgbClr val="603139"/>
                </a:solidFill>
                <a:latin typeface="Roboto Condensed"/>
              </a:rPr>
              <a:t>liệu</a:t>
            </a:r>
            <a:r>
              <a:rPr lang="en-US" sz="4500" dirty="0">
                <a:solidFill>
                  <a:srgbClr val="603139"/>
                </a:solidFill>
                <a:latin typeface="Roboto Condensed"/>
              </a:rPr>
              <a:t> </a:t>
            </a:r>
            <a:r>
              <a:rPr lang="en-US" sz="4500" dirty="0" err="1">
                <a:solidFill>
                  <a:srgbClr val="603139"/>
                </a:solidFill>
                <a:latin typeface="Roboto Condensed"/>
              </a:rPr>
              <a:t>tham</a:t>
            </a:r>
            <a:r>
              <a:rPr lang="en-US" sz="4500" dirty="0">
                <a:solidFill>
                  <a:srgbClr val="603139"/>
                </a:solidFill>
                <a:latin typeface="Roboto Condensed"/>
              </a:rPr>
              <a:t> </a:t>
            </a:r>
            <a:r>
              <a:rPr lang="en-US" sz="4500" dirty="0" err="1">
                <a:solidFill>
                  <a:srgbClr val="603139"/>
                </a:solidFill>
                <a:latin typeface="Roboto Condensed"/>
              </a:rPr>
              <a:t>khảo</a:t>
            </a:r>
            <a:r>
              <a:rPr lang="en-US" sz="4500" dirty="0">
                <a:solidFill>
                  <a:srgbClr val="603139"/>
                </a:solidFill>
                <a:latin typeface="Roboto Condensed"/>
              </a:rPr>
              <a:t>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văn</a:t>
            </a:r>
            <a:r>
              <a:rPr lang="en-US" sz="4500" dirty="0">
                <a:solidFill>
                  <a:srgbClr val="603139"/>
                </a:solidFill>
                <a:latin typeface="Roboto Condensed"/>
              </a:rPr>
              <a:t> </a:t>
            </a:r>
            <a:r>
              <a:rPr lang="en-US" sz="4500" dirty="0" err="1">
                <a:solidFill>
                  <a:srgbClr val="603139"/>
                </a:solidFill>
                <a:latin typeface="Roboto Condensed"/>
              </a:rPr>
              <a:t>bản</a:t>
            </a:r>
            <a:r>
              <a:rPr lang="en-US" sz="4500" dirty="0">
                <a:solidFill>
                  <a:srgbClr val="603139"/>
                </a:solidFill>
                <a:latin typeface="Roboto Condensed"/>
              </a:rPr>
              <a:t> </a:t>
            </a:r>
            <a:r>
              <a:rPr lang="en-US" sz="4500" dirty="0" err="1">
                <a:solidFill>
                  <a:srgbClr val="603139"/>
                </a:solidFill>
                <a:latin typeface="Roboto Condensed"/>
              </a:rPr>
              <a:t>có</a:t>
            </a:r>
            <a:r>
              <a:rPr lang="en-US" sz="4500" dirty="0">
                <a:solidFill>
                  <a:srgbClr val="603139"/>
                </a:solidFill>
                <a:latin typeface="Roboto Condensed"/>
              </a:rPr>
              <a:t> </a:t>
            </a:r>
            <a:r>
              <a:rPr lang="en-US" sz="4500" dirty="0" err="1">
                <a:solidFill>
                  <a:srgbClr val="603139"/>
                </a:solidFill>
                <a:latin typeface="Roboto Condensed"/>
              </a:rPr>
              <a:t>mục</a:t>
            </a:r>
            <a:r>
              <a:rPr lang="en-US" sz="4500" dirty="0">
                <a:solidFill>
                  <a:srgbClr val="603139"/>
                </a:solidFill>
                <a:latin typeface="Roboto Condensed"/>
              </a:rPr>
              <a:t> </a:t>
            </a:r>
            <a:r>
              <a:rPr lang="en-US" sz="4500" dirty="0" err="1">
                <a:solidFill>
                  <a:srgbClr val="603139"/>
                </a:solidFill>
                <a:latin typeface="Roboto Condensed"/>
              </a:rPr>
              <a:t>đích</a:t>
            </a:r>
            <a:r>
              <a:rPr lang="en-US" sz="4500" dirty="0">
                <a:solidFill>
                  <a:srgbClr val="603139"/>
                </a:solidFill>
                <a:latin typeface="Roboto Condensed"/>
              </a:rPr>
              <a:t> </a:t>
            </a:r>
            <a:r>
              <a:rPr lang="en-US" sz="4500" dirty="0" err="1">
                <a:solidFill>
                  <a:srgbClr val="603139"/>
                </a:solidFill>
                <a:latin typeface="Roboto Condensed"/>
              </a:rPr>
              <a:t>gì</a:t>
            </a:r>
            <a:r>
              <a:rPr lang="en-US" sz="4500" dirty="0">
                <a:solidFill>
                  <a:srgbClr val="603139"/>
                </a:solidFill>
                <a:latin typeface="Roboto Condensed"/>
              </a:rPr>
              <a:t>? </a:t>
            </a:r>
            <a:r>
              <a:rPr lang="en-US" sz="4500" dirty="0" err="1">
                <a:solidFill>
                  <a:srgbClr val="603139"/>
                </a:solidFill>
                <a:latin typeface="Roboto Condensed"/>
              </a:rPr>
              <a:t>Em</a:t>
            </a:r>
            <a:r>
              <a:rPr lang="en-US" sz="4500" dirty="0">
                <a:solidFill>
                  <a:srgbClr val="603139"/>
                </a:solidFill>
                <a:latin typeface="Roboto Condensed"/>
              </a:rPr>
              <a:t> </a:t>
            </a:r>
            <a:r>
              <a:rPr lang="en-US" sz="4500" dirty="0" err="1">
                <a:solidFill>
                  <a:srgbClr val="603139"/>
                </a:solidFill>
                <a:latin typeface="Roboto Condensed"/>
              </a:rPr>
              <a:t>thấy</a:t>
            </a:r>
            <a:r>
              <a:rPr lang="en-US" sz="4500" dirty="0">
                <a:solidFill>
                  <a:srgbClr val="603139"/>
                </a:solidFill>
                <a:latin typeface="Roboto Condensed"/>
              </a:rPr>
              <a:t> </a:t>
            </a:r>
            <a:r>
              <a:rPr lang="en-US" sz="4500" dirty="0" err="1">
                <a:solidFill>
                  <a:srgbClr val="603139"/>
                </a:solidFill>
                <a:latin typeface="Roboto Condensed"/>
              </a:rPr>
              <a:t>có</a:t>
            </a:r>
            <a:r>
              <a:rPr lang="en-US" sz="4500" dirty="0">
                <a:solidFill>
                  <a:srgbClr val="603139"/>
                </a:solidFill>
                <a:latin typeface="Roboto Condensed"/>
              </a:rPr>
              <a:t> </a:t>
            </a:r>
            <a:r>
              <a:rPr lang="en-US" sz="4500" dirty="0" err="1">
                <a:solidFill>
                  <a:srgbClr val="603139"/>
                </a:solidFill>
                <a:latin typeface="Roboto Condensed"/>
              </a:rPr>
              <a:t>cần</a:t>
            </a:r>
            <a:r>
              <a:rPr lang="en-US" sz="4500" dirty="0">
                <a:solidFill>
                  <a:srgbClr val="603139"/>
                </a:solidFill>
                <a:latin typeface="Roboto Condensed"/>
              </a:rPr>
              <a:t> </a:t>
            </a:r>
            <a:r>
              <a:rPr lang="en-US" sz="4500" dirty="0" err="1">
                <a:solidFill>
                  <a:srgbClr val="603139"/>
                </a:solidFill>
                <a:latin typeface="Roboto Condensed"/>
              </a:rPr>
              <a:t>chú</a:t>
            </a:r>
            <a:r>
              <a:rPr lang="en-US" sz="4500" dirty="0">
                <a:solidFill>
                  <a:srgbClr val="603139"/>
                </a:solidFill>
                <a:latin typeface="Roboto Condensed"/>
              </a:rPr>
              <a:t> </a:t>
            </a:r>
            <a:r>
              <a:rPr lang="en-US" sz="4500" dirty="0" err="1">
                <a:solidFill>
                  <a:srgbClr val="603139"/>
                </a:solidFill>
                <a:latin typeface="Roboto Condensed"/>
              </a:rPr>
              <a:t>thích</a:t>
            </a:r>
            <a:r>
              <a:rPr lang="en-US" sz="4500" dirty="0">
                <a:solidFill>
                  <a:srgbClr val="603139"/>
                </a:solidFill>
                <a:latin typeface="Roboto Condensed"/>
              </a:rPr>
              <a:t> </a:t>
            </a:r>
            <a:r>
              <a:rPr lang="en-US" sz="4500" dirty="0" err="1">
                <a:solidFill>
                  <a:srgbClr val="603139"/>
                </a:solidFill>
                <a:latin typeface="Roboto Condensed"/>
              </a:rPr>
              <a:t>thêm</a:t>
            </a:r>
            <a:r>
              <a:rPr lang="en-US" sz="4500" dirty="0">
                <a:solidFill>
                  <a:srgbClr val="603139"/>
                </a:solidFill>
                <a:latin typeface="Roboto Condensed"/>
              </a:rPr>
              <a:t> </a:t>
            </a:r>
            <a:r>
              <a:rPr lang="en-US" sz="4500" dirty="0" err="1">
                <a:solidFill>
                  <a:srgbClr val="603139"/>
                </a:solidFill>
                <a:latin typeface="Roboto Condensed"/>
              </a:rPr>
              <a:t>những</a:t>
            </a:r>
            <a:r>
              <a:rPr lang="en-US" sz="4500" dirty="0">
                <a:solidFill>
                  <a:srgbClr val="603139"/>
                </a:solidFill>
                <a:latin typeface="Roboto Condensed"/>
              </a:rPr>
              <a:t> </a:t>
            </a:r>
            <a:r>
              <a:rPr lang="en-US" sz="4500" dirty="0" err="1">
                <a:solidFill>
                  <a:srgbClr val="603139"/>
                </a:solidFill>
                <a:latin typeface="Roboto Condensed"/>
              </a:rPr>
              <a:t>từ</a:t>
            </a:r>
            <a:r>
              <a:rPr lang="en-US" sz="4500" dirty="0">
                <a:solidFill>
                  <a:srgbClr val="603139"/>
                </a:solidFill>
                <a:latin typeface="Roboto Condensed"/>
              </a:rPr>
              <a:t> </a:t>
            </a:r>
            <a:r>
              <a:rPr lang="en-US" sz="4500" dirty="0" err="1">
                <a:solidFill>
                  <a:srgbClr val="603139"/>
                </a:solidFill>
                <a:latin typeface="Roboto Condensed"/>
              </a:rPr>
              <a:t>ngữ</a:t>
            </a:r>
            <a:r>
              <a:rPr lang="en-US" sz="4500" dirty="0">
                <a:solidFill>
                  <a:srgbClr val="603139"/>
                </a:solidFill>
                <a:latin typeface="Roboto Condensed"/>
              </a:rPr>
              <a:t>, </a:t>
            </a:r>
            <a:r>
              <a:rPr lang="en-US" sz="4500" dirty="0" err="1">
                <a:solidFill>
                  <a:srgbClr val="603139"/>
                </a:solidFill>
                <a:latin typeface="Roboto Condensed"/>
              </a:rPr>
              <a:t>kí</a:t>
            </a:r>
            <a:r>
              <a:rPr lang="en-US" sz="4500" dirty="0">
                <a:solidFill>
                  <a:srgbClr val="603139"/>
                </a:solidFill>
                <a:latin typeface="Roboto Condensed"/>
              </a:rPr>
              <a:t> </a:t>
            </a:r>
            <a:r>
              <a:rPr lang="en-US" sz="4500" dirty="0" err="1">
                <a:solidFill>
                  <a:srgbClr val="603139"/>
                </a:solidFill>
                <a:latin typeface="Roboto Condensed"/>
              </a:rPr>
              <a:t>hiệu</a:t>
            </a:r>
            <a:r>
              <a:rPr lang="en-US" sz="4500" dirty="0">
                <a:solidFill>
                  <a:srgbClr val="603139"/>
                </a:solidFill>
                <a:latin typeface="Roboto Condensed"/>
              </a:rPr>
              <a:t> </a:t>
            </a:r>
            <a:r>
              <a:rPr lang="en-US" sz="4500" dirty="0" err="1">
                <a:solidFill>
                  <a:srgbClr val="603139"/>
                </a:solidFill>
                <a:latin typeface="Roboto Condensed"/>
              </a:rPr>
              <a:t>nào</a:t>
            </a:r>
            <a:r>
              <a:rPr lang="en-US" sz="4500" dirty="0">
                <a:solidFill>
                  <a:srgbClr val="603139"/>
                </a:solidFill>
                <a:latin typeface="Roboto Condensed"/>
              </a:rPr>
              <a:t> </a:t>
            </a:r>
            <a:r>
              <a:rPr lang="en-US" sz="4500" dirty="0" err="1">
                <a:solidFill>
                  <a:srgbClr val="603139"/>
                </a:solidFill>
                <a:latin typeface="Roboto Condensed"/>
              </a:rPr>
              <a:t>khác</a:t>
            </a:r>
            <a:r>
              <a:rPr lang="en-US" sz="4500" dirty="0">
                <a:solidFill>
                  <a:srgbClr val="603139"/>
                </a:solidFill>
                <a:latin typeface="Roboto Condensed"/>
              </a:rPr>
              <a:t> </a:t>
            </a:r>
            <a:r>
              <a:rPr lang="en-US" sz="4500" dirty="0" err="1">
                <a:solidFill>
                  <a:srgbClr val="603139"/>
                </a:solidFill>
                <a:latin typeface="Roboto Condensed"/>
              </a:rPr>
              <a:t>trong</a:t>
            </a:r>
            <a:r>
              <a:rPr lang="en-US" sz="4500" dirty="0">
                <a:solidFill>
                  <a:srgbClr val="603139"/>
                </a:solidFill>
                <a:latin typeface="Roboto Condensed"/>
              </a:rPr>
              <a:t> </a:t>
            </a:r>
            <a:r>
              <a:rPr lang="en-US" sz="4500" dirty="0" err="1">
                <a:solidFill>
                  <a:srgbClr val="603139"/>
                </a:solidFill>
                <a:latin typeface="Roboto Condensed"/>
              </a:rPr>
              <a:t>văn</a:t>
            </a:r>
            <a:r>
              <a:rPr lang="en-US" sz="4500" dirty="0">
                <a:solidFill>
                  <a:srgbClr val="603139"/>
                </a:solidFill>
                <a:latin typeface="Roboto Condensed"/>
              </a:rPr>
              <a:t> </a:t>
            </a:r>
            <a:r>
              <a:rPr lang="en-US" sz="4500" dirty="0" err="1">
                <a:solidFill>
                  <a:srgbClr val="603139"/>
                </a:solidFill>
                <a:latin typeface="Roboto Condensed"/>
              </a:rPr>
              <a:t>bản</a:t>
            </a:r>
            <a:r>
              <a:rPr lang="en-US" sz="4500" dirty="0">
                <a:solidFill>
                  <a:srgbClr val="603139"/>
                </a:solidFill>
                <a:latin typeface="Roboto Condensed"/>
              </a:rPr>
              <a:t> </a:t>
            </a:r>
            <a:r>
              <a:rPr lang="en-US" sz="4500" dirty="0" err="1">
                <a:solidFill>
                  <a:srgbClr val="603139"/>
                </a:solidFill>
                <a:latin typeface="Roboto Condensed"/>
              </a:rPr>
              <a:t>không</a:t>
            </a:r>
            <a:r>
              <a:rPr lang="en-US" sz="4500" dirty="0">
                <a:solidFill>
                  <a:srgbClr val="603139"/>
                </a:solidFill>
                <a:latin typeface="Roboto Condensed"/>
              </a:rPr>
              <a:t>?</a:t>
            </a:r>
          </a:p>
          <a:p>
            <a:pPr algn="just">
              <a:lnSpc>
                <a:spcPts val="6300"/>
              </a:lnSpc>
            </a:pPr>
            <a:endParaRPr lang="en-US" sz="4500" dirty="0">
              <a:solidFill>
                <a:srgbClr val="603139"/>
              </a:solidFill>
              <a:latin typeface="Roboto Condensed"/>
            </a:endParaRPr>
          </a:p>
        </p:txBody>
      </p:sp>
      <p:sp>
        <p:nvSpPr>
          <p:cNvPr id="13" name="TextBox 13"/>
          <p:cNvSpPr txBox="1"/>
          <p:nvPr/>
        </p:nvSpPr>
        <p:spPr>
          <a:xfrm>
            <a:off x="1793827" y="2635432"/>
            <a:ext cx="2530376" cy="896620"/>
          </a:xfrm>
          <a:prstGeom prst="rect">
            <a:avLst/>
          </a:prstGeom>
        </p:spPr>
        <p:txBody>
          <a:bodyPr lIns="0" tIns="0" rIns="0" bIns="0" rtlCol="0" anchor="t">
            <a:spAutoFit/>
          </a:bodyPr>
          <a:lstStyle/>
          <a:p>
            <a:pPr algn="ctr">
              <a:lnSpc>
                <a:spcPts val="7279"/>
              </a:lnSpc>
            </a:pPr>
            <a:r>
              <a:rPr lang="en-US" sz="5199">
                <a:solidFill>
                  <a:srgbClr val="603139"/>
                </a:solidFill>
                <a:latin typeface="Roboto Condensed Bold"/>
              </a:rPr>
              <a:t>Nhóm 3,4</a:t>
            </a:r>
          </a:p>
        </p:txBody>
      </p:sp>
      <p:sp>
        <p:nvSpPr>
          <p:cNvPr id="14" name="TextBox 14"/>
          <p:cNvSpPr txBox="1"/>
          <p:nvPr/>
        </p:nvSpPr>
        <p:spPr>
          <a:xfrm>
            <a:off x="539621" y="1781537"/>
            <a:ext cx="15448187" cy="819150"/>
          </a:xfrm>
          <a:prstGeom prst="rect">
            <a:avLst/>
          </a:prstGeom>
        </p:spPr>
        <p:txBody>
          <a:bodyPr lIns="0" tIns="0" rIns="0" bIns="0" rtlCol="0" anchor="t">
            <a:spAutoFit/>
          </a:bodyPr>
          <a:lstStyle/>
          <a:p>
            <a:pPr algn="l">
              <a:lnSpc>
                <a:spcPts val="6480"/>
              </a:lnSpc>
            </a:pPr>
            <a:r>
              <a:rPr lang="en-US" sz="5400">
                <a:solidFill>
                  <a:srgbClr val="04294F"/>
                </a:solidFill>
                <a:latin typeface="Roboto Condensed Bold"/>
              </a:rPr>
              <a:t>3.2 Triển khai ý tưởng và thông tin trong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8844" y="-1113036"/>
            <a:ext cx="7182541" cy="786931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3853881" y="4798344"/>
            <a:ext cx="7182541" cy="7869318"/>
          </a:xfrm>
          <a:prstGeom prst="rect">
            <a:avLst/>
          </a:prstGeom>
        </p:spPr>
      </p:pic>
      <p:grpSp>
        <p:nvGrpSpPr>
          <p:cNvPr id="4" name="Group 4"/>
          <p:cNvGrpSpPr/>
          <p:nvPr/>
        </p:nvGrpSpPr>
        <p:grpSpPr>
          <a:xfrm>
            <a:off x="-995749" y="-680431"/>
            <a:ext cx="20279498" cy="2731966"/>
            <a:chOff x="0" y="0"/>
            <a:chExt cx="9993498" cy="1346281"/>
          </a:xfrm>
        </p:grpSpPr>
        <p:sp>
          <p:nvSpPr>
            <p:cNvPr id="5" name="Freeform 5"/>
            <p:cNvSpPr/>
            <p:nvPr/>
          </p:nvSpPr>
          <p:spPr>
            <a:xfrm>
              <a:off x="0" y="0"/>
              <a:ext cx="9993498" cy="1346281"/>
            </a:xfrm>
            <a:custGeom>
              <a:avLst/>
              <a:gdLst/>
              <a:ahLst/>
              <a:cxnLst/>
              <a:rect l="l" t="t" r="r" b="b"/>
              <a:pathLst>
                <a:path w="9993498" h="1346281">
                  <a:moveTo>
                    <a:pt x="0" y="0"/>
                  </a:moveTo>
                  <a:lnTo>
                    <a:pt x="9993498" y="0"/>
                  </a:lnTo>
                  <a:lnTo>
                    <a:pt x="9993498" y="1346281"/>
                  </a:lnTo>
                  <a:lnTo>
                    <a:pt x="0" y="1346281"/>
                  </a:lnTo>
                  <a:close/>
                </a:path>
              </a:pathLst>
            </a:custGeom>
            <a:solidFill>
              <a:srgbClr val="FF914D"/>
            </a:solidFill>
          </p:spPr>
        </p:sp>
        <p:sp>
          <p:nvSpPr>
            <p:cNvPr id="6" name="TextBox 6"/>
            <p:cNvSpPr txBox="1"/>
            <p:nvPr/>
          </p:nvSpPr>
          <p:spPr>
            <a:xfrm>
              <a:off x="0" y="-57150"/>
              <a:ext cx="812800" cy="869950"/>
            </a:xfrm>
            <a:prstGeom prst="rect">
              <a:avLst/>
            </a:prstGeom>
          </p:spPr>
          <p:txBody>
            <a:bodyPr lIns="16788" tIns="16788" rIns="16788" bIns="16788" rtlCol="0" anchor="ctr"/>
            <a:lstStyle/>
            <a:p>
              <a:pPr marL="0" lvl="0" indent="0" algn="l">
                <a:lnSpc>
                  <a:spcPts val="5089"/>
                </a:lnSpc>
                <a:spcBef>
                  <a:spcPct val="0"/>
                </a:spcBef>
              </a:pPr>
              <a:endParaRPr/>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460" flipH="1">
            <a:off x="16602341" y="2635113"/>
            <a:ext cx="2132339" cy="2523479"/>
          </a:xfrm>
          <a:prstGeom prst="rect">
            <a:avLst/>
          </a:prstGeom>
        </p:spPr>
      </p:pic>
      <p:grpSp>
        <p:nvGrpSpPr>
          <p:cNvPr id="8" name="Group 8"/>
          <p:cNvGrpSpPr/>
          <p:nvPr/>
        </p:nvGrpSpPr>
        <p:grpSpPr>
          <a:xfrm>
            <a:off x="3722286" y="3998179"/>
            <a:ext cx="12252611" cy="5260121"/>
            <a:chOff x="0" y="0"/>
            <a:chExt cx="3227025" cy="1385382"/>
          </a:xfrm>
        </p:grpSpPr>
        <p:sp>
          <p:nvSpPr>
            <p:cNvPr id="9" name="Freeform 9"/>
            <p:cNvSpPr/>
            <p:nvPr/>
          </p:nvSpPr>
          <p:spPr>
            <a:xfrm>
              <a:off x="0" y="0"/>
              <a:ext cx="3227025" cy="1385382"/>
            </a:xfrm>
            <a:custGeom>
              <a:avLst/>
              <a:gdLst/>
              <a:ahLst/>
              <a:cxnLst/>
              <a:rect l="l" t="t" r="r" b="b"/>
              <a:pathLst>
                <a:path w="3227025" h="1385382">
                  <a:moveTo>
                    <a:pt x="32225" y="0"/>
                  </a:moveTo>
                  <a:lnTo>
                    <a:pt x="3194800" y="0"/>
                  </a:lnTo>
                  <a:cubicBezTo>
                    <a:pt x="3212598" y="0"/>
                    <a:pt x="3227025" y="14428"/>
                    <a:pt x="3227025" y="32225"/>
                  </a:cubicBezTo>
                  <a:lnTo>
                    <a:pt x="3227025" y="1353157"/>
                  </a:lnTo>
                  <a:cubicBezTo>
                    <a:pt x="3227025" y="1361704"/>
                    <a:pt x="3223630" y="1369900"/>
                    <a:pt x="3217587" y="1375943"/>
                  </a:cubicBezTo>
                  <a:cubicBezTo>
                    <a:pt x="3211543" y="1381987"/>
                    <a:pt x="3203347" y="1385382"/>
                    <a:pt x="3194800" y="1385382"/>
                  </a:cubicBezTo>
                  <a:lnTo>
                    <a:pt x="32225" y="1385382"/>
                  </a:lnTo>
                  <a:cubicBezTo>
                    <a:pt x="23678" y="1385382"/>
                    <a:pt x="15482" y="1381987"/>
                    <a:pt x="9438" y="1375943"/>
                  </a:cubicBezTo>
                  <a:cubicBezTo>
                    <a:pt x="3395" y="1369900"/>
                    <a:pt x="0" y="1361704"/>
                    <a:pt x="0" y="1353157"/>
                  </a:cubicBezTo>
                  <a:lnTo>
                    <a:pt x="0" y="32225"/>
                  </a:lnTo>
                  <a:cubicBezTo>
                    <a:pt x="0" y="23678"/>
                    <a:pt x="3395" y="15482"/>
                    <a:pt x="9438" y="9438"/>
                  </a:cubicBezTo>
                  <a:cubicBezTo>
                    <a:pt x="15482" y="3395"/>
                    <a:pt x="23678" y="0"/>
                    <a:pt x="32225" y="0"/>
                  </a:cubicBezTo>
                  <a:close/>
                </a:path>
              </a:pathLst>
            </a:custGeom>
            <a:solidFill>
              <a:srgbClr val="306756"/>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953"/>
                </a:lnSpc>
              </a:pPr>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55291" y="6483317"/>
            <a:ext cx="6259994" cy="449937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8620" y="1988142"/>
            <a:ext cx="6872317" cy="4114800"/>
          </a:xfrm>
          <a:prstGeom prst="rect">
            <a:avLst/>
          </a:prstGeom>
        </p:spPr>
      </p:pic>
      <p:sp>
        <p:nvSpPr>
          <p:cNvPr id="13" name="TextBox 13"/>
          <p:cNvSpPr txBox="1"/>
          <p:nvPr/>
        </p:nvSpPr>
        <p:spPr>
          <a:xfrm>
            <a:off x="4304146" y="4598684"/>
            <a:ext cx="11081142" cy="4659616"/>
          </a:xfrm>
          <a:prstGeom prst="rect">
            <a:avLst/>
          </a:prstGeom>
        </p:spPr>
        <p:txBody>
          <a:bodyPr lIns="0" tIns="0" rIns="0" bIns="0" rtlCol="0" anchor="t">
            <a:spAutoFit/>
          </a:bodyPr>
          <a:lstStyle/>
          <a:p>
            <a:pPr algn="just">
              <a:lnSpc>
                <a:spcPts val="6195"/>
              </a:lnSpc>
            </a:pPr>
            <a:r>
              <a:rPr lang="en-US" sz="4425" dirty="0">
                <a:solidFill>
                  <a:srgbClr val="FCFFF4"/>
                </a:solidFill>
                <a:latin typeface="Roboto Condensed"/>
              </a:rPr>
              <a:t>Qua </a:t>
            </a:r>
            <a:r>
              <a:rPr lang="en-US" sz="4425" dirty="0" err="1">
                <a:solidFill>
                  <a:srgbClr val="FCFFF4"/>
                </a:solidFill>
                <a:latin typeface="Roboto Condensed"/>
              </a:rPr>
              <a:t>văn</a:t>
            </a:r>
            <a:r>
              <a:rPr lang="en-US" sz="4425" dirty="0">
                <a:solidFill>
                  <a:srgbClr val="FCFFF4"/>
                </a:solidFill>
                <a:latin typeface="Roboto Condensed"/>
              </a:rPr>
              <a:t> </a:t>
            </a:r>
            <a:r>
              <a:rPr lang="en-US" sz="4425" dirty="0" err="1">
                <a:solidFill>
                  <a:srgbClr val="FCFFF4"/>
                </a:solidFill>
                <a:latin typeface="Roboto Condensed"/>
              </a:rPr>
              <a:t>bản</a:t>
            </a:r>
            <a:r>
              <a:rPr lang="en-US" sz="4425" dirty="0">
                <a:solidFill>
                  <a:srgbClr val="FCFFF4"/>
                </a:solidFill>
                <a:latin typeface="Roboto Condensed"/>
              </a:rPr>
              <a:t>, </a:t>
            </a:r>
            <a:r>
              <a:rPr lang="en-US" sz="4425" dirty="0" err="1">
                <a:solidFill>
                  <a:srgbClr val="FCFFF4"/>
                </a:solidFill>
                <a:latin typeface="Roboto Condensed"/>
              </a:rPr>
              <a:t>em</a:t>
            </a:r>
            <a:r>
              <a:rPr lang="en-US" sz="4425" dirty="0">
                <a:solidFill>
                  <a:srgbClr val="FCFFF4"/>
                </a:solidFill>
                <a:latin typeface="Roboto Condensed"/>
              </a:rPr>
              <a:t> </a:t>
            </a:r>
            <a:r>
              <a:rPr lang="en-US" sz="4425" dirty="0" err="1">
                <a:solidFill>
                  <a:srgbClr val="FCFFF4"/>
                </a:solidFill>
                <a:latin typeface="Roboto Condensed"/>
              </a:rPr>
              <a:t>có</a:t>
            </a:r>
            <a:r>
              <a:rPr lang="en-US" sz="4425" dirty="0">
                <a:solidFill>
                  <a:srgbClr val="FCFFF4"/>
                </a:solidFill>
                <a:latin typeface="Roboto Condensed"/>
              </a:rPr>
              <a:t> </a:t>
            </a:r>
            <a:r>
              <a:rPr lang="en-US" sz="4425" dirty="0" err="1">
                <a:solidFill>
                  <a:srgbClr val="FCFFF4"/>
                </a:solidFill>
                <a:latin typeface="Roboto Condensed"/>
              </a:rPr>
              <a:t>nhận</a:t>
            </a:r>
            <a:r>
              <a:rPr lang="en-US" sz="4425" dirty="0">
                <a:solidFill>
                  <a:srgbClr val="FCFFF4"/>
                </a:solidFill>
                <a:latin typeface="Roboto Condensed"/>
              </a:rPr>
              <a:t> </a:t>
            </a:r>
            <a:r>
              <a:rPr lang="en-US" sz="4425" dirty="0" err="1">
                <a:solidFill>
                  <a:srgbClr val="FCFFF4"/>
                </a:solidFill>
                <a:latin typeface="Roboto Condensed"/>
              </a:rPr>
              <a:t>xét</a:t>
            </a:r>
            <a:r>
              <a:rPr lang="en-US" sz="4425" dirty="0">
                <a:solidFill>
                  <a:srgbClr val="FCFFF4"/>
                </a:solidFill>
                <a:latin typeface="Roboto Condensed"/>
              </a:rPr>
              <a:t> </a:t>
            </a:r>
            <a:r>
              <a:rPr lang="en-US" sz="4425" dirty="0" err="1">
                <a:solidFill>
                  <a:srgbClr val="FCFFF4"/>
                </a:solidFill>
                <a:latin typeface="Roboto Condensed"/>
              </a:rPr>
              <a:t>gì</a:t>
            </a:r>
            <a:r>
              <a:rPr lang="en-US" sz="4425" dirty="0">
                <a:solidFill>
                  <a:srgbClr val="FCFFF4"/>
                </a:solidFill>
                <a:latin typeface="Roboto Condensed"/>
              </a:rPr>
              <a:t> </a:t>
            </a:r>
            <a:r>
              <a:rPr lang="en-US" sz="4425" dirty="0" err="1">
                <a:solidFill>
                  <a:srgbClr val="FCFFF4"/>
                </a:solidFill>
                <a:latin typeface="Roboto Condensed"/>
              </a:rPr>
              <a:t>về</a:t>
            </a:r>
            <a:r>
              <a:rPr lang="en-US" sz="4425" dirty="0">
                <a:solidFill>
                  <a:srgbClr val="FCFFF4"/>
                </a:solidFill>
                <a:latin typeface="Roboto Condensed"/>
              </a:rPr>
              <a:t> </a:t>
            </a:r>
            <a:r>
              <a:rPr lang="en-US" sz="4425" dirty="0" err="1">
                <a:solidFill>
                  <a:srgbClr val="FCFFF4"/>
                </a:solidFill>
                <a:latin typeface="Roboto Condensed"/>
              </a:rPr>
              <a:t>ghe</a:t>
            </a:r>
            <a:r>
              <a:rPr lang="en-US" sz="4425" dirty="0">
                <a:solidFill>
                  <a:srgbClr val="FCFFF4"/>
                </a:solidFill>
                <a:latin typeface="Roboto Condensed"/>
              </a:rPr>
              <a:t>, </a:t>
            </a:r>
            <a:r>
              <a:rPr lang="en-US" sz="4425" dirty="0" err="1">
                <a:solidFill>
                  <a:srgbClr val="FCFFF4"/>
                </a:solidFill>
                <a:latin typeface="Roboto Condensed"/>
              </a:rPr>
              <a:t>xuồng</a:t>
            </a:r>
            <a:r>
              <a:rPr lang="en-US" sz="4425" dirty="0">
                <a:solidFill>
                  <a:srgbClr val="FCFFF4"/>
                </a:solidFill>
                <a:latin typeface="Roboto Condensed"/>
              </a:rPr>
              <a:t> </a:t>
            </a:r>
            <a:r>
              <a:rPr lang="en-US" sz="4425" dirty="0" err="1">
                <a:solidFill>
                  <a:srgbClr val="FCFFF4"/>
                </a:solidFill>
                <a:latin typeface="Roboto Condensed"/>
              </a:rPr>
              <a:t>nói</a:t>
            </a:r>
            <a:r>
              <a:rPr lang="en-US" sz="4425" dirty="0">
                <a:solidFill>
                  <a:srgbClr val="FCFFF4"/>
                </a:solidFill>
                <a:latin typeface="Roboto Condensed"/>
              </a:rPr>
              <a:t> </a:t>
            </a:r>
            <a:r>
              <a:rPr lang="en-US" sz="4425" dirty="0" err="1">
                <a:solidFill>
                  <a:srgbClr val="FCFFF4"/>
                </a:solidFill>
                <a:latin typeface="Roboto Condensed"/>
              </a:rPr>
              <a:t>riêng</a:t>
            </a:r>
            <a:r>
              <a:rPr lang="en-US" sz="4425" dirty="0">
                <a:solidFill>
                  <a:srgbClr val="FCFFF4"/>
                </a:solidFill>
                <a:latin typeface="Roboto Condensed"/>
              </a:rPr>
              <a:t> </a:t>
            </a:r>
            <a:r>
              <a:rPr lang="en-US" sz="4425" dirty="0" err="1">
                <a:solidFill>
                  <a:srgbClr val="FCFFF4"/>
                </a:solidFill>
                <a:latin typeface="Roboto Condensed"/>
              </a:rPr>
              <a:t>và</a:t>
            </a:r>
            <a:r>
              <a:rPr lang="en-US" sz="4425" dirty="0">
                <a:solidFill>
                  <a:srgbClr val="FCFFF4"/>
                </a:solidFill>
                <a:latin typeface="Roboto Condensed"/>
              </a:rPr>
              <a:t> </a:t>
            </a:r>
            <a:r>
              <a:rPr lang="en-US" sz="4425" dirty="0" err="1">
                <a:solidFill>
                  <a:srgbClr val="FCFFF4"/>
                </a:solidFill>
                <a:latin typeface="Roboto Condensed"/>
              </a:rPr>
              <a:t>các</a:t>
            </a:r>
            <a:r>
              <a:rPr lang="en-US" sz="4425" dirty="0">
                <a:solidFill>
                  <a:srgbClr val="FCFFF4"/>
                </a:solidFill>
                <a:latin typeface="Roboto Condensed"/>
              </a:rPr>
              <a:t> </a:t>
            </a:r>
            <a:r>
              <a:rPr lang="en-US" sz="4425" dirty="0" err="1">
                <a:solidFill>
                  <a:srgbClr val="FCFFF4"/>
                </a:solidFill>
                <a:latin typeface="Roboto Condensed"/>
              </a:rPr>
              <a:t>phương</a:t>
            </a:r>
            <a:r>
              <a:rPr lang="en-US" sz="4425" dirty="0">
                <a:solidFill>
                  <a:srgbClr val="FCFFF4"/>
                </a:solidFill>
                <a:latin typeface="Roboto Condensed"/>
              </a:rPr>
              <a:t> </a:t>
            </a:r>
            <a:r>
              <a:rPr lang="en-US" sz="4425" dirty="0" err="1">
                <a:solidFill>
                  <a:srgbClr val="FCFFF4"/>
                </a:solidFill>
                <a:latin typeface="Roboto Condensed"/>
              </a:rPr>
              <a:t>tiện</a:t>
            </a:r>
            <a:r>
              <a:rPr lang="en-US" sz="4425" dirty="0">
                <a:solidFill>
                  <a:srgbClr val="FCFFF4"/>
                </a:solidFill>
                <a:latin typeface="Roboto Condensed"/>
              </a:rPr>
              <a:t> </a:t>
            </a:r>
            <a:r>
              <a:rPr lang="en-US" sz="4425" dirty="0" err="1">
                <a:solidFill>
                  <a:srgbClr val="FCFFF4"/>
                </a:solidFill>
                <a:latin typeface="Roboto Condensed"/>
              </a:rPr>
              <a:t>đi</a:t>
            </a:r>
            <a:r>
              <a:rPr lang="en-US" sz="4425" dirty="0">
                <a:solidFill>
                  <a:srgbClr val="FCFFF4"/>
                </a:solidFill>
                <a:latin typeface="Roboto Condensed"/>
              </a:rPr>
              <a:t> </a:t>
            </a:r>
            <a:r>
              <a:rPr lang="en-US" sz="4425" dirty="0" err="1">
                <a:solidFill>
                  <a:srgbClr val="FCFFF4"/>
                </a:solidFill>
                <a:latin typeface="Roboto Condensed"/>
              </a:rPr>
              <a:t>lại</a:t>
            </a:r>
            <a:r>
              <a:rPr lang="en-US" sz="4425" dirty="0">
                <a:solidFill>
                  <a:srgbClr val="FCFFF4"/>
                </a:solidFill>
                <a:latin typeface="Roboto Condensed"/>
              </a:rPr>
              <a:t> ở Nam </a:t>
            </a:r>
            <a:r>
              <a:rPr lang="en-US" sz="4425" dirty="0" err="1">
                <a:solidFill>
                  <a:srgbClr val="FCFFF4"/>
                </a:solidFill>
                <a:latin typeface="Roboto Condensed"/>
              </a:rPr>
              <a:t>Bộ</a:t>
            </a:r>
            <a:r>
              <a:rPr lang="en-US" sz="4425" dirty="0">
                <a:solidFill>
                  <a:srgbClr val="FCFFF4"/>
                </a:solidFill>
                <a:latin typeface="Roboto Condensed"/>
              </a:rPr>
              <a:t> </a:t>
            </a:r>
            <a:r>
              <a:rPr lang="en-US" sz="4425" dirty="0" err="1">
                <a:solidFill>
                  <a:srgbClr val="FCFFF4"/>
                </a:solidFill>
                <a:latin typeface="Roboto Condensed"/>
              </a:rPr>
              <a:t>nói</a:t>
            </a:r>
            <a:r>
              <a:rPr lang="en-US" sz="4425" dirty="0">
                <a:solidFill>
                  <a:srgbClr val="FCFFF4"/>
                </a:solidFill>
                <a:latin typeface="Roboto Condensed"/>
              </a:rPr>
              <a:t> </a:t>
            </a:r>
            <a:r>
              <a:rPr lang="en-US" sz="4425" dirty="0" err="1">
                <a:solidFill>
                  <a:srgbClr val="FCFFF4"/>
                </a:solidFill>
                <a:latin typeface="Roboto Condensed"/>
              </a:rPr>
              <a:t>chung</a:t>
            </a:r>
            <a:r>
              <a:rPr lang="en-US" sz="4425" dirty="0">
                <a:solidFill>
                  <a:srgbClr val="FCFFF4"/>
                </a:solidFill>
                <a:latin typeface="Roboto Condensed"/>
              </a:rPr>
              <a:t>? Qua </a:t>
            </a:r>
            <a:r>
              <a:rPr lang="en-US" sz="4425" dirty="0" err="1">
                <a:solidFill>
                  <a:srgbClr val="FCFFF4"/>
                </a:solidFill>
                <a:latin typeface="Roboto Condensed"/>
              </a:rPr>
              <a:t>đó</a:t>
            </a:r>
            <a:r>
              <a:rPr lang="en-US" sz="4425" dirty="0">
                <a:solidFill>
                  <a:srgbClr val="FCFFF4"/>
                </a:solidFill>
                <a:latin typeface="Roboto Condensed"/>
              </a:rPr>
              <a:t>, </a:t>
            </a:r>
            <a:r>
              <a:rPr lang="en-US" sz="4425" dirty="0" err="1">
                <a:solidFill>
                  <a:srgbClr val="FCFFF4"/>
                </a:solidFill>
                <a:latin typeface="Roboto Condensed"/>
              </a:rPr>
              <a:t>em</a:t>
            </a:r>
            <a:r>
              <a:rPr lang="en-US" sz="4425" dirty="0">
                <a:solidFill>
                  <a:srgbClr val="FCFFF4"/>
                </a:solidFill>
                <a:latin typeface="Roboto Condensed"/>
              </a:rPr>
              <a:t> </a:t>
            </a:r>
            <a:r>
              <a:rPr lang="en-US" sz="4425" dirty="0" err="1">
                <a:solidFill>
                  <a:srgbClr val="FCFFF4"/>
                </a:solidFill>
                <a:latin typeface="Roboto Condensed"/>
              </a:rPr>
              <a:t>đánh</a:t>
            </a:r>
            <a:r>
              <a:rPr lang="en-US" sz="4425" dirty="0">
                <a:solidFill>
                  <a:srgbClr val="FCFFF4"/>
                </a:solidFill>
                <a:latin typeface="Roboto Condensed"/>
              </a:rPr>
              <a:t> </a:t>
            </a:r>
            <a:r>
              <a:rPr lang="en-US" sz="4425" dirty="0" err="1">
                <a:solidFill>
                  <a:srgbClr val="FCFFF4"/>
                </a:solidFill>
                <a:latin typeface="Roboto Condensed"/>
              </a:rPr>
              <a:t>giá</a:t>
            </a:r>
            <a:r>
              <a:rPr lang="en-US" sz="4425" dirty="0">
                <a:solidFill>
                  <a:srgbClr val="FCFFF4"/>
                </a:solidFill>
                <a:latin typeface="Roboto Condensed"/>
              </a:rPr>
              <a:t> </a:t>
            </a:r>
            <a:r>
              <a:rPr lang="en-US" sz="4425" dirty="0" err="1">
                <a:solidFill>
                  <a:srgbClr val="FCFFF4"/>
                </a:solidFill>
                <a:latin typeface="Roboto Condensed"/>
              </a:rPr>
              <a:t>như</a:t>
            </a:r>
            <a:r>
              <a:rPr lang="en-US" sz="4425" dirty="0">
                <a:solidFill>
                  <a:srgbClr val="FCFFF4"/>
                </a:solidFill>
                <a:latin typeface="Roboto Condensed"/>
              </a:rPr>
              <a:t> </a:t>
            </a:r>
            <a:r>
              <a:rPr lang="en-US" sz="4425" dirty="0" err="1">
                <a:solidFill>
                  <a:srgbClr val="FCFFF4"/>
                </a:solidFill>
                <a:latin typeface="Roboto Condensed"/>
              </a:rPr>
              <a:t>thế</a:t>
            </a:r>
            <a:r>
              <a:rPr lang="en-US" sz="4425" dirty="0">
                <a:solidFill>
                  <a:srgbClr val="FCFFF4"/>
                </a:solidFill>
                <a:latin typeface="Roboto Condensed"/>
              </a:rPr>
              <a:t> </a:t>
            </a:r>
            <a:r>
              <a:rPr lang="en-US" sz="4425" dirty="0" err="1">
                <a:solidFill>
                  <a:srgbClr val="FCFFF4"/>
                </a:solidFill>
                <a:latin typeface="Roboto Condensed"/>
              </a:rPr>
              <a:t>nào</a:t>
            </a:r>
            <a:r>
              <a:rPr lang="en-US" sz="4425" dirty="0">
                <a:solidFill>
                  <a:srgbClr val="FCFFF4"/>
                </a:solidFill>
                <a:latin typeface="Roboto Condensed"/>
              </a:rPr>
              <a:t> </a:t>
            </a:r>
            <a:r>
              <a:rPr lang="en-US" sz="4425" dirty="0" err="1">
                <a:solidFill>
                  <a:srgbClr val="FCFFF4"/>
                </a:solidFill>
                <a:latin typeface="Roboto Condensed"/>
              </a:rPr>
              <a:t>về</a:t>
            </a:r>
            <a:r>
              <a:rPr lang="en-US" sz="4425" dirty="0">
                <a:solidFill>
                  <a:srgbClr val="FCFFF4"/>
                </a:solidFill>
                <a:latin typeface="Roboto Condensed"/>
              </a:rPr>
              <a:t> </a:t>
            </a:r>
            <a:r>
              <a:rPr lang="en-US" sz="4425" dirty="0" err="1">
                <a:solidFill>
                  <a:srgbClr val="FCFFF4"/>
                </a:solidFill>
                <a:latin typeface="Roboto Condensed"/>
              </a:rPr>
              <a:t>khả</a:t>
            </a:r>
            <a:r>
              <a:rPr lang="en-US" sz="4425" dirty="0">
                <a:solidFill>
                  <a:srgbClr val="FCFFF4"/>
                </a:solidFill>
                <a:latin typeface="Roboto Condensed"/>
              </a:rPr>
              <a:t> </a:t>
            </a:r>
            <a:r>
              <a:rPr lang="en-US" sz="4425" dirty="0" err="1">
                <a:solidFill>
                  <a:srgbClr val="FCFFF4"/>
                </a:solidFill>
                <a:latin typeface="Roboto Condensed"/>
              </a:rPr>
              <a:t>năng</a:t>
            </a:r>
            <a:r>
              <a:rPr lang="en-US" sz="4425" dirty="0">
                <a:solidFill>
                  <a:srgbClr val="FCFFF4"/>
                </a:solidFill>
                <a:latin typeface="Roboto Condensed"/>
              </a:rPr>
              <a:t> </a:t>
            </a:r>
            <a:r>
              <a:rPr lang="en-US" sz="4425" dirty="0" err="1">
                <a:solidFill>
                  <a:srgbClr val="FCFFF4"/>
                </a:solidFill>
                <a:latin typeface="Roboto Condensed"/>
              </a:rPr>
              <a:t>sáng</a:t>
            </a:r>
            <a:r>
              <a:rPr lang="en-US" sz="4425" dirty="0">
                <a:solidFill>
                  <a:srgbClr val="FCFFF4"/>
                </a:solidFill>
                <a:latin typeface="Roboto Condensed"/>
              </a:rPr>
              <a:t> </a:t>
            </a:r>
            <a:r>
              <a:rPr lang="en-US" sz="4425" dirty="0" err="1">
                <a:solidFill>
                  <a:srgbClr val="FCFFF4"/>
                </a:solidFill>
                <a:latin typeface="Roboto Condensed"/>
              </a:rPr>
              <a:t>tạo</a:t>
            </a:r>
            <a:r>
              <a:rPr lang="en-US" sz="4425" dirty="0">
                <a:solidFill>
                  <a:srgbClr val="FCFFF4"/>
                </a:solidFill>
                <a:latin typeface="Roboto Condensed"/>
              </a:rPr>
              <a:t> </a:t>
            </a:r>
            <a:r>
              <a:rPr lang="en-US" sz="4425" dirty="0" err="1">
                <a:solidFill>
                  <a:srgbClr val="FCFFF4"/>
                </a:solidFill>
                <a:latin typeface="Roboto Condensed"/>
              </a:rPr>
              <a:t>của</a:t>
            </a:r>
            <a:r>
              <a:rPr lang="en-US" sz="4425" dirty="0">
                <a:solidFill>
                  <a:srgbClr val="FCFFF4"/>
                </a:solidFill>
                <a:latin typeface="Roboto Condensed"/>
              </a:rPr>
              <a:t> con </a:t>
            </a:r>
            <a:r>
              <a:rPr lang="en-US" sz="4425" dirty="0" err="1">
                <a:solidFill>
                  <a:srgbClr val="FCFFF4"/>
                </a:solidFill>
                <a:latin typeface="Roboto Condensed"/>
              </a:rPr>
              <a:t>người</a:t>
            </a:r>
            <a:r>
              <a:rPr lang="en-US" sz="4425" dirty="0">
                <a:solidFill>
                  <a:srgbClr val="FCFFF4"/>
                </a:solidFill>
                <a:latin typeface="Roboto Condensed"/>
              </a:rPr>
              <a:t> Nam </a:t>
            </a:r>
            <a:r>
              <a:rPr lang="en-US" sz="4425" dirty="0" err="1">
                <a:solidFill>
                  <a:srgbClr val="FCFFF4"/>
                </a:solidFill>
                <a:latin typeface="Roboto Condensed"/>
              </a:rPr>
              <a:t>Bộ</a:t>
            </a:r>
            <a:r>
              <a:rPr lang="en-US" sz="4425" dirty="0">
                <a:solidFill>
                  <a:srgbClr val="FCFFF4"/>
                </a:solidFill>
                <a:latin typeface="Roboto Condensed"/>
              </a:rPr>
              <a:t> </a:t>
            </a:r>
            <a:r>
              <a:rPr lang="en-US" sz="4425" dirty="0" err="1">
                <a:solidFill>
                  <a:srgbClr val="FCFFF4"/>
                </a:solidFill>
                <a:latin typeface="Roboto Condensed"/>
              </a:rPr>
              <a:t>nói</a:t>
            </a:r>
            <a:r>
              <a:rPr lang="en-US" sz="4425" dirty="0">
                <a:solidFill>
                  <a:srgbClr val="FCFFF4"/>
                </a:solidFill>
                <a:latin typeface="Roboto Condensed"/>
              </a:rPr>
              <a:t> </a:t>
            </a:r>
            <a:r>
              <a:rPr lang="en-US" sz="4425" dirty="0" err="1">
                <a:solidFill>
                  <a:srgbClr val="FCFFF4"/>
                </a:solidFill>
                <a:latin typeface="Roboto Condensed"/>
              </a:rPr>
              <a:t>riêng</a:t>
            </a:r>
            <a:r>
              <a:rPr lang="en-US" sz="4425" dirty="0">
                <a:solidFill>
                  <a:srgbClr val="FCFFF4"/>
                </a:solidFill>
                <a:latin typeface="Roboto Condensed"/>
              </a:rPr>
              <a:t> </a:t>
            </a:r>
            <a:r>
              <a:rPr lang="en-US" sz="4425" dirty="0" err="1">
                <a:solidFill>
                  <a:srgbClr val="FCFFF4"/>
                </a:solidFill>
                <a:latin typeface="Roboto Condensed"/>
              </a:rPr>
              <a:t>và</a:t>
            </a:r>
            <a:r>
              <a:rPr lang="en-US" sz="4425" dirty="0">
                <a:solidFill>
                  <a:srgbClr val="FCFFF4"/>
                </a:solidFill>
                <a:latin typeface="Roboto Condensed"/>
              </a:rPr>
              <a:t> con </a:t>
            </a:r>
            <a:r>
              <a:rPr lang="en-US" sz="4425" dirty="0" err="1">
                <a:solidFill>
                  <a:srgbClr val="FCFFF4"/>
                </a:solidFill>
                <a:latin typeface="Roboto Condensed"/>
              </a:rPr>
              <a:t>người</a:t>
            </a:r>
            <a:r>
              <a:rPr lang="en-US" sz="4425" dirty="0">
                <a:solidFill>
                  <a:srgbClr val="FCFFF4"/>
                </a:solidFill>
                <a:latin typeface="Roboto Condensed"/>
              </a:rPr>
              <a:t> </a:t>
            </a:r>
            <a:r>
              <a:rPr lang="en-US" sz="4425" dirty="0" err="1">
                <a:solidFill>
                  <a:srgbClr val="FCFFF4"/>
                </a:solidFill>
                <a:latin typeface="Roboto Condensed"/>
              </a:rPr>
              <a:t>Việt</a:t>
            </a:r>
            <a:r>
              <a:rPr lang="en-US" sz="4425" dirty="0">
                <a:solidFill>
                  <a:srgbClr val="FCFFF4"/>
                </a:solidFill>
                <a:latin typeface="Roboto Condensed"/>
              </a:rPr>
              <a:t> Nam </a:t>
            </a:r>
            <a:r>
              <a:rPr lang="en-US" sz="4425" dirty="0" err="1">
                <a:solidFill>
                  <a:srgbClr val="FCFFF4"/>
                </a:solidFill>
                <a:latin typeface="Roboto Condensed"/>
              </a:rPr>
              <a:t>nói</a:t>
            </a:r>
            <a:r>
              <a:rPr lang="en-US" sz="4425" dirty="0">
                <a:solidFill>
                  <a:srgbClr val="FCFFF4"/>
                </a:solidFill>
                <a:latin typeface="Roboto Condensed"/>
              </a:rPr>
              <a:t> </a:t>
            </a:r>
            <a:r>
              <a:rPr lang="en-US" sz="4425" dirty="0" err="1">
                <a:solidFill>
                  <a:srgbClr val="FCFFF4"/>
                </a:solidFill>
                <a:latin typeface="Roboto Condensed"/>
              </a:rPr>
              <a:t>chung</a:t>
            </a:r>
            <a:r>
              <a:rPr lang="en-US" sz="4425" dirty="0">
                <a:solidFill>
                  <a:srgbClr val="FCFFF4"/>
                </a:solidFill>
                <a:latin typeface="Roboto Condensed"/>
              </a:rPr>
              <a:t>?</a:t>
            </a:r>
          </a:p>
          <a:p>
            <a:pPr algn="just">
              <a:lnSpc>
                <a:spcPts val="6195"/>
              </a:lnSpc>
            </a:pPr>
            <a:endParaRPr lang="en-US" sz="4425" dirty="0">
              <a:solidFill>
                <a:srgbClr val="FCFFF4"/>
              </a:solidFill>
              <a:latin typeface="Roboto Condensed"/>
            </a:endParaRPr>
          </a:p>
        </p:txBody>
      </p:sp>
      <p:sp>
        <p:nvSpPr>
          <p:cNvPr id="14" name="TextBox 14"/>
          <p:cNvSpPr txBox="1"/>
          <p:nvPr/>
        </p:nvSpPr>
        <p:spPr>
          <a:xfrm>
            <a:off x="508259" y="114736"/>
            <a:ext cx="11747032" cy="1025922"/>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
        <p:nvSpPr>
          <p:cNvPr id="15" name="TextBox 15"/>
          <p:cNvSpPr txBox="1"/>
          <p:nvPr/>
        </p:nvSpPr>
        <p:spPr>
          <a:xfrm>
            <a:off x="356374" y="1244167"/>
            <a:ext cx="15448187" cy="781050"/>
          </a:xfrm>
          <a:prstGeom prst="rect">
            <a:avLst/>
          </a:prstGeom>
        </p:spPr>
        <p:txBody>
          <a:bodyPr lIns="0" tIns="0" rIns="0" bIns="0" rtlCol="0" anchor="t">
            <a:spAutoFit/>
          </a:bodyPr>
          <a:lstStyle/>
          <a:p>
            <a:pPr algn="l">
              <a:lnSpc>
                <a:spcPts val="6120"/>
              </a:lnSpc>
            </a:pPr>
            <a:r>
              <a:rPr lang="en-US" sz="5100">
                <a:solidFill>
                  <a:srgbClr val="04294F"/>
                </a:solidFill>
                <a:latin typeface="Roboto Condensed Bold"/>
              </a:rPr>
              <a:t>3.2 Triển khai ý tưởng và thông tin trong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8844" y="-1113036"/>
            <a:ext cx="7182541" cy="786931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3853881" y="4798344"/>
            <a:ext cx="7182541" cy="7869318"/>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49989" flipH="1" flipV="1">
            <a:off x="-184144" y="1687940"/>
            <a:ext cx="2065643" cy="2444548"/>
          </a:xfrm>
          <a:prstGeom prst="rect">
            <a:avLst/>
          </a:prstGeom>
        </p:spPr>
      </p:pic>
      <p:grpSp>
        <p:nvGrpSpPr>
          <p:cNvPr id="5" name="Group 5"/>
          <p:cNvGrpSpPr/>
          <p:nvPr/>
        </p:nvGrpSpPr>
        <p:grpSpPr>
          <a:xfrm>
            <a:off x="-995749" y="-680431"/>
            <a:ext cx="20279498" cy="2731966"/>
            <a:chOff x="0" y="0"/>
            <a:chExt cx="9993498" cy="1346281"/>
          </a:xfrm>
        </p:grpSpPr>
        <p:sp>
          <p:nvSpPr>
            <p:cNvPr id="6" name="Freeform 6"/>
            <p:cNvSpPr/>
            <p:nvPr/>
          </p:nvSpPr>
          <p:spPr>
            <a:xfrm>
              <a:off x="0" y="0"/>
              <a:ext cx="9993498" cy="1346281"/>
            </a:xfrm>
            <a:custGeom>
              <a:avLst/>
              <a:gdLst/>
              <a:ahLst/>
              <a:cxnLst/>
              <a:rect l="l" t="t" r="r" b="b"/>
              <a:pathLst>
                <a:path w="9993498" h="1346281">
                  <a:moveTo>
                    <a:pt x="0" y="0"/>
                  </a:moveTo>
                  <a:lnTo>
                    <a:pt x="9993498" y="0"/>
                  </a:lnTo>
                  <a:lnTo>
                    <a:pt x="9993498" y="1346281"/>
                  </a:lnTo>
                  <a:lnTo>
                    <a:pt x="0" y="1346281"/>
                  </a:lnTo>
                  <a:close/>
                </a:path>
              </a:pathLst>
            </a:custGeom>
            <a:solidFill>
              <a:srgbClr val="FF914D"/>
            </a:solidFill>
          </p:spPr>
        </p:sp>
        <p:sp>
          <p:nvSpPr>
            <p:cNvPr id="7" name="TextBox 7"/>
            <p:cNvSpPr txBox="1"/>
            <p:nvPr/>
          </p:nvSpPr>
          <p:spPr>
            <a:xfrm>
              <a:off x="0" y="-57150"/>
              <a:ext cx="812800" cy="869950"/>
            </a:xfrm>
            <a:prstGeom prst="rect">
              <a:avLst/>
            </a:prstGeom>
          </p:spPr>
          <p:txBody>
            <a:bodyPr lIns="16788" tIns="16788" rIns="16788" bIns="16788" rtlCol="0" anchor="ctr"/>
            <a:lstStyle/>
            <a:p>
              <a:pPr marL="0" lvl="0" indent="0" algn="l">
                <a:lnSpc>
                  <a:spcPts val="5089"/>
                </a:lnSpc>
                <a:spcBef>
                  <a:spcPct val="0"/>
                </a:spcBef>
              </a:pPr>
              <a:endParaRPr/>
            </a:p>
          </p:txBody>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460" flipH="1">
            <a:off x="16602341" y="2635113"/>
            <a:ext cx="2132339" cy="252347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460" flipH="1">
            <a:off x="13490055" y="8271988"/>
            <a:ext cx="2132339" cy="2523479"/>
          </a:xfrm>
          <a:prstGeom prst="rect">
            <a:avLst/>
          </a:prstGeom>
        </p:spPr>
      </p:pic>
      <p:grpSp>
        <p:nvGrpSpPr>
          <p:cNvPr id="10" name="Group 10"/>
          <p:cNvGrpSpPr/>
          <p:nvPr/>
        </p:nvGrpSpPr>
        <p:grpSpPr>
          <a:xfrm>
            <a:off x="2142767" y="3472881"/>
            <a:ext cx="7567078" cy="4972512"/>
            <a:chOff x="0" y="0"/>
            <a:chExt cx="1992975" cy="1309633"/>
          </a:xfrm>
        </p:grpSpPr>
        <p:sp>
          <p:nvSpPr>
            <p:cNvPr id="11" name="Freeform 11"/>
            <p:cNvSpPr/>
            <p:nvPr/>
          </p:nvSpPr>
          <p:spPr>
            <a:xfrm>
              <a:off x="0" y="0"/>
              <a:ext cx="1992975" cy="1309633"/>
            </a:xfrm>
            <a:custGeom>
              <a:avLst/>
              <a:gdLst/>
              <a:ahLst/>
              <a:cxnLst/>
              <a:rect l="l" t="t" r="r" b="b"/>
              <a:pathLst>
                <a:path w="1992975" h="1309633">
                  <a:moveTo>
                    <a:pt x="52178" y="0"/>
                  </a:moveTo>
                  <a:lnTo>
                    <a:pt x="1940797" y="0"/>
                  </a:lnTo>
                  <a:cubicBezTo>
                    <a:pt x="1954635" y="0"/>
                    <a:pt x="1967907" y="5497"/>
                    <a:pt x="1977693" y="15283"/>
                  </a:cubicBezTo>
                  <a:cubicBezTo>
                    <a:pt x="1987478" y="25068"/>
                    <a:pt x="1992975" y="38340"/>
                    <a:pt x="1992975" y="52178"/>
                  </a:cubicBezTo>
                  <a:lnTo>
                    <a:pt x="1992975" y="1257454"/>
                  </a:lnTo>
                  <a:cubicBezTo>
                    <a:pt x="1992975" y="1286272"/>
                    <a:pt x="1969614" y="1309633"/>
                    <a:pt x="1940797" y="1309633"/>
                  </a:cubicBezTo>
                  <a:lnTo>
                    <a:pt x="52178" y="1309633"/>
                  </a:lnTo>
                  <a:cubicBezTo>
                    <a:pt x="38340" y="1309633"/>
                    <a:pt x="25068" y="1304135"/>
                    <a:pt x="15283" y="1294350"/>
                  </a:cubicBezTo>
                  <a:cubicBezTo>
                    <a:pt x="5497" y="1284565"/>
                    <a:pt x="0" y="1271293"/>
                    <a:pt x="0" y="1257454"/>
                  </a:cubicBezTo>
                  <a:lnTo>
                    <a:pt x="0" y="52178"/>
                  </a:lnTo>
                  <a:cubicBezTo>
                    <a:pt x="0" y="23361"/>
                    <a:pt x="23361" y="0"/>
                    <a:pt x="52178" y="0"/>
                  </a:cubicBezTo>
                  <a:close/>
                </a:path>
              </a:pathLst>
            </a:custGeom>
            <a:solidFill>
              <a:srgbClr val="316756"/>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953"/>
                </a:lnSpc>
              </a:pPr>
              <a:endParaRPr/>
            </a:p>
          </p:txBody>
        </p:sp>
      </p:gr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953880" y="4613930"/>
            <a:ext cx="5714631" cy="5673070"/>
          </a:xfrm>
          <a:prstGeom prst="rect">
            <a:avLst/>
          </a:prstGeom>
        </p:spPr>
      </p:pic>
      <p:sp>
        <p:nvSpPr>
          <p:cNvPr id="14" name="TextBox 14"/>
          <p:cNvSpPr txBox="1"/>
          <p:nvPr/>
        </p:nvSpPr>
        <p:spPr>
          <a:xfrm>
            <a:off x="2772738" y="4114842"/>
            <a:ext cx="5902395" cy="4659616"/>
          </a:xfrm>
          <a:prstGeom prst="rect">
            <a:avLst/>
          </a:prstGeom>
        </p:spPr>
        <p:txBody>
          <a:bodyPr lIns="0" tIns="0" rIns="0" bIns="0" rtlCol="0" anchor="t">
            <a:spAutoFit/>
          </a:bodyPr>
          <a:lstStyle/>
          <a:p>
            <a:pPr algn="just">
              <a:lnSpc>
                <a:spcPts val="6195"/>
              </a:lnSpc>
            </a:pPr>
            <a:r>
              <a:rPr lang="en-US" sz="4425" dirty="0" err="1">
                <a:solidFill>
                  <a:srgbClr val="FCFFF4"/>
                </a:solidFill>
                <a:latin typeface="Roboto Condensed"/>
              </a:rPr>
              <a:t>Văn</a:t>
            </a:r>
            <a:r>
              <a:rPr lang="en-US" sz="4425" dirty="0">
                <a:solidFill>
                  <a:srgbClr val="FCFFF4"/>
                </a:solidFill>
                <a:latin typeface="Roboto Condensed"/>
              </a:rPr>
              <a:t> </a:t>
            </a:r>
            <a:r>
              <a:rPr lang="en-US" sz="4425" dirty="0" err="1">
                <a:solidFill>
                  <a:srgbClr val="FCFFF4"/>
                </a:solidFill>
                <a:latin typeface="Roboto Condensed"/>
              </a:rPr>
              <a:t>bản</a:t>
            </a:r>
            <a:r>
              <a:rPr lang="en-US" sz="4425" dirty="0">
                <a:solidFill>
                  <a:srgbClr val="FCFFF4"/>
                </a:solidFill>
                <a:latin typeface="Roboto Condensed"/>
              </a:rPr>
              <a:t> </a:t>
            </a:r>
            <a:r>
              <a:rPr lang="en-US" sz="4425" dirty="0" err="1">
                <a:solidFill>
                  <a:srgbClr val="FCFFF4"/>
                </a:solidFill>
                <a:latin typeface="Roboto Condensed"/>
              </a:rPr>
              <a:t>sử</a:t>
            </a:r>
            <a:r>
              <a:rPr lang="en-US" sz="4425" dirty="0">
                <a:solidFill>
                  <a:srgbClr val="FCFFF4"/>
                </a:solidFill>
                <a:latin typeface="Roboto Condensed"/>
              </a:rPr>
              <a:t> </a:t>
            </a:r>
            <a:r>
              <a:rPr lang="en-US" sz="4425" dirty="0" err="1">
                <a:solidFill>
                  <a:srgbClr val="FCFFF4"/>
                </a:solidFill>
                <a:latin typeface="Roboto Condensed"/>
              </a:rPr>
              <a:t>dụng</a:t>
            </a:r>
            <a:r>
              <a:rPr lang="en-US" sz="4425" dirty="0">
                <a:solidFill>
                  <a:srgbClr val="FCFFF4"/>
                </a:solidFill>
                <a:latin typeface="Roboto Condensed"/>
              </a:rPr>
              <a:t> </a:t>
            </a:r>
            <a:r>
              <a:rPr lang="en-US" sz="4425" dirty="0" err="1">
                <a:solidFill>
                  <a:srgbClr val="FCFFF4"/>
                </a:solidFill>
                <a:latin typeface="Roboto Condensed"/>
              </a:rPr>
              <a:t>các</a:t>
            </a:r>
            <a:r>
              <a:rPr lang="en-US" sz="4425" dirty="0">
                <a:solidFill>
                  <a:srgbClr val="FCFFF4"/>
                </a:solidFill>
                <a:latin typeface="Roboto Condensed"/>
              </a:rPr>
              <a:t> </a:t>
            </a:r>
            <a:r>
              <a:rPr lang="en-US" sz="4425" dirty="0" err="1">
                <a:solidFill>
                  <a:srgbClr val="FCFFF4"/>
                </a:solidFill>
                <a:latin typeface="Roboto Condensed"/>
              </a:rPr>
              <a:t>phương</a:t>
            </a:r>
            <a:r>
              <a:rPr lang="en-US" sz="4425" dirty="0">
                <a:solidFill>
                  <a:srgbClr val="FCFFF4"/>
                </a:solidFill>
                <a:latin typeface="Roboto Condensed"/>
              </a:rPr>
              <a:t> </a:t>
            </a:r>
            <a:r>
              <a:rPr lang="en-US" sz="4425" dirty="0" err="1">
                <a:solidFill>
                  <a:srgbClr val="FCFFF4"/>
                </a:solidFill>
                <a:latin typeface="Roboto Condensed"/>
              </a:rPr>
              <a:t>tiện</a:t>
            </a:r>
            <a:r>
              <a:rPr lang="en-US" sz="4425" dirty="0">
                <a:solidFill>
                  <a:srgbClr val="FCFFF4"/>
                </a:solidFill>
                <a:latin typeface="Roboto Condensed"/>
              </a:rPr>
              <a:t> </a:t>
            </a:r>
            <a:r>
              <a:rPr lang="en-US" sz="4425" dirty="0" err="1">
                <a:solidFill>
                  <a:srgbClr val="FCFFF4"/>
                </a:solidFill>
                <a:latin typeface="Roboto Condensed"/>
              </a:rPr>
              <a:t>giao</a:t>
            </a:r>
            <a:r>
              <a:rPr lang="en-US" sz="4425" dirty="0">
                <a:solidFill>
                  <a:srgbClr val="FCFFF4"/>
                </a:solidFill>
                <a:latin typeface="Roboto Condensed"/>
              </a:rPr>
              <a:t> </a:t>
            </a:r>
            <a:r>
              <a:rPr lang="en-US" sz="4425" dirty="0" err="1">
                <a:solidFill>
                  <a:srgbClr val="FCFFF4"/>
                </a:solidFill>
                <a:latin typeface="Roboto Condensed"/>
              </a:rPr>
              <a:t>tiếp</a:t>
            </a:r>
            <a:r>
              <a:rPr lang="en-US" sz="4425" dirty="0">
                <a:solidFill>
                  <a:srgbClr val="FCFFF4"/>
                </a:solidFill>
                <a:latin typeface="Roboto Condensed"/>
              </a:rPr>
              <a:t> phi </a:t>
            </a:r>
            <a:r>
              <a:rPr lang="en-US" sz="4425" dirty="0" err="1">
                <a:solidFill>
                  <a:srgbClr val="FCFFF4"/>
                </a:solidFill>
                <a:latin typeface="Roboto Condensed"/>
              </a:rPr>
              <a:t>ngôn</a:t>
            </a:r>
            <a:r>
              <a:rPr lang="en-US" sz="4425" dirty="0">
                <a:solidFill>
                  <a:srgbClr val="FCFFF4"/>
                </a:solidFill>
                <a:latin typeface="Roboto Condensed"/>
              </a:rPr>
              <a:t> </a:t>
            </a:r>
            <a:r>
              <a:rPr lang="en-US" sz="4425" dirty="0" err="1">
                <a:solidFill>
                  <a:srgbClr val="FCFFF4"/>
                </a:solidFill>
                <a:latin typeface="Roboto Condensed"/>
              </a:rPr>
              <a:t>ngữ</a:t>
            </a:r>
            <a:r>
              <a:rPr lang="en-US" sz="4425" dirty="0">
                <a:solidFill>
                  <a:srgbClr val="FCFFF4"/>
                </a:solidFill>
                <a:latin typeface="Roboto Condensed"/>
              </a:rPr>
              <a:t> </a:t>
            </a:r>
            <a:r>
              <a:rPr lang="en-US" sz="4425" dirty="0" err="1">
                <a:solidFill>
                  <a:srgbClr val="FCFFF4"/>
                </a:solidFill>
                <a:latin typeface="Roboto Condensed"/>
              </a:rPr>
              <a:t>nào</a:t>
            </a:r>
            <a:r>
              <a:rPr lang="en-US" sz="4425" dirty="0">
                <a:solidFill>
                  <a:srgbClr val="FCFFF4"/>
                </a:solidFill>
                <a:latin typeface="Roboto Condensed"/>
              </a:rPr>
              <a:t>? </a:t>
            </a:r>
            <a:r>
              <a:rPr lang="en-US" sz="4425" dirty="0" err="1">
                <a:solidFill>
                  <a:srgbClr val="FCFFF4"/>
                </a:solidFill>
                <a:latin typeface="Roboto Condensed"/>
              </a:rPr>
              <a:t>Xác</a:t>
            </a:r>
            <a:r>
              <a:rPr lang="en-US" sz="4425" dirty="0">
                <a:solidFill>
                  <a:srgbClr val="FCFFF4"/>
                </a:solidFill>
                <a:latin typeface="Roboto Condensed"/>
              </a:rPr>
              <a:t> </a:t>
            </a:r>
            <a:r>
              <a:rPr lang="en-US" sz="4425" dirty="0" err="1">
                <a:solidFill>
                  <a:srgbClr val="FCFFF4"/>
                </a:solidFill>
                <a:latin typeface="Roboto Condensed"/>
              </a:rPr>
              <a:t>định</a:t>
            </a:r>
            <a:r>
              <a:rPr lang="en-US" sz="4425" dirty="0">
                <a:solidFill>
                  <a:srgbClr val="FCFFF4"/>
                </a:solidFill>
                <a:latin typeface="Roboto Condensed"/>
              </a:rPr>
              <a:t> </a:t>
            </a:r>
            <a:r>
              <a:rPr lang="en-US" sz="4425" dirty="0" err="1">
                <a:solidFill>
                  <a:srgbClr val="FCFFF4"/>
                </a:solidFill>
                <a:latin typeface="Roboto Condensed"/>
              </a:rPr>
              <a:t>tác</a:t>
            </a:r>
            <a:r>
              <a:rPr lang="en-US" sz="4425" dirty="0">
                <a:solidFill>
                  <a:srgbClr val="FCFFF4"/>
                </a:solidFill>
                <a:latin typeface="Roboto Condensed"/>
              </a:rPr>
              <a:t> </a:t>
            </a:r>
            <a:r>
              <a:rPr lang="en-US" sz="4425" dirty="0" err="1">
                <a:solidFill>
                  <a:srgbClr val="FCFFF4"/>
                </a:solidFill>
                <a:latin typeface="Roboto Condensed"/>
              </a:rPr>
              <a:t>dụng</a:t>
            </a:r>
            <a:r>
              <a:rPr lang="en-US" sz="4425" dirty="0">
                <a:solidFill>
                  <a:srgbClr val="FCFFF4"/>
                </a:solidFill>
                <a:latin typeface="Roboto Condensed"/>
              </a:rPr>
              <a:t> </a:t>
            </a:r>
            <a:r>
              <a:rPr lang="en-US" sz="4425" dirty="0" err="1">
                <a:solidFill>
                  <a:srgbClr val="FCFFF4"/>
                </a:solidFill>
                <a:latin typeface="Roboto Condensed"/>
              </a:rPr>
              <a:t>của</a:t>
            </a:r>
            <a:r>
              <a:rPr lang="en-US" sz="4425" dirty="0">
                <a:solidFill>
                  <a:srgbClr val="FCFFF4"/>
                </a:solidFill>
                <a:latin typeface="Roboto Condensed"/>
              </a:rPr>
              <a:t> </a:t>
            </a:r>
            <a:r>
              <a:rPr lang="en-US" sz="4425" dirty="0" err="1">
                <a:solidFill>
                  <a:srgbClr val="FCFFF4"/>
                </a:solidFill>
                <a:latin typeface="Roboto Condensed"/>
              </a:rPr>
              <a:t>các</a:t>
            </a:r>
            <a:r>
              <a:rPr lang="en-US" sz="4425" dirty="0">
                <a:solidFill>
                  <a:srgbClr val="FCFFF4"/>
                </a:solidFill>
                <a:latin typeface="Roboto Condensed"/>
              </a:rPr>
              <a:t> </a:t>
            </a:r>
            <a:r>
              <a:rPr lang="en-US" sz="4425" dirty="0" err="1">
                <a:solidFill>
                  <a:srgbClr val="FCFFF4"/>
                </a:solidFill>
                <a:latin typeface="Roboto Condensed"/>
              </a:rPr>
              <a:t>phương</a:t>
            </a:r>
            <a:r>
              <a:rPr lang="en-US" sz="4425" dirty="0">
                <a:solidFill>
                  <a:srgbClr val="FCFFF4"/>
                </a:solidFill>
                <a:latin typeface="Roboto Condensed"/>
              </a:rPr>
              <a:t> </a:t>
            </a:r>
            <a:r>
              <a:rPr lang="en-US" sz="4425" dirty="0" err="1">
                <a:solidFill>
                  <a:srgbClr val="FCFFF4"/>
                </a:solidFill>
                <a:latin typeface="Roboto Condensed"/>
              </a:rPr>
              <a:t>tiện</a:t>
            </a:r>
            <a:r>
              <a:rPr lang="en-US" sz="4425" dirty="0">
                <a:solidFill>
                  <a:srgbClr val="FCFFF4"/>
                </a:solidFill>
                <a:latin typeface="Roboto Condensed"/>
              </a:rPr>
              <a:t> </a:t>
            </a:r>
            <a:r>
              <a:rPr lang="en-US" sz="4425" dirty="0" err="1">
                <a:solidFill>
                  <a:srgbClr val="FCFFF4"/>
                </a:solidFill>
                <a:latin typeface="Roboto Condensed"/>
              </a:rPr>
              <a:t>đó</a:t>
            </a:r>
            <a:r>
              <a:rPr lang="en-US" sz="4425" dirty="0">
                <a:solidFill>
                  <a:srgbClr val="FCFFF4"/>
                </a:solidFill>
                <a:latin typeface="Roboto Condensed"/>
              </a:rPr>
              <a:t>.</a:t>
            </a:r>
          </a:p>
          <a:p>
            <a:pPr algn="just">
              <a:lnSpc>
                <a:spcPts val="6195"/>
              </a:lnSpc>
            </a:pPr>
            <a:endParaRPr lang="en-US" sz="4425" dirty="0">
              <a:solidFill>
                <a:srgbClr val="FCFFF4"/>
              </a:solidFill>
              <a:latin typeface="Roboto Condensed"/>
            </a:endParaRPr>
          </a:p>
        </p:txBody>
      </p:sp>
      <p:sp>
        <p:nvSpPr>
          <p:cNvPr id="15" name="TextBox 15"/>
          <p:cNvSpPr txBox="1"/>
          <p:nvPr/>
        </p:nvSpPr>
        <p:spPr>
          <a:xfrm>
            <a:off x="508258" y="114736"/>
            <a:ext cx="12715439" cy="1025922"/>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
        <p:nvSpPr>
          <p:cNvPr id="16" name="TextBox 16"/>
          <p:cNvSpPr txBox="1"/>
          <p:nvPr/>
        </p:nvSpPr>
        <p:spPr>
          <a:xfrm>
            <a:off x="356374" y="1244167"/>
            <a:ext cx="15448187" cy="781050"/>
          </a:xfrm>
          <a:prstGeom prst="rect">
            <a:avLst/>
          </a:prstGeom>
        </p:spPr>
        <p:txBody>
          <a:bodyPr lIns="0" tIns="0" rIns="0" bIns="0" rtlCol="0" anchor="t">
            <a:spAutoFit/>
          </a:bodyPr>
          <a:lstStyle/>
          <a:p>
            <a:pPr algn="l">
              <a:lnSpc>
                <a:spcPts val="6120"/>
              </a:lnSpc>
            </a:pPr>
            <a:r>
              <a:rPr lang="en-US" sz="5100">
                <a:solidFill>
                  <a:srgbClr val="04294F"/>
                </a:solidFill>
                <a:latin typeface="Roboto Condensed Bold"/>
              </a:rPr>
              <a:t>3.2 Triển khai ý tưởng và thông tin trong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8844" y="-1113036"/>
            <a:ext cx="7182541" cy="786931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flipV="1">
            <a:off x="12644095" y="3472881"/>
            <a:ext cx="8392327" cy="919478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49989" flipH="1" flipV="1">
            <a:off x="-184144" y="1687940"/>
            <a:ext cx="2065643" cy="2444548"/>
          </a:xfrm>
          <a:prstGeom prst="rect">
            <a:avLst/>
          </a:prstGeom>
        </p:spPr>
      </p:pic>
      <p:grpSp>
        <p:nvGrpSpPr>
          <p:cNvPr id="5" name="Group 5"/>
          <p:cNvGrpSpPr/>
          <p:nvPr/>
        </p:nvGrpSpPr>
        <p:grpSpPr>
          <a:xfrm>
            <a:off x="-995749" y="-680431"/>
            <a:ext cx="20279498" cy="2731966"/>
            <a:chOff x="0" y="0"/>
            <a:chExt cx="9993498" cy="1346281"/>
          </a:xfrm>
        </p:grpSpPr>
        <p:sp>
          <p:nvSpPr>
            <p:cNvPr id="6" name="Freeform 6"/>
            <p:cNvSpPr/>
            <p:nvPr/>
          </p:nvSpPr>
          <p:spPr>
            <a:xfrm>
              <a:off x="0" y="0"/>
              <a:ext cx="9993498" cy="1346281"/>
            </a:xfrm>
            <a:custGeom>
              <a:avLst/>
              <a:gdLst/>
              <a:ahLst/>
              <a:cxnLst/>
              <a:rect l="l" t="t" r="r" b="b"/>
              <a:pathLst>
                <a:path w="9993498" h="1346281">
                  <a:moveTo>
                    <a:pt x="0" y="0"/>
                  </a:moveTo>
                  <a:lnTo>
                    <a:pt x="9993498" y="0"/>
                  </a:lnTo>
                  <a:lnTo>
                    <a:pt x="9993498" y="1346281"/>
                  </a:lnTo>
                  <a:lnTo>
                    <a:pt x="0" y="1346281"/>
                  </a:lnTo>
                  <a:close/>
                </a:path>
              </a:pathLst>
            </a:custGeom>
            <a:solidFill>
              <a:srgbClr val="FF914D"/>
            </a:solidFill>
          </p:spPr>
        </p:sp>
        <p:sp>
          <p:nvSpPr>
            <p:cNvPr id="7" name="TextBox 7"/>
            <p:cNvSpPr txBox="1"/>
            <p:nvPr/>
          </p:nvSpPr>
          <p:spPr>
            <a:xfrm>
              <a:off x="0" y="-57150"/>
              <a:ext cx="812800" cy="869950"/>
            </a:xfrm>
            <a:prstGeom prst="rect">
              <a:avLst/>
            </a:prstGeom>
          </p:spPr>
          <p:txBody>
            <a:bodyPr lIns="16788" tIns="16788" rIns="16788" bIns="16788" rtlCol="0" anchor="ctr"/>
            <a:lstStyle/>
            <a:p>
              <a:pPr marL="0" lvl="0" indent="0" algn="l">
                <a:lnSpc>
                  <a:spcPts val="5089"/>
                </a:lnSpc>
                <a:spcBef>
                  <a:spcPct val="0"/>
                </a:spcBef>
              </a:pPr>
              <a:endParaRPr/>
            </a:p>
          </p:txBody>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460" flipH="1">
            <a:off x="16602341" y="2635113"/>
            <a:ext cx="2132339" cy="252347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4460" flipH="1">
            <a:off x="13490055" y="8271988"/>
            <a:ext cx="2132339" cy="2523479"/>
          </a:xfrm>
          <a:prstGeom prst="rect">
            <a:avLst/>
          </a:prstGeom>
        </p:spPr>
      </p:pic>
      <p:grpSp>
        <p:nvGrpSpPr>
          <p:cNvPr id="10" name="Group 10"/>
          <p:cNvGrpSpPr/>
          <p:nvPr/>
        </p:nvGrpSpPr>
        <p:grpSpPr>
          <a:xfrm>
            <a:off x="773585" y="3472881"/>
            <a:ext cx="13661794" cy="5301577"/>
            <a:chOff x="0" y="0"/>
            <a:chExt cx="3598168" cy="1396300"/>
          </a:xfrm>
        </p:grpSpPr>
        <p:sp>
          <p:nvSpPr>
            <p:cNvPr id="11" name="Freeform 11"/>
            <p:cNvSpPr/>
            <p:nvPr/>
          </p:nvSpPr>
          <p:spPr>
            <a:xfrm>
              <a:off x="0" y="0"/>
              <a:ext cx="3598168" cy="1396300"/>
            </a:xfrm>
            <a:custGeom>
              <a:avLst/>
              <a:gdLst/>
              <a:ahLst/>
              <a:cxnLst/>
              <a:rect l="l" t="t" r="r" b="b"/>
              <a:pathLst>
                <a:path w="3598168" h="1396300">
                  <a:moveTo>
                    <a:pt x="28901" y="0"/>
                  </a:moveTo>
                  <a:lnTo>
                    <a:pt x="3569267" y="0"/>
                  </a:lnTo>
                  <a:cubicBezTo>
                    <a:pt x="3585228" y="0"/>
                    <a:pt x="3598168" y="12939"/>
                    <a:pt x="3598168" y="28901"/>
                  </a:cubicBezTo>
                  <a:lnTo>
                    <a:pt x="3598168" y="1367399"/>
                  </a:lnTo>
                  <a:cubicBezTo>
                    <a:pt x="3598168" y="1383361"/>
                    <a:pt x="3585228" y="1396300"/>
                    <a:pt x="3569267" y="1396300"/>
                  </a:cubicBezTo>
                  <a:lnTo>
                    <a:pt x="28901" y="1396300"/>
                  </a:lnTo>
                  <a:cubicBezTo>
                    <a:pt x="12939" y="1396300"/>
                    <a:pt x="0" y="1383361"/>
                    <a:pt x="0" y="1367399"/>
                  </a:cubicBezTo>
                  <a:lnTo>
                    <a:pt x="0" y="28901"/>
                  </a:lnTo>
                  <a:cubicBezTo>
                    <a:pt x="0" y="12939"/>
                    <a:pt x="12939" y="0"/>
                    <a:pt x="28901" y="0"/>
                  </a:cubicBezTo>
                  <a:close/>
                </a:path>
              </a:pathLst>
            </a:custGeom>
            <a:solidFill>
              <a:srgbClr val="316756"/>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953"/>
                </a:lnSpc>
              </a:pPr>
              <a:endParaRPr/>
            </a:p>
          </p:txBody>
        </p:sp>
      </p:gr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42764" y="1551266"/>
            <a:ext cx="2117437" cy="2477852"/>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521731" y="5745059"/>
            <a:ext cx="4565659" cy="4114800"/>
          </a:xfrm>
          <a:prstGeom prst="rect">
            <a:avLst/>
          </a:prstGeom>
        </p:spPr>
      </p:pic>
      <p:sp>
        <p:nvSpPr>
          <p:cNvPr id="15" name="TextBox 15"/>
          <p:cNvSpPr txBox="1"/>
          <p:nvPr/>
        </p:nvSpPr>
        <p:spPr>
          <a:xfrm>
            <a:off x="1694881" y="3943392"/>
            <a:ext cx="11081142" cy="4659616"/>
          </a:xfrm>
          <a:prstGeom prst="rect">
            <a:avLst/>
          </a:prstGeom>
        </p:spPr>
        <p:txBody>
          <a:bodyPr lIns="0" tIns="0" rIns="0" bIns="0" rtlCol="0" anchor="t">
            <a:spAutoFit/>
          </a:bodyPr>
          <a:lstStyle/>
          <a:p>
            <a:pPr algn="just">
              <a:lnSpc>
                <a:spcPts val="6195"/>
              </a:lnSpc>
            </a:pPr>
            <a:r>
              <a:rPr lang="en-US" sz="4425" dirty="0" err="1">
                <a:solidFill>
                  <a:srgbClr val="FCFFF4"/>
                </a:solidFill>
                <a:latin typeface="Roboto Condensed"/>
              </a:rPr>
              <a:t>Ngày</a:t>
            </a:r>
            <a:r>
              <a:rPr lang="en-US" sz="4425" dirty="0">
                <a:solidFill>
                  <a:srgbClr val="FCFFF4"/>
                </a:solidFill>
                <a:latin typeface="Roboto Condensed"/>
              </a:rPr>
              <a:t> nay, </a:t>
            </a:r>
            <a:r>
              <a:rPr lang="en-US" sz="4425" dirty="0" err="1">
                <a:solidFill>
                  <a:srgbClr val="FCFFF4"/>
                </a:solidFill>
                <a:latin typeface="Roboto Condensed"/>
              </a:rPr>
              <a:t>các</a:t>
            </a:r>
            <a:r>
              <a:rPr lang="en-US" sz="4425" dirty="0">
                <a:solidFill>
                  <a:srgbClr val="FCFFF4"/>
                </a:solidFill>
                <a:latin typeface="Roboto Condensed"/>
              </a:rPr>
              <a:t> </a:t>
            </a:r>
            <a:r>
              <a:rPr lang="en-US" sz="4425" dirty="0" err="1">
                <a:solidFill>
                  <a:srgbClr val="FCFFF4"/>
                </a:solidFill>
                <a:latin typeface="Roboto Condensed"/>
              </a:rPr>
              <a:t>phương</a:t>
            </a:r>
            <a:r>
              <a:rPr lang="en-US" sz="4425" dirty="0">
                <a:solidFill>
                  <a:srgbClr val="FCFFF4"/>
                </a:solidFill>
                <a:latin typeface="Roboto Condensed"/>
              </a:rPr>
              <a:t> </a:t>
            </a:r>
            <a:r>
              <a:rPr lang="en-US" sz="4425" dirty="0" err="1">
                <a:solidFill>
                  <a:srgbClr val="FCFFF4"/>
                </a:solidFill>
                <a:latin typeface="Roboto Condensed"/>
              </a:rPr>
              <a:t>tiện</a:t>
            </a:r>
            <a:r>
              <a:rPr lang="en-US" sz="4425" dirty="0">
                <a:solidFill>
                  <a:srgbClr val="FCFFF4"/>
                </a:solidFill>
                <a:latin typeface="Roboto Condensed"/>
              </a:rPr>
              <a:t> </a:t>
            </a:r>
            <a:r>
              <a:rPr lang="en-US" sz="4425" dirty="0" err="1">
                <a:solidFill>
                  <a:srgbClr val="FCFFF4"/>
                </a:solidFill>
                <a:latin typeface="Roboto Condensed"/>
              </a:rPr>
              <a:t>vận</a:t>
            </a:r>
            <a:r>
              <a:rPr lang="en-US" sz="4425" dirty="0">
                <a:solidFill>
                  <a:srgbClr val="FCFFF4"/>
                </a:solidFill>
                <a:latin typeface="Roboto Condensed"/>
              </a:rPr>
              <a:t> </a:t>
            </a:r>
            <a:r>
              <a:rPr lang="en-US" sz="4425" dirty="0" err="1">
                <a:solidFill>
                  <a:srgbClr val="FCFFF4"/>
                </a:solidFill>
                <a:latin typeface="Roboto Condensed"/>
              </a:rPr>
              <a:t>tải</a:t>
            </a:r>
            <a:r>
              <a:rPr lang="en-US" sz="4425" dirty="0">
                <a:solidFill>
                  <a:srgbClr val="FCFFF4"/>
                </a:solidFill>
                <a:latin typeface="Roboto Condensed"/>
              </a:rPr>
              <a:t> </a:t>
            </a:r>
            <a:r>
              <a:rPr lang="en-US" sz="4425" dirty="0" err="1">
                <a:solidFill>
                  <a:srgbClr val="FCFFF4"/>
                </a:solidFill>
                <a:latin typeface="Roboto Condensed"/>
              </a:rPr>
              <a:t>đường</a:t>
            </a:r>
            <a:r>
              <a:rPr lang="en-US" sz="4425" dirty="0">
                <a:solidFill>
                  <a:srgbClr val="FCFFF4"/>
                </a:solidFill>
                <a:latin typeface="Roboto Condensed"/>
              </a:rPr>
              <a:t> </a:t>
            </a:r>
            <a:r>
              <a:rPr lang="en-US" sz="4425" dirty="0" err="1">
                <a:solidFill>
                  <a:srgbClr val="FCFFF4"/>
                </a:solidFill>
                <a:latin typeface="Roboto Condensed"/>
              </a:rPr>
              <a:t>bộ</a:t>
            </a:r>
            <a:r>
              <a:rPr lang="en-US" sz="4425" dirty="0">
                <a:solidFill>
                  <a:srgbClr val="FCFFF4"/>
                </a:solidFill>
                <a:latin typeface="Roboto Condensed"/>
              </a:rPr>
              <a:t>, </a:t>
            </a:r>
            <a:r>
              <a:rPr lang="en-US" sz="4425" dirty="0" err="1">
                <a:solidFill>
                  <a:srgbClr val="FCFFF4"/>
                </a:solidFill>
                <a:latin typeface="Roboto Condensed"/>
              </a:rPr>
              <a:t>đường</a:t>
            </a:r>
            <a:r>
              <a:rPr lang="en-US" sz="4425" dirty="0">
                <a:solidFill>
                  <a:srgbClr val="FCFFF4"/>
                </a:solidFill>
                <a:latin typeface="Roboto Condensed"/>
              </a:rPr>
              <a:t> </a:t>
            </a:r>
            <a:r>
              <a:rPr lang="en-US" sz="4425" dirty="0" err="1">
                <a:solidFill>
                  <a:srgbClr val="FCFFF4"/>
                </a:solidFill>
                <a:latin typeface="Roboto Condensed"/>
              </a:rPr>
              <a:t>hàng</a:t>
            </a:r>
            <a:r>
              <a:rPr lang="en-US" sz="4425" dirty="0">
                <a:solidFill>
                  <a:srgbClr val="FCFFF4"/>
                </a:solidFill>
                <a:latin typeface="Roboto Condensed"/>
              </a:rPr>
              <a:t> </a:t>
            </a:r>
            <a:r>
              <a:rPr lang="en-US" sz="4425" dirty="0" err="1">
                <a:solidFill>
                  <a:srgbClr val="FCFFF4"/>
                </a:solidFill>
                <a:latin typeface="Roboto Condensed"/>
              </a:rPr>
              <a:t>không</a:t>
            </a:r>
            <a:r>
              <a:rPr lang="en-US" sz="4425" dirty="0">
                <a:solidFill>
                  <a:srgbClr val="FCFFF4"/>
                </a:solidFill>
                <a:latin typeface="Roboto Condensed"/>
              </a:rPr>
              <a:t> </a:t>
            </a:r>
            <a:r>
              <a:rPr lang="en-US" sz="4425" dirty="0" err="1">
                <a:solidFill>
                  <a:srgbClr val="FCFFF4"/>
                </a:solidFill>
                <a:latin typeface="Roboto Condensed"/>
              </a:rPr>
              <a:t>phát</a:t>
            </a:r>
            <a:r>
              <a:rPr lang="en-US" sz="4425" dirty="0">
                <a:solidFill>
                  <a:srgbClr val="FCFFF4"/>
                </a:solidFill>
                <a:latin typeface="Roboto Condensed"/>
              </a:rPr>
              <a:t> </a:t>
            </a:r>
            <a:r>
              <a:rPr lang="en-US" sz="4425" dirty="0" err="1">
                <a:solidFill>
                  <a:srgbClr val="FCFFF4"/>
                </a:solidFill>
                <a:latin typeface="Roboto Condensed"/>
              </a:rPr>
              <a:t>triển</a:t>
            </a:r>
            <a:r>
              <a:rPr lang="en-US" sz="4425" dirty="0">
                <a:solidFill>
                  <a:srgbClr val="FCFFF4"/>
                </a:solidFill>
                <a:latin typeface="Roboto Condensed"/>
              </a:rPr>
              <a:t> </a:t>
            </a:r>
            <a:r>
              <a:rPr lang="en-US" sz="4425" dirty="0" err="1">
                <a:solidFill>
                  <a:srgbClr val="FCFFF4"/>
                </a:solidFill>
                <a:latin typeface="Roboto Condensed"/>
              </a:rPr>
              <a:t>rầm</a:t>
            </a:r>
            <a:r>
              <a:rPr lang="en-US" sz="4425" dirty="0">
                <a:solidFill>
                  <a:srgbClr val="FCFFF4"/>
                </a:solidFill>
                <a:latin typeface="Roboto Condensed"/>
              </a:rPr>
              <a:t> </a:t>
            </a:r>
            <a:r>
              <a:rPr lang="en-US" sz="4425" dirty="0" err="1">
                <a:solidFill>
                  <a:srgbClr val="FCFFF4"/>
                </a:solidFill>
                <a:latin typeface="Roboto Condensed"/>
              </a:rPr>
              <a:t>rộ</a:t>
            </a:r>
            <a:r>
              <a:rPr lang="en-US" sz="4425" dirty="0">
                <a:solidFill>
                  <a:srgbClr val="FCFFF4"/>
                </a:solidFill>
                <a:latin typeface="Roboto Condensed"/>
              </a:rPr>
              <a:t>. Theo </a:t>
            </a:r>
            <a:r>
              <a:rPr lang="en-US" sz="4425" dirty="0" err="1">
                <a:solidFill>
                  <a:srgbClr val="FCFFF4"/>
                </a:solidFill>
                <a:latin typeface="Roboto Condensed"/>
              </a:rPr>
              <a:t>em</a:t>
            </a:r>
            <a:r>
              <a:rPr lang="en-US" sz="4425" dirty="0">
                <a:solidFill>
                  <a:srgbClr val="FCFFF4"/>
                </a:solidFill>
                <a:latin typeface="Roboto Condensed"/>
              </a:rPr>
              <a:t> </a:t>
            </a:r>
            <a:r>
              <a:rPr lang="en-US" sz="4425" dirty="0" err="1">
                <a:solidFill>
                  <a:srgbClr val="FCFFF4"/>
                </a:solidFill>
                <a:latin typeface="Roboto Condensed"/>
              </a:rPr>
              <a:t>những</a:t>
            </a:r>
            <a:r>
              <a:rPr lang="en-US" sz="4425" dirty="0">
                <a:solidFill>
                  <a:srgbClr val="FCFFF4"/>
                </a:solidFill>
                <a:latin typeface="Roboto Condensed"/>
              </a:rPr>
              <a:t> </a:t>
            </a:r>
            <a:r>
              <a:rPr lang="en-US" sz="4425" dirty="0" err="1">
                <a:solidFill>
                  <a:srgbClr val="FCFFF4"/>
                </a:solidFill>
                <a:latin typeface="Roboto Condensed"/>
              </a:rPr>
              <a:t>phương</a:t>
            </a:r>
            <a:r>
              <a:rPr lang="en-US" sz="4425" dirty="0">
                <a:solidFill>
                  <a:srgbClr val="FCFFF4"/>
                </a:solidFill>
                <a:latin typeface="Roboto Condensed"/>
              </a:rPr>
              <a:t> </a:t>
            </a:r>
            <a:r>
              <a:rPr lang="en-US" sz="4425" dirty="0" err="1">
                <a:solidFill>
                  <a:srgbClr val="FCFFF4"/>
                </a:solidFill>
                <a:latin typeface="Roboto Condensed"/>
              </a:rPr>
              <a:t>tiện</a:t>
            </a:r>
            <a:r>
              <a:rPr lang="en-US" sz="4425" dirty="0">
                <a:solidFill>
                  <a:srgbClr val="FCFFF4"/>
                </a:solidFill>
                <a:latin typeface="Roboto Condensed"/>
              </a:rPr>
              <a:t> </a:t>
            </a:r>
            <a:r>
              <a:rPr lang="en-US" sz="4425" dirty="0" err="1">
                <a:solidFill>
                  <a:srgbClr val="FCFFF4"/>
                </a:solidFill>
                <a:latin typeface="Roboto Condensed"/>
              </a:rPr>
              <a:t>đó</a:t>
            </a:r>
            <a:r>
              <a:rPr lang="en-US" sz="4425" dirty="0">
                <a:solidFill>
                  <a:srgbClr val="FCFFF4"/>
                </a:solidFill>
                <a:latin typeface="Roboto Condensed"/>
              </a:rPr>
              <a:t> </a:t>
            </a:r>
            <a:r>
              <a:rPr lang="en-US" sz="4425" dirty="0" err="1">
                <a:solidFill>
                  <a:srgbClr val="FCFFF4"/>
                </a:solidFill>
                <a:latin typeface="Roboto Condensed"/>
              </a:rPr>
              <a:t>liệu</a:t>
            </a:r>
            <a:r>
              <a:rPr lang="en-US" sz="4425" dirty="0">
                <a:solidFill>
                  <a:srgbClr val="FCFFF4"/>
                </a:solidFill>
                <a:latin typeface="Roboto Condensed"/>
              </a:rPr>
              <a:t> </a:t>
            </a:r>
            <a:r>
              <a:rPr lang="en-US" sz="4425" dirty="0" err="1">
                <a:solidFill>
                  <a:srgbClr val="FCFFF4"/>
                </a:solidFill>
                <a:latin typeface="Roboto Condensed"/>
              </a:rPr>
              <a:t>có</a:t>
            </a:r>
            <a:r>
              <a:rPr lang="en-US" sz="4425" dirty="0">
                <a:solidFill>
                  <a:srgbClr val="FCFFF4"/>
                </a:solidFill>
                <a:latin typeface="Roboto Condensed"/>
              </a:rPr>
              <a:t> </a:t>
            </a:r>
            <a:r>
              <a:rPr lang="en-US" sz="4425" dirty="0" err="1">
                <a:solidFill>
                  <a:srgbClr val="FCFFF4"/>
                </a:solidFill>
                <a:latin typeface="Roboto Condensed"/>
              </a:rPr>
              <a:t>thể</a:t>
            </a:r>
            <a:r>
              <a:rPr lang="en-US" sz="4425" dirty="0">
                <a:solidFill>
                  <a:srgbClr val="FCFFF4"/>
                </a:solidFill>
                <a:latin typeface="Roboto Condensed"/>
              </a:rPr>
              <a:t> </a:t>
            </a:r>
            <a:r>
              <a:rPr lang="en-US" sz="4425" dirty="0" err="1">
                <a:solidFill>
                  <a:srgbClr val="FCFFF4"/>
                </a:solidFill>
                <a:latin typeface="Roboto Condensed"/>
              </a:rPr>
              <a:t>thay</a:t>
            </a:r>
            <a:r>
              <a:rPr lang="en-US" sz="4425" dirty="0">
                <a:solidFill>
                  <a:srgbClr val="FCFFF4"/>
                </a:solidFill>
                <a:latin typeface="Roboto Condensed"/>
              </a:rPr>
              <a:t> </a:t>
            </a:r>
            <a:r>
              <a:rPr lang="en-US" sz="4425" dirty="0" err="1">
                <a:solidFill>
                  <a:srgbClr val="FCFFF4"/>
                </a:solidFill>
                <a:latin typeface="Roboto Condensed"/>
              </a:rPr>
              <a:t>thế</a:t>
            </a:r>
            <a:r>
              <a:rPr lang="en-US" sz="4425" dirty="0">
                <a:solidFill>
                  <a:srgbClr val="FCFFF4"/>
                </a:solidFill>
                <a:latin typeface="Roboto Condensed"/>
              </a:rPr>
              <a:t> </a:t>
            </a:r>
            <a:r>
              <a:rPr lang="en-US" sz="4425" dirty="0" err="1">
                <a:solidFill>
                  <a:srgbClr val="FCFFF4"/>
                </a:solidFill>
                <a:latin typeface="Roboto Condensed"/>
              </a:rPr>
              <a:t>hoàn</a:t>
            </a:r>
            <a:r>
              <a:rPr lang="en-US" sz="4425" dirty="0">
                <a:solidFill>
                  <a:srgbClr val="FCFFF4"/>
                </a:solidFill>
                <a:latin typeface="Roboto Condensed"/>
              </a:rPr>
              <a:t> </a:t>
            </a:r>
            <a:r>
              <a:rPr lang="en-US" sz="4425" dirty="0" err="1">
                <a:solidFill>
                  <a:srgbClr val="FCFFF4"/>
                </a:solidFill>
                <a:latin typeface="Roboto Condensed"/>
              </a:rPr>
              <a:t>toàn</a:t>
            </a:r>
            <a:r>
              <a:rPr lang="en-US" sz="4425" dirty="0">
                <a:solidFill>
                  <a:srgbClr val="FCFFF4"/>
                </a:solidFill>
                <a:latin typeface="Roboto Condensed"/>
              </a:rPr>
              <a:t> </a:t>
            </a:r>
            <a:r>
              <a:rPr lang="en-US" sz="4425" dirty="0" err="1">
                <a:solidFill>
                  <a:srgbClr val="FCFFF4"/>
                </a:solidFill>
                <a:latin typeface="Roboto Condensed"/>
              </a:rPr>
              <a:t>các</a:t>
            </a:r>
            <a:r>
              <a:rPr lang="en-US" sz="4425" dirty="0">
                <a:solidFill>
                  <a:srgbClr val="FCFFF4"/>
                </a:solidFill>
                <a:latin typeface="Roboto Condensed"/>
              </a:rPr>
              <a:t> </a:t>
            </a:r>
            <a:r>
              <a:rPr lang="en-US" sz="4425" dirty="0" err="1">
                <a:solidFill>
                  <a:srgbClr val="FCFFF4"/>
                </a:solidFill>
                <a:latin typeface="Roboto Condensed"/>
              </a:rPr>
              <a:t>phương</a:t>
            </a:r>
            <a:r>
              <a:rPr lang="en-US" sz="4425" dirty="0">
                <a:solidFill>
                  <a:srgbClr val="FCFFF4"/>
                </a:solidFill>
                <a:latin typeface="Roboto Condensed"/>
              </a:rPr>
              <a:t> </a:t>
            </a:r>
            <a:r>
              <a:rPr lang="en-US" sz="4425" dirty="0" err="1">
                <a:solidFill>
                  <a:srgbClr val="FCFFF4"/>
                </a:solidFill>
                <a:latin typeface="Roboto Condensed"/>
              </a:rPr>
              <a:t>tiện</a:t>
            </a:r>
            <a:r>
              <a:rPr lang="en-US" sz="4425" dirty="0">
                <a:solidFill>
                  <a:srgbClr val="FCFFF4"/>
                </a:solidFill>
                <a:latin typeface="Roboto Condensed"/>
              </a:rPr>
              <a:t> </a:t>
            </a:r>
            <a:r>
              <a:rPr lang="en-US" sz="4425" dirty="0" err="1">
                <a:solidFill>
                  <a:srgbClr val="FCFFF4"/>
                </a:solidFill>
                <a:latin typeface="Roboto Condensed"/>
              </a:rPr>
              <a:t>vận</a:t>
            </a:r>
            <a:r>
              <a:rPr lang="en-US" sz="4425" dirty="0">
                <a:solidFill>
                  <a:srgbClr val="FCFFF4"/>
                </a:solidFill>
                <a:latin typeface="Roboto Condensed"/>
              </a:rPr>
              <a:t> </a:t>
            </a:r>
            <a:r>
              <a:rPr lang="en-US" sz="4425" dirty="0" err="1">
                <a:solidFill>
                  <a:srgbClr val="FCFFF4"/>
                </a:solidFill>
                <a:latin typeface="Roboto Condensed"/>
              </a:rPr>
              <a:t>chuyển</a:t>
            </a:r>
            <a:r>
              <a:rPr lang="en-US" sz="4425" dirty="0">
                <a:solidFill>
                  <a:srgbClr val="FCFFF4"/>
                </a:solidFill>
                <a:latin typeface="Roboto Condensed"/>
              </a:rPr>
              <a:t> </a:t>
            </a:r>
            <a:r>
              <a:rPr lang="en-US" sz="4425" dirty="0" err="1">
                <a:solidFill>
                  <a:srgbClr val="FCFFF4"/>
                </a:solidFill>
                <a:latin typeface="Roboto Condensed"/>
              </a:rPr>
              <a:t>đường</a:t>
            </a:r>
            <a:r>
              <a:rPr lang="en-US" sz="4425" dirty="0">
                <a:solidFill>
                  <a:srgbClr val="FCFFF4"/>
                </a:solidFill>
                <a:latin typeface="Roboto Condensed"/>
              </a:rPr>
              <a:t> </a:t>
            </a:r>
            <a:r>
              <a:rPr lang="en-US" sz="4425" dirty="0" err="1">
                <a:solidFill>
                  <a:srgbClr val="FCFFF4"/>
                </a:solidFill>
                <a:latin typeface="Roboto Condensed"/>
              </a:rPr>
              <a:t>thủy</a:t>
            </a:r>
            <a:r>
              <a:rPr lang="en-US" sz="4425" dirty="0">
                <a:solidFill>
                  <a:srgbClr val="FCFFF4"/>
                </a:solidFill>
                <a:latin typeface="Roboto Condensed"/>
              </a:rPr>
              <a:t> </a:t>
            </a:r>
            <a:r>
              <a:rPr lang="en-US" sz="4425" dirty="0" err="1">
                <a:solidFill>
                  <a:srgbClr val="FCFFF4"/>
                </a:solidFill>
                <a:latin typeface="Roboto Condensed"/>
              </a:rPr>
              <a:t>như</a:t>
            </a:r>
            <a:r>
              <a:rPr lang="en-US" sz="4425" dirty="0">
                <a:solidFill>
                  <a:srgbClr val="FCFFF4"/>
                </a:solidFill>
                <a:latin typeface="Roboto Condensed"/>
              </a:rPr>
              <a:t> </a:t>
            </a:r>
            <a:r>
              <a:rPr lang="en-US" sz="4425" dirty="0" err="1">
                <a:solidFill>
                  <a:srgbClr val="FCFFF4"/>
                </a:solidFill>
                <a:latin typeface="Roboto Condensed"/>
              </a:rPr>
              <a:t>ghe</a:t>
            </a:r>
            <a:r>
              <a:rPr lang="en-US" sz="4425" dirty="0">
                <a:solidFill>
                  <a:srgbClr val="FCFFF4"/>
                </a:solidFill>
                <a:latin typeface="Roboto Condensed"/>
              </a:rPr>
              <a:t> </a:t>
            </a:r>
            <a:r>
              <a:rPr lang="en-US" sz="4425" dirty="0" err="1">
                <a:solidFill>
                  <a:srgbClr val="FCFFF4"/>
                </a:solidFill>
                <a:latin typeface="Roboto Condensed"/>
              </a:rPr>
              <a:t>thuyền</a:t>
            </a:r>
            <a:r>
              <a:rPr lang="en-US" sz="4425" dirty="0">
                <a:solidFill>
                  <a:srgbClr val="FCFFF4"/>
                </a:solidFill>
                <a:latin typeface="Roboto Condensed"/>
              </a:rPr>
              <a:t> </a:t>
            </a:r>
            <a:r>
              <a:rPr lang="en-US" sz="4425" dirty="0" err="1">
                <a:solidFill>
                  <a:srgbClr val="FCFFF4"/>
                </a:solidFill>
                <a:latin typeface="Roboto Condensed"/>
              </a:rPr>
              <a:t>không</a:t>
            </a:r>
            <a:r>
              <a:rPr lang="en-US" sz="4425" dirty="0">
                <a:solidFill>
                  <a:srgbClr val="FCFFF4"/>
                </a:solidFill>
                <a:latin typeface="Roboto Condensed"/>
              </a:rPr>
              <a:t>? </a:t>
            </a:r>
            <a:r>
              <a:rPr lang="en-US" sz="4425" dirty="0" err="1">
                <a:solidFill>
                  <a:srgbClr val="FCFFF4"/>
                </a:solidFill>
                <a:latin typeface="Roboto Condensed"/>
              </a:rPr>
              <a:t>Vì</a:t>
            </a:r>
            <a:r>
              <a:rPr lang="en-US" sz="4425" dirty="0">
                <a:solidFill>
                  <a:srgbClr val="FCFFF4"/>
                </a:solidFill>
                <a:latin typeface="Roboto Condensed"/>
              </a:rPr>
              <a:t> </a:t>
            </a:r>
            <a:r>
              <a:rPr lang="en-US" sz="4425" dirty="0" err="1">
                <a:solidFill>
                  <a:srgbClr val="FCFFF4"/>
                </a:solidFill>
                <a:latin typeface="Roboto Condensed"/>
              </a:rPr>
              <a:t>sao</a:t>
            </a:r>
            <a:r>
              <a:rPr lang="en-US" sz="4425" dirty="0">
                <a:solidFill>
                  <a:srgbClr val="FCFFF4"/>
                </a:solidFill>
                <a:latin typeface="Roboto Condensed"/>
              </a:rPr>
              <a:t>?</a:t>
            </a:r>
          </a:p>
          <a:p>
            <a:pPr algn="just">
              <a:lnSpc>
                <a:spcPts val="6195"/>
              </a:lnSpc>
            </a:pPr>
            <a:endParaRPr lang="en-US" sz="4425" dirty="0">
              <a:solidFill>
                <a:srgbClr val="FCFFF4"/>
              </a:solidFill>
              <a:latin typeface="Roboto Condensed"/>
            </a:endParaRPr>
          </a:p>
        </p:txBody>
      </p:sp>
      <p:sp>
        <p:nvSpPr>
          <p:cNvPr id="16" name="TextBox 16"/>
          <p:cNvSpPr txBox="1"/>
          <p:nvPr/>
        </p:nvSpPr>
        <p:spPr>
          <a:xfrm>
            <a:off x="508258" y="114736"/>
            <a:ext cx="12445741" cy="1025922"/>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
        <p:nvSpPr>
          <p:cNvPr id="17" name="TextBox 17"/>
          <p:cNvSpPr txBox="1"/>
          <p:nvPr/>
        </p:nvSpPr>
        <p:spPr>
          <a:xfrm>
            <a:off x="356374" y="1244167"/>
            <a:ext cx="15448187" cy="781050"/>
          </a:xfrm>
          <a:prstGeom prst="rect">
            <a:avLst/>
          </a:prstGeom>
        </p:spPr>
        <p:txBody>
          <a:bodyPr lIns="0" tIns="0" rIns="0" bIns="0" rtlCol="0" anchor="t">
            <a:spAutoFit/>
          </a:bodyPr>
          <a:lstStyle/>
          <a:p>
            <a:pPr algn="l">
              <a:lnSpc>
                <a:spcPts val="6120"/>
              </a:lnSpc>
            </a:pPr>
            <a:r>
              <a:rPr lang="en-US" sz="5100" dirty="0">
                <a:solidFill>
                  <a:srgbClr val="04294F"/>
                </a:solidFill>
                <a:latin typeface="Roboto Condensed Bold"/>
              </a:rPr>
              <a:t>3.2 </a:t>
            </a:r>
            <a:r>
              <a:rPr lang="en-US" sz="5100" dirty="0" err="1">
                <a:solidFill>
                  <a:srgbClr val="04294F"/>
                </a:solidFill>
                <a:latin typeface="Roboto Condensed Bold"/>
              </a:rPr>
              <a:t>Triển</a:t>
            </a:r>
            <a:r>
              <a:rPr lang="en-US" sz="5100" dirty="0">
                <a:solidFill>
                  <a:srgbClr val="04294F"/>
                </a:solidFill>
                <a:latin typeface="Roboto Condensed Bold"/>
              </a:rPr>
              <a:t> </a:t>
            </a:r>
            <a:r>
              <a:rPr lang="en-US" sz="5100" dirty="0" err="1">
                <a:solidFill>
                  <a:srgbClr val="04294F"/>
                </a:solidFill>
                <a:latin typeface="Roboto Condensed Bold"/>
              </a:rPr>
              <a:t>khai</a:t>
            </a:r>
            <a:r>
              <a:rPr lang="en-US" sz="5100" dirty="0">
                <a:solidFill>
                  <a:srgbClr val="04294F"/>
                </a:solidFill>
                <a:latin typeface="Roboto Condensed Bold"/>
              </a:rPr>
              <a:t> ý </a:t>
            </a:r>
            <a:r>
              <a:rPr lang="en-US" sz="5100" dirty="0" err="1">
                <a:solidFill>
                  <a:srgbClr val="04294F"/>
                </a:solidFill>
                <a:latin typeface="Roboto Condensed Bold"/>
              </a:rPr>
              <a:t>tưởng</a:t>
            </a:r>
            <a:r>
              <a:rPr lang="en-US" sz="5100" dirty="0">
                <a:solidFill>
                  <a:srgbClr val="04294F"/>
                </a:solidFill>
                <a:latin typeface="Roboto Condensed Bold"/>
              </a:rPr>
              <a:t> </a:t>
            </a:r>
            <a:r>
              <a:rPr lang="en-US" sz="5100" dirty="0" err="1">
                <a:solidFill>
                  <a:srgbClr val="04294F"/>
                </a:solidFill>
                <a:latin typeface="Roboto Condensed Bold"/>
              </a:rPr>
              <a:t>và</a:t>
            </a:r>
            <a:r>
              <a:rPr lang="en-US" sz="5100" dirty="0">
                <a:solidFill>
                  <a:srgbClr val="04294F"/>
                </a:solidFill>
                <a:latin typeface="Roboto Condensed Bold"/>
              </a:rPr>
              <a:t> </a:t>
            </a:r>
            <a:r>
              <a:rPr lang="en-US" sz="5100" dirty="0" err="1">
                <a:solidFill>
                  <a:srgbClr val="04294F"/>
                </a:solidFill>
                <a:latin typeface="Roboto Condensed Bold"/>
              </a:rPr>
              <a:t>thông</a:t>
            </a:r>
            <a:r>
              <a:rPr lang="en-US" sz="5100" dirty="0">
                <a:solidFill>
                  <a:srgbClr val="04294F"/>
                </a:solidFill>
                <a:latin typeface="Roboto Condensed Bold"/>
              </a:rPr>
              <a:t> tin </a:t>
            </a:r>
            <a:r>
              <a:rPr lang="en-US" sz="5100" dirty="0" err="1">
                <a:solidFill>
                  <a:srgbClr val="04294F"/>
                </a:solidFill>
                <a:latin typeface="Roboto Condensed Bold"/>
              </a:rPr>
              <a:t>trong</a:t>
            </a:r>
            <a:r>
              <a:rPr lang="en-US" sz="5100" dirty="0">
                <a:solidFill>
                  <a:srgbClr val="04294F"/>
                </a:solidFill>
                <a:latin typeface="Roboto Condensed Bold"/>
              </a:rPr>
              <a:t> </a:t>
            </a:r>
            <a:r>
              <a:rPr lang="en-US" sz="5100" dirty="0" err="1">
                <a:solidFill>
                  <a:srgbClr val="04294F"/>
                </a:solidFill>
                <a:latin typeface="Roboto Condensed Bold"/>
              </a:rPr>
              <a:t>văn</a:t>
            </a:r>
            <a:r>
              <a:rPr lang="en-US" sz="5100" dirty="0">
                <a:solidFill>
                  <a:srgbClr val="04294F"/>
                </a:solidFill>
                <a:latin typeface="Roboto Condensed Bold"/>
              </a:rPr>
              <a:t> </a:t>
            </a:r>
            <a:r>
              <a:rPr lang="en-US" sz="5100" dirty="0" err="1">
                <a:solidFill>
                  <a:srgbClr val="04294F"/>
                </a:solidFill>
                <a:latin typeface="Roboto Condensed Bold"/>
              </a:rPr>
              <a:t>bản</a:t>
            </a:r>
            <a:endParaRPr lang="en-US" sz="5100" dirty="0">
              <a:solidFill>
                <a:srgbClr val="04294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471"/>
          <a:stretch>
            <a:fillRect/>
          </a:stretch>
        </p:blipFill>
        <p:spPr>
          <a:xfrm rot="706869">
            <a:off x="-3001284" y="5730266"/>
            <a:ext cx="9295316" cy="5594101"/>
          </a:xfrm>
          <a:prstGeom prst="rect">
            <a:avLst/>
          </a:prstGeom>
        </p:spPr>
      </p:pic>
      <p:pic>
        <p:nvPicPr>
          <p:cNvPr id="3" name="Picture 3"/>
          <p:cNvPicPr>
            <a:picLocks noChangeAspect="1"/>
          </p:cNvPicPr>
          <p:nvPr/>
        </p:nvPicPr>
        <p:blipFill>
          <a:blip r:embed="rId4"/>
          <a:srcRect b="120"/>
          <a:stretch>
            <a:fillRect/>
          </a:stretch>
        </p:blipFill>
        <p:spPr>
          <a:xfrm>
            <a:off x="6880218" y="15735300"/>
            <a:ext cx="4527563" cy="4305300"/>
          </a:xfrm>
          <a:prstGeom prst="rect">
            <a:avLst/>
          </a:prstGeom>
        </p:spPr>
      </p:pic>
      <p:grpSp>
        <p:nvGrpSpPr>
          <p:cNvPr id="4" name="Group 4"/>
          <p:cNvGrpSpPr/>
          <p:nvPr/>
        </p:nvGrpSpPr>
        <p:grpSpPr>
          <a:xfrm>
            <a:off x="7550334" y="5257643"/>
            <a:ext cx="3735369" cy="3735369"/>
            <a:chOff x="0" y="0"/>
            <a:chExt cx="4980492" cy="4980492"/>
          </a:xfrm>
        </p:grpSpPr>
        <p:sp>
          <p:nvSpPr>
            <p:cNvPr id="5" name="Freeform 5"/>
            <p:cNvSpPr/>
            <p:nvPr/>
          </p:nvSpPr>
          <p:spPr>
            <a:xfrm>
              <a:off x="16891" y="16891"/>
              <a:ext cx="4960874" cy="4960874"/>
            </a:xfrm>
            <a:custGeom>
              <a:avLst/>
              <a:gdLst/>
              <a:ahLst/>
              <a:cxnLst/>
              <a:rect l="l" t="t" r="r" b="b"/>
              <a:pathLst>
                <a:path w="4960874" h="4960874">
                  <a:moveTo>
                    <a:pt x="0" y="2480437"/>
                  </a:moveTo>
                  <a:cubicBezTo>
                    <a:pt x="0" y="1110488"/>
                    <a:pt x="1110488" y="0"/>
                    <a:pt x="2480437" y="0"/>
                  </a:cubicBezTo>
                  <a:cubicBezTo>
                    <a:pt x="3850386" y="0"/>
                    <a:pt x="4960874" y="1110488"/>
                    <a:pt x="4960874" y="2480437"/>
                  </a:cubicBezTo>
                  <a:cubicBezTo>
                    <a:pt x="4960874" y="3850386"/>
                    <a:pt x="3850259" y="4960874"/>
                    <a:pt x="2480437" y="4960874"/>
                  </a:cubicBezTo>
                  <a:cubicBezTo>
                    <a:pt x="1110615" y="4960874"/>
                    <a:pt x="0" y="3850259"/>
                    <a:pt x="0" y="2480437"/>
                  </a:cubicBezTo>
                  <a:close/>
                </a:path>
              </a:pathLst>
            </a:custGeom>
            <a:solidFill>
              <a:srgbClr val="FFFFFF">
                <a:alpha val="49412"/>
              </a:srgbClr>
            </a:solidFill>
          </p:spPr>
        </p:sp>
        <p:sp>
          <p:nvSpPr>
            <p:cNvPr id="6" name="Freeform 6"/>
            <p:cNvSpPr/>
            <p:nvPr/>
          </p:nvSpPr>
          <p:spPr>
            <a:xfrm>
              <a:off x="0" y="0"/>
              <a:ext cx="4994656" cy="4994656"/>
            </a:xfrm>
            <a:custGeom>
              <a:avLst/>
              <a:gdLst/>
              <a:ahLst/>
              <a:cxnLst/>
              <a:rect l="l" t="t" r="r" b="b"/>
              <a:pathLst>
                <a:path w="4994656" h="4994656">
                  <a:moveTo>
                    <a:pt x="0" y="2497328"/>
                  </a:moveTo>
                  <a:cubicBezTo>
                    <a:pt x="0" y="1118108"/>
                    <a:pt x="1118108" y="0"/>
                    <a:pt x="2497328" y="0"/>
                  </a:cubicBezTo>
                  <a:lnTo>
                    <a:pt x="2497328" y="16891"/>
                  </a:lnTo>
                  <a:lnTo>
                    <a:pt x="2497328" y="0"/>
                  </a:lnTo>
                  <a:cubicBezTo>
                    <a:pt x="3876548" y="0"/>
                    <a:pt x="4994656" y="1118108"/>
                    <a:pt x="4994656" y="2497328"/>
                  </a:cubicBezTo>
                  <a:lnTo>
                    <a:pt x="4977765" y="2497328"/>
                  </a:lnTo>
                  <a:lnTo>
                    <a:pt x="4994656" y="2497328"/>
                  </a:lnTo>
                  <a:cubicBezTo>
                    <a:pt x="4994656" y="3876548"/>
                    <a:pt x="3876548" y="4994656"/>
                    <a:pt x="2497328" y="4994656"/>
                  </a:cubicBezTo>
                  <a:lnTo>
                    <a:pt x="2497328" y="4977765"/>
                  </a:lnTo>
                  <a:lnTo>
                    <a:pt x="2497328" y="4994656"/>
                  </a:lnTo>
                  <a:cubicBezTo>
                    <a:pt x="1118108" y="4994656"/>
                    <a:pt x="0" y="3876548"/>
                    <a:pt x="0" y="2497328"/>
                  </a:cubicBezTo>
                  <a:lnTo>
                    <a:pt x="16891" y="2497328"/>
                  </a:lnTo>
                  <a:lnTo>
                    <a:pt x="33909" y="2497328"/>
                  </a:lnTo>
                  <a:lnTo>
                    <a:pt x="16891" y="2497328"/>
                  </a:lnTo>
                  <a:lnTo>
                    <a:pt x="0" y="2497328"/>
                  </a:lnTo>
                  <a:moveTo>
                    <a:pt x="33909" y="2497328"/>
                  </a:moveTo>
                  <a:cubicBezTo>
                    <a:pt x="33909" y="2506726"/>
                    <a:pt x="26289" y="2514219"/>
                    <a:pt x="17018" y="2514219"/>
                  </a:cubicBezTo>
                  <a:cubicBezTo>
                    <a:pt x="7747" y="2514219"/>
                    <a:pt x="0" y="2506726"/>
                    <a:pt x="0" y="2497328"/>
                  </a:cubicBezTo>
                  <a:cubicBezTo>
                    <a:pt x="0" y="2487930"/>
                    <a:pt x="7620" y="2480437"/>
                    <a:pt x="16891" y="2480437"/>
                  </a:cubicBezTo>
                  <a:cubicBezTo>
                    <a:pt x="26162" y="2480437"/>
                    <a:pt x="33782" y="2488057"/>
                    <a:pt x="33782" y="2497328"/>
                  </a:cubicBezTo>
                  <a:cubicBezTo>
                    <a:pt x="33782" y="3857879"/>
                    <a:pt x="1136650" y="4960747"/>
                    <a:pt x="2497201" y="4960747"/>
                  </a:cubicBezTo>
                  <a:cubicBezTo>
                    <a:pt x="3857752" y="4960747"/>
                    <a:pt x="4960620" y="3857879"/>
                    <a:pt x="4960620" y="2497328"/>
                  </a:cubicBezTo>
                  <a:cubicBezTo>
                    <a:pt x="4960620" y="1136777"/>
                    <a:pt x="3857879" y="33909"/>
                    <a:pt x="2497328" y="33909"/>
                  </a:cubicBezTo>
                  <a:lnTo>
                    <a:pt x="2497328" y="16891"/>
                  </a:lnTo>
                  <a:lnTo>
                    <a:pt x="2497328" y="33909"/>
                  </a:lnTo>
                  <a:cubicBezTo>
                    <a:pt x="1136777" y="33909"/>
                    <a:pt x="33909" y="1136777"/>
                    <a:pt x="33909" y="2497328"/>
                  </a:cubicBezTo>
                  <a:close/>
                </a:path>
              </a:pathLst>
            </a:custGeom>
            <a:solidFill>
              <a:srgbClr val="000000"/>
            </a:solidFill>
          </p:spPr>
        </p:sp>
      </p:grpSp>
      <p:sp>
        <p:nvSpPr>
          <p:cNvPr id="7" name="TextBox 7"/>
          <p:cNvSpPr txBox="1"/>
          <p:nvPr/>
        </p:nvSpPr>
        <p:spPr>
          <a:xfrm>
            <a:off x="8408750" y="6454234"/>
            <a:ext cx="192754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Xuồng vở gòn</a:t>
            </a:r>
          </a:p>
        </p:txBody>
      </p:sp>
      <p:grpSp>
        <p:nvGrpSpPr>
          <p:cNvPr id="8" name="Group 8"/>
          <p:cNvGrpSpPr/>
          <p:nvPr/>
        </p:nvGrpSpPr>
        <p:grpSpPr>
          <a:xfrm>
            <a:off x="10526798" y="5378413"/>
            <a:ext cx="3735369" cy="3735369"/>
            <a:chOff x="0" y="0"/>
            <a:chExt cx="4980492" cy="4980492"/>
          </a:xfrm>
        </p:grpSpPr>
        <p:sp>
          <p:nvSpPr>
            <p:cNvPr id="9" name="Freeform 9"/>
            <p:cNvSpPr/>
            <p:nvPr/>
          </p:nvSpPr>
          <p:spPr>
            <a:xfrm>
              <a:off x="16891" y="16891"/>
              <a:ext cx="4960874" cy="4960874"/>
            </a:xfrm>
            <a:custGeom>
              <a:avLst/>
              <a:gdLst/>
              <a:ahLst/>
              <a:cxnLst/>
              <a:rect l="l" t="t" r="r" b="b"/>
              <a:pathLst>
                <a:path w="4960874" h="4960874">
                  <a:moveTo>
                    <a:pt x="0" y="2480437"/>
                  </a:moveTo>
                  <a:cubicBezTo>
                    <a:pt x="0" y="1110488"/>
                    <a:pt x="1110488" y="0"/>
                    <a:pt x="2480437" y="0"/>
                  </a:cubicBezTo>
                  <a:cubicBezTo>
                    <a:pt x="3850386" y="0"/>
                    <a:pt x="4960874" y="1110488"/>
                    <a:pt x="4960874" y="2480437"/>
                  </a:cubicBezTo>
                  <a:cubicBezTo>
                    <a:pt x="4960874" y="3850386"/>
                    <a:pt x="3850259" y="4960874"/>
                    <a:pt x="2480437" y="4960874"/>
                  </a:cubicBezTo>
                  <a:cubicBezTo>
                    <a:pt x="1110615" y="4960874"/>
                    <a:pt x="0" y="3850259"/>
                    <a:pt x="0" y="2480437"/>
                  </a:cubicBezTo>
                  <a:close/>
                </a:path>
              </a:pathLst>
            </a:custGeom>
            <a:solidFill>
              <a:srgbClr val="FFFFFF">
                <a:alpha val="49412"/>
              </a:srgbClr>
            </a:solidFill>
          </p:spPr>
        </p:sp>
        <p:sp>
          <p:nvSpPr>
            <p:cNvPr id="10" name="Freeform 10"/>
            <p:cNvSpPr/>
            <p:nvPr/>
          </p:nvSpPr>
          <p:spPr>
            <a:xfrm>
              <a:off x="0" y="0"/>
              <a:ext cx="4994656" cy="4994656"/>
            </a:xfrm>
            <a:custGeom>
              <a:avLst/>
              <a:gdLst/>
              <a:ahLst/>
              <a:cxnLst/>
              <a:rect l="l" t="t" r="r" b="b"/>
              <a:pathLst>
                <a:path w="4994656" h="4994656">
                  <a:moveTo>
                    <a:pt x="0" y="2497328"/>
                  </a:moveTo>
                  <a:cubicBezTo>
                    <a:pt x="0" y="1118108"/>
                    <a:pt x="1118108" y="0"/>
                    <a:pt x="2497328" y="0"/>
                  </a:cubicBezTo>
                  <a:lnTo>
                    <a:pt x="2497328" y="16891"/>
                  </a:lnTo>
                  <a:lnTo>
                    <a:pt x="2497328" y="0"/>
                  </a:lnTo>
                  <a:cubicBezTo>
                    <a:pt x="3876548" y="0"/>
                    <a:pt x="4994656" y="1118108"/>
                    <a:pt x="4994656" y="2497328"/>
                  </a:cubicBezTo>
                  <a:lnTo>
                    <a:pt x="4977765" y="2497328"/>
                  </a:lnTo>
                  <a:lnTo>
                    <a:pt x="4994656" y="2497328"/>
                  </a:lnTo>
                  <a:cubicBezTo>
                    <a:pt x="4994656" y="3876548"/>
                    <a:pt x="3876548" y="4994656"/>
                    <a:pt x="2497328" y="4994656"/>
                  </a:cubicBezTo>
                  <a:lnTo>
                    <a:pt x="2497328" y="4977765"/>
                  </a:lnTo>
                  <a:lnTo>
                    <a:pt x="2497328" y="4994656"/>
                  </a:lnTo>
                  <a:cubicBezTo>
                    <a:pt x="1118108" y="4994656"/>
                    <a:pt x="0" y="3876548"/>
                    <a:pt x="0" y="2497328"/>
                  </a:cubicBezTo>
                  <a:lnTo>
                    <a:pt x="16891" y="2497328"/>
                  </a:lnTo>
                  <a:lnTo>
                    <a:pt x="33909" y="2497328"/>
                  </a:lnTo>
                  <a:lnTo>
                    <a:pt x="16891" y="2497328"/>
                  </a:lnTo>
                  <a:lnTo>
                    <a:pt x="0" y="2497328"/>
                  </a:lnTo>
                  <a:moveTo>
                    <a:pt x="33909" y="2497328"/>
                  </a:moveTo>
                  <a:cubicBezTo>
                    <a:pt x="33909" y="2506726"/>
                    <a:pt x="26289" y="2514219"/>
                    <a:pt x="17018" y="2514219"/>
                  </a:cubicBezTo>
                  <a:cubicBezTo>
                    <a:pt x="7747" y="2514219"/>
                    <a:pt x="0" y="2506726"/>
                    <a:pt x="0" y="2497328"/>
                  </a:cubicBezTo>
                  <a:cubicBezTo>
                    <a:pt x="0" y="2487930"/>
                    <a:pt x="7620" y="2480437"/>
                    <a:pt x="16891" y="2480437"/>
                  </a:cubicBezTo>
                  <a:cubicBezTo>
                    <a:pt x="26162" y="2480437"/>
                    <a:pt x="33782" y="2488057"/>
                    <a:pt x="33782" y="2497328"/>
                  </a:cubicBezTo>
                  <a:cubicBezTo>
                    <a:pt x="33782" y="3857879"/>
                    <a:pt x="1136650" y="4960747"/>
                    <a:pt x="2497201" y="4960747"/>
                  </a:cubicBezTo>
                  <a:cubicBezTo>
                    <a:pt x="3857752" y="4960747"/>
                    <a:pt x="4960620" y="3857879"/>
                    <a:pt x="4960620" y="2497328"/>
                  </a:cubicBezTo>
                  <a:cubicBezTo>
                    <a:pt x="4960620" y="1136777"/>
                    <a:pt x="3857879" y="33909"/>
                    <a:pt x="2497328" y="33909"/>
                  </a:cubicBezTo>
                  <a:lnTo>
                    <a:pt x="2497328" y="16891"/>
                  </a:lnTo>
                  <a:lnTo>
                    <a:pt x="2497328" y="33909"/>
                  </a:lnTo>
                  <a:cubicBezTo>
                    <a:pt x="1136777" y="33909"/>
                    <a:pt x="33909" y="1136777"/>
                    <a:pt x="33909" y="2497328"/>
                  </a:cubicBezTo>
                  <a:close/>
                </a:path>
              </a:pathLst>
            </a:custGeom>
            <a:solidFill>
              <a:srgbClr val="000000"/>
            </a:solidFill>
          </p:spPr>
        </p:sp>
      </p:grpSp>
      <p:sp>
        <p:nvSpPr>
          <p:cNvPr id="11" name="TextBox 11"/>
          <p:cNvSpPr txBox="1"/>
          <p:nvPr/>
        </p:nvSpPr>
        <p:spPr>
          <a:xfrm>
            <a:off x="11480521" y="6200676"/>
            <a:ext cx="1927548" cy="232664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Xuồng độc mộc</a:t>
            </a:r>
          </a:p>
        </p:txBody>
      </p:sp>
      <p:grpSp>
        <p:nvGrpSpPr>
          <p:cNvPr id="12" name="Group 12"/>
          <p:cNvGrpSpPr/>
          <p:nvPr/>
        </p:nvGrpSpPr>
        <p:grpSpPr>
          <a:xfrm>
            <a:off x="13602887" y="5365325"/>
            <a:ext cx="3735369" cy="3735369"/>
            <a:chOff x="0" y="0"/>
            <a:chExt cx="4980492" cy="4980492"/>
          </a:xfrm>
        </p:grpSpPr>
        <p:sp>
          <p:nvSpPr>
            <p:cNvPr id="13" name="Freeform 13"/>
            <p:cNvSpPr/>
            <p:nvPr/>
          </p:nvSpPr>
          <p:spPr>
            <a:xfrm>
              <a:off x="16891" y="16891"/>
              <a:ext cx="4960874" cy="4960874"/>
            </a:xfrm>
            <a:custGeom>
              <a:avLst/>
              <a:gdLst/>
              <a:ahLst/>
              <a:cxnLst/>
              <a:rect l="l" t="t" r="r" b="b"/>
              <a:pathLst>
                <a:path w="4960874" h="4960874">
                  <a:moveTo>
                    <a:pt x="0" y="2480437"/>
                  </a:moveTo>
                  <a:cubicBezTo>
                    <a:pt x="0" y="1110488"/>
                    <a:pt x="1110488" y="0"/>
                    <a:pt x="2480437" y="0"/>
                  </a:cubicBezTo>
                  <a:cubicBezTo>
                    <a:pt x="3850386" y="0"/>
                    <a:pt x="4960874" y="1110488"/>
                    <a:pt x="4960874" y="2480437"/>
                  </a:cubicBezTo>
                  <a:cubicBezTo>
                    <a:pt x="4960874" y="3850386"/>
                    <a:pt x="3850259" y="4960874"/>
                    <a:pt x="2480437" y="4960874"/>
                  </a:cubicBezTo>
                  <a:cubicBezTo>
                    <a:pt x="1110615" y="4960874"/>
                    <a:pt x="0" y="3850259"/>
                    <a:pt x="0" y="2480437"/>
                  </a:cubicBezTo>
                  <a:close/>
                </a:path>
              </a:pathLst>
            </a:custGeom>
            <a:solidFill>
              <a:srgbClr val="FFFFFF">
                <a:alpha val="49412"/>
              </a:srgbClr>
            </a:solidFill>
          </p:spPr>
        </p:sp>
        <p:sp>
          <p:nvSpPr>
            <p:cNvPr id="14" name="Freeform 14"/>
            <p:cNvSpPr/>
            <p:nvPr/>
          </p:nvSpPr>
          <p:spPr>
            <a:xfrm>
              <a:off x="0" y="0"/>
              <a:ext cx="4994656" cy="4994656"/>
            </a:xfrm>
            <a:custGeom>
              <a:avLst/>
              <a:gdLst/>
              <a:ahLst/>
              <a:cxnLst/>
              <a:rect l="l" t="t" r="r" b="b"/>
              <a:pathLst>
                <a:path w="4994656" h="4994656">
                  <a:moveTo>
                    <a:pt x="0" y="2497328"/>
                  </a:moveTo>
                  <a:cubicBezTo>
                    <a:pt x="0" y="1118108"/>
                    <a:pt x="1118108" y="0"/>
                    <a:pt x="2497328" y="0"/>
                  </a:cubicBezTo>
                  <a:lnTo>
                    <a:pt x="2497328" y="16891"/>
                  </a:lnTo>
                  <a:lnTo>
                    <a:pt x="2497328" y="0"/>
                  </a:lnTo>
                  <a:cubicBezTo>
                    <a:pt x="3876548" y="0"/>
                    <a:pt x="4994656" y="1118108"/>
                    <a:pt x="4994656" y="2497328"/>
                  </a:cubicBezTo>
                  <a:lnTo>
                    <a:pt x="4977765" y="2497328"/>
                  </a:lnTo>
                  <a:lnTo>
                    <a:pt x="4994656" y="2497328"/>
                  </a:lnTo>
                  <a:cubicBezTo>
                    <a:pt x="4994656" y="3876548"/>
                    <a:pt x="3876548" y="4994656"/>
                    <a:pt x="2497328" y="4994656"/>
                  </a:cubicBezTo>
                  <a:lnTo>
                    <a:pt x="2497328" y="4977765"/>
                  </a:lnTo>
                  <a:lnTo>
                    <a:pt x="2497328" y="4994656"/>
                  </a:lnTo>
                  <a:cubicBezTo>
                    <a:pt x="1118108" y="4994656"/>
                    <a:pt x="0" y="3876548"/>
                    <a:pt x="0" y="2497328"/>
                  </a:cubicBezTo>
                  <a:lnTo>
                    <a:pt x="16891" y="2497328"/>
                  </a:lnTo>
                  <a:lnTo>
                    <a:pt x="33909" y="2497328"/>
                  </a:lnTo>
                  <a:lnTo>
                    <a:pt x="16891" y="2497328"/>
                  </a:lnTo>
                  <a:lnTo>
                    <a:pt x="0" y="2497328"/>
                  </a:lnTo>
                  <a:moveTo>
                    <a:pt x="33909" y="2497328"/>
                  </a:moveTo>
                  <a:cubicBezTo>
                    <a:pt x="33909" y="2506726"/>
                    <a:pt x="26289" y="2514219"/>
                    <a:pt x="17018" y="2514219"/>
                  </a:cubicBezTo>
                  <a:cubicBezTo>
                    <a:pt x="7747" y="2514219"/>
                    <a:pt x="0" y="2506726"/>
                    <a:pt x="0" y="2497328"/>
                  </a:cubicBezTo>
                  <a:cubicBezTo>
                    <a:pt x="0" y="2487930"/>
                    <a:pt x="7620" y="2480437"/>
                    <a:pt x="16891" y="2480437"/>
                  </a:cubicBezTo>
                  <a:cubicBezTo>
                    <a:pt x="26162" y="2480437"/>
                    <a:pt x="33782" y="2488057"/>
                    <a:pt x="33782" y="2497328"/>
                  </a:cubicBezTo>
                  <a:cubicBezTo>
                    <a:pt x="33782" y="3857879"/>
                    <a:pt x="1136650" y="4960747"/>
                    <a:pt x="2497201" y="4960747"/>
                  </a:cubicBezTo>
                  <a:cubicBezTo>
                    <a:pt x="3857752" y="4960747"/>
                    <a:pt x="4960620" y="3857879"/>
                    <a:pt x="4960620" y="2497328"/>
                  </a:cubicBezTo>
                  <a:cubicBezTo>
                    <a:pt x="4960620" y="1136777"/>
                    <a:pt x="3857879" y="33909"/>
                    <a:pt x="2497328" y="33909"/>
                  </a:cubicBezTo>
                  <a:lnTo>
                    <a:pt x="2497328" y="16891"/>
                  </a:lnTo>
                  <a:lnTo>
                    <a:pt x="2497328" y="33909"/>
                  </a:lnTo>
                  <a:cubicBezTo>
                    <a:pt x="1136777" y="33909"/>
                    <a:pt x="33909" y="1136777"/>
                    <a:pt x="33909" y="2497328"/>
                  </a:cubicBezTo>
                  <a:close/>
                </a:path>
              </a:pathLst>
            </a:custGeom>
            <a:solidFill>
              <a:srgbClr val="000000"/>
            </a:solidFill>
          </p:spPr>
        </p:sp>
      </p:grpSp>
      <p:sp>
        <p:nvSpPr>
          <p:cNvPr id="15" name="TextBox 15"/>
          <p:cNvSpPr txBox="1"/>
          <p:nvPr/>
        </p:nvSpPr>
        <p:spPr>
          <a:xfrm>
            <a:off x="14506797" y="6200676"/>
            <a:ext cx="1927548" cy="232664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Xuồng máy gắn máy nổ</a:t>
            </a:r>
          </a:p>
        </p:txBody>
      </p:sp>
      <p:grpSp>
        <p:nvGrpSpPr>
          <p:cNvPr id="16" name="Group 16"/>
          <p:cNvGrpSpPr/>
          <p:nvPr/>
        </p:nvGrpSpPr>
        <p:grpSpPr>
          <a:xfrm>
            <a:off x="4714018" y="5279863"/>
            <a:ext cx="3735369" cy="3735369"/>
            <a:chOff x="0" y="0"/>
            <a:chExt cx="4980492" cy="4980492"/>
          </a:xfrm>
        </p:grpSpPr>
        <p:sp>
          <p:nvSpPr>
            <p:cNvPr id="17" name="Freeform 17"/>
            <p:cNvSpPr/>
            <p:nvPr/>
          </p:nvSpPr>
          <p:spPr>
            <a:xfrm>
              <a:off x="16891" y="16891"/>
              <a:ext cx="4960874" cy="4960874"/>
            </a:xfrm>
            <a:custGeom>
              <a:avLst/>
              <a:gdLst/>
              <a:ahLst/>
              <a:cxnLst/>
              <a:rect l="l" t="t" r="r" b="b"/>
              <a:pathLst>
                <a:path w="4960874" h="4960874">
                  <a:moveTo>
                    <a:pt x="0" y="2480437"/>
                  </a:moveTo>
                  <a:cubicBezTo>
                    <a:pt x="0" y="1110488"/>
                    <a:pt x="1110488" y="0"/>
                    <a:pt x="2480437" y="0"/>
                  </a:cubicBezTo>
                  <a:cubicBezTo>
                    <a:pt x="3850386" y="0"/>
                    <a:pt x="4960874" y="1110488"/>
                    <a:pt x="4960874" y="2480437"/>
                  </a:cubicBezTo>
                  <a:cubicBezTo>
                    <a:pt x="4960874" y="3850386"/>
                    <a:pt x="3850259" y="4960874"/>
                    <a:pt x="2480437" y="4960874"/>
                  </a:cubicBezTo>
                  <a:cubicBezTo>
                    <a:pt x="1110615" y="4960874"/>
                    <a:pt x="0" y="3850259"/>
                    <a:pt x="0" y="2480437"/>
                  </a:cubicBezTo>
                  <a:close/>
                </a:path>
              </a:pathLst>
            </a:custGeom>
            <a:solidFill>
              <a:srgbClr val="FFFFFF">
                <a:alpha val="49412"/>
              </a:srgbClr>
            </a:solidFill>
          </p:spPr>
        </p:sp>
        <p:sp>
          <p:nvSpPr>
            <p:cNvPr id="18" name="Freeform 18"/>
            <p:cNvSpPr/>
            <p:nvPr/>
          </p:nvSpPr>
          <p:spPr>
            <a:xfrm>
              <a:off x="0" y="0"/>
              <a:ext cx="4994656" cy="4994656"/>
            </a:xfrm>
            <a:custGeom>
              <a:avLst/>
              <a:gdLst/>
              <a:ahLst/>
              <a:cxnLst/>
              <a:rect l="l" t="t" r="r" b="b"/>
              <a:pathLst>
                <a:path w="4994656" h="4994656">
                  <a:moveTo>
                    <a:pt x="0" y="2497328"/>
                  </a:moveTo>
                  <a:cubicBezTo>
                    <a:pt x="0" y="1118108"/>
                    <a:pt x="1118108" y="0"/>
                    <a:pt x="2497328" y="0"/>
                  </a:cubicBezTo>
                  <a:lnTo>
                    <a:pt x="2497328" y="16891"/>
                  </a:lnTo>
                  <a:lnTo>
                    <a:pt x="2497328" y="0"/>
                  </a:lnTo>
                  <a:cubicBezTo>
                    <a:pt x="3876548" y="0"/>
                    <a:pt x="4994656" y="1118108"/>
                    <a:pt x="4994656" y="2497328"/>
                  </a:cubicBezTo>
                  <a:lnTo>
                    <a:pt x="4977765" y="2497328"/>
                  </a:lnTo>
                  <a:lnTo>
                    <a:pt x="4994656" y="2497328"/>
                  </a:lnTo>
                  <a:cubicBezTo>
                    <a:pt x="4994656" y="3876548"/>
                    <a:pt x="3876548" y="4994656"/>
                    <a:pt x="2497328" y="4994656"/>
                  </a:cubicBezTo>
                  <a:lnTo>
                    <a:pt x="2497328" y="4977765"/>
                  </a:lnTo>
                  <a:lnTo>
                    <a:pt x="2497328" y="4994656"/>
                  </a:lnTo>
                  <a:cubicBezTo>
                    <a:pt x="1118108" y="4994656"/>
                    <a:pt x="0" y="3876548"/>
                    <a:pt x="0" y="2497328"/>
                  </a:cubicBezTo>
                  <a:lnTo>
                    <a:pt x="16891" y="2497328"/>
                  </a:lnTo>
                  <a:lnTo>
                    <a:pt x="33909" y="2497328"/>
                  </a:lnTo>
                  <a:lnTo>
                    <a:pt x="16891" y="2497328"/>
                  </a:lnTo>
                  <a:lnTo>
                    <a:pt x="0" y="2497328"/>
                  </a:lnTo>
                  <a:moveTo>
                    <a:pt x="33909" y="2497328"/>
                  </a:moveTo>
                  <a:cubicBezTo>
                    <a:pt x="33909" y="2506726"/>
                    <a:pt x="26289" y="2514219"/>
                    <a:pt x="17018" y="2514219"/>
                  </a:cubicBezTo>
                  <a:cubicBezTo>
                    <a:pt x="7747" y="2514219"/>
                    <a:pt x="0" y="2506726"/>
                    <a:pt x="0" y="2497328"/>
                  </a:cubicBezTo>
                  <a:cubicBezTo>
                    <a:pt x="0" y="2487930"/>
                    <a:pt x="7620" y="2480437"/>
                    <a:pt x="16891" y="2480437"/>
                  </a:cubicBezTo>
                  <a:cubicBezTo>
                    <a:pt x="26162" y="2480437"/>
                    <a:pt x="33782" y="2488057"/>
                    <a:pt x="33782" y="2497328"/>
                  </a:cubicBezTo>
                  <a:cubicBezTo>
                    <a:pt x="33782" y="3857879"/>
                    <a:pt x="1136650" y="4960747"/>
                    <a:pt x="2497201" y="4960747"/>
                  </a:cubicBezTo>
                  <a:cubicBezTo>
                    <a:pt x="3857752" y="4960747"/>
                    <a:pt x="4960620" y="3857879"/>
                    <a:pt x="4960620" y="2497328"/>
                  </a:cubicBezTo>
                  <a:cubicBezTo>
                    <a:pt x="4960620" y="1136777"/>
                    <a:pt x="3857879" y="33909"/>
                    <a:pt x="2497328" y="33909"/>
                  </a:cubicBezTo>
                  <a:lnTo>
                    <a:pt x="2497328" y="16891"/>
                  </a:lnTo>
                  <a:lnTo>
                    <a:pt x="2497328" y="33909"/>
                  </a:lnTo>
                  <a:cubicBezTo>
                    <a:pt x="1136777" y="33909"/>
                    <a:pt x="33909" y="1136777"/>
                    <a:pt x="33909" y="2497328"/>
                  </a:cubicBezTo>
                  <a:close/>
                </a:path>
              </a:pathLst>
            </a:custGeom>
            <a:solidFill>
              <a:srgbClr val="000000"/>
            </a:solidFill>
          </p:spPr>
        </p:sp>
      </p:grpSp>
      <p:grpSp>
        <p:nvGrpSpPr>
          <p:cNvPr id="19" name="Group 19"/>
          <p:cNvGrpSpPr/>
          <p:nvPr/>
        </p:nvGrpSpPr>
        <p:grpSpPr>
          <a:xfrm>
            <a:off x="1877703" y="5302084"/>
            <a:ext cx="3735369" cy="3735369"/>
            <a:chOff x="0" y="0"/>
            <a:chExt cx="4980492" cy="4980492"/>
          </a:xfrm>
        </p:grpSpPr>
        <p:sp>
          <p:nvSpPr>
            <p:cNvPr id="20" name="Freeform 20"/>
            <p:cNvSpPr/>
            <p:nvPr/>
          </p:nvSpPr>
          <p:spPr>
            <a:xfrm>
              <a:off x="16891" y="16891"/>
              <a:ext cx="4960874" cy="4960874"/>
            </a:xfrm>
            <a:custGeom>
              <a:avLst/>
              <a:gdLst/>
              <a:ahLst/>
              <a:cxnLst/>
              <a:rect l="l" t="t" r="r" b="b"/>
              <a:pathLst>
                <a:path w="4960874" h="4960874">
                  <a:moveTo>
                    <a:pt x="0" y="2480437"/>
                  </a:moveTo>
                  <a:cubicBezTo>
                    <a:pt x="0" y="1110488"/>
                    <a:pt x="1110488" y="0"/>
                    <a:pt x="2480437" y="0"/>
                  </a:cubicBezTo>
                  <a:cubicBezTo>
                    <a:pt x="3850386" y="0"/>
                    <a:pt x="4960874" y="1110488"/>
                    <a:pt x="4960874" y="2480437"/>
                  </a:cubicBezTo>
                  <a:cubicBezTo>
                    <a:pt x="4960874" y="3850386"/>
                    <a:pt x="3850259" y="4960874"/>
                    <a:pt x="2480437" y="4960874"/>
                  </a:cubicBezTo>
                  <a:cubicBezTo>
                    <a:pt x="1110615" y="4960874"/>
                    <a:pt x="0" y="3850259"/>
                    <a:pt x="0" y="2480437"/>
                  </a:cubicBezTo>
                  <a:close/>
                </a:path>
              </a:pathLst>
            </a:custGeom>
            <a:solidFill>
              <a:srgbClr val="FFFFFF">
                <a:alpha val="49412"/>
              </a:srgbClr>
            </a:solidFill>
          </p:spPr>
        </p:sp>
        <p:sp>
          <p:nvSpPr>
            <p:cNvPr id="21" name="Freeform 21"/>
            <p:cNvSpPr/>
            <p:nvPr/>
          </p:nvSpPr>
          <p:spPr>
            <a:xfrm>
              <a:off x="0" y="0"/>
              <a:ext cx="4994656" cy="4994656"/>
            </a:xfrm>
            <a:custGeom>
              <a:avLst/>
              <a:gdLst/>
              <a:ahLst/>
              <a:cxnLst/>
              <a:rect l="l" t="t" r="r" b="b"/>
              <a:pathLst>
                <a:path w="4994656" h="4994656">
                  <a:moveTo>
                    <a:pt x="0" y="2497328"/>
                  </a:moveTo>
                  <a:cubicBezTo>
                    <a:pt x="0" y="1118108"/>
                    <a:pt x="1118108" y="0"/>
                    <a:pt x="2497328" y="0"/>
                  </a:cubicBezTo>
                  <a:lnTo>
                    <a:pt x="2497328" y="16891"/>
                  </a:lnTo>
                  <a:lnTo>
                    <a:pt x="2497328" y="0"/>
                  </a:lnTo>
                  <a:cubicBezTo>
                    <a:pt x="3876548" y="0"/>
                    <a:pt x="4994656" y="1118108"/>
                    <a:pt x="4994656" y="2497328"/>
                  </a:cubicBezTo>
                  <a:lnTo>
                    <a:pt x="4977765" y="2497328"/>
                  </a:lnTo>
                  <a:lnTo>
                    <a:pt x="4994656" y="2497328"/>
                  </a:lnTo>
                  <a:cubicBezTo>
                    <a:pt x="4994656" y="3876548"/>
                    <a:pt x="3876548" y="4994656"/>
                    <a:pt x="2497328" y="4994656"/>
                  </a:cubicBezTo>
                  <a:lnTo>
                    <a:pt x="2497328" y="4977765"/>
                  </a:lnTo>
                  <a:lnTo>
                    <a:pt x="2497328" y="4994656"/>
                  </a:lnTo>
                  <a:cubicBezTo>
                    <a:pt x="1118108" y="4994656"/>
                    <a:pt x="0" y="3876548"/>
                    <a:pt x="0" y="2497328"/>
                  </a:cubicBezTo>
                  <a:lnTo>
                    <a:pt x="16891" y="2497328"/>
                  </a:lnTo>
                  <a:lnTo>
                    <a:pt x="33909" y="2497328"/>
                  </a:lnTo>
                  <a:lnTo>
                    <a:pt x="16891" y="2497328"/>
                  </a:lnTo>
                  <a:lnTo>
                    <a:pt x="0" y="2497328"/>
                  </a:lnTo>
                  <a:moveTo>
                    <a:pt x="33909" y="2497328"/>
                  </a:moveTo>
                  <a:cubicBezTo>
                    <a:pt x="33909" y="2506726"/>
                    <a:pt x="26289" y="2514219"/>
                    <a:pt x="17018" y="2514219"/>
                  </a:cubicBezTo>
                  <a:cubicBezTo>
                    <a:pt x="7747" y="2514219"/>
                    <a:pt x="0" y="2506726"/>
                    <a:pt x="0" y="2497328"/>
                  </a:cubicBezTo>
                  <a:cubicBezTo>
                    <a:pt x="0" y="2487930"/>
                    <a:pt x="7620" y="2480437"/>
                    <a:pt x="16891" y="2480437"/>
                  </a:cubicBezTo>
                  <a:cubicBezTo>
                    <a:pt x="26162" y="2480437"/>
                    <a:pt x="33782" y="2488057"/>
                    <a:pt x="33782" y="2497328"/>
                  </a:cubicBezTo>
                  <a:cubicBezTo>
                    <a:pt x="33782" y="3857879"/>
                    <a:pt x="1136650" y="4960747"/>
                    <a:pt x="2497201" y="4960747"/>
                  </a:cubicBezTo>
                  <a:cubicBezTo>
                    <a:pt x="3857752" y="4960747"/>
                    <a:pt x="4960620" y="3857879"/>
                    <a:pt x="4960620" y="2497328"/>
                  </a:cubicBezTo>
                  <a:cubicBezTo>
                    <a:pt x="4960620" y="1136777"/>
                    <a:pt x="3857879" y="33909"/>
                    <a:pt x="2497328" y="33909"/>
                  </a:cubicBezTo>
                  <a:lnTo>
                    <a:pt x="2497328" y="16891"/>
                  </a:lnTo>
                  <a:lnTo>
                    <a:pt x="2497328" y="33909"/>
                  </a:lnTo>
                  <a:cubicBezTo>
                    <a:pt x="1136777" y="33909"/>
                    <a:pt x="33909" y="1136777"/>
                    <a:pt x="33909" y="2497328"/>
                  </a:cubicBezTo>
                  <a:close/>
                </a:path>
              </a:pathLst>
            </a:custGeom>
            <a:solidFill>
              <a:srgbClr val="000000"/>
            </a:solidFill>
          </p:spPr>
        </p:sp>
      </p:grpSp>
      <p:sp>
        <p:nvSpPr>
          <p:cNvPr id="22" name="TextBox 22"/>
          <p:cNvSpPr txBox="1"/>
          <p:nvPr/>
        </p:nvSpPr>
        <p:spPr>
          <a:xfrm>
            <a:off x="5622786" y="6454234"/>
            <a:ext cx="192754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Xuồng tam bản</a:t>
            </a:r>
          </a:p>
        </p:txBody>
      </p:sp>
      <p:sp>
        <p:nvSpPr>
          <p:cNvPr id="23" name="TextBox 23"/>
          <p:cNvSpPr txBox="1"/>
          <p:nvPr/>
        </p:nvSpPr>
        <p:spPr>
          <a:xfrm>
            <a:off x="2738845" y="6432014"/>
            <a:ext cx="1927548" cy="1545590"/>
          </a:xfrm>
          <a:prstGeom prst="rect">
            <a:avLst/>
          </a:prstGeom>
        </p:spPr>
        <p:txBody>
          <a:bodyPr lIns="0" tIns="0" rIns="0" bIns="0" rtlCol="0" anchor="t">
            <a:spAutoFit/>
          </a:bodyPr>
          <a:lstStyle/>
          <a:p>
            <a:pPr algn="ctr">
              <a:lnSpc>
                <a:spcPts val="6159"/>
              </a:lnSpc>
            </a:pPr>
            <a:r>
              <a:rPr lang="en-US" sz="4400" dirty="0" err="1">
                <a:solidFill>
                  <a:srgbClr val="000000"/>
                </a:solidFill>
                <a:latin typeface="Roboto Condensed"/>
              </a:rPr>
              <a:t>Xuồng</a:t>
            </a:r>
            <a:r>
              <a:rPr lang="en-US" sz="4400" dirty="0">
                <a:solidFill>
                  <a:srgbClr val="000000"/>
                </a:solidFill>
                <a:latin typeface="Roboto Condensed"/>
              </a:rPr>
              <a:t> </a:t>
            </a:r>
            <a:r>
              <a:rPr lang="en-US" sz="4400" dirty="0" err="1">
                <a:solidFill>
                  <a:srgbClr val="000000"/>
                </a:solidFill>
                <a:latin typeface="Roboto Condensed"/>
              </a:rPr>
              <a:t>ba</a:t>
            </a:r>
            <a:r>
              <a:rPr lang="en-US" sz="4400" dirty="0">
                <a:solidFill>
                  <a:srgbClr val="000000"/>
                </a:solidFill>
                <a:latin typeface="Roboto Condensed"/>
              </a:rPr>
              <a:t> </a:t>
            </a:r>
            <a:r>
              <a:rPr lang="en-US" sz="4400" dirty="0" err="1">
                <a:solidFill>
                  <a:srgbClr val="000000"/>
                </a:solidFill>
                <a:latin typeface="Roboto Condensed"/>
              </a:rPr>
              <a:t>lá</a:t>
            </a:r>
            <a:endParaRPr lang="en-US" sz="4400" dirty="0">
              <a:solidFill>
                <a:srgbClr val="000000"/>
              </a:solidFill>
              <a:latin typeface="Roboto Condensed"/>
            </a:endParaRPr>
          </a:p>
        </p:txBody>
      </p:sp>
      <p:pic>
        <p:nvPicPr>
          <p:cNvPr id="24" name="Picture 24"/>
          <p:cNvPicPr>
            <a:picLocks noChangeAspect="1"/>
          </p:cNvPicPr>
          <p:nvPr/>
        </p:nvPicPr>
        <p:blipFill>
          <a:blip r:embed="rId5"/>
          <a:srcRect b="68"/>
          <a:stretch>
            <a:fillRect/>
          </a:stretch>
        </p:blipFill>
        <p:spPr>
          <a:xfrm>
            <a:off x="15583762" y="200633"/>
            <a:ext cx="1754493" cy="1505674"/>
          </a:xfrm>
          <a:prstGeom prst="rect">
            <a:avLst/>
          </a:prstGeom>
        </p:spPr>
      </p:pic>
      <p:sp>
        <p:nvSpPr>
          <p:cNvPr id="25" name="TextBox 25"/>
          <p:cNvSpPr txBox="1"/>
          <p:nvPr/>
        </p:nvSpPr>
        <p:spPr>
          <a:xfrm>
            <a:off x="1691624" y="1820607"/>
            <a:ext cx="15448187"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3.2 Triển khai ý tưởng và thông tin trong văn bản</a:t>
            </a:r>
          </a:p>
        </p:txBody>
      </p:sp>
      <p:sp>
        <p:nvSpPr>
          <p:cNvPr id="26" name="TextBox 26"/>
          <p:cNvSpPr txBox="1"/>
          <p:nvPr/>
        </p:nvSpPr>
        <p:spPr>
          <a:xfrm>
            <a:off x="1691624" y="2724672"/>
            <a:ext cx="15448187" cy="2381250"/>
          </a:xfrm>
          <a:prstGeom prst="rect">
            <a:avLst/>
          </a:prstGeom>
        </p:spPr>
        <p:txBody>
          <a:bodyPr lIns="0" tIns="0" rIns="0" bIns="0" rtlCol="0" anchor="t">
            <a:spAutoFit/>
          </a:bodyPr>
          <a:lstStyle/>
          <a:p>
            <a:pPr algn="just">
              <a:lnSpc>
                <a:spcPts val="6299"/>
              </a:lnSpc>
            </a:pPr>
            <a:r>
              <a:rPr lang="en-US" sz="4500" dirty="0">
                <a:solidFill>
                  <a:srgbClr val="3A5A62"/>
                </a:solidFill>
                <a:latin typeface="Roboto Condensed Bold Italics"/>
              </a:rPr>
              <a:t>a. </a:t>
            </a:r>
            <a:r>
              <a:rPr lang="en-US" sz="4500" dirty="0" err="1">
                <a:solidFill>
                  <a:srgbClr val="3A5A62"/>
                </a:solidFill>
                <a:latin typeface="Roboto Condensed Bold Italics"/>
              </a:rPr>
              <a:t>Sự</a:t>
            </a:r>
            <a:r>
              <a:rPr lang="en-US" sz="4500" dirty="0">
                <a:solidFill>
                  <a:srgbClr val="3A5A62"/>
                </a:solidFill>
                <a:latin typeface="Roboto Condensed Bold Italics"/>
              </a:rPr>
              <a:t> </a:t>
            </a:r>
            <a:r>
              <a:rPr lang="en-US" sz="4500" dirty="0" err="1">
                <a:solidFill>
                  <a:srgbClr val="3A5A62"/>
                </a:solidFill>
                <a:latin typeface="Roboto Condensed Bold Italics"/>
              </a:rPr>
              <a:t>đa</a:t>
            </a:r>
            <a:r>
              <a:rPr lang="en-US" sz="4500" dirty="0">
                <a:solidFill>
                  <a:srgbClr val="3A5A62"/>
                </a:solidFill>
                <a:latin typeface="Roboto Condensed Bold Italics"/>
              </a:rPr>
              <a:t> </a:t>
            </a:r>
            <a:r>
              <a:rPr lang="en-US" sz="4500" dirty="0" err="1">
                <a:solidFill>
                  <a:srgbClr val="3A5A62"/>
                </a:solidFill>
                <a:latin typeface="Roboto Condensed Bold Italics"/>
              </a:rPr>
              <a:t>dạng</a:t>
            </a:r>
            <a:r>
              <a:rPr lang="en-US" sz="4500" dirty="0">
                <a:solidFill>
                  <a:srgbClr val="3A5A62"/>
                </a:solidFill>
                <a:latin typeface="Roboto Condensed Bold Italics"/>
              </a:rPr>
              <a:t> </a:t>
            </a:r>
            <a:r>
              <a:rPr lang="en-US" sz="4500" dirty="0" err="1">
                <a:solidFill>
                  <a:srgbClr val="3A5A62"/>
                </a:solidFill>
                <a:latin typeface="Roboto Condensed Bold Italics"/>
              </a:rPr>
              <a:t>của</a:t>
            </a:r>
            <a:r>
              <a:rPr lang="en-US" sz="4500" dirty="0">
                <a:solidFill>
                  <a:srgbClr val="3A5A62"/>
                </a:solidFill>
                <a:latin typeface="Roboto Condensed Bold Italics"/>
              </a:rPr>
              <a:t> </a:t>
            </a:r>
            <a:r>
              <a:rPr lang="en-US" sz="4500" dirty="0" err="1">
                <a:solidFill>
                  <a:srgbClr val="3A5A62"/>
                </a:solidFill>
                <a:latin typeface="Roboto Condensed Bold Italics"/>
              </a:rPr>
              <a:t>các</a:t>
            </a:r>
            <a:r>
              <a:rPr lang="en-US" sz="4500" dirty="0">
                <a:solidFill>
                  <a:srgbClr val="3A5A62"/>
                </a:solidFill>
                <a:latin typeface="Roboto Condensed Bold Italics"/>
              </a:rPr>
              <a:t> </a:t>
            </a:r>
            <a:r>
              <a:rPr lang="en-US" sz="4500" dirty="0" err="1">
                <a:solidFill>
                  <a:srgbClr val="3A5A62"/>
                </a:solidFill>
                <a:latin typeface="Roboto Condensed Bold Italics"/>
              </a:rPr>
              <a:t>loại</a:t>
            </a:r>
            <a:r>
              <a:rPr lang="en-US" sz="4500" dirty="0">
                <a:solidFill>
                  <a:srgbClr val="3A5A62"/>
                </a:solidFill>
                <a:latin typeface="Roboto Condensed Bold Italics"/>
              </a:rPr>
              <a:t> </a:t>
            </a:r>
            <a:r>
              <a:rPr lang="en-US" sz="4500" dirty="0" err="1">
                <a:solidFill>
                  <a:srgbClr val="3A5A62"/>
                </a:solidFill>
                <a:latin typeface="Roboto Condensed Bold Italics"/>
              </a:rPr>
              <a:t>xuồng</a:t>
            </a:r>
            <a:r>
              <a:rPr lang="en-US" sz="4500" dirty="0">
                <a:solidFill>
                  <a:srgbClr val="3A5A62"/>
                </a:solidFill>
                <a:latin typeface="Roboto Condensed Bold Italics"/>
              </a:rPr>
              <a:t> </a:t>
            </a:r>
            <a:r>
              <a:rPr lang="en-US" sz="4500" dirty="0" err="1">
                <a:solidFill>
                  <a:srgbClr val="3A5A62"/>
                </a:solidFill>
                <a:latin typeface="Roboto Condensed Bold Italics"/>
              </a:rPr>
              <a:t>và</a:t>
            </a:r>
            <a:r>
              <a:rPr lang="en-US" sz="4500" dirty="0">
                <a:solidFill>
                  <a:srgbClr val="3A5A62"/>
                </a:solidFill>
                <a:latin typeface="Roboto Condensed Bold Italics"/>
              </a:rPr>
              <a:t> </a:t>
            </a:r>
            <a:r>
              <a:rPr lang="en-US" sz="4500" dirty="0" err="1">
                <a:solidFill>
                  <a:srgbClr val="3A5A62"/>
                </a:solidFill>
                <a:latin typeface="Roboto Condensed Bold Italics"/>
              </a:rPr>
              <a:t>đặc</a:t>
            </a:r>
            <a:r>
              <a:rPr lang="en-US" sz="4500" dirty="0">
                <a:solidFill>
                  <a:srgbClr val="3A5A62"/>
                </a:solidFill>
                <a:latin typeface="Roboto Condensed Bold Italics"/>
              </a:rPr>
              <a:t> </a:t>
            </a:r>
            <a:r>
              <a:rPr lang="en-US" sz="4500" dirty="0" err="1">
                <a:solidFill>
                  <a:srgbClr val="3A5A62"/>
                </a:solidFill>
                <a:latin typeface="Roboto Condensed Bold Italics"/>
              </a:rPr>
              <a:t>điểm</a:t>
            </a:r>
            <a:r>
              <a:rPr lang="en-US" sz="4500" dirty="0">
                <a:solidFill>
                  <a:srgbClr val="3A5A62"/>
                </a:solidFill>
                <a:latin typeface="Roboto Condensed Bold Italics"/>
              </a:rPr>
              <a:t> </a:t>
            </a:r>
            <a:r>
              <a:rPr lang="en-US" sz="4500" dirty="0" err="1">
                <a:solidFill>
                  <a:srgbClr val="3A5A62"/>
                </a:solidFill>
                <a:latin typeface="Roboto Condensed Bold Italics"/>
              </a:rPr>
              <a:t>của</a:t>
            </a:r>
            <a:r>
              <a:rPr lang="en-US" sz="4500" dirty="0">
                <a:solidFill>
                  <a:srgbClr val="3A5A62"/>
                </a:solidFill>
                <a:latin typeface="Roboto Condensed Bold Italics"/>
              </a:rPr>
              <a:t> </a:t>
            </a:r>
            <a:r>
              <a:rPr lang="en-US" sz="4500" dirty="0" err="1">
                <a:solidFill>
                  <a:srgbClr val="3A5A62"/>
                </a:solidFill>
                <a:latin typeface="Roboto Condensed Bold Italics"/>
              </a:rPr>
              <a:t>từng</a:t>
            </a:r>
            <a:r>
              <a:rPr lang="en-US" sz="4500" dirty="0">
                <a:solidFill>
                  <a:srgbClr val="3A5A62"/>
                </a:solidFill>
                <a:latin typeface="Roboto Condensed Bold Italics"/>
              </a:rPr>
              <a:t> </a:t>
            </a:r>
            <a:r>
              <a:rPr lang="en-US" sz="4500" dirty="0" err="1">
                <a:solidFill>
                  <a:srgbClr val="3A5A62"/>
                </a:solidFill>
                <a:latin typeface="Roboto Condensed Bold Italics"/>
              </a:rPr>
              <a:t>loại</a:t>
            </a:r>
            <a:endParaRPr lang="en-US" sz="4500" dirty="0">
              <a:solidFill>
                <a:srgbClr val="3A5A62"/>
              </a:solidFill>
              <a:latin typeface="Roboto Condensed Bold Italics"/>
            </a:endParaRPr>
          </a:p>
          <a:p>
            <a:pPr marL="542925" lvl="1" indent="-271462" algn="just">
              <a:lnSpc>
                <a:spcPts val="6299"/>
              </a:lnSpc>
              <a:buFont typeface="Arial"/>
              <a:buChar char="•"/>
            </a:pPr>
            <a:r>
              <a:rPr lang="en-US" sz="4500" dirty="0" err="1">
                <a:solidFill>
                  <a:srgbClr val="3A5A62"/>
                </a:solidFill>
                <a:latin typeface="Roboto Condensed"/>
              </a:rPr>
              <a:t>Các</a:t>
            </a:r>
            <a:r>
              <a:rPr lang="en-US" sz="4500" dirty="0">
                <a:solidFill>
                  <a:srgbClr val="3A5A62"/>
                </a:solidFill>
                <a:latin typeface="Roboto Condensed"/>
              </a:rPr>
              <a:t> </a:t>
            </a:r>
            <a:r>
              <a:rPr lang="en-US" sz="4500" dirty="0" err="1">
                <a:solidFill>
                  <a:srgbClr val="3A5A62"/>
                </a:solidFill>
                <a:latin typeface="Roboto Condensed"/>
              </a:rPr>
              <a:t>loại</a:t>
            </a:r>
            <a:r>
              <a:rPr lang="en-US" sz="4500" dirty="0">
                <a:solidFill>
                  <a:srgbClr val="3A5A62"/>
                </a:solidFill>
                <a:latin typeface="Roboto Condensed"/>
              </a:rPr>
              <a:t> </a:t>
            </a:r>
            <a:r>
              <a:rPr lang="en-US" sz="4500" dirty="0" err="1">
                <a:solidFill>
                  <a:srgbClr val="3A5A62"/>
                </a:solidFill>
                <a:latin typeface="Roboto Condensed"/>
              </a:rPr>
              <a:t>phổ</a:t>
            </a:r>
            <a:r>
              <a:rPr lang="en-US" sz="4500" dirty="0">
                <a:solidFill>
                  <a:srgbClr val="3A5A62"/>
                </a:solidFill>
                <a:latin typeface="Roboto Condensed"/>
              </a:rPr>
              <a:t> </a:t>
            </a:r>
            <a:r>
              <a:rPr lang="en-US" sz="4500" dirty="0" err="1">
                <a:solidFill>
                  <a:srgbClr val="3A5A62"/>
                </a:solidFill>
                <a:latin typeface="Roboto Condensed"/>
              </a:rPr>
              <a:t>biến</a:t>
            </a:r>
            <a:r>
              <a:rPr lang="en-US" sz="4500" dirty="0">
                <a:solidFill>
                  <a:srgbClr val="3A5A62"/>
                </a:solidFill>
                <a:latin typeface="Roboto Condensed"/>
              </a:rPr>
              <a:t> </a:t>
            </a:r>
            <a:r>
              <a:rPr lang="en-US" sz="4500" dirty="0" err="1">
                <a:solidFill>
                  <a:srgbClr val="3A5A62"/>
                </a:solidFill>
                <a:latin typeface="Roboto Condensed"/>
              </a:rPr>
              <a:t>như</a:t>
            </a:r>
            <a:r>
              <a:rPr lang="en-US" sz="4500" dirty="0">
                <a:solidFill>
                  <a:srgbClr val="3A5A62"/>
                </a:solidFill>
                <a:latin typeface="Roboto Condensed"/>
              </a:rPr>
              <a:t> </a:t>
            </a:r>
            <a:r>
              <a:rPr lang="en-US" sz="4500" dirty="0" err="1">
                <a:solidFill>
                  <a:srgbClr val="3A5A62"/>
                </a:solidFill>
                <a:latin typeface="Roboto Condensed"/>
              </a:rPr>
              <a:t>xuồng</a:t>
            </a:r>
            <a:r>
              <a:rPr lang="en-US" sz="4500" dirty="0">
                <a:solidFill>
                  <a:srgbClr val="3A5A62"/>
                </a:solidFill>
                <a:latin typeface="Roboto Condensed"/>
              </a:rPr>
              <a:t> </a:t>
            </a:r>
            <a:r>
              <a:rPr lang="en-US" sz="4500" dirty="0" err="1">
                <a:solidFill>
                  <a:srgbClr val="3A5A62"/>
                </a:solidFill>
                <a:latin typeface="Roboto Condensed"/>
              </a:rPr>
              <a:t>ba</a:t>
            </a:r>
            <a:r>
              <a:rPr lang="en-US" sz="4500" dirty="0">
                <a:solidFill>
                  <a:srgbClr val="3A5A62"/>
                </a:solidFill>
                <a:latin typeface="Roboto Condensed"/>
              </a:rPr>
              <a:t> </a:t>
            </a:r>
            <a:r>
              <a:rPr lang="en-US" sz="4500" dirty="0" err="1">
                <a:solidFill>
                  <a:srgbClr val="3A5A62"/>
                </a:solidFill>
                <a:latin typeface="Roboto Condensed"/>
              </a:rPr>
              <a:t>lá</a:t>
            </a:r>
            <a:r>
              <a:rPr lang="en-US" sz="4500" dirty="0">
                <a:solidFill>
                  <a:srgbClr val="3A5A62"/>
                </a:solidFill>
                <a:latin typeface="Roboto Condensed"/>
              </a:rPr>
              <a:t>, </a:t>
            </a:r>
            <a:r>
              <a:rPr lang="en-US" sz="4500" dirty="0" err="1">
                <a:solidFill>
                  <a:srgbClr val="3A5A62"/>
                </a:solidFill>
                <a:latin typeface="Roboto Condensed"/>
              </a:rPr>
              <a:t>xuồng</a:t>
            </a:r>
            <a:r>
              <a:rPr lang="en-US" sz="4500" dirty="0">
                <a:solidFill>
                  <a:srgbClr val="3A5A62"/>
                </a:solidFill>
                <a:latin typeface="Roboto Condensed"/>
              </a:rPr>
              <a:t> </a:t>
            </a:r>
            <a:r>
              <a:rPr lang="en-US" sz="4500" dirty="0" err="1">
                <a:solidFill>
                  <a:srgbClr val="3A5A62"/>
                </a:solidFill>
                <a:latin typeface="Roboto Condensed"/>
              </a:rPr>
              <a:t>năm</a:t>
            </a:r>
            <a:r>
              <a:rPr lang="en-US" sz="4500" dirty="0">
                <a:solidFill>
                  <a:srgbClr val="3A5A62"/>
                </a:solidFill>
                <a:latin typeface="Roboto Condensed"/>
              </a:rPr>
              <a:t> </a:t>
            </a:r>
            <a:r>
              <a:rPr lang="en-US" sz="4500" dirty="0" err="1">
                <a:solidFill>
                  <a:srgbClr val="3A5A62"/>
                </a:solidFill>
                <a:latin typeface="Roboto Condensed"/>
              </a:rPr>
              <a:t>lá</a:t>
            </a:r>
            <a:r>
              <a:rPr lang="en-US" sz="4500" dirty="0">
                <a:solidFill>
                  <a:srgbClr val="3A5A62"/>
                </a:solidFill>
                <a:latin typeface="Roboto Condensed"/>
              </a:rPr>
              <a:t>, tam </a:t>
            </a:r>
            <a:r>
              <a:rPr lang="en-US" sz="4500" dirty="0" err="1">
                <a:solidFill>
                  <a:srgbClr val="3A5A62"/>
                </a:solidFill>
                <a:latin typeface="Roboto Condensed"/>
              </a:rPr>
              <a:t>bản</a:t>
            </a:r>
            <a:r>
              <a:rPr lang="en-US" sz="4500" dirty="0">
                <a:solidFill>
                  <a:srgbClr val="3A5A62"/>
                </a:solidFill>
                <a:latin typeface="Roboto Condensed"/>
              </a:rPr>
              <a:t>, </a:t>
            </a:r>
            <a:r>
              <a:rPr lang="en-US" sz="4500" dirty="0" err="1">
                <a:solidFill>
                  <a:srgbClr val="3A5A62"/>
                </a:solidFill>
                <a:latin typeface="Roboto Condensed"/>
              </a:rPr>
              <a:t>xuồng</a:t>
            </a:r>
            <a:r>
              <a:rPr lang="en-US" sz="4500" dirty="0">
                <a:solidFill>
                  <a:srgbClr val="3A5A62"/>
                </a:solidFill>
                <a:latin typeface="Roboto Condensed"/>
              </a:rPr>
              <a:t> </a:t>
            </a:r>
            <a:r>
              <a:rPr lang="en-US" sz="4500" dirty="0" err="1">
                <a:solidFill>
                  <a:srgbClr val="3A5A62"/>
                </a:solidFill>
                <a:latin typeface="Roboto Condensed"/>
              </a:rPr>
              <a:t>vỏ</a:t>
            </a:r>
            <a:r>
              <a:rPr lang="en-US" sz="4500" dirty="0">
                <a:solidFill>
                  <a:srgbClr val="3A5A62"/>
                </a:solidFill>
                <a:latin typeface="Roboto Condensed"/>
              </a:rPr>
              <a:t> </a:t>
            </a:r>
            <a:r>
              <a:rPr lang="en-US" sz="4500" dirty="0" err="1">
                <a:solidFill>
                  <a:srgbClr val="3A5A62"/>
                </a:solidFill>
                <a:latin typeface="Roboto Condensed"/>
              </a:rPr>
              <a:t>gòn</a:t>
            </a:r>
            <a:r>
              <a:rPr lang="en-US" sz="4500" dirty="0">
                <a:solidFill>
                  <a:srgbClr val="3A5A62"/>
                </a:solidFill>
                <a:latin typeface="Roboto Condensed"/>
              </a:rPr>
              <a:t>, </a:t>
            </a:r>
            <a:r>
              <a:rPr lang="en-US" sz="4500" dirty="0" err="1">
                <a:solidFill>
                  <a:srgbClr val="3A5A62"/>
                </a:solidFill>
                <a:latin typeface="Roboto Condensed"/>
              </a:rPr>
              <a:t>xuồng</a:t>
            </a:r>
            <a:r>
              <a:rPr lang="en-US" sz="4500" dirty="0">
                <a:solidFill>
                  <a:srgbClr val="3A5A62"/>
                </a:solidFill>
                <a:latin typeface="Roboto Condensed"/>
              </a:rPr>
              <a:t> </a:t>
            </a:r>
            <a:r>
              <a:rPr lang="en-US" sz="4500" dirty="0" err="1">
                <a:solidFill>
                  <a:srgbClr val="3A5A62"/>
                </a:solidFill>
                <a:latin typeface="Roboto Condensed"/>
              </a:rPr>
              <a:t>độc</a:t>
            </a:r>
            <a:r>
              <a:rPr lang="en-US" sz="4500" dirty="0">
                <a:solidFill>
                  <a:srgbClr val="3A5A62"/>
                </a:solidFill>
                <a:latin typeface="Roboto Condensed"/>
              </a:rPr>
              <a:t> </a:t>
            </a:r>
            <a:r>
              <a:rPr lang="en-US" sz="4500" dirty="0" err="1">
                <a:solidFill>
                  <a:srgbClr val="3A5A62"/>
                </a:solidFill>
                <a:latin typeface="Roboto Condensed"/>
              </a:rPr>
              <a:t>mộc</a:t>
            </a:r>
            <a:r>
              <a:rPr lang="en-US" sz="4500" dirty="0">
                <a:solidFill>
                  <a:srgbClr val="3A5A62"/>
                </a:solidFill>
                <a:latin typeface="Roboto Condensed"/>
              </a:rPr>
              <a:t>, </a:t>
            </a:r>
            <a:r>
              <a:rPr lang="en-US" sz="4500" dirty="0" err="1">
                <a:solidFill>
                  <a:srgbClr val="3A5A62"/>
                </a:solidFill>
                <a:latin typeface="Roboto Condensed"/>
              </a:rPr>
              <a:t>xuồng</a:t>
            </a:r>
            <a:r>
              <a:rPr lang="en-US" sz="4500" dirty="0">
                <a:solidFill>
                  <a:srgbClr val="3A5A62"/>
                </a:solidFill>
                <a:latin typeface="Roboto Condensed"/>
              </a:rPr>
              <a:t> </a:t>
            </a:r>
            <a:r>
              <a:rPr lang="en-US" sz="4500" dirty="0" err="1">
                <a:solidFill>
                  <a:srgbClr val="3A5A62"/>
                </a:solidFill>
                <a:latin typeface="Roboto Condensed"/>
              </a:rPr>
              <a:t>máy</a:t>
            </a:r>
            <a:r>
              <a:rPr lang="en-US" sz="4500" dirty="0">
                <a:solidFill>
                  <a:srgbClr val="3A5A62"/>
                </a:solidFill>
                <a:latin typeface="Roboto Condensed"/>
              </a:rPr>
              <a:t>…</a:t>
            </a:r>
          </a:p>
        </p:txBody>
      </p:sp>
      <p:sp>
        <p:nvSpPr>
          <p:cNvPr id="27" name="TextBox 27"/>
          <p:cNvSpPr txBox="1"/>
          <p:nvPr/>
        </p:nvSpPr>
        <p:spPr>
          <a:xfrm>
            <a:off x="7746477" y="9196090"/>
            <a:ext cx="15448187" cy="704850"/>
          </a:xfrm>
          <a:prstGeom prst="rect">
            <a:avLst/>
          </a:prstGeom>
        </p:spPr>
        <p:txBody>
          <a:bodyPr lIns="0" tIns="0" rIns="0" bIns="0" rtlCol="0" anchor="t">
            <a:spAutoFit/>
          </a:bodyPr>
          <a:lstStyle/>
          <a:p>
            <a:pPr algn="l">
              <a:lnSpc>
                <a:spcPts val="5400"/>
              </a:lnSpc>
            </a:pPr>
            <a:r>
              <a:rPr lang="en-US" sz="4500" dirty="0">
                <a:solidFill>
                  <a:srgbClr val="3A5A62"/>
                </a:solidFill>
                <a:latin typeface="Roboto Condensed"/>
              </a:rPr>
              <a:t>→ </a:t>
            </a:r>
            <a:r>
              <a:rPr lang="en-US" sz="4500" dirty="0" err="1">
                <a:solidFill>
                  <a:srgbClr val="3A5A62"/>
                </a:solidFill>
                <a:latin typeface="Roboto Condensed Bold"/>
              </a:rPr>
              <a:t>Rất</a:t>
            </a:r>
            <a:r>
              <a:rPr lang="en-US" sz="4500" dirty="0">
                <a:solidFill>
                  <a:srgbClr val="3A5A62"/>
                </a:solidFill>
                <a:latin typeface="Roboto Condensed Bold"/>
              </a:rPr>
              <a:t> </a:t>
            </a:r>
            <a:r>
              <a:rPr lang="en-US" sz="4500" dirty="0" err="1">
                <a:solidFill>
                  <a:srgbClr val="3A5A62"/>
                </a:solidFill>
                <a:latin typeface="Roboto Condensed Bold"/>
              </a:rPr>
              <a:t>đa</a:t>
            </a:r>
            <a:r>
              <a:rPr lang="en-US" sz="4500" dirty="0">
                <a:solidFill>
                  <a:srgbClr val="3A5A62"/>
                </a:solidFill>
                <a:latin typeface="Roboto Condensed Bold"/>
              </a:rPr>
              <a:t> </a:t>
            </a:r>
            <a:r>
              <a:rPr lang="en-US" sz="4500" dirty="0" err="1">
                <a:solidFill>
                  <a:srgbClr val="3A5A62"/>
                </a:solidFill>
                <a:latin typeface="Roboto Condensed Bold"/>
              </a:rPr>
              <a:t>dạng</a:t>
            </a:r>
            <a:r>
              <a:rPr lang="en-US" sz="4500" dirty="0">
                <a:solidFill>
                  <a:srgbClr val="3A5A62"/>
                </a:solidFill>
                <a:latin typeface="Roboto Condensed Bold"/>
              </a:rPr>
              <a:t> </a:t>
            </a:r>
            <a:r>
              <a:rPr lang="en-US" sz="4500" dirty="0" err="1">
                <a:solidFill>
                  <a:srgbClr val="3A5A62"/>
                </a:solidFill>
                <a:latin typeface="Roboto Condensed Bold"/>
              </a:rPr>
              <a:t>với</a:t>
            </a:r>
            <a:r>
              <a:rPr lang="en-US" sz="4500" dirty="0">
                <a:solidFill>
                  <a:srgbClr val="3A5A62"/>
                </a:solidFill>
                <a:latin typeface="Roboto Condensed Bold"/>
              </a:rPr>
              <a:t> </a:t>
            </a:r>
            <a:r>
              <a:rPr lang="en-US" sz="4500" dirty="0" err="1">
                <a:solidFill>
                  <a:srgbClr val="3A5A62"/>
                </a:solidFill>
                <a:latin typeface="Roboto Condensed Bold"/>
              </a:rPr>
              <a:t>nhiều</a:t>
            </a:r>
            <a:r>
              <a:rPr lang="en-US" sz="4500" dirty="0">
                <a:solidFill>
                  <a:srgbClr val="3A5A62"/>
                </a:solidFill>
                <a:latin typeface="Roboto Condensed Bold"/>
              </a:rPr>
              <a:t> </a:t>
            </a:r>
            <a:r>
              <a:rPr lang="en-US" sz="4500" dirty="0" err="1">
                <a:solidFill>
                  <a:srgbClr val="3A5A62"/>
                </a:solidFill>
                <a:latin typeface="Roboto Condensed Bold"/>
              </a:rPr>
              <a:t>loại</a:t>
            </a:r>
            <a:r>
              <a:rPr lang="en-US" sz="4500" dirty="0">
                <a:solidFill>
                  <a:srgbClr val="3A5A62"/>
                </a:solidFill>
                <a:latin typeface="Roboto Condensed Bold"/>
              </a:rPr>
              <a:t> </a:t>
            </a:r>
            <a:r>
              <a:rPr lang="en-US" sz="4500" dirty="0" err="1">
                <a:solidFill>
                  <a:srgbClr val="3A5A62"/>
                </a:solidFill>
                <a:latin typeface="Roboto Condensed Bold"/>
              </a:rPr>
              <a:t>xuồng</a:t>
            </a:r>
            <a:r>
              <a:rPr lang="en-US" sz="4500" dirty="0">
                <a:solidFill>
                  <a:srgbClr val="3A5A62"/>
                </a:solidFill>
                <a:latin typeface="Roboto Condensed Bold"/>
              </a:rPr>
              <a:t>. </a:t>
            </a:r>
          </a:p>
        </p:txBody>
      </p:sp>
      <p:sp>
        <p:nvSpPr>
          <p:cNvPr id="28" name="TextBox 28"/>
          <p:cNvSpPr txBox="1"/>
          <p:nvPr/>
        </p:nvSpPr>
        <p:spPr>
          <a:xfrm>
            <a:off x="664432" y="292120"/>
            <a:ext cx="9875034" cy="969645"/>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22" grpId="0"/>
      <p:bldP spid="23"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471"/>
          <a:stretch>
            <a:fillRect/>
          </a:stretch>
        </p:blipFill>
        <p:spPr>
          <a:xfrm rot="706869">
            <a:off x="-3001284" y="5730266"/>
            <a:ext cx="9295316" cy="5594101"/>
          </a:xfrm>
          <a:prstGeom prst="rect">
            <a:avLst/>
          </a:prstGeom>
        </p:spPr>
      </p:pic>
      <p:pic>
        <p:nvPicPr>
          <p:cNvPr id="3" name="Picture 3"/>
          <p:cNvPicPr>
            <a:picLocks noChangeAspect="1"/>
          </p:cNvPicPr>
          <p:nvPr/>
        </p:nvPicPr>
        <p:blipFill>
          <a:blip r:embed="rId4"/>
          <a:srcRect b="120"/>
          <a:stretch>
            <a:fillRect/>
          </a:stretch>
        </p:blipFill>
        <p:spPr>
          <a:xfrm>
            <a:off x="6880218" y="15735300"/>
            <a:ext cx="4527563" cy="4305300"/>
          </a:xfrm>
          <a:prstGeom prst="rect">
            <a:avLst/>
          </a:prstGeom>
        </p:spPr>
      </p:pic>
      <p:grpSp>
        <p:nvGrpSpPr>
          <p:cNvPr id="4" name="Group 4"/>
          <p:cNvGrpSpPr/>
          <p:nvPr/>
        </p:nvGrpSpPr>
        <p:grpSpPr>
          <a:xfrm>
            <a:off x="6999202" y="5283389"/>
            <a:ext cx="3198714" cy="3198714"/>
            <a:chOff x="0" y="0"/>
            <a:chExt cx="4264952" cy="4264952"/>
          </a:xfrm>
        </p:grpSpPr>
        <p:sp>
          <p:nvSpPr>
            <p:cNvPr id="5" name="Freeform 5"/>
            <p:cNvSpPr/>
            <p:nvPr/>
          </p:nvSpPr>
          <p:spPr>
            <a:xfrm>
              <a:off x="16891" y="16891"/>
              <a:ext cx="4248150" cy="4248150"/>
            </a:xfrm>
            <a:custGeom>
              <a:avLst/>
              <a:gdLst/>
              <a:ahLst/>
              <a:cxnLst/>
              <a:rect l="l" t="t" r="r" b="b"/>
              <a:pathLst>
                <a:path w="4248150" h="4248150">
                  <a:moveTo>
                    <a:pt x="0" y="2124075"/>
                  </a:moveTo>
                  <a:cubicBezTo>
                    <a:pt x="0" y="950976"/>
                    <a:pt x="950976" y="0"/>
                    <a:pt x="2124075" y="0"/>
                  </a:cubicBezTo>
                  <a:cubicBezTo>
                    <a:pt x="3297174" y="0"/>
                    <a:pt x="4248150" y="950976"/>
                    <a:pt x="4248150" y="2124075"/>
                  </a:cubicBezTo>
                  <a:cubicBezTo>
                    <a:pt x="4248150" y="3297174"/>
                    <a:pt x="3297174" y="4248150"/>
                    <a:pt x="2124075" y="4248150"/>
                  </a:cubicBezTo>
                  <a:cubicBezTo>
                    <a:pt x="950976" y="4248150"/>
                    <a:pt x="0" y="3297174"/>
                    <a:pt x="0" y="2124075"/>
                  </a:cubicBezTo>
                  <a:close/>
                </a:path>
              </a:pathLst>
            </a:custGeom>
            <a:solidFill>
              <a:srgbClr val="FFFFFF">
                <a:alpha val="49412"/>
              </a:srgbClr>
            </a:solidFill>
          </p:spPr>
        </p:sp>
        <p:sp>
          <p:nvSpPr>
            <p:cNvPr id="6" name="Freeform 6"/>
            <p:cNvSpPr/>
            <p:nvPr/>
          </p:nvSpPr>
          <p:spPr>
            <a:xfrm>
              <a:off x="0" y="0"/>
              <a:ext cx="4281932" cy="4281932"/>
            </a:xfrm>
            <a:custGeom>
              <a:avLst/>
              <a:gdLst/>
              <a:ahLst/>
              <a:cxnLst/>
              <a:rect l="l" t="t" r="r" b="b"/>
              <a:pathLst>
                <a:path w="4281932" h="4281932">
                  <a:moveTo>
                    <a:pt x="0" y="2140966"/>
                  </a:moveTo>
                  <a:cubicBezTo>
                    <a:pt x="0" y="958596"/>
                    <a:pt x="958596" y="0"/>
                    <a:pt x="2140966" y="0"/>
                  </a:cubicBezTo>
                  <a:lnTo>
                    <a:pt x="2140966" y="16891"/>
                  </a:lnTo>
                  <a:lnTo>
                    <a:pt x="2140966" y="0"/>
                  </a:lnTo>
                  <a:cubicBezTo>
                    <a:pt x="3323336" y="0"/>
                    <a:pt x="4281932" y="958596"/>
                    <a:pt x="4281932" y="2140966"/>
                  </a:cubicBezTo>
                  <a:lnTo>
                    <a:pt x="4265041" y="2140966"/>
                  </a:lnTo>
                  <a:lnTo>
                    <a:pt x="4281932" y="2140966"/>
                  </a:lnTo>
                  <a:cubicBezTo>
                    <a:pt x="4281932" y="3323336"/>
                    <a:pt x="3323336" y="4281932"/>
                    <a:pt x="2140966" y="4281932"/>
                  </a:cubicBezTo>
                  <a:lnTo>
                    <a:pt x="2140966" y="4265041"/>
                  </a:lnTo>
                  <a:lnTo>
                    <a:pt x="2140966" y="4281932"/>
                  </a:lnTo>
                  <a:cubicBezTo>
                    <a:pt x="958596" y="4281932"/>
                    <a:pt x="0" y="3323336"/>
                    <a:pt x="0" y="2140966"/>
                  </a:cubicBezTo>
                  <a:lnTo>
                    <a:pt x="16891" y="2140966"/>
                  </a:lnTo>
                  <a:lnTo>
                    <a:pt x="33909" y="2140966"/>
                  </a:lnTo>
                  <a:lnTo>
                    <a:pt x="16891" y="2140966"/>
                  </a:lnTo>
                  <a:lnTo>
                    <a:pt x="0" y="2140966"/>
                  </a:lnTo>
                  <a:moveTo>
                    <a:pt x="33909" y="2140966"/>
                  </a:moveTo>
                  <a:cubicBezTo>
                    <a:pt x="33909" y="2150364"/>
                    <a:pt x="26289" y="2157857"/>
                    <a:pt x="17018" y="2157857"/>
                  </a:cubicBezTo>
                  <a:cubicBezTo>
                    <a:pt x="7747" y="2157857"/>
                    <a:pt x="0" y="2150364"/>
                    <a:pt x="0" y="2140966"/>
                  </a:cubicBezTo>
                  <a:cubicBezTo>
                    <a:pt x="0" y="2131568"/>
                    <a:pt x="7620" y="2124075"/>
                    <a:pt x="16891" y="2124075"/>
                  </a:cubicBezTo>
                  <a:cubicBezTo>
                    <a:pt x="26162" y="2124075"/>
                    <a:pt x="33782" y="2131695"/>
                    <a:pt x="33782" y="2140966"/>
                  </a:cubicBezTo>
                  <a:cubicBezTo>
                    <a:pt x="33782" y="3304667"/>
                    <a:pt x="977138" y="4248023"/>
                    <a:pt x="2140839" y="4248023"/>
                  </a:cubicBezTo>
                  <a:cubicBezTo>
                    <a:pt x="3304540" y="4248023"/>
                    <a:pt x="4247896" y="3304667"/>
                    <a:pt x="4247896" y="2140966"/>
                  </a:cubicBezTo>
                  <a:cubicBezTo>
                    <a:pt x="4247896" y="977265"/>
                    <a:pt x="3304667" y="33909"/>
                    <a:pt x="2140966" y="33909"/>
                  </a:cubicBezTo>
                  <a:lnTo>
                    <a:pt x="2140966" y="16891"/>
                  </a:lnTo>
                  <a:lnTo>
                    <a:pt x="2140966" y="33909"/>
                  </a:lnTo>
                  <a:cubicBezTo>
                    <a:pt x="977265" y="33909"/>
                    <a:pt x="33909" y="977265"/>
                    <a:pt x="33909" y="2140966"/>
                  </a:cubicBezTo>
                  <a:close/>
                </a:path>
              </a:pathLst>
            </a:custGeom>
            <a:solidFill>
              <a:srgbClr val="000000"/>
            </a:solidFill>
          </p:spPr>
        </p:sp>
      </p:grpSp>
      <p:sp>
        <p:nvSpPr>
          <p:cNvPr id="7" name="TextBox 7"/>
          <p:cNvSpPr txBox="1"/>
          <p:nvPr/>
        </p:nvSpPr>
        <p:spPr>
          <a:xfrm>
            <a:off x="7827013" y="6165746"/>
            <a:ext cx="154957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Ghe chài</a:t>
            </a:r>
          </a:p>
        </p:txBody>
      </p:sp>
      <p:grpSp>
        <p:nvGrpSpPr>
          <p:cNvPr id="8" name="Group 8"/>
          <p:cNvGrpSpPr/>
          <p:nvPr/>
        </p:nvGrpSpPr>
        <p:grpSpPr>
          <a:xfrm>
            <a:off x="9548041" y="5386809"/>
            <a:ext cx="3198714" cy="3198714"/>
            <a:chOff x="0" y="0"/>
            <a:chExt cx="4264952" cy="4264952"/>
          </a:xfrm>
        </p:grpSpPr>
        <p:sp>
          <p:nvSpPr>
            <p:cNvPr id="9" name="Freeform 9"/>
            <p:cNvSpPr/>
            <p:nvPr/>
          </p:nvSpPr>
          <p:spPr>
            <a:xfrm>
              <a:off x="16891" y="16891"/>
              <a:ext cx="4248150" cy="4248150"/>
            </a:xfrm>
            <a:custGeom>
              <a:avLst/>
              <a:gdLst/>
              <a:ahLst/>
              <a:cxnLst/>
              <a:rect l="l" t="t" r="r" b="b"/>
              <a:pathLst>
                <a:path w="4248150" h="4248150">
                  <a:moveTo>
                    <a:pt x="0" y="2124075"/>
                  </a:moveTo>
                  <a:cubicBezTo>
                    <a:pt x="0" y="950976"/>
                    <a:pt x="950976" y="0"/>
                    <a:pt x="2124075" y="0"/>
                  </a:cubicBezTo>
                  <a:cubicBezTo>
                    <a:pt x="3297174" y="0"/>
                    <a:pt x="4248150" y="950976"/>
                    <a:pt x="4248150" y="2124075"/>
                  </a:cubicBezTo>
                  <a:cubicBezTo>
                    <a:pt x="4248150" y="3297174"/>
                    <a:pt x="3297174" y="4248150"/>
                    <a:pt x="2124075" y="4248150"/>
                  </a:cubicBezTo>
                  <a:cubicBezTo>
                    <a:pt x="950976" y="4248150"/>
                    <a:pt x="0" y="3297174"/>
                    <a:pt x="0" y="2124075"/>
                  </a:cubicBezTo>
                  <a:close/>
                </a:path>
              </a:pathLst>
            </a:custGeom>
            <a:solidFill>
              <a:srgbClr val="FFFFFF">
                <a:alpha val="49412"/>
              </a:srgbClr>
            </a:solidFill>
          </p:spPr>
        </p:sp>
        <p:sp>
          <p:nvSpPr>
            <p:cNvPr id="10" name="Freeform 10"/>
            <p:cNvSpPr/>
            <p:nvPr/>
          </p:nvSpPr>
          <p:spPr>
            <a:xfrm>
              <a:off x="0" y="0"/>
              <a:ext cx="4281932" cy="4281932"/>
            </a:xfrm>
            <a:custGeom>
              <a:avLst/>
              <a:gdLst/>
              <a:ahLst/>
              <a:cxnLst/>
              <a:rect l="l" t="t" r="r" b="b"/>
              <a:pathLst>
                <a:path w="4281932" h="4281932">
                  <a:moveTo>
                    <a:pt x="0" y="2140966"/>
                  </a:moveTo>
                  <a:cubicBezTo>
                    <a:pt x="0" y="958596"/>
                    <a:pt x="958596" y="0"/>
                    <a:pt x="2140966" y="0"/>
                  </a:cubicBezTo>
                  <a:lnTo>
                    <a:pt x="2140966" y="16891"/>
                  </a:lnTo>
                  <a:lnTo>
                    <a:pt x="2140966" y="0"/>
                  </a:lnTo>
                  <a:cubicBezTo>
                    <a:pt x="3323336" y="0"/>
                    <a:pt x="4281932" y="958596"/>
                    <a:pt x="4281932" y="2140966"/>
                  </a:cubicBezTo>
                  <a:lnTo>
                    <a:pt x="4265041" y="2140966"/>
                  </a:lnTo>
                  <a:lnTo>
                    <a:pt x="4281932" y="2140966"/>
                  </a:lnTo>
                  <a:cubicBezTo>
                    <a:pt x="4281932" y="3323336"/>
                    <a:pt x="3323336" y="4281932"/>
                    <a:pt x="2140966" y="4281932"/>
                  </a:cubicBezTo>
                  <a:lnTo>
                    <a:pt x="2140966" y="4265041"/>
                  </a:lnTo>
                  <a:lnTo>
                    <a:pt x="2140966" y="4281932"/>
                  </a:lnTo>
                  <a:cubicBezTo>
                    <a:pt x="958596" y="4281932"/>
                    <a:pt x="0" y="3323336"/>
                    <a:pt x="0" y="2140966"/>
                  </a:cubicBezTo>
                  <a:lnTo>
                    <a:pt x="16891" y="2140966"/>
                  </a:lnTo>
                  <a:lnTo>
                    <a:pt x="33909" y="2140966"/>
                  </a:lnTo>
                  <a:lnTo>
                    <a:pt x="16891" y="2140966"/>
                  </a:lnTo>
                  <a:lnTo>
                    <a:pt x="0" y="2140966"/>
                  </a:lnTo>
                  <a:moveTo>
                    <a:pt x="33909" y="2140966"/>
                  </a:moveTo>
                  <a:cubicBezTo>
                    <a:pt x="33909" y="2150364"/>
                    <a:pt x="26289" y="2157857"/>
                    <a:pt x="17018" y="2157857"/>
                  </a:cubicBezTo>
                  <a:cubicBezTo>
                    <a:pt x="7747" y="2157857"/>
                    <a:pt x="0" y="2150364"/>
                    <a:pt x="0" y="2140966"/>
                  </a:cubicBezTo>
                  <a:cubicBezTo>
                    <a:pt x="0" y="2131568"/>
                    <a:pt x="7620" y="2124075"/>
                    <a:pt x="16891" y="2124075"/>
                  </a:cubicBezTo>
                  <a:cubicBezTo>
                    <a:pt x="26162" y="2124075"/>
                    <a:pt x="33782" y="2131695"/>
                    <a:pt x="33782" y="2140966"/>
                  </a:cubicBezTo>
                  <a:cubicBezTo>
                    <a:pt x="33782" y="3304667"/>
                    <a:pt x="977138" y="4248023"/>
                    <a:pt x="2140839" y="4248023"/>
                  </a:cubicBezTo>
                  <a:cubicBezTo>
                    <a:pt x="3304540" y="4248023"/>
                    <a:pt x="4247896" y="3304667"/>
                    <a:pt x="4247896" y="2140966"/>
                  </a:cubicBezTo>
                  <a:cubicBezTo>
                    <a:pt x="4247896" y="977265"/>
                    <a:pt x="3304667" y="33909"/>
                    <a:pt x="2140966" y="33909"/>
                  </a:cubicBezTo>
                  <a:lnTo>
                    <a:pt x="2140966" y="16891"/>
                  </a:lnTo>
                  <a:lnTo>
                    <a:pt x="2140966" y="33909"/>
                  </a:lnTo>
                  <a:cubicBezTo>
                    <a:pt x="977265" y="33909"/>
                    <a:pt x="33909" y="977265"/>
                    <a:pt x="33909" y="2140966"/>
                  </a:cubicBezTo>
                  <a:close/>
                </a:path>
              </a:pathLst>
            </a:custGeom>
            <a:solidFill>
              <a:srgbClr val="000000"/>
            </a:solidFill>
          </p:spPr>
        </p:sp>
      </p:grpSp>
      <p:sp>
        <p:nvSpPr>
          <p:cNvPr id="11" name="TextBox 11"/>
          <p:cNvSpPr txBox="1"/>
          <p:nvPr/>
        </p:nvSpPr>
        <p:spPr>
          <a:xfrm>
            <a:off x="10415265" y="5781663"/>
            <a:ext cx="1549578" cy="232664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Ghe cào tôm</a:t>
            </a:r>
          </a:p>
        </p:txBody>
      </p:sp>
      <p:grpSp>
        <p:nvGrpSpPr>
          <p:cNvPr id="12" name="Group 12"/>
          <p:cNvGrpSpPr/>
          <p:nvPr/>
        </p:nvGrpSpPr>
        <p:grpSpPr>
          <a:xfrm>
            <a:off x="12182193" y="5375601"/>
            <a:ext cx="3198714" cy="3198714"/>
            <a:chOff x="0" y="0"/>
            <a:chExt cx="4264952" cy="4264952"/>
          </a:xfrm>
        </p:grpSpPr>
        <p:sp>
          <p:nvSpPr>
            <p:cNvPr id="13" name="Freeform 13"/>
            <p:cNvSpPr/>
            <p:nvPr/>
          </p:nvSpPr>
          <p:spPr>
            <a:xfrm>
              <a:off x="16891" y="16891"/>
              <a:ext cx="4248150" cy="4248150"/>
            </a:xfrm>
            <a:custGeom>
              <a:avLst/>
              <a:gdLst/>
              <a:ahLst/>
              <a:cxnLst/>
              <a:rect l="l" t="t" r="r" b="b"/>
              <a:pathLst>
                <a:path w="4248150" h="4248150">
                  <a:moveTo>
                    <a:pt x="0" y="2124075"/>
                  </a:moveTo>
                  <a:cubicBezTo>
                    <a:pt x="0" y="950976"/>
                    <a:pt x="950976" y="0"/>
                    <a:pt x="2124075" y="0"/>
                  </a:cubicBezTo>
                  <a:cubicBezTo>
                    <a:pt x="3297174" y="0"/>
                    <a:pt x="4248150" y="950976"/>
                    <a:pt x="4248150" y="2124075"/>
                  </a:cubicBezTo>
                  <a:cubicBezTo>
                    <a:pt x="4248150" y="3297174"/>
                    <a:pt x="3297174" y="4248150"/>
                    <a:pt x="2124075" y="4248150"/>
                  </a:cubicBezTo>
                  <a:cubicBezTo>
                    <a:pt x="950976" y="4248150"/>
                    <a:pt x="0" y="3297174"/>
                    <a:pt x="0" y="2124075"/>
                  </a:cubicBezTo>
                  <a:close/>
                </a:path>
              </a:pathLst>
            </a:custGeom>
            <a:solidFill>
              <a:srgbClr val="FFFFFF">
                <a:alpha val="49412"/>
              </a:srgbClr>
            </a:solidFill>
          </p:spPr>
        </p:sp>
        <p:sp>
          <p:nvSpPr>
            <p:cNvPr id="14" name="Freeform 14"/>
            <p:cNvSpPr/>
            <p:nvPr/>
          </p:nvSpPr>
          <p:spPr>
            <a:xfrm>
              <a:off x="0" y="0"/>
              <a:ext cx="4281932" cy="4281932"/>
            </a:xfrm>
            <a:custGeom>
              <a:avLst/>
              <a:gdLst/>
              <a:ahLst/>
              <a:cxnLst/>
              <a:rect l="l" t="t" r="r" b="b"/>
              <a:pathLst>
                <a:path w="4281932" h="4281932">
                  <a:moveTo>
                    <a:pt x="0" y="2140966"/>
                  </a:moveTo>
                  <a:cubicBezTo>
                    <a:pt x="0" y="958596"/>
                    <a:pt x="958596" y="0"/>
                    <a:pt x="2140966" y="0"/>
                  </a:cubicBezTo>
                  <a:lnTo>
                    <a:pt x="2140966" y="16891"/>
                  </a:lnTo>
                  <a:lnTo>
                    <a:pt x="2140966" y="0"/>
                  </a:lnTo>
                  <a:cubicBezTo>
                    <a:pt x="3323336" y="0"/>
                    <a:pt x="4281932" y="958596"/>
                    <a:pt x="4281932" y="2140966"/>
                  </a:cubicBezTo>
                  <a:lnTo>
                    <a:pt x="4265041" y="2140966"/>
                  </a:lnTo>
                  <a:lnTo>
                    <a:pt x="4281932" y="2140966"/>
                  </a:lnTo>
                  <a:cubicBezTo>
                    <a:pt x="4281932" y="3323336"/>
                    <a:pt x="3323336" y="4281932"/>
                    <a:pt x="2140966" y="4281932"/>
                  </a:cubicBezTo>
                  <a:lnTo>
                    <a:pt x="2140966" y="4265041"/>
                  </a:lnTo>
                  <a:lnTo>
                    <a:pt x="2140966" y="4281932"/>
                  </a:lnTo>
                  <a:cubicBezTo>
                    <a:pt x="958596" y="4281932"/>
                    <a:pt x="0" y="3323336"/>
                    <a:pt x="0" y="2140966"/>
                  </a:cubicBezTo>
                  <a:lnTo>
                    <a:pt x="16891" y="2140966"/>
                  </a:lnTo>
                  <a:lnTo>
                    <a:pt x="33909" y="2140966"/>
                  </a:lnTo>
                  <a:lnTo>
                    <a:pt x="16891" y="2140966"/>
                  </a:lnTo>
                  <a:lnTo>
                    <a:pt x="0" y="2140966"/>
                  </a:lnTo>
                  <a:moveTo>
                    <a:pt x="33909" y="2140966"/>
                  </a:moveTo>
                  <a:cubicBezTo>
                    <a:pt x="33909" y="2150364"/>
                    <a:pt x="26289" y="2157857"/>
                    <a:pt x="17018" y="2157857"/>
                  </a:cubicBezTo>
                  <a:cubicBezTo>
                    <a:pt x="7747" y="2157857"/>
                    <a:pt x="0" y="2150364"/>
                    <a:pt x="0" y="2140966"/>
                  </a:cubicBezTo>
                  <a:cubicBezTo>
                    <a:pt x="0" y="2131568"/>
                    <a:pt x="7620" y="2124075"/>
                    <a:pt x="16891" y="2124075"/>
                  </a:cubicBezTo>
                  <a:cubicBezTo>
                    <a:pt x="26162" y="2124075"/>
                    <a:pt x="33782" y="2131695"/>
                    <a:pt x="33782" y="2140966"/>
                  </a:cubicBezTo>
                  <a:cubicBezTo>
                    <a:pt x="33782" y="3304667"/>
                    <a:pt x="977138" y="4248023"/>
                    <a:pt x="2140839" y="4248023"/>
                  </a:cubicBezTo>
                  <a:cubicBezTo>
                    <a:pt x="3304540" y="4248023"/>
                    <a:pt x="4247896" y="3304667"/>
                    <a:pt x="4247896" y="2140966"/>
                  </a:cubicBezTo>
                  <a:cubicBezTo>
                    <a:pt x="4247896" y="977265"/>
                    <a:pt x="3304667" y="33909"/>
                    <a:pt x="2140966" y="33909"/>
                  </a:cubicBezTo>
                  <a:lnTo>
                    <a:pt x="2140966" y="16891"/>
                  </a:lnTo>
                  <a:lnTo>
                    <a:pt x="2140966" y="33909"/>
                  </a:lnTo>
                  <a:cubicBezTo>
                    <a:pt x="977265" y="33909"/>
                    <a:pt x="33909" y="977265"/>
                    <a:pt x="33909" y="2140966"/>
                  </a:cubicBezTo>
                  <a:close/>
                </a:path>
              </a:pathLst>
            </a:custGeom>
            <a:solidFill>
              <a:srgbClr val="000000"/>
            </a:solidFill>
          </p:spPr>
        </p:sp>
      </p:grpSp>
      <p:sp>
        <p:nvSpPr>
          <p:cNvPr id="15" name="TextBox 15"/>
          <p:cNvSpPr txBox="1"/>
          <p:nvPr/>
        </p:nvSpPr>
        <p:spPr>
          <a:xfrm>
            <a:off x="12965830" y="6299075"/>
            <a:ext cx="154957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Ghe ngo</a:t>
            </a:r>
          </a:p>
        </p:txBody>
      </p:sp>
      <p:grpSp>
        <p:nvGrpSpPr>
          <p:cNvPr id="16" name="Group 16"/>
          <p:cNvGrpSpPr/>
          <p:nvPr/>
        </p:nvGrpSpPr>
        <p:grpSpPr>
          <a:xfrm>
            <a:off x="4570375" y="5302417"/>
            <a:ext cx="3198714" cy="3198714"/>
            <a:chOff x="0" y="0"/>
            <a:chExt cx="4264952" cy="4264952"/>
          </a:xfrm>
        </p:grpSpPr>
        <p:sp>
          <p:nvSpPr>
            <p:cNvPr id="17" name="Freeform 17"/>
            <p:cNvSpPr/>
            <p:nvPr/>
          </p:nvSpPr>
          <p:spPr>
            <a:xfrm>
              <a:off x="16891" y="16891"/>
              <a:ext cx="4248150" cy="4248150"/>
            </a:xfrm>
            <a:custGeom>
              <a:avLst/>
              <a:gdLst/>
              <a:ahLst/>
              <a:cxnLst/>
              <a:rect l="l" t="t" r="r" b="b"/>
              <a:pathLst>
                <a:path w="4248150" h="4248150">
                  <a:moveTo>
                    <a:pt x="0" y="2124075"/>
                  </a:moveTo>
                  <a:cubicBezTo>
                    <a:pt x="0" y="950976"/>
                    <a:pt x="950976" y="0"/>
                    <a:pt x="2124075" y="0"/>
                  </a:cubicBezTo>
                  <a:cubicBezTo>
                    <a:pt x="3297174" y="0"/>
                    <a:pt x="4248150" y="950976"/>
                    <a:pt x="4248150" y="2124075"/>
                  </a:cubicBezTo>
                  <a:cubicBezTo>
                    <a:pt x="4248150" y="3297174"/>
                    <a:pt x="3297174" y="4248150"/>
                    <a:pt x="2124075" y="4248150"/>
                  </a:cubicBezTo>
                  <a:cubicBezTo>
                    <a:pt x="950976" y="4248150"/>
                    <a:pt x="0" y="3297174"/>
                    <a:pt x="0" y="2124075"/>
                  </a:cubicBezTo>
                  <a:close/>
                </a:path>
              </a:pathLst>
            </a:custGeom>
            <a:solidFill>
              <a:srgbClr val="FFFFFF">
                <a:alpha val="49412"/>
              </a:srgbClr>
            </a:solidFill>
          </p:spPr>
        </p:sp>
        <p:sp>
          <p:nvSpPr>
            <p:cNvPr id="18" name="Freeform 18"/>
            <p:cNvSpPr/>
            <p:nvPr/>
          </p:nvSpPr>
          <p:spPr>
            <a:xfrm>
              <a:off x="0" y="0"/>
              <a:ext cx="4281932" cy="4281932"/>
            </a:xfrm>
            <a:custGeom>
              <a:avLst/>
              <a:gdLst/>
              <a:ahLst/>
              <a:cxnLst/>
              <a:rect l="l" t="t" r="r" b="b"/>
              <a:pathLst>
                <a:path w="4281932" h="4281932">
                  <a:moveTo>
                    <a:pt x="0" y="2140966"/>
                  </a:moveTo>
                  <a:cubicBezTo>
                    <a:pt x="0" y="958596"/>
                    <a:pt x="958596" y="0"/>
                    <a:pt x="2140966" y="0"/>
                  </a:cubicBezTo>
                  <a:lnTo>
                    <a:pt x="2140966" y="16891"/>
                  </a:lnTo>
                  <a:lnTo>
                    <a:pt x="2140966" y="0"/>
                  </a:lnTo>
                  <a:cubicBezTo>
                    <a:pt x="3323336" y="0"/>
                    <a:pt x="4281932" y="958596"/>
                    <a:pt x="4281932" y="2140966"/>
                  </a:cubicBezTo>
                  <a:lnTo>
                    <a:pt x="4265041" y="2140966"/>
                  </a:lnTo>
                  <a:lnTo>
                    <a:pt x="4281932" y="2140966"/>
                  </a:lnTo>
                  <a:cubicBezTo>
                    <a:pt x="4281932" y="3323336"/>
                    <a:pt x="3323336" y="4281932"/>
                    <a:pt x="2140966" y="4281932"/>
                  </a:cubicBezTo>
                  <a:lnTo>
                    <a:pt x="2140966" y="4265041"/>
                  </a:lnTo>
                  <a:lnTo>
                    <a:pt x="2140966" y="4281932"/>
                  </a:lnTo>
                  <a:cubicBezTo>
                    <a:pt x="958596" y="4281932"/>
                    <a:pt x="0" y="3323336"/>
                    <a:pt x="0" y="2140966"/>
                  </a:cubicBezTo>
                  <a:lnTo>
                    <a:pt x="16891" y="2140966"/>
                  </a:lnTo>
                  <a:lnTo>
                    <a:pt x="33909" y="2140966"/>
                  </a:lnTo>
                  <a:lnTo>
                    <a:pt x="16891" y="2140966"/>
                  </a:lnTo>
                  <a:lnTo>
                    <a:pt x="0" y="2140966"/>
                  </a:lnTo>
                  <a:moveTo>
                    <a:pt x="33909" y="2140966"/>
                  </a:moveTo>
                  <a:cubicBezTo>
                    <a:pt x="33909" y="2150364"/>
                    <a:pt x="26289" y="2157857"/>
                    <a:pt x="17018" y="2157857"/>
                  </a:cubicBezTo>
                  <a:cubicBezTo>
                    <a:pt x="7747" y="2157857"/>
                    <a:pt x="0" y="2150364"/>
                    <a:pt x="0" y="2140966"/>
                  </a:cubicBezTo>
                  <a:cubicBezTo>
                    <a:pt x="0" y="2131568"/>
                    <a:pt x="7620" y="2124075"/>
                    <a:pt x="16891" y="2124075"/>
                  </a:cubicBezTo>
                  <a:cubicBezTo>
                    <a:pt x="26162" y="2124075"/>
                    <a:pt x="33782" y="2131695"/>
                    <a:pt x="33782" y="2140966"/>
                  </a:cubicBezTo>
                  <a:cubicBezTo>
                    <a:pt x="33782" y="3304667"/>
                    <a:pt x="977138" y="4248023"/>
                    <a:pt x="2140839" y="4248023"/>
                  </a:cubicBezTo>
                  <a:cubicBezTo>
                    <a:pt x="3304540" y="4248023"/>
                    <a:pt x="4247896" y="3304667"/>
                    <a:pt x="4247896" y="2140966"/>
                  </a:cubicBezTo>
                  <a:cubicBezTo>
                    <a:pt x="4247896" y="977265"/>
                    <a:pt x="3304667" y="33909"/>
                    <a:pt x="2140966" y="33909"/>
                  </a:cubicBezTo>
                  <a:lnTo>
                    <a:pt x="2140966" y="16891"/>
                  </a:lnTo>
                  <a:lnTo>
                    <a:pt x="2140966" y="33909"/>
                  </a:lnTo>
                  <a:cubicBezTo>
                    <a:pt x="977265" y="33909"/>
                    <a:pt x="33909" y="977265"/>
                    <a:pt x="33909" y="2140966"/>
                  </a:cubicBezTo>
                  <a:close/>
                </a:path>
              </a:pathLst>
            </a:custGeom>
            <a:solidFill>
              <a:srgbClr val="000000"/>
            </a:solidFill>
          </p:spPr>
        </p:sp>
      </p:grpSp>
      <p:grpSp>
        <p:nvGrpSpPr>
          <p:cNvPr id="19" name="Group 19"/>
          <p:cNvGrpSpPr/>
          <p:nvPr/>
        </p:nvGrpSpPr>
        <p:grpSpPr>
          <a:xfrm>
            <a:off x="2141549" y="5321445"/>
            <a:ext cx="3198714" cy="3198714"/>
            <a:chOff x="0" y="0"/>
            <a:chExt cx="4264952" cy="4264952"/>
          </a:xfrm>
        </p:grpSpPr>
        <p:sp>
          <p:nvSpPr>
            <p:cNvPr id="20" name="Freeform 20"/>
            <p:cNvSpPr/>
            <p:nvPr/>
          </p:nvSpPr>
          <p:spPr>
            <a:xfrm>
              <a:off x="16891" y="16891"/>
              <a:ext cx="4248150" cy="4248150"/>
            </a:xfrm>
            <a:custGeom>
              <a:avLst/>
              <a:gdLst/>
              <a:ahLst/>
              <a:cxnLst/>
              <a:rect l="l" t="t" r="r" b="b"/>
              <a:pathLst>
                <a:path w="4248150" h="4248150">
                  <a:moveTo>
                    <a:pt x="0" y="2124075"/>
                  </a:moveTo>
                  <a:cubicBezTo>
                    <a:pt x="0" y="950976"/>
                    <a:pt x="950976" y="0"/>
                    <a:pt x="2124075" y="0"/>
                  </a:cubicBezTo>
                  <a:cubicBezTo>
                    <a:pt x="3297174" y="0"/>
                    <a:pt x="4248150" y="950976"/>
                    <a:pt x="4248150" y="2124075"/>
                  </a:cubicBezTo>
                  <a:cubicBezTo>
                    <a:pt x="4248150" y="3297174"/>
                    <a:pt x="3297174" y="4248150"/>
                    <a:pt x="2124075" y="4248150"/>
                  </a:cubicBezTo>
                  <a:cubicBezTo>
                    <a:pt x="950976" y="4248150"/>
                    <a:pt x="0" y="3297174"/>
                    <a:pt x="0" y="2124075"/>
                  </a:cubicBezTo>
                  <a:close/>
                </a:path>
              </a:pathLst>
            </a:custGeom>
            <a:solidFill>
              <a:srgbClr val="FFFFFF">
                <a:alpha val="49412"/>
              </a:srgbClr>
            </a:solidFill>
          </p:spPr>
        </p:sp>
        <p:sp>
          <p:nvSpPr>
            <p:cNvPr id="21" name="Freeform 21"/>
            <p:cNvSpPr/>
            <p:nvPr/>
          </p:nvSpPr>
          <p:spPr>
            <a:xfrm>
              <a:off x="0" y="0"/>
              <a:ext cx="4281932" cy="4281932"/>
            </a:xfrm>
            <a:custGeom>
              <a:avLst/>
              <a:gdLst/>
              <a:ahLst/>
              <a:cxnLst/>
              <a:rect l="l" t="t" r="r" b="b"/>
              <a:pathLst>
                <a:path w="4281932" h="4281932">
                  <a:moveTo>
                    <a:pt x="0" y="2140966"/>
                  </a:moveTo>
                  <a:cubicBezTo>
                    <a:pt x="0" y="958596"/>
                    <a:pt x="958596" y="0"/>
                    <a:pt x="2140966" y="0"/>
                  </a:cubicBezTo>
                  <a:lnTo>
                    <a:pt x="2140966" y="16891"/>
                  </a:lnTo>
                  <a:lnTo>
                    <a:pt x="2140966" y="0"/>
                  </a:lnTo>
                  <a:cubicBezTo>
                    <a:pt x="3323336" y="0"/>
                    <a:pt x="4281932" y="958596"/>
                    <a:pt x="4281932" y="2140966"/>
                  </a:cubicBezTo>
                  <a:lnTo>
                    <a:pt x="4265041" y="2140966"/>
                  </a:lnTo>
                  <a:lnTo>
                    <a:pt x="4281932" y="2140966"/>
                  </a:lnTo>
                  <a:cubicBezTo>
                    <a:pt x="4281932" y="3323336"/>
                    <a:pt x="3323336" y="4281932"/>
                    <a:pt x="2140966" y="4281932"/>
                  </a:cubicBezTo>
                  <a:lnTo>
                    <a:pt x="2140966" y="4265041"/>
                  </a:lnTo>
                  <a:lnTo>
                    <a:pt x="2140966" y="4281932"/>
                  </a:lnTo>
                  <a:cubicBezTo>
                    <a:pt x="958596" y="4281932"/>
                    <a:pt x="0" y="3323336"/>
                    <a:pt x="0" y="2140966"/>
                  </a:cubicBezTo>
                  <a:lnTo>
                    <a:pt x="16891" y="2140966"/>
                  </a:lnTo>
                  <a:lnTo>
                    <a:pt x="33909" y="2140966"/>
                  </a:lnTo>
                  <a:lnTo>
                    <a:pt x="16891" y="2140966"/>
                  </a:lnTo>
                  <a:lnTo>
                    <a:pt x="0" y="2140966"/>
                  </a:lnTo>
                  <a:moveTo>
                    <a:pt x="33909" y="2140966"/>
                  </a:moveTo>
                  <a:cubicBezTo>
                    <a:pt x="33909" y="2150364"/>
                    <a:pt x="26289" y="2157857"/>
                    <a:pt x="17018" y="2157857"/>
                  </a:cubicBezTo>
                  <a:cubicBezTo>
                    <a:pt x="7747" y="2157857"/>
                    <a:pt x="0" y="2150364"/>
                    <a:pt x="0" y="2140966"/>
                  </a:cubicBezTo>
                  <a:cubicBezTo>
                    <a:pt x="0" y="2131568"/>
                    <a:pt x="7620" y="2124075"/>
                    <a:pt x="16891" y="2124075"/>
                  </a:cubicBezTo>
                  <a:cubicBezTo>
                    <a:pt x="26162" y="2124075"/>
                    <a:pt x="33782" y="2131695"/>
                    <a:pt x="33782" y="2140966"/>
                  </a:cubicBezTo>
                  <a:cubicBezTo>
                    <a:pt x="33782" y="3304667"/>
                    <a:pt x="977138" y="4248023"/>
                    <a:pt x="2140839" y="4248023"/>
                  </a:cubicBezTo>
                  <a:cubicBezTo>
                    <a:pt x="3304540" y="4248023"/>
                    <a:pt x="4247896" y="3304667"/>
                    <a:pt x="4247896" y="2140966"/>
                  </a:cubicBezTo>
                  <a:cubicBezTo>
                    <a:pt x="4247896" y="977265"/>
                    <a:pt x="3304667" y="33909"/>
                    <a:pt x="2140966" y="33909"/>
                  </a:cubicBezTo>
                  <a:lnTo>
                    <a:pt x="2140966" y="16891"/>
                  </a:lnTo>
                  <a:lnTo>
                    <a:pt x="2140966" y="33909"/>
                  </a:lnTo>
                  <a:cubicBezTo>
                    <a:pt x="977265" y="33909"/>
                    <a:pt x="33909" y="977265"/>
                    <a:pt x="33909" y="2140966"/>
                  </a:cubicBezTo>
                  <a:close/>
                </a:path>
              </a:pathLst>
            </a:custGeom>
            <a:solidFill>
              <a:srgbClr val="000000"/>
            </a:solidFill>
          </p:spPr>
        </p:sp>
      </p:grpSp>
      <p:sp>
        <p:nvSpPr>
          <p:cNvPr id="22" name="TextBox 22"/>
          <p:cNvSpPr txBox="1"/>
          <p:nvPr/>
        </p:nvSpPr>
        <p:spPr>
          <a:xfrm>
            <a:off x="5449624" y="6165746"/>
            <a:ext cx="154957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Ghe lồng</a:t>
            </a:r>
          </a:p>
        </p:txBody>
      </p:sp>
      <p:sp>
        <p:nvSpPr>
          <p:cNvPr id="23" name="TextBox 23"/>
          <p:cNvSpPr txBox="1"/>
          <p:nvPr/>
        </p:nvSpPr>
        <p:spPr>
          <a:xfrm>
            <a:off x="2954122" y="6299075"/>
            <a:ext cx="154957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Ghe bầu</a:t>
            </a:r>
          </a:p>
        </p:txBody>
      </p:sp>
      <p:grpSp>
        <p:nvGrpSpPr>
          <p:cNvPr id="24" name="Group 24"/>
          <p:cNvGrpSpPr/>
          <p:nvPr/>
        </p:nvGrpSpPr>
        <p:grpSpPr>
          <a:xfrm>
            <a:off x="14731033" y="5386809"/>
            <a:ext cx="3198714" cy="3198714"/>
            <a:chOff x="0" y="0"/>
            <a:chExt cx="4264952" cy="4264952"/>
          </a:xfrm>
        </p:grpSpPr>
        <p:sp>
          <p:nvSpPr>
            <p:cNvPr id="25" name="Freeform 25"/>
            <p:cNvSpPr/>
            <p:nvPr/>
          </p:nvSpPr>
          <p:spPr>
            <a:xfrm>
              <a:off x="16891" y="16891"/>
              <a:ext cx="4248150" cy="4248150"/>
            </a:xfrm>
            <a:custGeom>
              <a:avLst/>
              <a:gdLst/>
              <a:ahLst/>
              <a:cxnLst/>
              <a:rect l="l" t="t" r="r" b="b"/>
              <a:pathLst>
                <a:path w="4248150" h="4248150">
                  <a:moveTo>
                    <a:pt x="0" y="2124075"/>
                  </a:moveTo>
                  <a:cubicBezTo>
                    <a:pt x="0" y="950976"/>
                    <a:pt x="950976" y="0"/>
                    <a:pt x="2124075" y="0"/>
                  </a:cubicBezTo>
                  <a:cubicBezTo>
                    <a:pt x="3297174" y="0"/>
                    <a:pt x="4248150" y="950976"/>
                    <a:pt x="4248150" y="2124075"/>
                  </a:cubicBezTo>
                  <a:cubicBezTo>
                    <a:pt x="4248150" y="3297174"/>
                    <a:pt x="3297174" y="4248150"/>
                    <a:pt x="2124075" y="4248150"/>
                  </a:cubicBezTo>
                  <a:cubicBezTo>
                    <a:pt x="950976" y="4248150"/>
                    <a:pt x="0" y="3297174"/>
                    <a:pt x="0" y="2124075"/>
                  </a:cubicBezTo>
                  <a:close/>
                </a:path>
              </a:pathLst>
            </a:custGeom>
            <a:solidFill>
              <a:srgbClr val="FFFFFF">
                <a:alpha val="49412"/>
              </a:srgbClr>
            </a:solidFill>
          </p:spPr>
        </p:sp>
        <p:sp>
          <p:nvSpPr>
            <p:cNvPr id="26" name="Freeform 26"/>
            <p:cNvSpPr/>
            <p:nvPr/>
          </p:nvSpPr>
          <p:spPr>
            <a:xfrm>
              <a:off x="0" y="0"/>
              <a:ext cx="4281932" cy="4281932"/>
            </a:xfrm>
            <a:custGeom>
              <a:avLst/>
              <a:gdLst/>
              <a:ahLst/>
              <a:cxnLst/>
              <a:rect l="l" t="t" r="r" b="b"/>
              <a:pathLst>
                <a:path w="4281932" h="4281932">
                  <a:moveTo>
                    <a:pt x="0" y="2140966"/>
                  </a:moveTo>
                  <a:cubicBezTo>
                    <a:pt x="0" y="958596"/>
                    <a:pt x="958596" y="0"/>
                    <a:pt x="2140966" y="0"/>
                  </a:cubicBezTo>
                  <a:lnTo>
                    <a:pt x="2140966" y="16891"/>
                  </a:lnTo>
                  <a:lnTo>
                    <a:pt x="2140966" y="0"/>
                  </a:lnTo>
                  <a:cubicBezTo>
                    <a:pt x="3323336" y="0"/>
                    <a:pt x="4281932" y="958596"/>
                    <a:pt x="4281932" y="2140966"/>
                  </a:cubicBezTo>
                  <a:lnTo>
                    <a:pt x="4265041" y="2140966"/>
                  </a:lnTo>
                  <a:lnTo>
                    <a:pt x="4281932" y="2140966"/>
                  </a:lnTo>
                  <a:cubicBezTo>
                    <a:pt x="4281932" y="3323336"/>
                    <a:pt x="3323336" y="4281932"/>
                    <a:pt x="2140966" y="4281932"/>
                  </a:cubicBezTo>
                  <a:lnTo>
                    <a:pt x="2140966" y="4265041"/>
                  </a:lnTo>
                  <a:lnTo>
                    <a:pt x="2140966" y="4281932"/>
                  </a:lnTo>
                  <a:cubicBezTo>
                    <a:pt x="958596" y="4281932"/>
                    <a:pt x="0" y="3323336"/>
                    <a:pt x="0" y="2140966"/>
                  </a:cubicBezTo>
                  <a:lnTo>
                    <a:pt x="16891" y="2140966"/>
                  </a:lnTo>
                  <a:lnTo>
                    <a:pt x="33909" y="2140966"/>
                  </a:lnTo>
                  <a:lnTo>
                    <a:pt x="16891" y="2140966"/>
                  </a:lnTo>
                  <a:lnTo>
                    <a:pt x="0" y="2140966"/>
                  </a:lnTo>
                  <a:moveTo>
                    <a:pt x="33909" y="2140966"/>
                  </a:moveTo>
                  <a:cubicBezTo>
                    <a:pt x="33909" y="2150364"/>
                    <a:pt x="26289" y="2157857"/>
                    <a:pt x="17018" y="2157857"/>
                  </a:cubicBezTo>
                  <a:cubicBezTo>
                    <a:pt x="7747" y="2157857"/>
                    <a:pt x="0" y="2150364"/>
                    <a:pt x="0" y="2140966"/>
                  </a:cubicBezTo>
                  <a:cubicBezTo>
                    <a:pt x="0" y="2131568"/>
                    <a:pt x="7620" y="2124075"/>
                    <a:pt x="16891" y="2124075"/>
                  </a:cubicBezTo>
                  <a:cubicBezTo>
                    <a:pt x="26162" y="2124075"/>
                    <a:pt x="33782" y="2131695"/>
                    <a:pt x="33782" y="2140966"/>
                  </a:cubicBezTo>
                  <a:cubicBezTo>
                    <a:pt x="33782" y="3304667"/>
                    <a:pt x="977138" y="4248023"/>
                    <a:pt x="2140839" y="4248023"/>
                  </a:cubicBezTo>
                  <a:cubicBezTo>
                    <a:pt x="3304540" y="4248023"/>
                    <a:pt x="4247896" y="3304667"/>
                    <a:pt x="4247896" y="2140966"/>
                  </a:cubicBezTo>
                  <a:cubicBezTo>
                    <a:pt x="4247896" y="977265"/>
                    <a:pt x="3304667" y="33909"/>
                    <a:pt x="2140966" y="33909"/>
                  </a:cubicBezTo>
                  <a:lnTo>
                    <a:pt x="2140966" y="16891"/>
                  </a:lnTo>
                  <a:lnTo>
                    <a:pt x="2140966" y="33909"/>
                  </a:lnTo>
                  <a:cubicBezTo>
                    <a:pt x="977265" y="33909"/>
                    <a:pt x="33909" y="977265"/>
                    <a:pt x="33909" y="2140966"/>
                  </a:cubicBezTo>
                  <a:close/>
                </a:path>
              </a:pathLst>
            </a:custGeom>
            <a:solidFill>
              <a:srgbClr val="000000"/>
            </a:solidFill>
          </p:spPr>
        </p:sp>
      </p:grpSp>
      <p:sp>
        <p:nvSpPr>
          <p:cNvPr id="27" name="TextBox 27"/>
          <p:cNvSpPr txBox="1"/>
          <p:nvPr/>
        </p:nvSpPr>
        <p:spPr>
          <a:xfrm>
            <a:off x="15555601" y="6081354"/>
            <a:ext cx="1549578" cy="1545590"/>
          </a:xfrm>
          <a:prstGeom prst="rect">
            <a:avLst/>
          </a:prstGeom>
        </p:spPr>
        <p:txBody>
          <a:bodyPr lIns="0" tIns="0" rIns="0" bIns="0" rtlCol="0" anchor="t">
            <a:spAutoFit/>
          </a:bodyPr>
          <a:lstStyle/>
          <a:p>
            <a:pPr algn="ctr">
              <a:lnSpc>
                <a:spcPts val="6159"/>
              </a:lnSpc>
            </a:pPr>
            <a:r>
              <a:rPr lang="en-US" sz="4400">
                <a:solidFill>
                  <a:srgbClr val="000000"/>
                </a:solidFill>
                <a:latin typeface="Roboto Condensed"/>
              </a:rPr>
              <a:t>Ghe hầu</a:t>
            </a:r>
          </a:p>
        </p:txBody>
      </p:sp>
      <p:pic>
        <p:nvPicPr>
          <p:cNvPr id="28" name="Picture 28"/>
          <p:cNvPicPr>
            <a:picLocks noChangeAspect="1"/>
          </p:cNvPicPr>
          <p:nvPr/>
        </p:nvPicPr>
        <p:blipFill>
          <a:blip r:embed="rId5"/>
          <a:srcRect b="68"/>
          <a:stretch>
            <a:fillRect/>
          </a:stretch>
        </p:blipFill>
        <p:spPr>
          <a:xfrm>
            <a:off x="16175254" y="730877"/>
            <a:ext cx="1754493" cy="1505674"/>
          </a:xfrm>
          <a:prstGeom prst="rect">
            <a:avLst/>
          </a:prstGeom>
        </p:spPr>
      </p:pic>
      <p:sp>
        <p:nvSpPr>
          <p:cNvPr id="29" name="TextBox 29"/>
          <p:cNvSpPr txBox="1"/>
          <p:nvPr/>
        </p:nvSpPr>
        <p:spPr>
          <a:xfrm>
            <a:off x="1646374" y="1680915"/>
            <a:ext cx="15448187"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3.2 Triển khai ý tưởng và thông tin trong văn bản</a:t>
            </a:r>
          </a:p>
        </p:txBody>
      </p:sp>
      <p:sp>
        <p:nvSpPr>
          <p:cNvPr id="30" name="TextBox 30"/>
          <p:cNvSpPr txBox="1"/>
          <p:nvPr/>
        </p:nvSpPr>
        <p:spPr>
          <a:xfrm>
            <a:off x="1691624" y="2724672"/>
            <a:ext cx="15448187" cy="2381250"/>
          </a:xfrm>
          <a:prstGeom prst="rect">
            <a:avLst/>
          </a:prstGeom>
        </p:spPr>
        <p:txBody>
          <a:bodyPr lIns="0" tIns="0" rIns="0" bIns="0" rtlCol="0" anchor="t">
            <a:spAutoFit/>
          </a:bodyPr>
          <a:lstStyle/>
          <a:p>
            <a:pPr algn="just">
              <a:lnSpc>
                <a:spcPts val="6299"/>
              </a:lnSpc>
            </a:pPr>
            <a:r>
              <a:rPr lang="en-US" sz="4500" dirty="0">
                <a:solidFill>
                  <a:srgbClr val="3A5A62"/>
                </a:solidFill>
                <a:latin typeface="Roboto Condensed Bold Italics"/>
              </a:rPr>
              <a:t>b. </a:t>
            </a:r>
            <a:r>
              <a:rPr lang="en-US" sz="4500" dirty="0" err="1">
                <a:solidFill>
                  <a:srgbClr val="3A5A62"/>
                </a:solidFill>
                <a:latin typeface="Roboto Condensed Bold Italics"/>
              </a:rPr>
              <a:t>Sự</a:t>
            </a:r>
            <a:r>
              <a:rPr lang="en-US" sz="4500" dirty="0">
                <a:solidFill>
                  <a:srgbClr val="3A5A62"/>
                </a:solidFill>
                <a:latin typeface="Roboto Condensed Bold Italics"/>
              </a:rPr>
              <a:t> </a:t>
            </a:r>
            <a:r>
              <a:rPr lang="en-US" sz="4500" dirty="0" err="1">
                <a:solidFill>
                  <a:srgbClr val="3A5A62"/>
                </a:solidFill>
                <a:latin typeface="Roboto Condensed Bold Italics"/>
              </a:rPr>
              <a:t>đa</a:t>
            </a:r>
            <a:r>
              <a:rPr lang="en-US" sz="4500" dirty="0">
                <a:solidFill>
                  <a:srgbClr val="3A5A62"/>
                </a:solidFill>
                <a:latin typeface="Roboto Condensed Bold Italics"/>
              </a:rPr>
              <a:t> </a:t>
            </a:r>
            <a:r>
              <a:rPr lang="en-US" sz="4500" dirty="0" err="1">
                <a:solidFill>
                  <a:srgbClr val="3A5A62"/>
                </a:solidFill>
                <a:latin typeface="Roboto Condensed Bold Italics"/>
              </a:rPr>
              <a:t>dạng</a:t>
            </a:r>
            <a:r>
              <a:rPr lang="en-US" sz="4500" dirty="0">
                <a:solidFill>
                  <a:srgbClr val="3A5A62"/>
                </a:solidFill>
                <a:latin typeface="Roboto Condensed Bold Italics"/>
              </a:rPr>
              <a:t> </a:t>
            </a:r>
            <a:r>
              <a:rPr lang="en-US" sz="4500" dirty="0" err="1">
                <a:solidFill>
                  <a:srgbClr val="3A5A62"/>
                </a:solidFill>
                <a:latin typeface="Roboto Condensed Bold Italics"/>
              </a:rPr>
              <a:t>của</a:t>
            </a:r>
            <a:r>
              <a:rPr lang="en-US" sz="4500" dirty="0">
                <a:solidFill>
                  <a:srgbClr val="3A5A62"/>
                </a:solidFill>
                <a:latin typeface="Roboto Condensed Bold Italics"/>
              </a:rPr>
              <a:t> </a:t>
            </a:r>
            <a:r>
              <a:rPr lang="en-US" sz="4500" dirty="0" err="1">
                <a:solidFill>
                  <a:srgbClr val="3A5A62"/>
                </a:solidFill>
                <a:latin typeface="Roboto Condensed Bold Italics"/>
              </a:rPr>
              <a:t>các</a:t>
            </a:r>
            <a:r>
              <a:rPr lang="en-US" sz="4500" dirty="0">
                <a:solidFill>
                  <a:srgbClr val="3A5A62"/>
                </a:solidFill>
                <a:latin typeface="Roboto Condensed Bold Italics"/>
              </a:rPr>
              <a:t> </a:t>
            </a:r>
            <a:r>
              <a:rPr lang="en-US" sz="4500" dirty="0" err="1">
                <a:solidFill>
                  <a:srgbClr val="3A5A62"/>
                </a:solidFill>
                <a:latin typeface="Roboto Condensed Bold Italics"/>
              </a:rPr>
              <a:t>loại</a:t>
            </a:r>
            <a:r>
              <a:rPr lang="en-US" sz="4500" dirty="0">
                <a:solidFill>
                  <a:srgbClr val="3A5A62"/>
                </a:solidFill>
                <a:latin typeface="Roboto Condensed Bold Italics"/>
              </a:rPr>
              <a:t> </a:t>
            </a:r>
            <a:r>
              <a:rPr lang="en-US" sz="4500" dirty="0" err="1">
                <a:solidFill>
                  <a:srgbClr val="3A5A62"/>
                </a:solidFill>
                <a:latin typeface="Roboto Condensed Bold Italics"/>
              </a:rPr>
              <a:t>ghe</a:t>
            </a:r>
            <a:r>
              <a:rPr lang="en-US" sz="4500" dirty="0">
                <a:solidFill>
                  <a:srgbClr val="3A5A62"/>
                </a:solidFill>
                <a:latin typeface="Roboto Condensed Bold Italics"/>
              </a:rPr>
              <a:t> </a:t>
            </a:r>
            <a:r>
              <a:rPr lang="en-US" sz="4500" dirty="0" err="1">
                <a:solidFill>
                  <a:srgbClr val="3A5A62"/>
                </a:solidFill>
                <a:latin typeface="Roboto Condensed Bold Italics"/>
              </a:rPr>
              <a:t>và</a:t>
            </a:r>
            <a:r>
              <a:rPr lang="en-US" sz="4500" dirty="0">
                <a:solidFill>
                  <a:srgbClr val="3A5A62"/>
                </a:solidFill>
                <a:latin typeface="Roboto Condensed Bold Italics"/>
              </a:rPr>
              <a:t> </a:t>
            </a:r>
            <a:r>
              <a:rPr lang="en-US" sz="4500" dirty="0" err="1">
                <a:solidFill>
                  <a:srgbClr val="3A5A62"/>
                </a:solidFill>
                <a:latin typeface="Roboto Condensed Bold Italics"/>
              </a:rPr>
              <a:t>đặc</a:t>
            </a:r>
            <a:r>
              <a:rPr lang="en-US" sz="4500" dirty="0">
                <a:solidFill>
                  <a:srgbClr val="3A5A62"/>
                </a:solidFill>
                <a:latin typeface="Roboto Condensed Bold Italics"/>
              </a:rPr>
              <a:t> </a:t>
            </a:r>
            <a:r>
              <a:rPr lang="en-US" sz="4500" dirty="0" err="1">
                <a:solidFill>
                  <a:srgbClr val="3A5A62"/>
                </a:solidFill>
                <a:latin typeface="Roboto Condensed Bold Italics"/>
              </a:rPr>
              <a:t>điểm</a:t>
            </a:r>
            <a:r>
              <a:rPr lang="en-US" sz="4500" dirty="0">
                <a:solidFill>
                  <a:srgbClr val="3A5A62"/>
                </a:solidFill>
                <a:latin typeface="Roboto Condensed Bold Italics"/>
              </a:rPr>
              <a:t> </a:t>
            </a:r>
            <a:r>
              <a:rPr lang="en-US" sz="4500" dirty="0" err="1">
                <a:solidFill>
                  <a:srgbClr val="3A5A62"/>
                </a:solidFill>
                <a:latin typeface="Roboto Condensed Bold Italics"/>
              </a:rPr>
              <a:t>của</a:t>
            </a:r>
            <a:r>
              <a:rPr lang="en-US" sz="4500" dirty="0">
                <a:solidFill>
                  <a:srgbClr val="3A5A62"/>
                </a:solidFill>
                <a:latin typeface="Roboto Condensed Bold Italics"/>
              </a:rPr>
              <a:t> </a:t>
            </a:r>
            <a:r>
              <a:rPr lang="en-US" sz="4500" dirty="0" err="1">
                <a:solidFill>
                  <a:srgbClr val="3A5A62"/>
                </a:solidFill>
                <a:latin typeface="Roboto Condensed Bold Italics"/>
              </a:rPr>
              <a:t>từng</a:t>
            </a:r>
            <a:r>
              <a:rPr lang="en-US" sz="4500" dirty="0">
                <a:solidFill>
                  <a:srgbClr val="3A5A62"/>
                </a:solidFill>
                <a:latin typeface="Roboto Condensed Bold Italics"/>
              </a:rPr>
              <a:t> </a:t>
            </a:r>
            <a:r>
              <a:rPr lang="en-US" sz="4500" dirty="0" err="1">
                <a:solidFill>
                  <a:srgbClr val="3A5A62"/>
                </a:solidFill>
                <a:latin typeface="Roboto Condensed Bold Italics"/>
              </a:rPr>
              <a:t>loại</a:t>
            </a:r>
            <a:endParaRPr lang="en-US" sz="4500" dirty="0">
              <a:solidFill>
                <a:srgbClr val="3A5A62"/>
              </a:solidFill>
              <a:latin typeface="Roboto Condensed Bold Italics"/>
            </a:endParaRPr>
          </a:p>
          <a:p>
            <a:pPr marL="542925" lvl="1" indent="-271462" algn="just">
              <a:lnSpc>
                <a:spcPts val="6299"/>
              </a:lnSpc>
              <a:buFont typeface="Arial"/>
              <a:buChar char="•"/>
            </a:pPr>
            <a:r>
              <a:rPr lang="en-US" sz="4500" dirty="0" err="1">
                <a:solidFill>
                  <a:srgbClr val="3A5A62"/>
                </a:solidFill>
                <a:latin typeface="Roboto Condensed"/>
              </a:rPr>
              <a:t>Về</a:t>
            </a:r>
            <a:r>
              <a:rPr lang="en-US" sz="4500" dirty="0">
                <a:solidFill>
                  <a:srgbClr val="3A5A62"/>
                </a:solidFill>
                <a:latin typeface="Roboto Condensed"/>
              </a:rPr>
              <a:t> </a:t>
            </a:r>
            <a:r>
              <a:rPr lang="en-US" sz="4500" dirty="0" err="1">
                <a:solidFill>
                  <a:srgbClr val="3A5A62"/>
                </a:solidFill>
                <a:latin typeface="Roboto Condensed"/>
              </a:rPr>
              <a:t>ghe</a:t>
            </a:r>
            <a:r>
              <a:rPr lang="en-US" sz="4500" dirty="0">
                <a:solidFill>
                  <a:srgbClr val="3A5A62"/>
                </a:solidFill>
                <a:latin typeface="Roboto Condensed"/>
              </a:rPr>
              <a:t> </a:t>
            </a:r>
            <a:r>
              <a:rPr lang="en-US" sz="4500" dirty="0" err="1">
                <a:solidFill>
                  <a:srgbClr val="3A5A62"/>
                </a:solidFill>
                <a:latin typeface="Roboto Condensed"/>
              </a:rPr>
              <a:t>dùng</a:t>
            </a:r>
            <a:r>
              <a:rPr lang="en-US" sz="4500" dirty="0">
                <a:solidFill>
                  <a:srgbClr val="3A5A62"/>
                </a:solidFill>
                <a:latin typeface="Roboto Condensed"/>
              </a:rPr>
              <a:t> </a:t>
            </a:r>
            <a:r>
              <a:rPr lang="en-US" sz="4500" dirty="0" err="1">
                <a:solidFill>
                  <a:srgbClr val="3A5A62"/>
                </a:solidFill>
                <a:latin typeface="Roboto Condensed"/>
              </a:rPr>
              <a:t>để</a:t>
            </a:r>
            <a:r>
              <a:rPr lang="en-US" sz="4500" dirty="0">
                <a:solidFill>
                  <a:srgbClr val="3A5A62"/>
                </a:solidFill>
                <a:latin typeface="Roboto Condensed"/>
              </a:rPr>
              <a:t> </a:t>
            </a:r>
            <a:r>
              <a:rPr lang="en-US" sz="4500" dirty="0" err="1">
                <a:solidFill>
                  <a:srgbClr val="3A5A62"/>
                </a:solidFill>
                <a:latin typeface="Roboto Condensed"/>
              </a:rPr>
              <a:t>vận</a:t>
            </a:r>
            <a:r>
              <a:rPr lang="en-US" sz="4500" dirty="0">
                <a:solidFill>
                  <a:srgbClr val="3A5A62"/>
                </a:solidFill>
                <a:latin typeface="Roboto Condensed"/>
              </a:rPr>
              <a:t> </a:t>
            </a:r>
            <a:r>
              <a:rPr lang="en-US" sz="4500" dirty="0" err="1">
                <a:solidFill>
                  <a:srgbClr val="3A5A62"/>
                </a:solidFill>
                <a:latin typeface="Roboto Condensed"/>
              </a:rPr>
              <a:t>chuyển</a:t>
            </a:r>
            <a:r>
              <a:rPr lang="en-US" sz="4500" dirty="0">
                <a:solidFill>
                  <a:srgbClr val="3A5A62"/>
                </a:solidFill>
                <a:latin typeface="Roboto Condensed"/>
              </a:rPr>
              <a:t> </a:t>
            </a:r>
            <a:r>
              <a:rPr lang="en-US" sz="4500" dirty="0" err="1">
                <a:solidFill>
                  <a:srgbClr val="3A5A62"/>
                </a:solidFill>
                <a:latin typeface="Roboto Condensed"/>
              </a:rPr>
              <a:t>hàng</a:t>
            </a:r>
            <a:r>
              <a:rPr lang="en-US" sz="4500" dirty="0">
                <a:solidFill>
                  <a:srgbClr val="3A5A62"/>
                </a:solidFill>
                <a:latin typeface="Roboto Condensed"/>
              </a:rPr>
              <a:t> </a:t>
            </a:r>
            <a:r>
              <a:rPr lang="en-US" sz="4500" dirty="0" err="1">
                <a:solidFill>
                  <a:srgbClr val="3A5A62"/>
                </a:solidFill>
                <a:latin typeface="Roboto Condensed"/>
              </a:rPr>
              <a:t>hóa</a:t>
            </a:r>
            <a:r>
              <a:rPr lang="en-US" sz="4500" dirty="0">
                <a:solidFill>
                  <a:srgbClr val="3A5A62"/>
                </a:solidFill>
                <a:latin typeface="Roboto Condensed"/>
              </a:rPr>
              <a:t> </a:t>
            </a:r>
            <a:r>
              <a:rPr lang="en-US" sz="4500" dirty="0" err="1">
                <a:solidFill>
                  <a:srgbClr val="3A5A62"/>
                </a:solidFill>
                <a:latin typeface="Roboto Condensed"/>
              </a:rPr>
              <a:t>thường</a:t>
            </a:r>
            <a:r>
              <a:rPr lang="en-US" sz="4500" dirty="0">
                <a:solidFill>
                  <a:srgbClr val="3A5A62"/>
                </a:solidFill>
                <a:latin typeface="Roboto Condensed"/>
              </a:rPr>
              <a:t> </a:t>
            </a:r>
            <a:r>
              <a:rPr lang="en-US" sz="4500" dirty="0" err="1">
                <a:solidFill>
                  <a:srgbClr val="3A5A62"/>
                </a:solidFill>
                <a:latin typeface="Roboto Condensed"/>
              </a:rPr>
              <a:t>là</a:t>
            </a:r>
            <a:r>
              <a:rPr lang="en-US" sz="4500" dirty="0">
                <a:solidFill>
                  <a:srgbClr val="3A5A62"/>
                </a:solidFill>
                <a:latin typeface="Roboto Condensed"/>
              </a:rPr>
              <a:t> </a:t>
            </a:r>
            <a:r>
              <a:rPr lang="en-US" sz="4500" dirty="0" err="1">
                <a:solidFill>
                  <a:srgbClr val="3A5A62"/>
                </a:solidFill>
                <a:latin typeface="Roboto Condensed"/>
              </a:rPr>
              <a:t>những</a:t>
            </a:r>
            <a:r>
              <a:rPr lang="en-US" sz="4500" dirty="0">
                <a:solidFill>
                  <a:srgbClr val="3A5A62"/>
                </a:solidFill>
                <a:latin typeface="Roboto Condensed"/>
              </a:rPr>
              <a:t> </a:t>
            </a:r>
            <a:r>
              <a:rPr lang="en-US" sz="4500" dirty="0" err="1">
                <a:solidFill>
                  <a:srgbClr val="3A5A62"/>
                </a:solidFill>
                <a:latin typeface="Roboto Condensed"/>
              </a:rPr>
              <a:t>chiếc</a:t>
            </a:r>
            <a:r>
              <a:rPr lang="en-US" sz="4500" dirty="0">
                <a:solidFill>
                  <a:srgbClr val="3A5A62"/>
                </a:solidFill>
                <a:latin typeface="Roboto Condensed"/>
              </a:rPr>
              <a:t> </a:t>
            </a:r>
            <a:r>
              <a:rPr lang="en-US" sz="4500" dirty="0" err="1">
                <a:solidFill>
                  <a:srgbClr val="3A5A62"/>
                </a:solidFill>
                <a:latin typeface="Roboto Condensed"/>
              </a:rPr>
              <a:t>ghe</a:t>
            </a:r>
            <a:r>
              <a:rPr lang="en-US" sz="4500" dirty="0">
                <a:solidFill>
                  <a:srgbClr val="3A5A62"/>
                </a:solidFill>
                <a:latin typeface="Roboto Condensed"/>
              </a:rPr>
              <a:t> </a:t>
            </a:r>
            <a:r>
              <a:rPr lang="en-US" sz="4500" dirty="0" err="1">
                <a:solidFill>
                  <a:srgbClr val="3A5A62"/>
                </a:solidFill>
                <a:latin typeface="Roboto Condensed"/>
              </a:rPr>
              <a:t>có</a:t>
            </a:r>
            <a:r>
              <a:rPr lang="en-US" sz="4500" dirty="0">
                <a:solidFill>
                  <a:srgbClr val="3A5A62"/>
                </a:solidFill>
                <a:latin typeface="Roboto Condensed"/>
              </a:rPr>
              <a:t> </a:t>
            </a:r>
            <a:r>
              <a:rPr lang="en-US" sz="4500" dirty="0" err="1">
                <a:solidFill>
                  <a:srgbClr val="3A5A62"/>
                </a:solidFill>
                <a:latin typeface="Roboto Condensed"/>
              </a:rPr>
              <a:t>kích</a:t>
            </a:r>
            <a:r>
              <a:rPr lang="en-US" sz="4500" dirty="0">
                <a:solidFill>
                  <a:srgbClr val="3A5A62"/>
                </a:solidFill>
                <a:latin typeface="Roboto Condensed"/>
              </a:rPr>
              <a:t> </a:t>
            </a:r>
            <a:r>
              <a:rPr lang="en-US" sz="4500" dirty="0" err="1">
                <a:solidFill>
                  <a:srgbClr val="3A5A62"/>
                </a:solidFill>
                <a:latin typeface="Roboto Condensed"/>
              </a:rPr>
              <a:t>thước</a:t>
            </a:r>
            <a:r>
              <a:rPr lang="en-US" sz="4500" dirty="0">
                <a:solidFill>
                  <a:srgbClr val="3A5A62"/>
                </a:solidFill>
                <a:latin typeface="Roboto Condensed"/>
              </a:rPr>
              <a:t> </a:t>
            </a:r>
            <a:r>
              <a:rPr lang="en-US" sz="4500" dirty="0" err="1">
                <a:solidFill>
                  <a:srgbClr val="3A5A62"/>
                </a:solidFill>
                <a:latin typeface="Roboto Condensed"/>
              </a:rPr>
              <a:t>lớn</a:t>
            </a:r>
            <a:r>
              <a:rPr lang="en-US" sz="4500" dirty="0">
                <a:solidFill>
                  <a:srgbClr val="3A5A62"/>
                </a:solidFill>
                <a:latin typeface="Roboto Condensed"/>
              </a:rPr>
              <a:t>, </a:t>
            </a:r>
            <a:r>
              <a:rPr lang="en-US" sz="4500" dirty="0" err="1">
                <a:solidFill>
                  <a:srgbClr val="3A5A62"/>
                </a:solidFill>
                <a:latin typeface="Roboto Condensed"/>
              </a:rPr>
              <a:t>sức</a:t>
            </a:r>
            <a:r>
              <a:rPr lang="en-US" sz="4500" dirty="0">
                <a:solidFill>
                  <a:srgbClr val="3A5A62"/>
                </a:solidFill>
                <a:latin typeface="Roboto Condensed"/>
              </a:rPr>
              <a:t> </a:t>
            </a:r>
            <a:r>
              <a:rPr lang="en-US" sz="4500" dirty="0" err="1">
                <a:solidFill>
                  <a:srgbClr val="3A5A62"/>
                </a:solidFill>
                <a:latin typeface="Roboto Condensed"/>
              </a:rPr>
              <a:t>chở</a:t>
            </a:r>
            <a:r>
              <a:rPr lang="en-US" sz="4500" dirty="0">
                <a:solidFill>
                  <a:srgbClr val="3A5A62"/>
                </a:solidFill>
                <a:latin typeface="Roboto Condensed"/>
              </a:rPr>
              <a:t> </a:t>
            </a:r>
            <a:r>
              <a:rPr lang="en-US" sz="4500" dirty="0" err="1">
                <a:solidFill>
                  <a:srgbClr val="3A5A62"/>
                </a:solidFill>
                <a:latin typeface="Roboto Condensed"/>
              </a:rPr>
              <a:t>nặng</a:t>
            </a:r>
            <a:r>
              <a:rPr lang="en-US" sz="4500" dirty="0">
                <a:solidFill>
                  <a:srgbClr val="3A5A62"/>
                </a:solidFill>
                <a:latin typeface="Roboto Condensed"/>
              </a:rPr>
              <a:t>, </a:t>
            </a:r>
            <a:r>
              <a:rPr lang="en-US" sz="4500" dirty="0" err="1">
                <a:solidFill>
                  <a:srgbClr val="3A5A62"/>
                </a:solidFill>
                <a:latin typeface="Roboto Condensed"/>
              </a:rPr>
              <a:t>đi</a:t>
            </a:r>
            <a:r>
              <a:rPr lang="en-US" sz="4500" dirty="0">
                <a:solidFill>
                  <a:srgbClr val="3A5A62"/>
                </a:solidFill>
                <a:latin typeface="Roboto Condensed"/>
              </a:rPr>
              <a:t> </a:t>
            </a:r>
            <a:r>
              <a:rPr lang="en-US" sz="4500" dirty="0" err="1">
                <a:solidFill>
                  <a:srgbClr val="3A5A62"/>
                </a:solidFill>
                <a:latin typeface="Roboto Condensed"/>
              </a:rPr>
              <a:t>được</a:t>
            </a:r>
            <a:r>
              <a:rPr lang="en-US" sz="4500" dirty="0">
                <a:solidFill>
                  <a:srgbClr val="3A5A62"/>
                </a:solidFill>
                <a:latin typeface="Roboto Condensed"/>
              </a:rPr>
              <a:t> </a:t>
            </a:r>
            <a:r>
              <a:rPr lang="en-US" sz="4500" dirty="0" err="1">
                <a:solidFill>
                  <a:srgbClr val="3A5A62"/>
                </a:solidFill>
                <a:latin typeface="Roboto Condensed"/>
              </a:rPr>
              <a:t>đường</a:t>
            </a:r>
            <a:r>
              <a:rPr lang="en-US" sz="4500" dirty="0">
                <a:solidFill>
                  <a:srgbClr val="3A5A62"/>
                </a:solidFill>
                <a:latin typeface="Roboto Condensed"/>
              </a:rPr>
              <a:t> </a:t>
            </a:r>
            <a:r>
              <a:rPr lang="en-US" sz="4500" dirty="0" err="1">
                <a:solidFill>
                  <a:srgbClr val="3A5A62"/>
                </a:solidFill>
                <a:latin typeface="Roboto Condensed"/>
              </a:rPr>
              <a:t>dài</a:t>
            </a:r>
            <a:r>
              <a:rPr lang="en-US" sz="4500" dirty="0">
                <a:solidFill>
                  <a:srgbClr val="3A5A62"/>
                </a:solidFill>
                <a:latin typeface="Roboto Condensed"/>
              </a:rPr>
              <a:t>.</a:t>
            </a:r>
          </a:p>
        </p:txBody>
      </p:sp>
      <p:sp>
        <p:nvSpPr>
          <p:cNvPr id="31" name="TextBox 31"/>
          <p:cNvSpPr txBox="1"/>
          <p:nvPr/>
        </p:nvSpPr>
        <p:spPr>
          <a:xfrm>
            <a:off x="1028700" y="404153"/>
            <a:ext cx="10020300" cy="969645"/>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22" grpId="0"/>
      <p:bldP spid="23" grpId="0"/>
      <p:bldP spid="27"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7"/>
          <a:stretch>
            <a:fillRect/>
          </a:stretch>
        </p:blipFill>
        <p:spPr>
          <a:xfrm>
            <a:off x="12790523" y="3784713"/>
            <a:ext cx="6238911" cy="7508537"/>
          </a:xfrm>
          <a:prstGeom prst="rect">
            <a:avLst/>
          </a:prstGeom>
        </p:spPr>
      </p:pic>
      <p:pic>
        <p:nvPicPr>
          <p:cNvPr id="3" name="Picture 3"/>
          <p:cNvPicPr>
            <a:picLocks noChangeAspect="1"/>
          </p:cNvPicPr>
          <p:nvPr/>
        </p:nvPicPr>
        <p:blipFill>
          <a:blip r:embed="rId4"/>
          <a:srcRect/>
          <a:stretch>
            <a:fillRect/>
          </a:stretch>
        </p:blipFill>
        <p:spPr>
          <a:xfrm rot="-1529626">
            <a:off x="-1943810" y="4646741"/>
            <a:ext cx="5448291" cy="756707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67443" y="8443212"/>
            <a:ext cx="5553114" cy="188805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9049" y="5777208"/>
            <a:ext cx="7841188" cy="266600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56588" y="2898599"/>
            <a:ext cx="5553114" cy="1888059"/>
          </a:xfrm>
          <a:prstGeom prst="rect">
            <a:avLst/>
          </a:prstGeom>
        </p:spPr>
      </p:pic>
      <p:grpSp>
        <p:nvGrpSpPr>
          <p:cNvPr id="9" name="Group 9"/>
          <p:cNvGrpSpPr/>
          <p:nvPr/>
        </p:nvGrpSpPr>
        <p:grpSpPr>
          <a:xfrm>
            <a:off x="5753544" y="7059728"/>
            <a:ext cx="1068908" cy="100965"/>
            <a:chOff x="0" y="0"/>
            <a:chExt cx="1425211" cy="134620"/>
          </a:xfrm>
        </p:grpSpPr>
        <p:sp>
          <p:nvSpPr>
            <p:cNvPr id="10" name="Freeform 10"/>
            <p:cNvSpPr/>
            <p:nvPr/>
          </p:nvSpPr>
          <p:spPr>
            <a:xfrm>
              <a:off x="6350" y="60960"/>
              <a:ext cx="1412494" cy="12700"/>
            </a:xfrm>
            <a:custGeom>
              <a:avLst/>
              <a:gdLst/>
              <a:ahLst/>
              <a:cxnLst/>
              <a:rect l="l" t="t" r="r" b="b"/>
              <a:pathLst>
                <a:path w="1412494" h="12700">
                  <a:moveTo>
                    <a:pt x="0" y="0"/>
                  </a:moveTo>
                  <a:lnTo>
                    <a:pt x="1412494" y="0"/>
                  </a:lnTo>
                  <a:lnTo>
                    <a:pt x="1412494" y="12700"/>
                  </a:lnTo>
                  <a:lnTo>
                    <a:pt x="0" y="12700"/>
                  </a:lnTo>
                  <a:close/>
                </a:path>
              </a:pathLst>
            </a:custGeom>
            <a:solidFill>
              <a:srgbClr val="6DBDAC"/>
            </a:solidFill>
          </p:spPr>
        </p:sp>
      </p:grpSp>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9702" y="4036584"/>
            <a:ext cx="5553114" cy="1888059"/>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971748" y="1737598"/>
            <a:ext cx="8057686" cy="7876388"/>
          </a:xfrm>
          <a:prstGeom prst="rect">
            <a:avLst/>
          </a:prstGeom>
        </p:spPr>
      </p:pic>
      <p:sp>
        <p:nvSpPr>
          <p:cNvPr id="13" name="TextBox 13"/>
          <p:cNvSpPr txBox="1"/>
          <p:nvPr/>
        </p:nvSpPr>
        <p:spPr>
          <a:xfrm>
            <a:off x="1758202" y="3123301"/>
            <a:ext cx="4269268" cy="1509141"/>
          </a:xfrm>
          <a:prstGeom prst="rect">
            <a:avLst/>
          </a:prstGeom>
        </p:spPr>
        <p:txBody>
          <a:bodyPr lIns="0" tIns="0" rIns="0" bIns="0" rtlCol="0" anchor="t">
            <a:spAutoFit/>
          </a:bodyPr>
          <a:lstStyle/>
          <a:p>
            <a:pPr algn="ctr">
              <a:lnSpc>
                <a:spcPts val="6072"/>
              </a:lnSpc>
            </a:pPr>
            <a:r>
              <a:rPr lang="en-US" sz="4400" dirty="0" err="1">
                <a:solidFill>
                  <a:srgbClr val="3A5A62"/>
                </a:solidFill>
                <a:latin typeface="Roboto Condensed"/>
              </a:rPr>
              <a:t>Ghe</a:t>
            </a:r>
            <a:r>
              <a:rPr lang="en-US" sz="4400" dirty="0">
                <a:solidFill>
                  <a:srgbClr val="3A5A62"/>
                </a:solidFill>
                <a:latin typeface="Roboto Condensed"/>
              </a:rPr>
              <a:t> </a:t>
            </a:r>
            <a:r>
              <a:rPr lang="en-US" sz="4400" dirty="0" err="1">
                <a:solidFill>
                  <a:srgbClr val="3A5A62"/>
                </a:solidFill>
                <a:latin typeface="Roboto Condensed"/>
              </a:rPr>
              <a:t>câu</a:t>
            </a:r>
            <a:r>
              <a:rPr lang="en-US" sz="4400" dirty="0">
                <a:solidFill>
                  <a:srgbClr val="3A5A62"/>
                </a:solidFill>
                <a:latin typeface="Roboto Condensed"/>
              </a:rPr>
              <a:t> </a:t>
            </a:r>
            <a:r>
              <a:rPr lang="en-US" sz="4400" dirty="0" err="1">
                <a:solidFill>
                  <a:srgbClr val="3A5A62"/>
                </a:solidFill>
                <a:latin typeface="Roboto Condensed"/>
              </a:rPr>
              <a:t>Phú</a:t>
            </a:r>
            <a:r>
              <a:rPr lang="en-US" sz="4400" dirty="0">
                <a:solidFill>
                  <a:srgbClr val="3A5A62"/>
                </a:solidFill>
                <a:latin typeface="Roboto Condensed"/>
              </a:rPr>
              <a:t> </a:t>
            </a:r>
            <a:r>
              <a:rPr lang="en-US" sz="4400" dirty="0" err="1">
                <a:solidFill>
                  <a:srgbClr val="3A5A62"/>
                </a:solidFill>
                <a:latin typeface="Roboto Condensed"/>
              </a:rPr>
              <a:t>Quốc</a:t>
            </a:r>
            <a:r>
              <a:rPr lang="en-US" sz="4400" dirty="0">
                <a:solidFill>
                  <a:srgbClr val="3A5A62"/>
                </a:solidFill>
                <a:latin typeface="Roboto Condensed"/>
              </a:rPr>
              <a:t> </a:t>
            </a:r>
          </a:p>
          <a:p>
            <a:pPr algn="ctr">
              <a:lnSpc>
                <a:spcPts val="6072"/>
              </a:lnSpc>
            </a:pPr>
            <a:r>
              <a:rPr lang="en-US" sz="4400" dirty="0">
                <a:solidFill>
                  <a:srgbClr val="3A5A62"/>
                </a:solidFill>
                <a:latin typeface="Roboto Condensed"/>
              </a:rPr>
              <a:t>(</a:t>
            </a:r>
            <a:r>
              <a:rPr lang="en-US" sz="4400" dirty="0" err="1">
                <a:solidFill>
                  <a:srgbClr val="3A5A62"/>
                </a:solidFill>
                <a:latin typeface="Roboto Condensed"/>
              </a:rPr>
              <a:t>Kiên</a:t>
            </a:r>
            <a:r>
              <a:rPr lang="en-US" sz="4400" dirty="0">
                <a:solidFill>
                  <a:srgbClr val="3A5A62"/>
                </a:solidFill>
                <a:latin typeface="Roboto Condensed"/>
              </a:rPr>
              <a:t> </a:t>
            </a:r>
            <a:r>
              <a:rPr lang="en-US" sz="4400" dirty="0" err="1">
                <a:solidFill>
                  <a:srgbClr val="3A5A62"/>
                </a:solidFill>
                <a:latin typeface="Roboto Condensed"/>
              </a:rPr>
              <a:t>Giang</a:t>
            </a:r>
            <a:r>
              <a:rPr lang="en-US" sz="4400" dirty="0">
                <a:solidFill>
                  <a:srgbClr val="3A5A62"/>
                </a:solidFill>
                <a:latin typeface="Roboto Condensed"/>
              </a:rPr>
              <a:t>) </a:t>
            </a:r>
          </a:p>
        </p:txBody>
      </p:sp>
      <p:sp>
        <p:nvSpPr>
          <p:cNvPr id="14" name="TextBox 14"/>
          <p:cNvSpPr txBox="1"/>
          <p:nvPr/>
        </p:nvSpPr>
        <p:spPr>
          <a:xfrm>
            <a:off x="7199701" y="4627232"/>
            <a:ext cx="4269268" cy="629031"/>
          </a:xfrm>
          <a:prstGeom prst="rect">
            <a:avLst/>
          </a:prstGeom>
        </p:spPr>
        <p:txBody>
          <a:bodyPr lIns="0" tIns="0" rIns="0" bIns="0" rtlCol="0" anchor="t">
            <a:spAutoFit/>
          </a:bodyPr>
          <a:lstStyle/>
          <a:p>
            <a:pPr algn="ctr">
              <a:lnSpc>
                <a:spcPts val="4752"/>
              </a:lnSpc>
            </a:pPr>
            <a:r>
              <a:rPr lang="en-US" sz="4400" dirty="0" err="1">
                <a:solidFill>
                  <a:srgbClr val="3A5A62"/>
                </a:solidFill>
                <a:latin typeface="Roboto Condensed"/>
              </a:rPr>
              <a:t>Ghe</a:t>
            </a:r>
            <a:r>
              <a:rPr lang="en-US" sz="4400" dirty="0">
                <a:solidFill>
                  <a:srgbClr val="3A5A62"/>
                </a:solidFill>
                <a:latin typeface="Roboto Condensed"/>
              </a:rPr>
              <a:t> </a:t>
            </a:r>
            <a:r>
              <a:rPr lang="en-US" sz="4400" dirty="0" err="1">
                <a:solidFill>
                  <a:srgbClr val="3A5A62"/>
                </a:solidFill>
                <a:latin typeface="Roboto Condensed"/>
              </a:rPr>
              <a:t>cửa</a:t>
            </a:r>
            <a:r>
              <a:rPr lang="en-US" sz="4400" dirty="0">
                <a:solidFill>
                  <a:srgbClr val="3A5A62"/>
                </a:solidFill>
                <a:latin typeface="Roboto Condensed"/>
              </a:rPr>
              <a:t> </a:t>
            </a:r>
            <a:r>
              <a:rPr lang="en-US" sz="4400" dirty="0" err="1">
                <a:solidFill>
                  <a:srgbClr val="3A5A62"/>
                </a:solidFill>
                <a:latin typeface="Roboto Condensed"/>
              </a:rPr>
              <a:t>Bà</a:t>
            </a:r>
            <a:r>
              <a:rPr lang="en-US" sz="4400" dirty="0">
                <a:solidFill>
                  <a:srgbClr val="3A5A62"/>
                </a:solidFill>
                <a:latin typeface="Roboto Condensed"/>
              </a:rPr>
              <a:t> </a:t>
            </a:r>
            <a:r>
              <a:rPr lang="en-US" sz="4400" dirty="0" err="1">
                <a:solidFill>
                  <a:srgbClr val="3A5A62"/>
                </a:solidFill>
                <a:latin typeface="Roboto Condensed"/>
              </a:rPr>
              <a:t>Rịa</a:t>
            </a:r>
            <a:endParaRPr lang="en-US" sz="4400" dirty="0">
              <a:solidFill>
                <a:srgbClr val="3A5A62"/>
              </a:solidFill>
              <a:latin typeface="Roboto Condensed"/>
            </a:endParaRPr>
          </a:p>
        </p:txBody>
      </p:sp>
      <p:sp>
        <p:nvSpPr>
          <p:cNvPr id="15" name="TextBox 15"/>
          <p:cNvSpPr txBox="1"/>
          <p:nvPr/>
        </p:nvSpPr>
        <p:spPr>
          <a:xfrm>
            <a:off x="888977" y="6315168"/>
            <a:ext cx="6441332" cy="1545590"/>
          </a:xfrm>
          <a:prstGeom prst="rect">
            <a:avLst/>
          </a:prstGeom>
        </p:spPr>
        <p:txBody>
          <a:bodyPr lIns="0" tIns="0" rIns="0" bIns="0" rtlCol="0" anchor="t">
            <a:spAutoFit/>
          </a:bodyPr>
          <a:lstStyle/>
          <a:p>
            <a:pPr algn="ctr">
              <a:lnSpc>
                <a:spcPts val="6159"/>
              </a:lnSpc>
            </a:pPr>
            <a:r>
              <a:rPr lang="en-US" sz="4400" dirty="0" err="1">
                <a:solidFill>
                  <a:srgbClr val="3A5A62"/>
                </a:solidFill>
                <a:latin typeface="Roboto Condensed"/>
              </a:rPr>
              <a:t>Ghe</a:t>
            </a:r>
            <a:r>
              <a:rPr lang="en-US" sz="4400" dirty="0">
                <a:solidFill>
                  <a:srgbClr val="3A5A62"/>
                </a:solidFill>
                <a:latin typeface="Roboto Condensed"/>
              </a:rPr>
              <a:t> </a:t>
            </a:r>
            <a:r>
              <a:rPr lang="en-US" sz="4400" dirty="0" err="1">
                <a:solidFill>
                  <a:srgbClr val="3A5A62"/>
                </a:solidFill>
                <a:latin typeface="Roboto Condensed"/>
              </a:rPr>
              <a:t>lưới</a:t>
            </a:r>
            <a:r>
              <a:rPr lang="en-US" sz="4400" dirty="0">
                <a:solidFill>
                  <a:srgbClr val="3A5A62"/>
                </a:solidFill>
                <a:latin typeface="Roboto Condensed"/>
              </a:rPr>
              <a:t> </a:t>
            </a:r>
            <a:r>
              <a:rPr lang="en-US" sz="4400" dirty="0" err="1">
                <a:solidFill>
                  <a:srgbClr val="3A5A62"/>
                </a:solidFill>
                <a:latin typeface="Roboto Condensed"/>
              </a:rPr>
              <a:t>rùng</a:t>
            </a:r>
            <a:r>
              <a:rPr lang="en-US" sz="4400" dirty="0">
                <a:solidFill>
                  <a:srgbClr val="3A5A62"/>
                </a:solidFill>
                <a:latin typeface="Roboto Condensed"/>
              </a:rPr>
              <a:t> </a:t>
            </a:r>
            <a:r>
              <a:rPr lang="en-US" sz="4400" dirty="0" err="1">
                <a:solidFill>
                  <a:srgbClr val="3A5A62"/>
                </a:solidFill>
                <a:latin typeface="Roboto Condensed"/>
              </a:rPr>
              <a:t>Phước</a:t>
            </a:r>
            <a:r>
              <a:rPr lang="en-US" sz="4400" dirty="0">
                <a:solidFill>
                  <a:srgbClr val="3A5A62"/>
                </a:solidFill>
                <a:latin typeface="Roboto Condensed"/>
              </a:rPr>
              <a:t> </a:t>
            </a:r>
            <a:r>
              <a:rPr lang="en-US" sz="4400" dirty="0" err="1">
                <a:solidFill>
                  <a:srgbClr val="3A5A62"/>
                </a:solidFill>
                <a:latin typeface="Roboto Condensed"/>
              </a:rPr>
              <a:t>Hải</a:t>
            </a:r>
            <a:r>
              <a:rPr lang="en-US" sz="4400" dirty="0">
                <a:solidFill>
                  <a:srgbClr val="3A5A62"/>
                </a:solidFill>
                <a:latin typeface="Roboto Condensed"/>
              </a:rPr>
              <a:t> </a:t>
            </a:r>
          </a:p>
          <a:p>
            <a:pPr algn="ctr">
              <a:lnSpc>
                <a:spcPts val="6159"/>
              </a:lnSpc>
            </a:pPr>
            <a:r>
              <a:rPr lang="en-US" sz="4400" dirty="0">
                <a:solidFill>
                  <a:srgbClr val="3A5A62"/>
                </a:solidFill>
                <a:latin typeface="Roboto Condensed"/>
              </a:rPr>
              <a:t>(Long </a:t>
            </a:r>
            <a:r>
              <a:rPr lang="en-US" sz="4400" dirty="0" err="1">
                <a:solidFill>
                  <a:srgbClr val="3A5A62"/>
                </a:solidFill>
                <a:latin typeface="Roboto Condensed"/>
              </a:rPr>
              <a:t>Đất</a:t>
            </a:r>
            <a:r>
              <a:rPr lang="en-US" sz="4400" dirty="0">
                <a:solidFill>
                  <a:srgbClr val="3A5A62"/>
                </a:solidFill>
                <a:latin typeface="Roboto Condensed"/>
              </a:rPr>
              <a:t>, </a:t>
            </a:r>
            <a:r>
              <a:rPr lang="en-US" sz="4400" dirty="0" err="1">
                <a:solidFill>
                  <a:srgbClr val="3A5A62"/>
                </a:solidFill>
                <a:latin typeface="Roboto Condensed"/>
              </a:rPr>
              <a:t>Bà</a:t>
            </a:r>
            <a:r>
              <a:rPr lang="en-US" sz="4400" dirty="0">
                <a:solidFill>
                  <a:srgbClr val="3A5A62"/>
                </a:solidFill>
                <a:latin typeface="Roboto Condensed"/>
              </a:rPr>
              <a:t> </a:t>
            </a:r>
            <a:r>
              <a:rPr lang="en-US" sz="4400" dirty="0" err="1">
                <a:solidFill>
                  <a:srgbClr val="3A5A62"/>
                </a:solidFill>
                <a:latin typeface="Roboto Condensed"/>
              </a:rPr>
              <a:t>Rịa</a:t>
            </a:r>
            <a:r>
              <a:rPr lang="en-US" sz="4400" dirty="0">
                <a:solidFill>
                  <a:srgbClr val="3A5A62"/>
                </a:solidFill>
                <a:latin typeface="Roboto Condensed"/>
              </a:rPr>
              <a:t>- </a:t>
            </a:r>
            <a:r>
              <a:rPr lang="en-US" sz="4400" dirty="0" err="1">
                <a:solidFill>
                  <a:srgbClr val="3A5A62"/>
                </a:solidFill>
                <a:latin typeface="Roboto Condensed"/>
              </a:rPr>
              <a:t>Vũng</a:t>
            </a:r>
            <a:r>
              <a:rPr lang="en-US" sz="4400" dirty="0">
                <a:solidFill>
                  <a:srgbClr val="3A5A62"/>
                </a:solidFill>
                <a:latin typeface="Roboto Condensed"/>
              </a:rPr>
              <a:t> </a:t>
            </a:r>
            <a:r>
              <a:rPr lang="en-US" sz="4400" dirty="0" err="1">
                <a:solidFill>
                  <a:srgbClr val="3A5A62"/>
                </a:solidFill>
                <a:latin typeface="Roboto Condensed"/>
              </a:rPr>
              <a:t>Tàu</a:t>
            </a:r>
            <a:r>
              <a:rPr lang="en-US" sz="4400" dirty="0">
                <a:solidFill>
                  <a:srgbClr val="3A5A62"/>
                </a:solidFill>
                <a:latin typeface="Roboto Condensed"/>
              </a:rPr>
              <a:t>)</a:t>
            </a:r>
          </a:p>
        </p:txBody>
      </p:sp>
      <p:sp>
        <p:nvSpPr>
          <p:cNvPr id="16" name="TextBox 16"/>
          <p:cNvSpPr txBox="1"/>
          <p:nvPr/>
        </p:nvSpPr>
        <p:spPr>
          <a:xfrm>
            <a:off x="7009366" y="8902478"/>
            <a:ext cx="4269268" cy="629031"/>
          </a:xfrm>
          <a:prstGeom prst="rect">
            <a:avLst/>
          </a:prstGeom>
        </p:spPr>
        <p:txBody>
          <a:bodyPr lIns="0" tIns="0" rIns="0" bIns="0" rtlCol="0" anchor="t">
            <a:spAutoFit/>
          </a:bodyPr>
          <a:lstStyle/>
          <a:p>
            <a:pPr algn="ctr">
              <a:lnSpc>
                <a:spcPts val="4752"/>
              </a:lnSpc>
            </a:pPr>
            <a:r>
              <a:rPr lang="en-US" sz="4400" dirty="0" err="1">
                <a:solidFill>
                  <a:srgbClr val="3A5A62"/>
                </a:solidFill>
                <a:latin typeface="Roboto Condensed"/>
              </a:rPr>
              <a:t>Ghe</a:t>
            </a:r>
            <a:r>
              <a:rPr lang="en-US" sz="4400" dirty="0">
                <a:solidFill>
                  <a:srgbClr val="3A5A62"/>
                </a:solidFill>
                <a:latin typeface="Roboto Condensed"/>
              </a:rPr>
              <a:t> </a:t>
            </a:r>
            <a:r>
              <a:rPr lang="en-US" sz="4400" dirty="0" err="1">
                <a:solidFill>
                  <a:srgbClr val="3A5A62"/>
                </a:solidFill>
                <a:latin typeface="Roboto Condensed"/>
              </a:rPr>
              <a:t>Cửa</a:t>
            </a:r>
            <a:r>
              <a:rPr lang="en-US" sz="4400" dirty="0">
                <a:solidFill>
                  <a:srgbClr val="3A5A62"/>
                </a:solidFill>
                <a:latin typeface="Roboto Condensed"/>
              </a:rPr>
              <a:t> </a:t>
            </a:r>
            <a:r>
              <a:rPr lang="en-US" sz="4400" dirty="0" err="1">
                <a:solidFill>
                  <a:srgbClr val="3A5A62"/>
                </a:solidFill>
                <a:latin typeface="Roboto Condensed"/>
              </a:rPr>
              <a:t>Đại</a:t>
            </a:r>
            <a:r>
              <a:rPr lang="en-US" sz="4400" dirty="0">
                <a:solidFill>
                  <a:srgbClr val="3A5A62"/>
                </a:solidFill>
                <a:latin typeface="Roboto Condensed"/>
              </a:rPr>
              <a:t> </a:t>
            </a:r>
          </a:p>
        </p:txBody>
      </p:sp>
      <p:sp>
        <p:nvSpPr>
          <p:cNvPr id="17" name="TextBox 17"/>
          <p:cNvSpPr txBox="1"/>
          <p:nvPr/>
        </p:nvSpPr>
        <p:spPr>
          <a:xfrm>
            <a:off x="12262817" y="3113776"/>
            <a:ext cx="5895285" cy="5450840"/>
          </a:xfrm>
          <a:prstGeom prst="rect">
            <a:avLst/>
          </a:prstGeom>
        </p:spPr>
        <p:txBody>
          <a:bodyPr lIns="0" tIns="0" rIns="0" bIns="0" rtlCol="0" anchor="t">
            <a:spAutoFit/>
          </a:bodyPr>
          <a:lstStyle/>
          <a:p>
            <a:pPr algn="ctr">
              <a:lnSpc>
                <a:spcPts val="6160"/>
              </a:lnSpc>
            </a:pPr>
            <a:r>
              <a:rPr lang="en-US" sz="4400" dirty="0" err="1">
                <a:solidFill>
                  <a:srgbClr val="1B1A22"/>
                </a:solidFill>
                <a:latin typeface="Roboto Condensed"/>
              </a:rPr>
              <a:t>Ngoài</a:t>
            </a:r>
            <a:r>
              <a:rPr lang="en-US" sz="4400" dirty="0">
                <a:solidFill>
                  <a:srgbClr val="1B1A22"/>
                </a:solidFill>
                <a:latin typeface="Roboto Condensed"/>
              </a:rPr>
              <a:t> </a:t>
            </a:r>
            <a:r>
              <a:rPr lang="en-US" sz="4400" dirty="0" err="1">
                <a:solidFill>
                  <a:srgbClr val="1B1A22"/>
                </a:solidFill>
                <a:latin typeface="Roboto Condensed"/>
              </a:rPr>
              <a:t>ra</a:t>
            </a:r>
            <a:r>
              <a:rPr lang="en-US" sz="4400" dirty="0">
                <a:solidFill>
                  <a:srgbClr val="1B1A22"/>
                </a:solidFill>
                <a:latin typeface="Roboto Condensed"/>
              </a:rPr>
              <a:t>, ở </a:t>
            </a:r>
            <a:r>
              <a:rPr lang="en-US" sz="4400" dirty="0" err="1">
                <a:solidFill>
                  <a:srgbClr val="1B1A22"/>
                </a:solidFill>
                <a:latin typeface="Roboto Condensed"/>
              </a:rPr>
              <a:t>mỗi</a:t>
            </a:r>
            <a:r>
              <a:rPr lang="en-US" sz="4400" dirty="0">
                <a:solidFill>
                  <a:srgbClr val="1B1A22"/>
                </a:solidFill>
                <a:latin typeface="Roboto Condensed"/>
              </a:rPr>
              <a:t> </a:t>
            </a:r>
            <a:r>
              <a:rPr lang="en-US" sz="4400" dirty="0" err="1">
                <a:solidFill>
                  <a:srgbClr val="1B1A22"/>
                </a:solidFill>
                <a:latin typeface="Roboto Condensed"/>
              </a:rPr>
              <a:t>địa</a:t>
            </a:r>
            <a:r>
              <a:rPr lang="en-US" sz="4400" dirty="0">
                <a:solidFill>
                  <a:srgbClr val="1B1A22"/>
                </a:solidFill>
                <a:latin typeface="Roboto Condensed"/>
              </a:rPr>
              <a:t> </a:t>
            </a:r>
            <a:r>
              <a:rPr lang="en-US" sz="4400" dirty="0" err="1">
                <a:solidFill>
                  <a:srgbClr val="1B1A22"/>
                </a:solidFill>
                <a:latin typeface="Roboto Condensed"/>
              </a:rPr>
              <a:t>phương</a:t>
            </a:r>
            <a:r>
              <a:rPr lang="en-US" sz="4400" dirty="0">
                <a:solidFill>
                  <a:srgbClr val="1B1A22"/>
                </a:solidFill>
                <a:latin typeface="Roboto Condensed"/>
              </a:rPr>
              <a:t> </a:t>
            </a:r>
            <a:r>
              <a:rPr lang="en-US" sz="4400" dirty="0" err="1">
                <a:solidFill>
                  <a:srgbClr val="1B1A22"/>
                </a:solidFill>
                <a:latin typeface="Roboto Condensed"/>
              </a:rPr>
              <a:t>cũng</a:t>
            </a:r>
            <a:r>
              <a:rPr lang="en-US" sz="4400" dirty="0">
                <a:solidFill>
                  <a:srgbClr val="1B1A22"/>
                </a:solidFill>
                <a:latin typeface="Roboto Condensed"/>
              </a:rPr>
              <a:t> </a:t>
            </a:r>
            <a:r>
              <a:rPr lang="en-US" sz="4400" dirty="0" err="1">
                <a:solidFill>
                  <a:srgbClr val="1B1A22"/>
                </a:solidFill>
                <a:latin typeface="Roboto Condensed"/>
              </a:rPr>
              <a:t>có</a:t>
            </a:r>
            <a:r>
              <a:rPr lang="en-US" sz="4400" dirty="0">
                <a:solidFill>
                  <a:srgbClr val="1B1A22"/>
                </a:solidFill>
                <a:latin typeface="Roboto Condensed"/>
              </a:rPr>
              <a:t> </a:t>
            </a:r>
            <a:r>
              <a:rPr lang="en-US" sz="4400" dirty="0" err="1">
                <a:solidFill>
                  <a:srgbClr val="1B1A22"/>
                </a:solidFill>
                <a:latin typeface="Roboto Condensed"/>
              </a:rPr>
              <a:t>những</a:t>
            </a:r>
            <a:r>
              <a:rPr lang="en-US" sz="4400" dirty="0">
                <a:solidFill>
                  <a:srgbClr val="1B1A22"/>
                </a:solidFill>
                <a:latin typeface="Roboto Condensed"/>
              </a:rPr>
              <a:t> </a:t>
            </a:r>
            <a:r>
              <a:rPr lang="en-US" sz="4400" dirty="0" err="1">
                <a:solidFill>
                  <a:srgbClr val="1B1A22"/>
                </a:solidFill>
                <a:latin typeface="Roboto Condensed"/>
              </a:rPr>
              <a:t>loại</a:t>
            </a:r>
            <a:r>
              <a:rPr lang="en-US" sz="4400" dirty="0">
                <a:solidFill>
                  <a:srgbClr val="1B1A22"/>
                </a:solidFill>
                <a:latin typeface="Roboto Condensed"/>
              </a:rPr>
              <a:t> </a:t>
            </a:r>
            <a:r>
              <a:rPr lang="en-US" sz="4400" dirty="0" err="1">
                <a:solidFill>
                  <a:srgbClr val="1B1A22"/>
                </a:solidFill>
                <a:latin typeface="Roboto Condensed"/>
              </a:rPr>
              <a:t>ghe</a:t>
            </a:r>
            <a:r>
              <a:rPr lang="en-US" sz="4400" dirty="0">
                <a:solidFill>
                  <a:srgbClr val="1B1A22"/>
                </a:solidFill>
                <a:latin typeface="Roboto Condensed"/>
              </a:rPr>
              <a:t> </a:t>
            </a:r>
            <a:r>
              <a:rPr lang="en-US" sz="4400" dirty="0" err="1">
                <a:solidFill>
                  <a:srgbClr val="1B1A22"/>
                </a:solidFill>
                <a:latin typeface="Roboto Condensed"/>
              </a:rPr>
              <a:t>phù</a:t>
            </a:r>
            <a:r>
              <a:rPr lang="en-US" sz="4400" dirty="0">
                <a:solidFill>
                  <a:srgbClr val="1B1A22"/>
                </a:solidFill>
                <a:latin typeface="Roboto Condensed"/>
              </a:rPr>
              <a:t> </a:t>
            </a:r>
            <a:r>
              <a:rPr lang="en-US" sz="4400" dirty="0" err="1">
                <a:solidFill>
                  <a:srgbClr val="1B1A22"/>
                </a:solidFill>
                <a:latin typeface="Roboto Condensed"/>
              </a:rPr>
              <a:t>hợp</a:t>
            </a:r>
            <a:r>
              <a:rPr lang="en-US" sz="4400" dirty="0">
                <a:solidFill>
                  <a:srgbClr val="1B1A22"/>
                </a:solidFill>
                <a:latin typeface="Roboto Condensed"/>
              </a:rPr>
              <a:t> </a:t>
            </a:r>
            <a:r>
              <a:rPr lang="en-US" sz="4400" dirty="0" err="1">
                <a:solidFill>
                  <a:srgbClr val="1B1A22"/>
                </a:solidFill>
                <a:latin typeface="Roboto Condensed"/>
              </a:rPr>
              <a:t>với</a:t>
            </a:r>
            <a:r>
              <a:rPr lang="en-US" sz="4400" dirty="0">
                <a:solidFill>
                  <a:srgbClr val="1B1A22"/>
                </a:solidFill>
                <a:latin typeface="Roboto Condensed"/>
              </a:rPr>
              <a:t> </a:t>
            </a:r>
            <a:r>
              <a:rPr lang="en-US" sz="4400" dirty="0" err="1">
                <a:solidFill>
                  <a:srgbClr val="1B1A22"/>
                </a:solidFill>
                <a:latin typeface="Roboto Condensed"/>
              </a:rPr>
              <a:t>điều</a:t>
            </a:r>
            <a:r>
              <a:rPr lang="en-US" sz="4400" dirty="0">
                <a:solidFill>
                  <a:srgbClr val="1B1A22"/>
                </a:solidFill>
                <a:latin typeface="Roboto Condensed"/>
              </a:rPr>
              <a:t> </a:t>
            </a:r>
            <a:r>
              <a:rPr lang="en-US" sz="4400" dirty="0" err="1">
                <a:solidFill>
                  <a:srgbClr val="1B1A22"/>
                </a:solidFill>
                <a:latin typeface="Roboto Condensed"/>
              </a:rPr>
              <a:t>kiện</a:t>
            </a:r>
            <a:r>
              <a:rPr lang="en-US" sz="4400" dirty="0">
                <a:solidFill>
                  <a:srgbClr val="1B1A22"/>
                </a:solidFill>
                <a:latin typeface="Roboto Condensed"/>
              </a:rPr>
              <a:t> </a:t>
            </a:r>
            <a:r>
              <a:rPr lang="en-US" sz="4400" dirty="0" err="1">
                <a:solidFill>
                  <a:srgbClr val="1B1A22"/>
                </a:solidFill>
                <a:latin typeface="Roboto Condensed"/>
              </a:rPr>
              <a:t>sông</a:t>
            </a:r>
            <a:r>
              <a:rPr lang="en-US" sz="4400" dirty="0">
                <a:solidFill>
                  <a:srgbClr val="1B1A22"/>
                </a:solidFill>
                <a:latin typeface="Roboto Condensed"/>
              </a:rPr>
              <a:t> </a:t>
            </a:r>
            <a:r>
              <a:rPr lang="en-US" sz="4400" dirty="0" err="1">
                <a:solidFill>
                  <a:srgbClr val="1B1A22"/>
                </a:solidFill>
                <a:latin typeface="Roboto Condensed"/>
              </a:rPr>
              <a:t>nước</a:t>
            </a:r>
            <a:r>
              <a:rPr lang="en-US" sz="4400" dirty="0">
                <a:solidFill>
                  <a:srgbClr val="1B1A22"/>
                </a:solidFill>
                <a:latin typeface="Roboto Condensed"/>
              </a:rPr>
              <a:t> </a:t>
            </a:r>
            <a:r>
              <a:rPr lang="en-US" sz="4400" dirty="0" err="1">
                <a:solidFill>
                  <a:srgbClr val="1B1A22"/>
                </a:solidFill>
                <a:latin typeface="Roboto Condensed"/>
              </a:rPr>
              <a:t>và</a:t>
            </a:r>
            <a:r>
              <a:rPr lang="en-US" sz="4400" dirty="0">
                <a:solidFill>
                  <a:srgbClr val="1B1A22"/>
                </a:solidFill>
                <a:latin typeface="Roboto Condensed"/>
              </a:rPr>
              <a:t> </a:t>
            </a:r>
            <a:r>
              <a:rPr lang="en-US" sz="4400" dirty="0" err="1">
                <a:solidFill>
                  <a:srgbClr val="1B1A22"/>
                </a:solidFill>
                <a:latin typeface="Roboto Condensed"/>
              </a:rPr>
              <a:t>nhu</a:t>
            </a:r>
            <a:r>
              <a:rPr lang="en-US" sz="4400" dirty="0">
                <a:solidFill>
                  <a:srgbClr val="1B1A22"/>
                </a:solidFill>
                <a:latin typeface="Roboto Condensed"/>
              </a:rPr>
              <a:t> </a:t>
            </a:r>
            <a:r>
              <a:rPr lang="en-US" sz="4400" dirty="0" err="1">
                <a:solidFill>
                  <a:srgbClr val="1B1A22"/>
                </a:solidFill>
                <a:latin typeface="Roboto Condensed"/>
              </a:rPr>
              <a:t>cầu</a:t>
            </a:r>
            <a:r>
              <a:rPr lang="en-US" sz="4400" dirty="0">
                <a:solidFill>
                  <a:srgbClr val="1B1A22"/>
                </a:solidFill>
                <a:latin typeface="Roboto Condensed"/>
              </a:rPr>
              <a:t> </a:t>
            </a:r>
            <a:r>
              <a:rPr lang="en-US" sz="4400" dirty="0" err="1">
                <a:solidFill>
                  <a:srgbClr val="1B1A22"/>
                </a:solidFill>
                <a:latin typeface="Roboto Condensed"/>
              </a:rPr>
              <a:t>sản</a:t>
            </a:r>
            <a:r>
              <a:rPr lang="en-US" sz="4400" dirty="0">
                <a:solidFill>
                  <a:srgbClr val="1B1A22"/>
                </a:solidFill>
                <a:latin typeface="Roboto Condensed"/>
              </a:rPr>
              <a:t> </a:t>
            </a:r>
            <a:r>
              <a:rPr lang="en-US" sz="4400" dirty="0" err="1">
                <a:solidFill>
                  <a:srgbClr val="1B1A22"/>
                </a:solidFill>
                <a:latin typeface="Roboto Condensed"/>
              </a:rPr>
              <a:t>xuất</a:t>
            </a:r>
            <a:r>
              <a:rPr lang="en-US" sz="4400" dirty="0">
                <a:solidFill>
                  <a:srgbClr val="1B1A22"/>
                </a:solidFill>
                <a:latin typeface="Roboto Condensed"/>
              </a:rPr>
              <a:t>, </a:t>
            </a:r>
            <a:r>
              <a:rPr lang="en-US" sz="4400" dirty="0" err="1">
                <a:solidFill>
                  <a:srgbClr val="1B1A22"/>
                </a:solidFill>
                <a:latin typeface="Roboto Condensed"/>
              </a:rPr>
              <a:t>đi</a:t>
            </a:r>
            <a:r>
              <a:rPr lang="en-US" sz="4400" dirty="0">
                <a:solidFill>
                  <a:srgbClr val="1B1A22"/>
                </a:solidFill>
                <a:latin typeface="Roboto Condensed"/>
              </a:rPr>
              <a:t> </a:t>
            </a:r>
            <a:r>
              <a:rPr lang="en-US" sz="4400" dirty="0" err="1">
                <a:solidFill>
                  <a:srgbClr val="1B1A22"/>
                </a:solidFill>
                <a:latin typeface="Roboto Condensed"/>
              </a:rPr>
              <a:t>lại</a:t>
            </a:r>
            <a:r>
              <a:rPr lang="en-US" sz="4400" dirty="0">
                <a:solidFill>
                  <a:srgbClr val="1B1A22"/>
                </a:solidFill>
                <a:latin typeface="Roboto Condensed"/>
              </a:rPr>
              <a:t> </a:t>
            </a:r>
            <a:r>
              <a:rPr lang="en-US" sz="4400" dirty="0" err="1">
                <a:solidFill>
                  <a:srgbClr val="1B1A22"/>
                </a:solidFill>
                <a:latin typeface="Roboto Condensed"/>
              </a:rPr>
              <a:t>trong</a:t>
            </a:r>
            <a:r>
              <a:rPr lang="en-US" sz="4400" dirty="0">
                <a:solidFill>
                  <a:srgbClr val="1B1A22"/>
                </a:solidFill>
                <a:latin typeface="Roboto Condensed"/>
              </a:rPr>
              <a:t> </a:t>
            </a:r>
            <a:r>
              <a:rPr lang="en-US" sz="4400" dirty="0" err="1">
                <a:solidFill>
                  <a:srgbClr val="1B1A22"/>
                </a:solidFill>
                <a:latin typeface="Roboto Condensed"/>
              </a:rPr>
              <a:t>vùng</a:t>
            </a:r>
            <a:r>
              <a:rPr lang="en-US" sz="4400" dirty="0">
                <a:solidFill>
                  <a:srgbClr val="1B1A22"/>
                </a:solidFill>
                <a:latin typeface="Roboto Condensed"/>
              </a:rPr>
              <a:t>. </a:t>
            </a:r>
            <a:r>
              <a:rPr lang="en-US" sz="4400" dirty="0" err="1">
                <a:solidFill>
                  <a:srgbClr val="1B1A22"/>
                </a:solidFill>
                <a:latin typeface="Roboto Condensed"/>
              </a:rPr>
              <a:t>Một</a:t>
            </a:r>
            <a:r>
              <a:rPr lang="en-US" sz="4400" dirty="0">
                <a:solidFill>
                  <a:srgbClr val="1B1A22"/>
                </a:solidFill>
                <a:latin typeface="Roboto Condensed"/>
              </a:rPr>
              <a:t> </a:t>
            </a:r>
            <a:r>
              <a:rPr lang="en-US" sz="4400" dirty="0" err="1">
                <a:solidFill>
                  <a:srgbClr val="1B1A22"/>
                </a:solidFill>
                <a:latin typeface="Roboto Condensed"/>
              </a:rPr>
              <a:t>số</a:t>
            </a:r>
            <a:r>
              <a:rPr lang="en-US" sz="4400" dirty="0">
                <a:solidFill>
                  <a:srgbClr val="1B1A22"/>
                </a:solidFill>
                <a:latin typeface="Roboto Condensed"/>
              </a:rPr>
              <a:t> </a:t>
            </a:r>
            <a:r>
              <a:rPr lang="en-US" sz="4400" dirty="0" err="1">
                <a:solidFill>
                  <a:srgbClr val="1B1A22"/>
                </a:solidFill>
                <a:latin typeface="Roboto Condensed"/>
              </a:rPr>
              <a:t>loại</a:t>
            </a:r>
            <a:r>
              <a:rPr lang="en-US" sz="4400" dirty="0">
                <a:solidFill>
                  <a:srgbClr val="1B1A22"/>
                </a:solidFill>
                <a:latin typeface="Roboto Condensed"/>
              </a:rPr>
              <a:t> </a:t>
            </a:r>
            <a:r>
              <a:rPr lang="en-US" sz="4400" dirty="0" err="1">
                <a:solidFill>
                  <a:srgbClr val="1B1A22"/>
                </a:solidFill>
                <a:latin typeface="Roboto Condensed"/>
              </a:rPr>
              <a:t>ghe</a:t>
            </a:r>
            <a:r>
              <a:rPr lang="en-US" sz="4400" dirty="0">
                <a:solidFill>
                  <a:srgbClr val="1B1A22"/>
                </a:solidFill>
                <a:latin typeface="Roboto Condensed"/>
              </a:rPr>
              <a:t> </a:t>
            </a:r>
            <a:r>
              <a:rPr lang="en-US" sz="4400" dirty="0" err="1">
                <a:solidFill>
                  <a:srgbClr val="1B1A22"/>
                </a:solidFill>
                <a:latin typeface="Roboto Condensed"/>
              </a:rPr>
              <a:t>có</a:t>
            </a:r>
            <a:r>
              <a:rPr lang="en-US" sz="4400" dirty="0">
                <a:solidFill>
                  <a:srgbClr val="1B1A22"/>
                </a:solidFill>
                <a:latin typeface="Roboto Condensed"/>
              </a:rPr>
              <a:t> </a:t>
            </a:r>
            <a:r>
              <a:rPr lang="en-US" sz="4400" dirty="0" err="1">
                <a:solidFill>
                  <a:srgbClr val="1B1A22"/>
                </a:solidFill>
                <a:latin typeface="Roboto Condensed"/>
              </a:rPr>
              <a:t>tiếng</a:t>
            </a:r>
            <a:r>
              <a:rPr lang="en-US" sz="4400" dirty="0">
                <a:solidFill>
                  <a:srgbClr val="1B1A22"/>
                </a:solidFill>
                <a:latin typeface="Roboto Condensed"/>
              </a:rPr>
              <a:t> </a:t>
            </a:r>
            <a:r>
              <a:rPr lang="en-US" sz="4400" dirty="0" err="1">
                <a:solidFill>
                  <a:srgbClr val="1B1A22"/>
                </a:solidFill>
                <a:latin typeface="Roboto Condensed"/>
              </a:rPr>
              <a:t>như</a:t>
            </a:r>
            <a:r>
              <a:rPr lang="en-US" sz="4400" dirty="0">
                <a:solidFill>
                  <a:srgbClr val="1B1A22"/>
                </a:solidFill>
                <a:latin typeface="Roboto Condensed"/>
              </a:rPr>
              <a:t>:</a:t>
            </a:r>
          </a:p>
        </p:txBody>
      </p:sp>
      <p:sp>
        <p:nvSpPr>
          <p:cNvPr id="18" name="TextBox 18"/>
          <p:cNvSpPr txBox="1"/>
          <p:nvPr/>
        </p:nvSpPr>
        <p:spPr>
          <a:xfrm>
            <a:off x="1419907" y="1580935"/>
            <a:ext cx="15448187"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3.2 Triển khai ý tưởng và thông tin trong văn bản</a:t>
            </a:r>
          </a:p>
        </p:txBody>
      </p:sp>
      <p:sp>
        <p:nvSpPr>
          <p:cNvPr id="19" name="TextBox 19"/>
          <p:cNvSpPr txBox="1"/>
          <p:nvPr/>
        </p:nvSpPr>
        <p:spPr>
          <a:xfrm>
            <a:off x="1028700" y="404153"/>
            <a:ext cx="10249934" cy="969645"/>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EE1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3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611764" y="4885607"/>
            <a:ext cx="10827836" cy="5806427"/>
          </a:xfrm>
          <a:prstGeom prst="rect">
            <a:avLst/>
          </a:prstGeom>
        </p:spPr>
      </p:pic>
      <p:pic>
        <p:nvPicPr>
          <p:cNvPr id="3" name="Picture 3"/>
          <p:cNvPicPr>
            <a:picLocks noChangeAspect="1"/>
          </p:cNvPicPr>
          <p:nvPr/>
        </p:nvPicPr>
        <p:blipFill>
          <a:blip r:embed="rId5"/>
          <a:srcRect b="16"/>
          <a:stretch>
            <a:fillRect/>
          </a:stretch>
        </p:blipFill>
        <p:spPr>
          <a:xfrm rot="4230650">
            <a:off x="16086102" y="-2923016"/>
            <a:ext cx="5625400" cy="8120657"/>
          </a:xfrm>
          <a:prstGeom prst="rect">
            <a:avLst/>
          </a:prstGeom>
        </p:spPr>
      </p:pic>
      <p:pic>
        <p:nvPicPr>
          <p:cNvPr id="4" name="Picture 4"/>
          <p:cNvPicPr>
            <a:picLocks noChangeAspect="1"/>
          </p:cNvPicPr>
          <p:nvPr/>
        </p:nvPicPr>
        <p:blipFill>
          <a:blip r:embed="rId6"/>
          <a:srcRect r="19"/>
          <a:stretch>
            <a:fillRect/>
          </a:stretch>
        </p:blipFill>
        <p:spPr>
          <a:xfrm rot="-5717396">
            <a:off x="13776933" y="1055827"/>
            <a:ext cx="5821736" cy="2406010"/>
          </a:xfrm>
          <a:prstGeom prst="rect">
            <a:avLst/>
          </a:prstGeom>
        </p:spPr>
      </p:pic>
      <p:pic>
        <p:nvPicPr>
          <p:cNvPr id="5" name="Picture 5"/>
          <p:cNvPicPr>
            <a:picLocks noChangeAspect="1"/>
          </p:cNvPicPr>
          <p:nvPr/>
        </p:nvPicPr>
        <p:blipFill>
          <a:blip r:embed="rId7">
            <a:alphaModFix amt="75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243673" y="5943143"/>
            <a:ext cx="12659391" cy="5206174"/>
          </a:xfrm>
          <a:prstGeom prst="rect">
            <a:avLst/>
          </a:prstGeom>
        </p:spPr>
      </p:pic>
      <p:grpSp>
        <p:nvGrpSpPr>
          <p:cNvPr id="6" name="Group 6"/>
          <p:cNvGrpSpPr/>
          <p:nvPr/>
        </p:nvGrpSpPr>
        <p:grpSpPr>
          <a:xfrm>
            <a:off x="1691624" y="3492189"/>
            <a:ext cx="14026720" cy="7254869"/>
            <a:chOff x="0" y="-962245"/>
            <a:chExt cx="18702293" cy="9673158"/>
          </a:xfrm>
        </p:grpSpPr>
        <p:sp>
          <p:nvSpPr>
            <p:cNvPr id="7" name="Freeform 7"/>
            <p:cNvSpPr/>
            <p:nvPr/>
          </p:nvSpPr>
          <p:spPr>
            <a:xfrm>
              <a:off x="0" y="0"/>
              <a:ext cx="18702293" cy="8710913"/>
            </a:xfrm>
            <a:custGeom>
              <a:avLst/>
              <a:gdLst/>
              <a:ahLst/>
              <a:cxnLst/>
              <a:rect l="l" t="t" r="r" b="b"/>
              <a:pathLst>
                <a:path w="18702293" h="8710913">
                  <a:moveTo>
                    <a:pt x="0" y="0"/>
                  </a:moveTo>
                  <a:lnTo>
                    <a:pt x="3117116" y="0"/>
                  </a:lnTo>
                  <a:lnTo>
                    <a:pt x="7792693" y="0"/>
                  </a:lnTo>
                  <a:lnTo>
                    <a:pt x="18702293" y="0"/>
                  </a:lnTo>
                  <a:lnTo>
                    <a:pt x="18702293" y="3551062"/>
                  </a:lnTo>
                  <a:lnTo>
                    <a:pt x="18702293" y="5072931"/>
                  </a:lnTo>
                  <a:lnTo>
                    <a:pt x="18702293" y="6087478"/>
                  </a:lnTo>
                  <a:lnTo>
                    <a:pt x="7792693" y="6087478"/>
                  </a:lnTo>
                  <a:lnTo>
                    <a:pt x="760665" y="8710913"/>
                  </a:lnTo>
                  <a:lnTo>
                    <a:pt x="3117116" y="6087478"/>
                  </a:lnTo>
                  <a:lnTo>
                    <a:pt x="0" y="6087478"/>
                  </a:lnTo>
                  <a:lnTo>
                    <a:pt x="0" y="5072931"/>
                  </a:lnTo>
                  <a:lnTo>
                    <a:pt x="0" y="3551062"/>
                  </a:lnTo>
                  <a:close/>
                </a:path>
              </a:pathLst>
            </a:custGeom>
            <a:solidFill>
              <a:srgbClr val="316756"/>
            </a:solidFill>
          </p:spPr>
        </p:sp>
        <p:sp>
          <p:nvSpPr>
            <p:cNvPr id="8" name="TextBox 8"/>
            <p:cNvSpPr txBox="1"/>
            <p:nvPr/>
          </p:nvSpPr>
          <p:spPr>
            <a:xfrm>
              <a:off x="0" y="-962245"/>
              <a:ext cx="18702293" cy="8091952"/>
            </a:xfrm>
            <a:prstGeom prst="rect">
              <a:avLst/>
            </a:prstGeom>
          </p:spPr>
          <p:txBody>
            <a:bodyPr lIns="165100" tIns="165100" rIns="165100" bIns="165100" rtlCol="0" anchor="ctr"/>
            <a:lstStyle/>
            <a:p>
              <a:pPr marL="542925" lvl="1" indent="-271462" algn="just">
                <a:lnSpc>
                  <a:spcPts val="6480"/>
                </a:lnSpc>
                <a:buFont typeface="Arial"/>
                <a:buChar char="•"/>
              </a:pPr>
              <a:r>
                <a:rPr lang="en-US" sz="4500" dirty="0" err="1">
                  <a:solidFill>
                    <a:srgbClr val="FCFFF4"/>
                  </a:solidFill>
                  <a:latin typeface="Roboto Condensed"/>
                </a:rPr>
                <a:t>Ghe</a:t>
              </a:r>
              <a:r>
                <a:rPr lang="en-US" sz="4500" dirty="0">
                  <a:solidFill>
                    <a:srgbClr val="FCFFF4"/>
                  </a:solidFill>
                  <a:latin typeface="Roboto Condensed"/>
                </a:rPr>
                <a:t> </a:t>
              </a:r>
              <a:r>
                <a:rPr lang="en-US" sz="4500" dirty="0" err="1">
                  <a:solidFill>
                    <a:srgbClr val="FCFFF4"/>
                  </a:solidFill>
                  <a:latin typeface="Roboto Condensed"/>
                </a:rPr>
                <a:t>xuồng</a:t>
              </a:r>
              <a:r>
                <a:rPr lang="en-US" sz="4500" dirty="0">
                  <a:solidFill>
                    <a:srgbClr val="FCFFF4"/>
                  </a:solidFill>
                  <a:latin typeface="Roboto Condensed"/>
                </a:rPr>
                <a:t> ở Nam </a:t>
              </a:r>
              <a:r>
                <a:rPr lang="en-US" sz="4500" dirty="0" err="1">
                  <a:solidFill>
                    <a:srgbClr val="FCFFF4"/>
                  </a:solidFill>
                  <a:latin typeface="Roboto Condensed"/>
                </a:rPr>
                <a:t>Bộ</a:t>
              </a:r>
              <a:r>
                <a:rPr lang="en-US" sz="4500" dirty="0">
                  <a:solidFill>
                    <a:srgbClr val="FCFFF4"/>
                  </a:solidFill>
                  <a:latin typeface="Roboto Condensed"/>
                </a:rPr>
                <a:t> </a:t>
              </a:r>
              <a:r>
                <a:rPr lang="en-US" sz="4500" dirty="0" err="1">
                  <a:solidFill>
                    <a:srgbClr val="FCFFF4"/>
                  </a:solidFill>
                  <a:latin typeface="Roboto Condensed"/>
                </a:rPr>
                <a:t>vừa</a:t>
              </a:r>
              <a:r>
                <a:rPr lang="en-US" sz="4500" dirty="0">
                  <a:solidFill>
                    <a:srgbClr val="FCFFF4"/>
                  </a:solidFill>
                  <a:latin typeface="Roboto Condensed"/>
                </a:rPr>
                <a:t> </a:t>
              </a:r>
              <a:r>
                <a:rPr lang="en-US" sz="4500" dirty="0" err="1">
                  <a:solidFill>
                    <a:srgbClr val="FCFFF4"/>
                  </a:solidFill>
                  <a:latin typeface="Roboto Condensed"/>
                </a:rPr>
                <a:t>là</a:t>
              </a:r>
              <a:r>
                <a:rPr lang="en-US" sz="4500" dirty="0">
                  <a:solidFill>
                    <a:srgbClr val="FCFFF4"/>
                  </a:solidFill>
                  <a:latin typeface="Roboto Condensed"/>
                </a:rPr>
                <a:t> </a:t>
              </a:r>
              <a:r>
                <a:rPr lang="en-US" sz="4500" dirty="0" err="1">
                  <a:solidFill>
                    <a:srgbClr val="FCFFF4"/>
                  </a:solidFill>
                  <a:latin typeface="Roboto Condensed"/>
                </a:rPr>
                <a:t>một</a:t>
              </a:r>
              <a:r>
                <a:rPr lang="en-US" sz="4500" dirty="0">
                  <a:solidFill>
                    <a:srgbClr val="FCFFF4"/>
                  </a:solidFill>
                  <a:latin typeface="Roboto Condensed"/>
                </a:rPr>
                <a:t> </a:t>
              </a:r>
              <a:r>
                <a:rPr lang="en-US" sz="4500" dirty="0" err="1">
                  <a:solidFill>
                    <a:srgbClr val="FCFFF4"/>
                  </a:solidFill>
                  <a:latin typeface="Roboto Condensed"/>
                </a:rPr>
                <a:t>loại</a:t>
              </a:r>
              <a:r>
                <a:rPr lang="en-US" sz="4500" dirty="0">
                  <a:solidFill>
                    <a:srgbClr val="FCFFF4"/>
                  </a:solidFill>
                  <a:latin typeface="Roboto Condensed"/>
                </a:rPr>
                <a:t> </a:t>
              </a:r>
              <a:r>
                <a:rPr lang="en-US" sz="4500" dirty="0" err="1">
                  <a:solidFill>
                    <a:srgbClr val="FCFFF4"/>
                  </a:solidFill>
                  <a:latin typeface="Roboto Condensed"/>
                </a:rPr>
                <a:t>phương</a:t>
              </a:r>
              <a:r>
                <a:rPr lang="en-US" sz="4500" dirty="0">
                  <a:solidFill>
                    <a:srgbClr val="FCFFF4"/>
                  </a:solidFill>
                  <a:latin typeface="Roboto Condensed"/>
                </a:rPr>
                <a:t> </a:t>
              </a:r>
              <a:r>
                <a:rPr lang="en-US" sz="4500" dirty="0" err="1">
                  <a:solidFill>
                    <a:srgbClr val="FCFFF4"/>
                  </a:solidFill>
                  <a:latin typeface="Roboto Condensed"/>
                </a:rPr>
                <a:t>tiện</a:t>
              </a:r>
              <a:r>
                <a:rPr lang="en-US" sz="4500" dirty="0">
                  <a:solidFill>
                    <a:srgbClr val="FCFFF4"/>
                  </a:solidFill>
                  <a:latin typeface="Roboto Condensed"/>
                </a:rPr>
                <a:t> </a:t>
              </a:r>
              <a:r>
                <a:rPr lang="en-US" sz="4500" dirty="0" err="1">
                  <a:solidFill>
                    <a:srgbClr val="FCFFF4"/>
                  </a:solidFill>
                  <a:latin typeface="Roboto Condensed"/>
                </a:rPr>
                <a:t>giao</a:t>
              </a:r>
              <a:r>
                <a:rPr lang="en-US" sz="4500" dirty="0">
                  <a:solidFill>
                    <a:srgbClr val="FCFFF4"/>
                  </a:solidFill>
                  <a:latin typeface="Roboto Condensed"/>
                </a:rPr>
                <a:t> </a:t>
              </a:r>
              <a:r>
                <a:rPr lang="en-US" sz="4500" dirty="0" err="1">
                  <a:solidFill>
                    <a:srgbClr val="FCFFF4"/>
                  </a:solidFill>
                  <a:latin typeface="Roboto Condensed"/>
                </a:rPr>
                <a:t>thông</a:t>
              </a:r>
              <a:r>
                <a:rPr lang="en-US" sz="4500" dirty="0">
                  <a:solidFill>
                    <a:srgbClr val="FCFFF4"/>
                  </a:solidFill>
                  <a:latin typeface="Roboto Condensed"/>
                </a:rPr>
                <a:t> </a:t>
              </a:r>
              <a:r>
                <a:rPr lang="en-US" sz="4500" dirty="0" err="1">
                  <a:solidFill>
                    <a:srgbClr val="FCFFF4"/>
                  </a:solidFill>
                  <a:latin typeface="Roboto Condensed"/>
                </a:rPr>
                <a:t>vô</a:t>
              </a:r>
              <a:r>
                <a:rPr lang="en-US" sz="4500" dirty="0">
                  <a:solidFill>
                    <a:srgbClr val="FCFFF4"/>
                  </a:solidFill>
                  <a:latin typeface="Roboto Condensed"/>
                </a:rPr>
                <a:t> </a:t>
              </a:r>
              <a:r>
                <a:rPr lang="en-US" sz="4500" dirty="0" err="1">
                  <a:solidFill>
                    <a:srgbClr val="FCFFF4"/>
                  </a:solidFill>
                  <a:latin typeface="Roboto Condensed"/>
                </a:rPr>
                <a:t>cùng</a:t>
              </a:r>
              <a:r>
                <a:rPr lang="en-US" sz="4500" dirty="0">
                  <a:solidFill>
                    <a:srgbClr val="FCFFF4"/>
                  </a:solidFill>
                  <a:latin typeface="Roboto Condensed"/>
                </a:rPr>
                <a:t> </a:t>
              </a:r>
              <a:r>
                <a:rPr lang="en-US" sz="4500" dirty="0" err="1">
                  <a:solidFill>
                    <a:srgbClr val="FCFFF4"/>
                  </a:solidFill>
                  <a:latin typeface="Roboto Condensed"/>
                </a:rPr>
                <a:t>hữu</a:t>
              </a:r>
              <a:r>
                <a:rPr lang="en-US" sz="4500" dirty="0">
                  <a:solidFill>
                    <a:srgbClr val="FCFFF4"/>
                  </a:solidFill>
                  <a:latin typeface="Roboto Condensed"/>
                </a:rPr>
                <a:t> </a:t>
              </a:r>
              <a:r>
                <a:rPr lang="en-US" sz="4500" dirty="0" err="1">
                  <a:solidFill>
                    <a:srgbClr val="FCFFF4"/>
                  </a:solidFill>
                  <a:latin typeface="Roboto Condensed"/>
                </a:rPr>
                <a:t>hiệu</a:t>
              </a:r>
              <a:r>
                <a:rPr lang="en-US" sz="4500" dirty="0">
                  <a:solidFill>
                    <a:srgbClr val="FCFFF4"/>
                  </a:solidFill>
                  <a:latin typeface="Roboto Condensed"/>
                </a:rPr>
                <a:t>, </a:t>
              </a:r>
              <a:r>
                <a:rPr lang="en-US" sz="4500" dirty="0" err="1">
                  <a:solidFill>
                    <a:srgbClr val="FCFFF4"/>
                  </a:solidFill>
                  <a:latin typeface="Roboto Condensed"/>
                </a:rPr>
                <a:t>vừa</a:t>
              </a:r>
              <a:r>
                <a:rPr lang="en-US" sz="4500" dirty="0">
                  <a:solidFill>
                    <a:srgbClr val="FCFFF4"/>
                  </a:solidFill>
                  <a:latin typeface="Roboto Condensed"/>
                </a:rPr>
                <a:t> </a:t>
              </a:r>
              <a:r>
                <a:rPr lang="en-US" sz="4500" dirty="0" err="1">
                  <a:solidFill>
                    <a:srgbClr val="FCFFF4"/>
                  </a:solidFill>
                  <a:latin typeface="Roboto Condensed"/>
                </a:rPr>
                <a:t>ẩn</a:t>
              </a:r>
              <a:r>
                <a:rPr lang="en-US" sz="4500" dirty="0">
                  <a:solidFill>
                    <a:srgbClr val="FCFFF4"/>
                  </a:solidFill>
                  <a:latin typeface="Roboto Condensed"/>
                </a:rPr>
                <a:t> </a:t>
              </a:r>
              <a:r>
                <a:rPr lang="en-US" sz="4500" dirty="0" err="1">
                  <a:solidFill>
                    <a:srgbClr val="FCFFF4"/>
                  </a:solidFill>
                  <a:latin typeface="Roboto Condensed"/>
                </a:rPr>
                <a:t>chứa</a:t>
              </a:r>
              <a:r>
                <a:rPr lang="en-US" sz="4500" dirty="0">
                  <a:solidFill>
                    <a:srgbClr val="FCFFF4"/>
                  </a:solidFill>
                  <a:latin typeface="Roboto Condensed"/>
                </a:rPr>
                <a:t> </a:t>
              </a:r>
              <a:r>
                <a:rPr lang="en-US" sz="4500" dirty="0" err="1">
                  <a:solidFill>
                    <a:srgbClr val="FCFFF4"/>
                  </a:solidFill>
                  <a:latin typeface="Roboto Condensed"/>
                </a:rPr>
                <a:t>bên</a:t>
              </a:r>
              <a:r>
                <a:rPr lang="en-US" sz="4500" dirty="0">
                  <a:solidFill>
                    <a:srgbClr val="FCFFF4"/>
                  </a:solidFill>
                  <a:latin typeface="Roboto Condensed"/>
                </a:rPr>
                <a:t> </a:t>
              </a:r>
              <a:r>
                <a:rPr lang="en-US" sz="4500" dirty="0" err="1">
                  <a:solidFill>
                    <a:srgbClr val="FCFFF4"/>
                  </a:solidFill>
                  <a:latin typeface="Roboto Condensed"/>
                </a:rPr>
                <a:t>trong</a:t>
              </a:r>
              <a:r>
                <a:rPr lang="en-US" sz="4500" dirty="0">
                  <a:solidFill>
                    <a:srgbClr val="FCFFF4"/>
                  </a:solidFill>
                  <a:latin typeface="Roboto Condensed"/>
                </a:rPr>
                <a:t> </a:t>
              </a:r>
              <a:r>
                <a:rPr lang="en-US" sz="4500" dirty="0" err="1">
                  <a:solidFill>
                    <a:srgbClr val="FCFFF4"/>
                  </a:solidFill>
                  <a:latin typeface="Roboto Condensed"/>
                </a:rPr>
                <a:t>những</a:t>
              </a:r>
              <a:r>
                <a:rPr lang="en-US" sz="4500" dirty="0">
                  <a:solidFill>
                    <a:srgbClr val="FCFFF4"/>
                  </a:solidFill>
                  <a:latin typeface="Roboto Condensed"/>
                </a:rPr>
                <a:t> </a:t>
              </a:r>
              <a:r>
                <a:rPr lang="en-US" sz="4500" dirty="0" err="1">
                  <a:solidFill>
                    <a:srgbClr val="FCFFF4"/>
                  </a:solidFill>
                  <a:latin typeface="Roboto Condensed"/>
                </a:rPr>
                <a:t>giá</a:t>
              </a:r>
              <a:r>
                <a:rPr lang="en-US" sz="4500" dirty="0">
                  <a:solidFill>
                    <a:srgbClr val="FCFFF4"/>
                  </a:solidFill>
                  <a:latin typeface="Roboto Condensed"/>
                </a:rPr>
                <a:t> </a:t>
              </a:r>
              <a:r>
                <a:rPr lang="en-US" sz="4500" dirty="0" err="1">
                  <a:solidFill>
                    <a:srgbClr val="FCFFF4"/>
                  </a:solidFill>
                  <a:latin typeface="Roboto Condensed"/>
                </a:rPr>
                <a:t>trị</a:t>
              </a:r>
              <a:r>
                <a:rPr lang="en-US" sz="4500" dirty="0">
                  <a:solidFill>
                    <a:srgbClr val="FCFFF4"/>
                  </a:solidFill>
                  <a:latin typeface="Roboto Condensed"/>
                </a:rPr>
                <a:t> </a:t>
              </a:r>
              <a:r>
                <a:rPr lang="en-US" sz="4500" dirty="0" err="1">
                  <a:solidFill>
                    <a:srgbClr val="FCFFF4"/>
                  </a:solidFill>
                  <a:latin typeface="Roboto Condensed"/>
                </a:rPr>
                <a:t>văn</a:t>
              </a:r>
              <a:r>
                <a:rPr lang="en-US" sz="4500" dirty="0">
                  <a:solidFill>
                    <a:srgbClr val="FCFFF4"/>
                  </a:solidFill>
                  <a:latin typeface="Roboto Condensed"/>
                </a:rPr>
                <a:t> </a:t>
              </a:r>
              <a:r>
                <a:rPr lang="en-US" sz="4500" dirty="0" err="1">
                  <a:solidFill>
                    <a:srgbClr val="FCFFF4"/>
                  </a:solidFill>
                  <a:latin typeface="Roboto Condensed"/>
                </a:rPr>
                <a:t>hóa</a:t>
              </a:r>
              <a:r>
                <a:rPr lang="en-US" sz="4500" dirty="0">
                  <a:solidFill>
                    <a:srgbClr val="FCFFF4"/>
                  </a:solidFill>
                  <a:latin typeface="Roboto Condensed"/>
                </a:rPr>
                <a:t> </a:t>
              </a:r>
              <a:r>
                <a:rPr lang="en-US" sz="4500" dirty="0" err="1">
                  <a:solidFill>
                    <a:srgbClr val="FCFFF4"/>
                  </a:solidFill>
                  <a:latin typeface="Roboto Condensed"/>
                </a:rPr>
                <a:t>vô</a:t>
              </a:r>
              <a:r>
                <a:rPr lang="en-US" sz="4500" dirty="0">
                  <a:solidFill>
                    <a:srgbClr val="FCFFF4"/>
                  </a:solidFill>
                  <a:latin typeface="Roboto Condensed"/>
                </a:rPr>
                <a:t> </a:t>
              </a:r>
              <a:r>
                <a:rPr lang="en-US" sz="4500" dirty="0" err="1">
                  <a:solidFill>
                    <a:srgbClr val="FCFFF4"/>
                  </a:solidFill>
                  <a:latin typeface="Roboto Condensed"/>
                </a:rPr>
                <a:t>cùng</a:t>
              </a:r>
              <a:r>
                <a:rPr lang="en-US" sz="4500" dirty="0">
                  <a:solidFill>
                    <a:srgbClr val="FCFFF4"/>
                  </a:solidFill>
                  <a:latin typeface="Roboto Condensed"/>
                </a:rPr>
                <a:t> </a:t>
              </a:r>
              <a:r>
                <a:rPr lang="en-US" sz="4500" dirty="0" err="1">
                  <a:solidFill>
                    <a:srgbClr val="FCFFF4"/>
                  </a:solidFill>
                  <a:latin typeface="Roboto Condensed"/>
                </a:rPr>
                <a:t>độc</a:t>
              </a:r>
              <a:r>
                <a:rPr lang="en-US" sz="4500" dirty="0">
                  <a:solidFill>
                    <a:srgbClr val="FCFFF4"/>
                  </a:solidFill>
                  <a:latin typeface="Roboto Condensed"/>
                </a:rPr>
                <a:t> </a:t>
              </a:r>
              <a:r>
                <a:rPr lang="en-US" sz="4500" dirty="0" err="1">
                  <a:solidFill>
                    <a:srgbClr val="FCFFF4"/>
                  </a:solidFill>
                  <a:latin typeface="Roboto Condensed"/>
                </a:rPr>
                <a:t>đáo</a:t>
              </a:r>
              <a:r>
                <a:rPr lang="en-US" sz="4500" dirty="0">
                  <a:solidFill>
                    <a:srgbClr val="FCFFF4"/>
                  </a:solidFill>
                  <a:latin typeface="Roboto Condensed"/>
                </a:rPr>
                <a:t>.</a:t>
              </a:r>
            </a:p>
            <a:p>
              <a:pPr marL="542925" lvl="1" indent="-271462" algn="just">
                <a:lnSpc>
                  <a:spcPts val="6480"/>
                </a:lnSpc>
                <a:buFont typeface="Arial"/>
                <a:buChar char="•"/>
              </a:pPr>
              <a:r>
                <a:rPr lang="en-US" sz="4500" dirty="0" err="1">
                  <a:solidFill>
                    <a:srgbClr val="FCFFF4"/>
                  </a:solidFill>
                  <a:latin typeface="Roboto Condensed"/>
                </a:rPr>
                <a:t>Dù</a:t>
              </a:r>
              <a:r>
                <a:rPr lang="en-US" sz="4500" dirty="0">
                  <a:solidFill>
                    <a:srgbClr val="FCFFF4"/>
                  </a:solidFill>
                  <a:latin typeface="Roboto Condensed"/>
                </a:rPr>
                <a:t> </a:t>
              </a:r>
              <a:r>
                <a:rPr lang="en-US" sz="4500" dirty="0" err="1">
                  <a:solidFill>
                    <a:srgbClr val="FCFFF4"/>
                  </a:solidFill>
                  <a:latin typeface="Roboto Condensed"/>
                </a:rPr>
                <a:t>sau</a:t>
              </a:r>
              <a:r>
                <a:rPr lang="en-US" sz="4500" dirty="0">
                  <a:solidFill>
                    <a:srgbClr val="FCFFF4"/>
                  </a:solidFill>
                  <a:latin typeface="Roboto Condensed"/>
                </a:rPr>
                <a:t> </a:t>
              </a:r>
              <a:r>
                <a:rPr lang="en-US" sz="4500" dirty="0" err="1">
                  <a:solidFill>
                    <a:srgbClr val="FCFFF4"/>
                  </a:solidFill>
                  <a:latin typeface="Roboto Condensed"/>
                </a:rPr>
                <a:t>này</a:t>
              </a:r>
              <a:r>
                <a:rPr lang="en-US" sz="4500" dirty="0">
                  <a:solidFill>
                    <a:srgbClr val="FCFFF4"/>
                  </a:solidFill>
                  <a:latin typeface="Roboto Condensed"/>
                </a:rPr>
                <a:t> khoa </a:t>
              </a:r>
              <a:r>
                <a:rPr lang="en-US" sz="4500" dirty="0" err="1">
                  <a:solidFill>
                    <a:srgbClr val="FCFFF4"/>
                  </a:solidFill>
                  <a:latin typeface="Roboto Condensed"/>
                </a:rPr>
                <a:t>học</a:t>
              </a:r>
              <a:r>
                <a:rPr lang="en-US" sz="4500" dirty="0">
                  <a:solidFill>
                    <a:srgbClr val="FCFFF4"/>
                  </a:solidFill>
                  <a:latin typeface="Roboto Condensed"/>
                </a:rPr>
                <a:t> </a:t>
              </a:r>
              <a:r>
                <a:rPr lang="en-US" sz="4500" dirty="0" err="1">
                  <a:solidFill>
                    <a:srgbClr val="FCFFF4"/>
                  </a:solidFill>
                  <a:latin typeface="Roboto Condensed"/>
                </a:rPr>
                <a:t>kĩ</a:t>
              </a:r>
              <a:r>
                <a:rPr lang="en-US" sz="4500" dirty="0">
                  <a:solidFill>
                    <a:srgbClr val="FCFFF4"/>
                  </a:solidFill>
                  <a:latin typeface="Roboto Condensed"/>
                </a:rPr>
                <a:t> </a:t>
              </a:r>
              <a:r>
                <a:rPr lang="en-US" sz="4500" dirty="0" err="1">
                  <a:solidFill>
                    <a:srgbClr val="FCFFF4"/>
                  </a:solidFill>
                  <a:latin typeface="Roboto Condensed"/>
                </a:rPr>
                <a:t>thuật</a:t>
              </a:r>
              <a:r>
                <a:rPr lang="en-US" sz="4500" dirty="0">
                  <a:solidFill>
                    <a:srgbClr val="FCFFF4"/>
                  </a:solidFill>
                  <a:latin typeface="Roboto Condensed"/>
                </a:rPr>
                <a:t> </a:t>
              </a:r>
              <a:r>
                <a:rPr lang="en-US" sz="4500" dirty="0" err="1">
                  <a:solidFill>
                    <a:srgbClr val="FCFFF4"/>
                  </a:solidFill>
                  <a:latin typeface="Roboto Condensed"/>
                </a:rPr>
                <a:t>phát</a:t>
              </a:r>
              <a:r>
                <a:rPr lang="en-US" sz="4500" dirty="0">
                  <a:solidFill>
                    <a:srgbClr val="FCFFF4"/>
                  </a:solidFill>
                  <a:latin typeface="Roboto Condensed"/>
                </a:rPr>
                <a:t> </a:t>
              </a:r>
              <a:r>
                <a:rPr lang="en-US" sz="4500" dirty="0" err="1">
                  <a:solidFill>
                    <a:srgbClr val="FCFFF4"/>
                  </a:solidFill>
                  <a:latin typeface="Roboto Condensed"/>
                </a:rPr>
                <a:t>triển</a:t>
              </a:r>
              <a:r>
                <a:rPr lang="en-US" sz="4500" dirty="0">
                  <a:solidFill>
                    <a:srgbClr val="FCFFF4"/>
                  </a:solidFill>
                  <a:latin typeface="Roboto Condensed"/>
                </a:rPr>
                <a:t> </a:t>
              </a:r>
              <a:r>
                <a:rPr lang="en-US" sz="4500" dirty="0" err="1">
                  <a:solidFill>
                    <a:srgbClr val="FCFFF4"/>
                  </a:solidFill>
                  <a:latin typeface="Roboto Condensed"/>
                </a:rPr>
                <a:t>thì</a:t>
              </a:r>
              <a:r>
                <a:rPr lang="en-US" sz="4500" dirty="0">
                  <a:solidFill>
                    <a:srgbClr val="FCFFF4"/>
                  </a:solidFill>
                  <a:latin typeface="Roboto Condensed"/>
                </a:rPr>
                <a:t> </a:t>
              </a:r>
              <a:r>
                <a:rPr lang="en-US" sz="4500" dirty="0" err="1">
                  <a:solidFill>
                    <a:srgbClr val="FCFFF4"/>
                  </a:solidFill>
                  <a:latin typeface="Roboto Condensed"/>
                </a:rPr>
                <a:t>ghe</a:t>
              </a:r>
              <a:r>
                <a:rPr lang="en-US" sz="4500" dirty="0">
                  <a:solidFill>
                    <a:srgbClr val="FCFFF4"/>
                  </a:solidFill>
                  <a:latin typeface="Roboto Condensed"/>
                </a:rPr>
                <a:t>, </a:t>
              </a:r>
              <a:r>
                <a:rPr lang="en-US" sz="4500" dirty="0" err="1">
                  <a:solidFill>
                    <a:srgbClr val="FCFFF4"/>
                  </a:solidFill>
                  <a:latin typeface="Roboto Condensed"/>
                </a:rPr>
                <a:t>xuồng</a:t>
              </a:r>
              <a:r>
                <a:rPr lang="en-US" sz="4500" dirty="0">
                  <a:solidFill>
                    <a:srgbClr val="FCFFF4"/>
                  </a:solidFill>
                  <a:latin typeface="Roboto Condensed"/>
                </a:rPr>
                <a:t> </a:t>
              </a:r>
              <a:r>
                <a:rPr lang="en-US" sz="4500" dirty="0" err="1">
                  <a:solidFill>
                    <a:srgbClr val="FCFFF4"/>
                  </a:solidFill>
                  <a:latin typeface="Roboto Condensed"/>
                </a:rPr>
                <a:t>vẫn</a:t>
              </a:r>
              <a:r>
                <a:rPr lang="en-US" sz="4500" dirty="0">
                  <a:solidFill>
                    <a:srgbClr val="FCFFF4"/>
                  </a:solidFill>
                  <a:latin typeface="Roboto Condensed"/>
                </a:rPr>
                <a:t> </a:t>
              </a:r>
              <a:r>
                <a:rPr lang="en-US" sz="4500" dirty="0" err="1">
                  <a:solidFill>
                    <a:srgbClr val="FCFFF4"/>
                  </a:solidFill>
                  <a:latin typeface="Roboto Condensed"/>
                </a:rPr>
                <a:t>giữ</a:t>
              </a:r>
              <a:r>
                <a:rPr lang="en-US" sz="4500" dirty="0">
                  <a:solidFill>
                    <a:srgbClr val="FCFFF4"/>
                  </a:solidFill>
                  <a:latin typeface="Roboto Condensed"/>
                </a:rPr>
                <a:t> </a:t>
              </a:r>
              <a:r>
                <a:rPr lang="en-US" sz="4500" dirty="0" err="1">
                  <a:solidFill>
                    <a:srgbClr val="FCFFF4"/>
                  </a:solidFill>
                  <a:latin typeface="Roboto Condensed"/>
                </a:rPr>
                <a:t>vị</a:t>
              </a:r>
              <a:r>
                <a:rPr lang="en-US" sz="4500" dirty="0">
                  <a:solidFill>
                    <a:srgbClr val="FCFFF4"/>
                  </a:solidFill>
                  <a:latin typeface="Roboto Condensed"/>
                </a:rPr>
                <a:t> </a:t>
              </a:r>
              <a:r>
                <a:rPr lang="en-US" sz="4500" dirty="0" err="1">
                  <a:solidFill>
                    <a:srgbClr val="FCFFF4"/>
                  </a:solidFill>
                  <a:latin typeface="Roboto Condensed"/>
                </a:rPr>
                <a:t>trí</a:t>
              </a:r>
              <a:r>
                <a:rPr lang="en-US" sz="4500" dirty="0">
                  <a:solidFill>
                    <a:srgbClr val="FCFFF4"/>
                  </a:solidFill>
                  <a:latin typeface="Roboto Condensed"/>
                </a:rPr>
                <a:t> </a:t>
              </a:r>
              <a:r>
                <a:rPr lang="en-US" sz="4500" dirty="0" err="1">
                  <a:solidFill>
                    <a:srgbClr val="FCFFF4"/>
                  </a:solidFill>
                  <a:latin typeface="Roboto Condensed"/>
                </a:rPr>
                <a:t>quan</a:t>
              </a:r>
              <a:r>
                <a:rPr lang="en-US" sz="4500" dirty="0">
                  <a:solidFill>
                    <a:srgbClr val="FCFFF4"/>
                  </a:solidFill>
                  <a:latin typeface="Roboto Condensed"/>
                </a:rPr>
                <a:t> </a:t>
              </a:r>
              <a:r>
                <a:rPr lang="en-US" sz="4500" dirty="0" err="1">
                  <a:solidFill>
                    <a:srgbClr val="FCFFF4"/>
                  </a:solidFill>
                  <a:latin typeface="Roboto Condensed"/>
                </a:rPr>
                <a:t>trọng</a:t>
              </a:r>
              <a:r>
                <a:rPr lang="en-US" sz="4500" dirty="0">
                  <a:solidFill>
                    <a:srgbClr val="FCFFF4"/>
                  </a:solidFill>
                  <a:latin typeface="Roboto Condensed"/>
                </a:rPr>
                <a:t> ở </a:t>
              </a:r>
              <a:r>
                <a:rPr lang="en-US" sz="4500" dirty="0" err="1">
                  <a:solidFill>
                    <a:srgbClr val="FCFFF4"/>
                  </a:solidFill>
                  <a:latin typeface="Roboto Condensed"/>
                </a:rPr>
                <a:t>mảnh</a:t>
              </a:r>
              <a:r>
                <a:rPr lang="en-US" sz="4500" dirty="0">
                  <a:solidFill>
                    <a:srgbClr val="FCFFF4"/>
                  </a:solidFill>
                  <a:latin typeface="Roboto Condensed"/>
                </a:rPr>
                <a:t> </a:t>
              </a:r>
              <a:r>
                <a:rPr lang="en-US" sz="4500" dirty="0" err="1">
                  <a:solidFill>
                    <a:srgbClr val="FCFFF4"/>
                  </a:solidFill>
                  <a:latin typeface="Roboto Condensed"/>
                </a:rPr>
                <a:t>đất</a:t>
              </a:r>
              <a:r>
                <a:rPr lang="en-US" sz="4500" dirty="0">
                  <a:solidFill>
                    <a:srgbClr val="FCFFF4"/>
                  </a:solidFill>
                  <a:latin typeface="Roboto Condensed"/>
                </a:rPr>
                <a:t> </a:t>
              </a:r>
              <a:r>
                <a:rPr lang="en-US" sz="4500" dirty="0" err="1">
                  <a:solidFill>
                    <a:srgbClr val="FCFFF4"/>
                  </a:solidFill>
                  <a:latin typeface="Roboto Condensed"/>
                </a:rPr>
                <a:t>này</a:t>
              </a:r>
              <a:r>
                <a:rPr lang="en-US" sz="4500" dirty="0">
                  <a:solidFill>
                    <a:srgbClr val="FCFFF4"/>
                  </a:solidFill>
                  <a:latin typeface="Roboto Condensed"/>
                </a:rPr>
                <a:t>.</a:t>
              </a:r>
            </a:p>
          </p:txBody>
        </p:sp>
      </p:grpSp>
      <p:sp>
        <p:nvSpPr>
          <p:cNvPr id="9" name="TextBox 9"/>
          <p:cNvSpPr txBox="1"/>
          <p:nvPr/>
        </p:nvSpPr>
        <p:spPr>
          <a:xfrm>
            <a:off x="1691624" y="1601603"/>
            <a:ext cx="15448187" cy="831889"/>
          </a:xfrm>
          <a:prstGeom prst="rect">
            <a:avLst/>
          </a:prstGeom>
        </p:spPr>
        <p:txBody>
          <a:bodyPr lIns="0" tIns="0" rIns="0" bIns="0" rtlCol="0" anchor="t">
            <a:spAutoFit/>
          </a:bodyPr>
          <a:lstStyle/>
          <a:p>
            <a:pPr algn="l">
              <a:lnSpc>
                <a:spcPts val="6480"/>
              </a:lnSpc>
            </a:pPr>
            <a:r>
              <a:rPr lang="en-US" sz="5400">
                <a:solidFill>
                  <a:srgbClr val="3A5A62"/>
                </a:solidFill>
                <a:latin typeface="Roboto Condensed Bold"/>
              </a:rPr>
              <a:t>3.2 Triển khai ý tưởng và thông tin trong văn bản</a:t>
            </a:r>
          </a:p>
        </p:txBody>
      </p:sp>
      <p:sp>
        <p:nvSpPr>
          <p:cNvPr id="10" name="TextBox 10"/>
          <p:cNvSpPr txBox="1"/>
          <p:nvPr/>
        </p:nvSpPr>
        <p:spPr>
          <a:xfrm>
            <a:off x="1691639" y="2566048"/>
            <a:ext cx="13719445" cy="1581150"/>
          </a:xfrm>
          <a:prstGeom prst="rect">
            <a:avLst/>
          </a:prstGeom>
        </p:spPr>
        <p:txBody>
          <a:bodyPr lIns="0" tIns="0" rIns="0" bIns="0" rtlCol="0" anchor="t">
            <a:spAutoFit/>
          </a:bodyPr>
          <a:lstStyle/>
          <a:p>
            <a:pPr algn="just">
              <a:lnSpc>
                <a:spcPts val="6299"/>
              </a:lnSpc>
            </a:pPr>
            <a:r>
              <a:rPr lang="en-US" sz="4500" dirty="0">
                <a:solidFill>
                  <a:srgbClr val="3A5A62"/>
                </a:solidFill>
                <a:latin typeface="Roboto Condensed Bold Italics"/>
              </a:rPr>
              <a:t>c. </a:t>
            </a:r>
            <a:r>
              <a:rPr lang="en-US" sz="4500" dirty="0" err="1">
                <a:solidFill>
                  <a:srgbClr val="3A5A62"/>
                </a:solidFill>
                <a:latin typeface="Roboto Condensed Bold Italics"/>
              </a:rPr>
              <a:t>Giá</a:t>
            </a:r>
            <a:r>
              <a:rPr lang="en-US" sz="4500" dirty="0">
                <a:solidFill>
                  <a:srgbClr val="3A5A62"/>
                </a:solidFill>
                <a:latin typeface="Roboto Condensed Bold Italics"/>
              </a:rPr>
              <a:t> </a:t>
            </a:r>
            <a:r>
              <a:rPr lang="en-US" sz="4500" dirty="0" err="1">
                <a:solidFill>
                  <a:srgbClr val="3A5A62"/>
                </a:solidFill>
                <a:latin typeface="Roboto Condensed Bold Italics"/>
              </a:rPr>
              <a:t>trị</a:t>
            </a:r>
            <a:r>
              <a:rPr lang="en-US" sz="4500" dirty="0">
                <a:solidFill>
                  <a:srgbClr val="3A5A62"/>
                </a:solidFill>
                <a:latin typeface="Roboto Condensed Bold Italics"/>
              </a:rPr>
              <a:t> </a:t>
            </a:r>
            <a:r>
              <a:rPr lang="en-US" sz="4500" dirty="0" err="1">
                <a:solidFill>
                  <a:srgbClr val="3A5A62"/>
                </a:solidFill>
                <a:latin typeface="Roboto Condensed Bold Italics"/>
              </a:rPr>
              <a:t>của</a:t>
            </a:r>
            <a:r>
              <a:rPr lang="en-US" sz="4500" dirty="0">
                <a:solidFill>
                  <a:srgbClr val="3A5A62"/>
                </a:solidFill>
                <a:latin typeface="Roboto Condensed Bold Italics"/>
              </a:rPr>
              <a:t> </a:t>
            </a:r>
            <a:r>
              <a:rPr lang="en-US" sz="4500" dirty="0" err="1">
                <a:solidFill>
                  <a:srgbClr val="3A5A62"/>
                </a:solidFill>
                <a:latin typeface="Roboto Condensed Bold Italics"/>
              </a:rPr>
              <a:t>các</a:t>
            </a:r>
            <a:r>
              <a:rPr lang="en-US" sz="4500" dirty="0">
                <a:solidFill>
                  <a:srgbClr val="3A5A62"/>
                </a:solidFill>
                <a:latin typeface="Roboto Condensed Bold Italics"/>
              </a:rPr>
              <a:t> </a:t>
            </a:r>
            <a:r>
              <a:rPr lang="en-US" sz="4500" dirty="0" err="1">
                <a:solidFill>
                  <a:srgbClr val="3A5A62"/>
                </a:solidFill>
                <a:latin typeface="Roboto Condensed Bold Italics"/>
              </a:rPr>
              <a:t>loại</a:t>
            </a:r>
            <a:r>
              <a:rPr lang="en-US" sz="4500" dirty="0">
                <a:solidFill>
                  <a:srgbClr val="3A5A62"/>
                </a:solidFill>
                <a:latin typeface="Roboto Condensed Bold Italics"/>
              </a:rPr>
              <a:t> </a:t>
            </a:r>
            <a:r>
              <a:rPr lang="en-US" sz="4500" dirty="0" err="1">
                <a:solidFill>
                  <a:srgbClr val="3A5A62"/>
                </a:solidFill>
                <a:latin typeface="Roboto Condensed Bold Italics"/>
              </a:rPr>
              <a:t>ghe</a:t>
            </a:r>
            <a:r>
              <a:rPr lang="en-US" sz="4500" dirty="0">
                <a:solidFill>
                  <a:srgbClr val="3A5A62"/>
                </a:solidFill>
                <a:latin typeface="Roboto Condensed Bold Italics"/>
              </a:rPr>
              <a:t>, </a:t>
            </a:r>
            <a:r>
              <a:rPr lang="en-US" sz="4500" dirty="0" err="1">
                <a:solidFill>
                  <a:srgbClr val="3A5A62"/>
                </a:solidFill>
                <a:latin typeface="Roboto Condensed Bold Italics"/>
              </a:rPr>
              <a:t>xuồng</a:t>
            </a:r>
            <a:r>
              <a:rPr lang="en-US" sz="4500" dirty="0">
                <a:solidFill>
                  <a:srgbClr val="3A5A62"/>
                </a:solidFill>
                <a:latin typeface="Roboto Condensed Bold Italics"/>
              </a:rPr>
              <a:t> </a:t>
            </a:r>
            <a:r>
              <a:rPr lang="en-US" sz="4500" dirty="0" err="1">
                <a:solidFill>
                  <a:srgbClr val="3A5A62"/>
                </a:solidFill>
                <a:latin typeface="Roboto Condensed Bold Italics"/>
              </a:rPr>
              <a:t>đối</a:t>
            </a:r>
            <a:r>
              <a:rPr lang="en-US" sz="4500" dirty="0">
                <a:solidFill>
                  <a:srgbClr val="3A5A62"/>
                </a:solidFill>
                <a:latin typeface="Roboto Condensed Bold Italics"/>
              </a:rPr>
              <a:t> </a:t>
            </a:r>
            <a:r>
              <a:rPr lang="en-US" sz="4500" dirty="0" err="1">
                <a:solidFill>
                  <a:srgbClr val="3A5A62"/>
                </a:solidFill>
                <a:latin typeface="Roboto Condensed Bold Italics"/>
              </a:rPr>
              <a:t>với</a:t>
            </a:r>
            <a:r>
              <a:rPr lang="en-US" sz="4500" dirty="0">
                <a:solidFill>
                  <a:srgbClr val="3A5A62"/>
                </a:solidFill>
                <a:latin typeface="Roboto Condensed Bold Italics"/>
              </a:rPr>
              <a:t> </a:t>
            </a:r>
            <a:r>
              <a:rPr lang="en-US" sz="4500" dirty="0" err="1">
                <a:solidFill>
                  <a:srgbClr val="3A5A62"/>
                </a:solidFill>
                <a:latin typeface="Roboto Condensed Bold Italics"/>
              </a:rPr>
              <a:t>kinh</a:t>
            </a:r>
            <a:r>
              <a:rPr lang="en-US" sz="4500" dirty="0">
                <a:solidFill>
                  <a:srgbClr val="3A5A62"/>
                </a:solidFill>
                <a:latin typeface="Roboto Condensed Bold Italics"/>
              </a:rPr>
              <a:t> </a:t>
            </a:r>
            <a:r>
              <a:rPr lang="en-US" sz="4500" dirty="0" err="1">
                <a:solidFill>
                  <a:srgbClr val="3A5A62"/>
                </a:solidFill>
                <a:latin typeface="Roboto Condensed Bold Italics"/>
              </a:rPr>
              <a:t>tế</a:t>
            </a:r>
            <a:r>
              <a:rPr lang="en-US" sz="4500" dirty="0">
                <a:solidFill>
                  <a:srgbClr val="3A5A62"/>
                </a:solidFill>
                <a:latin typeface="Roboto Condensed Bold Italics"/>
              </a:rPr>
              <a:t> </a:t>
            </a:r>
            <a:r>
              <a:rPr lang="en-US" sz="4500" dirty="0" err="1">
                <a:solidFill>
                  <a:srgbClr val="3A5A62"/>
                </a:solidFill>
                <a:latin typeface="Roboto Condensed Bold Italics"/>
              </a:rPr>
              <a:t>và</a:t>
            </a:r>
            <a:r>
              <a:rPr lang="en-US" sz="4500" dirty="0">
                <a:solidFill>
                  <a:srgbClr val="3A5A62"/>
                </a:solidFill>
                <a:latin typeface="Roboto Condensed Bold Italics"/>
              </a:rPr>
              <a:t> </a:t>
            </a:r>
            <a:r>
              <a:rPr lang="en-US" sz="4500" dirty="0" err="1">
                <a:solidFill>
                  <a:srgbClr val="3A5A62"/>
                </a:solidFill>
                <a:latin typeface="Roboto Condensed Bold Italics"/>
              </a:rPr>
              <a:t>văn</a:t>
            </a:r>
            <a:r>
              <a:rPr lang="en-US" sz="4500" dirty="0">
                <a:solidFill>
                  <a:srgbClr val="3A5A62"/>
                </a:solidFill>
                <a:latin typeface="Roboto Condensed Bold Italics"/>
              </a:rPr>
              <a:t> </a:t>
            </a:r>
            <a:r>
              <a:rPr lang="en-US" sz="4500" dirty="0" err="1">
                <a:solidFill>
                  <a:srgbClr val="3A5A62"/>
                </a:solidFill>
                <a:latin typeface="Roboto Condensed Bold Italics"/>
              </a:rPr>
              <a:t>hóa</a:t>
            </a:r>
            <a:r>
              <a:rPr lang="en-US" sz="4500" dirty="0">
                <a:solidFill>
                  <a:srgbClr val="3A5A62"/>
                </a:solidFill>
                <a:latin typeface="Roboto Condensed Bold Italics"/>
              </a:rPr>
              <a:t> </a:t>
            </a:r>
            <a:r>
              <a:rPr lang="en-US" sz="4500" dirty="0" err="1">
                <a:solidFill>
                  <a:srgbClr val="3A5A62"/>
                </a:solidFill>
                <a:latin typeface="Roboto Condensed Bold Italics"/>
              </a:rPr>
              <a:t>của</a:t>
            </a:r>
            <a:r>
              <a:rPr lang="en-US" sz="4500" dirty="0">
                <a:solidFill>
                  <a:srgbClr val="3A5A62"/>
                </a:solidFill>
                <a:latin typeface="Roboto Condensed Bold Italics"/>
              </a:rPr>
              <a:t> </a:t>
            </a:r>
            <a:r>
              <a:rPr lang="en-US" sz="4500" dirty="0" err="1">
                <a:solidFill>
                  <a:srgbClr val="3A5A62"/>
                </a:solidFill>
                <a:latin typeface="Roboto Condensed Bold Italics"/>
              </a:rPr>
              <a:t>người</a:t>
            </a:r>
            <a:r>
              <a:rPr lang="en-US" sz="4500" dirty="0">
                <a:solidFill>
                  <a:srgbClr val="3A5A62"/>
                </a:solidFill>
                <a:latin typeface="Roboto Condensed Bold Italics"/>
              </a:rPr>
              <a:t> </a:t>
            </a:r>
            <a:r>
              <a:rPr lang="en-US" sz="4500" dirty="0" err="1">
                <a:solidFill>
                  <a:srgbClr val="3A5A62"/>
                </a:solidFill>
                <a:latin typeface="Roboto Condensed Bold Italics"/>
              </a:rPr>
              <a:t>dân</a:t>
            </a:r>
            <a:r>
              <a:rPr lang="en-US" sz="4500" dirty="0">
                <a:solidFill>
                  <a:srgbClr val="3A5A62"/>
                </a:solidFill>
                <a:latin typeface="Roboto Condensed Bold Italics"/>
              </a:rPr>
              <a:t> Nam </a:t>
            </a:r>
            <a:r>
              <a:rPr lang="en-US" sz="4500" dirty="0" err="1">
                <a:solidFill>
                  <a:srgbClr val="3A5A62"/>
                </a:solidFill>
                <a:latin typeface="Roboto Condensed Bold Italics"/>
              </a:rPr>
              <a:t>Bộ</a:t>
            </a:r>
            <a:r>
              <a:rPr lang="en-US" sz="4500" dirty="0">
                <a:solidFill>
                  <a:srgbClr val="3A5A62"/>
                </a:solidFill>
                <a:latin typeface="Roboto Condensed Bold Italics"/>
              </a:rPr>
              <a:t> </a:t>
            </a:r>
          </a:p>
        </p:txBody>
      </p:sp>
      <p:sp>
        <p:nvSpPr>
          <p:cNvPr id="11" name="TextBox 11"/>
          <p:cNvSpPr txBox="1"/>
          <p:nvPr/>
        </p:nvSpPr>
        <p:spPr>
          <a:xfrm>
            <a:off x="1028700" y="404153"/>
            <a:ext cx="10325100" cy="969645"/>
          </a:xfrm>
          <a:prstGeom prst="rect">
            <a:avLst/>
          </a:prstGeom>
        </p:spPr>
        <p:txBody>
          <a:bodyPr wrap="square" lIns="0" tIns="0" rIns="0" bIns="0" rtlCol="0" anchor="t">
            <a:spAutoFit/>
          </a:bodyPr>
          <a:lstStyle/>
          <a:p>
            <a:pPr algn="ctr">
              <a:lnSpc>
                <a:spcPts val="7980"/>
              </a:lnSpc>
            </a:pPr>
            <a:r>
              <a:rPr lang="en-US" sz="5700" dirty="0">
                <a:solidFill>
                  <a:srgbClr val="603139"/>
                </a:solidFill>
                <a:latin typeface="Fraunces Bold"/>
              </a:rPr>
              <a:t>3. KHÁM PHÁ VĂN BẢN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
          <a:stretch>
            <a:fillRect/>
          </a:stretch>
        </p:blipFill>
        <p:spPr>
          <a:xfrm rot="-248593">
            <a:off x="11531168" y="-2751610"/>
            <a:ext cx="7393599" cy="7030640"/>
          </a:xfrm>
          <a:prstGeom prst="rect">
            <a:avLst/>
          </a:prstGeom>
        </p:spPr>
      </p:pic>
      <p:grpSp>
        <p:nvGrpSpPr>
          <p:cNvPr id="3" name="Group 3"/>
          <p:cNvGrpSpPr/>
          <p:nvPr/>
        </p:nvGrpSpPr>
        <p:grpSpPr>
          <a:xfrm>
            <a:off x="12175910" y="2144486"/>
            <a:ext cx="4506686" cy="1651667"/>
            <a:chOff x="0" y="0"/>
            <a:chExt cx="6008915" cy="2202223"/>
          </a:xfrm>
        </p:grpSpPr>
        <p:sp>
          <p:nvSpPr>
            <p:cNvPr id="4" name="Freeform 4"/>
            <p:cNvSpPr/>
            <p:nvPr/>
          </p:nvSpPr>
          <p:spPr>
            <a:xfrm>
              <a:off x="0" y="0"/>
              <a:ext cx="6008878" cy="3321558"/>
            </a:xfrm>
            <a:custGeom>
              <a:avLst/>
              <a:gdLst/>
              <a:ahLst/>
              <a:cxnLst/>
              <a:rect l="l" t="t" r="r" b="b"/>
              <a:pathLst>
                <a:path w="6008878" h="3321558">
                  <a:moveTo>
                    <a:pt x="0" y="0"/>
                  </a:moveTo>
                  <a:lnTo>
                    <a:pt x="1001522" y="0"/>
                  </a:lnTo>
                  <a:lnTo>
                    <a:pt x="2503678" y="0"/>
                  </a:lnTo>
                  <a:lnTo>
                    <a:pt x="6008878" y="0"/>
                  </a:lnTo>
                  <a:lnTo>
                    <a:pt x="6008878" y="1284605"/>
                  </a:lnTo>
                  <a:lnTo>
                    <a:pt x="6008878" y="1835150"/>
                  </a:lnTo>
                  <a:lnTo>
                    <a:pt x="6008878" y="2202180"/>
                  </a:lnTo>
                  <a:lnTo>
                    <a:pt x="2503678" y="2202180"/>
                  </a:lnTo>
                  <a:lnTo>
                    <a:pt x="658622" y="3321558"/>
                  </a:lnTo>
                  <a:lnTo>
                    <a:pt x="1001522" y="2202180"/>
                  </a:lnTo>
                  <a:lnTo>
                    <a:pt x="0" y="2202180"/>
                  </a:lnTo>
                  <a:lnTo>
                    <a:pt x="0" y="1835150"/>
                  </a:lnTo>
                  <a:lnTo>
                    <a:pt x="0" y="1284605"/>
                  </a:lnTo>
                  <a:close/>
                </a:path>
              </a:pathLst>
            </a:custGeom>
            <a:solidFill>
              <a:srgbClr val="CFE1CD"/>
            </a:solidFill>
          </p:spPr>
        </p:sp>
        <p:sp>
          <p:nvSpPr>
            <p:cNvPr id="5" name="TextBox 5"/>
            <p:cNvSpPr txBox="1"/>
            <p:nvPr/>
          </p:nvSpPr>
          <p:spPr>
            <a:xfrm>
              <a:off x="0" y="0"/>
              <a:ext cx="6008915" cy="2202223"/>
            </a:xfrm>
            <a:prstGeom prst="rect">
              <a:avLst/>
            </a:prstGeom>
          </p:spPr>
          <p:txBody>
            <a:bodyPr lIns="50800" tIns="50800" rIns="50800" bIns="50800" rtlCol="0" anchor="ctr"/>
            <a:lstStyle/>
            <a:p>
              <a:pPr algn="ctr">
                <a:lnSpc>
                  <a:spcPts val="5999"/>
                </a:lnSpc>
              </a:pPr>
              <a:r>
                <a:rPr lang="en-US" sz="4999">
                  <a:solidFill>
                    <a:srgbClr val="316756"/>
                  </a:solidFill>
                  <a:latin typeface="Roboto Condensed Bold"/>
                </a:rPr>
                <a:t>Biển báo gì?</a:t>
              </a:r>
            </a:p>
          </p:txBody>
        </p:sp>
      </p:grpSp>
      <p:pic>
        <p:nvPicPr>
          <p:cNvPr id="6" name="Picture 6"/>
          <p:cNvPicPr>
            <a:picLocks noChangeAspect="1"/>
          </p:cNvPicPr>
          <p:nvPr/>
        </p:nvPicPr>
        <p:blipFill>
          <a:blip r:embed="rId4"/>
          <a:srcRect b="28999"/>
          <a:stretch>
            <a:fillRect/>
          </a:stretch>
        </p:blipFill>
        <p:spPr>
          <a:xfrm>
            <a:off x="6912506" y="7025576"/>
            <a:ext cx="9770090" cy="2771935"/>
          </a:xfrm>
          <a:prstGeom prst="rect">
            <a:avLst/>
          </a:prstGeom>
        </p:spPr>
      </p:pic>
      <p:sp>
        <p:nvSpPr>
          <p:cNvPr id="7" name="TextBox 7"/>
          <p:cNvSpPr txBox="1"/>
          <p:nvPr/>
        </p:nvSpPr>
        <p:spPr>
          <a:xfrm>
            <a:off x="8551976" y="7456329"/>
            <a:ext cx="5469744" cy="1265117"/>
          </a:xfrm>
          <a:prstGeom prst="rect">
            <a:avLst/>
          </a:prstGeom>
        </p:spPr>
        <p:txBody>
          <a:bodyPr lIns="0" tIns="0" rIns="0" bIns="0" rtlCol="0" anchor="t">
            <a:spAutoFit/>
          </a:bodyPr>
          <a:lstStyle/>
          <a:p>
            <a:pPr algn="l">
              <a:lnSpc>
                <a:spcPts val="10963"/>
              </a:lnSpc>
            </a:pPr>
            <a:r>
              <a:rPr lang="en-US" sz="6000" spc="-130" dirty="0">
                <a:solidFill>
                  <a:srgbClr val="316756"/>
                </a:solidFill>
                <a:latin typeface="Montserrat Bold"/>
              </a:rPr>
              <a:t>2. </a:t>
            </a:r>
            <a:r>
              <a:rPr lang="en-US" sz="6000" spc="-130" dirty="0" err="1">
                <a:solidFill>
                  <a:srgbClr val="316756"/>
                </a:solidFill>
                <a:latin typeface="Montserrat Bold"/>
              </a:rPr>
              <a:t>Cấm</a:t>
            </a:r>
            <a:r>
              <a:rPr lang="en-US" sz="6000" spc="-130" dirty="0">
                <a:solidFill>
                  <a:srgbClr val="316756"/>
                </a:solidFill>
                <a:latin typeface="Montserrat Bold"/>
              </a:rPr>
              <a:t> </a:t>
            </a:r>
            <a:r>
              <a:rPr lang="en-US" sz="6000" spc="-130" dirty="0" err="1">
                <a:solidFill>
                  <a:srgbClr val="316756"/>
                </a:solidFill>
                <a:latin typeface="Montserrat Bold"/>
              </a:rPr>
              <a:t>rẽ</a:t>
            </a:r>
            <a:r>
              <a:rPr lang="en-US" sz="6000" spc="-130" dirty="0">
                <a:solidFill>
                  <a:srgbClr val="316756"/>
                </a:solidFill>
                <a:latin typeface="Montserrat Bold"/>
              </a:rPr>
              <a:t> </a:t>
            </a:r>
            <a:r>
              <a:rPr lang="en-US" sz="6000" spc="-130" dirty="0" err="1">
                <a:solidFill>
                  <a:srgbClr val="316756"/>
                </a:solidFill>
                <a:latin typeface="Montserrat Bold"/>
              </a:rPr>
              <a:t>trái</a:t>
            </a:r>
            <a:endParaRPr lang="en-US" sz="6000" spc="-130" dirty="0">
              <a:solidFill>
                <a:srgbClr val="316756"/>
              </a:solidFill>
              <a:latin typeface="Montserrat Bold"/>
            </a:endParaRPr>
          </a:p>
        </p:txBody>
      </p:sp>
      <p:pic>
        <p:nvPicPr>
          <p:cNvPr id="8" name="Picture 8"/>
          <p:cNvPicPr>
            <a:picLocks noChangeAspect="1"/>
          </p:cNvPicPr>
          <p:nvPr/>
        </p:nvPicPr>
        <p:blipFill>
          <a:blip r:embed="rId5"/>
          <a:srcRect t="18" b="18"/>
          <a:stretch>
            <a:fillRect/>
          </a:stretch>
        </p:blipFill>
        <p:spPr>
          <a:xfrm>
            <a:off x="2941983" y="651909"/>
            <a:ext cx="6400800" cy="6373667"/>
          </a:xfrm>
          <a:prstGeom prst="rect">
            <a:avLst/>
          </a:prstGeom>
        </p:spPr>
      </p:pic>
      <p:pic>
        <p:nvPicPr>
          <p:cNvPr id="9" name="Picture 9"/>
          <p:cNvPicPr>
            <a:picLocks noChangeAspect="1"/>
          </p:cNvPicPr>
          <p:nvPr/>
        </p:nvPicPr>
        <p:blipFill>
          <a:blip r:embed="rId6"/>
          <a:srcRect/>
          <a:stretch>
            <a:fillRect/>
          </a:stretch>
        </p:blipFill>
        <p:spPr>
          <a:xfrm rot="-6431778">
            <a:off x="-1341973" y="4798304"/>
            <a:ext cx="7622675" cy="8662130"/>
          </a:xfrm>
          <a:prstGeom prst="rect">
            <a:avLst/>
          </a:prstGeom>
        </p:spPr>
      </p:pic>
      <p:pic>
        <p:nvPicPr>
          <p:cNvPr id="10" name="Picture 10"/>
          <p:cNvPicPr>
            <a:picLocks noChangeAspect="1"/>
          </p:cNvPicPr>
          <p:nvPr/>
        </p:nvPicPr>
        <p:blipFill>
          <a:blip r:embed="rId7"/>
          <a:srcRect/>
          <a:stretch>
            <a:fillRect/>
          </a:stretch>
        </p:blipFill>
        <p:spPr>
          <a:xfrm>
            <a:off x="-614305" y="2911555"/>
            <a:ext cx="3286010" cy="147870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874392" y="4207944"/>
            <a:ext cx="4413608" cy="617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35"/>
          <a:stretch>
            <a:fillRect/>
          </a:stretch>
        </p:blipFill>
        <p:spPr>
          <a:xfrm rot="706869">
            <a:off x="-1112229" y="5135350"/>
            <a:ext cx="10755071" cy="6061949"/>
          </a:xfrm>
          <a:prstGeom prst="rect">
            <a:avLst/>
          </a:prstGeom>
        </p:spPr>
      </p:pic>
      <p:pic>
        <p:nvPicPr>
          <p:cNvPr id="3" name="Picture 3"/>
          <p:cNvPicPr>
            <a:picLocks noChangeAspect="1"/>
          </p:cNvPicPr>
          <p:nvPr/>
        </p:nvPicPr>
        <p:blipFill>
          <a:blip r:embed="rId4"/>
          <a:srcRect r="19"/>
          <a:stretch>
            <a:fillRect/>
          </a:stretch>
        </p:blipFill>
        <p:spPr>
          <a:xfrm rot="5847448">
            <a:off x="12750883" y="-2904806"/>
            <a:ext cx="8298372" cy="8811012"/>
          </a:xfrm>
          <a:prstGeom prst="rect">
            <a:avLst/>
          </a:prstGeom>
        </p:spPr>
      </p:pic>
      <p:grpSp>
        <p:nvGrpSpPr>
          <p:cNvPr id="4" name="Group 4"/>
          <p:cNvGrpSpPr/>
          <p:nvPr/>
        </p:nvGrpSpPr>
        <p:grpSpPr>
          <a:xfrm>
            <a:off x="903963" y="2193484"/>
            <a:ext cx="14555777" cy="2950016"/>
            <a:chOff x="0" y="0"/>
            <a:chExt cx="19407703" cy="3933355"/>
          </a:xfrm>
        </p:grpSpPr>
        <p:sp>
          <p:nvSpPr>
            <p:cNvPr id="5" name="Freeform 5"/>
            <p:cNvSpPr/>
            <p:nvPr/>
          </p:nvSpPr>
          <p:spPr>
            <a:xfrm>
              <a:off x="0" y="0"/>
              <a:ext cx="19407632" cy="5572379"/>
            </a:xfrm>
            <a:custGeom>
              <a:avLst/>
              <a:gdLst/>
              <a:ahLst/>
              <a:cxnLst/>
              <a:rect l="l" t="t" r="r" b="b"/>
              <a:pathLst>
                <a:path w="19407632" h="5572379">
                  <a:moveTo>
                    <a:pt x="0" y="0"/>
                  </a:moveTo>
                  <a:lnTo>
                    <a:pt x="11321161" y="0"/>
                  </a:lnTo>
                  <a:lnTo>
                    <a:pt x="16173069" y="0"/>
                  </a:lnTo>
                  <a:lnTo>
                    <a:pt x="19407632" y="0"/>
                  </a:lnTo>
                  <a:lnTo>
                    <a:pt x="19407632" y="2294509"/>
                  </a:lnTo>
                  <a:lnTo>
                    <a:pt x="19407632" y="3277870"/>
                  </a:lnTo>
                  <a:lnTo>
                    <a:pt x="19407632" y="3933444"/>
                  </a:lnTo>
                  <a:lnTo>
                    <a:pt x="16173069" y="3933444"/>
                  </a:lnTo>
                  <a:lnTo>
                    <a:pt x="18829908" y="5572379"/>
                  </a:lnTo>
                  <a:lnTo>
                    <a:pt x="11321161" y="3933317"/>
                  </a:lnTo>
                  <a:lnTo>
                    <a:pt x="0" y="3933317"/>
                  </a:lnTo>
                  <a:lnTo>
                    <a:pt x="0" y="3277743"/>
                  </a:lnTo>
                  <a:lnTo>
                    <a:pt x="0" y="2294509"/>
                  </a:lnTo>
                  <a:close/>
                </a:path>
              </a:pathLst>
            </a:custGeom>
            <a:solidFill>
              <a:srgbClr val="FFFFFF"/>
            </a:solidFill>
          </p:spPr>
        </p:sp>
        <p:sp>
          <p:nvSpPr>
            <p:cNvPr id="6" name="TextBox 6"/>
            <p:cNvSpPr txBox="1"/>
            <p:nvPr/>
          </p:nvSpPr>
          <p:spPr>
            <a:xfrm>
              <a:off x="0" y="-123825"/>
              <a:ext cx="19407703" cy="4057180"/>
            </a:xfrm>
            <a:prstGeom prst="rect">
              <a:avLst/>
            </a:prstGeom>
          </p:spPr>
          <p:txBody>
            <a:bodyPr lIns="50800" tIns="50800" rIns="50800" bIns="50800" rtlCol="0" anchor="ctr"/>
            <a:lstStyle/>
            <a:p>
              <a:pPr algn="l">
                <a:lnSpc>
                  <a:spcPts val="6912"/>
                </a:lnSpc>
              </a:pPr>
              <a:r>
                <a:rPr lang="en-US" sz="4800" dirty="0" err="1">
                  <a:solidFill>
                    <a:srgbClr val="316756"/>
                  </a:solidFill>
                  <a:latin typeface="Roboto Condensed Bold"/>
                </a:rPr>
                <a:t>Nhiệm</a:t>
              </a:r>
              <a:r>
                <a:rPr lang="en-US" sz="4800" dirty="0">
                  <a:solidFill>
                    <a:srgbClr val="316756"/>
                  </a:solidFill>
                  <a:latin typeface="Roboto Condensed Bold"/>
                </a:rPr>
                <a:t> </a:t>
              </a:r>
              <a:r>
                <a:rPr lang="en-US" sz="4800" dirty="0" err="1">
                  <a:solidFill>
                    <a:srgbClr val="316756"/>
                  </a:solidFill>
                  <a:latin typeface="Roboto Condensed Bold"/>
                </a:rPr>
                <a:t>vụ</a:t>
              </a:r>
              <a:r>
                <a:rPr lang="en-US" sz="4800" dirty="0">
                  <a:solidFill>
                    <a:srgbClr val="316756"/>
                  </a:solidFill>
                  <a:latin typeface="Roboto Condensed Bold"/>
                </a:rPr>
                <a:t>: </a:t>
              </a:r>
              <a:r>
                <a:rPr lang="en-US" sz="4800" dirty="0" err="1">
                  <a:solidFill>
                    <a:srgbClr val="316756"/>
                  </a:solidFill>
                  <a:latin typeface="Roboto Condensed Bold"/>
                </a:rPr>
                <a:t>Khái</a:t>
              </a:r>
              <a:r>
                <a:rPr lang="en-US" sz="4800" dirty="0">
                  <a:solidFill>
                    <a:srgbClr val="316756"/>
                  </a:solidFill>
                  <a:latin typeface="Roboto Condensed Bold"/>
                </a:rPr>
                <a:t> </a:t>
              </a:r>
              <a:r>
                <a:rPr lang="en-US" sz="4800" dirty="0" err="1">
                  <a:solidFill>
                    <a:srgbClr val="316756"/>
                  </a:solidFill>
                  <a:latin typeface="Roboto Condensed Bold"/>
                </a:rPr>
                <a:t>quát</a:t>
              </a:r>
              <a:r>
                <a:rPr lang="en-US" sz="4800" dirty="0">
                  <a:solidFill>
                    <a:srgbClr val="316756"/>
                  </a:solidFill>
                  <a:latin typeface="Roboto Condensed Bold"/>
                </a:rPr>
                <a:t> </a:t>
              </a:r>
              <a:r>
                <a:rPr lang="en-US" sz="4800" dirty="0" err="1">
                  <a:solidFill>
                    <a:srgbClr val="316756"/>
                  </a:solidFill>
                  <a:latin typeface="Roboto Condensed Bold"/>
                </a:rPr>
                <a:t>đặc</a:t>
              </a:r>
              <a:r>
                <a:rPr lang="en-US" sz="4800" dirty="0">
                  <a:solidFill>
                    <a:srgbClr val="316756"/>
                  </a:solidFill>
                  <a:latin typeface="Roboto Condensed Bold"/>
                </a:rPr>
                <a:t> </a:t>
              </a:r>
              <a:r>
                <a:rPr lang="en-US" sz="4800" dirty="0" err="1">
                  <a:solidFill>
                    <a:srgbClr val="316756"/>
                  </a:solidFill>
                  <a:latin typeface="Roboto Condensed Bold"/>
                </a:rPr>
                <a:t>điểm</a:t>
              </a:r>
              <a:r>
                <a:rPr lang="en-US" sz="4800" dirty="0">
                  <a:solidFill>
                    <a:srgbClr val="316756"/>
                  </a:solidFill>
                  <a:latin typeface="Roboto Condensed Bold"/>
                </a:rPr>
                <a:t> </a:t>
              </a:r>
              <a:r>
                <a:rPr lang="en-US" sz="4800" dirty="0" err="1">
                  <a:solidFill>
                    <a:srgbClr val="316756"/>
                  </a:solidFill>
                  <a:latin typeface="Roboto Condensed Bold"/>
                </a:rPr>
                <a:t>văn</a:t>
              </a:r>
              <a:r>
                <a:rPr lang="en-US" sz="4800" dirty="0">
                  <a:solidFill>
                    <a:srgbClr val="316756"/>
                  </a:solidFill>
                  <a:latin typeface="Roboto Condensed Bold"/>
                </a:rPr>
                <a:t> </a:t>
              </a:r>
              <a:r>
                <a:rPr lang="en-US" sz="4800" dirty="0" err="1">
                  <a:solidFill>
                    <a:srgbClr val="316756"/>
                  </a:solidFill>
                  <a:latin typeface="Roboto Condensed Bold"/>
                </a:rPr>
                <a:t>bản</a:t>
              </a:r>
              <a:r>
                <a:rPr lang="en-US" sz="4800" dirty="0">
                  <a:solidFill>
                    <a:srgbClr val="316756"/>
                  </a:solidFill>
                  <a:latin typeface="Roboto Condensed Bold"/>
                </a:rPr>
                <a:t> </a:t>
              </a:r>
              <a:r>
                <a:rPr lang="en-US" sz="4800" dirty="0" err="1">
                  <a:solidFill>
                    <a:srgbClr val="316756"/>
                  </a:solidFill>
                  <a:latin typeface="Roboto Condensed Bold Italics"/>
                </a:rPr>
                <a:t>Ghe</a:t>
              </a:r>
              <a:r>
                <a:rPr lang="en-US" sz="4800" dirty="0">
                  <a:solidFill>
                    <a:srgbClr val="316756"/>
                  </a:solidFill>
                  <a:latin typeface="Roboto Condensed Bold Italics"/>
                </a:rPr>
                <a:t> </a:t>
              </a:r>
              <a:r>
                <a:rPr lang="en-US" sz="4800" dirty="0" err="1">
                  <a:solidFill>
                    <a:srgbClr val="316756"/>
                  </a:solidFill>
                  <a:latin typeface="Roboto Condensed Bold Italics"/>
                </a:rPr>
                <a:t>xuồng</a:t>
              </a:r>
              <a:r>
                <a:rPr lang="en-US" sz="4800" dirty="0">
                  <a:solidFill>
                    <a:srgbClr val="316756"/>
                  </a:solidFill>
                  <a:latin typeface="Roboto Condensed Bold Italics"/>
                </a:rPr>
                <a:t> Nam </a:t>
              </a:r>
              <a:r>
                <a:rPr lang="en-US" sz="4800" dirty="0" err="1">
                  <a:solidFill>
                    <a:srgbClr val="316756"/>
                  </a:solidFill>
                  <a:latin typeface="Roboto Condensed Bold Italics"/>
                </a:rPr>
                <a:t>Bộ</a:t>
              </a:r>
              <a:endParaRPr lang="en-US" sz="4800" dirty="0">
                <a:solidFill>
                  <a:srgbClr val="316756"/>
                </a:solidFill>
                <a:latin typeface="Roboto Condensed Bold Italics"/>
              </a:endParaRPr>
            </a:p>
            <a:p>
              <a:pPr algn="l">
                <a:lnSpc>
                  <a:spcPts val="6912"/>
                </a:lnSpc>
              </a:pPr>
              <a:r>
                <a:rPr lang="en-US" sz="4800" dirty="0">
                  <a:solidFill>
                    <a:srgbClr val="316756"/>
                  </a:solidFill>
                  <a:latin typeface="Roboto Condensed Bold Italics"/>
                </a:rPr>
                <a:t>(</a:t>
              </a:r>
              <a:r>
                <a:rPr lang="en-US" sz="4800" dirty="0" err="1">
                  <a:solidFill>
                    <a:srgbClr val="316756"/>
                  </a:solidFill>
                  <a:latin typeface="Roboto Condensed Bold Italics"/>
                </a:rPr>
                <a:t>Phiếu</a:t>
              </a:r>
              <a:r>
                <a:rPr lang="en-US" sz="4800" dirty="0">
                  <a:solidFill>
                    <a:srgbClr val="316756"/>
                  </a:solidFill>
                  <a:latin typeface="Roboto Condensed Bold Italics"/>
                </a:rPr>
                <a:t> </a:t>
              </a:r>
              <a:r>
                <a:rPr lang="en-US" sz="4800" dirty="0" err="1">
                  <a:solidFill>
                    <a:srgbClr val="316756"/>
                  </a:solidFill>
                  <a:latin typeface="Roboto Condensed Bold Italics"/>
                </a:rPr>
                <a:t>học</a:t>
              </a:r>
              <a:r>
                <a:rPr lang="en-US" sz="4800" dirty="0">
                  <a:solidFill>
                    <a:srgbClr val="316756"/>
                  </a:solidFill>
                  <a:latin typeface="Roboto Condensed Bold Italics"/>
                </a:rPr>
                <a:t> </a:t>
              </a:r>
              <a:r>
                <a:rPr lang="en-US" sz="4800" dirty="0" err="1">
                  <a:solidFill>
                    <a:srgbClr val="316756"/>
                  </a:solidFill>
                  <a:latin typeface="Roboto Condensed Bold Italics"/>
                </a:rPr>
                <a:t>tập</a:t>
              </a:r>
              <a:r>
                <a:rPr lang="en-US" sz="4800" dirty="0">
                  <a:solidFill>
                    <a:srgbClr val="316756"/>
                  </a:solidFill>
                  <a:latin typeface="Roboto Condensed Bold Italics"/>
                </a:rPr>
                <a:t> 3.1)</a:t>
              </a:r>
            </a:p>
          </p:txBody>
        </p:sp>
      </p:grpSp>
      <p:sp>
        <p:nvSpPr>
          <p:cNvPr id="7" name="TextBox 7"/>
          <p:cNvSpPr txBox="1"/>
          <p:nvPr/>
        </p:nvSpPr>
        <p:spPr>
          <a:xfrm>
            <a:off x="0" y="260032"/>
            <a:ext cx="9757387" cy="1384935"/>
          </a:xfrm>
          <a:prstGeom prst="rect">
            <a:avLst/>
          </a:prstGeom>
        </p:spPr>
        <p:txBody>
          <a:bodyPr lIns="0" tIns="0" rIns="0" bIns="0" rtlCol="0" anchor="t">
            <a:spAutoFit/>
          </a:bodyPr>
          <a:lstStyle/>
          <a:p>
            <a:pPr algn="ctr">
              <a:lnSpc>
                <a:spcPts val="11340"/>
              </a:lnSpc>
            </a:pPr>
            <a:r>
              <a:rPr lang="en-US" sz="8100">
                <a:solidFill>
                  <a:srgbClr val="194A5D"/>
                </a:solidFill>
                <a:latin typeface="Fraunces Bold"/>
              </a:rPr>
              <a:t>4. LUYỆN TẬP </a:t>
            </a:r>
          </a:p>
        </p:txBody>
      </p:sp>
      <p:sp>
        <p:nvSpPr>
          <p:cNvPr id="8" name="TextBox 8"/>
          <p:cNvSpPr txBox="1"/>
          <p:nvPr/>
        </p:nvSpPr>
        <p:spPr>
          <a:xfrm>
            <a:off x="10148408" y="6565400"/>
            <a:ext cx="6876802" cy="2272030"/>
          </a:xfrm>
          <a:prstGeom prst="rect">
            <a:avLst/>
          </a:prstGeom>
        </p:spPr>
        <p:txBody>
          <a:bodyPr lIns="0" tIns="0" rIns="0" bIns="0" rtlCol="0" anchor="t">
            <a:spAutoFit/>
          </a:bodyPr>
          <a:lstStyle/>
          <a:p>
            <a:pPr marL="928369" lvl="1" indent="-464185">
              <a:lnSpc>
                <a:spcPts val="6019"/>
              </a:lnSpc>
              <a:buFont typeface="Arial"/>
              <a:buChar char="•"/>
            </a:pPr>
            <a:r>
              <a:rPr lang="en-US" sz="4299" dirty="0" err="1">
                <a:solidFill>
                  <a:srgbClr val="956068"/>
                </a:solidFill>
                <a:latin typeface="Roboto Condensed Bold"/>
              </a:rPr>
              <a:t>Hoạt</a:t>
            </a:r>
            <a:r>
              <a:rPr lang="en-US" sz="4299" dirty="0">
                <a:solidFill>
                  <a:srgbClr val="956068"/>
                </a:solidFill>
                <a:latin typeface="Roboto Condensed Bold"/>
              </a:rPr>
              <a:t> </a:t>
            </a:r>
            <a:r>
              <a:rPr lang="en-US" sz="4299" dirty="0" err="1">
                <a:solidFill>
                  <a:srgbClr val="956068"/>
                </a:solidFill>
                <a:latin typeface="Roboto Condensed Bold"/>
              </a:rPr>
              <a:t>động</a:t>
            </a:r>
            <a:r>
              <a:rPr lang="en-US" sz="4299" dirty="0">
                <a:solidFill>
                  <a:srgbClr val="956068"/>
                </a:solidFill>
                <a:latin typeface="Roboto Condensed Bold"/>
              </a:rPr>
              <a:t> </a:t>
            </a:r>
            <a:r>
              <a:rPr lang="en-US" sz="4299" dirty="0" err="1">
                <a:solidFill>
                  <a:srgbClr val="956068"/>
                </a:solidFill>
                <a:latin typeface="Roboto Condensed Bold"/>
              </a:rPr>
              <a:t>cá</a:t>
            </a:r>
            <a:r>
              <a:rPr lang="en-US" sz="4299" dirty="0">
                <a:solidFill>
                  <a:srgbClr val="956068"/>
                </a:solidFill>
                <a:latin typeface="Roboto Condensed Bold"/>
              </a:rPr>
              <a:t> </a:t>
            </a:r>
            <a:r>
              <a:rPr lang="en-US" sz="4299" dirty="0" err="1">
                <a:solidFill>
                  <a:srgbClr val="956068"/>
                </a:solidFill>
                <a:latin typeface="Roboto Condensed Bold"/>
              </a:rPr>
              <a:t>nhân</a:t>
            </a:r>
            <a:endParaRPr lang="en-US" sz="4299" dirty="0">
              <a:solidFill>
                <a:srgbClr val="956068"/>
              </a:solidFill>
              <a:latin typeface="Roboto Condensed Bold"/>
            </a:endParaRPr>
          </a:p>
          <a:p>
            <a:pPr marL="928369" lvl="1" indent="-464185">
              <a:lnSpc>
                <a:spcPts val="6019"/>
              </a:lnSpc>
              <a:buFont typeface="Arial"/>
              <a:buChar char="•"/>
            </a:pPr>
            <a:r>
              <a:rPr lang="en-US" sz="4299" dirty="0" err="1">
                <a:solidFill>
                  <a:srgbClr val="956068"/>
                </a:solidFill>
                <a:latin typeface="Roboto Condensed Bold"/>
              </a:rPr>
              <a:t>Hoàn</a:t>
            </a:r>
            <a:r>
              <a:rPr lang="en-US" sz="4299" dirty="0">
                <a:solidFill>
                  <a:srgbClr val="956068"/>
                </a:solidFill>
                <a:latin typeface="Roboto Condensed Bold"/>
              </a:rPr>
              <a:t> </a:t>
            </a:r>
            <a:r>
              <a:rPr lang="en-US" sz="4299" dirty="0" err="1">
                <a:solidFill>
                  <a:srgbClr val="956068"/>
                </a:solidFill>
                <a:latin typeface="Roboto Condensed Bold"/>
              </a:rPr>
              <a:t>thiện</a:t>
            </a:r>
            <a:r>
              <a:rPr lang="en-US" sz="4299" dirty="0">
                <a:solidFill>
                  <a:srgbClr val="956068"/>
                </a:solidFill>
                <a:latin typeface="Roboto Condensed Bold"/>
              </a:rPr>
              <a:t> PHT 3.1</a:t>
            </a:r>
          </a:p>
          <a:p>
            <a:pPr marL="928369" lvl="1" indent="-464185">
              <a:lnSpc>
                <a:spcPts val="6019"/>
              </a:lnSpc>
              <a:buFont typeface="Arial"/>
              <a:buChar char="•"/>
            </a:pPr>
            <a:r>
              <a:rPr lang="en-US" sz="4299" dirty="0" err="1">
                <a:solidFill>
                  <a:srgbClr val="956068"/>
                </a:solidFill>
                <a:latin typeface="Roboto Condensed Bold"/>
              </a:rPr>
              <a:t>Thời</a:t>
            </a:r>
            <a:r>
              <a:rPr lang="en-US" sz="4299" dirty="0">
                <a:solidFill>
                  <a:srgbClr val="956068"/>
                </a:solidFill>
                <a:latin typeface="Roboto Condensed Bold"/>
              </a:rPr>
              <a:t> </a:t>
            </a:r>
            <a:r>
              <a:rPr lang="en-US" sz="4299" dirty="0" err="1">
                <a:solidFill>
                  <a:srgbClr val="956068"/>
                </a:solidFill>
                <a:latin typeface="Roboto Condensed Bold"/>
              </a:rPr>
              <a:t>gian</a:t>
            </a:r>
            <a:r>
              <a:rPr lang="en-US" sz="4299" dirty="0">
                <a:solidFill>
                  <a:srgbClr val="956068"/>
                </a:solidFill>
                <a:latin typeface="Roboto Condensed Bold"/>
              </a:rPr>
              <a:t> </a:t>
            </a:r>
            <a:r>
              <a:rPr lang="en-US" sz="4299" dirty="0" err="1">
                <a:solidFill>
                  <a:srgbClr val="956068"/>
                </a:solidFill>
                <a:latin typeface="Roboto Condensed Bold"/>
              </a:rPr>
              <a:t>thực</a:t>
            </a:r>
            <a:r>
              <a:rPr lang="en-US" sz="4299" dirty="0">
                <a:solidFill>
                  <a:srgbClr val="956068"/>
                </a:solidFill>
                <a:latin typeface="Roboto Condensed Bold"/>
              </a:rPr>
              <a:t> </a:t>
            </a:r>
            <a:r>
              <a:rPr lang="en-US" sz="4299" dirty="0" err="1">
                <a:solidFill>
                  <a:srgbClr val="956068"/>
                </a:solidFill>
                <a:latin typeface="Roboto Condensed Bold"/>
              </a:rPr>
              <a:t>hiện</a:t>
            </a:r>
            <a:r>
              <a:rPr lang="en-US" sz="4299" dirty="0">
                <a:solidFill>
                  <a:srgbClr val="956068"/>
                </a:solidFill>
                <a:latin typeface="Roboto Condensed Bold"/>
              </a:rPr>
              <a:t>: 5 </a:t>
            </a:r>
            <a:r>
              <a:rPr lang="en-US" sz="4299" dirty="0" err="1">
                <a:solidFill>
                  <a:srgbClr val="956068"/>
                </a:solidFill>
                <a:latin typeface="Roboto Condensed Bold"/>
              </a:rPr>
              <a:t>phút</a:t>
            </a:r>
            <a:endParaRPr lang="en-US" sz="4299" dirty="0">
              <a:solidFill>
                <a:srgbClr val="956068"/>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35"/>
          <a:stretch>
            <a:fillRect/>
          </a:stretch>
        </p:blipFill>
        <p:spPr>
          <a:xfrm rot="706869">
            <a:off x="-1112229" y="5135350"/>
            <a:ext cx="10755071" cy="6061949"/>
          </a:xfrm>
          <a:prstGeom prst="rect">
            <a:avLst/>
          </a:prstGeom>
        </p:spPr>
      </p:pic>
      <p:pic>
        <p:nvPicPr>
          <p:cNvPr id="3" name="Picture 3"/>
          <p:cNvPicPr>
            <a:picLocks noChangeAspect="1"/>
          </p:cNvPicPr>
          <p:nvPr/>
        </p:nvPicPr>
        <p:blipFill>
          <a:blip r:embed="rId4"/>
          <a:srcRect r="19"/>
          <a:stretch>
            <a:fillRect/>
          </a:stretch>
        </p:blipFill>
        <p:spPr>
          <a:xfrm rot="5847448">
            <a:off x="12750883" y="-2904806"/>
            <a:ext cx="8298372" cy="8811012"/>
          </a:xfrm>
          <a:prstGeom prst="rect">
            <a:avLst/>
          </a:prstGeom>
        </p:spPr>
      </p:pic>
      <p:sp>
        <p:nvSpPr>
          <p:cNvPr id="4" name="TextBox 4"/>
          <p:cNvSpPr txBox="1"/>
          <p:nvPr/>
        </p:nvSpPr>
        <p:spPr>
          <a:xfrm>
            <a:off x="-1164520" y="433406"/>
            <a:ext cx="10859652" cy="1342391"/>
          </a:xfrm>
          <a:prstGeom prst="rect">
            <a:avLst/>
          </a:prstGeom>
        </p:spPr>
        <p:txBody>
          <a:bodyPr lIns="0" tIns="0" rIns="0" bIns="0" rtlCol="0" anchor="t">
            <a:spAutoFit/>
          </a:bodyPr>
          <a:lstStyle/>
          <a:p>
            <a:pPr algn="ctr">
              <a:lnSpc>
                <a:spcPts val="11059"/>
              </a:lnSpc>
            </a:pPr>
            <a:r>
              <a:rPr lang="en-US" sz="7899">
                <a:solidFill>
                  <a:srgbClr val="194A5D"/>
                </a:solidFill>
                <a:latin typeface="Fraunces Bold"/>
              </a:rPr>
              <a:t>4. LUYỆN TẬP </a:t>
            </a:r>
          </a:p>
        </p:txBody>
      </p:sp>
      <p:graphicFrame>
        <p:nvGraphicFramePr>
          <p:cNvPr id="5" name="Table 5"/>
          <p:cNvGraphicFramePr>
            <a:graphicFrameLocks noGrp="1"/>
          </p:cNvGraphicFramePr>
          <p:nvPr/>
        </p:nvGraphicFramePr>
        <p:xfrm>
          <a:off x="1028700" y="2499607"/>
          <a:ext cx="16480782" cy="6183692"/>
        </p:xfrm>
        <a:graphic>
          <a:graphicData uri="http://schemas.openxmlformats.org/drawingml/2006/table">
            <a:tbl>
              <a:tblPr/>
              <a:tblGrid>
                <a:gridCol w="6073811">
                  <a:extLst>
                    <a:ext uri="{9D8B030D-6E8A-4147-A177-3AD203B41FA5}">
                      <a16:colId xmlns:a16="http://schemas.microsoft.com/office/drawing/2014/main" val="20000"/>
                    </a:ext>
                  </a:extLst>
                </a:gridCol>
                <a:gridCol w="10406971">
                  <a:extLst>
                    <a:ext uri="{9D8B030D-6E8A-4147-A177-3AD203B41FA5}">
                      <a16:colId xmlns:a16="http://schemas.microsoft.com/office/drawing/2014/main" val="20001"/>
                    </a:ext>
                  </a:extLst>
                </a:gridCol>
              </a:tblGrid>
              <a:tr h="1228199">
                <a:tc>
                  <a:txBody>
                    <a:bodyPr/>
                    <a:lstStyle/>
                    <a:p>
                      <a:pPr algn="ctr">
                        <a:lnSpc>
                          <a:spcPts val="5599"/>
                        </a:lnSpc>
                        <a:defRPr/>
                      </a:pPr>
                      <a:r>
                        <a:rPr lang="en-US" sz="3999" dirty="0" err="1">
                          <a:solidFill>
                            <a:srgbClr val="FFFFFF"/>
                          </a:solidFill>
                          <a:latin typeface="Roboto Condensed Bold"/>
                        </a:rPr>
                        <a:t>Yêu</a:t>
                      </a:r>
                      <a:r>
                        <a:rPr lang="en-US" sz="3999" dirty="0">
                          <a:solidFill>
                            <a:srgbClr val="FFFFFF"/>
                          </a:solidFill>
                          <a:latin typeface="Roboto Condensed Bold"/>
                        </a:rPr>
                        <a:t> </a:t>
                      </a:r>
                      <a:r>
                        <a:rPr lang="en-US" sz="3999" dirty="0" err="1">
                          <a:solidFill>
                            <a:srgbClr val="FFFFFF"/>
                          </a:solidFill>
                          <a:latin typeface="Roboto Condensed Bold"/>
                        </a:rPr>
                        <a:t>cầu</a:t>
                      </a:r>
                      <a:r>
                        <a:rPr lang="en-US" sz="3999" dirty="0">
                          <a:solidFill>
                            <a:srgbClr val="FFFFFF"/>
                          </a:solidFill>
                          <a:latin typeface="Roboto Condensed Bold"/>
                        </a:rPr>
                        <a:t> </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2E9198"/>
                    </a:solidFill>
                  </a:tcPr>
                </a:tc>
                <a:tc>
                  <a:txBody>
                    <a:bodyPr/>
                    <a:lstStyle/>
                    <a:p>
                      <a:pPr algn="ctr">
                        <a:lnSpc>
                          <a:spcPts val="5599"/>
                        </a:lnSpc>
                        <a:defRPr/>
                      </a:pPr>
                      <a:r>
                        <a:rPr lang="en-US" sz="3999">
                          <a:solidFill>
                            <a:srgbClr val="FFFFFF"/>
                          </a:solidFill>
                          <a:latin typeface="Roboto Condensed Bold"/>
                        </a:rPr>
                        <a:t>Thực hiện yêu cầu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2E9198"/>
                    </a:solidFill>
                  </a:tcPr>
                </a:tc>
                <a:extLst>
                  <a:ext uri="{0D108BD9-81ED-4DB2-BD59-A6C34878D82A}">
                    <a16:rowId xmlns:a16="http://schemas.microsoft.com/office/drawing/2014/main" val="10000"/>
                  </a:ext>
                </a:extLst>
              </a:tr>
              <a:tr h="1990407">
                <a:tc>
                  <a:txBody>
                    <a:bodyPr/>
                    <a:lstStyle/>
                    <a:p>
                      <a:pPr algn="ctr">
                        <a:lnSpc>
                          <a:spcPts val="5599"/>
                        </a:lnSpc>
                        <a:defRPr/>
                      </a:pPr>
                      <a:r>
                        <a:rPr lang="en-US" sz="3999">
                          <a:solidFill>
                            <a:srgbClr val="000000"/>
                          </a:solidFill>
                          <a:latin typeface="Roboto Condensed"/>
                        </a:rPr>
                        <a:t>Mục đích của văn bản là gì?</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8D4E1"/>
                    </a:solidFill>
                  </a:tcPr>
                </a:tc>
                <a:tc>
                  <a:txBody>
                    <a:bodyPr/>
                    <a:lstStyle/>
                    <a:p>
                      <a:pPr algn="just">
                        <a:lnSpc>
                          <a:spcPts val="5599"/>
                        </a:lnSpc>
                        <a:defRPr/>
                      </a:pPr>
                      <a:r>
                        <a:rPr lang="en-US" sz="3999">
                          <a:solidFill>
                            <a:srgbClr val="000000"/>
                          </a:solidFill>
                          <a:latin typeface="Roboto Condensed"/>
                        </a:rPr>
                        <a:t>Là giới thiệu về các loại ghe, xuồng ở Nam Bộ</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9EDF7"/>
                    </a:solidFill>
                  </a:tcPr>
                </a:tc>
                <a:extLst>
                  <a:ext uri="{0D108BD9-81ED-4DB2-BD59-A6C34878D82A}">
                    <a16:rowId xmlns:a16="http://schemas.microsoft.com/office/drawing/2014/main" val="10001"/>
                  </a:ext>
                </a:extLst>
              </a:tr>
              <a:tr h="2965086">
                <a:tc>
                  <a:txBody>
                    <a:bodyPr/>
                    <a:lstStyle/>
                    <a:p>
                      <a:pPr algn="ctr">
                        <a:lnSpc>
                          <a:spcPts val="5599"/>
                        </a:lnSpc>
                        <a:defRPr/>
                      </a:pPr>
                      <a:r>
                        <a:rPr lang="en-US" sz="3999">
                          <a:solidFill>
                            <a:srgbClr val="000000"/>
                          </a:solidFill>
                          <a:latin typeface="Roboto Condensed"/>
                        </a:rPr>
                        <a:t>Văn bản triển khai ý tưởng và thông tin theo cách nào?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8D4E1"/>
                    </a:solidFill>
                  </a:tcPr>
                </a:tc>
                <a:tc>
                  <a:txBody>
                    <a:bodyPr/>
                    <a:lstStyle/>
                    <a:p>
                      <a:pPr algn="just">
                        <a:lnSpc>
                          <a:spcPts val="5599"/>
                        </a:lnSpc>
                        <a:defRPr/>
                      </a:pPr>
                      <a:r>
                        <a:rPr lang="en-US" sz="3999" dirty="0" err="1">
                          <a:solidFill>
                            <a:srgbClr val="000000"/>
                          </a:solidFill>
                          <a:latin typeface="Roboto Condensed"/>
                        </a:rPr>
                        <a:t>Bài</a:t>
                      </a:r>
                      <a:r>
                        <a:rPr lang="en-US" sz="3999" dirty="0">
                          <a:solidFill>
                            <a:srgbClr val="000000"/>
                          </a:solidFill>
                          <a:latin typeface="Roboto Condensed"/>
                        </a:rPr>
                        <a:t> </a:t>
                      </a:r>
                      <a:r>
                        <a:rPr lang="en-US" sz="3999" dirty="0" err="1">
                          <a:solidFill>
                            <a:srgbClr val="000000"/>
                          </a:solidFill>
                          <a:latin typeface="Roboto Condensed"/>
                        </a:rPr>
                        <a:t>viết</a:t>
                      </a:r>
                      <a:r>
                        <a:rPr lang="en-US" sz="3999" dirty="0">
                          <a:solidFill>
                            <a:srgbClr val="000000"/>
                          </a:solidFill>
                          <a:latin typeface="Roboto Condensed"/>
                        </a:rPr>
                        <a:t> </a:t>
                      </a:r>
                      <a:r>
                        <a:rPr lang="en-US" sz="3999" dirty="0" err="1">
                          <a:solidFill>
                            <a:srgbClr val="000000"/>
                          </a:solidFill>
                          <a:latin typeface="Roboto Condensed"/>
                        </a:rPr>
                        <a:t>triển</a:t>
                      </a:r>
                      <a:r>
                        <a:rPr lang="en-US" sz="3999" dirty="0">
                          <a:solidFill>
                            <a:srgbClr val="000000"/>
                          </a:solidFill>
                          <a:latin typeface="Roboto Condensed"/>
                        </a:rPr>
                        <a:t> </a:t>
                      </a:r>
                      <a:r>
                        <a:rPr lang="en-US" sz="3999" dirty="0" err="1">
                          <a:solidFill>
                            <a:srgbClr val="000000"/>
                          </a:solidFill>
                          <a:latin typeface="Roboto Condensed"/>
                        </a:rPr>
                        <a:t>khai</a:t>
                      </a:r>
                      <a:r>
                        <a:rPr lang="en-US" sz="3999" dirty="0">
                          <a:solidFill>
                            <a:srgbClr val="000000"/>
                          </a:solidFill>
                          <a:latin typeface="Roboto Condensed"/>
                        </a:rPr>
                        <a:t> </a:t>
                      </a:r>
                      <a:r>
                        <a:rPr lang="en-US" sz="3999" dirty="0" err="1">
                          <a:solidFill>
                            <a:srgbClr val="000000"/>
                          </a:solidFill>
                          <a:latin typeface="Roboto Condensed"/>
                        </a:rPr>
                        <a:t>thông</a:t>
                      </a:r>
                      <a:r>
                        <a:rPr lang="en-US" sz="3999" dirty="0">
                          <a:solidFill>
                            <a:srgbClr val="000000"/>
                          </a:solidFill>
                          <a:latin typeface="Roboto Condensed"/>
                        </a:rPr>
                        <a:t> tin </a:t>
                      </a:r>
                      <a:r>
                        <a:rPr lang="en-US" sz="3999" dirty="0" err="1">
                          <a:solidFill>
                            <a:srgbClr val="000000"/>
                          </a:solidFill>
                          <a:latin typeface="Roboto Condensed"/>
                        </a:rPr>
                        <a:t>theo</a:t>
                      </a:r>
                      <a:r>
                        <a:rPr lang="en-US" sz="3999" dirty="0">
                          <a:solidFill>
                            <a:srgbClr val="000000"/>
                          </a:solidFill>
                          <a:latin typeface="Roboto Condensed"/>
                        </a:rPr>
                        <a:t> </a:t>
                      </a:r>
                      <a:r>
                        <a:rPr lang="en-US" sz="3999" dirty="0" err="1">
                          <a:solidFill>
                            <a:srgbClr val="000000"/>
                          </a:solidFill>
                          <a:latin typeface="Roboto Condensed"/>
                        </a:rPr>
                        <a:t>cách</a:t>
                      </a:r>
                      <a:r>
                        <a:rPr lang="en-US" sz="3999" dirty="0">
                          <a:solidFill>
                            <a:srgbClr val="000000"/>
                          </a:solidFill>
                          <a:latin typeface="Roboto Condensed"/>
                        </a:rPr>
                        <a:t> </a:t>
                      </a:r>
                      <a:r>
                        <a:rPr lang="en-US" sz="3999" dirty="0" err="1">
                          <a:solidFill>
                            <a:srgbClr val="000000"/>
                          </a:solidFill>
                          <a:latin typeface="Roboto Condensed"/>
                        </a:rPr>
                        <a:t>phân</a:t>
                      </a:r>
                      <a:r>
                        <a:rPr lang="en-US" sz="3999" dirty="0">
                          <a:solidFill>
                            <a:srgbClr val="000000"/>
                          </a:solidFill>
                          <a:latin typeface="Roboto Condensed"/>
                        </a:rPr>
                        <a:t> </a:t>
                      </a:r>
                      <a:r>
                        <a:rPr lang="en-US" sz="3999" dirty="0" err="1">
                          <a:solidFill>
                            <a:srgbClr val="000000"/>
                          </a:solidFill>
                          <a:latin typeface="Roboto Condensed"/>
                        </a:rPr>
                        <a:t>loại</a:t>
                      </a:r>
                      <a:r>
                        <a:rPr lang="en-US" sz="3999" dirty="0">
                          <a:solidFill>
                            <a:srgbClr val="000000"/>
                          </a:solidFill>
                          <a:latin typeface="Roboto Condensed"/>
                        </a:rPr>
                        <a:t> </a:t>
                      </a:r>
                      <a:r>
                        <a:rPr lang="en-US" sz="3999" dirty="0" err="1">
                          <a:solidFill>
                            <a:srgbClr val="000000"/>
                          </a:solidFill>
                          <a:latin typeface="Roboto Condensed"/>
                        </a:rPr>
                        <a:t>đối</a:t>
                      </a:r>
                      <a:r>
                        <a:rPr lang="en-US" sz="3999" dirty="0">
                          <a:solidFill>
                            <a:srgbClr val="000000"/>
                          </a:solidFill>
                          <a:latin typeface="Roboto Condensed"/>
                        </a:rPr>
                        <a:t> </a:t>
                      </a:r>
                      <a:r>
                        <a:rPr lang="en-US" sz="3999" dirty="0" err="1">
                          <a:solidFill>
                            <a:srgbClr val="000000"/>
                          </a:solidFill>
                          <a:latin typeface="Roboto Condensed"/>
                        </a:rPr>
                        <a:t>tượng</a:t>
                      </a:r>
                      <a:r>
                        <a:rPr lang="en-US" sz="3999" dirty="0">
                          <a:solidFill>
                            <a:srgbClr val="000000"/>
                          </a:solidFill>
                          <a:latin typeface="Roboto Condensed"/>
                        </a:rPr>
                        <a:t> </a:t>
                      </a:r>
                      <a:r>
                        <a:rPr lang="en-US" sz="3999" dirty="0" err="1">
                          <a:solidFill>
                            <a:srgbClr val="000000"/>
                          </a:solidFill>
                          <a:latin typeface="Roboto Condensed"/>
                        </a:rPr>
                        <a:t>thành</a:t>
                      </a:r>
                      <a:r>
                        <a:rPr lang="en-US" sz="3999" dirty="0">
                          <a:solidFill>
                            <a:srgbClr val="000000"/>
                          </a:solidFill>
                          <a:latin typeface="Roboto Condensed"/>
                        </a:rPr>
                        <a:t> </a:t>
                      </a:r>
                      <a:r>
                        <a:rPr lang="en-US" sz="3999" dirty="0" err="1">
                          <a:solidFill>
                            <a:srgbClr val="000000"/>
                          </a:solidFill>
                          <a:latin typeface="Roboto Condensed"/>
                        </a:rPr>
                        <a:t>nhiều</a:t>
                      </a:r>
                      <a:r>
                        <a:rPr lang="en-US" sz="3999" dirty="0">
                          <a:solidFill>
                            <a:srgbClr val="000000"/>
                          </a:solidFill>
                          <a:latin typeface="Roboto Condensed"/>
                        </a:rPr>
                        <a:t> </a:t>
                      </a:r>
                      <a:r>
                        <a:rPr lang="en-US" sz="3999" dirty="0" err="1">
                          <a:solidFill>
                            <a:srgbClr val="000000"/>
                          </a:solidFill>
                          <a:latin typeface="Roboto Condensed"/>
                        </a:rPr>
                        <a:t>loại</a:t>
                      </a:r>
                      <a:r>
                        <a:rPr lang="en-US" sz="3999" dirty="0">
                          <a:solidFill>
                            <a:srgbClr val="000000"/>
                          </a:solidFill>
                          <a:latin typeface="Roboto Condensed"/>
                        </a:rPr>
                        <a:t> </a:t>
                      </a:r>
                      <a:r>
                        <a:rPr lang="en-US" sz="3999" dirty="0" err="1">
                          <a:solidFill>
                            <a:srgbClr val="000000"/>
                          </a:solidFill>
                          <a:latin typeface="Roboto Condensed"/>
                        </a:rPr>
                        <a:t>nhỏ</a:t>
                      </a:r>
                      <a:r>
                        <a:rPr lang="en-US" sz="3999" dirty="0">
                          <a:solidFill>
                            <a:srgbClr val="000000"/>
                          </a:solidFill>
                          <a:latin typeface="Roboto Condensed"/>
                        </a:rPr>
                        <a:t> </a:t>
                      </a:r>
                      <a:r>
                        <a:rPr lang="en-US" sz="3999" dirty="0" err="1">
                          <a:solidFill>
                            <a:srgbClr val="000000"/>
                          </a:solidFill>
                          <a:latin typeface="Roboto Condensed"/>
                        </a:rPr>
                        <a:t>để</a:t>
                      </a:r>
                      <a:r>
                        <a:rPr lang="en-US" sz="3999" dirty="0">
                          <a:solidFill>
                            <a:srgbClr val="000000"/>
                          </a:solidFill>
                          <a:latin typeface="Roboto Condensed"/>
                        </a:rPr>
                        <a:t> </a:t>
                      </a:r>
                      <a:r>
                        <a:rPr lang="en-US" sz="3999" dirty="0" err="1">
                          <a:solidFill>
                            <a:srgbClr val="000000"/>
                          </a:solidFill>
                          <a:latin typeface="Roboto Condensed"/>
                        </a:rPr>
                        <a:t>giới</a:t>
                      </a:r>
                      <a:r>
                        <a:rPr lang="en-US" sz="3999" dirty="0">
                          <a:solidFill>
                            <a:srgbClr val="000000"/>
                          </a:solidFill>
                          <a:latin typeface="Roboto Condensed"/>
                        </a:rPr>
                        <a:t> </a:t>
                      </a:r>
                      <a:r>
                        <a:rPr lang="en-US" sz="3999" dirty="0" err="1">
                          <a:solidFill>
                            <a:srgbClr val="000000"/>
                          </a:solidFill>
                          <a:latin typeface="Roboto Condensed"/>
                        </a:rPr>
                        <a:t>thiệu</a:t>
                      </a:r>
                      <a:r>
                        <a:rPr lang="en-US" sz="3999" dirty="0">
                          <a:solidFill>
                            <a:srgbClr val="000000"/>
                          </a:solidFill>
                          <a:latin typeface="Roboto Condensed"/>
                        </a:rPr>
                        <a:t>, </a:t>
                      </a:r>
                      <a:r>
                        <a:rPr lang="en-US" sz="3999" dirty="0" err="1">
                          <a:solidFill>
                            <a:srgbClr val="000000"/>
                          </a:solidFill>
                          <a:latin typeface="Roboto Condensed"/>
                        </a:rPr>
                        <a:t>giải</a:t>
                      </a:r>
                      <a:r>
                        <a:rPr lang="en-US" sz="3999" dirty="0">
                          <a:solidFill>
                            <a:srgbClr val="000000"/>
                          </a:solidFill>
                          <a:latin typeface="Roboto Condensed"/>
                        </a:rPr>
                        <a:t> </a:t>
                      </a:r>
                      <a:r>
                        <a:rPr lang="en-US" sz="3999" dirty="0" err="1">
                          <a:solidFill>
                            <a:srgbClr val="000000"/>
                          </a:solidFill>
                          <a:latin typeface="Roboto Condensed"/>
                        </a:rPr>
                        <a:t>thích</a:t>
                      </a:r>
                      <a:r>
                        <a:rPr lang="en-US" sz="3999" dirty="0">
                          <a:solidFill>
                            <a:srgbClr val="000000"/>
                          </a:solidFill>
                          <a:latin typeface="Roboto Condensed"/>
                        </a:rPr>
                        <a:t>.</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9EDF7"/>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35"/>
          <a:stretch>
            <a:fillRect/>
          </a:stretch>
        </p:blipFill>
        <p:spPr>
          <a:xfrm rot="706869">
            <a:off x="-1112229" y="5135350"/>
            <a:ext cx="10755071" cy="6061949"/>
          </a:xfrm>
          <a:prstGeom prst="rect">
            <a:avLst/>
          </a:prstGeom>
        </p:spPr>
      </p:pic>
      <p:pic>
        <p:nvPicPr>
          <p:cNvPr id="3" name="Picture 3"/>
          <p:cNvPicPr>
            <a:picLocks noChangeAspect="1"/>
          </p:cNvPicPr>
          <p:nvPr/>
        </p:nvPicPr>
        <p:blipFill>
          <a:blip r:embed="rId4"/>
          <a:srcRect r="19"/>
          <a:stretch>
            <a:fillRect/>
          </a:stretch>
        </p:blipFill>
        <p:spPr>
          <a:xfrm rot="5847448">
            <a:off x="12750883" y="-2904806"/>
            <a:ext cx="8298372" cy="8811012"/>
          </a:xfrm>
          <a:prstGeom prst="rect">
            <a:avLst/>
          </a:prstGeom>
        </p:spPr>
      </p:pic>
      <p:sp>
        <p:nvSpPr>
          <p:cNvPr id="4" name="TextBox 4"/>
          <p:cNvSpPr txBox="1"/>
          <p:nvPr/>
        </p:nvSpPr>
        <p:spPr>
          <a:xfrm>
            <a:off x="702580" y="433406"/>
            <a:ext cx="7125453" cy="1252855"/>
          </a:xfrm>
          <a:prstGeom prst="rect">
            <a:avLst/>
          </a:prstGeom>
        </p:spPr>
        <p:txBody>
          <a:bodyPr lIns="0" tIns="0" rIns="0" bIns="0" rtlCol="0" anchor="t">
            <a:spAutoFit/>
          </a:bodyPr>
          <a:lstStyle/>
          <a:p>
            <a:pPr algn="ctr">
              <a:lnSpc>
                <a:spcPts val="10219"/>
              </a:lnSpc>
            </a:pPr>
            <a:r>
              <a:rPr lang="en-US" sz="7299">
                <a:solidFill>
                  <a:srgbClr val="194A5D"/>
                </a:solidFill>
                <a:latin typeface="Fraunces Bold"/>
              </a:rPr>
              <a:t>4. LUYỆN TẬP </a:t>
            </a:r>
          </a:p>
        </p:txBody>
      </p:sp>
      <p:graphicFrame>
        <p:nvGraphicFramePr>
          <p:cNvPr id="5" name="Table 5"/>
          <p:cNvGraphicFramePr>
            <a:graphicFrameLocks noGrp="1"/>
          </p:cNvGraphicFramePr>
          <p:nvPr/>
        </p:nvGraphicFramePr>
        <p:xfrm>
          <a:off x="1028700" y="2499607"/>
          <a:ext cx="16480781" cy="6878146"/>
        </p:xfrm>
        <a:graphic>
          <a:graphicData uri="http://schemas.openxmlformats.org/drawingml/2006/table">
            <a:tbl>
              <a:tblPr/>
              <a:tblGrid>
                <a:gridCol w="5734771">
                  <a:extLst>
                    <a:ext uri="{9D8B030D-6E8A-4147-A177-3AD203B41FA5}">
                      <a16:colId xmlns:a16="http://schemas.microsoft.com/office/drawing/2014/main" val="20000"/>
                    </a:ext>
                  </a:extLst>
                </a:gridCol>
                <a:gridCol w="10746010">
                  <a:extLst>
                    <a:ext uri="{9D8B030D-6E8A-4147-A177-3AD203B41FA5}">
                      <a16:colId xmlns:a16="http://schemas.microsoft.com/office/drawing/2014/main" val="20001"/>
                    </a:ext>
                  </a:extLst>
                </a:gridCol>
              </a:tblGrid>
              <a:tr h="1220110">
                <a:tc>
                  <a:txBody>
                    <a:bodyPr/>
                    <a:lstStyle/>
                    <a:p>
                      <a:pPr algn="ctr">
                        <a:lnSpc>
                          <a:spcPts val="5599"/>
                        </a:lnSpc>
                        <a:defRPr/>
                      </a:pPr>
                      <a:r>
                        <a:rPr lang="en-US" sz="3999">
                          <a:solidFill>
                            <a:srgbClr val="FFFFFF"/>
                          </a:solidFill>
                          <a:latin typeface="Roboto Condensed Bold"/>
                        </a:rPr>
                        <a:t>Yêu cầu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2E9198"/>
                    </a:solidFill>
                  </a:tcPr>
                </a:tc>
                <a:tc>
                  <a:txBody>
                    <a:bodyPr/>
                    <a:lstStyle/>
                    <a:p>
                      <a:pPr algn="ctr">
                        <a:lnSpc>
                          <a:spcPts val="5599"/>
                        </a:lnSpc>
                        <a:defRPr/>
                      </a:pPr>
                      <a:r>
                        <a:rPr lang="en-US" sz="3999">
                          <a:solidFill>
                            <a:srgbClr val="FFFFFF"/>
                          </a:solidFill>
                          <a:latin typeface="Roboto Condensed Bold"/>
                        </a:rPr>
                        <a:t>Thực hiện yêu cầu </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2E9198"/>
                    </a:solidFill>
                  </a:tcPr>
                </a:tc>
                <a:extLst>
                  <a:ext uri="{0D108BD9-81ED-4DB2-BD59-A6C34878D82A}">
                    <a16:rowId xmlns:a16="http://schemas.microsoft.com/office/drawing/2014/main" val="10000"/>
                  </a:ext>
                </a:extLst>
              </a:tr>
              <a:tr h="2712477">
                <a:tc>
                  <a:txBody>
                    <a:bodyPr/>
                    <a:lstStyle/>
                    <a:p>
                      <a:pPr algn="ctr">
                        <a:lnSpc>
                          <a:spcPts val="5599"/>
                        </a:lnSpc>
                        <a:defRPr/>
                      </a:pPr>
                      <a:r>
                        <a:rPr lang="en-US" sz="3999">
                          <a:solidFill>
                            <a:srgbClr val="000000"/>
                          </a:solidFill>
                          <a:latin typeface="Roboto Condensed"/>
                        </a:rPr>
                        <a:t>Xác định các yếu tố phi ngôn ngữ trong văn bản.</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8D4E1"/>
                    </a:solidFill>
                  </a:tcPr>
                </a:tc>
                <a:tc>
                  <a:txBody>
                    <a:bodyPr/>
                    <a:lstStyle/>
                    <a:p>
                      <a:pPr algn="just">
                        <a:lnSpc>
                          <a:spcPts val="5599"/>
                        </a:lnSpc>
                        <a:defRPr/>
                      </a:pPr>
                      <a:r>
                        <a:rPr lang="en-US" sz="3999">
                          <a:solidFill>
                            <a:srgbClr val="000000"/>
                          </a:solidFill>
                          <a:latin typeface="Roboto Condensed"/>
                        </a:rPr>
                        <a:t>Yếu tố phi ngôn ngữ: </a:t>
                      </a:r>
                      <a:endParaRPr lang="en-US" sz="1100"/>
                    </a:p>
                    <a:p>
                      <a:pPr marL="863599" lvl="1" indent="-431800" algn="just">
                        <a:lnSpc>
                          <a:spcPts val="5599"/>
                        </a:lnSpc>
                        <a:buFont typeface="Arial"/>
                        <a:buChar char="•"/>
                      </a:pPr>
                      <a:r>
                        <a:rPr lang="en-US" sz="3999">
                          <a:solidFill>
                            <a:srgbClr val="000000"/>
                          </a:solidFill>
                          <a:latin typeface="Roboto Condensed"/>
                        </a:rPr>
                        <a:t>Có hình ảnh Chợ nổi Cái Răng – Cần Thơ. </a:t>
                      </a:r>
                    </a:p>
                    <a:p>
                      <a:pPr marL="863599" lvl="1" indent="-431800" algn="just">
                        <a:lnSpc>
                          <a:spcPts val="5599"/>
                        </a:lnSpc>
                        <a:buFont typeface="Arial"/>
                        <a:buChar char="•"/>
                      </a:pPr>
                      <a:r>
                        <a:rPr lang="en-US" sz="3999">
                          <a:solidFill>
                            <a:srgbClr val="000000"/>
                          </a:solidFill>
                          <a:latin typeface="Roboto Condensed"/>
                        </a:rPr>
                        <a:t>Có số liệu cụ thể: 150-200 tấn; 30 mét; …</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9EDF7"/>
                    </a:solidFill>
                  </a:tcPr>
                </a:tc>
                <a:extLst>
                  <a:ext uri="{0D108BD9-81ED-4DB2-BD59-A6C34878D82A}">
                    <a16:rowId xmlns:a16="http://schemas.microsoft.com/office/drawing/2014/main" val="10001"/>
                  </a:ext>
                </a:extLst>
              </a:tr>
              <a:tr h="2945559">
                <a:tc>
                  <a:txBody>
                    <a:bodyPr/>
                    <a:lstStyle/>
                    <a:p>
                      <a:pPr algn="ctr">
                        <a:lnSpc>
                          <a:spcPts val="5599"/>
                        </a:lnSpc>
                        <a:defRPr/>
                      </a:pPr>
                      <a:r>
                        <a:rPr lang="en-US" sz="3999">
                          <a:solidFill>
                            <a:srgbClr val="000000"/>
                          </a:solidFill>
                          <a:latin typeface="Roboto Condensed"/>
                        </a:rPr>
                        <a:t>Văn bản sử dụng cước chú và tài liệu tham khảo nhằm mục đích gì?</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98D4E1"/>
                    </a:solidFill>
                  </a:tcPr>
                </a:tc>
                <a:tc>
                  <a:txBody>
                    <a:bodyPr/>
                    <a:lstStyle/>
                    <a:p>
                      <a:pPr algn="just">
                        <a:lnSpc>
                          <a:spcPts val="5599"/>
                        </a:lnSpc>
                        <a:defRPr/>
                      </a:pPr>
                      <a:r>
                        <a:rPr lang="en-US" sz="3999" dirty="0" err="1">
                          <a:solidFill>
                            <a:srgbClr val="000000"/>
                          </a:solidFill>
                          <a:latin typeface="Roboto Condensed"/>
                        </a:rPr>
                        <a:t>Cước</a:t>
                      </a:r>
                      <a:r>
                        <a:rPr lang="en-US" sz="3999" dirty="0">
                          <a:solidFill>
                            <a:srgbClr val="000000"/>
                          </a:solidFill>
                          <a:latin typeface="Roboto Condensed"/>
                        </a:rPr>
                        <a:t> </a:t>
                      </a:r>
                      <a:r>
                        <a:rPr lang="en-US" sz="3999" dirty="0" err="1">
                          <a:solidFill>
                            <a:srgbClr val="000000"/>
                          </a:solidFill>
                          <a:latin typeface="Roboto Condensed"/>
                        </a:rPr>
                        <a:t>chú</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mục</a:t>
                      </a:r>
                      <a:r>
                        <a:rPr lang="en-US" sz="3999" dirty="0">
                          <a:solidFill>
                            <a:srgbClr val="000000"/>
                          </a:solidFill>
                          <a:latin typeface="Roboto Condensed"/>
                        </a:rPr>
                        <a:t> </a:t>
                      </a:r>
                      <a:r>
                        <a:rPr lang="en-US" sz="3999" dirty="0" err="1">
                          <a:solidFill>
                            <a:srgbClr val="000000"/>
                          </a:solidFill>
                          <a:latin typeface="Roboto Condensed"/>
                        </a:rPr>
                        <a:t>đích</a:t>
                      </a:r>
                      <a:r>
                        <a:rPr lang="en-US" sz="3999" dirty="0">
                          <a:solidFill>
                            <a:srgbClr val="000000"/>
                          </a:solidFill>
                          <a:latin typeface="Roboto Condensed"/>
                        </a:rPr>
                        <a:t> </a:t>
                      </a:r>
                      <a:r>
                        <a:rPr lang="en-US" sz="3999" dirty="0" err="1">
                          <a:solidFill>
                            <a:srgbClr val="000000"/>
                          </a:solidFill>
                          <a:latin typeface="Roboto Condensed"/>
                        </a:rPr>
                        <a:t>giải</a:t>
                      </a:r>
                      <a:r>
                        <a:rPr lang="en-US" sz="3999" dirty="0">
                          <a:solidFill>
                            <a:srgbClr val="000000"/>
                          </a:solidFill>
                          <a:latin typeface="Roboto Condensed"/>
                        </a:rPr>
                        <a:t> </a:t>
                      </a:r>
                      <a:r>
                        <a:rPr lang="en-US" sz="3999" dirty="0" err="1">
                          <a:solidFill>
                            <a:srgbClr val="000000"/>
                          </a:solidFill>
                          <a:latin typeface="Roboto Condensed"/>
                        </a:rPr>
                        <a:t>thích</a:t>
                      </a:r>
                      <a:r>
                        <a:rPr lang="en-US" sz="3999" dirty="0">
                          <a:solidFill>
                            <a:srgbClr val="000000"/>
                          </a:solidFill>
                          <a:latin typeface="Roboto Condensed"/>
                        </a:rPr>
                        <a:t> </a:t>
                      </a:r>
                      <a:r>
                        <a:rPr lang="en-US" sz="3999" dirty="0" err="1">
                          <a:solidFill>
                            <a:srgbClr val="000000"/>
                          </a:solidFill>
                          <a:latin typeface="Roboto Condensed"/>
                        </a:rPr>
                        <a:t>những</a:t>
                      </a:r>
                      <a:r>
                        <a:rPr lang="en-US" sz="3999" dirty="0">
                          <a:solidFill>
                            <a:srgbClr val="000000"/>
                          </a:solidFill>
                          <a:latin typeface="Roboto Condensed"/>
                        </a:rPr>
                        <a:t> </a:t>
                      </a:r>
                      <a:r>
                        <a:rPr lang="en-US" sz="3999" dirty="0" err="1">
                          <a:solidFill>
                            <a:srgbClr val="000000"/>
                          </a:solidFill>
                          <a:latin typeface="Roboto Condensed"/>
                        </a:rPr>
                        <a:t>từ</a:t>
                      </a:r>
                      <a:r>
                        <a:rPr lang="en-US" sz="3999" dirty="0">
                          <a:solidFill>
                            <a:srgbClr val="000000"/>
                          </a:solidFill>
                          <a:latin typeface="Roboto Condensed"/>
                        </a:rPr>
                        <a:t> </a:t>
                      </a:r>
                      <a:r>
                        <a:rPr lang="en-US" sz="3999" dirty="0" err="1">
                          <a:solidFill>
                            <a:srgbClr val="000000"/>
                          </a:solidFill>
                          <a:latin typeface="Roboto Condensed"/>
                        </a:rPr>
                        <a:t>ngữ</a:t>
                      </a:r>
                      <a:r>
                        <a:rPr lang="en-US" sz="3999" dirty="0">
                          <a:solidFill>
                            <a:srgbClr val="000000"/>
                          </a:solidFill>
                          <a:latin typeface="Roboto Condensed"/>
                        </a:rPr>
                        <a:t> </a:t>
                      </a:r>
                      <a:r>
                        <a:rPr lang="en-US" sz="3999" dirty="0" err="1">
                          <a:solidFill>
                            <a:srgbClr val="000000"/>
                          </a:solidFill>
                          <a:latin typeface="Roboto Condensed"/>
                        </a:rPr>
                        <a:t>khó</a:t>
                      </a:r>
                      <a:r>
                        <a:rPr lang="en-US" sz="3999" dirty="0">
                          <a:solidFill>
                            <a:srgbClr val="000000"/>
                          </a:solidFill>
                          <a:latin typeface="Roboto Condensed"/>
                        </a:rPr>
                        <a:t>. </a:t>
                      </a:r>
                      <a:endParaRPr lang="en-US" sz="1100" dirty="0"/>
                    </a:p>
                    <a:p>
                      <a:pPr algn="just">
                        <a:lnSpc>
                          <a:spcPts val="5599"/>
                        </a:lnSpc>
                      </a:pPr>
                      <a:r>
                        <a:rPr lang="en-US" sz="3999" dirty="0" err="1">
                          <a:solidFill>
                            <a:srgbClr val="000000"/>
                          </a:solidFill>
                          <a:latin typeface="Roboto Condensed"/>
                        </a:rPr>
                        <a:t>Tài</a:t>
                      </a:r>
                      <a:r>
                        <a:rPr lang="en-US" sz="3999" dirty="0">
                          <a:solidFill>
                            <a:srgbClr val="000000"/>
                          </a:solidFill>
                          <a:latin typeface="Roboto Condensed"/>
                        </a:rPr>
                        <a:t> </a:t>
                      </a:r>
                      <a:r>
                        <a:rPr lang="en-US" sz="3999" dirty="0" err="1">
                          <a:solidFill>
                            <a:srgbClr val="000000"/>
                          </a:solidFill>
                          <a:latin typeface="Roboto Condensed"/>
                        </a:rPr>
                        <a:t>liệu</a:t>
                      </a:r>
                      <a:r>
                        <a:rPr lang="en-US" sz="3999" dirty="0">
                          <a:solidFill>
                            <a:srgbClr val="000000"/>
                          </a:solidFill>
                          <a:latin typeface="Roboto Condensed"/>
                        </a:rPr>
                        <a:t> </a:t>
                      </a:r>
                      <a:r>
                        <a:rPr lang="en-US" sz="3999" dirty="0" err="1">
                          <a:solidFill>
                            <a:srgbClr val="000000"/>
                          </a:solidFill>
                          <a:latin typeface="Roboto Condensed"/>
                        </a:rPr>
                        <a:t>tham</a:t>
                      </a:r>
                      <a:r>
                        <a:rPr lang="en-US" sz="3999" dirty="0">
                          <a:solidFill>
                            <a:srgbClr val="000000"/>
                          </a:solidFill>
                          <a:latin typeface="Roboto Condensed"/>
                        </a:rPr>
                        <a:t> </a:t>
                      </a:r>
                      <a:r>
                        <a:rPr lang="en-US" sz="3999" dirty="0" err="1">
                          <a:solidFill>
                            <a:srgbClr val="000000"/>
                          </a:solidFill>
                          <a:latin typeface="Roboto Condensed"/>
                        </a:rPr>
                        <a:t>khảo</a:t>
                      </a:r>
                      <a:r>
                        <a:rPr lang="en-US" sz="3999" dirty="0">
                          <a:solidFill>
                            <a:srgbClr val="000000"/>
                          </a:solidFill>
                          <a:latin typeface="Roboto Condensed"/>
                        </a:rPr>
                        <a:t> </a:t>
                      </a:r>
                      <a:r>
                        <a:rPr lang="en-US" sz="3999" dirty="0" err="1">
                          <a:solidFill>
                            <a:srgbClr val="000000"/>
                          </a:solidFill>
                          <a:latin typeface="Roboto Condensed"/>
                        </a:rPr>
                        <a:t>giúp</a:t>
                      </a:r>
                      <a:r>
                        <a:rPr lang="en-US" sz="3999" dirty="0">
                          <a:solidFill>
                            <a:srgbClr val="000000"/>
                          </a:solidFill>
                          <a:latin typeface="Roboto Condensed"/>
                        </a:rPr>
                        <a:t> </a:t>
                      </a:r>
                      <a:r>
                        <a:rPr lang="en-US" sz="3999" dirty="0" err="1">
                          <a:solidFill>
                            <a:srgbClr val="000000"/>
                          </a:solidFill>
                          <a:latin typeface="Roboto Condensed"/>
                        </a:rPr>
                        <a:t>làm</a:t>
                      </a:r>
                      <a:r>
                        <a:rPr lang="en-US" sz="3999" dirty="0">
                          <a:solidFill>
                            <a:srgbClr val="000000"/>
                          </a:solidFill>
                          <a:latin typeface="Roboto Condensed"/>
                        </a:rPr>
                        <a:t> </a:t>
                      </a:r>
                      <a:r>
                        <a:rPr lang="en-US" sz="3999" dirty="0" err="1">
                          <a:solidFill>
                            <a:srgbClr val="000000"/>
                          </a:solidFill>
                          <a:latin typeface="Roboto Condensed"/>
                        </a:rPr>
                        <a:t>rõ</a:t>
                      </a:r>
                      <a:r>
                        <a:rPr lang="en-US" sz="3999" dirty="0">
                          <a:solidFill>
                            <a:srgbClr val="000000"/>
                          </a:solidFill>
                          <a:latin typeface="Roboto Condensed"/>
                        </a:rPr>
                        <a:t> </a:t>
                      </a:r>
                      <a:r>
                        <a:rPr lang="en-US" sz="3999" dirty="0" err="1">
                          <a:solidFill>
                            <a:srgbClr val="000000"/>
                          </a:solidFill>
                          <a:latin typeface="Roboto Condensed"/>
                        </a:rPr>
                        <a:t>ràng</a:t>
                      </a:r>
                      <a:r>
                        <a:rPr lang="en-US" sz="3999" dirty="0">
                          <a:solidFill>
                            <a:srgbClr val="000000"/>
                          </a:solidFill>
                          <a:latin typeface="Roboto Condensed"/>
                        </a:rPr>
                        <a:t> </a:t>
                      </a:r>
                      <a:r>
                        <a:rPr lang="en-US" sz="3999" dirty="0" err="1">
                          <a:solidFill>
                            <a:srgbClr val="000000"/>
                          </a:solidFill>
                          <a:latin typeface="Roboto Condensed"/>
                        </a:rPr>
                        <a:t>hơn</a:t>
                      </a:r>
                      <a:r>
                        <a:rPr lang="en-US" sz="3999" dirty="0">
                          <a:solidFill>
                            <a:srgbClr val="000000"/>
                          </a:solidFill>
                          <a:latin typeface="Roboto Condensed"/>
                        </a:rPr>
                        <a:t> </a:t>
                      </a:r>
                      <a:r>
                        <a:rPr lang="en-US" sz="3999" dirty="0" err="1">
                          <a:solidFill>
                            <a:srgbClr val="000000"/>
                          </a:solidFill>
                          <a:latin typeface="Roboto Condensed"/>
                        </a:rPr>
                        <a:t>thông</a:t>
                      </a:r>
                      <a:r>
                        <a:rPr lang="en-US" sz="3999" dirty="0">
                          <a:solidFill>
                            <a:srgbClr val="000000"/>
                          </a:solidFill>
                          <a:latin typeface="Roboto Condensed"/>
                        </a:rPr>
                        <a:t> tin </a:t>
                      </a:r>
                      <a:r>
                        <a:rPr lang="en-US" sz="3999" dirty="0" err="1">
                          <a:solidFill>
                            <a:srgbClr val="000000"/>
                          </a:solidFill>
                          <a:latin typeface="Roboto Condensed"/>
                        </a:rPr>
                        <a:t>mà</a:t>
                      </a:r>
                      <a:r>
                        <a:rPr lang="en-US" sz="3999" dirty="0">
                          <a:solidFill>
                            <a:srgbClr val="000000"/>
                          </a:solidFill>
                          <a:latin typeface="Roboto Condensed"/>
                        </a:rPr>
                        <a:t> </a:t>
                      </a:r>
                      <a:r>
                        <a:rPr lang="en-US" sz="3999" dirty="0" err="1">
                          <a:solidFill>
                            <a:srgbClr val="000000"/>
                          </a:solidFill>
                          <a:latin typeface="Roboto Condensed"/>
                        </a:rPr>
                        <a:t>tác</a:t>
                      </a:r>
                      <a:r>
                        <a:rPr lang="en-US" sz="3999" dirty="0">
                          <a:solidFill>
                            <a:srgbClr val="000000"/>
                          </a:solidFill>
                          <a:latin typeface="Roboto Condensed"/>
                        </a:rPr>
                        <a:t> </a:t>
                      </a:r>
                      <a:r>
                        <a:rPr lang="en-US" sz="3999" dirty="0" err="1">
                          <a:solidFill>
                            <a:srgbClr val="000000"/>
                          </a:solidFill>
                          <a:latin typeface="Roboto Condensed"/>
                        </a:rPr>
                        <a:t>giả</a:t>
                      </a:r>
                      <a:r>
                        <a:rPr lang="en-US" sz="3999" dirty="0">
                          <a:solidFill>
                            <a:srgbClr val="000000"/>
                          </a:solidFill>
                          <a:latin typeface="Roboto Condensed"/>
                        </a:rPr>
                        <a:t> </a:t>
                      </a:r>
                      <a:r>
                        <a:rPr lang="en-US" sz="3999" dirty="0" err="1">
                          <a:solidFill>
                            <a:srgbClr val="000000"/>
                          </a:solidFill>
                          <a:latin typeface="Roboto Condensed"/>
                        </a:rPr>
                        <a:t>nêu</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văn</a:t>
                      </a:r>
                      <a:r>
                        <a:rPr lang="en-US" sz="3999" dirty="0">
                          <a:solidFill>
                            <a:srgbClr val="000000"/>
                          </a:solidFill>
                          <a:latin typeface="Roboto Condensed"/>
                        </a:rPr>
                        <a:t> </a:t>
                      </a:r>
                      <a:r>
                        <a:rPr lang="en-US" sz="3999" dirty="0" err="1">
                          <a:solidFill>
                            <a:srgbClr val="000000"/>
                          </a:solidFill>
                          <a:latin typeface="Roboto Condensed"/>
                        </a:rPr>
                        <a:t>bản</a:t>
                      </a:r>
                      <a:r>
                        <a:rPr lang="en-US" sz="3999" dirty="0">
                          <a:solidFill>
                            <a:srgbClr val="000000"/>
                          </a:solidFill>
                          <a:latin typeface="Roboto Condensed"/>
                        </a:rPr>
                        <a:t>. </a:t>
                      </a:r>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C9EDF7"/>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35"/>
          <a:stretch>
            <a:fillRect/>
          </a:stretch>
        </p:blipFill>
        <p:spPr>
          <a:xfrm rot="706869">
            <a:off x="-1112229" y="5135350"/>
            <a:ext cx="10755071" cy="6061949"/>
          </a:xfrm>
          <a:prstGeom prst="rect">
            <a:avLst/>
          </a:prstGeom>
        </p:spPr>
      </p:pic>
      <p:pic>
        <p:nvPicPr>
          <p:cNvPr id="3" name="Picture 3"/>
          <p:cNvPicPr>
            <a:picLocks noChangeAspect="1"/>
          </p:cNvPicPr>
          <p:nvPr/>
        </p:nvPicPr>
        <p:blipFill>
          <a:blip r:embed="rId4"/>
          <a:srcRect r="19"/>
          <a:stretch>
            <a:fillRect/>
          </a:stretch>
        </p:blipFill>
        <p:spPr>
          <a:xfrm rot="5847448">
            <a:off x="12750883" y="-2904806"/>
            <a:ext cx="8298372" cy="881101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65516" y="1500700"/>
            <a:ext cx="10534840" cy="9599873"/>
          </a:xfrm>
          <a:prstGeom prst="rect">
            <a:avLst/>
          </a:prstGeom>
        </p:spPr>
      </p:pic>
      <p:sp>
        <p:nvSpPr>
          <p:cNvPr id="5" name="TextBox 5"/>
          <p:cNvSpPr txBox="1"/>
          <p:nvPr/>
        </p:nvSpPr>
        <p:spPr>
          <a:xfrm>
            <a:off x="5246621" y="2887663"/>
            <a:ext cx="8447116" cy="4406900"/>
          </a:xfrm>
          <a:prstGeom prst="rect">
            <a:avLst/>
          </a:prstGeom>
        </p:spPr>
        <p:txBody>
          <a:bodyPr lIns="0" tIns="0" rIns="0" bIns="0" rtlCol="0" anchor="t">
            <a:spAutoFit/>
          </a:bodyPr>
          <a:lstStyle/>
          <a:p>
            <a:pPr algn="just">
              <a:lnSpc>
                <a:spcPts val="7000"/>
              </a:lnSpc>
            </a:pPr>
            <a:r>
              <a:rPr lang="en-US" sz="5000" dirty="0" err="1">
                <a:solidFill>
                  <a:srgbClr val="194A5D"/>
                </a:solidFill>
                <a:latin typeface="Roboto Condensed"/>
              </a:rPr>
              <a:t>Em</a:t>
            </a:r>
            <a:r>
              <a:rPr lang="en-US" sz="5000" dirty="0">
                <a:solidFill>
                  <a:srgbClr val="194A5D"/>
                </a:solidFill>
                <a:latin typeface="Roboto Condensed"/>
              </a:rPr>
              <a:t> </a:t>
            </a:r>
            <a:r>
              <a:rPr lang="en-US" sz="5000" dirty="0" err="1">
                <a:solidFill>
                  <a:srgbClr val="194A5D"/>
                </a:solidFill>
                <a:latin typeface="Roboto Condensed"/>
              </a:rPr>
              <a:t>có</a:t>
            </a:r>
            <a:r>
              <a:rPr lang="en-US" sz="5000" dirty="0">
                <a:solidFill>
                  <a:srgbClr val="194A5D"/>
                </a:solidFill>
                <a:latin typeface="Roboto Condensed"/>
              </a:rPr>
              <a:t> </a:t>
            </a:r>
            <a:r>
              <a:rPr lang="en-US" sz="5000" dirty="0" err="1">
                <a:solidFill>
                  <a:srgbClr val="194A5D"/>
                </a:solidFill>
                <a:latin typeface="Roboto Condensed"/>
              </a:rPr>
              <a:t>biết</a:t>
            </a:r>
            <a:r>
              <a:rPr lang="en-US" sz="5000" dirty="0">
                <a:solidFill>
                  <a:srgbClr val="194A5D"/>
                </a:solidFill>
                <a:latin typeface="Roboto Condensed"/>
              </a:rPr>
              <a:t> </a:t>
            </a:r>
            <a:r>
              <a:rPr lang="en-US" sz="5000" dirty="0" err="1">
                <a:solidFill>
                  <a:srgbClr val="194A5D"/>
                </a:solidFill>
                <a:latin typeface="Roboto Condensed"/>
              </a:rPr>
              <a:t>những</a:t>
            </a:r>
            <a:r>
              <a:rPr lang="en-US" sz="5000" dirty="0">
                <a:solidFill>
                  <a:srgbClr val="194A5D"/>
                </a:solidFill>
                <a:latin typeface="Roboto Condensed"/>
              </a:rPr>
              <a:t> </a:t>
            </a:r>
            <a:r>
              <a:rPr lang="en-US" sz="5000" dirty="0" err="1">
                <a:solidFill>
                  <a:srgbClr val="194A5D"/>
                </a:solidFill>
                <a:latin typeface="Roboto Condensed Bold"/>
              </a:rPr>
              <a:t>phương</a:t>
            </a:r>
            <a:r>
              <a:rPr lang="en-US" sz="5000" dirty="0">
                <a:solidFill>
                  <a:srgbClr val="194A5D"/>
                </a:solidFill>
                <a:latin typeface="Roboto Condensed Bold"/>
              </a:rPr>
              <a:t> </a:t>
            </a:r>
            <a:r>
              <a:rPr lang="en-US" sz="5000" dirty="0" err="1">
                <a:solidFill>
                  <a:srgbClr val="194A5D"/>
                </a:solidFill>
                <a:latin typeface="Roboto Condensed Bold"/>
              </a:rPr>
              <a:t>tiện</a:t>
            </a:r>
            <a:r>
              <a:rPr lang="en-US" sz="5000" dirty="0">
                <a:solidFill>
                  <a:srgbClr val="194A5D"/>
                </a:solidFill>
                <a:latin typeface="Roboto Condensed Bold"/>
              </a:rPr>
              <a:t> </a:t>
            </a:r>
            <a:r>
              <a:rPr lang="en-US" sz="5000" dirty="0" err="1">
                <a:solidFill>
                  <a:srgbClr val="194A5D"/>
                </a:solidFill>
                <a:latin typeface="Roboto Condensed Bold"/>
              </a:rPr>
              <a:t>đi</a:t>
            </a:r>
            <a:r>
              <a:rPr lang="en-US" sz="5000" dirty="0">
                <a:solidFill>
                  <a:srgbClr val="194A5D"/>
                </a:solidFill>
                <a:latin typeface="Roboto Condensed Bold"/>
              </a:rPr>
              <a:t> </a:t>
            </a:r>
            <a:r>
              <a:rPr lang="en-US" sz="5000" dirty="0" err="1">
                <a:solidFill>
                  <a:srgbClr val="194A5D"/>
                </a:solidFill>
                <a:latin typeface="Roboto Condensed Bold"/>
              </a:rPr>
              <a:t>lại</a:t>
            </a:r>
            <a:r>
              <a:rPr lang="en-US" sz="5000" dirty="0">
                <a:solidFill>
                  <a:srgbClr val="194A5D"/>
                </a:solidFill>
                <a:latin typeface="Roboto Condensed Bold"/>
              </a:rPr>
              <a:t> </a:t>
            </a:r>
            <a:r>
              <a:rPr lang="en-US" sz="5000" dirty="0" err="1">
                <a:solidFill>
                  <a:srgbClr val="194A5D"/>
                </a:solidFill>
                <a:latin typeface="Roboto Condensed Bold"/>
              </a:rPr>
              <a:t>nào</a:t>
            </a:r>
            <a:r>
              <a:rPr lang="en-US" sz="5000" dirty="0">
                <a:solidFill>
                  <a:srgbClr val="194A5D"/>
                </a:solidFill>
                <a:latin typeface="Roboto Condensed Bold"/>
              </a:rPr>
              <a:t> </a:t>
            </a:r>
            <a:r>
              <a:rPr lang="en-US" sz="5000" dirty="0" err="1">
                <a:solidFill>
                  <a:srgbClr val="194A5D"/>
                </a:solidFill>
                <a:latin typeface="Roboto Condensed Bold"/>
              </a:rPr>
              <a:t>mang</a:t>
            </a:r>
            <a:r>
              <a:rPr lang="en-US" sz="5000" dirty="0">
                <a:solidFill>
                  <a:srgbClr val="194A5D"/>
                </a:solidFill>
                <a:latin typeface="Roboto Condensed Bold"/>
              </a:rPr>
              <a:t> </a:t>
            </a:r>
            <a:r>
              <a:rPr lang="en-US" sz="5000" dirty="0" err="1">
                <a:solidFill>
                  <a:srgbClr val="194A5D"/>
                </a:solidFill>
                <a:latin typeface="Roboto Condensed Bold"/>
              </a:rPr>
              <a:t>tính</a:t>
            </a:r>
            <a:r>
              <a:rPr lang="en-US" sz="5000" dirty="0">
                <a:solidFill>
                  <a:srgbClr val="194A5D"/>
                </a:solidFill>
                <a:latin typeface="Roboto Condensed Bold"/>
              </a:rPr>
              <a:t> </a:t>
            </a:r>
            <a:r>
              <a:rPr lang="en-US" sz="5000" dirty="0" err="1">
                <a:solidFill>
                  <a:srgbClr val="194A5D"/>
                </a:solidFill>
                <a:latin typeface="Roboto Condensed Bold"/>
              </a:rPr>
              <a:t>đặc</a:t>
            </a:r>
            <a:r>
              <a:rPr lang="en-US" sz="5000" dirty="0">
                <a:solidFill>
                  <a:srgbClr val="194A5D"/>
                </a:solidFill>
                <a:latin typeface="Roboto Condensed Bold"/>
              </a:rPr>
              <a:t> </a:t>
            </a:r>
            <a:r>
              <a:rPr lang="en-US" sz="5000" dirty="0" err="1">
                <a:solidFill>
                  <a:srgbClr val="194A5D"/>
                </a:solidFill>
                <a:latin typeface="Roboto Condensed Bold"/>
              </a:rPr>
              <a:t>trưng</a:t>
            </a:r>
            <a:r>
              <a:rPr lang="en-US" sz="5000" dirty="0">
                <a:solidFill>
                  <a:srgbClr val="194A5D"/>
                </a:solidFill>
                <a:latin typeface="Roboto Condensed"/>
              </a:rPr>
              <a:t> </a:t>
            </a:r>
            <a:r>
              <a:rPr lang="en-US" sz="5000" dirty="0" err="1">
                <a:solidFill>
                  <a:srgbClr val="194A5D"/>
                </a:solidFill>
                <a:latin typeface="Roboto Condensed"/>
              </a:rPr>
              <a:t>của</a:t>
            </a:r>
            <a:r>
              <a:rPr lang="en-US" sz="5000" dirty="0">
                <a:solidFill>
                  <a:srgbClr val="194A5D"/>
                </a:solidFill>
                <a:latin typeface="Roboto Condensed"/>
              </a:rPr>
              <a:t> </a:t>
            </a:r>
            <a:r>
              <a:rPr lang="en-US" sz="5000" dirty="0" err="1">
                <a:solidFill>
                  <a:srgbClr val="194A5D"/>
                </a:solidFill>
                <a:latin typeface="Roboto Condensed"/>
              </a:rPr>
              <a:t>người</a:t>
            </a:r>
            <a:r>
              <a:rPr lang="en-US" sz="5000" dirty="0">
                <a:solidFill>
                  <a:srgbClr val="194A5D"/>
                </a:solidFill>
                <a:latin typeface="Roboto Condensed"/>
              </a:rPr>
              <a:t> </a:t>
            </a:r>
            <a:r>
              <a:rPr lang="en-US" sz="5000" dirty="0" err="1">
                <a:solidFill>
                  <a:srgbClr val="194A5D"/>
                </a:solidFill>
                <a:latin typeface="Roboto Condensed"/>
              </a:rPr>
              <a:t>dân</a:t>
            </a:r>
            <a:r>
              <a:rPr lang="en-US" sz="5000" dirty="0">
                <a:solidFill>
                  <a:srgbClr val="194A5D"/>
                </a:solidFill>
                <a:latin typeface="Roboto Condensed"/>
              </a:rPr>
              <a:t> </a:t>
            </a:r>
            <a:r>
              <a:rPr lang="en-US" sz="5000" dirty="0" err="1">
                <a:solidFill>
                  <a:srgbClr val="194A5D"/>
                </a:solidFill>
                <a:latin typeface="Roboto Condensed"/>
              </a:rPr>
              <a:t>mỗi</a:t>
            </a:r>
            <a:r>
              <a:rPr lang="en-US" sz="5000" dirty="0">
                <a:solidFill>
                  <a:srgbClr val="194A5D"/>
                </a:solidFill>
                <a:latin typeface="Roboto Condensed"/>
              </a:rPr>
              <a:t> </a:t>
            </a:r>
            <a:r>
              <a:rPr lang="en-US" sz="5000" dirty="0" err="1">
                <a:solidFill>
                  <a:srgbClr val="194A5D"/>
                </a:solidFill>
                <a:latin typeface="Roboto Condensed"/>
              </a:rPr>
              <a:t>vùng</a:t>
            </a:r>
            <a:r>
              <a:rPr lang="en-US" sz="5000" dirty="0">
                <a:solidFill>
                  <a:srgbClr val="194A5D"/>
                </a:solidFill>
                <a:latin typeface="Roboto Condensed"/>
              </a:rPr>
              <a:t> </a:t>
            </a:r>
            <a:r>
              <a:rPr lang="en-US" sz="5000" dirty="0" err="1">
                <a:solidFill>
                  <a:srgbClr val="194A5D"/>
                </a:solidFill>
                <a:latin typeface="Roboto Condensed"/>
              </a:rPr>
              <a:t>miền</a:t>
            </a:r>
            <a:r>
              <a:rPr lang="en-US" sz="5000" dirty="0">
                <a:solidFill>
                  <a:srgbClr val="194A5D"/>
                </a:solidFill>
                <a:latin typeface="Roboto Condensed"/>
              </a:rPr>
              <a:t> </a:t>
            </a:r>
            <a:r>
              <a:rPr lang="en-US" sz="5000" dirty="0" err="1">
                <a:solidFill>
                  <a:srgbClr val="194A5D"/>
                </a:solidFill>
                <a:latin typeface="Roboto Condensed"/>
              </a:rPr>
              <a:t>trên</a:t>
            </a:r>
            <a:r>
              <a:rPr lang="en-US" sz="5000" dirty="0">
                <a:solidFill>
                  <a:srgbClr val="194A5D"/>
                </a:solidFill>
                <a:latin typeface="Roboto Condensed"/>
              </a:rPr>
              <a:t> </a:t>
            </a:r>
            <a:r>
              <a:rPr lang="en-US" sz="5000" dirty="0" err="1">
                <a:solidFill>
                  <a:srgbClr val="194A5D"/>
                </a:solidFill>
                <a:latin typeface="Roboto Condensed"/>
              </a:rPr>
              <a:t>đất</a:t>
            </a:r>
            <a:r>
              <a:rPr lang="en-US" sz="5000" dirty="0">
                <a:solidFill>
                  <a:srgbClr val="194A5D"/>
                </a:solidFill>
                <a:latin typeface="Roboto Condensed"/>
              </a:rPr>
              <a:t> </a:t>
            </a:r>
            <a:r>
              <a:rPr lang="en-US" sz="5000" dirty="0" err="1">
                <a:solidFill>
                  <a:srgbClr val="194A5D"/>
                </a:solidFill>
                <a:latin typeface="Roboto Condensed"/>
              </a:rPr>
              <a:t>nước</a:t>
            </a:r>
            <a:r>
              <a:rPr lang="en-US" sz="5000" dirty="0">
                <a:solidFill>
                  <a:srgbClr val="194A5D"/>
                </a:solidFill>
                <a:latin typeface="Roboto Condensed"/>
              </a:rPr>
              <a:t> ta? </a:t>
            </a:r>
            <a:r>
              <a:rPr lang="en-US" sz="5000" dirty="0" err="1">
                <a:solidFill>
                  <a:srgbClr val="194A5D"/>
                </a:solidFill>
                <a:latin typeface="Roboto Condensed"/>
              </a:rPr>
              <a:t>Em</a:t>
            </a:r>
            <a:r>
              <a:rPr lang="en-US" sz="5000" dirty="0">
                <a:solidFill>
                  <a:srgbClr val="194A5D"/>
                </a:solidFill>
                <a:latin typeface="Roboto Condensed"/>
              </a:rPr>
              <a:t> </a:t>
            </a:r>
            <a:r>
              <a:rPr lang="en-US" sz="5000" dirty="0" err="1">
                <a:solidFill>
                  <a:srgbClr val="194A5D"/>
                </a:solidFill>
                <a:latin typeface="Roboto Condensed"/>
              </a:rPr>
              <a:t>thích</a:t>
            </a:r>
            <a:r>
              <a:rPr lang="en-US" sz="5000" dirty="0">
                <a:solidFill>
                  <a:srgbClr val="194A5D"/>
                </a:solidFill>
                <a:latin typeface="Roboto Condensed"/>
              </a:rPr>
              <a:t> </a:t>
            </a:r>
            <a:r>
              <a:rPr lang="en-US" sz="5000" dirty="0" err="1">
                <a:solidFill>
                  <a:srgbClr val="194A5D"/>
                </a:solidFill>
                <a:latin typeface="Roboto Condensed"/>
              </a:rPr>
              <a:t>nhất</a:t>
            </a:r>
            <a:r>
              <a:rPr lang="en-US" sz="5000" dirty="0">
                <a:solidFill>
                  <a:srgbClr val="194A5D"/>
                </a:solidFill>
                <a:latin typeface="Roboto Condensed"/>
              </a:rPr>
              <a:t> </a:t>
            </a:r>
            <a:r>
              <a:rPr lang="en-US" sz="5000" dirty="0" err="1">
                <a:solidFill>
                  <a:srgbClr val="194A5D"/>
                </a:solidFill>
                <a:latin typeface="Roboto Condensed"/>
              </a:rPr>
              <a:t>phương</a:t>
            </a:r>
            <a:r>
              <a:rPr lang="en-US" sz="5000" dirty="0">
                <a:solidFill>
                  <a:srgbClr val="194A5D"/>
                </a:solidFill>
                <a:latin typeface="Roboto Condensed"/>
              </a:rPr>
              <a:t> </a:t>
            </a:r>
            <a:r>
              <a:rPr lang="en-US" sz="5000" dirty="0" err="1">
                <a:solidFill>
                  <a:srgbClr val="194A5D"/>
                </a:solidFill>
                <a:latin typeface="Roboto Condensed"/>
              </a:rPr>
              <a:t>tiện</a:t>
            </a:r>
            <a:r>
              <a:rPr lang="en-US" sz="5000" dirty="0">
                <a:solidFill>
                  <a:srgbClr val="194A5D"/>
                </a:solidFill>
                <a:latin typeface="Roboto Condensed"/>
              </a:rPr>
              <a:t> </a:t>
            </a:r>
            <a:r>
              <a:rPr lang="en-US" sz="5000" dirty="0" err="1">
                <a:solidFill>
                  <a:srgbClr val="194A5D"/>
                </a:solidFill>
                <a:latin typeface="Roboto Condensed"/>
              </a:rPr>
              <a:t>nào</a:t>
            </a:r>
            <a:r>
              <a:rPr lang="en-US" sz="5000" dirty="0">
                <a:solidFill>
                  <a:srgbClr val="194A5D"/>
                </a:solidFill>
                <a:latin typeface="Roboto Condensed"/>
              </a:rPr>
              <a:t>? </a:t>
            </a:r>
            <a:r>
              <a:rPr lang="en-US" sz="5000" dirty="0" err="1">
                <a:solidFill>
                  <a:srgbClr val="194A5D"/>
                </a:solidFill>
                <a:latin typeface="Roboto Condensed"/>
              </a:rPr>
              <a:t>Vì</a:t>
            </a:r>
            <a:r>
              <a:rPr lang="en-US" sz="5000" dirty="0">
                <a:solidFill>
                  <a:srgbClr val="194A5D"/>
                </a:solidFill>
                <a:latin typeface="Roboto Condensed"/>
              </a:rPr>
              <a:t> </a:t>
            </a:r>
            <a:r>
              <a:rPr lang="en-US" sz="5000" dirty="0" err="1">
                <a:solidFill>
                  <a:srgbClr val="194A5D"/>
                </a:solidFill>
                <a:latin typeface="Roboto Condensed"/>
              </a:rPr>
              <a:t>sao</a:t>
            </a:r>
            <a:r>
              <a:rPr lang="en-US" sz="5000" dirty="0">
                <a:solidFill>
                  <a:srgbClr val="194A5D"/>
                </a:solidFill>
                <a:latin typeface="Roboto Condensed"/>
              </a:rPr>
              <a:t>? </a:t>
            </a:r>
          </a:p>
        </p:txBody>
      </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578376" y="7900416"/>
            <a:ext cx="7315200" cy="2386584"/>
          </a:xfrm>
          <a:prstGeom prst="rect">
            <a:avLst/>
          </a:prstGeom>
        </p:spPr>
      </p:pic>
      <p:sp>
        <p:nvSpPr>
          <p:cNvPr id="7" name="TextBox 7"/>
          <p:cNvSpPr txBox="1"/>
          <p:nvPr/>
        </p:nvSpPr>
        <p:spPr>
          <a:xfrm>
            <a:off x="702580" y="423881"/>
            <a:ext cx="7125453" cy="2716530"/>
          </a:xfrm>
          <a:prstGeom prst="rect">
            <a:avLst/>
          </a:prstGeom>
        </p:spPr>
        <p:txBody>
          <a:bodyPr lIns="0" tIns="0" rIns="0" bIns="0" rtlCol="0" anchor="t">
            <a:spAutoFit/>
          </a:bodyPr>
          <a:lstStyle/>
          <a:p>
            <a:pPr algn="ctr">
              <a:lnSpc>
                <a:spcPts val="10919"/>
              </a:lnSpc>
            </a:pPr>
            <a:r>
              <a:rPr lang="en-US" sz="7800">
                <a:solidFill>
                  <a:srgbClr val="194A5D"/>
                </a:solidFill>
                <a:latin typeface="Fraunces Bold"/>
              </a:rPr>
              <a:t>4. LUYỆN TẬP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EECA"/>
        </a:solidFill>
        <a:effectLst/>
      </p:bgPr>
    </p:bg>
    <p:spTree>
      <p:nvGrpSpPr>
        <p:cNvPr id="1" name=""/>
        <p:cNvGrpSpPr/>
        <p:nvPr/>
      </p:nvGrpSpPr>
      <p:grpSpPr>
        <a:xfrm>
          <a:off x="0" y="0"/>
          <a:ext cx="0" cy="0"/>
          <a:chOff x="0" y="0"/>
          <a:chExt cx="0" cy="0"/>
        </a:xfrm>
      </p:grpSpPr>
      <p:grpSp>
        <p:nvGrpSpPr>
          <p:cNvPr id="2" name="Group 2"/>
          <p:cNvGrpSpPr/>
          <p:nvPr/>
        </p:nvGrpSpPr>
        <p:grpSpPr>
          <a:xfrm>
            <a:off x="-1554595" y="2911371"/>
            <a:ext cx="17792700" cy="7554539"/>
            <a:chOff x="0" y="0"/>
            <a:chExt cx="1339117" cy="812800"/>
          </a:xfrm>
        </p:grpSpPr>
        <p:sp>
          <p:nvSpPr>
            <p:cNvPr id="3" name="Freeform 3"/>
            <p:cNvSpPr/>
            <p:nvPr/>
          </p:nvSpPr>
          <p:spPr>
            <a:xfrm>
              <a:off x="264972"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9DA82"/>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1219">
            <a:off x="230924" y="2328800"/>
            <a:ext cx="13343226" cy="868977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31063" y="3347703"/>
            <a:ext cx="766635" cy="110379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617289" y="8646649"/>
            <a:ext cx="459571" cy="66168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51743" y="890400"/>
            <a:ext cx="521103" cy="750279"/>
          </a:xfrm>
          <a:prstGeom prst="rect">
            <a:avLst/>
          </a:prstGeom>
        </p:spPr>
      </p:pic>
      <p:sp>
        <p:nvSpPr>
          <p:cNvPr id="9" name="TextBox 9"/>
          <p:cNvSpPr txBox="1"/>
          <p:nvPr/>
        </p:nvSpPr>
        <p:spPr>
          <a:xfrm>
            <a:off x="10602993" y="738000"/>
            <a:ext cx="7125453" cy="2716530"/>
          </a:xfrm>
          <a:prstGeom prst="rect">
            <a:avLst/>
          </a:prstGeom>
        </p:spPr>
        <p:txBody>
          <a:bodyPr lIns="0" tIns="0" rIns="0" bIns="0" rtlCol="0" anchor="t">
            <a:spAutoFit/>
          </a:bodyPr>
          <a:lstStyle/>
          <a:p>
            <a:pPr algn="ctr">
              <a:lnSpc>
                <a:spcPts val="10919"/>
              </a:lnSpc>
            </a:pPr>
            <a:r>
              <a:rPr lang="en-US" sz="7800" dirty="0">
                <a:solidFill>
                  <a:srgbClr val="202F5A"/>
                </a:solidFill>
                <a:latin typeface="Fraunces Bold"/>
              </a:rPr>
              <a:t>4. LUYỆN TẬP </a:t>
            </a:r>
          </a:p>
        </p:txBody>
      </p:sp>
      <p:sp>
        <p:nvSpPr>
          <p:cNvPr id="10" name="TextBox 10"/>
          <p:cNvSpPr txBox="1"/>
          <p:nvPr/>
        </p:nvSpPr>
        <p:spPr>
          <a:xfrm>
            <a:off x="2847074" y="3988168"/>
            <a:ext cx="8989363" cy="5179612"/>
          </a:xfrm>
          <a:prstGeom prst="rect">
            <a:avLst/>
          </a:prstGeom>
        </p:spPr>
        <p:txBody>
          <a:bodyPr lIns="0" tIns="0" rIns="0" bIns="0" rtlCol="0" anchor="t">
            <a:spAutoFit/>
          </a:bodyPr>
          <a:lstStyle/>
          <a:p>
            <a:pPr algn="ctr">
              <a:lnSpc>
                <a:spcPts val="5884"/>
              </a:lnSpc>
            </a:pPr>
            <a:r>
              <a:rPr lang="en-US" sz="4203" dirty="0" err="1">
                <a:solidFill>
                  <a:srgbClr val="202F5A"/>
                </a:solidFill>
                <a:latin typeface="Roboto Condensed"/>
              </a:rPr>
              <a:t>Cuối</a:t>
            </a:r>
            <a:r>
              <a:rPr lang="en-US" sz="4203" dirty="0">
                <a:solidFill>
                  <a:srgbClr val="202F5A"/>
                </a:solidFill>
                <a:latin typeface="Roboto Condensed"/>
              </a:rPr>
              <a:t> </a:t>
            </a:r>
            <a:r>
              <a:rPr lang="en-US" sz="4203" dirty="0" err="1">
                <a:solidFill>
                  <a:srgbClr val="202F5A"/>
                </a:solidFill>
                <a:latin typeface="Roboto Condensed"/>
              </a:rPr>
              <a:t>văn</a:t>
            </a:r>
            <a:r>
              <a:rPr lang="en-US" sz="4203" dirty="0">
                <a:solidFill>
                  <a:srgbClr val="202F5A"/>
                </a:solidFill>
                <a:latin typeface="Roboto Condensed"/>
              </a:rPr>
              <a:t> </a:t>
            </a:r>
            <a:r>
              <a:rPr lang="en-US" sz="4203" dirty="0" err="1">
                <a:solidFill>
                  <a:srgbClr val="202F5A"/>
                </a:solidFill>
                <a:latin typeface="Roboto Condensed"/>
              </a:rPr>
              <a:t>bản</a:t>
            </a:r>
            <a:r>
              <a:rPr lang="en-US" sz="4203" dirty="0">
                <a:solidFill>
                  <a:srgbClr val="202F5A"/>
                </a:solidFill>
                <a:latin typeface="Roboto Condensed"/>
              </a:rPr>
              <a:t>, </a:t>
            </a:r>
            <a:r>
              <a:rPr lang="en-US" sz="4203" dirty="0" err="1">
                <a:solidFill>
                  <a:srgbClr val="202F5A"/>
                </a:solidFill>
                <a:latin typeface="Roboto Condensed"/>
              </a:rPr>
              <a:t>tác</a:t>
            </a:r>
            <a:r>
              <a:rPr lang="en-US" sz="4203" dirty="0">
                <a:solidFill>
                  <a:srgbClr val="202F5A"/>
                </a:solidFill>
                <a:latin typeface="Roboto Condensed"/>
              </a:rPr>
              <a:t> </a:t>
            </a:r>
            <a:r>
              <a:rPr lang="en-US" sz="4203" dirty="0" err="1">
                <a:solidFill>
                  <a:srgbClr val="202F5A"/>
                </a:solidFill>
                <a:latin typeface="Roboto Condensed"/>
              </a:rPr>
              <a:t>giả</a:t>
            </a:r>
            <a:r>
              <a:rPr lang="en-US" sz="4203" dirty="0">
                <a:solidFill>
                  <a:srgbClr val="202F5A"/>
                </a:solidFill>
                <a:latin typeface="Roboto Condensed"/>
              </a:rPr>
              <a:t> </a:t>
            </a:r>
            <a:r>
              <a:rPr lang="en-US" sz="4203" dirty="0" err="1">
                <a:solidFill>
                  <a:srgbClr val="202F5A"/>
                </a:solidFill>
                <a:latin typeface="Roboto Condensed"/>
              </a:rPr>
              <a:t>viết</a:t>
            </a:r>
            <a:r>
              <a:rPr lang="en-US" sz="4203" dirty="0">
                <a:solidFill>
                  <a:srgbClr val="202F5A"/>
                </a:solidFill>
                <a:latin typeface="Roboto Condensed"/>
              </a:rPr>
              <a:t>: “</a:t>
            </a:r>
            <a:r>
              <a:rPr lang="en-US" sz="4203" dirty="0" err="1">
                <a:solidFill>
                  <a:srgbClr val="202F5A"/>
                </a:solidFill>
                <a:latin typeface="Roboto Condensed"/>
              </a:rPr>
              <a:t>Ghe</a:t>
            </a:r>
            <a:r>
              <a:rPr lang="en-US" sz="4203" dirty="0">
                <a:solidFill>
                  <a:srgbClr val="202F5A"/>
                </a:solidFill>
                <a:latin typeface="Roboto Condensed"/>
              </a:rPr>
              <a:t> </a:t>
            </a:r>
            <a:r>
              <a:rPr lang="en-US" sz="4203" dirty="0" err="1">
                <a:solidFill>
                  <a:srgbClr val="202F5A"/>
                </a:solidFill>
                <a:latin typeface="Roboto Condensed"/>
              </a:rPr>
              <a:t>xuồng</a:t>
            </a:r>
            <a:r>
              <a:rPr lang="en-US" sz="4203" dirty="0">
                <a:solidFill>
                  <a:srgbClr val="202F5A"/>
                </a:solidFill>
                <a:latin typeface="Roboto Condensed"/>
              </a:rPr>
              <a:t> ở Nam </a:t>
            </a:r>
            <a:r>
              <a:rPr lang="en-US" sz="4203" dirty="0" err="1">
                <a:solidFill>
                  <a:srgbClr val="202F5A"/>
                </a:solidFill>
                <a:latin typeface="Roboto Condensed"/>
              </a:rPr>
              <a:t>Bộ</a:t>
            </a:r>
            <a:r>
              <a:rPr lang="en-US" sz="4203" dirty="0">
                <a:solidFill>
                  <a:srgbClr val="202F5A"/>
                </a:solidFill>
                <a:latin typeface="Roboto Condensed"/>
              </a:rPr>
              <a:t> </a:t>
            </a:r>
            <a:r>
              <a:rPr lang="en-US" sz="4203" dirty="0" err="1">
                <a:solidFill>
                  <a:srgbClr val="202F5A"/>
                </a:solidFill>
                <a:latin typeface="Roboto Condensed"/>
              </a:rPr>
              <a:t>vừa</a:t>
            </a:r>
            <a:r>
              <a:rPr lang="en-US" sz="4203" dirty="0">
                <a:solidFill>
                  <a:srgbClr val="202F5A"/>
                </a:solidFill>
                <a:latin typeface="Roboto Condensed"/>
              </a:rPr>
              <a:t> </a:t>
            </a:r>
            <a:r>
              <a:rPr lang="en-US" sz="4203" dirty="0" err="1">
                <a:solidFill>
                  <a:srgbClr val="202F5A"/>
                </a:solidFill>
                <a:latin typeface="Roboto Condensed"/>
              </a:rPr>
              <a:t>là</a:t>
            </a:r>
            <a:r>
              <a:rPr lang="en-US" sz="4203" dirty="0">
                <a:solidFill>
                  <a:srgbClr val="202F5A"/>
                </a:solidFill>
                <a:latin typeface="Roboto Condensed"/>
              </a:rPr>
              <a:t> </a:t>
            </a:r>
            <a:r>
              <a:rPr lang="en-US" sz="4203" dirty="0" err="1">
                <a:solidFill>
                  <a:srgbClr val="202F5A"/>
                </a:solidFill>
                <a:latin typeface="Roboto Condensed"/>
              </a:rPr>
              <a:t>một</a:t>
            </a:r>
            <a:r>
              <a:rPr lang="en-US" sz="4203" dirty="0">
                <a:solidFill>
                  <a:srgbClr val="202F5A"/>
                </a:solidFill>
                <a:latin typeface="Roboto Condensed"/>
              </a:rPr>
              <a:t> </a:t>
            </a:r>
            <a:r>
              <a:rPr lang="en-US" sz="4203" dirty="0" err="1">
                <a:solidFill>
                  <a:srgbClr val="202F5A"/>
                </a:solidFill>
                <a:latin typeface="Roboto Condensed"/>
              </a:rPr>
              <a:t>loại</a:t>
            </a:r>
            <a:r>
              <a:rPr lang="en-US" sz="4203" dirty="0">
                <a:solidFill>
                  <a:srgbClr val="202F5A"/>
                </a:solidFill>
                <a:latin typeface="Roboto Condensed"/>
              </a:rPr>
              <a:t> </a:t>
            </a:r>
            <a:r>
              <a:rPr lang="en-US" sz="4203" dirty="0" err="1">
                <a:solidFill>
                  <a:srgbClr val="202F5A"/>
                </a:solidFill>
                <a:latin typeface="Roboto Condensed"/>
              </a:rPr>
              <a:t>phương</a:t>
            </a:r>
            <a:r>
              <a:rPr lang="en-US" sz="4203" dirty="0">
                <a:solidFill>
                  <a:srgbClr val="202F5A"/>
                </a:solidFill>
                <a:latin typeface="Roboto Condensed"/>
              </a:rPr>
              <a:t> </a:t>
            </a:r>
            <a:r>
              <a:rPr lang="en-US" sz="4203" dirty="0" err="1">
                <a:solidFill>
                  <a:srgbClr val="202F5A"/>
                </a:solidFill>
                <a:latin typeface="Roboto Condensed"/>
              </a:rPr>
              <a:t>tiện</a:t>
            </a:r>
            <a:r>
              <a:rPr lang="en-US" sz="4203" dirty="0">
                <a:solidFill>
                  <a:srgbClr val="202F5A"/>
                </a:solidFill>
                <a:latin typeface="Roboto Condensed"/>
              </a:rPr>
              <a:t> </a:t>
            </a:r>
            <a:r>
              <a:rPr lang="en-US" sz="4203" dirty="0" err="1">
                <a:solidFill>
                  <a:srgbClr val="202F5A"/>
                </a:solidFill>
                <a:latin typeface="Roboto Condensed"/>
              </a:rPr>
              <a:t>giao</a:t>
            </a:r>
            <a:r>
              <a:rPr lang="en-US" sz="4203" dirty="0">
                <a:solidFill>
                  <a:srgbClr val="202F5A"/>
                </a:solidFill>
                <a:latin typeface="Roboto Condensed"/>
              </a:rPr>
              <a:t> </a:t>
            </a:r>
            <a:r>
              <a:rPr lang="en-US" sz="4203" dirty="0" err="1">
                <a:solidFill>
                  <a:srgbClr val="202F5A"/>
                </a:solidFill>
                <a:latin typeface="Roboto Condensed"/>
              </a:rPr>
              <a:t>thông</a:t>
            </a:r>
            <a:r>
              <a:rPr lang="en-US" sz="4203" dirty="0">
                <a:solidFill>
                  <a:srgbClr val="202F5A"/>
                </a:solidFill>
                <a:latin typeface="Roboto Condensed"/>
              </a:rPr>
              <a:t> </a:t>
            </a:r>
            <a:r>
              <a:rPr lang="en-US" sz="4203" dirty="0" err="1">
                <a:solidFill>
                  <a:srgbClr val="202F5A"/>
                </a:solidFill>
                <a:latin typeface="Roboto Condensed"/>
              </a:rPr>
              <a:t>vô</a:t>
            </a:r>
            <a:r>
              <a:rPr lang="en-US" sz="4203" dirty="0">
                <a:solidFill>
                  <a:srgbClr val="202F5A"/>
                </a:solidFill>
                <a:latin typeface="Roboto Condensed"/>
              </a:rPr>
              <a:t> </a:t>
            </a:r>
            <a:r>
              <a:rPr lang="en-US" sz="4203" dirty="0" err="1">
                <a:solidFill>
                  <a:srgbClr val="202F5A"/>
                </a:solidFill>
                <a:latin typeface="Roboto Condensed"/>
              </a:rPr>
              <a:t>cùng</a:t>
            </a:r>
            <a:r>
              <a:rPr lang="en-US" sz="4203" dirty="0">
                <a:solidFill>
                  <a:srgbClr val="202F5A"/>
                </a:solidFill>
                <a:latin typeface="Roboto Condensed"/>
              </a:rPr>
              <a:t> </a:t>
            </a:r>
            <a:r>
              <a:rPr lang="en-US" sz="4203" dirty="0" err="1">
                <a:solidFill>
                  <a:srgbClr val="202F5A"/>
                </a:solidFill>
                <a:latin typeface="Roboto Condensed"/>
              </a:rPr>
              <a:t>hữu</a:t>
            </a:r>
            <a:r>
              <a:rPr lang="en-US" sz="4203" dirty="0">
                <a:solidFill>
                  <a:srgbClr val="202F5A"/>
                </a:solidFill>
                <a:latin typeface="Roboto Condensed"/>
              </a:rPr>
              <a:t> </a:t>
            </a:r>
            <a:r>
              <a:rPr lang="en-US" sz="4203" dirty="0" err="1">
                <a:solidFill>
                  <a:srgbClr val="202F5A"/>
                </a:solidFill>
                <a:latin typeface="Roboto Condensed"/>
              </a:rPr>
              <a:t>hiệu</a:t>
            </a:r>
            <a:r>
              <a:rPr lang="en-US" sz="4203" dirty="0">
                <a:solidFill>
                  <a:srgbClr val="202F5A"/>
                </a:solidFill>
                <a:latin typeface="Roboto Condensed"/>
              </a:rPr>
              <a:t>, </a:t>
            </a:r>
            <a:r>
              <a:rPr lang="en-US" sz="4203" dirty="0" err="1">
                <a:solidFill>
                  <a:srgbClr val="202F5A"/>
                </a:solidFill>
                <a:latin typeface="Roboto Condensed"/>
              </a:rPr>
              <a:t>gắn</a:t>
            </a:r>
            <a:r>
              <a:rPr lang="en-US" sz="4203" dirty="0">
                <a:solidFill>
                  <a:srgbClr val="202F5A"/>
                </a:solidFill>
                <a:latin typeface="Roboto Condensed"/>
              </a:rPr>
              <a:t> </a:t>
            </a:r>
            <a:r>
              <a:rPr lang="en-US" sz="4203" dirty="0" err="1">
                <a:solidFill>
                  <a:srgbClr val="202F5A"/>
                </a:solidFill>
                <a:latin typeface="Roboto Condensed"/>
              </a:rPr>
              <a:t>bó</a:t>
            </a:r>
            <a:r>
              <a:rPr lang="en-US" sz="4203" dirty="0">
                <a:solidFill>
                  <a:srgbClr val="202F5A"/>
                </a:solidFill>
                <a:latin typeface="Roboto Condensed"/>
              </a:rPr>
              <a:t> </a:t>
            </a:r>
            <a:r>
              <a:rPr lang="en-US" sz="4203" dirty="0" err="1">
                <a:solidFill>
                  <a:srgbClr val="202F5A"/>
                </a:solidFill>
                <a:latin typeface="Roboto Condensed"/>
              </a:rPr>
              <a:t>mật</a:t>
            </a:r>
            <a:r>
              <a:rPr lang="en-US" sz="4203" dirty="0">
                <a:solidFill>
                  <a:srgbClr val="202F5A"/>
                </a:solidFill>
                <a:latin typeface="Roboto Condensed"/>
              </a:rPr>
              <a:t> </a:t>
            </a:r>
            <a:r>
              <a:rPr lang="en-US" sz="4203" dirty="0" err="1">
                <a:solidFill>
                  <a:srgbClr val="202F5A"/>
                </a:solidFill>
                <a:latin typeface="Roboto Condensed"/>
              </a:rPr>
              <a:t>thiết</a:t>
            </a:r>
            <a:r>
              <a:rPr lang="en-US" sz="4203" dirty="0">
                <a:solidFill>
                  <a:srgbClr val="202F5A"/>
                </a:solidFill>
                <a:latin typeface="Roboto Condensed"/>
              </a:rPr>
              <a:t> </a:t>
            </a:r>
            <a:r>
              <a:rPr lang="en-US" sz="4203" dirty="0" err="1">
                <a:solidFill>
                  <a:srgbClr val="202F5A"/>
                </a:solidFill>
                <a:latin typeface="Roboto Condensed"/>
              </a:rPr>
              <a:t>với</a:t>
            </a:r>
            <a:r>
              <a:rPr lang="en-US" sz="4203" dirty="0">
                <a:solidFill>
                  <a:srgbClr val="202F5A"/>
                </a:solidFill>
                <a:latin typeface="Roboto Condensed"/>
              </a:rPr>
              <a:t> </a:t>
            </a:r>
            <a:r>
              <a:rPr lang="en-US" sz="4203" dirty="0" err="1">
                <a:solidFill>
                  <a:srgbClr val="202F5A"/>
                </a:solidFill>
                <a:latin typeface="Roboto Condensed"/>
              </a:rPr>
              <a:t>cư</a:t>
            </a:r>
            <a:r>
              <a:rPr lang="en-US" sz="4203" dirty="0">
                <a:solidFill>
                  <a:srgbClr val="202F5A"/>
                </a:solidFill>
                <a:latin typeface="Roboto Condensed"/>
              </a:rPr>
              <a:t> </a:t>
            </a:r>
            <a:r>
              <a:rPr lang="en-US" sz="4203" dirty="0" err="1">
                <a:solidFill>
                  <a:srgbClr val="202F5A"/>
                </a:solidFill>
                <a:latin typeface="Roboto Condensed"/>
              </a:rPr>
              <a:t>dân</a:t>
            </a:r>
            <a:r>
              <a:rPr lang="en-US" sz="4203" dirty="0">
                <a:solidFill>
                  <a:srgbClr val="202F5A"/>
                </a:solidFill>
                <a:latin typeface="Roboto Condensed"/>
              </a:rPr>
              <a:t> </a:t>
            </a:r>
            <a:r>
              <a:rPr lang="en-US" sz="4203" dirty="0" err="1">
                <a:solidFill>
                  <a:srgbClr val="202F5A"/>
                </a:solidFill>
                <a:latin typeface="Roboto Condensed"/>
              </a:rPr>
              <a:t>vùng</a:t>
            </a:r>
            <a:r>
              <a:rPr lang="en-US" sz="4203" dirty="0">
                <a:solidFill>
                  <a:srgbClr val="202F5A"/>
                </a:solidFill>
                <a:latin typeface="Roboto Condensed"/>
              </a:rPr>
              <a:t> </a:t>
            </a:r>
            <a:r>
              <a:rPr lang="en-US" sz="4203" dirty="0" err="1">
                <a:solidFill>
                  <a:srgbClr val="202F5A"/>
                </a:solidFill>
                <a:latin typeface="Roboto Condensed"/>
              </a:rPr>
              <a:t>sông</a:t>
            </a:r>
            <a:r>
              <a:rPr lang="en-US" sz="4203" dirty="0">
                <a:solidFill>
                  <a:srgbClr val="202F5A"/>
                </a:solidFill>
                <a:latin typeface="Roboto Condensed"/>
              </a:rPr>
              <a:t> </a:t>
            </a:r>
            <a:r>
              <a:rPr lang="en-US" sz="4203" dirty="0" err="1">
                <a:solidFill>
                  <a:srgbClr val="202F5A"/>
                </a:solidFill>
                <a:latin typeface="Roboto Condensed"/>
              </a:rPr>
              <a:t>nước</a:t>
            </a:r>
            <a:r>
              <a:rPr lang="en-US" sz="4203" dirty="0">
                <a:solidFill>
                  <a:srgbClr val="202F5A"/>
                </a:solidFill>
                <a:latin typeface="Roboto Condensed"/>
              </a:rPr>
              <a:t>, </a:t>
            </a:r>
            <a:r>
              <a:rPr lang="en-US" sz="4203" dirty="0" err="1">
                <a:solidFill>
                  <a:srgbClr val="202F5A"/>
                </a:solidFill>
                <a:latin typeface="Roboto Condensed"/>
              </a:rPr>
              <a:t>lại</a:t>
            </a:r>
            <a:r>
              <a:rPr lang="en-US" sz="4203" dirty="0">
                <a:solidFill>
                  <a:srgbClr val="202F5A"/>
                </a:solidFill>
                <a:latin typeface="Roboto Condensed"/>
              </a:rPr>
              <a:t> </a:t>
            </a:r>
            <a:r>
              <a:rPr lang="en-US" sz="4203" dirty="0" err="1">
                <a:solidFill>
                  <a:srgbClr val="202F5A"/>
                </a:solidFill>
                <a:latin typeface="Roboto Condensed"/>
              </a:rPr>
              <a:t>vừa</a:t>
            </a:r>
            <a:r>
              <a:rPr lang="en-US" sz="4203" dirty="0">
                <a:solidFill>
                  <a:srgbClr val="202F5A"/>
                </a:solidFill>
                <a:latin typeface="Roboto Condensed"/>
              </a:rPr>
              <a:t> </a:t>
            </a:r>
            <a:r>
              <a:rPr lang="en-US" sz="4203" dirty="0" err="1">
                <a:solidFill>
                  <a:srgbClr val="202F5A"/>
                </a:solidFill>
                <a:latin typeface="Roboto Condensed"/>
              </a:rPr>
              <a:t>ẩn</a:t>
            </a:r>
            <a:r>
              <a:rPr lang="en-US" sz="4203" dirty="0">
                <a:solidFill>
                  <a:srgbClr val="202F5A"/>
                </a:solidFill>
                <a:latin typeface="Roboto Condensed"/>
              </a:rPr>
              <a:t> </a:t>
            </a:r>
            <a:r>
              <a:rPr lang="en-US" sz="4203" dirty="0" err="1">
                <a:solidFill>
                  <a:srgbClr val="202F5A"/>
                </a:solidFill>
                <a:latin typeface="Roboto Condensed"/>
              </a:rPr>
              <a:t>chứa</a:t>
            </a:r>
            <a:r>
              <a:rPr lang="en-US" sz="4203" dirty="0">
                <a:solidFill>
                  <a:srgbClr val="202F5A"/>
                </a:solidFill>
                <a:latin typeface="Roboto Condensed"/>
              </a:rPr>
              <a:t> </a:t>
            </a:r>
            <a:r>
              <a:rPr lang="en-US" sz="4203" dirty="0" err="1">
                <a:solidFill>
                  <a:srgbClr val="202F5A"/>
                </a:solidFill>
                <a:latin typeface="Roboto Condensed"/>
              </a:rPr>
              <a:t>bên</a:t>
            </a:r>
            <a:r>
              <a:rPr lang="en-US" sz="4203" dirty="0">
                <a:solidFill>
                  <a:srgbClr val="202F5A"/>
                </a:solidFill>
                <a:latin typeface="Roboto Condensed"/>
              </a:rPr>
              <a:t> </a:t>
            </a:r>
            <a:r>
              <a:rPr lang="en-US" sz="4203" dirty="0" err="1">
                <a:solidFill>
                  <a:srgbClr val="202F5A"/>
                </a:solidFill>
                <a:latin typeface="Roboto Condensed"/>
              </a:rPr>
              <a:t>trong</a:t>
            </a:r>
            <a:r>
              <a:rPr lang="en-US" sz="4203" dirty="0">
                <a:solidFill>
                  <a:srgbClr val="202F5A"/>
                </a:solidFill>
                <a:latin typeface="Roboto Condensed"/>
              </a:rPr>
              <a:t> </a:t>
            </a:r>
            <a:r>
              <a:rPr lang="en-US" sz="4203" dirty="0" err="1">
                <a:solidFill>
                  <a:srgbClr val="202F5A"/>
                </a:solidFill>
                <a:latin typeface="Roboto Condensed"/>
              </a:rPr>
              <a:t>những</a:t>
            </a:r>
            <a:r>
              <a:rPr lang="en-US" sz="4203" dirty="0">
                <a:solidFill>
                  <a:srgbClr val="202F5A"/>
                </a:solidFill>
                <a:latin typeface="Roboto Condensed"/>
              </a:rPr>
              <a:t> </a:t>
            </a:r>
            <a:r>
              <a:rPr lang="en-US" sz="4203" dirty="0" err="1">
                <a:solidFill>
                  <a:srgbClr val="202F5A"/>
                </a:solidFill>
                <a:latin typeface="Roboto Condensed"/>
              </a:rPr>
              <a:t>giá</a:t>
            </a:r>
            <a:r>
              <a:rPr lang="en-US" sz="4203" dirty="0">
                <a:solidFill>
                  <a:srgbClr val="202F5A"/>
                </a:solidFill>
                <a:latin typeface="Roboto Condensed"/>
              </a:rPr>
              <a:t> </a:t>
            </a:r>
            <a:r>
              <a:rPr lang="en-US" sz="4203" dirty="0" err="1">
                <a:solidFill>
                  <a:srgbClr val="202F5A"/>
                </a:solidFill>
                <a:latin typeface="Roboto Condensed"/>
              </a:rPr>
              <a:t>trị</a:t>
            </a:r>
            <a:r>
              <a:rPr lang="en-US" sz="4203" dirty="0">
                <a:solidFill>
                  <a:srgbClr val="202F5A"/>
                </a:solidFill>
                <a:latin typeface="Roboto Condensed"/>
              </a:rPr>
              <a:t> </a:t>
            </a:r>
            <a:r>
              <a:rPr lang="en-US" sz="4203" dirty="0" err="1">
                <a:solidFill>
                  <a:srgbClr val="202F5A"/>
                </a:solidFill>
                <a:latin typeface="Roboto Condensed"/>
              </a:rPr>
              <a:t>văn</a:t>
            </a:r>
            <a:r>
              <a:rPr lang="en-US" sz="4203" dirty="0">
                <a:solidFill>
                  <a:srgbClr val="202F5A"/>
                </a:solidFill>
                <a:latin typeface="Roboto Condensed"/>
              </a:rPr>
              <a:t> </a:t>
            </a:r>
            <a:r>
              <a:rPr lang="en-US" sz="4203" dirty="0" err="1">
                <a:solidFill>
                  <a:srgbClr val="202F5A"/>
                </a:solidFill>
                <a:latin typeface="Roboto Condensed"/>
              </a:rPr>
              <a:t>hóa</a:t>
            </a:r>
            <a:r>
              <a:rPr lang="en-US" sz="4203" dirty="0">
                <a:solidFill>
                  <a:srgbClr val="202F5A"/>
                </a:solidFill>
                <a:latin typeface="Roboto Condensed"/>
              </a:rPr>
              <a:t> </a:t>
            </a:r>
            <a:r>
              <a:rPr lang="en-US" sz="4203" dirty="0" err="1">
                <a:solidFill>
                  <a:srgbClr val="202F5A"/>
                </a:solidFill>
                <a:latin typeface="Roboto Condensed"/>
              </a:rPr>
              <a:t>vô</a:t>
            </a:r>
            <a:r>
              <a:rPr lang="en-US" sz="4203" dirty="0">
                <a:solidFill>
                  <a:srgbClr val="202F5A"/>
                </a:solidFill>
                <a:latin typeface="Roboto Condensed"/>
              </a:rPr>
              <a:t> </a:t>
            </a:r>
            <a:r>
              <a:rPr lang="en-US" sz="4203" dirty="0" err="1">
                <a:solidFill>
                  <a:srgbClr val="202F5A"/>
                </a:solidFill>
                <a:latin typeface="Roboto Condensed"/>
              </a:rPr>
              <a:t>cùng</a:t>
            </a:r>
            <a:r>
              <a:rPr lang="en-US" sz="4203" dirty="0">
                <a:solidFill>
                  <a:srgbClr val="202F5A"/>
                </a:solidFill>
                <a:latin typeface="Roboto Condensed"/>
              </a:rPr>
              <a:t> </a:t>
            </a:r>
            <a:r>
              <a:rPr lang="en-US" sz="4203" dirty="0" err="1">
                <a:solidFill>
                  <a:srgbClr val="202F5A"/>
                </a:solidFill>
                <a:latin typeface="Roboto Condensed"/>
              </a:rPr>
              <a:t>độc</a:t>
            </a:r>
            <a:r>
              <a:rPr lang="en-US" sz="4203" dirty="0">
                <a:solidFill>
                  <a:srgbClr val="202F5A"/>
                </a:solidFill>
                <a:latin typeface="Roboto Condensed"/>
              </a:rPr>
              <a:t> </a:t>
            </a:r>
            <a:r>
              <a:rPr lang="en-US" sz="4203" dirty="0" err="1">
                <a:solidFill>
                  <a:srgbClr val="202F5A"/>
                </a:solidFill>
                <a:latin typeface="Roboto Condensed"/>
              </a:rPr>
              <a:t>đáo</a:t>
            </a:r>
            <a:r>
              <a:rPr lang="en-US" sz="4203" dirty="0">
                <a:solidFill>
                  <a:srgbClr val="202F5A"/>
                </a:solidFill>
                <a:latin typeface="Roboto Condensed"/>
              </a:rPr>
              <a:t>.”. </a:t>
            </a:r>
            <a:r>
              <a:rPr lang="en-US" sz="4203" dirty="0" err="1">
                <a:solidFill>
                  <a:srgbClr val="202F5A"/>
                </a:solidFill>
                <a:latin typeface="Roboto Condensed Bold"/>
              </a:rPr>
              <a:t>Em</a:t>
            </a:r>
            <a:r>
              <a:rPr lang="en-US" sz="4203" dirty="0">
                <a:solidFill>
                  <a:srgbClr val="202F5A"/>
                </a:solidFill>
                <a:latin typeface="Roboto Condensed Bold"/>
              </a:rPr>
              <a:t> </a:t>
            </a:r>
            <a:r>
              <a:rPr lang="en-US" sz="4203" dirty="0" err="1">
                <a:solidFill>
                  <a:srgbClr val="202F5A"/>
                </a:solidFill>
                <a:latin typeface="Roboto Condensed Bold"/>
              </a:rPr>
              <a:t>hãy</a:t>
            </a:r>
            <a:r>
              <a:rPr lang="en-US" sz="4203" dirty="0">
                <a:solidFill>
                  <a:srgbClr val="202F5A"/>
                </a:solidFill>
                <a:latin typeface="Roboto Condensed Bold"/>
              </a:rPr>
              <a:t> </a:t>
            </a:r>
            <a:r>
              <a:rPr lang="en-US" sz="4203" dirty="0" err="1">
                <a:solidFill>
                  <a:srgbClr val="202F5A"/>
                </a:solidFill>
                <a:latin typeface="Roboto Condensed Bold"/>
              </a:rPr>
              <a:t>làm</a:t>
            </a:r>
            <a:r>
              <a:rPr lang="en-US" sz="4203" dirty="0">
                <a:solidFill>
                  <a:srgbClr val="202F5A"/>
                </a:solidFill>
                <a:latin typeface="Roboto Condensed Bold"/>
              </a:rPr>
              <a:t> </a:t>
            </a:r>
            <a:r>
              <a:rPr lang="en-US" sz="4203" dirty="0" err="1">
                <a:solidFill>
                  <a:srgbClr val="202F5A"/>
                </a:solidFill>
                <a:latin typeface="Roboto Condensed Bold"/>
              </a:rPr>
              <a:t>rõ</a:t>
            </a:r>
            <a:r>
              <a:rPr lang="en-US" sz="4203" dirty="0">
                <a:solidFill>
                  <a:srgbClr val="202F5A"/>
                </a:solidFill>
                <a:latin typeface="Roboto Condensed Bold"/>
              </a:rPr>
              <a:t> ý </a:t>
            </a:r>
            <a:r>
              <a:rPr lang="en-US" sz="4203" dirty="0" err="1">
                <a:solidFill>
                  <a:srgbClr val="202F5A"/>
                </a:solidFill>
                <a:latin typeface="Roboto Condensed Bold"/>
              </a:rPr>
              <a:t>kiến</a:t>
            </a:r>
            <a:r>
              <a:rPr lang="en-US" sz="4203" dirty="0">
                <a:solidFill>
                  <a:srgbClr val="202F5A"/>
                </a:solidFill>
                <a:latin typeface="Roboto Condensed Bold"/>
              </a:rPr>
              <a:t> </a:t>
            </a:r>
            <a:r>
              <a:rPr lang="en-US" sz="4203" dirty="0" err="1">
                <a:solidFill>
                  <a:srgbClr val="202F5A"/>
                </a:solidFill>
                <a:latin typeface="Roboto Condensed Bold"/>
              </a:rPr>
              <a:t>của</a:t>
            </a:r>
            <a:r>
              <a:rPr lang="en-US" sz="4203" dirty="0">
                <a:solidFill>
                  <a:srgbClr val="202F5A"/>
                </a:solidFill>
                <a:latin typeface="Roboto Condensed Bold"/>
              </a:rPr>
              <a:t> </a:t>
            </a:r>
            <a:r>
              <a:rPr lang="en-US" sz="4203" dirty="0" err="1">
                <a:solidFill>
                  <a:srgbClr val="202F5A"/>
                </a:solidFill>
                <a:latin typeface="Roboto Condensed Bold"/>
              </a:rPr>
              <a:t>tác</a:t>
            </a:r>
            <a:r>
              <a:rPr lang="en-US" sz="4203" dirty="0">
                <a:solidFill>
                  <a:srgbClr val="202F5A"/>
                </a:solidFill>
                <a:latin typeface="Roboto Condensed Bold"/>
              </a:rPr>
              <a:t> </a:t>
            </a:r>
            <a:r>
              <a:rPr lang="en-US" sz="4203" dirty="0" err="1">
                <a:solidFill>
                  <a:srgbClr val="202F5A"/>
                </a:solidFill>
                <a:latin typeface="Roboto Condensed Bold"/>
              </a:rPr>
              <a:t>giả</a:t>
            </a:r>
            <a:r>
              <a:rPr lang="en-US" sz="4203" dirty="0">
                <a:solidFill>
                  <a:srgbClr val="202F5A"/>
                </a:solidFill>
                <a:latin typeface="Roboto Condensed Bold"/>
              </a:rPr>
              <a:t> </a:t>
            </a:r>
            <a:r>
              <a:rPr lang="en-US" sz="4203" dirty="0" err="1">
                <a:solidFill>
                  <a:srgbClr val="202F5A"/>
                </a:solidFill>
                <a:latin typeface="Roboto Condensed Bold"/>
              </a:rPr>
              <a:t>bằng</a:t>
            </a:r>
            <a:r>
              <a:rPr lang="en-US" sz="4203" dirty="0">
                <a:solidFill>
                  <a:srgbClr val="202F5A"/>
                </a:solidFill>
                <a:latin typeface="Roboto Condensed Bold"/>
              </a:rPr>
              <a:t> </a:t>
            </a:r>
            <a:r>
              <a:rPr lang="en-US" sz="4203" dirty="0" err="1">
                <a:solidFill>
                  <a:srgbClr val="202F5A"/>
                </a:solidFill>
                <a:latin typeface="Roboto Condensed Bold"/>
              </a:rPr>
              <a:t>đoạn</a:t>
            </a:r>
            <a:r>
              <a:rPr lang="en-US" sz="4203" dirty="0">
                <a:solidFill>
                  <a:srgbClr val="202F5A"/>
                </a:solidFill>
                <a:latin typeface="Roboto Condensed Bold"/>
              </a:rPr>
              <a:t> </a:t>
            </a:r>
            <a:r>
              <a:rPr lang="en-US" sz="4203" dirty="0" err="1">
                <a:solidFill>
                  <a:srgbClr val="202F5A"/>
                </a:solidFill>
                <a:latin typeface="Roboto Condensed Bold"/>
              </a:rPr>
              <a:t>văn</a:t>
            </a:r>
            <a:r>
              <a:rPr lang="en-US" sz="4203" dirty="0">
                <a:solidFill>
                  <a:srgbClr val="202F5A"/>
                </a:solidFill>
                <a:latin typeface="Roboto Condensed Bold"/>
              </a:rPr>
              <a:t> </a:t>
            </a:r>
            <a:r>
              <a:rPr lang="en-US" sz="4203" dirty="0" err="1">
                <a:solidFill>
                  <a:srgbClr val="202F5A"/>
                </a:solidFill>
                <a:latin typeface="Roboto Condensed Bold"/>
              </a:rPr>
              <a:t>khoảng</a:t>
            </a:r>
            <a:r>
              <a:rPr lang="en-US" sz="4203" dirty="0">
                <a:solidFill>
                  <a:srgbClr val="202F5A"/>
                </a:solidFill>
                <a:latin typeface="Roboto Condensed Bold"/>
              </a:rPr>
              <a:t> 7 </a:t>
            </a:r>
            <a:r>
              <a:rPr lang="en-US" sz="4203" dirty="0" err="1">
                <a:solidFill>
                  <a:srgbClr val="202F5A"/>
                </a:solidFill>
                <a:latin typeface="Roboto Condensed Bold"/>
              </a:rPr>
              <a:t>câu</a:t>
            </a:r>
            <a:r>
              <a:rPr lang="en-US" sz="4203" dirty="0">
                <a:solidFill>
                  <a:srgbClr val="202F5A"/>
                </a:solidFill>
                <a:latin typeface="Roboto Condensed"/>
              </a:rPr>
              <a:t>. </a:t>
            </a: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141590" y="179047"/>
            <a:ext cx="3308530" cy="274607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572071">
            <a:off x="-718300" y="7152527"/>
            <a:ext cx="3294061" cy="364992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477015">
            <a:off x="-1145062" y="-278832"/>
            <a:ext cx="3044365" cy="2839562"/>
          </a:xfrm>
          <a:prstGeom prst="rect">
            <a:avLst/>
          </a:prstGeom>
        </p:spPr>
      </p:pic>
      <p:pic>
        <p:nvPicPr>
          <p:cNvPr id="14" name="Picture 14"/>
          <p:cNvPicPr>
            <a:picLocks noChangeAspect="1"/>
          </p:cNvPicPr>
          <p:nvPr/>
        </p:nvPicPr>
        <p:blipFill>
          <a:blip r:embed="rId14" cstate="print">
            <a:alphaModFix amt="4200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685651" y="6920092"/>
            <a:ext cx="4114800" cy="4114800"/>
          </a:xfrm>
          <a:prstGeom prst="rect">
            <a:avLst/>
          </a:prstGeom>
        </p:spPr>
      </p:pic>
      <p:sp>
        <p:nvSpPr>
          <p:cNvPr id="15" name="TextBox 15"/>
          <p:cNvSpPr txBox="1"/>
          <p:nvPr/>
        </p:nvSpPr>
        <p:spPr>
          <a:xfrm>
            <a:off x="12995408" y="2287285"/>
            <a:ext cx="4733039" cy="4918075"/>
          </a:xfrm>
          <a:prstGeom prst="rect">
            <a:avLst/>
          </a:prstGeom>
        </p:spPr>
        <p:txBody>
          <a:bodyPr lIns="0" tIns="0" rIns="0" bIns="0" rtlCol="0" anchor="t">
            <a:spAutoFit/>
          </a:bodyPr>
          <a:lstStyle/>
          <a:p>
            <a:pPr marL="863601" lvl="1" indent="-431801">
              <a:lnSpc>
                <a:spcPts val="5600"/>
              </a:lnSpc>
              <a:buFont typeface="Arial"/>
              <a:buChar char="•"/>
            </a:pPr>
            <a:r>
              <a:rPr lang="en-US" sz="4000" dirty="0" err="1">
                <a:solidFill>
                  <a:srgbClr val="956068"/>
                </a:solidFill>
                <a:latin typeface="Roboto Condensed Bold"/>
              </a:rPr>
              <a:t>Hoạt</a:t>
            </a:r>
            <a:r>
              <a:rPr lang="en-US" sz="4000" dirty="0">
                <a:solidFill>
                  <a:srgbClr val="956068"/>
                </a:solidFill>
                <a:latin typeface="Roboto Condensed Bold"/>
              </a:rPr>
              <a:t> </a:t>
            </a:r>
            <a:r>
              <a:rPr lang="en-US" sz="4000" dirty="0" err="1">
                <a:solidFill>
                  <a:srgbClr val="956068"/>
                </a:solidFill>
                <a:latin typeface="Roboto Condensed Bold"/>
              </a:rPr>
              <a:t>động</a:t>
            </a:r>
            <a:r>
              <a:rPr lang="en-US" sz="4000" dirty="0">
                <a:solidFill>
                  <a:srgbClr val="956068"/>
                </a:solidFill>
                <a:latin typeface="Roboto Condensed Bold"/>
              </a:rPr>
              <a:t> </a:t>
            </a:r>
            <a:r>
              <a:rPr lang="en-US" sz="4000" dirty="0" err="1">
                <a:solidFill>
                  <a:srgbClr val="956068"/>
                </a:solidFill>
                <a:latin typeface="Roboto Condensed Bold"/>
              </a:rPr>
              <a:t>cá</a:t>
            </a:r>
            <a:r>
              <a:rPr lang="en-US" sz="4000" dirty="0">
                <a:solidFill>
                  <a:srgbClr val="956068"/>
                </a:solidFill>
                <a:latin typeface="Roboto Condensed Bold"/>
              </a:rPr>
              <a:t> </a:t>
            </a:r>
            <a:r>
              <a:rPr lang="en-US" sz="4000" dirty="0" err="1">
                <a:solidFill>
                  <a:srgbClr val="956068"/>
                </a:solidFill>
                <a:latin typeface="Roboto Condensed Bold"/>
              </a:rPr>
              <a:t>nhân</a:t>
            </a:r>
            <a:endParaRPr lang="en-US" sz="4000" dirty="0">
              <a:solidFill>
                <a:srgbClr val="956068"/>
              </a:solidFill>
              <a:latin typeface="Roboto Condensed Bold"/>
            </a:endParaRPr>
          </a:p>
          <a:p>
            <a:pPr marL="863601" lvl="1" indent="-431801">
              <a:lnSpc>
                <a:spcPts val="5600"/>
              </a:lnSpc>
              <a:buFont typeface="Arial"/>
              <a:buChar char="•"/>
            </a:pPr>
            <a:r>
              <a:rPr lang="en-US" sz="4000" dirty="0" err="1">
                <a:solidFill>
                  <a:srgbClr val="956068"/>
                </a:solidFill>
                <a:latin typeface="Roboto Condensed Bold"/>
              </a:rPr>
              <a:t>Trên</a:t>
            </a:r>
            <a:r>
              <a:rPr lang="en-US" sz="4000" dirty="0">
                <a:solidFill>
                  <a:srgbClr val="956068"/>
                </a:solidFill>
                <a:latin typeface="Roboto Condensed Bold"/>
              </a:rPr>
              <a:t> </a:t>
            </a:r>
            <a:r>
              <a:rPr lang="en-US" sz="4000" dirty="0" err="1">
                <a:solidFill>
                  <a:srgbClr val="956068"/>
                </a:solidFill>
                <a:latin typeface="Roboto Condensed Bold"/>
              </a:rPr>
              <a:t>lớp</a:t>
            </a:r>
            <a:r>
              <a:rPr lang="en-US" sz="4000" dirty="0">
                <a:solidFill>
                  <a:srgbClr val="956068"/>
                </a:solidFill>
                <a:latin typeface="Roboto Condensed Bold"/>
              </a:rPr>
              <a:t>: </a:t>
            </a:r>
            <a:r>
              <a:rPr lang="en-US" sz="4000" dirty="0" err="1">
                <a:solidFill>
                  <a:srgbClr val="956068"/>
                </a:solidFill>
                <a:latin typeface="Roboto Condensed Bold"/>
              </a:rPr>
              <a:t>lập</a:t>
            </a:r>
            <a:r>
              <a:rPr lang="en-US" sz="4000" dirty="0">
                <a:solidFill>
                  <a:srgbClr val="956068"/>
                </a:solidFill>
                <a:latin typeface="Roboto Condensed Bold"/>
              </a:rPr>
              <a:t> </a:t>
            </a:r>
            <a:r>
              <a:rPr lang="en-US" sz="4000" dirty="0" err="1">
                <a:solidFill>
                  <a:srgbClr val="956068"/>
                </a:solidFill>
                <a:latin typeface="Roboto Condensed Bold"/>
              </a:rPr>
              <a:t>dàn</a:t>
            </a:r>
            <a:r>
              <a:rPr lang="en-US" sz="4000" dirty="0">
                <a:solidFill>
                  <a:srgbClr val="956068"/>
                </a:solidFill>
                <a:latin typeface="Roboto Condensed Bold"/>
              </a:rPr>
              <a:t> ý</a:t>
            </a:r>
          </a:p>
          <a:p>
            <a:pPr marL="863601" lvl="1" indent="-431801">
              <a:lnSpc>
                <a:spcPts val="5600"/>
              </a:lnSpc>
              <a:buFont typeface="Arial"/>
              <a:buChar char="•"/>
            </a:pPr>
            <a:r>
              <a:rPr lang="en-US" sz="4000" dirty="0" err="1">
                <a:solidFill>
                  <a:srgbClr val="956068"/>
                </a:solidFill>
                <a:latin typeface="Roboto Condensed Bold"/>
              </a:rPr>
              <a:t>Về</a:t>
            </a:r>
            <a:r>
              <a:rPr lang="en-US" sz="4000" dirty="0">
                <a:solidFill>
                  <a:srgbClr val="956068"/>
                </a:solidFill>
                <a:latin typeface="Roboto Condensed Bold"/>
              </a:rPr>
              <a:t> </a:t>
            </a:r>
            <a:r>
              <a:rPr lang="en-US" sz="4000" dirty="0" err="1">
                <a:solidFill>
                  <a:srgbClr val="956068"/>
                </a:solidFill>
                <a:latin typeface="Roboto Condensed Bold"/>
              </a:rPr>
              <a:t>nhà</a:t>
            </a:r>
            <a:r>
              <a:rPr lang="en-US" sz="4000" dirty="0">
                <a:solidFill>
                  <a:srgbClr val="956068"/>
                </a:solidFill>
                <a:latin typeface="Roboto Condensed Bold"/>
              </a:rPr>
              <a:t>: </a:t>
            </a:r>
            <a:r>
              <a:rPr lang="en-US" sz="4000" dirty="0" err="1">
                <a:solidFill>
                  <a:srgbClr val="956068"/>
                </a:solidFill>
                <a:latin typeface="Roboto Condensed Bold"/>
              </a:rPr>
              <a:t>hoàn</a:t>
            </a:r>
            <a:r>
              <a:rPr lang="en-US" sz="4000" dirty="0">
                <a:solidFill>
                  <a:srgbClr val="956068"/>
                </a:solidFill>
                <a:latin typeface="Roboto Condensed Bold"/>
              </a:rPr>
              <a:t> </a:t>
            </a:r>
            <a:r>
              <a:rPr lang="en-US" sz="4000" dirty="0" err="1">
                <a:solidFill>
                  <a:srgbClr val="956068"/>
                </a:solidFill>
                <a:latin typeface="Roboto Condensed Bold"/>
              </a:rPr>
              <a:t>thiện</a:t>
            </a:r>
            <a:r>
              <a:rPr lang="en-US" sz="4000" dirty="0">
                <a:solidFill>
                  <a:srgbClr val="956068"/>
                </a:solidFill>
                <a:latin typeface="Roboto Condensed Bold"/>
              </a:rPr>
              <a:t> </a:t>
            </a:r>
            <a:r>
              <a:rPr lang="en-US" sz="4000" dirty="0" err="1">
                <a:solidFill>
                  <a:srgbClr val="956068"/>
                </a:solidFill>
                <a:latin typeface="Roboto Condensed Bold"/>
              </a:rPr>
              <a:t>đoạn</a:t>
            </a:r>
            <a:r>
              <a:rPr lang="en-US" sz="4000" dirty="0">
                <a:solidFill>
                  <a:srgbClr val="956068"/>
                </a:solidFill>
                <a:latin typeface="Roboto Condensed Bold"/>
              </a:rPr>
              <a:t> </a:t>
            </a:r>
            <a:r>
              <a:rPr lang="en-US" sz="4000" dirty="0" err="1">
                <a:solidFill>
                  <a:srgbClr val="956068"/>
                </a:solidFill>
                <a:latin typeface="Roboto Condensed Bold"/>
              </a:rPr>
              <a:t>văn</a:t>
            </a:r>
            <a:r>
              <a:rPr lang="en-US" sz="4000" dirty="0">
                <a:solidFill>
                  <a:srgbClr val="956068"/>
                </a:solidFill>
                <a:latin typeface="Roboto Condensed Bold"/>
              </a:rPr>
              <a:t> </a:t>
            </a:r>
            <a:r>
              <a:rPr lang="en-US" sz="4000" dirty="0" err="1">
                <a:solidFill>
                  <a:srgbClr val="956068"/>
                </a:solidFill>
                <a:latin typeface="Roboto Condensed Bold"/>
              </a:rPr>
              <a:t>vào</a:t>
            </a:r>
            <a:r>
              <a:rPr lang="en-US" sz="4000" dirty="0">
                <a:solidFill>
                  <a:srgbClr val="956068"/>
                </a:solidFill>
                <a:latin typeface="Roboto Condensed Bold"/>
              </a:rPr>
              <a:t> PHT 3.2</a:t>
            </a:r>
          </a:p>
          <a:p>
            <a:pPr marL="863601" lvl="1" indent="-431801">
              <a:lnSpc>
                <a:spcPts val="5600"/>
              </a:lnSpc>
              <a:buFont typeface="Arial"/>
              <a:buChar char="•"/>
            </a:pPr>
            <a:r>
              <a:rPr lang="en-US" sz="4000" dirty="0" err="1">
                <a:solidFill>
                  <a:srgbClr val="956068"/>
                </a:solidFill>
                <a:latin typeface="Roboto Condensed Bold"/>
              </a:rPr>
              <a:t>Thời</a:t>
            </a:r>
            <a:r>
              <a:rPr lang="en-US" sz="4000" dirty="0">
                <a:solidFill>
                  <a:srgbClr val="956068"/>
                </a:solidFill>
                <a:latin typeface="Roboto Condensed Bold"/>
              </a:rPr>
              <a:t> </a:t>
            </a:r>
            <a:r>
              <a:rPr lang="en-US" sz="4000" dirty="0" err="1">
                <a:solidFill>
                  <a:srgbClr val="956068"/>
                </a:solidFill>
                <a:latin typeface="Roboto Condensed Bold"/>
              </a:rPr>
              <a:t>gian</a:t>
            </a:r>
            <a:r>
              <a:rPr lang="en-US" sz="4000" dirty="0">
                <a:solidFill>
                  <a:srgbClr val="956068"/>
                </a:solidFill>
                <a:latin typeface="Roboto Condensed Bold"/>
              </a:rPr>
              <a:t> </a:t>
            </a:r>
            <a:r>
              <a:rPr lang="en-US" sz="4000" dirty="0" err="1">
                <a:solidFill>
                  <a:srgbClr val="956068"/>
                </a:solidFill>
                <a:latin typeface="Roboto Condensed Bold"/>
              </a:rPr>
              <a:t>thực</a:t>
            </a:r>
            <a:r>
              <a:rPr lang="en-US" sz="4000" dirty="0">
                <a:solidFill>
                  <a:srgbClr val="956068"/>
                </a:solidFill>
                <a:latin typeface="Roboto Condensed Bold"/>
              </a:rPr>
              <a:t> </a:t>
            </a:r>
            <a:r>
              <a:rPr lang="en-US" sz="4000" dirty="0" err="1">
                <a:solidFill>
                  <a:srgbClr val="956068"/>
                </a:solidFill>
                <a:latin typeface="Roboto Condensed Bold"/>
              </a:rPr>
              <a:t>hiện</a:t>
            </a:r>
            <a:r>
              <a:rPr lang="en-US" sz="4000" dirty="0">
                <a:solidFill>
                  <a:srgbClr val="956068"/>
                </a:solidFill>
                <a:latin typeface="Roboto Condensed Bold"/>
              </a:rPr>
              <a:t> </a:t>
            </a:r>
            <a:r>
              <a:rPr lang="en-US" sz="4000" dirty="0" err="1">
                <a:solidFill>
                  <a:srgbClr val="956068"/>
                </a:solidFill>
                <a:latin typeface="Roboto Condensed Bold"/>
              </a:rPr>
              <a:t>dàn</a:t>
            </a:r>
            <a:r>
              <a:rPr lang="en-US" sz="4000" dirty="0">
                <a:solidFill>
                  <a:srgbClr val="956068"/>
                </a:solidFill>
                <a:latin typeface="Roboto Condensed Bold"/>
              </a:rPr>
              <a:t> ý: 5 </a:t>
            </a:r>
            <a:r>
              <a:rPr lang="en-US" sz="4000" dirty="0" err="1">
                <a:solidFill>
                  <a:srgbClr val="956068"/>
                </a:solidFill>
                <a:latin typeface="Roboto Condensed Bold"/>
              </a:rPr>
              <a:t>phút</a:t>
            </a:r>
            <a:endParaRPr lang="en-US" sz="4000" dirty="0">
              <a:solidFill>
                <a:srgbClr val="956068"/>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847215" y="1530654"/>
            <a:ext cx="9144000" cy="8229600"/>
          </a:xfrm>
          <a:prstGeom prst="rect">
            <a:avLst/>
          </a:prstGeom>
        </p:spPr>
      </p:pic>
      <p:sp>
        <p:nvSpPr>
          <p:cNvPr id="3" name="TextBox 3"/>
          <p:cNvSpPr txBox="1"/>
          <p:nvPr/>
        </p:nvSpPr>
        <p:spPr>
          <a:xfrm>
            <a:off x="5204705" y="3238119"/>
            <a:ext cx="6510012" cy="3491790"/>
          </a:xfrm>
          <a:prstGeom prst="rect">
            <a:avLst/>
          </a:prstGeom>
        </p:spPr>
        <p:txBody>
          <a:bodyPr lIns="0" tIns="0" rIns="0" bIns="0" rtlCol="0" anchor="t">
            <a:spAutoFit/>
          </a:bodyPr>
          <a:lstStyle/>
          <a:p>
            <a:pPr algn="just">
              <a:lnSpc>
                <a:spcPts val="6877"/>
              </a:lnSpc>
            </a:pPr>
            <a:r>
              <a:rPr lang="en-US" sz="5415" dirty="0" err="1">
                <a:solidFill>
                  <a:srgbClr val="202F5A"/>
                </a:solidFill>
                <a:latin typeface="Roboto Condensed"/>
              </a:rPr>
              <a:t>Nhiệm</a:t>
            </a:r>
            <a:r>
              <a:rPr lang="en-US" sz="5415" dirty="0">
                <a:solidFill>
                  <a:srgbClr val="202F5A"/>
                </a:solidFill>
                <a:latin typeface="Roboto Condensed"/>
              </a:rPr>
              <a:t> </a:t>
            </a:r>
            <a:r>
              <a:rPr lang="en-US" sz="5415" dirty="0" err="1">
                <a:solidFill>
                  <a:srgbClr val="202F5A"/>
                </a:solidFill>
                <a:latin typeface="Roboto Condensed"/>
              </a:rPr>
              <a:t>vụ</a:t>
            </a:r>
            <a:r>
              <a:rPr lang="en-US" sz="5415" dirty="0">
                <a:solidFill>
                  <a:srgbClr val="202F5A"/>
                </a:solidFill>
                <a:latin typeface="Roboto Condensed"/>
              </a:rPr>
              <a:t>: </a:t>
            </a:r>
            <a:r>
              <a:rPr lang="en-US" sz="5415" dirty="0" err="1">
                <a:solidFill>
                  <a:srgbClr val="202F5A"/>
                </a:solidFill>
                <a:latin typeface="Roboto Condensed"/>
              </a:rPr>
              <a:t>Đọc</a:t>
            </a:r>
            <a:r>
              <a:rPr lang="en-US" sz="5415" dirty="0">
                <a:solidFill>
                  <a:srgbClr val="202F5A"/>
                </a:solidFill>
                <a:latin typeface="Roboto Condensed"/>
              </a:rPr>
              <a:t> </a:t>
            </a:r>
            <a:r>
              <a:rPr lang="en-US" sz="5415" dirty="0" err="1">
                <a:solidFill>
                  <a:srgbClr val="202F5A"/>
                </a:solidFill>
                <a:latin typeface="Roboto Condensed"/>
              </a:rPr>
              <a:t>mở</a:t>
            </a:r>
            <a:r>
              <a:rPr lang="en-US" sz="5415" dirty="0">
                <a:solidFill>
                  <a:srgbClr val="202F5A"/>
                </a:solidFill>
                <a:latin typeface="Roboto Condensed"/>
              </a:rPr>
              <a:t> </a:t>
            </a:r>
            <a:r>
              <a:rPr lang="en-US" sz="5415" dirty="0" err="1">
                <a:solidFill>
                  <a:srgbClr val="202F5A"/>
                </a:solidFill>
                <a:latin typeface="Roboto Condensed"/>
              </a:rPr>
              <a:t>rộng</a:t>
            </a:r>
            <a:r>
              <a:rPr lang="en-US" sz="5415" dirty="0">
                <a:solidFill>
                  <a:srgbClr val="202F5A"/>
                </a:solidFill>
                <a:latin typeface="Roboto Condensed"/>
              </a:rPr>
              <a:t> </a:t>
            </a:r>
            <a:r>
              <a:rPr lang="en-US" sz="5415" dirty="0" err="1">
                <a:solidFill>
                  <a:srgbClr val="202F5A"/>
                </a:solidFill>
                <a:latin typeface="Roboto Condensed"/>
              </a:rPr>
              <a:t>văn</a:t>
            </a:r>
            <a:r>
              <a:rPr lang="en-US" sz="5415" dirty="0">
                <a:solidFill>
                  <a:srgbClr val="202F5A"/>
                </a:solidFill>
                <a:latin typeface="Roboto Condensed"/>
              </a:rPr>
              <a:t> </a:t>
            </a:r>
            <a:r>
              <a:rPr lang="en-US" sz="5415" dirty="0" err="1">
                <a:solidFill>
                  <a:srgbClr val="202F5A"/>
                </a:solidFill>
                <a:latin typeface="Roboto Condensed"/>
              </a:rPr>
              <a:t>bản</a:t>
            </a:r>
            <a:r>
              <a:rPr lang="en-US" sz="5415" dirty="0">
                <a:solidFill>
                  <a:srgbClr val="202F5A"/>
                </a:solidFill>
                <a:latin typeface="Roboto Condensed"/>
              </a:rPr>
              <a:t> </a:t>
            </a:r>
            <a:r>
              <a:rPr lang="en-US" sz="5415" dirty="0" err="1">
                <a:solidFill>
                  <a:srgbClr val="202F5A"/>
                </a:solidFill>
                <a:latin typeface="Roboto Condensed"/>
              </a:rPr>
              <a:t>cùng</a:t>
            </a:r>
            <a:r>
              <a:rPr lang="en-US" sz="5415" dirty="0">
                <a:solidFill>
                  <a:srgbClr val="202F5A"/>
                </a:solidFill>
                <a:latin typeface="Roboto Condensed"/>
              </a:rPr>
              <a:t> </a:t>
            </a:r>
            <a:r>
              <a:rPr lang="en-US" sz="5415" dirty="0" err="1">
                <a:solidFill>
                  <a:srgbClr val="202F5A"/>
                </a:solidFill>
                <a:latin typeface="Roboto Condensed"/>
              </a:rPr>
              <a:t>thể</a:t>
            </a:r>
            <a:r>
              <a:rPr lang="en-US" sz="5415" dirty="0">
                <a:solidFill>
                  <a:srgbClr val="202F5A"/>
                </a:solidFill>
                <a:latin typeface="Roboto Condensed"/>
              </a:rPr>
              <a:t> </a:t>
            </a:r>
            <a:r>
              <a:rPr lang="en-US" sz="5415" dirty="0" err="1">
                <a:solidFill>
                  <a:srgbClr val="202F5A"/>
                </a:solidFill>
                <a:latin typeface="Roboto Condensed"/>
              </a:rPr>
              <a:t>loại</a:t>
            </a:r>
            <a:r>
              <a:rPr lang="en-US" sz="5415" dirty="0">
                <a:solidFill>
                  <a:srgbClr val="202F5A"/>
                </a:solidFill>
                <a:latin typeface="Roboto Condensed"/>
              </a:rPr>
              <a:t> </a:t>
            </a:r>
            <a:r>
              <a:rPr lang="en-US" sz="5415" dirty="0" err="1">
                <a:solidFill>
                  <a:srgbClr val="202F5A"/>
                </a:solidFill>
                <a:latin typeface="Roboto Condensed Italics"/>
              </a:rPr>
              <a:t>Tổng</a:t>
            </a:r>
            <a:r>
              <a:rPr lang="en-US" sz="5415" dirty="0">
                <a:solidFill>
                  <a:srgbClr val="202F5A"/>
                </a:solidFill>
                <a:latin typeface="Roboto Condensed Italics"/>
              </a:rPr>
              <a:t> </a:t>
            </a:r>
            <a:r>
              <a:rPr lang="en-US" sz="5415" dirty="0" err="1">
                <a:solidFill>
                  <a:srgbClr val="202F5A"/>
                </a:solidFill>
                <a:latin typeface="Roboto Condensed Italics"/>
              </a:rPr>
              <a:t>kiểm</a:t>
            </a:r>
            <a:r>
              <a:rPr lang="en-US" sz="5415" dirty="0">
                <a:solidFill>
                  <a:srgbClr val="202F5A"/>
                </a:solidFill>
                <a:latin typeface="Roboto Condensed Italics"/>
              </a:rPr>
              <a:t> </a:t>
            </a:r>
            <a:r>
              <a:rPr lang="en-US" sz="5415" dirty="0" err="1">
                <a:solidFill>
                  <a:srgbClr val="202F5A"/>
                </a:solidFill>
                <a:latin typeface="Roboto Condensed Italics"/>
              </a:rPr>
              <a:t>soát</a:t>
            </a:r>
            <a:r>
              <a:rPr lang="en-US" sz="5415" dirty="0">
                <a:solidFill>
                  <a:srgbClr val="202F5A"/>
                </a:solidFill>
                <a:latin typeface="Roboto Condensed Italics"/>
              </a:rPr>
              <a:t> </a:t>
            </a:r>
            <a:r>
              <a:rPr lang="en-US" sz="5415" dirty="0" err="1">
                <a:solidFill>
                  <a:srgbClr val="202F5A"/>
                </a:solidFill>
                <a:latin typeface="Roboto Condensed Italics"/>
              </a:rPr>
              <a:t>các</a:t>
            </a:r>
            <a:r>
              <a:rPr lang="en-US" sz="5415" dirty="0">
                <a:solidFill>
                  <a:srgbClr val="202F5A"/>
                </a:solidFill>
                <a:latin typeface="Roboto Condensed Italics"/>
              </a:rPr>
              <a:t> </a:t>
            </a:r>
            <a:r>
              <a:rPr lang="en-US" sz="5415" dirty="0" err="1">
                <a:solidFill>
                  <a:srgbClr val="202F5A"/>
                </a:solidFill>
                <a:latin typeface="Roboto Condensed Italics"/>
              </a:rPr>
              <a:t>phương</a:t>
            </a:r>
            <a:r>
              <a:rPr lang="en-US" sz="5415" dirty="0">
                <a:solidFill>
                  <a:srgbClr val="202F5A"/>
                </a:solidFill>
                <a:latin typeface="Roboto Condensed Italics"/>
              </a:rPr>
              <a:t> </a:t>
            </a:r>
            <a:r>
              <a:rPr lang="en-US" sz="5415" dirty="0" err="1">
                <a:solidFill>
                  <a:srgbClr val="202F5A"/>
                </a:solidFill>
                <a:latin typeface="Roboto Condensed Italics"/>
              </a:rPr>
              <a:t>tiện</a:t>
            </a:r>
            <a:r>
              <a:rPr lang="en-US" sz="5415" dirty="0">
                <a:solidFill>
                  <a:srgbClr val="202F5A"/>
                </a:solidFill>
                <a:latin typeface="Roboto Condensed Italics"/>
              </a:rPr>
              <a:t> </a:t>
            </a:r>
            <a:r>
              <a:rPr lang="en-US" sz="5415" dirty="0" err="1">
                <a:solidFill>
                  <a:srgbClr val="202F5A"/>
                </a:solidFill>
                <a:latin typeface="Roboto Condensed Italics"/>
              </a:rPr>
              <a:t>giao</a:t>
            </a:r>
            <a:r>
              <a:rPr lang="en-US" sz="5415" dirty="0">
                <a:solidFill>
                  <a:srgbClr val="202F5A"/>
                </a:solidFill>
                <a:latin typeface="Roboto Condensed Italics"/>
              </a:rPr>
              <a:t> </a:t>
            </a:r>
            <a:r>
              <a:rPr lang="en-US" sz="5415" dirty="0" err="1">
                <a:solidFill>
                  <a:srgbClr val="202F5A"/>
                </a:solidFill>
                <a:latin typeface="Roboto Condensed Italics"/>
              </a:rPr>
              <a:t>thông</a:t>
            </a:r>
            <a:endParaRPr lang="en-US" sz="5415" dirty="0">
              <a:solidFill>
                <a:srgbClr val="202F5A"/>
              </a:solidFill>
              <a:latin typeface="Roboto Condensed Italics"/>
            </a:endParaRPr>
          </a:p>
        </p:txBody>
      </p:sp>
      <p:pic>
        <p:nvPicPr>
          <p:cNvPr id="4" name="Picture 4"/>
          <p:cNvPicPr>
            <a:picLocks noChangeAspect="1"/>
          </p:cNvPicPr>
          <p:nvPr/>
        </p:nvPicPr>
        <p:blipFill>
          <a:blip r:embed="rId4"/>
          <a:srcRect/>
          <a:stretch>
            <a:fillRect/>
          </a:stretch>
        </p:blipFill>
        <p:spPr>
          <a:xfrm>
            <a:off x="10901677" y="6446112"/>
            <a:ext cx="7386323" cy="384088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205188"/>
            <a:ext cx="4226125" cy="2650933"/>
          </a:xfrm>
          <a:prstGeom prst="rect">
            <a:avLst/>
          </a:prstGeom>
        </p:spPr>
      </p:pic>
      <p:pic>
        <p:nvPicPr>
          <p:cNvPr id="6" name="Picture 6"/>
          <p:cNvPicPr>
            <a:picLocks noChangeAspect="1"/>
          </p:cNvPicPr>
          <p:nvPr/>
        </p:nvPicPr>
        <p:blipFill>
          <a:blip r:embed="rId7"/>
          <a:srcRect/>
          <a:stretch>
            <a:fillRect/>
          </a:stretch>
        </p:blipFill>
        <p:spPr>
          <a:xfrm>
            <a:off x="3488417" y="6223086"/>
            <a:ext cx="2717597" cy="3314142"/>
          </a:xfrm>
          <a:prstGeom prst="rect">
            <a:avLst/>
          </a:prstGeom>
        </p:spPr>
      </p:pic>
      <p:sp>
        <p:nvSpPr>
          <p:cNvPr id="7" name="TextBox 7"/>
          <p:cNvSpPr txBox="1"/>
          <p:nvPr/>
        </p:nvSpPr>
        <p:spPr>
          <a:xfrm>
            <a:off x="5581273" y="625396"/>
            <a:ext cx="7125453" cy="1335405"/>
          </a:xfrm>
          <a:prstGeom prst="rect">
            <a:avLst/>
          </a:prstGeom>
        </p:spPr>
        <p:txBody>
          <a:bodyPr lIns="0" tIns="0" rIns="0" bIns="0" rtlCol="0" anchor="t">
            <a:spAutoFit/>
          </a:bodyPr>
          <a:lstStyle/>
          <a:p>
            <a:pPr algn="ctr">
              <a:lnSpc>
                <a:spcPts val="10919"/>
              </a:lnSpc>
            </a:pPr>
            <a:r>
              <a:rPr lang="en-US" sz="7800">
                <a:solidFill>
                  <a:srgbClr val="202F5A"/>
                </a:solidFill>
                <a:latin typeface="Fraunces Bold"/>
              </a:rPr>
              <a:t>5. VẬN DỤNG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F5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12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4051714" y="6749103"/>
            <a:ext cx="4236286" cy="3929155"/>
          </a:xfrm>
          <a:prstGeom prst="rect">
            <a:avLst/>
          </a:prstGeom>
        </p:spPr>
      </p:pic>
      <p:pic>
        <p:nvPicPr>
          <p:cNvPr id="3" name="Picture 3"/>
          <p:cNvPicPr>
            <a:picLocks noChangeAspect="1"/>
          </p:cNvPicPr>
          <p:nvPr/>
        </p:nvPicPr>
        <p:blipFill>
          <a:blip r:embed="rId4" cstate="print">
            <a:alphaModFix amt="18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1494" y="-1728449"/>
            <a:ext cx="4505308" cy="4644647"/>
          </a:xfrm>
          <a:prstGeom prst="rect">
            <a:avLst/>
          </a:prstGeom>
        </p:spPr>
      </p:pic>
      <p:pic>
        <p:nvPicPr>
          <p:cNvPr id="4" name="Picture 4"/>
          <p:cNvPicPr>
            <a:picLocks noChangeAspect="1"/>
          </p:cNvPicPr>
          <p:nvPr/>
        </p:nvPicPr>
        <p:blipFill>
          <a:blip r:embed="rId4" cstate="print">
            <a:alphaModFix amt="18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2629" y="3070336"/>
            <a:ext cx="4505308" cy="4644647"/>
          </a:xfrm>
          <a:prstGeom prst="rect">
            <a:avLst/>
          </a:prstGeom>
        </p:spPr>
      </p:pic>
      <p:pic>
        <p:nvPicPr>
          <p:cNvPr id="5" name="Picture 5"/>
          <p:cNvPicPr>
            <a:picLocks noChangeAspect="1"/>
          </p:cNvPicPr>
          <p:nvPr/>
        </p:nvPicPr>
        <p:blipFill>
          <a:blip r:embed="rId6" cstate="print">
            <a:alphaModFix amt="12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103167">
            <a:off x="8061740" y="3186437"/>
            <a:ext cx="5103089" cy="4733115"/>
          </a:xfrm>
          <a:prstGeom prst="rect">
            <a:avLst/>
          </a:prstGeom>
        </p:spPr>
      </p:pic>
      <p:pic>
        <p:nvPicPr>
          <p:cNvPr id="6" name="Picture 6"/>
          <p:cNvPicPr>
            <a:picLocks noChangeAspect="1"/>
          </p:cNvPicPr>
          <p:nvPr/>
        </p:nvPicPr>
        <p:blipFill>
          <a:blip r:embed="rId7"/>
          <a:srcRect/>
          <a:stretch>
            <a:fillRect/>
          </a:stretch>
        </p:blipFill>
        <p:spPr>
          <a:xfrm rot="5400000">
            <a:off x="1952105" y="-696918"/>
            <a:ext cx="750687" cy="2754814"/>
          </a:xfrm>
          <a:prstGeom prst="rect">
            <a:avLst/>
          </a:prstGeom>
        </p:spPr>
      </p:pic>
      <p:pic>
        <p:nvPicPr>
          <p:cNvPr id="7" name="Picture 7"/>
          <p:cNvPicPr>
            <a:picLocks noChangeAspect="1"/>
          </p:cNvPicPr>
          <p:nvPr/>
        </p:nvPicPr>
        <p:blipFill>
          <a:blip r:embed="rId8"/>
          <a:srcRect/>
          <a:stretch>
            <a:fillRect/>
          </a:stretch>
        </p:blipFill>
        <p:spPr>
          <a:xfrm rot="-10800000">
            <a:off x="586992" y="680489"/>
            <a:ext cx="726098" cy="2664579"/>
          </a:xfrm>
          <a:prstGeom prst="rect">
            <a:avLst/>
          </a:prstGeom>
        </p:spPr>
      </p:pic>
      <p:pic>
        <p:nvPicPr>
          <p:cNvPr id="8" name="Picture 8"/>
          <p:cNvPicPr>
            <a:picLocks noChangeAspect="1"/>
          </p:cNvPicPr>
          <p:nvPr/>
        </p:nvPicPr>
        <p:blipFill>
          <a:blip r:embed="rId9"/>
          <a:srcRect/>
          <a:stretch>
            <a:fillRect/>
          </a:stretch>
        </p:blipFill>
        <p:spPr>
          <a:xfrm rot="5400000">
            <a:off x="284199" y="2490"/>
            <a:ext cx="2057781" cy="210514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400000">
            <a:off x="14316910" y="7998892"/>
            <a:ext cx="1079886" cy="2133107"/>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923406" y="6384350"/>
            <a:ext cx="1213002" cy="2396054"/>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058269" y="7658353"/>
            <a:ext cx="2729651" cy="257269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t="22599" r="22315"/>
          <a:stretch>
            <a:fillRect/>
          </a:stretch>
        </p:blipFill>
        <p:spPr>
          <a:xfrm>
            <a:off x="586992" y="7165336"/>
            <a:ext cx="2730296" cy="2720333"/>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t="22599" r="22315"/>
          <a:stretch>
            <a:fillRect/>
          </a:stretch>
        </p:blipFill>
        <p:spPr>
          <a:xfrm rot="-10800000">
            <a:off x="15185115" y="394456"/>
            <a:ext cx="2730296" cy="2720333"/>
          </a:xfrm>
          <a:prstGeom prst="rect">
            <a:avLst/>
          </a:prstGeom>
        </p:spPr>
      </p:pic>
      <p:sp>
        <p:nvSpPr>
          <p:cNvPr id="15" name="TextBox 15"/>
          <p:cNvSpPr txBox="1"/>
          <p:nvPr/>
        </p:nvSpPr>
        <p:spPr>
          <a:xfrm>
            <a:off x="6095698" y="5202160"/>
            <a:ext cx="7012425" cy="1250950"/>
          </a:xfrm>
          <a:prstGeom prst="rect">
            <a:avLst/>
          </a:prstGeom>
        </p:spPr>
        <p:txBody>
          <a:bodyPr lIns="0" tIns="0" rIns="0" bIns="0" rtlCol="0" anchor="t">
            <a:spAutoFit/>
          </a:bodyPr>
          <a:lstStyle/>
          <a:p>
            <a:pPr algn="ctr">
              <a:lnSpc>
                <a:spcPts val="9799"/>
              </a:lnSpc>
            </a:pPr>
            <a:r>
              <a:rPr lang="en-US" sz="6999">
                <a:solidFill>
                  <a:srgbClr val="343132"/>
                </a:solidFill>
                <a:latin typeface="#9Slide05 SVNBistro Script"/>
              </a:rPr>
              <a:t>Xin chào và hẹn gặp lại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
          <a:stretch>
            <a:fillRect/>
          </a:stretch>
        </p:blipFill>
        <p:spPr>
          <a:xfrm rot="-248593">
            <a:off x="11531168" y="-2751610"/>
            <a:ext cx="7393599" cy="7030640"/>
          </a:xfrm>
          <a:prstGeom prst="rect">
            <a:avLst/>
          </a:prstGeom>
        </p:spPr>
      </p:pic>
      <p:grpSp>
        <p:nvGrpSpPr>
          <p:cNvPr id="3" name="Group 3"/>
          <p:cNvGrpSpPr/>
          <p:nvPr/>
        </p:nvGrpSpPr>
        <p:grpSpPr>
          <a:xfrm>
            <a:off x="12175910" y="2144486"/>
            <a:ext cx="4506686" cy="1651667"/>
            <a:chOff x="0" y="0"/>
            <a:chExt cx="6008915" cy="2202223"/>
          </a:xfrm>
        </p:grpSpPr>
        <p:sp>
          <p:nvSpPr>
            <p:cNvPr id="4" name="Freeform 4"/>
            <p:cNvSpPr/>
            <p:nvPr/>
          </p:nvSpPr>
          <p:spPr>
            <a:xfrm>
              <a:off x="0" y="0"/>
              <a:ext cx="6008878" cy="3321558"/>
            </a:xfrm>
            <a:custGeom>
              <a:avLst/>
              <a:gdLst/>
              <a:ahLst/>
              <a:cxnLst/>
              <a:rect l="l" t="t" r="r" b="b"/>
              <a:pathLst>
                <a:path w="6008878" h="3321558">
                  <a:moveTo>
                    <a:pt x="0" y="0"/>
                  </a:moveTo>
                  <a:lnTo>
                    <a:pt x="1001522" y="0"/>
                  </a:lnTo>
                  <a:lnTo>
                    <a:pt x="2503678" y="0"/>
                  </a:lnTo>
                  <a:lnTo>
                    <a:pt x="6008878" y="0"/>
                  </a:lnTo>
                  <a:lnTo>
                    <a:pt x="6008878" y="1284605"/>
                  </a:lnTo>
                  <a:lnTo>
                    <a:pt x="6008878" y="1835150"/>
                  </a:lnTo>
                  <a:lnTo>
                    <a:pt x="6008878" y="2202180"/>
                  </a:lnTo>
                  <a:lnTo>
                    <a:pt x="2503678" y="2202180"/>
                  </a:lnTo>
                  <a:lnTo>
                    <a:pt x="658622" y="3321558"/>
                  </a:lnTo>
                  <a:lnTo>
                    <a:pt x="1001522" y="2202180"/>
                  </a:lnTo>
                  <a:lnTo>
                    <a:pt x="0" y="2202180"/>
                  </a:lnTo>
                  <a:lnTo>
                    <a:pt x="0" y="1835150"/>
                  </a:lnTo>
                  <a:lnTo>
                    <a:pt x="0" y="1284605"/>
                  </a:lnTo>
                  <a:close/>
                </a:path>
              </a:pathLst>
            </a:custGeom>
            <a:solidFill>
              <a:srgbClr val="CFE1CD"/>
            </a:solidFill>
          </p:spPr>
        </p:sp>
        <p:sp>
          <p:nvSpPr>
            <p:cNvPr id="5" name="TextBox 5"/>
            <p:cNvSpPr txBox="1"/>
            <p:nvPr/>
          </p:nvSpPr>
          <p:spPr>
            <a:xfrm>
              <a:off x="0" y="0"/>
              <a:ext cx="6008915" cy="2202223"/>
            </a:xfrm>
            <a:prstGeom prst="rect">
              <a:avLst/>
            </a:prstGeom>
          </p:spPr>
          <p:txBody>
            <a:bodyPr lIns="50800" tIns="50800" rIns="50800" bIns="50800" rtlCol="0" anchor="ctr"/>
            <a:lstStyle/>
            <a:p>
              <a:pPr algn="ctr">
                <a:lnSpc>
                  <a:spcPts val="5999"/>
                </a:lnSpc>
              </a:pPr>
              <a:r>
                <a:rPr lang="en-US" sz="4999">
                  <a:solidFill>
                    <a:srgbClr val="316756"/>
                  </a:solidFill>
                  <a:latin typeface="Roboto Condensed Bold"/>
                </a:rPr>
                <a:t>Biển báo gì?</a:t>
              </a:r>
            </a:p>
          </p:txBody>
        </p:sp>
      </p:grpSp>
      <p:pic>
        <p:nvPicPr>
          <p:cNvPr id="6" name="Picture 6"/>
          <p:cNvPicPr>
            <a:picLocks noChangeAspect="1"/>
          </p:cNvPicPr>
          <p:nvPr/>
        </p:nvPicPr>
        <p:blipFill>
          <a:blip r:embed="rId4"/>
          <a:srcRect b="28999"/>
          <a:stretch>
            <a:fillRect/>
          </a:stretch>
        </p:blipFill>
        <p:spPr>
          <a:xfrm>
            <a:off x="6912506" y="7025576"/>
            <a:ext cx="9770090" cy="2771935"/>
          </a:xfrm>
          <a:prstGeom prst="rect">
            <a:avLst/>
          </a:prstGeom>
        </p:spPr>
      </p:pic>
      <p:sp>
        <p:nvSpPr>
          <p:cNvPr id="7" name="TextBox 7"/>
          <p:cNvSpPr txBox="1"/>
          <p:nvPr/>
        </p:nvSpPr>
        <p:spPr>
          <a:xfrm>
            <a:off x="8504369" y="7361297"/>
            <a:ext cx="6586364" cy="1265117"/>
          </a:xfrm>
          <a:prstGeom prst="rect">
            <a:avLst/>
          </a:prstGeom>
        </p:spPr>
        <p:txBody>
          <a:bodyPr lIns="0" tIns="0" rIns="0" bIns="0" rtlCol="0" anchor="t">
            <a:spAutoFit/>
          </a:bodyPr>
          <a:lstStyle/>
          <a:p>
            <a:pPr algn="l">
              <a:lnSpc>
                <a:spcPts val="10963"/>
              </a:lnSpc>
            </a:pPr>
            <a:r>
              <a:rPr lang="en-US" sz="6000" spc="-130" dirty="0">
                <a:solidFill>
                  <a:srgbClr val="316756"/>
                </a:solidFill>
                <a:latin typeface="Montserrat Bold"/>
              </a:rPr>
              <a:t>3. </a:t>
            </a:r>
            <a:r>
              <a:rPr lang="en-US" sz="6000" spc="-130" dirty="0" err="1">
                <a:solidFill>
                  <a:srgbClr val="316756"/>
                </a:solidFill>
                <a:latin typeface="Montserrat Bold"/>
              </a:rPr>
              <a:t>Được</a:t>
            </a:r>
            <a:r>
              <a:rPr lang="en-US" sz="6000" spc="-130" dirty="0">
                <a:solidFill>
                  <a:srgbClr val="316756"/>
                </a:solidFill>
                <a:latin typeface="Montserrat Bold"/>
              </a:rPr>
              <a:t> </a:t>
            </a:r>
            <a:r>
              <a:rPr lang="en-US" sz="6000" spc="-130" dirty="0" err="1">
                <a:solidFill>
                  <a:srgbClr val="316756"/>
                </a:solidFill>
                <a:latin typeface="Montserrat Bold"/>
              </a:rPr>
              <a:t>rẽ</a:t>
            </a:r>
            <a:r>
              <a:rPr lang="en-US" sz="6000" spc="-130" dirty="0">
                <a:solidFill>
                  <a:srgbClr val="316756"/>
                </a:solidFill>
                <a:latin typeface="Montserrat Bold"/>
              </a:rPr>
              <a:t> </a:t>
            </a:r>
            <a:r>
              <a:rPr lang="en-US" sz="6000" spc="-130" dirty="0" err="1">
                <a:solidFill>
                  <a:srgbClr val="316756"/>
                </a:solidFill>
                <a:latin typeface="Montserrat Bold"/>
              </a:rPr>
              <a:t>phải</a:t>
            </a:r>
            <a:endParaRPr lang="en-US" sz="6000" spc="-130" dirty="0">
              <a:solidFill>
                <a:srgbClr val="316756"/>
              </a:solidFill>
              <a:latin typeface="Montserrat Bold"/>
            </a:endParaRPr>
          </a:p>
        </p:txBody>
      </p:sp>
      <p:pic>
        <p:nvPicPr>
          <p:cNvPr id="8" name="Picture 8"/>
          <p:cNvPicPr>
            <a:picLocks noChangeAspect="1"/>
          </p:cNvPicPr>
          <p:nvPr/>
        </p:nvPicPr>
        <p:blipFill>
          <a:blip r:embed="rId5"/>
          <a:srcRect l="468" r="468"/>
          <a:stretch>
            <a:fillRect/>
          </a:stretch>
        </p:blipFill>
        <p:spPr>
          <a:xfrm>
            <a:off x="2851435" y="366773"/>
            <a:ext cx="6292565" cy="6352079"/>
          </a:xfrm>
          <a:prstGeom prst="rect">
            <a:avLst/>
          </a:prstGeom>
        </p:spPr>
      </p:pic>
      <p:pic>
        <p:nvPicPr>
          <p:cNvPr id="9" name="Picture 9"/>
          <p:cNvPicPr>
            <a:picLocks noChangeAspect="1"/>
          </p:cNvPicPr>
          <p:nvPr/>
        </p:nvPicPr>
        <p:blipFill>
          <a:blip r:embed="rId6"/>
          <a:srcRect/>
          <a:stretch>
            <a:fillRect/>
          </a:stretch>
        </p:blipFill>
        <p:spPr>
          <a:xfrm rot="-6431778">
            <a:off x="-1341973" y="4798304"/>
            <a:ext cx="7622675" cy="8662130"/>
          </a:xfrm>
          <a:prstGeom prst="rect">
            <a:avLst/>
          </a:prstGeom>
        </p:spPr>
      </p:pic>
      <p:pic>
        <p:nvPicPr>
          <p:cNvPr id="10" name="Picture 10"/>
          <p:cNvPicPr>
            <a:picLocks noChangeAspect="1"/>
          </p:cNvPicPr>
          <p:nvPr/>
        </p:nvPicPr>
        <p:blipFill>
          <a:blip r:embed="rId7"/>
          <a:srcRect/>
          <a:stretch>
            <a:fillRect/>
          </a:stretch>
        </p:blipFill>
        <p:spPr>
          <a:xfrm>
            <a:off x="-614305" y="2911555"/>
            <a:ext cx="3286010" cy="147870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874392" y="4207944"/>
            <a:ext cx="4413608" cy="617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
          <a:stretch>
            <a:fillRect/>
          </a:stretch>
        </p:blipFill>
        <p:spPr>
          <a:xfrm rot="-248593">
            <a:off x="11531168" y="-2751610"/>
            <a:ext cx="7393599" cy="7030640"/>
          </a:xfrm>
          <a:prstGeom prst="rect">
            <a:avLst/>
          </a:prstGeom>
        </p:spPr>
      </p:pic>
      <p:grpSp>
        <p:nvGrpSpPr>
          <p:cNvPr id="3" name="Group 3"/>
          <p:cNvGrpSpPr/>
          <p:nvPr/>
        </p:nvGrpSpPr>
        <p:grpSpPr>
          <a:xfrm>
            <a:off x="12175910" y="2144486"/>
            <a:ext cx="4506686" cy="1651667"/>
            <a:chOff x="0" y="0"/>
            <a:chExt cx="6008915" cy="2202223"/>
          </a:xfrm>
        </p:grpSpPr>
        <p:sp>
          <p:nvSpPr>
            <p:cNvPr id="4" name="Freeform 4"/>
            <p:cNvSpPr/>
            <p:nvPr/>
          </p:nvSpPr>
          <p:spPr>
            <a:xfrm>
              <a:off x="0" y="0"/>
              <a:ext cx="6008878" cy="3321558"/>
            </a:xfrm>
            <a:custGeom>
              <a:avLst/>
              <a:gdLst/>
              <a:ahLst/>
              <a:cxnLst/>
              <a:rect l="l" t="t" r="r" b="b"/>
              <a:pathLst>
                <a:path w="6008878" h="3321558">
                  <a:moveTo>
                    <a:pt x="0" y="0"/>
                  </a:moveTo>
                  <a:lnTo>
                    <a:pt x="1001522" y="0"/>
                  </a:lnTo>
                  <a:lnTo>
                    <a:pt x="2503678" y="0"/>
                  </a:lnTo>
                  <a:lnTo>
                    <a:pt x="6008878" y="0"/>
                  </a:lnTo>
                  <a:lnTo>
                    <a:pt x="6008878" y="1284605"/>
                  </a:lnTo>
                  <a:lnTo>
                    <a:pt x="6008878" y="1835150"/>
                  </a:lnTo>
                  <a:lnTo>
                    <a:pt x="6008878" y="2202180"/>
                  </a:lnTo>
                  <a:lnTo>
                    <a:pt x="2503678" y="2202180"/>
                  </a:lnTo>
                  <a:lnTo>
                    <a:pt x="658622" y="3321558"/>
                  </a:lnTo>
                  <a:lnTo>
                    <a:pt x="1001522" y="2202180"/>
                  </a:lnTo>
                  <a:lnTo>
                    <a:pt x="0" y="2202180"/>
                  </a:lnTo>
                  <a:lnTo>
                    <a:pt x="0" y="1835150"/>
                  </a:lnTo>
                  <a:lnTo>
                    <a:pt x="0" y="1284605"/>
                  </a:lnTo>
                  <a:close/>
                </a:path>
              </a:pathLst>
            </a:custGeom>
            <a:solidFill>
              <a:srgbClr val="CFE1CD"/>
            </a:solidFill>
          </p:spPr>
        </p:sp>
        <p:sp>
          <p:nvSpPr>
            <p:cNvPr id="5" name="TextBox 5"/>
            <p:cNvSpPr txBox="1"/>
            <p:nvPr/>
          </p:nvSpPr>
          <p:spPr>
            <a:xfrm>
              <a:off x="0" y="0"/>
              <a:ext cx="6008915" cy="2202223"/>
            </a:xfrm>
            <a:prstGeom prst="rect">
              <a:avLst/>
            </a:prstGeom>
          </p:spPr>
          <p:txBody>
            <a:bodyPr lIns="50800" tIns="50800" rIns="50800" bIns="50800" rtlCol="0" anchor="ctr"/>
            <a:lstStyle/>
            <a:p>
              <a:pPr algn="ctr">
                <a:lnSpc>
                  <a:spcPts val="5999"/>
                </a:lnSpc>
              </a:pPr>
              <a:r>
                <a:rPr lang="en-US" sz="4999">
                  <a:solidFill>
                    <a:srgbClr val="316756"/>
                  </a:solidFill>
                  <a:latin typeface="Roboto Condensed Bold"/>
                </a:rPr>
                <a:t>Biển báo gì?</a:t>
              </a:r>
            </a:p>
          </p:txBody>
        </p:sp>
      </p:grpSp>
      <p:pic>
        <p:nvPicPr>
          <p:cNvPr id="6" name="Picture 6"/>
          <p:cNvPicPr>
            <a:picLocks noChangeAspect="1"/>
          </p:cNvPicPr>
          <p:nvPr/>
        </p:nvPicPr>
        <p:blipFill>
          <a:blip r:embed="rId4"/>
          <a:srcRect b="28999"/>
          <a:stretch>
            <a:fillRect/>
          </a:stretch>
        </p:blipFill>
        <p:spPr>
          <a:xfrm>
            <a:off x="6912506" y="7025576"/>
            <a:ext cx="9770090" cy="2771935"/>
          </a:xfrm>
          <a:prstGeom prst="rect">
            <a:avLst/>
          </a:prstGeom>
        </p:spPr>
      </p:pic>
      <p:sp>
        <p:nvSpPr>
          <p:cNvPr id="7" name="TextBox 7"/>
          <p:cNvSpPr txBox="1"/>
          <p:nvPr/>
        </p:nvSpPr>
        <p:spPr>
          <a:xfrm>
            <a:off x="6753200" y="7460225"/>
            <a:ext cx="9172600" cy="1265117"/>
          </a:xfrm>
          <a:prstGeom prst="rect">
            <a:avLst/>
          </a:prstGeom>
        </p:spPr>
        <p:txBody>
          <a:bodyPr wrap="square" lIns="0" tIns="0" rIns="0" bIns="0" rtlCol="0" anchor="t">
            <a:spAutoFit/>
          </a:bodyPr>
          <a:lstStyle/>
          <a:p>
            <a:pPr algn="l">
              <a:lnSpc>
                <a:spcPts val="10963"/>
              </a:lnSpc>
            </a:pPr>
            <a:r>
              <a:rPr lang="en-US" sz="6000" spc="-130" dirty="0">
                <a:solidFill>
                  <a:srgbClr val="316756"/>
                </a:solidFill>
                <a:latin typeface="Montserrat Bold"/>
              </a:rPr>
              <a:t>4. </a:t>
            </a:r>
            <a:r>
              <a:rPr lang="en-US" sz="6000" spc="-130" dirty="0" err="1">
                <a:solidFill>
                  <a:srgbClr val="316756"/>
                </a:solidFill>
                <a:latin typeface="Montserrat Bold"/>
              </a:rPr>
              <a:t>Cấm</a:t>
            </a:r>
            <a:r>
              <a:rPr lang="en-US" sz="6000" spc="-130" dirty="0">
                <a:solidFill>
                  <a:srgbClr val="316756"/>
                </a:solidFill>
                <a:latin typeface="Montserrat Bold"/>
              </a:rPr>
              <a:t> </a:t>
            </a:r>
            <a:r>
              <a:rPr lang="en-US" sz="6000" spc="-130" dirty="0" err="1">
                <a:solidFill>
                  <a:srgbClr val="316756"/>
                </a:solidFill>
                <a:latin typeface="Montserrat Bold"/>
              </a:rPr>
              <a:t>đi</a:t>
            </a:r>
            <a:r>
              <a:rPr lang="en-US" sz="6000" spc="-130" dirty="0">
                <a:solidFill>
                  <a:srgbClr val="316756"/>
                </a:solidFill>
                <a:latin typeface="Montserrat Bold"/>
              </a:rPr>
              <a:t> </a:t>
            </a:r>
            <a:r>
              <a:rPr lang="en-US" sz="6000" spc="-130" dirty="0" err="1">
                <a:solidFill>
                  <a:srgbClr val="316756"/>
                </a:solidFill>
                <a:latin typeface="Montserrat Bold"/>
              </a:rPr>
              <a:t>ngược</a:t>
            </a:r>
            <a:r>
              <a:rPr lang="en-US" sz="6000" spc="-130" dirty="0">
                <a:solidFill>
                  <a:srgbClr val="316756"/>
                </a:solidFill>
                <a:latin typeface="Montserrat Bold"/>
              </a:rPr>
              <a:t> </a:t>
            </a:r>
            <a:r>
              <a:rPr lang="en-US" sz="6000" spc="-130" dirty="0" err="1">
                <a:solidFill>
                  <a:srgbClr val="316756"/>
                </a:solidFill>
                <a:latin typeface="Montserrat Bold"/>
              </a:rPr>
              <a:t>chiều</a:t>
            </a:r>
            <a:endParaRPr lang="en-US" sz="6000" spc="-130" dirty="0">
              <a:solidFill>
                <a:srgbClr val="316756"/>
              </a:solidFill>
              <a:latin typeface="Montserrat Bold"/>
            </a:endParaRPr>
          </a:p>
        </p:txBody>
      </p:sp>
      <p:pic>
        <p:nvPicPr>
          <p:cNvPr id="8" name="Picture 8"/>
          <p:cNvPicPr>
            <a:picLocks noChangeAspect="1"/>
          </p:cNvPicPr>
          <p:nvPr/>
        </p:nvPicPr>
        <p:blipFill>
          <a:blip r:embed="rId5"/>
          <a:srcRect/>
          <a:stretch>
            <a:fillRect/>
          </a:stretch>
        </p:blipFill>
        <p:spPr>
          <a:xfrm>
            <a:off x="3098671" y="489489"/>
            <a:ext cx="6411567" cy="6411567"/>
          </a:xfrm>
          <a:prstGeom prst="rect">
            <a:avLst/>
          </a:prstGeom>
        </p:spPr>
      </p:pic>
      <p:pic>
        <p:nvPicPr>
          <p:cNvPr id="9" name="Picture 9"/>
          <p:cNvPicPr>
            <a:picLocks noChangeAspect="1"/>
          </p:cNvPicPr>
          <p:nvPr/>
        </p:nvPicPr>
        <p:blipFill>
          <a:blip r:embed="rId6"/>
          <a:srcRect/>
          <a:stretch>
            <a:fillRect/>
          </a:stretch>
        </p:blipFill>
        <p:spPr>
          <a:xfrm rot="-6431778">
            <a:off x="-1341973" y="4798304"/>
            <a:ext cx="7622675" cy="8662130"/>
          </a:xfrm>
          <a:prstGeom prst="rect">
            <a:avLst/>
          </a:prstGeom>
        </p:spPr>
      </p:pic>
      <p:pic>
        <p:nvPicPr>
          <p:cNvPr id="10" name="Picture 10"/>
          <p:cNvPicPr>
            <a:picLocks noChangeAspect="1"/>
          </p:cNvPicPr>
          <p:nvPr/>
        </p:nvPicPr>
        <p:blipFill>
          <a:blip r:embed="rId7"/>
          <a:srcRect/>
          <a:stretch>
            <a:fillRect/>
          </a:stretch>
        </p:blipFill>
        <p:spPr>
          <a:xfrm>
            <a:off x="-614305" y="2911555"/>
            <a:ext cx="3286010" cy="147870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001591" y="4207944"/>
            <a:ext cx="4413608" cy="617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5"/>
          <a:stretch>
            <a:fillRect/>
          </a:stretch>
        </p:blipFill>
        <p:spPr>
          <a:xfrm rot="-248593">
            <a:off x="11531168" y="-2751610"/>
            <a:ext cx="7393599" cy="7030640"/>
          </a:xfrm>
          <a:prstGeom prst="rect">
            <a:avLst/>
          </a:prstGeom>
        </p:spPr>
      </p:pic>
      <p:grpSp>
        <p:nvGrpSpPr>
          <p:cNvPr id="3" name="Group 3"/>
          <p:cNvGrpSpPr/>
          <p:nvPr/>
        </p:nvGrpSpPr>
        <p:grpSpPr>
          <a:xfrm>
            <a:off x="12175910" y="2144486"/>
            <a:ext cx="4506686" cy="1651667"/>
            <a:chOff x="0" y="0"/>
            <a:chExt cx="6008915" cy="2202223"/>
          </a:xfrm>
        </p:grpSpPr>
        <p:sp>
          <p:nvSpPr>
            <p:cNvPr id="4" name="Freeform 4"/>
            <p:cNvSpPr/>
            <p:nvPr/>
          </p:nvSpPr>
          <p:spPr>
            <a:xfrm>
              <a:off x="0" y="0"/>
              <a:ext cx="6008878" cy="3321558"/>
            </a:xfrm>
            <a:custGeom>
              <a:avLst/>
              <a:gdLst/>
              <a:ahLst/>
              <a:cxnLst/>
              <a:rect l="l" t="t" r="r" b="b"/>
              <a:pathLst>
                <a:path w="6008878" h="3321558">
                  <a:moveTo>
                    <a:pt x="0" y="0"/>
                  </a:moveTo>
                  <a:lnTo>
                    <a:pt x="1001522" y="0"/>
                  </a:lnTo>
                  <a:lnTo>
                    <a:pt x="2503678" y="0"/>
                  </a:lnTo>
                  <a:lnTo>
                    <a:pt x="6008878" y="0"/>
                  </a:lnTo>
                  <a:lnTo>
                    <a:pt x="6008878" y="1284605"/>
                  </a:lnTo>
                  <a:lnTo>
                    <a:pt x="6008878" y="1835150"/>
                  </a:lnTo>
                  <a:lnTo>
                    <a:pt x="6008878" y="2202180"/>
                  </a:lnTo>
                  <a:lnTo>
                    <a:pt x="2503678" y="2202180"/>
                  </a:lnTo>
                  <a:lnTo>
                    <a:pt x="658622" y="3321558"/>
                  </a:lnTo>
                  <a:lnTo>
                    <a:pt x="1001522" y="2202180"/>
                  </a:lnTo>
                  <a:lnTo>
                    <a:pt x="0" y="2202180"/>
                  </a:lnTo>
                  <a:lnTo>
                    <a:pt x="0" y="1835150"/>
                  </a:lnTo>
                  <a:lnTo>
                    <a:pt x="0" y="1284605"/>
                  </a:lnTo>
                  <a:close/>
                </a:path>
              </a:pathLst>
            </a:custGeom>
            <a:solidFill>
              <a:srgbClr val="CFE1CD"/>
            </a:solidFill>
          </p:spPr>
        </p:sp>
        <p:sp>
          <p:nvSpPr>
            <p:cNvPr id="5" name="TextBox 5"/>
            <p:cNvSpPr txBox="1"/>
            <p:nvPr/>
          </p:nvSpPr>
          <p:spPr>
            <a:xfrm>
              <a:off x="0" y="0"/>
              <a:ext cx="6008915" cy="2202223"/>
            </a:xfrm>
            <a:prstGeom prst="rect">
              <a:avLst/>
            </a:prstGeom>
          </p:spPr>
          <p:txBody>
            <a:bodyPr lIns="50800" tIns="50800" rIns="50800" bIns="50800" rtlCol="0" anchor="ctr"/>
            <a:lstStyle/>
            <a:p>
              <a:pPr algn="ctr">
                <a:lnSpc>
                  <a:spcPts val="5999"/>
                </a:lnSpc>
              </a:pPr>
              <a:r>
                <a:rPr lang="en-US" sz="4999">
                  <a:solidFill>
                    <a:srgbClr val="316756"/>
                  </a:solidFill>
                  <a:latin typeface="Roboto Condensed Bold"/>
                </a:rPr>
                <a:t>Biển báo gì?</a:t>
              </a:r>
            </a:p>
          </p:txBody>
        </p:sp>
      </p:grpSp>
      <p:pic>
        <p:nvPicPr>
          <p:cNvPr id="6" name="Picture 6"/>
          <p:cNvPicPr>
            <a:picLocks noChangeAspect="1"/>
          </p:cNvPicPr>
          <p:nvPr/>
        </p:nvPicPr>
        <p:blipFill>
          <a:blip r:embed="rId4"/>
          <a:srcRect b="28999"/>
          <a:stretch>
            <a:fillRect/>
          </a:stretch>
        </p:blipFill>
        <p:spPr>
          <a:xfrm>
            <a:off x="6912506" y="7025576"/>
            <a:ext cx="9770090" cy="2771935"/>
          </a:xfrm>
          <a:prstGeom prst="rect">
            <a:avLst/>
          </a:prstGeom>
        </p:spPr>
      </p:pic>
      <p:pic>
        <p:nvPicPr>
          <p:cNvPr id="7" name="Picture 7"/>
          <p:cNvPicPr>
            <a:picLocks noChangeAspect="1"/>
          </p:cNvPicPr>
          <p:nvPr/>
        </p:nvPicPr>
        <p:blipFill>
          <a:blip r:embed="rId5"/>
          <a:srcRect t="296" b="296"/>
          <a:stretch>
            <a:fillRect/>
          </a:stretch>
        </p:blipFill>
        <p:spPr>
          <a:xfrm>
            <a:off x="3050081" y="276239"/>
            <a:ext cx="6789658" cy="6749337"/>
          </a:xfrm>
          <a:prstGeom prst="rect">
            <a:avLst/>
          </a:prstGeom>
        </p:spPr>
      </p:pic>
      <p:pic>
        <p:nvPicPr>
          <p:cNvPr id="8" name="Picture 8"/>
          <p:cNvPicPr>
            <a:picLocks noChangeAspect="1"/>
          </p:cNvPicPr>
          <p:nvPr/>
        </p:nvPicPr>
        <p:blipFill>
          <a:blip r:embed="rId6"/>
          <a:srcRect/>
          <a:stretch>
            <a:fillRect/>
          </a:stretch>
        </p:blipFill>
        <p:spPr>
          <a:xfrm rot="-6431778">
            <a:off x="-1341973" y="4798304"/>
            <a:ext cx="7622675" cy="8662130"/>
          </a:xfrm>
          <a:prstGeom prst="rect">
            <a:avLst/>
          </a:prstGeom>
        </p:spPr>
      </p:pic>
      <p:pic>
        <p:nvPicPr>
          <p:cNvPr id="9" name="Picture 9"/>
          <p:cNvPicPr>
            <a:picLocks noChangeAspect="1"/>
          </p:cNvPicPr>
          <p:nvPr/>
        </p:nvPicPr>
        <p:blipFill>
          <a:blip r:embed="rId7"/>
          <a:srcRect/>
          <a:stretch>
            <a:fillRect/>
          </a:stretch>
        </p:blipFill>
        <p:spPr>
          <a:xfrm>
            <a:off x="-614305" y="2911555"/>
            <a:ext cx="3286010" cy="147870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874392" y="4207944"/>
            <a:ext cx="4413608" cy="6172200"/>
          </a:xfrm>
          <a:prstGeom prst="rect">
            <a:avLst/>
          </a:prstGeom>
        </p:spPr>
      </p:pic>
      <p:sp>
        <p:nvSpPr>
          <p:cNvPr id="11" name="TextBox 11"/>
          <p:cNvSpPr txBox="1"/>
          <p:nvPr/>
        </p:nvSpPr>
        <p:spPr>
          <a:xfrm>
            <a:off x="10554374" y="7357387"/>
            <a:ext cx="7936161" cy="1265117"/>
          </a:xfrm>
          <a:prstGeom prst="rect">
            <a:avLst/>
          </a:prstGeom>
        </p:spPr>
        <p:txBody>
          <a:bodyPr lIns="0" tIns="0" rIns="0" bIns="0" rtlCol="0" anchor="t">
            <a:spAutoFit/>
          </a:bodyPr>
          <a:lstStyle/>
          <a:p>
            <a:pPr algn="l">
              <a:lnSpc>
                <a:spcPts val="10963"/>
              </a:lnSpc>
            </a:pPr>
            <a:r>
              <a:rPr lang="en-US" sz="6000" spc="-130" dirty="0">
                <a:solidFill>
                  <a:srgbClr val="316756"/>
                </a:solidFill>
                <a:latin typeface="Montserrat Bold"/>
              </a:rPr>
              <a:t>5. </a:t>
            </a:r>
            <a:r>
              <a:rPr lang="en-US" sz="6000" spc="-130" dirty="0" err="1">
                <a:solidFill>
                  <a:srgbClr val="316756"/>
                </a:solidFill>
                <a:latin typeface="Montserrat Bold"/>
              </a:rPr>
              <a:t>Cấm</a:t>
            </a:r>
            <a:r>
              <a:rPr lang="en-US" sz="6000" spc="-130" dirty="0">
                <a:solidFill>
                  <a:srgbClr val="316756"/>
                </a:solidFill>
                <a:latin typeface="Montserrat Bold"/>
              </a:rPr>
              <a:t> ô </a:t>
            </a:r>
            <a:r>
              <a:rPr lang="en-US" sz="6000" spc="-130" dirty="0" err="1">
                <a:solidFill>
                  <a:srgbClr val="316756"/>
                </a:solidFill>
                <a:latin typeface="Montserrat Bold"/>
              </a:rPr>
              <a:t>tô</a:t>
            </a:r>
            <a:endParaRPr lang="en-US" sz="6000" spc="-130" dirty="0">
              <a:solidFill>
                <a:srgbClr val="316756"/>
              </a:solidFill>
              <a:latin typeface="Montserrat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sp>
        <p:nvSpPr>
          <p:cNvPr id="2" name="TextBox 2"/>
          <p:cNvSpPr txBox="1"/>
          <p:nvPr/>
        </p:nvSpPr>
        <p:spPr>
          <a:xfrm>
            <a:off x="896710" y="238125"/>
            <a:ext cx="16887827" cy="1314688"/>
          </a:xfrm>
          <a:prstGeom prst="rect">
            <a:avLst/>
          </a:prstGeom>
        </p:spPr>
        <p:txBody>
          <a:bodyPr lIns="0" tIns="0" rIns="0" bIns="0" rtlCol="0" anchor="t">
            <a:spAutoFit/>
          </a:bodyPr>
          <a:lstStyle/>
          <a:p>
            <a:pPr algn="ctr">
              <a:lnSpc>
                <a:spcPts val="10963"/>
              </a:lnSpc>
            </a:pPr>
            <a:r>
              <a:rPr lang="en-US" sz="7200" spc="-156">
                <a:solidFill>
                  <a:srgbClr val="194A5D"/>
                </a:solidFill>
                <a:latin typeface="Montserrat Bold"/>
              </a:rPr>
              <a:t>TRI THỨC NGỮ VĂN</a:t>
            </a:r>
          </a:p>
        </p:txBody>
      </p:sp>
      <p:sp>
        <p:nvSpPr>
          <p:cNvPr id="3" name="TextBox 3"/>
          <p:cNvSpPr txBox="1"/>
          <p:nvPr/>
        </p:nvSpPr>
        <p:spPr>
          <a:xfrm>
            <a:off x="4027156" y="2482517"/>
            <a:ext cx="6240834" cy="752326"/>
          </a:xfrm>
          <a:prstGeom prst="rect">
            <a:avLst/>
          </a:prstGeom>
        </p:spPr>
        <p:txBody>
          <a:bodyPr lIns="0" tIns="0" rIns="0" bIns="0" rtlCol="0" anchor="t">
            <a:spAutoFit/>
          </a:bodyPr>
          <a:lstStyle/>
          <a:p>
            <a:pPr algn="l">
              <a:lnSpc>
                <a:spcPts val="5999"/>
              </a:lnSpc>
            </a:pPr>
            <a:r>
              <a:rPr lang="en-US" sz="4999" spc="-108">
                <a:solidFill>
                  <a:srgbClr val="316756"/>
                </a:solidFill>
                <a:latin typeface="Roboto Condensed Bold"/>
              </a:rPr>
              <a:t>Phiếu học tập số 01</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472633">
            <a:off x="2489515" y="1484162"/>
            <a:ext cx="1857000" cy="1421449"/>
          </a:xfrm>
          <a:prstGeom prst="rect">
            <a:avLst/>
          </a:prstGeom>
        </p:spPr>
      </p:pic>
      <p:grpSp>
        <p:nvGrpSpPr>
          <p:cNvPr id="5" name="Group 5"/>
          <p:cNvGrpSpPr/>
          <p:nvPr/>
        </p:nvGrpSpPr>
        <p:grpSpPr>
          <a:xfrm>
            <a:off x="4379452" y="4164584"/>
            <a:ext cx="12501586" cy="2764409"/>
            <a:chOff x="0" y="0"/>
            <a:chExt cx="21010436" cy="4645926"/>
          </a:xfrm>
        </p:grpSpPr>
        <p:sp>
          <p:nvSpPr>
            <p:cNvPr id="6" name="Freeform 6"/>
            <p:cNvSpPr/>
            <p:nvPr/>
          </p:nvSpPr>
          <p:spPr>
            <a:xfrm>
              <a:off x="0" y="0"/>
              <a:ext cx="21010435" cy="4645926"/>
            </a:xfrm>
            <a:custGeom>
              <a:avLst/>
              <a:gdLst/>
              <a:ahLst/>
              <a:cxnLst/>
              <a:rect l="l" t="t" r="r" b="b"/>
              <a:pathLst>
                <a:path w="21010435" h="4645926">
                  <a:moveTo>
                    <a:pt x="0" y="0"/>
                  </a:moveTo>
                  <a:lnTo>
                    <a:pt x="0" y="4116336"/>
                  </a:lnTo>
                  <a:lnTo>
                    <a:pt x="1088390" y="4116336"/>
                  </a:lnTo>
                  <a:lnTo>
                    <a:pt x="1305560" y="4645926"/>
                  </a:lnTo>
                  <a:lnTo>
                    <a:pt x="1524000" y="4116336"/>
                  </a:lnTo>
                  <a:lnTo>
                    <a:pt x="21010435" y="4116336"/>
                  </a:lnTo>
                  <a:lnTo>
                    <a:pt x="21010435" y="0"/>
                  </a:lnTo>
                  <a:lnTo>
                    <a:pt x="0" y="0"/>
                  </a:lnTo>
                  <a:close/>
                </a:path>
              </a:pathLst>
            </a:custGeom>
            <a:solidFill>
              <a:srgbClr val="2E9198"/>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77550">
            <a:off x="-4039630" y="5447007"/>
            <a:ext cx="13946418" cy="967532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70448">
            <a:off x="-2991395" y="-645120"/>
            <a:ext cx="7315200" cy="3995928"/>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62676">
            <a:off x="13515461" y="7200900"/>
            <a:ext cx="6251768"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662902">
            <a:off x="14858717" y="-417239"/>
            <a:ext cx="4044641" cy="2789835"/>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5400000">
            <a:off x="-966447" y="6974832"/>
            <a:ext cx="4437529" cy="411480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8437309" y="6928993"/>
            <a:ext cx="1413383" cy="1303845"/>
          </a:xfrm>
          <a:prstGeom prst="rect">
            <a:avLst/>
          </a:prstGeom>
        </p:spPr>
      </p:pic>
      <p:sp>
        <p:nvSpPr>
          <p:cNvPr id="13" name="TextBox 13"/>
          <p:cNvSpPr txBox="1"/>
          <p:nvPr/>
        </p:nvSpPr>
        <p:spPr>
          <a:xfrm>
            <a:off x="4560696" y="4567555"/>
            <a:ext cx="11902683" cy="1633220"/>
          </a:xfrm>
          <a:prstGeom prst="rect">
            <a:avLst/>
          </a:prstGeom>
        </p:spPr>
        <p:txBody>
          <a:bodyPr lIns="0" tIns="0" rIns="0" bIns="0" rtlCol="0" anchor="t">
            <a:spAutoFit/>
          </a:bodyPr>
          <a:lstStyle/>
          <a:p>
            <a:pPr algn="ctr">
              <a:lnSpc>
                <a:spcPts val="6579"/>
              </a:lnSpc>
            </a:pPr>
            <a:r>
              <a:rPr lang="en-US" sz="4699">
                <a:solidFill>
                  <a:srgbClr val="FFFFFF"/>
                </a:solidFill>
                <a:latin typeface="Roboto Condensed Bold"/>
              </a:rPr>
              <a:t>HS đọc Tri thức Ngữ Văn trong SGK tr.75, sau đó hoàn thành Phiếu học tập 01 </a:t>
            </a:r>
          </a:p>
        </p:txBody>
      </p:sp>
      <p:sp>
        <p:nvSpPr>
          <p:cNvPr id="14" name="TextBox 14"/>
          <p:cNvSpPr txBox="1"/>
          <p:nvPr/>
        </p:nvSpPr>
        <p:spPr>
          <a:xfrm>
            <a:off x="9144000" y="7516424"/>
            <a:ext cx="6240834" cy="1285726"/>
          </a:xfrm>
          <a:prstGeom prst="rect">
            <a:avLst/>
          </a:prstGeom>
        </p:spPr>
        <p:txBody>
          <a:bodyPr lIns="0" tIns="0" rIns="0" bIns="0" rtlCol="0" anchor="t">
            <a:spAutoFit/>
          </a:bodyPr>
          <a:lstStyle/>
          <a:p>
            <a:pPr>
              <a:lnSpc>
                <a:spcPts val="5040"/>
              </a:lnSpc>
            </a:pPr>
            <a:r>
              <a:rPr lang="en-US" sz="4200" spc="-88" dirty="0" err="1">
                <a:solidFill>
                  <a:srgbClr val="316756"/>
                </a:solidFill>
                <a:latin typeface="Roboto Condensed"/>
              </a:rPr>
              <a:t>Thực</a:t>
            </a:r>
            <a:r>
              <a:rPr lang="en-US" sz="4200" spc="-88" dirty="0">
                <a:solidFill>
                  <a:srgbClr val="316756"/>
                </a:solidFill>
                <a:latin typeface="Roboto Condensed"/>
              </a:rPr>
              <a:t> </a:t>
            </a:r>
            <a:r>
              <a:rPr lang="en-US" sz="4200" spc="-88" dirty="0" err="1">
                <a:solidFill>
                  <a:srgbClr val="316756"/>
                </a:solidFill>
                <a:latin typeface="Roboto Condensed"/>
              </a:rPr>
              <a:t>hiện</a:t>
            </a:r>
            <a:r>
              <a:rPr lang="en-US" sz="4200" spc="-88" dirty="0">
                <a:solidFill>
                  <a:srgbClr val="316756"/>
                </a:solidFill>
                <a:latin typeface="Roboto Condensed"/>
              </a:rPr>
              <a:t> </a:t>
            </a:r>
            <a:r>
              <a:rPr lang="en-US" sz="4200" spc="-88" dirty="0" err="1">
                <a:solidFill>
                  <a:srgbClr val="316756"/>
                </a:solidFill>
                <a:latin typeface="Roboto Condensed"/>
              </a:rPr>
              <a:t>cá</a:t>
            </a:r>
            <a:r>
              <a:rPr lang="en-US" sz="4200" spc="-88" dirty="0">
                <a:solidFill>
                  <a:srgbClr val="316756"/>
                </a:solidFill>
                <a:latin typeface="Roboto Condensed"/>
              </a:rPr>
              <a:t> </a:t>
            </a:r>
            <a:r>
              <a:rPr lang="en-US" sz="4200" spc="-88" dirty="0" err="1">
                <a:solidFill>
                  <a:srgbClr val="316756"/>
                </a:solidFill>
                <a:latin typeface="Roboto Condensed"/>
              </a:rPr>
              <a:t>nhân</a:t>
            </a:r>
            <a:r>
              <a:rPr lang="en-US" sz="4200" spc="-88" dirty="0">
                <a:solidFill>
                  <a:srgbClr val="316756"/>
                </a:solidFill>
                <a:latin typeface="Roboto Condensed"/>
              </a:rPr>
              <a:t> </a:t>
            </a:r>
          </a:p>
          <a:p>
            <a:pPr algn="l">
              <a:lnSpc>
                <a:spcPts val="5040"/>
              </a:lnSpc>
            </a:pPr>
            <a:r>
              <a:rPr lang="en-US" sz="4200" spc="-91" dirty="0" err="1">
                <a:solidFill>
                  <a:srgbClr val="316756"/>
                </a:solidFill>
                <a:latin typeface="Roboto Condensed"/>
              </a:rPr>
              <a:t>Thời</a:t>
            </a:r>
            <a:r>
              <a:rPr lang="en-US" sz="4200" spc="-91" dirty="0">
                <a:solidFill>
                  <a:srgbClr val="316756"/>
                </a:solidFill>
                <a:latin typeface="Roboto Condensed"/>
              </a:rPr>
              <a:t> </a:t>
            </a:r>
            <a:r>
              <a:rPr lang="en-US" sz="4200" spc="-91" dirty="0" err="1">
                <a:solidFill>
                  <a:srgbClr val="316756"/>
                </a:solidFill>
                <a:latin typeface="Roboto Condensed"/>
              </a:rPr>
              <a:t>gian</a:t>
            </a:r>
            <a:r>
              <a:rPr lang="en-US" sz="4200" spc="-91" dirty="0">
                <a:solidFill>
                  <a:srgbClr val="316756"/>
                </a:solidFill>
                <a:latin typeface="Roboto Condensed"/>
              </a:rPr>
              <a:t>: 5 </a:t>
            </a:r>
            <a:r>
              <a:rPr lang="en-US" sz="4200" spc="-91" dirty="0" err="1">
                <a:solidFill>
                  <a:srgbClr val="316756"/>
                </a:solidFill>
                <a:latin typeface="Roboto Condensed"/>
              </a:rPr>
              <a:t>phút</a:t>
            </a:r>
            <a:endParaRPr lang="en-US" sz="4200" spc="-91" dirty="0">
              <a:solidFill>
                <a:srgbClr val="31675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41075" y="-998413"/>
            <a:ext cx="4432783" cy="5238149"/>
          </a:xfrm>
          <a:prstGeom prst="rect">
            <a:avLst/>
          </a:prstGeom>
        </p:spPr>
      </p:pic>
      <p:pic>
        <p:nvPicPr>
          <p:cNvPr id="3" name="Picture 3"/>
          <p:cNvPicPr>
            <a:picLocks noChangeAspect="1"/>
          </p:cNvPicPr>
          <p:nvPr/>
        </p:nvPicPr>
        <p:blipFill>
          <a:blip r:embed="rId5"/>
          <a:srcRect/>
          <a:stretch>
            <a:fillRect/>
          </a:stretch>
        </p:blipFill>
        <p:spPr>
          <a:xfrm>
            <a:off x="1205562" y="1536620"/>
            <a:ext cx="9144000" cy="8229600"/>
          </a:xfrm>
          <a:prstGeom prst="rect">
            <a:avLst/>
          </a:prstGeom>
        </p:spPr>
      </p:pic>
      <p:grpSp>
        <p:nvGrpSpPr>
          <p:cNvPr id="4" name="Group 4"/>
          <p:cNvGrpSpPr/>
          <p:nvPr/>
        </p:nvGrpSpPr>
        <p:grpSpPr>
          <a:xfrm>
            <a:off x="8959011" y="3698183"/>
            <a:ext cx="8825526" cy="1953237"/>
            <a:chOff x="0" y="0"/>
            <a:chExt cx="11767368" cy="2604316"/>
          </a:xfrm>
        </p:grpSpPr>
        <p:sp>
          <p:nvSpPr>
            <p:cNvPr id="5" name="Freeform 5"/>
            <p:cNvSpPr/>
            <p:nvPr/>
          </p:nvSpPr>
          <p:spPr>
            <a:xfrm>
              <a:off x="0" y="0"/>
              <a:ext cx="11767439" cy="4169537"/>
            </a:xfrm>
            <a:custGeom>
              <a:avLst/>
              <a:gdLst/>
              <a:ahLst/>
              <a:cxnLst/>
              <a:rect l="l" t="t" r="r" b="b"/>
              <a:pathLst>
                <a:path w="11767439" h="4169537">
                  <a:moveTo>
                    <a:pt x="0" y="0"/>
                  </a:moveTo>
                  <a:lnTo>
                    <a:pt x="1961261" y="0"/>
                  </a:lnTo>
                  <a:lnTo>
                    <a:pt x="4903089" y="0"/>
                  </a:lnTo>
                  <a:lnTo>
                    <a:pt x="11767439" y="0"/>
                  </a:lnTo>
                  <a:lnTo>
                    <a:pt x="11767439" y="1519174"/>
                  </a:lnTo>
                  <a:lnTo>
                    <a:pt x="11767439" y="2170303"/>
                  </a:lnTo>
                  <a:lnTo>
                    <a:pt x="11767439" y="2604389"/>
                  </a:lnTo>
                  <a:lnTo>
                    <a:pt x="4903089" y="2604389"/>
                  </a:lnTo>
                  <a:lnTo>
                    <a:pt x="365125" y="4169537"/>
                  </a:lnTo>
                  <a:lnTo>
                    <a:pt x="1961261" y="2604262"/>
                  </a:lnTo>
                  <a:lnTo>
                    <a:pt x="0" y="2604262"/>
                  </a:lnTo>
                  <a:lnTo>
                    <a:pt x="0" y="2170303"/>
                  </a:lnTo>
                  <a:lnTo>
                    <a:pt x="0" y="1519174"/>
                  </a:lnTo>
                  <a:close/>
                </a:path>
              </a:pathLst>
            </a:custGeom>
            <a:solidFill>
              <a:srgbClr val="CFE1CD"/>
            </a:solidFill>
          </p:spPr>
        </p:sp>
        <p:sp>
          <p:nvSpPr>
            <p:cNvPr id="6" name="TextBox 6"/>
            <p:cNvSpPr txBox="1"/>
            <p:nvPr/>
          </p:nvSpPr>
          <p:spPr>
            <a:xfrm>
              <a:off x="0" y="-9525"/>
              <a:ext cx="11767368" cy="2613841"/>
            </a:xfrm>
            <a:prstGeom prst="rect">
              <a:avLst/>
            </a:prstGeom>
          </p:spPr>
          <p:txBody>
            <a:bodyPr lIns="50800" tIns="50800" rIns="50800" bIns="50800" rtlCol="0" anchor="ctr"/>
            <a:lstStyle/>
            <a:p>
              <a:pPr algn="just">
                <a:lnSpc>
                  <a:spcPts val="4800"/>
                </a:lnSpc>
              </a:pPr>
              <a:r>
                <a:rPr lang="en-US" sz="4000">
                  <a:solidFill>
                    <a:srgbClr val="306756"/>
                  </a:solidFill>
                  <a:latin typeface="Roboto Condensed Bold"/>
                </a:rPr>
                <a:t>1. Triển khai ý tưởng và thông tin theo nhóm đối tượng được phân loại </a:t>
              </a:r>
            </a:p>
          </p:txBody>
        </p:sp>
      </p:grpSp>
      <p:sp>
        <p:nvSpPr>
          <p:cNvPr id="7" name="TextBox 7"/>
          <p:cNvSpPr txBox="1"/>
          <p:nvPr/>
        </p:nvSpPr>
        <p:spPr>
          <a:xfrm>
            <a:off x="515097" y="306010"/>
            <a:ext cx="16887827" cy="1314651"/>
          </a:xfrm>
          <a:prstGeom prst="rect">
            <a:avLst/>
          </a:prstGeom>
        </p:spPr>
        <p:txBody>
          <a:bodyPr lIns="0" tIns="0" rIns="0" bIns="0" rtlCol="0" anchor="t">
            <a:spAutoFit/>
          </a:bodyPr>
          <a:lstStyle/>
          <a:p>
            <a:pPr algn="ctr">
              <a:lnSpc>
                <a:spcPts val="10963"/>
              </a:lnSpc>
            </a:pPr>
            <a:r>
              <a:rPr lang="en-US" sz="7200" spc="-156">
                <a:solidFill>
                  <a:srgbClr val="194A5D"/>
                </a:solidFill>
                <a:latin typeface="Montserrat Bold"/>
              </a:rPr>
              <a:t>TRI THỨC NGỮ VĂN</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62676">
            <a:off x="12991794" y="6402752"/>
            <a:ext cx="7209550" cy="474519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662902">
            <a:off x="14858717" y="-417239"/>
            <a:ext cx="4044641" cy="2789835"/>
          </a:xfrm>
          <a:prstGeom prst="rect">
            <a:avLst/>
          </a:prstGeom>
        </p:spPr>
      </p:pic>
      <p:sp>
        <p:nvSpPr>
          <p:cNvPr id="10" name="TextBox 10"/>
          <p:cNvSpPr txBox="1"/>
          <p:nvPr/>
        </p:nvSpPr>
        <p:spPr>
          <a:xfrm>
            <a:off x="1651464" y="3149004"/>
            <a:ext cx="6096477" cy="5899404"/>
          </a:xfrm>
          <a:prstGeom prst="rect">
            <a:avLst/>
          </a:prstGeom>
        </p:spPr>
        <p:txBody>
          <a:bodyPr lIns="0" tIns="0" rIns="0" bIns="0" rtlCol="0" anchor="t">
            <a:spAutoFit/>
          </a:bodyPr>
          <a:lstStyle/>
          <a:p>
            <a:pPr marL="518795" lvl="1" indent="-259397" algn="just">
              <a:lnSpc>
                <a:spcPts val="6707"/>
              </a:lnSpc>
              <a:buFont typeface="Arial"/>
              <a:buChar char="•"/>
            </a:pPr>
            <a:r>
              <a:rPr lang="en-US" sz="4299" dirty="0" err="1">
                <a:solidFill>
                  <a:srgbClr val="306756"/>
                </a:solidFill>
                <a:latin typeface="Roboto Condensed"/>
              </a:rPr>
              <a:t>Trong</a:t>
            </a:r>
            <a:r>
              <a:rPr lang="en-US" sz="4299" dirty="0">
                <a:solidFill>
                  <a:srgbClr val="306756"/>
                </a:solidFill>
                <a:latin typeface="Roboto Condensed"/>
              </a:rPr>
              <a:t> </a:t>
            </a:r>
            <a:r>
              <a:rPr lang="en-US" sz="4299" dirty="0" err="1">
                <a:solidFill>
                  <a:srgbClr val="306756"/>
                </a:solidFill>
                <a:latin typeface="Roboto Condensed"/>
              </a:rPr>
              <a:t>văn</a:t>
            </a:r>
            <a:r>
              <a:rPr lang="en-US" sz="4299" dirty="0">
                <a:solidFill>
                  <a:srgbClr val="306756"/>
                </a:solidFill>
                <a:latin typeface="Roboto Condensed"/>
              </a:rPr>
              <a:t> </a:t>
            </a:r>
            <a:r>
              <a:rPr lang="en-US" sz="4299" dirty="0" err="1">
                <a:solidFill>
                  <a:srgbClr val="306756"/>
                </a:solidFill>
                <a:latin typeface="Roboto Condensed"/>
              </a:rPr>
              <a:t>bản</a:t>
            </a:r>
            <a:r>
              <a:rPr lang="en-US" sz="4299" dirty="0">
                <a:solidFill>
                  <a:srgbClr val="306756"/>
                </a:solidFill>
                <a:latin typeface="Roboto Condensed"/>
              </a:rPr>
              <a:t> </a:t>
            </a:r>
            <a:r>
              <a:rPr lang="en-US" sz="4299" dirty="0" err="1">
                <a:solidFill>
                  <a:srgbClr val="306756"/>
                </a:solidFill>
                <a:latin typeface="Roboto Condensed"/>
              </a:rPr>
              <a:t>thông</a:t>
            </a:r>
            <a:r>
              <a:rPr lang="en-US" sz="4299" dirty="0">
                <a:solidFill>
                  <a:srgbClr val="306756"/>
                </a:solidFill>
                <a:latin typeface="Roboto Condensed"/>
              </a:rPr>
              <a:t> tin, </a:t>
            </a:r>
            <a:r>
              <a:rPr lang="en-US" sz="4299" dirty="0" err="1">
                <a:solidFill>
                  <a:srgbClr val="306756"/>
                </a:solidFill>
                <a:latin typeface="Roboto Condensed"/>
              </a:rPr>
              <a:t>người</a:t>
            </a:r>
            <a:r>
              <a:rPr lang="en-US" sz="4299" dirty="0">
                <a:solidFill>
                  <a:srgbClr val="306756"/>
                </a:solidFill>
                <a:latin typeface="Roboto Condensed"/>
              </a:rPr>
              <a:t> </a:t>
            </a:r>
            <a:r>
              <a:rPr lang="en-US" sz="4299" dirty="0" err="1">
                <a:solidFill>
                  <a:srgbClr val="306756"/>
                </a:solidFill>
                <a:latin typeface="Roboto Condensed"/>
              </a:rPr>
              <a:t>viết</a:t>
            </a:r>
            <a:r>
              <a:rPr lang="en-US" sz="4299" dirty="0">
                <a:solidFill>
                  <a:srgbClr val="306756"/>
                </a:solidFill>
                <a:latin typeface="Roboto Condensed"/>
              </a:rPr>
              <a:t> </a:t>
            </a:r>
            <a:r>
              <a:rPr lang="en-US" sz="4299" dirty="0" err="1">
                <a:solidFill>
                  <a:srgbClr val="306756"/>
                </a:solidFill>
                <a:latin typeface="Roboto Condensed"/>
              </a:rPr>
              <a:t>có</a:t>
            </a:r>
            <a:r>
              <a:rPr lang="en-US" sz="4299" dirty="0">
                <a:solidFill>
                  <a:srgbClr val="306756"/>
                </a:solidFill>
                <a:latin typeface="Roboto Condensed"/>
              </a:rPr>
              <a:t> </a:t>
            </a:r>
            <a:r>
              <a:rPr lang="en-US" sz="4299" dirty="0" err="1">
                <a:solidFill>
                  <a:srgbClr val="306756"/>
                </a:solidFill>
                <a:latin typeface="Roboto Condensed"/>
              </a:rPr>
              <a:t>thể</a:t>
            </a:r>
            <a:r>
              <a:rPr lang="en-US" sz="4299" dirty="0">
                <a:solidFill>
                  <a:srgbClr val="306756"/>
                </a:solidFill>
                <a:latin typeface="Roboto Condensed"/>
              </a:rPr>
              <a:t> </a:t>
            </a:r>
            <a:r>
              <a:rPr lang="en-US" sz="4299" dirty="0" err="1">
                <a:solidFill>
                  <a:srgbClr val="306756"/>
                </a:solidFill>
                <a:latin typeface="Roboto Condensed"/>
              </a:rPr>
              <a:t>triển</a:t>
            </a:r>
            <a:r>
              <a:rPr lang="en-US" sz="4299" dirty="0">
                <a:solidFill>
                  <a:srgbClr val="306756"/>
                </a:solidFill>
                <a:latin typeface="Roboto Condensed"/>
              </a:rPr>
              <a:t> </a:t>
            </a:r>
            <a:r>
              <a:rPr lang="en-US" sz="4299" dirty="0" err="1">
                <a:solidFill>
                  <a:srgbClr val="306756"/>
                </a:solidFill>
                <a:latin typeface="Roboto Condensed"/>
              </a:rPr>
              <a:t>khai</a:t>
            </a:r>
            <a:r>
              <a:rPr lang="en-US" sz="4299" dirty="0">
                <a:solidFill>
                  <a:srgbClr val="306756"/>
                </a:solidFill>
                <a:latin typeface="Roboto Condensed"/>
              </a:rPr>
              <a:t> ý </a:t>
            </a:r>
            <a:r>
              <a:rPr lang="en-US" sz="4299" dirty="0" err="1">
                <a:solidFill>
                  <a:srgbClr val="306756"/>
                </a:solidFill>
                <a:latin typeface="Roboto Condensed"/>
              </a:rPr>
              <a:t>tưởng</a:t>
            </a:r>
            <a:r>
              <a:rPr lang="en-US" sz="4299" dirty="0">
                <a:solidFill>
                  <a:srgbClr val="306756"/>
                </a:solidFill>
                <a:latin typeface="Roboto Condensed"/>
              </a:rPr>
              <a:t> </a:t>
            </a:r>
            <a:r>
              <a:rPr lang="en-US" sz="4299" dirty="0" err="1">
                <a:solidFill>
                  <a:srgbClr val="306756"/>
                </a:solidFill>
                <a:latin typeface="Roboto Condensed"/>
              </a:rPr>
              <a:t>và</a:t>
            </a:r>
            <a:r>
              <a:rPr lang="en-US" sz="4299" dirty="0">
                <a:solidFill>
                  <a:srgbClr val="306756"/>
                </a:solidFill>
                <a:latin typeface="Roboto Condensed"/>
              </a:rPr>
              <a:t> </a:t>
            </a:r>
            <a:r>
              <a:rPr lang="en-US" sz="4299" dirty="0" err="1">
                <a:solidFill>
                  <a:srgbClr val="306756"/>
                </a:solidFill>
                <a:latin typeface="Roboto Condensed"/>
              </a:rPr>
              <a:t>thông</a:t>
            </a:r>
            <a:r>
              <a:rPr lang="en-US" sz="4299" dirty="0">
                <a:solidFill>
                  <a:srgbClr val="306756"/>
                </a:solidFill>
                <a:latin typeface="Roboto Condensed"/>
              </a:rPr>
              <a:t> tin </a:t>
            </a:r>
            <a:r>
              <a:rPr lang="en-US" sz="4299" dirty="0" err="1">
                <a:solidFill>
                  <a:srgbClr val="306756"/>
                </a:solidFill>
                <a:latin typeface="Roboto Condensed"/>
              </a:rPr>
              <a:t>bằng</a:t>
            </a:r>
            <a:r>
              <a:rPr lang="en-US" sz="4299" dirty="0">
                <a:solidFill>
                  <a:srgbClr val="306756"/>
                </a:solidFill>
                <a:latin typeface="Roboto Condensed"/>
              </a:rPr>
              <a:t> </a:t>
            </a:r>
            <a:r>
              <a:rPr lang="en-US" sz="4299" dirty="0" err="1">
                <a:solidFill>
                  <a:srgbClr val="306756"/>
                </a:solidFill>
                <a:latin typeface="Roboto Condensed"/>
              </a:rPr>
              <a:t>cách</a:t>
            </a:r>
            <a:r>
              <a:rPr lang="en-US" sz="4299" dirty="0">
                <a:solidFill>
                  <a:srgbClr val="306756"/>
                </a:solidFill>
                <a:latin typeface="Roboto Condensed"/>
              </a:rPr>
              <a:t> chia </a:t>
            </a:r>
            <a:r>
              <a:rPr lang="en-US" sz="4299" dirty="0" err="1">
                <a:solidFill>
                  <a:srgbClr val="306756"/>
                </a:solidFill>
                <a:latin typeface="Roboto Condensed"/>
              </a:rPr>
              <a:t>đối</a:t>
            </a:r>
            <a:r>
              <a:rPr lang="en-US" sz="4299" dirty="0">
                <a:solidFill>
                  <a:srgbClr val="306756"/>
                </a:solidFill>
                <a:latin typeface="Roboto Condensed"/>
              </a:rPr>
              <a:t> </a:t>
            </a:r>
            <a:r>
              <a:rPr lang="en-US" sz="4299" dirty="0" err="1">
                <a:solidFill>
                  <a:srgbClr val="306756"/>
                </a:solidFill>
                <a:latin typeface="Roboto Condensed"/>
              </a:rPr>
              <a:t>tượng</a:t>
            </a:r>
            <a:r>
              <a:rPr lang="en-US" sz="4299" dirty="0">
                <a:solidFill>
                  <a:srgbClr val="306756"/>
                </a:solidFill>
                <a:latin typeface="Roboto Condensed"/>
              </a:rPr>
              <a:t> </a:t>
            </a:r>
            <a:r>
              <a:rPr lang="en-US" sz="4299" dirty="0" err="1">
                <a:solidFill>
                  <a:srgbClr val="306756"/>
                </a:solidFill>
                <a:latin typeface="Roboto Condensed"/>
              </a:rPr>
              <a:t>thành</a:t>
            </a:r>
            <a:r>
              <a:rPr lang="en-US" sz="4299" dirty="0">
                <a:solidFill>
                  <a:srgbClr val="306756"/>
                </a:solidFill>
                <a:latin typeface="Roboto Condensed"/>
              </a:rPr>
              <a:t> </a:t>
            </a:r>
            <a:r>
              <a:rPr lang="en-US" sz="4299" dirty="0" err="1">
                <a:solidFill>
                  <a:srgbClr val="306756"/>
                </a:solidFill>
                <a:latin typeface="Roboto Condensed"/>
              </a:rPr>
              <a:t>nhiều</a:t>
            </a:r>
            <a:r>
              <a:rPr lang="en-US" sz="4299" dirty="0">
                <a:solidFill>
                  <a:srgbClr val="306756"/>
                </a:solidFill>
                <a:latin typeface="Roboto Condensed"/>
              </a:rPr>
              <a:t> </a:t>
            </a:r>
            <a:r>
              <a:rPr lang="en-US" sz="4299" dirty="0" err="1">
                <a:solidFill>
                  <a:srgbClr val="306756"/>
                </a:solidFill>
                <a:latin typeface="Roboto Condensed"/>
              </a:rPr>
              <a:t>loại</a:t>
            </a:r>
            <a:r>
              <a:rPr lang="en-US" sz="4299" dirty="0">
                <a:solidFill>
                  <a:srgbClr val="306756"/>
                </a:solidFill>
                <a:latin typeface="Roboto Condensed"/>
              </a:rPr>
              <a:t> </a:t>
            </a:r>
            <a:r>
              <a:rPr lang="en-US" sz="4299" dirty="0" err="1">
                <a:solidFill>
                  <a:srgbClr val="306756"/>
                </a:solidFill>
                <a:latin typeface="Roboto Condensed"/>
              </a:rPr>
              <a:t>nhỏ</a:t>
            </a:r>
            <a:r>
              <a:rPr lang="en-US" sz="4299" dirty="0">
                <a:solidFill>
                  <a:srgbClr val="306756"/>
                </a:solidFill>
                <a:latin typeface="Roboto Condensed"/>
              </a:rPr>
              <a:t> </a:t>
            </a:r>
            <a:r>
              <a:rPr lang="en-US" sz="4299" dirty="0" err="1">
                <a:solidFill>
                  <a:srgbClr val="306756"/>
                </a:solidFill>
                <a:latin typeface="Roboto Condensed"/>
              </a:rPr>
              <a:t>để</a:t>
            </a:r>
            <a:r>
              <a:rPr lang="en-US" sz="4299" dirty="0">
                <a:solidFill>
                  <a:srgbClr val="306756"/>
                </a:solidFill>
                <a:latin typeface="Roboto Condensed"/>
              </a:rPr>
              <a:t> </a:t>
            </a:r>
            <a:r>
              <a:rPr lang="en-US" sz="4299" dirty="0" err="1">
                <a:solidFill>
                  <a:srgbClr val="306756"/>
                </a:solidFill>
                <a:latin typeface="Roboto Condensed"/>
              </a:rPr>
              <a:t>giới</a:t>
            </a:r>
            <a:r>
              <a:rPr lang="en-US" sz="4299" dirty="0">
                <a:solidFill>
                  <a:srgbClr val="306756"/>
                </a:solidFill>
                <a:latin typeface="Roboto Condensed"/>
              </a:rPr>
              <a:t> </a:t>
            </a:r>
            <a:r>
              <a:rPr lang="en-US" sz="4299" dirty="0" err="1">
                <a:solidFill>
                  <a:srgbClr val="306756"/>
                </a:solidFill>
                <a:latin typeface="Roboto Condensed"/>
              </a:rPr>
              <a:t>thiệu</a:t>
            </a:r>
            <a:r>
              <a:rPr lang="en-US" sz="4299" dirty="0">
                <a:solidFill>
                  <a:srgbClr val="306756"/>
                </a:solidFill>
                <a:latin typeface="Roboto Condensed"/>
              </a:rPr>
              <a:t>, </a:t>
            </a:r>
            <a:r>
              <a:rPr lang="en-US" sz="4299" dirty="0" err="1">
                <a:solidFill>
                  <a:srgbClr val="306756"/>
                </a:solidFill>
                <a:latin typeface="Roboto Condensed"/>
              </a:rPr>
              <a:t>giải</a:t>
            </a:r>
            <a:r>
              <a:rPr lang="en-US" sz="4299" dirty="0">
                <a:solidFill>
                  <a:srgbClr val="306756"/>
                </a:solidFill>
                <a:latin typeface="Roboto Condensed"/>
              </a:rPr>
              <a:t> </a:t>
            </a:r>
            <a:r>
              <a:rPr lang="en-US" sz="4299" dirty="0" err="1">
                <a:solidFill>
                  <a:srgbClr val="306756"/>
                </a:solidFill>
                <a:latin typeface="Roboto Condensed"/>
              </a:rPr>
              <a:t>thích</a:t>
            </a:r>
            <a:r>
              <a:rPr lang="en-US" sz="4299" dirty="0">
                <a:solidFill>
                  <a:srgbClr val="306756"/>
                </a:solidFill>
                <a:latin typeface="Roboto Condensed"/>
              </a:rPr>
              <a:t>, </a:t>
            </a:r>
            <a:r>
              <a:rPr lang="en-US" sz="4299" dirty="0" err="1">
                <a:solidFill>
                  <a:srgbClr val="306756"/>
                </a:solidFill>
                <a:latin typeface="Roboto Condensed"/>
              </a:rPr>
              <a:t>thuyết</a:t>
            </a:r>
            <a:r>
              <a:rPr lang="en-US" sz="4299" dirty="0">
                <a:solidFill>
                  <a:srgbClr val="306756"/>
                </a:solidFill>
                <a:latin typeface="Roboto Condensed"/>
              </a:rPr>
              <a:t> </a:t>
            </a:r>
            <a:r>
              <a:rPr lang="en-US" sz="4299" dirty="0" err="1">
                <a:solidFill>
                  <a:srgbClr val="306756"/>
                </a:solidFill>
                <a:latin typeface="Roboto Condensed"/>
              </a:rPr>
              <a:t>minh</a:t>
            </a:r>
            <a:r>
              <a:rPr lang="en-US" sz="4299" dirty="0">
                <a:solidFill>
                  <a:srgbClr val="306756"/>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4E6"/>
        </a:solidFill>
        <a:effectLst/>
      </p:bgPr>
    </p:bg>
    <p:spTree>
      <p:nvGrpSpPr>
        <p:cNvPr id="1" name=""/>
        <p:cNvGrpSpPr/>
        <p:nvPr/>
      </p:nvGrpSpPr>
      <p:grpSpPr>
        <a:xfrm>
          <a:off x="0" y="0"/>
          <a:ext cx="0" cy="0"/>
          <a:chOff x="0" y="0"/>
          <a:chExt cx="0" cy="0"/>
        </a:xfrm>
      </p:grpSpPr>
      <p:grpSp>
        <p:nvGrpSpPr>
          <p:cNvPr id="2" name="Group 2"/>
          <p:cNvGrpSpPr/>
          <p:nvPr/>
        </p:nvGrpSpPr>
        <p:grpSpPr>
          <a:xfrm>
            <a:off x="9340623" y="4231933"/>
            <a:ext cx="8655405" cy="1953237"/>
            <a:chOff x="0" y="0"/>
            <a:chExt cx="11540540" cy="2604316"/>
          </a:xfrm>
        </p:grpSpPr>
        <p:sp>
          <p:nvSpPr>
            <p:cNvPr id="3" name="Freeform 3"/>
            <p:cNvSpPr/>
            <p:nvPr/>
          </p:nvSpPr>
          <p:spPr>
            <a:xfrm>
              <a:off x="0" y="0"/>
              <a:ext cx="11540490" cy="4169537"/>
            </a:xfrm>
            <a:custGeom>
              <a:avLst/>
              <a:gdLst/>
              <a:ahLst/>
              <a:cxnLst/>
              <a:rect l="l" t="t" r="r" b="b"/>
              <a:pathLst>
                <a:path w="11540490" h="4169537">
                  <a:moveTo>
                    <a:pt x="0" y="0"/>
                  </a:moveTo>
                  <a:lnTo>
                    <a:pt x="1923415" y="0"/>
                  </a:lnTo>
                  <a:lnTo>
                    <a:pt x="4808601" y="0"/>
                  </a:lnTo>
                  <a:lnTo>
                    <a:pt x="11540490" y="0"/>
                  </a:lnTo>
                  <a:lnTo>
                    <a:pt x="11540490" y="1519174"/>
                  </a:lnTo>
                  <a:lnTo>
                    <a:pt x="11540490" y="2170303"/>
                  </a:lnTo>
                  <a:lnTo>
                    <a:pt x="11540490" y="2604389"/>
                  </a:lnTo>
                  <a:lnTo>
                    <a:pt x="4808601" y="2604389"/>
                  </a:lnTo>
                  <a:lnTo>
                    <a:pt x="358140" y="4169537"/>
                  </a:lnTo>
                  <a:lnTo>
                    <a:pt x="1923415" y="2604262"/>
                  </a:lnTo>
                  <a:lnTo>
                    <a:pt x="0" y="2604262"/>
                  </a:lnTo>
                  <a:lnTo>
                    <a:pt x="0" y="2170303"/>
                  </a:lnTo>
                  <a:lnTo>
                    <a:pt x="0" y="1519174"/>
                  </a:lnTo>
                  <a:close/>
                </a:path>
              </a:pathLst>
            </a:custGeom>
            <a:solidFill>
              <a:srgbClr val="CFE1CD"/>
            </a:solidFill>
          </p:spPr>
        </p:sp>
        <p:sp>
          <p:nvSpPr>
            <p:cNvPr id="4" name="TextBox 4"/>
            <p:cNvSpPr txBox="1"/>
            <p:nvPr/>
          </p:nvSpPr>
          <p:spPr>
            <a:xfrm>
              <a:off x="0" y="-9525"/>
              <a:ext cx="11540540" cy="2613841"/>
            </a:xfrm>
            <a:prstGeom prst="rect">
              <a:avLst/>
            </a:prstGeom>
          </p:spPr>
          <p:txBody>
            <a:bodyPr lIns="50800" tIns="50800" rIns="50800" bIns="50800" rtlCol="0" anchor="ctr"/>
            <a:lstStyle/>
            <a:p>
              <a:pPr algn="ctr">
                <a:lnSpc>
                  <a:spcPts val="4800"/>
                </a:lnSpc>
              </a:pPr>
              <a:r>
                <a:rPr lang="en-US" sz="4000">
                  <a:solidFill>
                    <a:srgbClr val="306756"/>
                  </a:solidFill>
                  <a:latin typeface="Roboto Condensed Bold"/>
                </a:rPr>
                <a:t>2. Cước chú, tài liệu tham khảo</a:t>
              </a: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41075" y="-998413"/>
            <a:ext cx="4432783" cy="5238149"/>
          </a:xfrm>
          <a:prstGeom prst="rect">
            <a:avLst/>
          </a:prstGeom>
        </p:spPr>
      </p:pic>
      <p:pic>
        <p:nvPicPr>
          <p:cNvPr id="6" name="Picture 6"/>
          <p:cNvPicPr>
            <a:picLocks noChangeAspect="1"/>
          </p:cNvPicPr>
          <p:nvPr/>
        </p:nvPicPr>
        <p:blipFill>
          <a:blip r:embed="rId5"/>
          <a:srcRect t="2290" b="2290"/>
          <a:stretch>
            <a:fillRect/>
          </a:stretch>
        </p:blipFill>
        <p:spPr>
          <a:xfrm>
            <a:off x="434128" y="1028700"/>
            <a:ext cx="9334137" cy="9387610"/>
          </a:xfrm>
          <a:prstGeom prst="rect">
            <a:avLst/>
          </a:prstGeom>
        </p:spPr>
      </p:pic>
      <p:sp>
        <p:nvSpPr>
          <p:cNvPr id="7" name="TextBox 7"/>
          <p:cNvSpPr txBox="1"/>
          <p:nvPr/>
        </p:nvSpPr>
        <p:spPr>
          <a:xfrm>
            <a:off x="4970205" y="2186908"/>
            <a:ext cx="16887827" cy="1314651"/>
          </a:xfrm>
          <a:prstGeom prst="rect">
            <a:avLst/>
          </a:prstGeom>
        </p:spPr>
        <p:txBody>
          <a:bodyPr lIns="0" tIns="0" rIns="0" bIns="0" rtlCol="0" anchor="t">
            <a:spAutoFit/>
          </a:bodyPr>
          <a:lstStyle/>
          <a:p>
            <a:pPr algn="ctr">
              <a:lnSpc>
                <a:spcPts val="10963"/>
              </a:lnSpc>
            </a:pPr>
            <a:r>
              <a:rPr lang="en-US" sz="7200" spc="-156">
                <a:solidFill>
                  <a:srgbClr val="194A5D"/>
                </a:solidFill>
                <a:latin typeface="Montserrat Bold"/>
              </a:rPr>
              <a:t>TRI THỨC NGỮ VĂN</a:t>
            </a:r>
          </a:p>
        </p:txBody>
      </p:sp>
      <p:sp>
        <p:nvSpPr>
          <p:cNvPr id="8" name="TextBox 8"/>
          <p:cNvSpPr txBox="1"/>
          <p:nvPr/>
        </p:nvSpPr>
        <p:spPr>
          <a:xfrm>
            <a:off x="1519088" y="2181418"/>
            <a:ext cx="6902235" cy="7865745"/>
          </a:xfrm>
          <a:prstGeom prst="rect">
            <a:avLst/>
          </a:prstGeom>
        </p:spPr>
        <p:txBody>
          <a:bodyPr lIns="0" tIns="0" rIns="0" bIns="0" rtlCol="0" anchor="t">
            <a:spAutoFit/>
          </a:bodyPr>
          <a:lstStyle/>
          <a:p>
            <a:pPr marL="482600" lvl="1" indent="-241300" algn="just">
              <a:lnSpc>
                <a:spcPts val="6240"/>
              </a:lnSpc>
              <a:buFont typeface="Arial"/>
              <a:buChar char="•"/>
            </a:pPr>
            <a:r>
              <a:rPr lang="en-US" sz="4000" dirty="0" err="1">
                <a:solidFill>
                  <a:srgbClr val="192746"/>
                </a:solidFill>
                <a:latin typeface="Roboto Condensed Bold"/>
              </a:rPr>
              <a:t>Cước</a:t>
            </a:r>
            <a:r>
              <a:rPr lang="en-US" sz="4000" dirty="0">
                <a:solidFill>
                  <a:srgbClr val="192746"/>
                </a:solidFill>
                <a:latin typeface="Roboto Condensed Bold"/>
              </a:rPr>
              <a:t> </a:t>
            </a:r>
            <a:r>
              <a:rPr lang="en-US" sz="4000" dirty="0" err="1">
                <a:solidFill>
                  <a:srgbClr val="192746"/>
                </a:solidFill>
                <a:latin typeface="Roboto Condensed Bold"/>
              </a:rPr>
              <a:t>chú</a:t>
            </a:r>
            <a:r>
              <a:rPr lang="en-US" sz="4000" dirty="0">
                <a:solidFill>
                  <a:srgbClr val="192746"/>
                </a:solidFill>
                <a:latin typeface="Roboto Condensed"/>
              </a:rPr>
              <a:t>: </a:t>
            </a:r>
            <a:r>
              <a:rPr lang="en-US" sz="4000" dirty="0" err="1">
                <a:solidFill>
                  <a:srgbClr val="192746"/>
                </a:solidFill>
                <a:latin typeface="Roboto Condensed"/>
              </a:rPr>
              <a:t>lời</a:t>
            </a:r>
            <a:r>
              <a:rPr lang="en-US" sz="4000" dirty="0">
                <a:solidFill>
                  <a:srgbClr val="192746"/>
                </a:solidFill>
                <a:latin typeface="Roboto Condensed"/>
              </a:rPr>
              <a:t> </a:t>
            </a:r>
            <a:r>
              <a:rPr lang="en-US" sz="4000" dirty="0" err="1">
                <a:solidFill>
                  <a:srgbClr val="192746"/>
                </a:solidFill>
                <a:latin typeface="Roboto Condensed"/>
              </a:rPr>
              <a:t>giải</a:t>
            </a:r>
            <a:r>
              <a:rPr lang="en-US" sz="4000" dirty="0">
                <a:solidFill>
                  <a:srgbClr val="192746"/>
                </a:solidFill>
                <a:latin typeface="Roboto Condensed"/>
              </a:rPr>
              <a:t> </a:t>
            </a:r>
            <a:r>
              <a:rPr lang="en-US" sz="4000" dirty="0" err="1">
                <a:solidFill>
                  <a:srgbClr val="192746"/>
                </a:solidFill>
                <a:latin typeface="Roboto Condensed"/>
              </a:rPr>
              <a:t>thích</a:t>
            </a:r>
            <a:r>
              <a:rPr lang="en-US" sz="4000" dirty="0">
                <a:solidFill>
                  <a:srgbClr val="192746"/>
                </a:solidFill>
                <a:latin typeface="Roboto Condensed"/>
              </a:rPr>
              <a:t> </a:t>
            </a:r>
            <a:r>
              <a:rPr lang="en-US" sz="4000" dirty="0" err="1">
                <a:solidFill>
                  <a:srgbClr val="192746"/>
                </a:solidFill>
                <a:latin typeface="Roboto Condensed"/>
              </a:rPr>
              <a:t>ghi</a:t>
            </a:r>
            <a:r>
              <a:rPr lang="en-US" sz="4000" dirty="0">
                <a:solidFill>
                  <a:srgbClr val="192746"/>
                </a:solidFill>
                <a:latin typeface="Roboto Condensed"/>
              </a:rPr>
              <a:t> ở </a:t>
            </a:r>
            <a:r>
              <a:rPr lang="en-US" sz="4000" dirty="0" err="1">
                <a:solidFill>
                  <a:srgbClr val="192746"/>
                </a:solidFill>
                <a:latin typeface="Roboto Condensed"/>
              </a:rPr>
              <a:t>chân</a:t>
            </a:r>
            <a:r>
              <a:rPr lang="en-US" sz="4000" dirty="0">
                <a:solidFill>
                  <a:srgbClr val="192746"/>
                </a:solidFill>
                <a:latin typeface="Roboto Condensed"/>
              </a:rPr>
              <a:t> </a:t>
            </a:r>
            <a:r>
              <a:rPr lang="en-US" sz="4000" dirty="0" err="1">
                <a:solidFill>
                  <a:srgbClr val="192746"/>
                </a:solidFill>
                <a:latin typeface="Roboto Condensed"/>
              </a:rPr>
              <a:t>trang</a:t>
            </a:r>
            <a:r>
              <a:rPr lang="en-US" sz="4000" dirty="0">
                <a:solidFill>
                  <a:srgbClr val="192746"/>
                </a:solidFill>
                <a:latin typeface="Roboto Condensed"/>
              </a:rPr>
              <a:t>.</a:t>
            </a:r>
          </a:p>
          <a:p>
            <a:pPr marL="482600" lvl="1" indent="-241300" algn="just">
              <a:lnSpc>
                <a:spcPts val="6240"/>
              </a:lnSpc>
              <a:buFont typeface="Arial"/>
              <a:buChar char="•"/>
            </a:pPr>
            <a:r>
              <a:rPr lang="en-US" sz="4000" dirty="0" err="1">
                <a:solidFill>
                  <a:srgbClr val="192746"/>
                </a:solidFill>
                <a:latin typeface="Roboto Condensed Bold"/>
              </a:rPr>
              <a:t>Tài</a:t>
            </a:r>
            <a:r>
              <a:rPr lang="en-US" sz="4000" dirty="0">
                <a:solidFill>
                  <a:srgbClr val="192746"/>
                </a:solidFill>
                <a:latin typeface="Roboto Condensed Bold"/>
              </a:rPr>
              <a:t> </a:t>
            </a:r>
            <a:r>
              <a:rPr lang="en-US" sz="4000" dirty="0" err="1">
                <a:solidFill>
                  <a:srgbClr val="192746"/>
                </a:solidFill>
                <a:latin typeface="Roboto Condensed Bold"/>
              </a:rPr>
              <a:t>liệu</a:t>
            </a:r>
            <a:r>
              <a:rPr lang="en-US" sz="4000" dirty="0">
                <a:solidFill>
                  <a:srgbClr val="192746"/>
                </a:solidFill>
                <a:latin typeface="Roboto Condensed Bold"/>
              </a:rPr>
              <a:t> </a:t>
            </a:r>
            <a:r>
              <a:rPr lang="en-US" sz="4000" dirty="0" err="1">
                <a:solidFill>
                  <a:srgbClr val="192746"/>
                </a:solidFill>
                <a:latin typeface="Roboto Condensed Bold"/>
              </a:rPr>
              <a:t>tham</a:t>
            </a:r>
            <a:r>
              <a:rPr lang="en-US" sz="4000" dirty="0">
                <a:solidFill>
                  <a:srgbClr val="192746"/>
                </a:solidFill>
                <a:latin typeface="Roboto Condensed Bold"/>
              </a:rPr>
              <a:t> </a:t>
            </a:r>
            <a:r>
              <a:rPr lang="en-US" sz="4000" dirty="0" err="1">
                <a:solidFill>
                  <a:srgbClr val="192746"/>
                </a:solidFill>
                <a:latin typeface="Roboto Condensed Bold"/>
              </a:rPr>
              <a:t>khảo</a:t>
            </a:r>
            <a:r>
              <a:rPr lang="en-US" sz="4000" dirty="0">
                <a:solidFill>
                  <a:srgbClr val="192746"/>
                </a:solidFill>
                <a:latin typeface="Roboto Condensed"/>
              </a:rPr>
              <a:t>: </a:t>
            </a:r>
            <a:r>
              <a:rPr lang="en-US" sz="4000" dirty="0" err="1">
                <a:solidFill>
                  <a:srgbClr val="192746"/>
                </a:solidFill>
                <a:latin typeface="Roboto Condensed"/>
              </a:rPr>
              <a:t>những</a:t>
            </a:r>
            <a:r>
              <a:rPr lang="en-US" sz="4000" dirty="0">
                <a:solidFill>
                  <a:srgbClr val="192746"/>
                </a:solidFill>
                <a:latin typeface="Roboto Condensed"/>
              </a:rPr>
              <a:t> </a:t>
            </a:r>
            <a:r>
              <a:rPr lang="en-US" sz="4000" dirty="0" err="1">
                <a:solidFill>
                  <a:srgbClr val="192746"/>
                </a:solidFill>
                <a:latin typeface="Roboto Condensed"/>
              </a:rPr>
              <a:t>tài</a:t>
            </a:r>
            <a:r>
              <a:rPr lang="en-US" sz="4000" dirty="0">
                <a:solidFill>
                  <a:srgbClr val="192746"/>
                </a:solidFill>
                <a:latin typeface="Roboto Condensed"/>
              </a:rPr>
              <a:t> </a:t>
            </a:r>
            <a:r>
              <a:rPr lang="en-US" sz="4000" dirty="0" err="1">
                <a:solidFill>
                  <a:srgbClr val="192746"/>
                </a:solidFill>
                <a:latin typeface="Roboto Condensed"/>
              </a:rPr>
              <a:t>liệu</a:t>
            </a:r>
            <a:r>
              <a:rPr lang="en-US" sz="4000" dirty="0">
                <a:solidFill>
                  <a:srgbClr val="192746"/>
                </a:solidFill>
                <a:latin typeface="Roboto Condensed"/>
              </a:rPr>
              <a:t> </a:t>
            </a:r>
            <a:r>
              <a:rPr lang="en-US" sz="4000" dirty="0" err="1">
                <a:solidFill>
                  <a:srgbClr val="192746"/>
                </a:solidFill>
                <a:latin typeface="Roboto Condensed"/>
              </a:rPr>
              <a:t>được</a:t>
            </a:r>
            <a:r>
              <a:rPr lang="en-US" sz="4000" dirty="0">
                <a:solidFill>
                  <a:srgbClr val="192746"/>
                </a:solidFill>
                <a:latin typeface="Roboto Condensed"/>
              </a:rPr>
              <a:t> </a:t>
            </a:r>
            <a:r>
              <a:rPr lang="en-US" sz="4000" dirty="0" err="1">
                <a:solidFill>
                  <a:srgbClr val="192746"/>
                </a:solidFill>
                <a:latin typeface="Roboto Condensed"/>
              </a:rPr>
              <a:t>người</a:t>
            </a:r>
            <a:r>
              <a:rPr lang="en-US" sz="4000" dirty="0">
                <a:solidFill>
                  <a:srgbClr val="192746"/>
                </a:solidFill>
                <a:latin typeface="Roboto Condensed"/>
              </a:rPr>
              <a:t> </a:t>
            </a:r>
            <a:r>
              <a:rPr lang="en-US" sz="4000" dirty="0" err="1">
                <a:solidFill>
                  <a:srgbClr val="192746"/>
                </a:solidFill>
                <a:latin typeface="Roboto Condensed"/>
              </a:rPr>
              <a:t>viết</a:t>
            </a:r>
            <a:r>
              <a:rPr lang="en-US" sz="4000" dirty="0">
                <a:solidFill>
                  <a:srgbClr val="192746"/>
                </a:solidFill>
                <a:latin typeface="Roboto Condensed"/>
              </a:rPr>
              <a:t> (</a:t>
            </a:r>
            <a:r>
              <a:rPr lang="en-US" sz="4000" dirty="0" err="1">
                <a:solidFill>
                  <a:srgbClr val="192746"/>
                </a:solidFill>
                <a:latin typeface="Roboto Condensed"/>
              </a:rPr>
              <a:t>người</a:t>
            </a:r>
            <a:r>
              <a:rPr lang="en-US" sz="4000" dirty="0">
                <a:solidFill>
                  <a:srgbClr val="192746"/>
                </a:solidFill>
                <a:latin typeface="Roboto Condensed"/>
              </a:rPr>
              <a:t> </a:t>
            </a:r>
            <a:r>
              <a:rPr lang="en-US" sz="4000" dirty="0" err="1">
                <a:solidFill>
                  <a:srgbClr val="192746"/>
                </a:solidFill>
                <a:latin typeface="Roboto Condensed"/>
              </a:rPr>
              <a:t>nói</a:t>
            </a:r>
            <a:r>
              <a:rPr lang="en-US" sz="4000" dirty="0">
                <a:solidFill>
                  <a:srgbClr val="192746"/>
                </a:solidFill>
                <a:latin typeface="Roboto Condensed"/>
              </a:rPr>
              <a:t>) </a:t>
            </a:r>
            <a:r>
              <a:rPr lang="en-US" sz="4000" dirty="0" err="1">
                <a:solidFill>
                  <a:srgbClr val="192746"/>
                </a:solidFill>
                <a:latin typeface="Roboto Condensed"/>
              </a:rPr>
              <a:t>xem</a:t>
            </a:r>
            <a:r>
              <a:rPr lang="en-US" sz="4000" dirty="0">
                <a:solidFill>
                  <a:srgbClr val="192746"/>
                </a:solidFill>
                <a:latin typeface="Roboto Condensed"/>
              </a:rPr>
              <a:t> </a:t>
            </a:r>
            <a:r>
              <a:rPr lang="en-US" sz="4000" dirty="0" err="1">
                <a:solidFill>
                  <a:srgbClr val="192746"/>
                </a:solidFill>
                <a:latin typeface="Roboto Condensed"/>
              </a:rPr>
              <a:t>xét</a:t>
            </a:r>
            <a:r>
              <a:rPr lang="en-US" sz="4000" dirty="0">
                <a:solidFill>
                  <a:srgbClr val="192746"/>
                </a:solidFill>
                <a:latin typeface="Roboto Condensed"/>
              </a:rPr>
              <a:t>, </a:t>
            </a:r>
            <a:r>
              <a:rPr lang="en-US" sz="4000" dirty="0" err="1">
                <a:solidFill>
                  <a:srgbClr val="192746"/>
                </a:solidFill>
                <a:latin typeface="Roboto Condensed"/>
              </a:rPr>
              <a:t>trích</a:t>
            </a:r>
            <a:r>
              <a:rPr lang="en-US" sz="4000" dirty="0">
                <a:solidFill>
                  <a:srgbClr val="192746"/>
                </a:solidFill>
                <a:latin typeface="Roboto Condensed"/>
              </a:rPr>
              <a:t> </a:t>
            </a:r>
            <a:r>
              <a:rPr lang="en-US" sz="4000" dirty="0" err="1">
                <a:solidFill>
                  <a:srgbClr val="192746"/>
                </a:solidFill>
                <a:latin typeface="Roboto Condensed"/>
              </a:rPr>
              <a:t>dẫn</a:t>
            </a:r>
            <a:r>
              <a:rPr lang="en-US" sz="4000" dirty="0">
                <a:solidFill>
                  <a:srgbClr val="192746"/>
                </a:solidFill>
                <a:latin typeface="Roboto Condensed"/>
              </a:rPr>
              <a:t> </a:t>
            </a:r>
            <a:r>
              <a:rPr lang="en-US" sz="4000" dirty="0" err="1">
                <a:solidFill>
                  <a:srgbClr val="192746"/>
                </a:solidFill>
                <a:latin typeface="Roboto Condensed"/>
              </a:rPr>
              <a:t>để</a:t>
            </a:r>
            <a:r>
              <a:rPr lang="en-US" sz="4000" dirty="0">
                <a:solidFill>
                  <a:srgbClr val="192746"/>
                </a:solidFill>
                <a:latin typeface="Roboto Condensed"/>
              </a:rPr>
              <a:t> </a:t>
            </a:r>
            <a:r>
              <a:rPr lang="en-US" sz="4000" dirty="0" err="1">
                <a:solidFill>
                  <a:srgbClr val="192746"/>
                </a:solidFill>
                <a:latin typeface="Roboto Condensed"/>
              </a:rPr>
              <a:t>làm</a:t>
            </a:r>
            <a:r>
              <a:rPr lang="en-US" sz="4000" dirty="0">
                <a:solidFill>
                  <a:srgbClr val="192746"/>
                </a:solidFill>
                <a:latin typeface="Roboto Condensed"/>
              </a:rPr>
              <a:t> </a:t>
            </a:r>
            <a:r>
              <a:rPr lang="en-US" sz="4000" dirty="0" err="1">
                <a:solidFill>
                  <a:srgbClr val="192746"/>
                </a:solidFill>
                <a:latin typeface="Roboto Condensed"/>
              </a:rPr>
              <a:t>rõ</a:t>
            </a:r>
            <a:r>
              <a:rPr lang="en-US" sz="4000" dirty="0">
                <a:solidFill>
                  <a:srgbClr val="192746"/>
                </a:solidFill>
                <a:latin typeface="Roboto Condensed"/>
              </a:rPr>
              <a:t> </a:t>
            </a:r>
            <a:r>
              <a:rPr lang="en-US" sz="4000" dirty="0" err="1">
                <a:solidFill>
                  <a:srgbClr val="192746"/>
                </a:solidFill>
                <a:latin typeface="Roboto Condensed"/>
              </a:rPr>
              <a:t>hơn</a:t>
            </a:r>
            <a:r>
              <a:rPr lang="en-US" sz="4000" dirty="0">
                <a:solidFill>
                  <a:srgbClr val="192746"/>
                </a:solidFill>
                <a:latin typeface="Roboto Condensed"/>
              </a:rPr>
              <a:t> </a:t>
            </a:r>
            <a:r>
              <a:rPr lang="en-US" sz="4000" dirty="0" err="1">
                <a:solidFill>
                  <a:srgbClr val="192746"/>
                </a:solidFill>
                <a:latin typeface="Roboto Condensed"/>
              </a:rPr>
              <a:t>nội</a:t>
            </a:r>
            <a:r>
              <a:rPr lang="en-US" sz="4000" dirty="0">
                <a:solidFill>
                  <a:srgbClr val="192746"/>
                </a:solidFill>
                <a:latin typeface="Roboto Condensed"/>
              </a:rPr>
              <a:t> dung, </a:t>
            </a:r>
            <a:r>
              <a:rPr lang="en-US" sz="4000" dirty="0" err="1">
                <a:solidFill>
                  <a:srgbClr val="192746"/>
                </a:solidFill>
                <a:latin typeface="Roboto Condensed"/>
              </a:rPr>
              <a:t>đối</a:t>
            </a:r>
            <a:r>
              <a:rPr lang="en-US" sz="4000" dirty="0">
                <a:solidFill>
                  <a:srgbClr val="192746"/>
                </a:solidFill>
                <a:latin typeface="Roboto Condensed"/>
              </a:rPr>
              <a:t> </a:t>
            </a:r>
            <a:r>
              <a:rPr lang="en-US" sz="4000" dirty="0" err="1">
                <a:solidFill>
                  <a:srgbClr val="192746"/>
                </a:solidFill>
                <a:latin typeface="Roboto Condensed"/>
              </a:rPr>
              <a:t>tượng</a:t>
            </a:r>
            <a:r>
              <a:rPr lang="en-US" sz="4000" dirty="0">
                <a:solidFill>
                  <a:srgbClr val="192746"/>
                </a:solidFill>
                <a:latin typeface="Roboto Condensed"/>
              </a:rPr>
              <a:t> </a:t>
            </a:r>
            <a:r>
              <a:rPr lang="en-US" sz="4000" dirty="0" err="1">
                <a:solidFill>
                  <a:srgbClr val="192746"/>
                </a:solidFill>
                <a:latin typeface="Roboto Condensed"/>
              </a:rPr>
              <a:t>được</a:t>
            </a:r>
            <a:r>
              <a:rPr lang="en-US" sz="4000" dirty="0">
                <a:solidFill>
                  <a:srgbClr val="192746"/>
                </a:solidFill>
                <a:latin typeface="Roboto Condensed"/>
              </a:rPr>
              <a:t> </a:t>
            </a:r>
            <a:r>
              <a:rPr lang="en-US" sz="4000" dirty="0" err="1">
                <a:solidFill>
                  <a:srgbClr val="192746"/>
                </a:solidFill>
                <a:latin typeface="Roboto Condensed"/>
              </a:rPr>
              <a:t>đề</a:t>
            </a:r>
            <a:r>
              <a:rPr lang="en-US" sz="4000" dirty="0">
                <a:solidFill>
                  <a:srgbClr val="192746"/>
                </a:solidFill>
                <a:latin typeface="Roboto Condensed"/>
              </a:rPr>
              <a:t> </a:t>
            </a:r>
            <a:r>
              <a:rPr lang="en-US" sz="4000" dirty="0" err="1">
                <a:solidFill>
                  <a:srgbClr val="192746"/>
                </a:solidFill>
                <a:latin typeface="Roboto Condensed"/>
              </a:rPr>
              <a:t>cập</a:t>
            </a:r>
            <a:r>
              <a:rPr lang="en-US" sz="4000" dirty="0">
                <a:solidFill>
                  <a:srgbClr val="192746"/>
                </a:solidFill>
                <a:latin typeface="Roboto Condensed"/>
              </a:rPr>
              <a:t> </a:t>
            </a:r>
            <a:r>
              <a:rPr lang="en-US" sz="4000" dirty="0" err="1">
                <a:solidFill>
                  <a:srgbClr val="192746"/>
                </a:solidFill>
                <a:latin typeface="Roboto Condensed"/>
              </a:rPr>
              <a:t>rong</a:t>
            </a:r>
            <a:r>
              <a:rPr lang="en-US" sz="4000" dirty="0">
                <a:solidFill>
                  <a:srgbClr val="192746"/>
                </a:solidFill>
                <a:latin typeface="Roboto Condensed"/>
              </a:rPr>
              <a:t> </a:t>
            </a:r>
            <a:r>
              <a:rPr lang="en-US" sz="4000" dirty="0" err="1">
                <a:solidFill>
                  <a:srgbClr val="192746"/>
                </a:solidFill>
                <a:latin typeface="Roboto Condensed"/>
              </a:rPr>
              <a:t>văn</a:t>
            </a:r>
            <a:r>
              <a:rPr lang="en-US" sz="4000" dirty="0">
                <a:solidFill>
                  <a:srgbClr val="192746"/>
                </a:solidFill>
                <a:latin typeface="Roboto Condensed"/>
              </a:rPr>
              <a:t> </a:t>
            </a:r>
            <a:r>
              <a:rPr lang="en-US" sz="4000" dirty="0" err="1">
                <a:solidFill>
                  <a:srgbClr val="192746"/>
                </a:solidFill>
                <a:latin typeface="Roboto Condensed"/>
              </a:rPr>
              <a:t>bản</a:t>
            </a:r>
            <a:r>
              <a:rPr lang="en-US" sz="4000" dirty="0">
                <a:solidFill>
                  <a:srgbClr val="192746"/>
                </a:solidFill>
                <a:latin typeface="Roboto Condensed"/>
              </a:rPr>
              <a:t>; </a:t>
            </a:r>
            <a:r>
              <a:rPr lang="en-US" sz="4000" dirty="0" err="1">
                <a:solidFill>
                  <a:srgbClr val="192746"/>
                </a:solidFill>
                <a:latin typeface="Roboto Condensed"/>
              </a:rPr>
              <a:t>Tài</a:t>
            </a:r>
            <a:r>
              <a:rPr lang="en-US" sz="4000" dirty="0">
                <a:solidFill>
                  <a:srgbClr val="192746"/>
                </a:solidFill>
                <a:latin typeface="Roboto Condensed"/>
              </a:rPr>
              <a:t> </a:t>
            </a:r>
            <a:r>
              <a:rPr lang="en-US" sz="4000" dirty="0" err="1">
                <a:solidFill>
                  <a:srgbClr val="192746"/>
                </a:solidFill>
                <a:latin typeface="Roboto Condensed"/>
              </a:rPr>
              <a:t>liệu</a:t>
            </a:r>
            <a:r>
              <a:rPr lang="en-US" sz="4000" dirty="0">
                <a:solidFill>
                  <a:srgbClr val="192746"/>
                </a:solidFill>
                <a:latin typeface="Roboto Condensed"/>
              </a:rPr>
              <a:t> </a:t>
            </a:r>
            <a:r>
              <a:rPr lang="en-US" sz="4000" dirty="0" err="1">
                <a:solidFill>
                  <a:srgbClr val="192746"/>
                </a:solidFill>
                <a:latin typeface="Roboto Condensed"/>
              </a:rPr>
              <a:t>tham</a:t>
            </a:r>
            <a:r>
              <a:rPr lang="en-US" sz="4000" dirty="0">
                <a:solidFill>
                  <a:srgbClr val="192746"/>
                </a:solidFill>
                <a:latin typeface="Roboto Condensed"/>
              </a:rPr>
              <a:t> </a:t>
            </a:r>
            <a:r>
              <a:rPr lang="en-US" sz="4000" dirty="0" err="1">
                <a:solidFill>
                  <a:srgbClr val="192746"/>
                </a:solidFill>
                <a:latin typeface="Roboto Condensed"/>
              </a:rPr>
              <a:t>khảo</a:t>
            </a:r>
            <a:r>
              <a:rPr lang="en-US" sz="4000" dirty="0">
                <a:solidFill>
                  <a:srgbClr val="192746"/>
                </a:solidFill>
                <a:latin typeface="Roboto Condensed"/>
              </a:rPr>
              <a:t> </a:t>
            </a:r>
            <a:r>
              <a:rPr lang="en-US" sz="4000" dirty="0" err="1">
                <a:solidFill>
                  <a:srgbClr val="192746"/>
                </a:solidFill>
                <a:latin typeface="Roboto Condensed"/>
              </a:rPr>
              <a:t>thường</a:t>
            </a:r>
            <a:r>
              <a:rPr lang="en-US" sz="4000" dirty="0">
                <a:solidFill>
                  <a:srgbClr val="192746"/>
                </a:solidFill>
                <a:latin typeface="Roboto Condensed"/>
              </a:rPr>
              <a:t> </a:t>
            </a:r>
            <a:r>
              <a:rPr lang="en-US" sz="4000" dirty="0" err="1">
                <a:solidFill>
                  <a:srgbClr val="192746"/>
                </a:solidFill>
                <a:latin typeface="Roboto Condensed"/>
              </a:rPr>
              <a:t>được</a:t>
            </a:r>
            <a:r>
              <a:rPr lang="en-US" sz="4000" dirty="0">
                <a:solidFill>
                  <a:srgbClr val="192746"/>
                </a:solidFill>
                <a:latin typeface="Roboto Condensed"/>
              </a:rPr>
              <a:t> </a:t>
            </a:r>
            <a:r>
              <a:rPr lang="en-US" sz="4000" dirty="0" err="1">
                <a:solidFill>
                  <a:srgbClr val="192746"/>
                </a:solidFill>
                <a:latin typeface="Roboto Condensed"/>
              </a:rPr>
              <a:t>ghi</a:t>
            </a:r>
            <a:r>
              <a:rPr lang="en-US" sz="4000" dirty="0">
                <a:solidFill>
                  <a:srgbClr val="192746"/>
                </a:solidFill>
                <a:latin typeface="Roboto Condensed"/>
              </a:rPr>
              <a:t> ở </a:t>
            </a:r>
            <a:r>
              <a:rPr lang="en-US" sz="4000" dirty="0" err="1">
                <a:solidFill>
                  <a:srgbClr val="192746"/>
                </a:solidFill>
                <a:latin typeface="Roboto Condensed"/>
              </a:rPr>
              <a:t>cuối</a:t>
            </a:r>
            <a:r>
              <a:rPr lang="en-US" sz="4000" dirty="0">
                <a:solidFill>
                  <a:srgbClr val="192746"/>
                </a:solidFill>
                <a:latin typeface="Roboto Condensed"/>
              </a:rPr>
              <a:t> </a:t>
            </a:r>
            <a:r>
              <a:rPr lang="en-US" sz="4000" dirty="0" err="1">
                <a:solidFill>
                  <a:srgbClr val="192746"/>
                </a:solidFill>
                <a:latin typeface="Roboto Condensed"/>
              </a:rPr>
              <a:t>bài</a:t>
            </a:r>
            <a:r>
              <a:rPr lang="en-US" sz="4000" dirty="0">
                <a:solidFill>
                  <a:srgbClr val="192746"/>
                </a:solidFill>
                <a:latin typeface="Roboto Condensed"/>
              </a:rPr>
              <a:t> </a:t>
            </a:r>
            <a:r>
              <a:rPr lang="en-US" sz="4000" dirty="0" err="1">
                <a:solidFill>
                  <a:srgbClr val="192746"/>
                </a:solidFill>
                <a:latin typeface="Roboto Condensed"/>
              </a:rPr>
              <a:t>viết</a:t>
            </a:r>
            <a:r>
              <a:rPr lang="en-US" sz="4000" dirty="0">
                <a:solidFill>
                  <a:srgbClr val="192746"/>
                </a:solidFill>
                <a:latin typeface="Roboto Condensed"/>
              </a:rPr>
              <a:t> </a:t>
            </a:r>
            <a:r>
              <a:rPr lang="en-US" sz="4000" dirty="0" err="1">
                <a:solidFill>
                  <a:srgbClr val="192746"/>
                </a:solidFill>
                <a:latin typeface="Roboto Condensed"/>
              </a:rPr>
              <a:t>hoặc</a:t>
            </a:r>
            <a:r>
              <a:rPr lang="en-US" sz="4000" dirty="0">
                <a:solidFill>
                  <a:srgbClr val="192746"/>
                </a:solidFill>
                <a:latin typeface="Roboto Condensed"/>
              </a:rPr>
              <a:t> </a:t>
            </a:r>
            <a:r>
              <a:rPr lang="en-US" sz="4000" dirty="0" err="1">
                <a:solidFill>
                  <a:srgbClr val="192746"/>
                </a:solidFill>
                <a:latin typeface="Roboto Condensed"/>
              </a:rPr>
              <a:t>cuối</a:t>
            </a:r>
            <a:r>
              <a:rPr lang="en-US" sz="4000" dirty="0">
                <a:solidFill>
                  <a:srgbClr val="192746"/>
                </a:solidFill>
                <a:latin typeface="Roboto Condensed"/>
              </a:rPr>
              <a:t> </a:t>
            </a:r>
            <a:r>
              <a:rPr lang="en-US" sz="4000" dirty="0" err="1">
                <a:solidFill>
                  <a:srgbClr val="192746"/>
                </a:solidFill>
                <a:latin typeface="Roboto Condensed"/>
              </a:rPr>
              <a:t>chương</a:t>
            </a:r>
            <a:r>
              <a:rPr lang="en-US" sz="4000" dirty="0">
                <a:solidFill>
                  <a:srgbClr val="192746"/>
                </a:solidFill>
                <a:latin typeface="Roboto Condensed"/>
              </a:rPr>
              <a:t> hay </a:t>
            </a:r>
            <a:r>
              <a:rPr lang="en-US" sz="4000" dirty="0" err="1">
                <a:solidFill>
                  <a:srgbClr val="192746"/>
                </a:solidFill>
                <a:latin typeface="Roboto Condensed"/>
              </a:rPr>
              <a:t>cuối</a:t>
            </a:r>
            <a:r>
              <a:rPr lang="en-US" sz="4000" dirty="0">
                <a:solidFill>
                  <a:srgbClr val="192746"/>
                </a:solidFill>
                <a:latin typeface="Roboto Condensed"/>
              </a:rPr>
              <a:t> </a:t>
            </a:r>
            <a:r>
              <a:rPr lang="en-US" sz="4000" dirty="0" err="1">
                <a:solidFill>
                  <a:srgbClr val="192746"/>
                </a:solidFill>
                <a:latin typeface="Roboto Condensed"/>
              </a:rPr>
              <a:t>sách</a:t>
            </a:r>
            <a:r>
              <a:rPr lang="en-US" sz="4000" dirty="0">
                <a:solidFill>
                  <a:srgbClr val="192746"/>
                </a:solidFill>
                <a:latin typeface="Roboto Condensed"/>
              </a:rPr>
              <a:t>.</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662902">
            <a:off x="15236979" y="-417239"/>
            <a:ext cx="4044641" cy="2789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2166</Words>
  <Application>Microsoft Office PowerPoint</Application>
  <PresentationFormat>Custom</PresentationFormat>
  <Paragraphs>229</Paragraphs>
  <Slides>36</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Fraunces Bold</vt:lpstr>
      <vt:lpstr>Montserrat Bold</vt:lpstr>
      <vt:lpstr>Montserrat</vt:lpstr>
      <vt:lpstr>#9Slide05 SVNBistro Script</vt:lpstr>
      <vt:lpstr>#9Slide07 SVNNexa Rust Slab Bla Bold</vt:lpstr>
      <vt:lpstr>Montserrat Extra-Bold Bold</vt:lpstr>
      <vt:lpstr>Roboto Condensed</vt:lpstr>
      <vt:lpstr>Roboto Condensed Bold Italics</vt:lpstr>
      <vt:lpstr>Calibri</vt:lpstr>
      <vt:lpstr>Roboto Condensed Italics</vt:lpstr>
      <vt:lpstr>Arial</vt:lpstr>
      <vt:lpstr>Roboto Condensed Bold</vt:lpstr>
      <vt:lpstr>#9Slide03 BoosterNextFYBlack Bold Italics</vt:lpstr>
      <vt:lpstr>#9Slide05 Fourth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CD7 B10_Ghe xuồng Nam Bộ.pptx</dc:title>
  <dc:creator>Administrator</dc:creator>
  <cp:lastModifiedBy>Admin</cp:lastModifiedBy>
  <cp:revision>4</cp:revision>
  <dcterms:created xsi:type="dcterms:W3CDTF">2006-08-16T00:00:00Z</dcterms:created>
  <dcterms:modified xsi:type="dcterms:W3CDTF">2024-01-31T01:23:43Z</dcterms:modified>
  <dc:identifier>DAFaKJNGh_o</dc:identifier>
</cp:coreProperties>
</file>