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Fraunces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#9Slide05 Dear Saturday" panose="020B0604020202020204" charset="0"/>
      <p:regular r:id="rId24"/>
    </p:embeddedFont>
    <p:embeddedFont>
      <p:font typeface="Roboto Condensed Bold" panose="020B0604020202020204" charset="0"/>
      <p:regular r:id="rId25"/>
      <p:bold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#9Slide07 SVNNexa Rust Slab Bla Bold" panose="020B0606040200020203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4.svg"/><Relationship Id="rId7" Type="http://schemas.openxmlformats.org/officeDocument/2006/relationships/image" Target="../media/image21.png"/><Relationship Id="rId12" Type="http://schemas.openxmlformats.org/officeDocument/2006/relationships/image" Target="../media/image5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45.svg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4.svg"/><Relationship Id="rId7" Type="http://schemas.openxmlformats.org/officeDocument/2006/relationships/image" Target="../media/image21.png"/><Relationship Id="rId12" Type="http://schemas.openxmlformats.org/officeDocument/2006/relationships/image" Target="../media/image5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8.png"/><Relationship Id="rId5" Type="http://schemas.openxmlformats.org/officeDocument/2006/relationships/image" Target="../media/image6.png"/><Relationship Id="rId10" Type="http://schemas.openxmlformats.org/officeDocument/2006/relationships/image" Target="../media/image45.svg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gif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1.svg"/><Relationship Id="rId5" Type="http://schemas.openxmlformats.org/officeDocument/2006/relationships/image" Target="../media/image59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6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7.png"/><Relationship Id="rId18" Type="http://schemas.openxmlformats.org/officeDocument/2006/relationships/image" Target="../media/image70.svg"/><Relationship Id="rId3" Type="http://schemas.openxmlformats.org/officeDocument/2006/relationships/image" Target="../media/image63.svg"/><Relationship Id="rId7" Type="http://schemas.openxmlformats.org/officeDocument/2006/relationships/image" Target="../media/image41.svg"/><Relationship Id="rId12" Type="http://schemas.openxmlformats.org/officeDocument/2006/relationships/image" Target="../media/image66.svg"/><Relationship Id="rId17" Type="http://schemas.openxmlformats.org/officeDocument/2006/relationships/image" Target="../media/image38.png"/><Relationship Id="rId2" Type="http://schemas.openxmlformats.org/officeDocument/2006/relationships/image" Target="../media/image32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12.svg"/><Relationship Id="rId15" Type="http://schemas.openxmlformats.org/officeDocument/2006/relationships/image" Target="../media/image10.png"/><Relationship Id="rId10" Type="http://schemas.openxmlformats.org/officeDocument/2006/relationships/image" Target="../media/image59.svg"/><Relationship Id="rId4" Type="http://schemas.openxmlformats.org/officeDocument/2006/relationships/image" Target="../media/image6.png"/><Relationship Id="rId9" Type="http://schemas.openxmlformats.org/officeDocument/2006/relationships/image" Target="../media/image30.png"/><Relationship Id="rId14" Type="http://schemas.openxmlformats.org/officeDocument/2006/relationships/image" Target="../media/image6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6.svg"/><Relationship Id="rId3" Type="http://schemas.openxmlformats.org/officeDocument/2006/relationships/image" Target="../media/image72.svg"/><Relationship Id="rId7" Type="http://schemas.openxmlformats.org/officeDocument/2006/relationships/image" Target="../media/image4.svg"/><Relationship Id="rId12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3.svg"/><Relationship Id="rId5" Type="http://schemas.openxmlformats.org/officeDocument/2006/relationships/image" Target="../media/image74.svg"/><Relationship Id="rId10" Type="http://schemas.openxmlformats.org/officeDocument/2006/relationships/image" Target="../media/image32.png"/><Relationship Id="rId4" Type="http://schemas.openxmlformats.org/officeDocument/2006/relationships/image" Target="../media/image40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7" Type="http://schemas.openxmlformats.org/officeDocument/2006/relationships/image" Target="../media/image4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80.sv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svg"/><Relationship Id="rId7" Type="http://schemas.openxmlformats.org/officeDocument/2006/relationships/image" Target="../media/image8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82.svg"/><Relationship Id="rId10" Type="http://schemas.openxmlformats.org/officeDocument/2006/relationships/image" Target="../media/image86.sv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8.svg"/><Relationship Id="rId7" Type="http://schemas.openxmlformats.org/officeDocument/2006/relationships/image" Target="../media/image90.svg"/><Relationship Id="rId12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94.svg"/><Relationship Id="rId5" Type="http://schemas.openxmlformats.org/officeDocument/2006/relationships/image" Target="../media/image24.svg"/><Relationship Id="rId10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image" Target="../media/image9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6.svg"/><Relationship Id="rId4" Type="http://schemas.openxmlformats.org/officeDocument/2006/relationships/image" Target="../media/image13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2.sv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4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svg"/><Relationship Id="rId7" Type="http://schemas.openxmlformats.org/officeDocument/2006/relationships/image" Target="../media/image20.png"/><Relationship Id="rId12" Type="http://schemas.openxmlformats.org/officeDocument/2006/relationships/image" Target="../media/image4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0" Type="http://schemas.openxmlformats.org/officeDocument/2006/relationships/image" Target="../media/image12.svg"/><Relationship Id="rId4" Type="http://schemas.openxmlformats.org/officeDocument/2006/relationships/image" Target="../media/image18.gif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4.svg"/><Relationship Id="rId7" Type="http://schemas.openxmlformats.org/officeDocument/2006/relationships/image" Target="../media/image6.png"/><Relationship Id="rId12" Type="http://schemas.openxmlformats.org/officeDocument/2006/relationships/image" Target="../media/image4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41.svg"/><Relationship Id="rId4" Type="http://schemas.openxmlformats.org/officeDocument/2006/relationships/image" Target="../media/image18.gi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2.sv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34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4.svg"/><Relationship Id="rId7" Type="http://schemas.openxmlformats.org/officeDocument/2006/relationships/image" Target="../media/image21.png"/><Relationship Id="rId12" Type="http://schemas.openxmlformats.org/officeDocument/2006/relationships/image" Target="../media/image4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24.png"/><Relationship Id="rId5" Type="http://schemas.openxmlformats.org/officeDocument/2006/relationships/image" Target="../media/image6.png"/><Relationship Id="rId10" Type="http://schemas.openxmlformats.org/officeDocument/2006/relationships/image" Target="../media/image45.svg"/><Relationship Id="rId4" Type="http://schemas.openxmlformats.org/officeDocument/2006/relationships/image" Target="../media/image18.gi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34.sv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25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1226">
            <a:off x="1482443" y="1775952"/>
            <a:ext cx="7471427" cy="68737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10880">
            <a:off x="8406862" y="6639361"/>
            <a:ext cx="1474275" cy="2227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01226">
            <a:off x="6849795" y="437351"/>
            <a:ext cx="2596422" cy="260589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401226">
            <a:off x="2439784" y="8338742"/>
            <a:ext cx="2290995" cy="0"/>
          </a:xfrm>
          <a:prstGeom prst="line">
            <a:avLst/>
          </a:prstGeom>
          <a:ln w="57150" cap="rnd">
            <a:solidFill>
              <a:srgbClr val="505E6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9328669" y="3440175"/>
            <a:ext cx="4765890" cy="98542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46303" y="476100"/>
            <a:ext cx="834271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505E69"/>
                </a:solidFill>
                <a:latin typeface="Fraunces Bold"/>
              </a:rPr>
              <a:t>1. CHUẨN BỊ ĐỌC</a:t>
            </a:r>
          </a:p>
        </p:txBody>
      </p:sp>
      <p:sp>
        <p:nvSpPr>
          <p:cNvPr id="8" name="TextBox 8"/>
          <p:cNvSpPr txBox="1"/>
          <p:nvPr/>
        </p:nvSpPr>
        <p:spPr>
          <a:xfrm rot="-483515">
            <a:off x="1975576" y="3567233"/>
            <a:ext cx="6475882" cy="3760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Hãy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tưởng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tượng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nếu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em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nhà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khoa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học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phát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minh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ra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tiện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giao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thông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em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sẽ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phát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minh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phương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tiện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Roboto Condensed Bold"/>
              </a:rPr>
              <a:t>nào</a:t>
            </a:r>
            <a:r>
              <a:rPr lang="en-US" sz="4500" dirty="0">
                <a:solidFill>
                  <a:srgbClr val="000000"/>
                </a:solidFill>
                <a:latin typeface="Roboto Condensed Bold"/>
              </a:rPr>
              <a:t>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67928" flipH="1">
            <a:off x="14692859" y="5911770"/>
            <a:ext cx="3653467" cy="39323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10281"/>
          <a:stretch>
            <a:fillRect/>
          </a:stretch>
        </p:blipFill>
        <p:spPr>
          <a:xfrm>
            <a:off x="10813031" y="1876449"/>
            <a:ext cx="6563057" cy="651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3554" y="1877252"/>
            <a:ext cx="11055858" cy="6834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2478" y="5380242"/>
            <a:ext cx="774339" cy="7433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8561" y="3259550"/>
            <a:ext cx="9281601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 Bold"/>
              </a:rPr>
              <a:t>Câu 7: Từ nào không được coi là thuật ngữ trong lĩnh vực mà văn bản đề cập đến?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A. Tốc độ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B. Thuật toán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C. Siêu tốc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D. Phương tiện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4D2418"/>
              </a:solidFill>
              <a:latin typeface="Roboto Condense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0281"/>
          <a:stretch>
            <a:fillRect/>
          </a:stretch>
        </p:blipFill>
        <p:spPr>
          <a:xfrm>
            <a:off x="11724943" y="4205581"/>
            <a:ext cx="6563057" cy="6517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762391" y="483069"/>
            <a:ext cx="996025" cy="10912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758416" y="1811505"/>
            <a:ext cx="996025" cy="10912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273016" y="483069"/>
            <a:ext cx="1533328" cy="18740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470614" y="5380242"/>
            <a:ext cx="4567652" cy="455623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13554" y="514350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3554" y="1877252"/>
            <a:ext cx="11055858" cy="6834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2478" y="5227842"/>
            <a:ext cx="774339" cy="7433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0281"/>
          <a:stretch>
            <a:fillRect/>
          </a:stretch>
        </p:blipFill>
        <p:spPr>
          <a:xfrm>
            <a:off x="11724943" y="4205581"/>
            <a:ext cx="6563057" cy="6517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762391" y="483069"/>
            <a:ext cx="996025" cy="10912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758416" y="1811505"/>
            <a:ext cx="996025" cy="10912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273016" y="483069"/>
            <a:ext cx="1533328" cy="18740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397185" y="6705149"/>
            <a:ext cx="8096463" cy="356244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58561" y="3098382"/>
            <a:ext cx="9691356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 Bold"/>
              </a:rPr>
              <a:t>Câu 8: Nhận định nào sau đây không đúng về ngôn ngữ của văn bản?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A. Diễn đạt ngắn gọn, rõ ràng, dễ hiểu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B. Dùng nhiều biện pháp tu từ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C. Sử dụng thuật ngữ thuộc lĩnh vực mà văn bản để cập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D. Chủ yếu sử dụng dạng câu trần thuật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554" y="514350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1147" y="480892"/>
            <a:ext cx="10159423" cy="38236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651147" y="4905959"/>
            <a:ext cx="7220229" cy="35050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0196478" y="6365135"/>
            <a:ext cx="7238927" cy="35141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919758" y="6855112"/>
            <a:ext cx="3279683" cy="34034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2396" y="5060048"/>
            <a:ext cx="3424592" cy="4301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05934" y="9074604"/>
            <a:ext cx="645532" cy="7072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478376" y="3857422"/>
            <a:ext cx="957028" cy="1048537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51466" y="9724710"/>
            <a:ext cx="5739857" cy="0"/>
          </a:xfrm>
          <a:prstGeom prst="line">
            <a:avLst/>
          </a:prstGeom>
          <a:ln w="57150" cap="rnd">
            <a:solidFill>
              <a:srgbClr val="F4F2F0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513851" y="707707"/>
            <a:ext cx="5921553" cy="435234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14523" y="1308322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0165" y="5162550"/>
            <a:ext cx="6858000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4500">
                <a:solidFill>
                  <a:srgbClr val="4D2418"/>
                </a:solidFill>
                <a:latin typeface="Roboto Condensed Bold"/>
              </a:rPr>
              <a:t>Nội dung chính của văn bản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523" y="6233129"/>
            <a:ext cx="6642340" cy="127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Giới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thiệu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một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số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phương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tiện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tương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lai</a:t>
            </a:r>
            <a:endParaRPr lang="en-US" sz="4500" dirty="0">
              <a:solidFill>
                <a:srgbClr val="4D2418"/>
              </a:solidFill>
              <a:latin typeface="Roboto Condense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386941" y="6552217"/>
            <a:ext cx="6858000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4500">
                <a:solidFill>
                  <a:srgbClr val="4D2418"/>
                </a:solidFill>
                <a:latin typeface="Roboto Condensed Bold"/>
              </a:rPr>
              <a:t>Văn bản sắp xếp thông tin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94771" y="7990214"/>
            <a:ext cx="6642340" cy="653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phân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loại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đối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tượng</a:t>
            </a:r>
            <a:endParaRPr lang="en-US" sz="4500" dirty="0">
              <a:solidFill>
                <a:srgbClr val="4D2418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1469"/>
          <a:stretch>
            <a:fillRect/>
          </a:stretch>
        </p:blipFill>
        <p:spPr>
          <a:xfrm>
            <a:off x="8161047" y="7134592"/>
            <a:ext cx="2346906" cy="4301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0281"/>
          <a:stretch>
            <a:fillRect/>
          </a:stretch>
        </p:blipFill>
        <p:spPr>
          <a:xfrm>
            <a:off x="9196065" y="1488260"/>
            <a:ext cx="6563057" cy="6517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696815" y="1786350"/>
            <a:ext cx="645532" cy="7072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732" y="710943"/>
            <a:ext cx="996025" cy="109126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0800000">
            <a:off x="1566368" y="1718780"/>
            <a:ext cx="4541142" cy="2204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86184" y="4321708"/>
            <a:ext cx="4505325" cy="3358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268466" y="6408604"/>
            <a:ext cx="3459218" cy="3459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6858463" y="2701953"/>
            <a:ext cx="4675205" cy="34851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813533" y="5376993"/>
            <a:ext cx="4576134" cy="31804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667143" y="3797456"/>
            <a:ext cx="4675205" cy="348515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1514667" y="6396655"/>
            <a:ext cx="6773333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75284" y="596643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82260" y="2524916"/>
            <a:ext cx="3709358" cy="127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4500">
                <a:solidFill>
                  <a:srgbClr val="4D2418"/>
                </a:solidFill>
                <a:latin typeface="Roboto Condensed Bold"/>
              </a:rPr>
              <a:t>Các đối tượng được nhắc đến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12892" y="5565123"/>
            <a:ext cx="3133691" cy="127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4500" dirty="0">
                <a:solidFill>
                  <a:srgbClr val="4D2418"/>
                </a:solidFill>
                <a:latin typeface="Roboto Condensed"/>
              </a:rPr>
              <a:t> Ô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tô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tự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lái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Google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92651" y="3826031"/>
            <a:ext cx="4017899" cy="189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Máy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bay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điều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khiển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bằng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ý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nghĩ</a:t>
            </a:r>
            <a:endParaRPr lang="en-US" sz="4500" dirty="0">
              <a:solidFill>
                <a:srgbClr val="4D2418"/>
              </a:solidFill>
              <a:latin typeface="Roboto Condensed"/>
            </a:endParaRPr>
          </a:p>
          <a:p>
            <a:pPr algn="ctr">
              <a:lnSpc>
                <a:spcPts val="4905"/>
              </a:lnSpc>
              <a:spcBef>
                <a:spcPct val="0"/>
              </a:spcBef>
            </a:pPr>
            <a:endParaRPr lang="en-US" sz="4500" dirty="0">
              <a:solidFill>
                <a:srgbClr val="4D2418"/>
              </a:solidFill>
              <a:latin typeface="Roboto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204158" y="4755010"/>
            <a:ext cx="3601174" cy="1272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5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Tàu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đệm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từ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siêu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tốc</a:t>
            </a:r>
            <a:endParaRPr lang="en-US" sz="4500" dirty="0">
              <a:solidFill>
                <a:srgbClr val="4D2418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42790" y="-3148540"/>
            <a:ext cx="7298434" cy="119468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9319" y="551356"/>
            <a:ext cx="5294671" cy="257032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291612" y="3664695"/>
            <a:ext cx="1393283" cy="0"/>
          </a:xfrm>
          <a:prstGeom prst="line">
            <a:avLst/>
          </a:prstGeom>
          <a:ln w="57150" cap="rnd">
            <a:solidFill>
              <a:srgbClr val="F4F2F0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09653">
            <a:off x="8732167" y="6876668"/>
            <a:ext cx="1474275" cy="2227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5765" flipH="1">
            <a:off x="2357215" y="3915237"/>
            <a:ext cx="3653467" cy="39323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31469"/>
          <a:stretch>
            <a:fillRect/>
          </a:stretch>
        </p:blipFill>
        <p:spPr>
          <a:xfrm>
            <a:off x="10472081" y="8798300"/>
            <a:ext cx="2346906" cy="4301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31469"/>
          <a:stretch>
            <a:fillRect/>
          </a:stretch>
        </p:blipFill>
        <p:spPr>
          <a:xfrm>
            <a:off x="14912394" y="6292508"/>
            <a:ext cx="2346906" cy="430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412162" y="2910979"/>
            <a:ext cx="1057143" cy="7537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466529" y="807818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33167" y="2530493"/>
            <a:ext cx="7895484" cy="3350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65"/>
              </a:lnSpc>
            </a:pP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Các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phương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tiện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trên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đều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khắc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phục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được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những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hạn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chế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những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phương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tiện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ra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đời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trước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đó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.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Từ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đó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cho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thấy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sự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minh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,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sáng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tạo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con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người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27768" y="894894"/>
            <a:ext cx="12032463" cy="8925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881081" y="295455"/>
            <a:ext cx="6525838" cy="29900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921269" y="1790465"/>
            <a:ext cx="471468" cy="5165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611200" y="2307014"/>
            <a:ext cx="471468" cy="516549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rot="-5400000">
            <a:off x="-3002108" y="5023385"/>
            <a:ext cx="10470080" cy="0"/>
          </a:xfrm>
          <a:prstGeom prst="line">
            <a:avLst/>
          </a:prstGeom>
          <a:ln w="57150" cap="rnd">
            <a:solidFill>
              <a:srgbClr val="BCCEBE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10781928" y="5114925"/>
            <a:ext cx="10470080" cy="0"/>
          </a:xfrm>
          <a:prstGeom prst="line">
            <a:avLst/>
          </a:prstGeom>
          <a:ln w="57150" cap="rnd">
            <a:solidFill>
              <a:srgbClr val="BCCEBE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0" y="0"/>
            <a:ext cx="1687286" cy="10378540"/>
            <a:chOff x="0" y="0"/>
            <a:chExt cx="570761" cy="35107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0761" cy="3510765"/>
            </a:xfrm>
            <a:custGeom>
              <a:avLst/>
              <a:gdLst/>
              <a:ahLst/>
              <a:cxnLst/>
              <a:rect l="l" t="t" r="r" b="b"/>
              <a:pathLst>
                <a:path w="570761" h="3510765">
                  <a:moveTo>
                    <a:pt x="0" y="0"/>
                  </a:moveTo>
                  <a:lnTo>
                    <a:pt x="570761" y="0"/>
                  </a:lnTo>
                  <a:lnTo>
                    <a:pt x="570761" y="3510765"/>
                  </a:lnTo>
                  <a:lnTo>
                    <a:pt x="0" y="3510765"/>
                  </a:lnTo>
                  <a:close/>
                </a:path>
              </a:pathLst>
            </a:custGeom>
            <a:solidFill>
              <a:srgbClr val="F6CC7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6600714" y="-45770"/>
            <a:ext cx="1687286" cy="10378540"/>
            <a:chOff x="0" y="0"/>
            <a:chExt cx="570761" cy="35107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0761" cy="3510765"/>
            </a:xfrm>
            <a:custGeom>
              <a:avLst/>
              <a:gdLst/>
              <a:ahLst/>
              <a:cxnLst/>
              <a:rect l="l" t="t" r="r" b="b"/>
              <a:pathLst>
                <a:path w="570761" h="3510765">
                  <a:moveTo>
                    <a:pt x="0" y="0"/>
                  </a:moveTo>
                  <a:lnTo>
                    <a:pt x="570761" y="0"/>
                  </a:lnTo>
                  <a:lnTo>
                    <a:pt x="570761" y="3510765"/>
                  </a:lnTo>
                  <a:lnTo>
                    <a:pt x="0" y="3510765"/>
                  </a:lnTo>
                  <a:close/>
                </a:path>
              </a:pathLst>
            </a:custGeom>
            <a:solidFill>
              <a:srgbClr val="F6CC7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195643" y="914400"/>
            <a:ext cx="585861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4. LUYỆN TẬP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63982" y="3681571"/>
            <a:ext cx="10760036" cy="478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Em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hãy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sưu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tầm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những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phương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tiện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giao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thông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đại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nhất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nay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con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người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.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Giới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thiệu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về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những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điểm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nổi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bật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nhất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của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chúng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.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Khuyến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khích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thể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theo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các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hình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thức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sáng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4D2418"/>
                </a:solidFill>
                <a:latin typeface="Roboto Condensed"/>
              </a:rPr>
              <a:t>tạo</a:t>
            </a:r>
            <a:r>
              <a:rPr lang="en-US" sz="4500" dirty="0">
                <a:solidFill>
                  <a:srgbClr val="4D2418"/>
                </a:solidFill>
                <a:latin typeface="Roboto Condensed"/>
              </a:rPr>
              <a:t> </a:t>
            </a:r>
          </a:p>
          <a:p>
            <a:pPr marL="971550" lvl="1" indent="-485775" algn="just">
              <a:lnSpc>
                <a:spcPts val="6299"/>
              </a:lnSpc>
              <a:buFont typeface="Arial"/>
              <a:buChar char="•"/>
            </a:pPr>
            <a:r>
              <a:rPr lang="en-US" sz="4500" dirty="0">
                <a:solidFill>
                  <a:srgbClr val="3D5A80"/>
                </a:solidFill>
                <a:latin typeface="Roboto Condensed"/>
              </a:rPr>
              <a:t>HS </a:t>
            </a:r>
            <a:r>
              <a:rPr lang="en-US" sz="4500" dirty="0" err="1">
                <a:solidFill>
                  <a:srgbClr val="3D5A80"/>
                </a:solidFill>
                <a:latin typeface="Roboto Condensed"/>
              </a:rPr>
              <a:t>thể</a:t>
            </a:r>
            <a:r>
              <a:rPr lang="en-US" sz="4500" dirty="0">
                <a:solidFill>
                  <a:srgbClr val="3D5A8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3D5A80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3D5A8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3D5A80"/>
                </a:solidFill>
                <a:latin typeface="Roboto Condensed"/>
              </a:rPr>
              <a:t>ra</a:t>
            </a:r>
            <a:r>
              <a:rPr lang="en-US" sz="4500" dirty="0">
                <a:solidFill>
                  <a:srgbClr val="3D5A8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3D5A80"/>
                </a:solidFill>
                <a:latin typeface="Roboto Condensed"/>
              </a:rPr>
              <a:t>giấy</a:t>
            </a:r>
            <a:r>
              <a:rPr lang="en-US" sz="4500" dirty="0">
                <a:solidFill>
                  <a:srgbClr val="3D5A80"/>
                </a:solidFill>
                <a:latin typeface="Roboto Condensed"/>
              </a:rPr>
              <a:t> A0</a:t>
            </a:r>
          </a:p>
          <a:p>
            <a:pPr marL="971550" lvl="1" indent="-485775" algn="just">
              <a:lnSpc>
                <a:spcPts val="6299"/>
              </a:lnSpc>
              <a:buFont typeface="Arial"/>
              <a:buChar char="•"/>
            </a:pPr>
            <a:r>
              <a:rPr lang="en-US" sz="4500" dirty="0" err="1">
                <a:solidFill>
                  <a:srgbClr val="3D5A80"/>
                </a:solidFill>
                <a:latin typeface="Roboto Condensed"/>
              </a:rPr>
              <a:t>Thời</a:t>
            </a:r>
            <a:r>
              <a:rPr lang="en-US" sz="4500" dirty="0">
                <a:solidFill>
                  <a:srgbClr val="3D5A80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3D5A80"/>
                </a:solidFill>
                <a:latin typeface="Roboto Condensed"/>
              </a:rPr>
              <a:t>gian</a:t>
            </a:r>
            <a:r>
              <a:rPr lang="en-US" sz="4500" dirty="0">
                <a:solidFill>
                  <a:srgbClr val="3D5A80"/>
                </a:solidFill>
                <a:latin typeface="Roboto Condensed"/>
              </a:rPr>
              <a:t>: 10 </a:t>
            </a:r>
            <a:r>
              <a:rPr lang="en-US" sz="4500" dirty="0" err="1">
                <a:solidFill>
                  <a:srgbClr val="3D5A80"/>
                </a:solidFill>
                <a:latin typeface="Roboto Condensed"/>
              </a:rPr>
              <a:t>phút</a:t>
            </a:r>
            <a:endParaRPr lang="en-US" sz="4500" dirty="0">
              <a:solidFill>
                <a:srgbClr val="3D5A80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42950" y="365421"/>
            <a:ext cx="8300038" cy="51309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02152" y="5974429"/>
            <a:ext cx="10754159" cy="402792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32724" y="6387411"/>
            <a:ext cx="5739857" cy="0"/>
          </a:xfrm>
          <a:prstGeom prst="line">
            <a:avLst/>
          </a:prstGeom>
          <a:ln w="57150" cap="rnd">
            <a:solidFill>
              <a:srgbClr val="505E69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1697637" y="9945201"/>
            <a:ext cx="5739857" cy="0"/>
          </a:xfrm>
          <a:prstGeom prst="line">
            <a:avLst/>
          </a:prstGeom>
          <a:ln w="57150" cap="rnd">
            <a:solidFill>
              <a:srgbClr val="505E6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51086" y="3189888"/>
            <a:ext cx="586408" cy="642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56851">
            <a:off x="15473609" y="3271260"/>
            <a:ext cx="758798" cy="8313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0800000">
            <a:off x="9323334" y="2997233"/>
            <a:ext cx="7238927" cy="35141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994396" y="241334"/>
            <a:ext cx="5858613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4D2418"/>
                </a:solidFill>
                <a:latin typeface="Fraunces Bold"/>
              </a:rPr>
              <a:t>5. VẬN DỤNG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3610" y="1572968"/>
            <a:ext cx="7418717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4D2418"/>
                </a:solidFill>
                <a:latin typeface="Roboto Condensed Bold"/>
              </a:rPr>
              <a:t>Nhiệm vụ 1:</a:t>
            </a:r>
            <a:r>
              <a:rPr lang="en-US" sz="4500">
                <a:solidFill>
                  <a:srgbClr val="4D2418"/>
                </a:solidFill>
                <a:latin typeface="Roboto Condensed"/>
              </a:rPr>
              <a:t> Sách nói (podcast đọc một văn bản thông tin có nội dung về phương tiện giao thông, vấn đề an toàn giao thông, …)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81959" y="3872067"/>
            <a:ext cx="6721678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4D2418"/>
                </a:solidFill>
                <a:latin typeface="Roboto Condensed Bold"/>
              </a:rPr>
              <a:t>Nhiệm vụ 2: </a:t>
            </a:r>
            <a:r>
              <a:rPr lang="en-US" sz="4500">
                <a:solidFill>
                  <a:srgbClr val="4D2418"/>
                </a:solidFill>
                <a:latin typeface="Roboto Condensed"/>
              </a:rPr>
              <a:t>Thiết kế poster kêu gọi mọi người tham gia giao thông đúng quy định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4992" y="6872562"/>
            <a:ext cx="9764739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4D2418"/>
                </a:solidFill>
                <a:latin typeface="Roboto Condensed Bold"/>
              </a:rPr>
              <a:t>Nhiệm vụ 3:</a:t>
            </a:r>
            <a:r>
              <a:rPr lang="en-US" sz="4500">
                <a:solidFill>
                  <a:srgbClr val="4D2418"/>
                </a:solidFill>
                <a:latin typeface="Roboto Condensed"/>
              </a:rPr>
              <a:t> Thiết kế mô hình phương tiện giao thông trong tương lai theo suy nghĩ của bản thân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1063659"/>
            <a:ext cx="9270828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3D5A80"/>
                </a:solidFill>
                <a:latin typeface="#9Slide07 SVNNexa Rust Slab Bla Bold"/>
              </a:rPr>
              <a:t>Dự án: </a:t>
            </a:r>
          </a:p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3D5A80"/>
                </a:solidFill>
                <a:latin typeface="#9Slide07 SVNNexa Rust Slab Bla Bold"/>
              </a:rPr>
              <a:t>TRÊN MỌI NẺO ĐƯỜNG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85916" y="6949553"/>
            <a:ext cx="6251578" cy="185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>
                <a:solidFill>
                  <a:srgbClr val="EE6C4D"/>
                </a:solidFill>
                <a:latin typeface="Roboto Condensed"/>
              </a:rPr>
              <a:t>HS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thực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hiện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cá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nhân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một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trong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các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nhiệm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vụ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trên</a:t>
            </a:r>
            <a:endParaRPr lang="en-US" sz="3500" dirty="0">
              <a:solidFill>
                <a:srgbClr val="EE6C4D"/>
              </a:solidFill>
              <a:latin typeface="Roboto Condensed"/>
            </a:endParaRP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Thời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gian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hoàn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thành</a:t>
            </a:r>
            <a:r>
              <a:rPr lang="en-US" sz="3500" dirty="0">
                <a:solidFill>
                  <a:srgbClr val="EE6C4D"/>
                </a:solidFill>
                <a:latin typeface="Roboto Condensed"/>
              </a:rPr>
              <a:t>: 2 </a:t>
            </a:r>
            <a:r>
              <a:rPr lang="en-US" sz="3500" dirty="0" err="1">
                <a:solidFill>
                  <a:srgbClr val="EE6C4D"/>
                </a:solidFill>
                <a:latin typeface="Roboto Condensed"/>
              </a:rPr>
              <a:t>tuần</a:t>
            </a:r>
            <a:endParaRPr lang="en-US" sz="3500" dirty="0">
              <a:solidFill>
                <a:srgbClr val="EE6C4D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86644" y="1911265"/>
            <a:ext cx="11407140" cy="103701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20740" y="1028700"/>
            <a:ext cx="9482321" cy="35515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81050" y="6806708"/>
            <a:ext cx="4147902" cy="5792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042533" y="6131834"/>
            <a:ext cx="3329247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222343" y="8053734"/>
            <a:ext cx="718342" cy="7870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556686" y="2197041"/>
            <a:ext cx="8467057" cy="1310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67"/>
              </a:lnSpc>
            </a:pPr>
            <a:r>
              <a:rPr lang="en-US" sz="9236">
                <a:solidFill>
                  <a:srgbClr val="505E69"/>
                </a:solidFill>
                <a:latin typeface="#9Slide05 Dear Saturday"/>
              </a:rPr>
              <a:t>Cảm ơn!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848156" y="7643603"/>
            <a:ext cx="498012" cy="545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9015" y="306161"/>
            <a:ext cx="17573249" cy="97132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863707">
            <a:off x="250855" y="-431016"/>
            <a:ext cx="3556761" cy="38282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73809">
            <a:off x="14557352" y="292610"/>
            <a:ext cx="3267293" cy="29405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55631" y="7816089"/>
            <a:ext cx="3176737" cy="399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2683166" y="7106587"/>
            <a:ext cx="4576134" cy="318041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907334" y="2874349"/>
            <a:ext cx="10473333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en-US" sz="5499" spc="82">
                <a:solidFill>
                  <a:srgbClr val="505E69"/>
                </a:solidFill>
                <a:latin typeface="Fraunces Bold"/>
              </a:rPr>
              <a:t>BÀI 8: VĂN BẢN THÔNG TIN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11809" y="4381358"/>
            <a:ext cx="14787662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505E69"/>
                </a:solidFill>
                <a:latin typeface="Fraunces Bold"/>
              </a:rPr>
              <a:t>MỘT SỐ PHƯƠNG TIỆN GIAO THÔNG CỦA TƯƠNG LAI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69174" y="6659040"/>
            <a:ext cx="6473445" cy="3932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54257" y="597379"/>
            <a:ext cx="8803346" cy="32972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40518" y="6110932"/>
            <a:ext cx="2279913" cy="3645209"/>
          </a:xfrm>
          <a:prstGeom prst="rect">
            <a:avLst/>
          </a:prstGeom>
        </p:spPr>
      </p:pic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3348921" y="3346860"/>
          <a:ext cx="12417364" cy="4954328"/>
        </p:xfrm>
        <a:graphic>
          <a:graphicData uri="http://schemas.openxmlformats.org/drawingml/2006/table">
            <a:tbl>
              <a:tblPr/>
              <a:tblGrid>
                <a:gridCol w="848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8755">
                <a:tc>
                  <a:txBody>
                    <a:bodyPr/>
                    <a:lstStyle/>
                    <a:p>
                      <a:pPr algn="ctr">
                        <a:lnSpc>
                          <a:spcPts val="5909"/>
                        </a:lnSpc>
                        <a:defRPr/>
                      </a:pPr>
                      <a:r>
                        <a:rPr lang="en-US" sz="4221">
                          <a:solidFill>
                            <a:srgbClr val="4D2418"/>
                          </a:solidFill>
                          <a:latin typeface="Roboto Condensed Bold"/>
                        </a:rPr>
                        <a:t>Tiêu chí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C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9"/>
                        </a:lnSpc>
                        <a:defRPr/>
                      </a:pPr>
                      <a:r>
                        <a:rPr lang="en-US" sz="4221">
                          <a:solidFill>
                            <a:srgbClr val="4D2418"/>
                          </a:solidFill>
                          <a:latin typeface="Roboto Condensed Bold"/>
                        </a:rPr>
                        <a:t>Có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C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909"/>
                        </a:lnSpc>
                        <a:defRPr/>
                      </a:pPr>
                      <a:r>
                        <a:rPr lang="en-US" sz="4221">
                          <a:solidFill>
                            <a:srgbClr val="4D2418"/>
                          </a:solidFill>
                          <a:latin typeface="Roboto Condensed Bold"/>
                        </a:rPr>
                        <a:t>Không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C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820">
                <a:tc>
                  <a:txBody>
                    <a:bodyPr/>
                    <a:lstStyle/>
                    <a:p>
                      <a:pPr algn="just">
                        <a:lnSpc>
                          <a:spcPts val="5909"/>
                        </a:lnSpc>
                        <a:defRPr/>
                      </a:pPr>
                      <a:r>
                        <a:rPr lang="en-US" sz="4221">
                          <a:solidFill>
                            <a:srgbClr val="000000"/>
                          </a:solidFill>
                          <a:latin typeface="Roboto Condensed"/>
                        </a:rPr>
                        <a:t>Đọc trôi chảy, không bỏ từ, thêm từ.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2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2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4623">
                <a:tc>
                  <a:txBody>
                    <a:bodyPr/>
                    <a:lstStyle/>
                    <a:p>
                      <a:pPr algn="just">
                        <a:lnSpc>
                          <a:spcPts val="6049"/>
                        </a:lnSpc>
                        <a:defRPr/>
                      </a:pPr>
                      <a:r>
                        <a:rPr lang="en-US" sz="4321">
                          <a:solidFill>
                            <a:srgbClr val="000000"/>
                          </a:solidFill>
                          <a:latin typeface="Roboto Condensed"/>
                        </a:rPr>
                        <a:t>Đọc to, rõ bảo đảm trong không gian lớp học, cả lớp cùng nghe được.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2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2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130">
                <a:tc>
                  <a:txBody>
                    <a:bodyPr/>
                    <a:lstStyle/>
                    <a:p>
                      <a:pPr algn="just">
                        <a:lnSpc>
                          <a:spcPts val="5909"/>
                        </a:lnSpc>
                        <a:defRPr/>
                      </a:pPr>
                      <a:r>
                        <a:rPr lang="en-US" sz="4221">
                          <a:solidFill>
                            <a:srgbClr val="000000"/>
                          </a:solidFill>
                          <a:latin typeface="Roboto Condensed"/>
                        </a:rPr>
                        <a:t>Tốc độ đọc phù hợp.</a:t>
                      </a: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2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4929"/>
                        </a:lnSpc>
                        <a:defRPr/>
                      </a:pPr>
                      <a:endParaRPr lang="en-US" sz="1100"/>
                    </a:p>
                  </a:txBody>
                  <a:tcPr marL="76200" marR="76200" marT="76200" marB="76200" anchor="ctr">
                    <a:lnL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D5A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163165" flipH="1">
            <a:off x="13154979" y="520908"/>
            <a:ext cx="4571281" cy="26913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4929926" y="6912530"/>
            <a:ext cx="3113418" cy="339757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77900" y="1373950"/>
            <a:ext cx="8342710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2.  ĐỌC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84226">
            <a:off x="14077854" y="3035311"/>
            <a:ext cx="4110314" cy="209999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13554" y="1877252"/>
            <a:ext cx="13011374" cy="8043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2957" y="4085310"/>
            <a:ext cx="774339" cy="7433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76648" y="3307391"/>
            <a:ext cx="12085186" cy="561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 dirty="0" err="1">
                <a:solidFill>
                  <a:srgbClr val="4D2418"/>
                </a:solidFill>
                <a:latin typeface="Roboto Condensed Bold"/>
              </a:rPr>
              <a:t>Câu</a:t>
            </a:r>
            <a:r>
              <a:rPr lang="en-US" sz="3999" dirty="0">
                <a:solidFill>
                  <a:srgbClr val="4D2418"/>
                </a:solidFill>
                <a:latin typeface="Roboto Condensed Bold"/>
              </a:rPr>
              <a:t> 1: </a:t>
            </a:r>
            <a:r>
              <a:rPr lang="en-US" sz="3999" dirty="0" err="1">
                <a:solidFill>
                  <a:srgbClr val="4D2418"/>
                </a:solidFill>
                <a:latin typeface="Roboto Condensed Bold"/>
              </a:rPr>
              <a:t>Nội</a:t>
            </a:r>
            <a:r>
              <a:rPr lang="en-US" sz="3999" dirty="0">
                <a:solidFill>
                  <a:srgbClr val="4D2418"/>
                </a:solidFill>
                <a:latin typeface="Roboto Condensed Bold"/>
              </a:rPr>
              <a:t> dung </a:t>
            </a:r>
            <a:r>
              <a:rPr lang="en-US" sz="3999" dirty="0" err="1">
                <a:solidFill>
                  <a:srgbClr val="4D2418"/>
                </a:solidFill>
                <a:latin typeface="Roboto Condensed Bold"/>
              </a:rPr>
              <a:t>chính</a:t>
            </a:r>
            <a:r>
              <a:rPr lang="en-US" sz="3999" dirty="0">
                <a:solidFill>
                  <a:srgbClr val="4D241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 Bold"/>
              </a:rPr>
              <a:t>của</a:t>
            </a:r>
            <a:r>
              <a:rPr lang="en-US" sz="3999" dirty="0">
                <a:solidFill>
                  <a:srgbClr val="4D241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 Bold"/>
              </a:rPr>
              <a:t>văn</a:t>
            </a:r>
            <a:r>
              <a:rPr lang="en-US" sz="3999" dirty="0">
                <a:solidFill>
                  <a:srgbClr val="4D241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 Bold"/>
              </a:rPr>
              <a:t>bản</a:t>
            </a:r>
            <a:r>
              <a:rPr lang="en-US" sz="3999" dirty="0">
                <a:solidFill>
                  <a:srgbClr val="4D241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 Bold"/>
              </a:rPr>
              <a:t>trên</a:t>
            </a:r>
            <a:r>
              <a:rPr lang="en-US" sz="3999" dirty="0">
                <a:solidFill>
                  <a:srgbClr val="4D241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 Bold"/>
              </a:rPr>
              <a:t>là</a:t>
            </a:r>
            <a:r>
              <a:rPr lang="en-US" sz="3999" dirty="0">
                <a:solidFill>
                  <a:srgbClr val="4D2418"/>
                </a:solidFill>
                <a:latin typeface="Roboto Condensed Bol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 Bold"/>
              </a:rPr>
              <a:t>gì</a:t>
            </a:r>
            <a:r>
              <a:rPr lang="en-US" sz="3999" dirty="0">
                <a:solidFill>
                  <a:srgbClr val="4D2418"/>
                </a:solidFill>
                <a:latin typeface="Roboto Condensed Bold"/>
              </a:rPr>
              <a:t>?</a:t>
            </a:r>
          </a:p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4D2418"/>
                </a:solidFill>
                <a:latin typeface="Roboto Condensed"/>
              </a:rPr>
              <a:t>A.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Giới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thiệu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một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số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tiện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giao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thông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tương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lai</a:t>
            </a:r>
            <a:endParaRPr lang="en-US" sz="3999" dirty="0">
              <a:solidFill>
                <a:srgbClr val="4D2418"/>
              </a:solidFill>
              <a:latin typeface="Roboto Condensed"/>
            </a:endParaRPr>
          </a:p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4D2418"/>
                </a:solidFill>
                <a:latin typeface="Roboto Condensed"/>
              </a:rPr>
              <a:t>B.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Giới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thiệu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một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số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tiện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giao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thông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tự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lái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tương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lai</a:t>
            </a:r>
            <a:endParaRPr lang="en-US" sz="3999" dirty="0">
              <a:solidFill>
                <a:srgbClr val="4D2418"/>
              </a:solidFill>
              <a:latin typeface="Roboto Condensed"/>
            </a:endParaRPr>
          </a:p>
          <a:p>
            <a:pPr algn="just">
              <a:lnSpc>
                <a:spcPts val="5599"/>
              </a:lnSpc>
            </a:pPr>
            <a:r>
              <a:rPr lang="en-US" sz="3999" dirty="0">
                <a:solidFill>
                  <a:srgbClr val="4D2418"/>
                </a:solidFill>
                <a:latin typeface="Roboto Condensed"/>
              </a:rPr>
              <a:t>C.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Giới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thiệu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một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số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tiện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giao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thông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tự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bay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tương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lai</a:t>
            </a:r>
            <a:endParaRPr lang="en-US" sz="3999" dirty="0">
              <a:solidFill>
                <a:srgbClr val="4D2418"/>
              </a:solidFill>
              <a:latin typeface="Roboto Condensed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4D2418"/>
                </a:solidFill>
                <a:latin typeface="Roboto Condensed"/>
              </a:rPr>
              <a:t>D.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Giới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thiệu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một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số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phương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tiện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giao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thông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chạy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bằng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điện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trong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tương</a:t>
            </a:r>
            <a:r>
              <a:rPr lang="en-US" sz="3999" dirty="0">
                <a:solidFill>
                  <a:srgbClr val="4D2418"/>
                </a:solidFill>
                <a:latin typeface="Roboto Condensed"/>
              </a:rPr>
              <a:t> </a:t>
            </a:r>
            <a:r>
              <a:rPr lang="en-US" sz="3999" dirty="0" err="1">
                <a:solidFill>
                  <a:srgbClr val="4D2418"/>
                </a:solidFill>
                <a:latin typeface="Roboto Condensed"/>
              </a:rPr>
              <a:t>lai</a:t>
            </a:r>
            <a:endParaRPr lang="en-US" sz="3999" dirty="0">
              <a:solidFill>
                <a:srgbClr val="4D2418"/>
              </a:solidFill>
              <a:latin typeface="Roboto Condense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93632" flipH="1">
            <a:off x="13564608" y="6948768"/>
            <a:ext cx="4568048" cy="269134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3554" y="514350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3554" y="1877252"/>
            <a:ext cx="11055858" cy="6834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2957" y="6343234"/>
            <a:ext cx="774339" cy="7433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76648" y="3587750"/>
            <a:ext cx="10252072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 Bold"/>
              </a:rPr>
              <a:t>Câu 2: Văn bản sắp xếp thông tin theo trật tự nào?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A. Trật tự thời gian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B. Quan hệ nguyên nhân – kết quả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C. Mức độ quan trọng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D. Phân loại đối tượng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740052" flipH="1">
            <a:off x="14042736" y="1251500"/>
            <a:ext cx="3313521" cy="28772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88140" y="6172200"/>
            <a:ext cx="5211356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3554" y="514350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10281"/>
          <a:stretch>
            <a:fillRect/>
          </a:stretch>
        </p:blipFill>
        <p:spPr>
          <a:xfrm>
            <a:off x="11724943" y="4205581"/>
            <a:ext cx="6563057" cy="6517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2762391" y="483069"/>
            <a:ext cx="996025" cy="109126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5963171" y="5995338"/>
            <a:ext cx="996025" cy="1091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3554" y="1877252"/>
            <a:ext cx="11055858" cy="6834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4694441"/>
            <a:ext cx="774339" cy="7433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8561" y="3259550"/>
            <a:ext cx="9281601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 Bold"/>
              </a:rPr>
              <a:t>Câu 3: Các thông tin chính trong văn bản được làm nổi bật bằng cách nào?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A. In đậm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B. Phóng to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C. In hoa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D. Tô màu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4D2418"/>
              </a:solidFill>
              <a:latin typeface="Roboto Condense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740052" flipH="1">
            <a:off x="14042736" y="1251500"/>
            <a:ext cx="3313521" cy="28772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10281"/>
          <a:stretch>
            <a:fillRect/>
          </a:stretch>
        </p:blipFill>
        <p:spPr>
          <a:xfrm>
            <a:off x="11724943" y="4205581"/>
            <a:ext cx="6563057" cy="6517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762391" y="483069"/>
            <a:ext cx="996025" cy="10912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963171" y="5995338"/>
            <a:ext cx="996025" cy="10912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23186" y="5294517"/>
            <a:ext cx="5328090" cy="460213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13554" y="514350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84226">
            <a:off x="14077854" y="3035311"/>
            <a:ext cx="4110314" cy="209999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9478" y="1543050"/>
            <a:ext cx="13357199" cy="82571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69554" y="7922756"/>
            <a:ext cx="774339" cy="7433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979876"/>
            <a:ext cx="12397317" cy="628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99"/>
              </a:lnSpc>
            </a:pPr>
            <a:r>
              <a:rPr lang="en-US" sz="3999">
                <a:solidFill>
                  <a:srgbClr val="4D2418"/>
                </a:solidFill>
                <a:latin typeface="Roboto Condensed Bold"/>
              </a:rPr>
              <a:t>Câu 4: Điểm giống nhau giữa các phương tiện được nói đến trong văn bản là gì?</a:t>
            </a:r>
          </a:p>
          <a:p>
            <a:pPr algn="just">
              <a:lnSpc>
                <a:spcPts val="49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A. Đều giúp con người có thể rút ngắn thời gian đi lại một cách tối đa</a:t>
            </a:r>
          </a:p>
          <a:p>
            <a:pPr algn="just">
              <a:lnSpc>
                <a:spcPts val="49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B. Đều giúp con người tiết kiệm được một khối lượng nhiên liệu lớn</a:t>
            </a:r>
          </a:p>
          <a:p>
            <a:pPr algn="just">
              <a:lnSpc>
                <a:spcPts val="49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C. Đều giúp con người tránh được các tai nạn giao thông một cách tuyệt đối</a:t>
            </a:r>
          </a:p>
          <a:p>
            <a:pPr algn="just">
              <a:lnSpc>
                <a:spcPts val="49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D. Đều khắc phục được những hạn chế của những phương tiện ra đời trước đó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93632" flipH="1">
            <a:off x="13564608" y="6948768"/>
            <a:ext cx="4568048" cy="269134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3554" y="514350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13554" y="1877252"/>
            <a:ext cx="11055858" cy="68345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2478" y="5380242"/>
            <a:ext cx="774339" cy="7433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58561" y="3259550"/>
            <a:ext cx="9281601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 Bold"/>
              </a:rPr>
              <a:t>Câu 5: Ý tưởng sáng chế các phương tiện nêu trong văn bản cho thấy điều gì ở con người?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A. Sự chăm chỉ, cần cù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B. Sự thông minh, sáng tạo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C. Sự năng động, dũng cảm</a:t>
            </a: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D. Sự khéo léo, tinh tế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4D2418"/>
              </a:solidFill>
              <a:latin typeface="Roboto Condense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0281"/>
          <a:stretch>
            <a:fillRect/>
          </a:stretch>
        </p:blipFill>
        <p:spPr>
          <a:xfrm>
            <a:off x="11724943" y="4205581"/>
            <a:ext cx="6563057" cy="6517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762391" y="483069"/>
            <a:ext cx="996025" cy="10912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758416" y="1811505"/>
            <a:ext cx="996025" cy="10912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6273016" y="483069"/>
            <a:ext cx="1533328" cy="18740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2106920" y="5367544"/>
            <a:ext cx="4928965" cy="448087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13554" y="514350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9478" y="1543050"/>
            <a:ext cx="13357199" cy="82571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47988" y="5796845"/>
            <a:ext cx="774339" cy="7433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998926"/>
            <a:ext cx="12397317" cy="6491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999">
                <a:solidFill>
                  <a:srgbClr val="4D2418"/>
                </a:solidFill>
                <a:latin typeface="Roboto Condensed Bold"/>
              </a:rPr>
              <a:t>Câu 6: Tác dụng chính của các hình ảnh được đưa vào văn bản là gì?</a:t>
            </a:r>
          </a:p>
          <a:p>
            <a:pPr algn="just">
              <a:lnSpc>
                <a:spcPts val="615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A. Để trang trí, làm cho hình thức của văn bản đẹp hơn</a:t>
            </a:r>
          </a:p>
          <a:p>
            <a:pPr algn="just">
              <a:lnSpc>
                <a:spcPts val="615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B. Định hướng cách đọc văn bản cho người đọc</a:t>
            </a:r>
          </a:p>
          <a:p>
            <a:pPr algn="just">
              <a:lnSpc>
                <a:spcPts val="615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C. Giúp người đọc dễ hình dung ra loại phương tiện đang được giới thiệu</a:t>
            </a:r>
          </a:p>
          <a:p>
            <a:pPr algn="just">
              <a:lnSpc>
                <a:spcPts val="6159"/>
              </a:lnSpc>
            </a:pPr>
            <a:r>
              <a:rPr lang="en-US" sz="3999">
                <a:solidFill>
                  <a:srgbClr val="4D2418"/>
                </a:solidFill>
                <a:latin typeface="Roboto Condensed"/>
              </a:rPr>
              <a:t>D. Giúp người đọc hình dung ra cách triển khai thông tin của văn bản</a:t>
            </a:r>
          </a:p>
          <a:p>
            <a:pPr algn="just">
              <a:lnSpc>
                <a:spcPts val="4759"/>
              </a:lnSpc>
            </a:pPr>
            <a:endParaRPr lang="en-US" sz="3999">
              <a:solidFill>
                <a:srgbClr val="4D2418"/>
              </a:solidFill>
              <a:latin typeface="Roboto Condense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469887" y="5263051"/>
            <a:ext cx="3372326" cy="50239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705063" y="498175"/>
            <a:ext cx="4825458" cy="41148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3554" y="514350"/>
            <a:ext cx="9632669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4D2418"/>
                </a:solidFill>
                <a:latin typeface="Fraunces Bold"/>
              </a:rPr>
              <a:t>3.  KHÁM PHÁ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863</Words>
  <Application>Microsoft Office PowerPoint</Application>
  <PresentationFormat>Custom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Fraunces Bold</vt:lpstr>
      <vt:lpstr>Calibri</vt:lpstr>
      <vt:lpstr>#9Slide05 Dear Saturday</vt:lpstr>
      <vt:lpstr>Roboto Condensed Bold</vt:lpstr>
      <vt:lpstr>Roboto Condensed</vt:lpstr>
      <vt:lpstr>#9Slide07 SVNNexa Rust Slab Bla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CD7 - B10 - Một số phương tiện giao thông của tương lai</dc:title>
  <dc:creator>Administrator</dc:creator>
  <cp:lastModifiedBy>Admin</cp:lastModifiedBy>
  <cp:revision>3</cp:revision>
  <dcterms:created xsi:type="dcterms:W3CDTF">2006-08-16T00:00:00Z</dcterms:created>
  <dcterms:modified xsi:type="dcterms:W3CDTF">2024-01-31T01:25:25Z</dcterms:modified>
  <dc:identifier>DAFbo09ECsg</dc:identifier>
</cp:coreProperties>
</file>