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Dancing Script Bold" panose="020B0604020202020204" charset="0"/>
      <p:regular r:id="rId20"/>
    </p:embeddedFont>
    <p:embeddedFont>
      <p:font typeface="Fraunces Bold" panose="020B0604020202020204" charset="0"/>
      <p:regular r:id="rId21"/>
    </p:embeddedFont>
    <p:embeddedFont>
      <p:font typeface="Roboto Condensed Italics" panose="020B0604020202020204" charset="0"/>
      <p:regular r:id="rId22"/>
    </p:embeddedFont>
    <p:embeddedFont>
      <p:font typeface="Roboto Condensed Bold" panose="020B0604020202020204" charset="0"/>
      <p:regular r:id="rId23"/>
      <p:bold r:id="rId24"/>
    </p:embeddedFont>
    <p:embeddedFont>
      <p:font typeface="Roboto Condensed" panose="020B0604020202020204" charset="0"/>
      <p:regular r:id="rId25"/>
      <p:bold r:id="rId26"/>
      <p:italic r:id="rId27"/>
      <p:boldItalic r:id="rId28"/>
    </p:embeddedFont>
    <p:embeddedFont>
      <p:font typeface="Roboto Bold" panose="020B0604020202020204" charset="0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3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2.2.2024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https://www.youtube.com/watch?v=c7uW6R3grYM&amp;t=1s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https://www.youtube.com/watch?v=LAJXFe76inY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LAJXFe76inY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3F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43"/>
          <a:stretch>
            <a:fillRect/>
          </a:stretch>
        </p:blipFill>
        <p:spPr>
          <a:xfrm rot="224521">
            <a:off x="4008454" y="3223358"/>
            <a:ext cx="11124860" cy="638288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r="18"/>
          <a:stretch>
            <a:fillRect/>
          </a:stretch>
        </p:blipFill>
        <p:spPr>
          <a:xfrm rot="5753281">
            <a:off x="14559336" y="3790665"/>
            <a:ext cx="2102119" cy="16685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r="18"/>
          <a:stretch>
            <a:fillRect/>
          </a:stretch>
        </p:blipFill>
        <p:spPr>
          <a:xfrm>
            <a:off x="2244287" y="4124265"/>
            <a:ext cx="1995023" cy="256182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b="142"/>
          <a:stretch>
            <a:fillRect/>
          </a:stretch>
        </p:blipFill>
        <p:spPr>
          <a:xfrm rot="-571039">
            <a:off x="-1949246" y="6583853"/>
            <a:ext cx="7054244" cy="59768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b="142"/>
          <a:stretch>
            <a:fillRect/>
          </a:stretch>
        </p:blipFill>
        <p:spPr>
          <a:xfrm rot="2080073">
            <a:off x="11802620" y="-3958758"/>
            <a:ext cx="7054244" cy="597686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 b="49"/>
          <a:stretch>
            <a:fillRect/>
          </a:stretch>
        </p:blipFill>
        <p:spPr>
          <a:xfrm rot="447786">
            <a:off x="39969" y="-335204"/>
            <a:ext cx="3075813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b="49"/>
          <a:stretch>
            <a:fillRect/>
          </a:stretch>
        </p:blipFill>
        <p:spPr>
          <a:xfrm rot="4913186">
            <a:off x="14901899" y="6529956"/>
            <a:ext cx="3292392" cy="440453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339609" y="5756042"/>
            <a:ext cx="7662571" cy="2802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Kể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tên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các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tình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huống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trường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hợp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người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khác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trình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bày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mà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bản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thân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cần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phải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tóm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"/>
              </a:rPr>
              <a:t>tắt</a:t>
            </a:r>
            <a:r>
              <a:rPr lang="en-US" sz="4500" dirty="0">
                <a:solidFill>
                  <a:srgbClr val="000000"/>
                </a:solidFill>
                <a:latin typeface="Roboto Condensed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923473" y="1007821"/>
            <a:ext cx="9535560" cy="2396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43"/>
              </a:lnSpc>
            </a:pPr>
            <a:r>
              <a:rPr lang="en-US" sz="11038">
                <a:solidFill>
                  <a:srgbClr val="FFC033"/>
                </a:solidFill>
                <a:latin typeface="Fraunces Bold"/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5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49"/>
          <a:stretch>
            <a:fillRect/>
          </a:stretch>
        </p:blipFill>
        <p:spPr>
          <a:xfrm>
            <a:off x="-1564237" y="8071288"/>
            <a:ext cx="6660401" cy="79884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b="39"/>
          <a:stretch>
            <a:fillRect/>
          </a:stretch>
        </p:blipFill>
        <p:spPr>
          <a:xfrm>
            <a:off x="2540702" y="7967493"/>
            <a:ext cx="1837646" cy="16378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b="49"/>
          <a:stretch>
            <a:fillRect/>
          </a:stretch>
        </p:blipFill>
        <p:spPr>
          <a:xfrm rot="-10800000">
            <a:off x="13929100" y="-5538743"/>
            <a:ext cx="6660401" cy="798848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b="39"/>
          <a:stretch>
            <a:fillRect/>
          </a:stretch>
        </p:blipFill>
        <p:spPr>
          <a:xfrm rot="2699999">
            <a:off x="16140420" y="1208255"/>
            <a:ext cx="1837646" cy="16378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b="6"/>
          <a:stretch>
            <a:fillRect/>
          </a:stretch>
        </p:blipFill>
        <p:spPr>
          <a:xfrm rot="1133117">
            <a:off x="-573494" y="-2625537"/>
            <a:ext cx="7134899" cy="73084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b="6"/>
          <a:stretch>
            <a:fillRect/>
          </a:stretch>
        </p:blipFill>
        <p:spPr>
          <a:xfrm rot="-10486021">
            <a:off x="11823578" y="5780636"/>
            <a:ext cx="7134899" cy="73084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b="39"/>
          <a:stretch>
            <a:fillRect/>
          </a:stretch>
        </p:blipFill>
        <p:spPr>
          <a:xfrm>
            <a:off x="1028700" y="7641153"/>
            <a:ext cx="965240" cy="86027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b="39"/>
          <a:stretch>
            <a:fillRect/>
          </a:stretch>
        </p:blipFill>
        <p:spPr>
          <a:xfrm>
            <a:off x="14328805" y="961291"/>
            <a:ext cx="965240" cy="86027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953435" y="823286"/>
            <a:ext cx="10730807" cy="1106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60"/>
              </a:lnSpc>
            </a:pPr>
            <a:r>
              <a:rPr lang="en-US" sz="6000">
                <a:solidFill>
                  <a:srgbClr val="FFFFFF"/>
                </a:solidFill>
                <a:latin typeface="Fraunces Bold"/>
              </a:rPr>
              <a:t>II. THỰC HÀNH NGHE NÓI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3637768" y="2317470"/>
            <a:ext cx="12655349" cy="2096957"/>
            <a:chOff x="0" y="0"/>
            <a:chExt cx="16873799" cy="279594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873855" cy="2795905"/>
            </a:xfrm>
            <a:custGeom>
              <a:avLst/>
              <a:gdLst/>
              <a:ahLst/>
              <a:cxnLst/>
              <a:rect l="l" t="t" r="r" b="b"/>
              <a:pathLst>
                <a:path w="16873855" h="2795905">
                  <a:moveTo>
                    <a:pt x="0" y="0"/>
                  </a:moveTo>
                  <a:lnTo>
                    <a:pt x="16873855" y="0"/>
                  </a:lnTo>
                  <a:lnTo>
                    <a:pt x="16873855" y="2795905"/>
                  </a:lnTo>
                  <a:lnTo>
                    <a:pt x="0" y="2795905"/>
                  </a:lnTo>
                  <a:close/>
                </a:path>
              </a:pathLst>
            </a:custGeom>
            <a:solidFill>
              <a:srgbClr val="446889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3953435" y="2654014"/>
            <a:ext cx="12401349" cy="193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80"/>
              </a:lnSpc>
            </a:pPr>
            <a:r>
              <a:rPr lang="en-US" sz="4400">
                <a:solidFill>
                  <a:srgbClr val="FFFFFF"/>
                </a:solidFill>
                <a:latin typeface="Roboto Condensed Bold"/>
              </a:rPr>
              <a:t>3. Đọc lại phần tóm tắt, chỉnh sửa và phản hồi ý kiến mình nghe được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232493" y="4798423"/>
            <a:ext cx="16044889" cy="4985804"/>
            <a:chOff x="0" y="0"/>
            <a:chExt cx="21393186" cy="6647739"/>
          </a:xfrm>
        </p:grpSpPr>
        <p:sp>
          <p:nvSpPr>
            <p:cNvPr id="15" name="Freeform 15"/>
            <p:cNvSpPr/>
            <p:nvPr/>
          </p:nvSpPr>
          <p:spPr>
            <a:xfrm>
              <a:off x="6350" y="6350"/>
              <a:ext cx="21345017" cy="6599555"/>
            </a:xfrm>
            <a:custGeom>
              <a:avLst/>
              <a:gdLst/>
              <a:ahLst/>
              <a:cxnLst/>
              <a:rect l="l" t="t" r="r" b="b"/>
              <a:pathLst>
                <a:path w="21345017" h="6599555">
                  <a:moveTo>
                    <a:pt x="0" y="0"/>
                  </a:moveTo>
                  <a:lnTo>
                    <a:pt x="21345017" y="0"/>
                  </a:lnTo>
                  <a:lnTo>
                    <a:pt x="21345017" y="6599555"/>
                  </a:lnTo>
                  <a:lnTo>
                    <a:pt x="0" y="65995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21357717" cy="6612255"/>
            </a:xfrm>
            <a:custGeom>
              <a:avLst/>
              <a:gdLst/>
              <a:ahLst/>
              <a:cxnLst/>
              <a:rect l="l" t="t" r="r" b="b"/>
              <a:pathLst>
                <a:path w="21357717" h="6612255">
                  <a:moveTo>
                    <a:pt x="6350" y="0"/>
                  </a:moveTo>
                  <a:lnTo>
                    <a:pt x="21351367" y="0"/>
                  </a:lnTo>
                  <a:cubicBezTo>
                    <a:pt x="21354923" y="0"/>
                    <a:pt x="21357717" y="2794"/>
                    <a:pt x="21357717" y="6350"/>
                  </a:cubicBezTo>
                  <a:lnTo>
                    <a:pt x="21357717" y="6605905"/>
                  </a:lnTo>
                  <a:cubicBezTo>
                    <a:pt x="21357717" y="6609462"/>
                    <a:pt x="21354923" y="6612255"/>
                    <a:pt x="21351367" y="6612255"/>
                  </a:cubicBezTo>
                  <a:lnTo>
                    <a:pt x="6350" y="6612255"/>
                  </a:lnTo>
                  <a:cubicBezTo>
                    <a:pt x="2794" y="6612255"/>
                    <a:pt x="0" y="6609462"/>
                    <a:pt x="0" y="6605905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6605905"/>
                  </a:lnTo>
                  <a:lnTo>
                    <a:pt x="6350" y="6605905"/>
                  </a:lnTo>
                  <a:lnTo>
                    <a:pt x="6350" y="6599555"/>
                  </a:lnTo>
                  <a:lnTo>
                    <a:pt x="21351367" y="6599555"/>
                  </a:lnTo>
                  <a:lnTo>
                    <a:pt x="21351367" y="6605905"/>
                  </a:lnTo>
                  <a:lnTo>
                    <a:pt x="21345017" y="6605905"/>
                  </a:lnTo>
                  <a:lnTo>
                    <a:pt x="21345017" y="6350"/>
                  </a:lnTo>
                  <a:lnTo>
                    <a:pt x="21351367" y="6350"/>
                  </a:lnTo>
                  <a:lnTo>
                    <a:pt x="21351367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637243" y="5194229"/>
            <a:ext cx="15422000" cy="4359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19"/>
              </a:lnSpc>
            </a:pPr>
            <a:r>
              <a:rPr lang="en-US" sz="3899" dirty="0">
                <a:solidFill>
                  <a:srgbClr val="0D0D0D"/>
                </a:solidFill>
                <a:latin typeface="Roboto Condensed"/>
              </a:rPr>
              <a:t>-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Đọc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lại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phần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ghi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tóm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tắt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và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chỉnh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sửa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các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sai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sót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nếu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có</a:t>
            </a:r>
            <a:endParaRPr lang="en-US" sz="3899" dirty="0">
              <a:solidFill>
                <a:srgbClr val="0D0D0D"/>
              </a:solidFill>
              <a:latin typeface="Roboto Condensed"/>
            </a:endParaRPr>
          </a:p>
          <a:p>
            <a:pPr algn="just">
              <a:lnSpc>
                <a:spcPts val="7019"/>
              </a:lnSpc>
            </a:pPr>
            <a:r>
              <a:rPr lang="en-US" sz="3899" dirty="0">
                <a:solidFill>
                  <a:srgbClr val="0D0D0D"/>
                </a:solidFill>
                <a:latin typeface="Roboto Condensed"/>
              </a:rPr>
              <a:t>-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Xác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định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với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người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nói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về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nội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 dung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vừa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tóm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tắt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;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trao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đổi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với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người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nói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về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 ý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kiến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em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chưa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rõ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hoặc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có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quan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điểm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khác</a:t>
            </a:r>
            <a:endParaRPr lang="en-US" sz="3899" dirty="0">
              <a:solidFill>
                <a:srgbClr val="0D0D0D"/>
              </a:solidFill>
              <a:latin typeface="Roboto Condensed"/>
            </a:endParaRPr>
          </a:p>
          <a:p>
            <a:pPr algn="just">
              <a:lnSpc>
                <a:spcPts val="7019"/>
              </a:lnSpc>
            </a:pPr>
            <a:r>
              <a:rPr lang="en-US" sz="3899" dirty="0">
                <a:solidFill>
                  <a:srgbClr val="0D0D0D"/>
                </a:solidFill>
                <a:latin typeface="Roboto Condensed"/>
              </a:rPr>
              <a:t>-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Trao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đổi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phần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tóm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tắt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với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người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nghe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khác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để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chỉnh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sửa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cho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chính</a:t>
            </a:r>
            <a:r>
              <a:rPr lang="en-US" sz="38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D0D0D"/>
                </a:solidFill>
                <a:latin typeface="Roboto Condensed"/>
              </a:rPr>
              <a:t>xác</a:t>
            </a:r>
            <a:endParaRPr lang="en-US" sz="3899" dirty="0">
              <a:solidFill>
                <a:srgbClr val="0D0D0D"/>
              </a:solidFill>
              <a:latin typeface="Roboto Condensed"/>
            </a:endParaRPr>
          </a:p>
          <a:p>
            <a:pPr marL="470534" lvl="1" indent="-235267" algn="just">
              <a:lnSpc>
                <a:spcPts val="7019"/>
              </a:lnSpc>
            </a:pPr>
            <a:endParaRPr lang="en-US" sz="3899" dirty="0">
              <a:solidFill>
                <a:srgbClr val="0D0D0D"/>
              </a:solidFill>
              <a:latin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3F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94"/>
          <a:stretch>
            <a:fillRect/>
          </a:stretch>
        </p:blipFill>
        <p:spPr>
          <a:xfrm>
            <a:off x="2686385" y="-668015"/>
            <a:ext cx="13407785" cy="150437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4596765" y="1381251"/>
            <a:ext cx="7732298" cy="71137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b="142"/>
          <a:stretch>
            <a:fillRect/>
          </a:stretch>
        </p:blipFill>
        <p:spPr>
          <a:xfrm>
            <a:off x="-3918711" y="3312036"/>
            <a:ext cx="7054244" cy="597686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290189">
            <a:off x="14792678" y="1381251"/>
            <a:ext cx="7732298" cy="71137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b="142"/>
          <a:stretch>
            <a:fillRect/>
          </a:stretch>
        </p:blipFill>
        <p:spPr>
          <a:xfrm>
            <a:off x="14760878" y="1665206"/>
            <a:ext cx="7054244" cy="597686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r="43148" b="200"/>
          <a:stretch>
            <a:fillRect/>
          </a:stretch>
        </p:blipFill>
        <p:spPr>
          <a:xfrm>
            <a:off x="7064616" y="8494965"/>
            <a:ext cx="4158767" cy="53201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611148" y="2410687"/>
            <a:ext cx="5558257" cy="832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0"/>
              </a:lnSpc>
            </a:pPr>
            <a:r>
              <a:rPr lang="en-US" sz="4500">
                <a:solidFill>
                  <a:srgbClr val="264B5E"/>
                </a:solidFill>
                <a:latin typeface="Fraunces Bold"/>
              </a:rPr>
              <a:t>YÊU CẦU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041019" y="3739971"/>
            <a:ext cx="8698516" cy="6142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9" lvl="1" indent="-410209" algn="just">
              <a:lnSpc>
                <a:spcPts val="5471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Roboto Condensed"/>
              </a:rPr>
              <a:t> HS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thực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hiện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trình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bày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bài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tóm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tắt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theo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cặp</a:t>
            </a:r>
            <a:endParaRPr lang="en-US" sz="3799" dirty="0">
              <a:solidFill>
                <a:srgbClr val="000000"/>
              </a:solidFill>
              <a:latin typeface="Roboto Condensed"/>
            </a:endParaRPr>
          </a:p>
          <a:p>
            <a:pPr marL="820419" lvl="1" indent="-410209" algn="just">
              <a:lnSpc>
                <a:spcPts val="5471"/>
              </a:lnSpc>
              <a:buFont typeface="Arial"/>
              <a:buChar char="•"/>
            </a:pP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Các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cặp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có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10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phút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để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luyện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tập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nói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(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trình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bày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phần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tóm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tắt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bản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thân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)</a:t>
            </a:r>
          </a:p>
          <a:p>
            <a:pPr marL="820419" lvl="1" indent="-410209" algn="just">
              <a:lnSpc>
                <a:spcPts val="5471"/>
              </a:lnSpc>
              <a:buFont typeface="Arial"/>
              <a:buChar char="•"/>
            </a:pP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Hết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thời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gian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, GV quay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số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ngẫu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nhiên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gọi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HS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trình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bày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 </a:t>
            </a:r>
          </a:p>
          <a:p>
            <a:pPr marL="820419" lvl="1" indent="-410209" algn="just">
              <a:lnSpc>
                <a:spcPts val="5471"/>
              </a:lnSpc>
              <a:buFont typeface="Arial"/>
              <a:buChar char="•"/>
            </a:pP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Mỗi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cặp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có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tối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đa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5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phút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trình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bày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bài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nói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và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5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phút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để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lắng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nghe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nhận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xét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cũng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như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phản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hồi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nhận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xét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các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bạn</a:t>
            </a:r>
            <a:r>
              <a:rPr lang="en-US" sz="37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Roboto Condensed"/>
              </a:rPr>
              <a:t>khác</a:t>
            </a:r>
            <a:endParaRPr lang="en-US" sz="3799" dirty="0">
              <a:solidFill>
                <a:srgbClr val="000000"/>
              </a:solidFill>
              <a:latin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178"/>
          <a:stretch>
            <a:fillRect/>
          </a:stretch>
        </p:blipFill>
        <p:spPr>
          <a:xfrm>
            <a:off x="-1175057" y="8006969"/>
            <a:ext cx="5051652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178"/>
          <a:stretch>
            <a:fillRect/>
          </a:stretch>
        </p:blipFill>
        <p:spPr>
          <a:xfrm rot="-10641364">
            <a:off x="15180831" y="-1028700"/>
            <a:ext cx="5051652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431014" y="8196055"/>
            <a:ext cx="7315200" cy="292608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00000">
            <a:off x="-1175057" y="-1143024"/>
            <a:ext cx="7315200" cy="292608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l="74282" t="11987" r="2319" b="50133"/>
          <a:stretch>
            <a:fillRect/>
          </a:stretch>
        </p:blipFill>
        <p:spPr>
          <a:xfrm rot="7196845">
            <a:off x="16255475" y="2822125"/>
            <a:ext cx="1503040" cy="256616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252951" y="1139892"/>
            <a:ext cx="15883422" cy="1241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6000" dirty="0">
                <a:solidFill>
                  <a:srgbClr val="E13F55"/>
                </a:solidFill>
                <a:latin typeface="Fraunces Bold"/>
              </a:rPr>
              <a:t>III. TRÌNH BÀY BÀI TÓM TẮT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53370" y="2505808"/>
            <a:ext cx="15670100" cy="3237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9629" lvl="2" indent="-283210" algn="l">
              <a:lnSpc>
                <a:spcPts val="6720"/>
              </a:lnSpc>
              <a:buFont typeface="Arial"/>
              <a:buChar char="⚬"/>
            </a:pP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Trình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bày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phần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nội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dung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ghi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chép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tóm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tắt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được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từ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bài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nói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của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bạn</a:t>
            </a:r>
            <a:endParaRPr lang="en-US" sz="4000" dirty="0">
              <a:solidFill>
                <a:srgbClr val="2C2760"/>
              </a:solidFill>
              <a:latin typeface="Roboto Condensed"/>
            </a:endParaRPr>
          </a:p>
          <a:p>
            <a:pPr marL="849629" lvl="2" indent="-283210" algn="l">
              <a:lnSpc>
                <a:spcPts val="6720"/>
              </a:lnSpc>
              <a:buFont typeface="Arial"/>
              <a:buChar char="⚬"/>
            </a:pP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Sử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dụng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hình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ảnh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trực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quan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hỗ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trợ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cho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bài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nói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(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sơ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đồ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/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hình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ảnh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…)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89966" y="4456152"/>
            <a:ext cx="15883422" cy="1241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6000" dirty="0">
                <a:solidFill>
                  <a:srgbClr val="E13F55"/>
                </a:solidFill>
                <a:latin typeface="Fraunces Bold"/>
              </a:rPr>
              <a:t>IV. ĐÁNH GIÁ, RÚT KINH NGHIỆM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6355" y="5867133"/>
            <a:ext cx="16620018" cy="323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9629" lvl="2" indent="-283210" algn="l">
              <a:lnSpc>
                <a:spcPts val="6720"/>
              </a:lnSpc>
              <a:buFont typeface="Arial"/>
              <a:buChar char="⚬"/>
            </a:pP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Nhận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xét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bài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tóm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tắt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nội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dung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trình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bày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của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người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khác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cho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bạn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theo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cặp</a:t>
            </a:r>
            <a:endParaRPr lang="en-US" sz="4000" dirty="0">
              <a:solidFill>
                <a:srgbClr val="2C2760"/>
              </a:solidFill>
              <a:latin typeface="Roboto Condensed"/>
            </a:endParaRPr>
          </a:p>
          <a:p>
            <a:pPr marL="849629" lvl="2" indent="-283210" algn="l">
              <a:lnSpc>
                <a:spcPts val="6720"/>
              </a:lnSpc>
              <a:buFont typeface="Arial"/>
              <a:buChar char="⚬"/>
            </a:pP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Rút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kinh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nghiệm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(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chiến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thuật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nghe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,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kĩ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năng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ghi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chép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tóm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tắt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,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kĩ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năng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trình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2C2760"/>
                </a:solidFill>
                <a:latin typeface="Roboto Condensed"/>
              </a:rPr>
              <a:t>bày</a:t>
            </a:r>
            <a:r>
              <a:rPr lang="en-US" sz="4000" dirty="0">
                <a:solidFill>
                  <a:srgbClr val="2C2760"/>
                </a:solidFill>
                <a:latin typeface="Roboto Condensed"/>
              </a:rPr>
              <a:t>…)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22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49"/>
          <a:stretch>
            <a:fillRect/>
          </a:stretch>
        </p:blipFill>
        <p:spPr>
          <a:xfrm rot="10726749">
            <a:off x="-1979432" y="-4525738"/>
            <a:ext cx="6660401" cy="79884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r="60"/>
          <a:stretch>
            <a:fillRect/>
          </a:stretch>
        </p:blipFill>
        <p:spPr>
          <a:xfrm rot="-5400000">
            <a:off x="7315841" y="-1550834"/>
            <a:ext cx="4743890" cy="1344917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b="97"/>
          <a:stretch>
            <a:fillRect/>
          </a:stretch>
        </p:blipFill>
        <p:spPr>
          <a:xfrm>
            <a:off x="0" y="-531495"/>
            <a:ext cx="9144000" cy="312039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49"/>
          <a:stretch>
            <a:fillRect/>
          </a:stretch>
        </p:blipFill>
        <p:spPr>
          <a:xfrm>
            <a:off x="13929100" y="6824252"/>
            <a:ext cx="6660401" cy="798848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b="97"/>
          <a:stretch>
            <a:fillRect/>
          </a:stretch>
        </p:blipFill>
        <p:spPr>
          <a:xfrm rot="-10800000">
            <a:off x="9787308" y="7698105"/>
            <a:ext cx="9144000" cy="31203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l="74282" t="11987" r="2319" b="50133"/>
          <a:stretch>
            <a:fillRect/>
          </a:stretch>
        </p:blipFill>
        <p:spPr>
          <a:xfrm rot="-3603155">
            <a:off x="12120855" y="1385717"/>
            <a:ext cx="1503040" cy="256616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 l="74282" t="11987" r="2319" b="50133"/>
          <a:stretch>
            <a:fillRect/>
          </a:stretch>
        </p:blipFill>
        <p:spPr>
          <a:xfrm rot="-3603155">
            <a:off x="4177928" y="6055028"/>
            <a:ext cx="1503040" cy="256616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 l="13772" r="45111" b="72508"/>
          <a:stretch>
            <a:fillRect/>
          </a:stretch>
        </p:blipFill>
        <p:spPr>
          <a:xfrm>
            <a:off x="1941002" y="2937294"/>
            <a:ext cx="3245783" cy="204616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 l="13772" r="45111" b="72508"/>
          <a:stretch>
            <a:fillRect/>
          </a:stretch>
        </p:blipFill>
        <p:spPr>
          <a:xfrm rot="-10800000">
            <a:off x="12663668" y="5454868"/>
            <a:ext cx="3245783" cy="204616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 r="59"/>
          <a:stretch>
            <a:fillRect/>
          </a:stretch>
        </p:blipFill>
        <p:spPr>
          <a:xfrm>
            <a:off x="-1622760" y="7863212"/>
            <a:ext cx="4813060" cy="49811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 r="59"/>
          <a:stretch>
            <a:fillRect/>
          </a:stretch>
        </p:blipFill>
        <p:spPr>
          <a:xfrm>
            <a:off x="15294045" y="-2490587"/>
            <a:ext cx="4813060" cy="498117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726855" y="3772832"/>
            <a:ext cx="11567190" cy="1927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60"/>
              </a:lnSpc>
            </a:pPr>
            <a:r>
              <a:rPr lang="en-US" sz="9200" spc="136">
                <a:solidFill>
                  <a:srgbClr val="205867"/>
                </a:solidFill>
                <a:latin typeface="Dancing Script Bold"/>
              </a:rPr>
              <a:t>Xin chào và hẹn gặp lại!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65"/>
          <a:stretch>
            <a:fillRect/>
          </a:stretch>
        </p:blipFill>
        <p:spPr>
          <a:xfrm rot="-7904644">
            <a:off x="-1161074" y="8323010"/>
            <a:ext cx="7799790" cy="581438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r="14"/>
          <a:stretch>
            <a:fillRect/>
          </a:stretch>
        </p:blipFill>
        <p:spPr>
          <a:xfrm>
            <a:off x="10348976" y="5818384"/>
            <a:ext cx="9495903" cy="68798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r="14"/>
          <a:stretch>
            <a:fillRect/>
          </a:stretch>
        </p:blipFill>
        <p:spPr>
          <a:xfrm rot="-10800000">
            <a:off x="-1351418" y="-2335016"/>
            <a:ext cx="9495903" cy="68798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65"/>
          <a:stretch>
            <a:fillRect/>
          </a:stretch>
        </p:blipFill>
        <p:spPr>
          <a:xfrm rot="-7365479">
            <a:off x="13553890" y="-2191660"/>
            <a:ext cx="7799790" cy="58143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b="912"/>
          <a:stretch>
            <a:fillRect/>
          </a:stretch>
        </p:blipFill>
        <p:spPr>
          <a:xfrm>
            <a:off x="6668593" y="3804762"/>
            <a:ext cx="4950814" cy="62184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t="15578" r="69854" b="10232"/>
          <a:stretch>
            <a:fillRect/>
          </a:stretch>
        </p:blipFill>
        <p:spPr>
          <a:xfrm>
            <a:off x="2446381" y="2487288"/>
            <a:ext cx="1900305" cy="440940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 t="15578" r="69854" b="10232"/>
          <a:stretch>
            <a:fillRect/>
          </a:stretch>
        </p:blipFill>
        <p:spPr>
          <a:xfrm>
            <a:off x="14146775" y="2673804"/>
            <a:ext cx="1900305" cy="440940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491703" y="1407423"/>
            <a:ext cx="5779366" cy="696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1"/>
              </a:lnSpc>
            </a:pPr>
            <a:r>
              <a:rPr lang="en-US" sz="3565">
                <a:solidFill>
                  <a:srgbClr val="446889"/>
                </a:solidFill>
                <a:latin typeface="Roboto Condensed"/>
              </a:rPr>
              <a:t>BÀI 8: VĂN BẢN THÔNG TIN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74876" y="4849617"/>
            <a:ext cx="16238945" cy="1067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78"/>
              </a:lnSpc>
            </a:pPr>
            <a:r>
              <a:rPr lang="en-US" sz="5799" dirty="0">
                <a:solidFill>
                  <a:srgbClr val="446889"/>
                </a:solidFill>
                <a:latin typeface="Fraunces Bold"/>
              </a:rPr>
              <a:t>NGHE VÀ TÓM TẮT Ý CHÍNH CỦA BÀI NÓI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747205" y="2397579"/>
            <a:ext cx="7268362" cy="1100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95"/>
              </a:lnSpc>
            </a:pPr>
            <a:r>
              <a:rPr lang="en-US" sz="4224">
                <a:solidFill>
                  <a:srgbClr val="E13F55"/>
                </a:solidFill>
                <a:latin typeface="Roboto Condensed Bold"/>
              </a:rPr>
              <a:t>KĨ NĂNG NÓI VÀ NGHE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156613">
            <a:off x="11891377" y="2291351"/>
            <a:ext cx="2248379" cy="2203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56613">
            <a:off x="16576819" y="2193605"/>
            <a:ext cx="2943237" cy="28843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r="60"/>
          <a:stretch>
            <a:fillRect/>
          </a:stretch>
        </p:blipFill>
        <p:spPr>
          <a:xfrm rot="-5244717">
            <a:off x="5020465" y="2610605"/>
            <a:ext cx="7512284" cy="2129771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r="119"/>
          <a:stretch>
            <a:fillRect/>
          </a:stretch>
        </p:blipFill>
        <p:spPr>
          <a:xfrm rot="-5400000">
            <a:off x="9998495" y="4746505"/>
            <a:ext cx="2771479" cy="689734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776607" y="7609945"/>
            <a:ext cx="5297833" cy="919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28"/>
              </a:lnSpc>
            </a:pPr>
            <a:r>
              <a:rPr lang="en-US" sz="4599" dirty="0">
                <a:solidFill>
                  <a:srgbClr val="FFFFFF"/>
                </a:solidFill>
                <a:latin typeface="Roboto Bold"/>
              </a:rPr>
              <a:t>TƯ DUY NHẠY BÉN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15229" y="1028700"/>
            <a:ext cx="17050870" cy="752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999"/>
              </a:lnSpc>
            </a:pPr>
            <a:r>
              <a:rPr lang="en-US" sz="4999">
                <a:solidFill>
                  <a:srgbClr val="E13F55"/>
                </a:solidFill>
                <a:latin typeface="Fraunces Bold"/>
              </a:rPr>
              <a:t>I. CÁCH THỨC TÓM TẮT Ý CHÍNH CỦA BÀI NÓI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99600" y="2370847"/>
            <a:ext cx="16079871" cy="832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20"/>
              </a:lnSpc>
            </a:pPr>
            <a:r>
              <a:rPr lang="en-US" sz="4500" dirty="0">
                <a:solidFill>
                  <a:srgbClr val="264B5E"/>
                </a:solidFill>
                <a:latin typeface="Fraunces Bold"/>
              </a:rPr>
              <a:t>1. </a:t>
            </a:r>
            <a:r>
              <a:rPr lang="en-US" sz="4500" dirty="0" err="1">
                <a:solidFill>
                  <a:srgbClr val="264B5E"/>
                </a:solidFill>
                <a:latin typeface="Fraunces Bold"/>
              </a:rPr>
              <a:t>Các</a:t>
            </a:r>
            <a:r>
              <a:rPr lang="en-US" sz="4500" dirty="0">
                <a:solidFill>
                  <a:srgbClr val="264B5E"/>
                </a:solidFill>
                <a:latin typeface="Fraunces Bold"/>
              </a:rPr>
              <a:t> </a:t>
            </a:r>
            <a:r>
              <a:rPr lang="en-US" sz="4500" dirty="0" err="1">
                <a:solidFill>
                  <a:srgbClr val="264B5E"/>
                </a:solidFill>
                <a:latin typeface="Fraunces Bold"/>
              </a:rPr>
              <a:t>thao</a:t>
            </a:r>
            <a:r>
              <a:rPr lang="en-US" sz="4500" dirty="0">
                <a:solidFill>
                  <a:srgbClr val="264B5E"/>
                </a:solidFill>
                <a:latin typeface="Fraunces Bold"/>
              </a:rPr>
              <a:t> </a:t>
            </a:r>
            <a:r>
              <a:rPr lang="en-US" sz="4500" dirty="0" err="1">
                <a:solidFill>
                  <a:srgbClr val="264B5E"/>
                </a:solidFill>
                <a:latin typeface="Fraunces Bold"/>
              </a:rPr>
              <a:t>tác</a:t>
            </a:r>
            <a:r>
              <a:rPr lang="en-US" sz="4500" dirty="0">
                <a:solidFill>
                  <a:srgbClr val="264B5E"/>
                </a:solidFill>
                <a:latin typeface="Fraunces Bold"/>
              </a:rPr>
              <a:t>  </a:t>
            </a:r>
            <a:r>
              <a:rPr lang="en-US" sz="4500" dirty="0" err="1">
                <a:solidFill>
                  <a:srgbClr val="264B5E"/>
                </a:solidFill>
                <a:latin typeface="Fraunces Bold"/>
              </a:rPr>
              <a:t>tóm</a:t>
            </a:r>
            <a:r>
              <a:rPr lang="en-US" sz="4500" dirty="0">
                <a:solidFill>
                  <a:srgbClr val="264B5E"/>
                </a:solidFill>
                <a:latin typeface="Fraunces Bold"/>
              </a:rPr>
              <a:t> </a:t>
            </a:r>
            <a:r>
              <a:rPr lang="en-US" sz="4500" dirty="0" err="1">
                <a:solidFill>
                  <a:srgbClr val="264B5E"/>
                </a:solidFill>
                <a:latin typeface="Fraunces Bold"/>
              </a:rPr>
              <a:t>tắt</a:t>
            </a:r>
            <a:r>
              <a:rPr lang="en-US" sz="4500" dirty="0">
                <a:solidFill>
                  <a:srgbClr val="264B5E"/>
                </a:solidFill>
                <a:latin typeface="Fraunces Bold"/>
              </a:rPr>
              <a:t> ý </a:t>
            </a:r>
            <a:r>
              <a:rPr lang="en-US" sz="4500" dirty="0" err="1">
                <a:solidFill>
                  <a:srgbClr val="264B5E"/>
                </a:solidFill>
                <a:latin typeface="Fraunces Bold"/>
              </a:rPr>
              <a:t>chính</a:t>
            </a:r>
            <a:r>
              <a:rPr lang="en-US" sz="4500" dirty="0">
                <a:solidFill>
                  <a:srgbClr val="264B5E"/>
                </a:solidFill>
                <a:latin typeface="Fraunces Bold"/>
              </a:rPr>
              <a:t> </a:t>
            </a:r>
            <a:r>
              <a:rPr lang="en-US" sz="4500" dirty="0" err="1">
                <a:solidFill>
                  <a:srgbClr val="264B5E"/>
                </a:solidFill>
                <a:latin typeface="Fraunces Bold"/>
              </a:rPr>
              <a:t>của</a:t>
            </a:r>
            <a:r>
              <a:rPr lang="en-US" sz="4500" dirty="0">
                <a:solidFill>
                  <a:srgbClr val="264B5E"/>
                </a:solidFill>
                <a:latin typeface="Fraunces Bold"/>
              </a:rPr>
              <a:t> </a:t>
            </a:r>
            <a:r>
              <a:rPr lang="en-US" sz="4500" dirty="0" err="1">
                <a:solidFill>
                  <a:srgbClr val="264B5E"/>
                </a:solidFill>
                <a:latin typeface="Fraunces Bold"/>
              </a:rPr>
              <a:t>bài</a:t>
            </a:r>
            <a:r>
              <a:rPr lang="en-US" sz="4500" dirty="0">
                <a:solidFill>
                  <a:srgbClr val="264B5E"/>
                </a:solidFill>
                <a:latin typeface="Fraunces Bold"/>
              </a:rPr>
              <a:t> </a:t>
            </a:r>
            <a:r>
              <a:rPr lang="en-US" sz="4500" dirty="0" err="1">
                <a:solidFill>
                  <a:srgbClr val="264B5E"/>
                </a:solidFill>
                <a:latin typeface="Fraunces Bold"/>
              </a:rPr>
              <a:t>nói</a:t>
            </a:r>
            <a:endParaRPr lang="en-US" sz="4500" dirty="0">
              <a:solidFill>
                <a:srgbClr val="264B5E"/>
              </a:solidFill>
              <a:latin typeface="Fraunce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93282" y="3774627"/>
            <a:ext cx="15694764" cy="3592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2600" lvl="1" indent="-241300" algn="just">
              <a:lnSpc>
                <a:spcPts val="5759"/>
              </a:lnSpc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Roboto Condensed"/>
              </a:rPr>
              <a:t>HS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thực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hiện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theo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 4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nhóm</a:t>
            </a:r>
            <a:endParaRPr lang="en-US" sz="4000" dirty="0">
              <a:solidFill>
                <a:srgbClr val="000000"/>
              </a:solidFill>
              <a:latin typeface="Roboto Condensed"/>
            </a:endParaRPr>
          </a:p>
          <a:p>
            <a:pPr marL="482600" lvl="1" indent="-241300" algn="just">
              <a:lnSpc>
                <a:spcPts val="5759"/>
              </a:lnSpc>
              <a:buFont typeface="Arial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Mỗi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nhóm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 HS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được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phát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thẻ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bài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. HS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theo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dõi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thông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 tin SGK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ghép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thẻ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bài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nhau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để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hoàn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thành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thao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tác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tóm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tắt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 ý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chính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 do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người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khác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trình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bày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. </a:t>
            </a:r>
          </a:p>
          <a:p>
            <a:pPr marL="482600" lvl="1" indent="-241300" algn="just">
              <a:lnSpc>
                <a:spcPts val="5759"/>
              </a:lnSpc>
              <a:buFont typeface="Arial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Thời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gian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: 3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phút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thảo</a:t>
            </a:r>
            <a:r>
              <a:rPr lang="en-US" sz="40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boto Condensed"/>
              </a:rPr>
              <a:t>luận</a:t>
            </a:r>
            <a:endParaRPr lang="en-US" sz="4000" dirty="0">
              <a:solidFill>
                <a:srgbClr val="000000"/>
              </a:solidFill>
              <a:latin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201774"/>
            <a:ext cx="18346760" cy="7538113"/>
            <a:chOff x="0" y="0"/>
            <a:chExt cx="24462347" cy="100508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462360" cy="10050780"/>
            </a:xfrm>
            <a:custGeom>
              <a:avLst/>
              <a:gdLst/>
              <a:ahLst/>
              <a:cxnLst/>
              <a:rect l="l" t="t" r="r" b="b"/>
              <a:pathLst>
                <a:path w="24462360" h="10050780">
                  <a:moveTo>
                    <a:pt x="24462360" y="5025390"/>
                  </a:moveTo>
                  <a:lnTo>
                    <a:pt x="19436969" y="0"/>
                  </a:lnTo>
                  <a:lnTo>
                    <a:pt x="19436969" y="2512695"/>
                  </a:lnTo>
                  <a:lnTo>
                    <a:pt x="0" y="2512695"/>
                  </a:lnTo>
                  <a:lnTo>
                    <a:pt x="0" y="7538086"/>
                  </a:lnTo>
                  <a:lnTo>
                    <a:pt x="19436969" y="7538086"/>
                  </a:lnTo>
                  <a:lnTo>
                    <a:pt x="19436969" y="10050780"/>
                  </a:lnTo>
                  <a:lnTo>
                    <a:pt x="24462360" y="5025390"/>
                  </a:lnTo>
                  <a:close/>
                </a:path>
              </a:pathLst>
            </a:custGeom>
            <a:solidFill>
              <a:srgbClr val="44688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b="454"/>
          <a:stretch>
            <a:fillRect/>
          </a:stretch>
        </p:blipFill>
        <p:spPr>
          <a:xfrm>
            <a:off x="0" y="9244264"/>
            <a:ext cx="5952056" cy="790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155990" y="4552616"/>
            <a:ext cx="4189183" cy="4207959"/>
            <a:chOff x="0" y="0"/>
            <a:chExt cx="5585577" cy="561061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585460" cy="5610606"/>
            </a:xfrm>
            <a:custGeom>
              <a:avLst/>
              <a:gdLst/>
              <a:ahLst/>
              <a:cxnLst/>
              <a:rect l="l" t="t" r="r" b="b"/>
              <a:pathLst>
                <a:path w="5585460" h="5610606">
                  <a:moveTo>
                    <a:pt x="2792730" y="0"/>
                  </a:moveTo>
                  <a:cubicBezTo>
                    <a:pt x="4337177" y="6858"/>
                    <a:pt x="5585460" y="1260856"/>
                    <a:pt x="5585460" y="2805303"/>
                  </a:cubicBezTo>
                  <a:cubicBezTo>
                    <a:pt x="5585460" y="4349750"/>
                    <a:pt x="4337050" y="5603748"/>
                    <a:pt x="2792730" y="5610606"/>
                  </a:cubicBezTo>
                  <a:cubicBezTo>
                    <a:pt x="1248410" y="5603748"/>
                    <a:pt x="0" y="4349750"/>
                    <a:pt x="0" y="2805303"/>
                  </a:cubicBezTo>
                  <a:cubicBezTo>
                    <a:pt x="0" y="1260856"/>
                    <a:pt x="1248410" y="6858"/>
                    <a:pt x="2792730" y="0"/>
                  </a:cubicBezTo>
                  <a:close/>
                </a:path>
              </a:pathLst>
            </a:custGeom>
            <a:solidFill>
              <a:srgbClr val="ED5D3B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409990" y="5155416"/>
            <a:ext cx="3681183" cy="3166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4"/>
              </a:lnSpc>
            </a:pPr>
            <a:r>
              <a:rPr lang="en-US" sz="4498">
                <a:solidFill>
                  <a:srgbClr val="FFFFFF"/>
                </a:solidFill>
                <a:latin typeface="Roboto Condensed Bold"/>
              </a:rPr>
              <a:t>Bước 1: Nghe ý chính và ghi tóm tắt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958481" y="4821260"/>
            <a:ext cx="3977498" cy="3995327"/>
            <a:chOff x="0" y="0"/>
            <a:chExt cx="5303331" cy="532710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303393" cy="5327142"/>
            </a:xfrm>
            <a:custGeom>
              <a:avLst/>
              <a:gdLst/>
              <a:ahLst/>
              <a:cxnLst/>
              <a:rect l="l" t="t" r="r" b="b"/>
              <a:pathLst>
                <a:path w="5303393" h="5327142">
                  <a:moveTo>
                    <a:pt x="2651633" y="0"/>
                  </a:moveTo>
                  <a:cubicBezTo>
                    <a:pt x="4118102" y="6604"/>
                    <a:pt x="5303393" y="1197102"/>
                    <a:pt x="5303393" y="2663571"/>
                  </a:cubicBezTo>
                  <a:cubicBezTo>
                    <a:pt x="5303393" y="4130040"/>
                    <a:pt x="4118102" y="5320538"/>
                    <a:pt x="2651633" y="5327142"/>
                  </a:cubicBezTo>
                  <a:cubicBezTo>
                    <a:pt x="1185291" y="5320538"/>
                    <a:pt x="0" y="4129913"/>
                    <a:pt x="0" y="2663571"/>
                  </a:cubicBezTo>
                  <a:cubicBezTo>
                    <a:pt x="0" y="1197229"/>
                    <a:pt x="1185291" y="6604"/>
                    <a:pt x="2651633" y="0"/>
                  </a:cubicBezTo>
                  <a:close/>
                </a:path>
              </a:pathLst>
            </a:custGeom>
            <a:solidFill>
              <a:srgbClr val="ED5D3B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0578129" y="5078416"/>
            <a:ext cx="2738203" cy="3166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6"/>
              </a:lnSpc>
            </a:pPr>
            <a:r>
              <a:rPr lang="en-US" sz="4500" dirty="0" err="1">
                <a:solidFill>
                  <a:srgbClr val="FFFFFF"/>
                </a:solidFill>
                <a:latin typeface="Roboto Condensed Bold"/>
              </a:rPr>
              <a:t>Bước</a:t>
            </a:r>
            <a:r>
              <a:rPr lang="en-US" sz="4500" dirty="0">
                <a:solidFill>
                  <a:srgbClr val="FFFFFF"/>
                </a:solidFill>
                <a:latin typeface="Roboto Condensed Bold"/>
              </a:rPr>
              <a:t> 2: </a:t>
            </a:r>
            <a:r>
              <a:rPr lang="en-US" sz="4500" dirty="0" err="1">
                <a:solidFill>
                  <a:srgbClr val="FFFFFF"/>
                </a:solidFill>
                <a:latin typeface="Roboto Condensed Bold"/>
              </a:rPr>
              <a:t>Đọc</a:t>
            </a:r>
            <a:r>
              <a:rPr lang="en-US" sz="4500" dirty="0">
                <a:solidFill>
                  <a:srgbClr val="FFFFFF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Roboto Condensed Bold"/>
              </a:rPr>
              <a:t>lại</a:t>
            </a:r>
            <a:r>
              <a:rPr lang="en-US" sz="4500" dirty="0">
                <a:solidFill>
                  <a:srgbClr val="FFFFFF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Roboto Condensed Bold"/>
              </a:rPr>
              <a:t>và</a:t>
            </a:r>
            <a:r>
              <a:rPr lang="en-US" sz="4500" dirty="0">
                <a:solidFill>
                  <a:srgbClr val="FFFFFF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Roboto Condensed Bold"/>
              </a:rPr>
              <a:t>chỉnh</a:t>
            </a:r>
            <a:r>
              <a:rPr lang="en-US" sz="4500" dirty="0">
                <a:solidFill>
                  <a:srgbClr val="FFFFFF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Roboto Condensed Bold"/>
              </a:rPr>
              <a:t>sửa</a:t>
            </a:r>
            <a:endParaRPr lang="en-US" sz="4500" dirty="0">
              <a:solidFill>
                <a:srgbClr val="FFFFFF"/>
              </a:solidFill>
              <a:latin typeface="Roboto Condensed Bold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 b="85"/>
          <a:stretch>
            <a:fillRect/>
          </a:stretch>
        </p:blipFill>
        <p:spPr>
          <a:xfrm>
            <a:off x="15225124" y="6970831"/>
            <a:ext cx="2457032" cy="270273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 b="21"/>
          <a:stretch>
            <a:fillRect/>
          </a:stretch>
        </p:blipFill>
        <p:spPr>
          <a:xfrm>
            <a:off x="5684560" y="4989320"/>
            <a:ext cx="4189182" cy="4097782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771620" y="695514"/>
            <a:ext cx="17050870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360"/>
              </a:lnSpc>
            </a:pPr>
            <a:r>
              <a:rPr lang="en-US" sz="5300">
                <a:solidFill>
                  <a:srgbClr val="E13F55"/>
                </a:solidFill>
                <a:latin typeface="Fraunces Bold"/>
              </a:rPr>
              <a:t>I. CÁCH THỨC TÓM TẮT Ý CHÍNH CỦA BÀI NÓI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55991" y="2153787"/>
            <a:ext cx="16079871" cy="947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56"/>
              </a:lnSpc>
            </a:pPr>
            <a:r>
              <a:rPr lang="en-US" sz="5100">
                <a:solidFill>
                  <a:srgbClr val="264B5E"/>
                </a:solidFill>
                <a:latin typeface="Fraunces Bold"/>
              </a:rPr>
              <a:t>1. Các thao tác  tóm tắt ý chính của bài nói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3717">
            <a:off x="813307" y="9191625"/>
            <a:ext cx="12191977" cy="0"/>
          </a:xfrm>
          <a:prstGeom prst="line">
            <a:avLst/>
          </a:prstGeom>
          <a:ln w="142875" cap="rnd">
            <a:solidFill>
              <a:srgbClr val="FFC033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58" b="50893"/>
          <a:stretch>
            <a:fillRect/>
          </a:stretch>
        </p:blipFill>
        <p:spPr>
          <a:xfrm rot="-94513">
            <a:off x="12941945" y="8037346"/>
            <a:ext cx="4804838" cy="244190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b="313"/>
          <a:stretch>
            <a:fillRect/>
          </a:stretch>
        </p:blipFill>
        <p:spPr>
          <a:xfrm>
            <a:off x="-522096" y="-369971"/>
            <a:ext cx="1017122" cy="1096896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b="313"/>
          <a:stretch>
            <a:fillRect/>
          </a:stretch>
        </p:blipFill>
        <p:spPr>
          <a:xfrm>
            <a:off x="17779439" y="-340984"/>
            <a:ext cx="1017122" cy="10968968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34115" y="2350222"/>
            <a:ext cx="7221611" cy="6206150"/>
            <a:chOff x="0" y="0"/>
            <a:chExt cx="9628815" cy="82748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628886" cy="8274812"/>
            </a:xfrm>
            <a:custGeom>
              <a:avLst/>
              <a:gdLst/>
              <a:ahLst/>
              <a:cxnLst/>
              <a:rect l="l" t="t" r="r" b="b"/>
              <a:pathLst>
                <a:path w="9628886" h="8274812">
                  <a:moveTo>
                    <a:pt x="53848" y="0"/>
                  </a:moveTo>
                  <a:lnTo>
                    <a:pt x="9575038" y="0"/>
                  </a:lnTo>
                  <a:cubicBezTo>
                    <a:pt x="9589262" y="0"/>
                    <a:pt x="9602978" y="10541"/>
                    <a:pt x="9613138" y="29210"/>
                  </a:cubicBezTo>
                  <a:cubicBezTo>
                    <a:pt x="9623298" y="47879"/>
                    <a:pt x="9628886" y="73406"/>
                    <a:pt x="9628886" y="99822"/>
                  </a:cubicBezTo>
                  <a:lnTo>
                    <a:pt x="9628886" y="8174990"/>
                  </a:lnTo>
                  <a:cubicBezTo>
                    <a:pt x="9628886" y="8201533"/>
                    <a:pt x="9623172" y="8226933"/>
                    <a:pt x="9613138" y="8245602"/>
                  </a:cubicBezTo>
                  <a:cubicBezTo>
                    <a:pt x="9603105" y="8264272"/>
                    <a:pt x="9589389" y="8274812"/>
                    <a:pt x="9575038" y="8274812"/>
                  </a:cubicBezTo>
                  <a:lnTo>
                    <a:pt x="53848" y="8274812"/>
                  </a:lnTo>
                  <a:cubicBezTo>
                    <a:pt x="39624" y="8274812"/>
                    <a:pt x="25908" y="8264272"/>
                    <a:pt x="15748" y="8245602"/>
                  </a:cubicBezTo>
                  <a:cubicBezTo>
                    <a:pt x="5588" y="8226933"/>
                    <a:pt x="0" y="8201406"/>
                    <a:pt x="0" y="8174990"/>
                  </a:cubicBezTo>
                  <a:lnTo>
                    <a:pt x="0" y="99949"/>
                  </a:lnTo>
                  <a:cubicBezTo>
                    <a:pt x="0" y="73406"/>
                    <a:pt x="5715" y="48006"/>
                    <a:pt x="15748" y="29210"/>
                  </a:cubicBezTo>
                  <a:cubicBezTo>
                    <a:pt x="25781" y="10414"/>
                    <a:pt x="39497" y="0"/>
                    <a:pt x="5384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137172" y="2806171"/>
            <a:ext cx="6904154" cy="4454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38"/>
              </a:lnSpc>
            </a:pPr>
            <a:r>
              <a:rPr lang="en-US" sz="3498" dirty="0">
                <a:solidFill>
                  <a:srgbClr val="ED5D3B"/>
                </a:solidFill>
                <a:latin typeface="Roboto Condensed Bold"/>
              </a:rPr>
              <a:t>a. </a:t>
            </a:r>
            <a:r>
              <a:rPr lang="en-US" sz="3498" dirty="0" err="1">
                <a:solidFill>
                  <a:srgbClr val="ED5D3B"/>
                </a:solidFill>
                <a:latin typeface="Roboto Condensed Bold"/>
              </a:rPr>
              <a:t>Bước</a:t>
            </a:r>
            <a:r>
              <a:rPr lang="en-US" sz="3498" dirty="0">
                <a:solidFill>
                  <a:srgbClr val="ED5D3B"/>
                </a:solidFill>
                <a:latin typeface="Roboto Condensed Bold"/>
              </a:rPr>
              <a:t> 1: Nghe ý </a:t>
            </a:r>
            <a:r>
              <a:rPr lang="en-US" sz="3498" dirty="0" err="1">
                <a:solidFill>
                  <a:srgbClr val="ED5D3B"/>
                </a:solidFill>
                <a:latin typeface="Roboto Condensed Bold"/>
              </a:rPr>
              <a:t>chính</a:t>
            </a:r>
            <a:r>
              <a:rPr lang="en-US" sz="3498" dirty="0">
                <a:solidFill>
                  <a:srgbClr val="ED5D3B"/>
                </a:solidFill>
                <a:latin typeface="Roboto Condensed Bold"/>
              </a:rPr>
              <a:t> </a:t>
            </a:r>
            <a:r>
              <a:rPr lang="en-US" sz="3498" dirty="0" err="1">
                <a:solidFill>
                  <a:srgbClr val="ED5D3B"/>
                </a:solidFill>
                <a:latin typeface="Roboto Condensed Bold"/>
              </a:rPr>
              <a:t>và</a:t>
            </a:r>
            <a:r>
              <a:rPr lang="en-US" sz="3498" dirty="0">
                <a:solidFill>
                  <a:srgbClr val="ED5D3B"/>
                </a:solidFill>
                <a:latin typeface="Roboto Condensed Bold"/>
              </a:rPr>
              <a:t> </a:t>
            </a:r>
            <a:r>
              <a:rPr lang="en-US" sz="3498" dirty="0" err="1">
                <a:solidFill>
                  <a:srgbClr val="ED5D3B"/>
                </a:solidFill>
                <a:latin typeface="Roboto Condensed Bold"/>
              </a:rPr>
              <a:t>ghi</a:t>
            </a:r>
            <a:r>
              <a:rPr lang="en-US" sz="3498" dirty="0">
                <a:solidFill>
                  <a:srgbClr val="ED5D3B"/>
                </a:solidFill>
                <a:latin typeface="Roboto Condensed Bold"/>
              </a:rPr>
              <a:t> </a:t>
            </a:r>
            <a:r>
              <a:rPr lang="en-US" sz="3498" dirty="0" err="1">
                <a:solidFill>
                  <a:srgbClr val="ED5D3B"/>
                </a:solidFill>
                <a:latin typeface="Roboto Condensed Bold"/>
              </a:rPr>
              <a:t>tóm</a:t>
            </a:r>
            <a:r>
              <a:rPr lang="en-US" sz="3498" dirty="0">
                <a:solidFill>
                  <a:srgbClr val="ED5D3B"/>
                </a:solidFill>
                <a:latin typeface="Roboto Condensed Bold"/>
              </a:rPr>
              <a:t> </a:t>
            </a:r>
            <a:r>
              <a:rPr lang="en-US" sz="3498" dirty="0" err="1">
                <a:solidFill>
                  <a:srgbClr val="ED5D3B"/>
                </a:solidFill>
                <a:latin typeface="Roboto Condensed Bold"/>
              </a:rPr>
              <a:t>tắt</a:t>
            </a:r>
            <a:endParaRPr lang="en-US" sz="3498" dirty="0">
              <a:solidFill>
                <a:srgbClr val="ED5D3B"/>
              </a:solidFill>
              <a:latin typeface="Roboto Condensed Bold"/>
            </a:endParaRPr>
          </a:p>
          <a:p>
            <a:pPr algn="just">
              <a:lnSpc>
                <a:spcPts val="5038"/>
              </a:lnSpc>
            </a:pPr>
            <a:r>
              <a:rPr lang="en-US" sz="3498" dirty="0">
                <a:solidFill>
                  <a:srgbClr val="2C2760"/>
                </a:solidFill>
                <a:latin typeface="Roboto Condensed"/>
              </a:rPr>
              <a:t> </a:t>
            </a:r>
            <a:r>
              <a:rPr lang="en-US" sz="3498" dirty="0">
                <a:solidFill>
                  <a:srgbClr val="474747"/>
                </a:solidFill>
                <a:latin typeface="Roboto Condensed"/>
              </a:rPr>
              <a:t>- </a:t>
            </a:r>
            <a:r>
              <a:rPr lang="en-US" sz="3498" dirty="0" err="1">
                <a:solidFill>
                  <a:srgbClr val="474747"/>
                </a:solidFill>
                <a:latin typeface="Roboto Condensed"/>
              </a:rPr>
              <a:t>Tập</a:t>
            </a:r>
            <a:r>
              <a:rPr lang="en-US" sz="3498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498" dirty="0" err="1">
                <a:solidFill>
                  <a:srgbClr val="474747"/>
                </a:solidFill>
                <a:latin typeface="Roboto Condensed"/>
              </a:rPr>
              <a:t>trung</a:t>
            </a:r>
            <a:r>
              <a:rPr lang="en-US" sz="3498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498" dirty="0" err="1">
                <a:solidFill>
                  <a:srgbClr val="474747"/>
                </a:solidFill>
                <a:latin typeface="Roboto Condensed"/>
              </a:rPr>
              <a:t>nghe</a:t>
            </a:r>
            <a:r>
              <a:rPr lang="en-US" sz="3498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498" dirty="0" err="1">
                <a:solidFill>
                  <a:srgbClr val="474747"/>
                </a:solidFill>
                <a:latin typeface="Roboto Condensed"/>
              </a:rPr>
              <a:t>nội</a:t>
            </a:r>
            <a:r>
              <a:rPr lang="en-US" sz="3498" dirty="0">
                <a:solidFill>
                  <a:srgbClr val="474747"/>
                </a:solidFill>
                <a:latin typeface="Roboto Condensed"/>
              </a:rPr>
              <a:t> dung </a:t>
            </a:r>
            <a:r>
              <a:rPr lang="en-US" sz="3498" dirty="0" err="1">
                <a:solidFill>
                  <a:srgbClr val="474747"/>
                </a:solidFill>
                <a:latin typeface="Roboto Condensed"/>
              </a:rPr>
              <a:t>và</a:t>
            </a:r>
            <a:r>
              <a:rPr lang="en-US" sz="3498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498" dirty="0" err="1">
                <a:solidFill>
                  <a:srgbClr val="474747"/>
                </a:solidFill>
                <a:latin typeface="Roboto Condensed"/>
              </a:rPr>
              <a:t>chú</a:t>
            </a:r>
            <a:r>
              <a:rPr lang="en-US" sz="3498" dirty="0">
                <a:solidFill>
                  <a:srgbClr val="474747"/>
                </a:solidFill>
                <a:latin typeface="Roboto Condensed"/>
              </a:rPr>
              <a:t> ý </a:t>
            </a:r>
            <a:r>
              <a:rPr lang="en-US" sz="3498" dirty="0" err="1">
                <a:solidFill>
                  <a:srgbClr val="474747"/>
                </a:solidFill>
                <a:latin typeface="Roboto Condensed"/>
              </a:rPr>
              <a:t>vào</a:t>
            </a:r>
            <a:r>
              <a:rPr lang="en-US" sz="3498" dirty="0">
                <a:solidFill>
                  <a:srgbClr val="474747"/>
                </a:solidFill>
                <a:latin typeface="Roboto Condensed"/>
              </a:rPr>
              <a:t> ý </a:t>
            </a:r>
            <a:r>
              <a:rPr lang="en-US" sz="3498" dirty="0" err="1">
                <a:solidFill>
                  <a:srgbClr val="474747"/>
                </a:solidFill>
                <a:latin typeface="Roboto Condensed"/>
              </a:rPr>
              <a:t>chính</a:t>
            </a:r>
            <a:r>
              <a:rPr lang="en-US" sz="3498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498" dirty="0" err="1">
                <a:solidFill>
                  <a:srgbClr val="474747"/>
                </a:solidFill>
                <a:latin typeface="Roboto Condensed"/>
              </a:rPr>
              <a:t>của</a:t>
            </a:r>
            <a:r>
              <a:rPr lang="en-US" sz="3498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498" dirty="0" err="1">
                <a:solidFill>
                  <a:srgbClr val="474747"/>
                </a:solidFill>
                <a:latin typeface="Roboto Condensed"/>
              </a:rPr>
              <a:t>bài</a:t>
            </a:r>
            <a:r>
              <a:rPr lang="en-US" sz="3498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498" dirty="0" err="1">
                <a:solidFill>
                  <a:srgbClr val="474747"/>
                </a:solidFill>
                <a:latin typeface="Roboto Condensed"/>
              </a:rPr>
              <a:t>nói</a:t>
            </a:r>
            <a:r>
              <a:rPr lang="en-US" sz="3498" dirty="0">
                <a:solidFill>
                  <a:srgbClr val="474747"/>
                </a:solidFill>
                <a:latin typeface="Roboto Condensed"/>
              </a:rPr>
              <a:t> </a:t>
            </a:r>
          </a:p>
          <a:p>
            <a:pPr algn="just">
              <a:lnSpc>
                <a:spcPts val="5038"/>
              </a:lnSpc>
            </a:pPr>
            <a:r>
              <a:rPr lang="en-US" sz="3498" dirty="0">
                <a:solidFill>
                  <a:srgbClr val="474747"/>
                </a:solidFill>
                <a:latin typeface="Roboto Condensed"/>
              </a:rPr>
              <a:t>- </a:t>
            </a:r>
            <a:r>
              <a:rPr lang="en-US" sz="3498" dirty="0" err="1">
                <a:solidFill>
                  <a:srgbClr val="474747"/>
                </a:solidFill>
                <a:latin typeface="Roboto Condensed"/>
              </a:rPr>
              <a:t>Kết</a:t>
            </a:r>
            <a:r>
              <a:rPr lang="en-US" sz="3498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498" dirty="0" err="1">
                <a:solidFill>
                  <a:srgbClr val="474747"/>
                </a:solidFill>
                <a:latin typeface="Roboto Condensed"/>
              </a:rPr>
              <a:t>hợp</a:t>
            </a:r>
            <a:r>
              <a:rPr lang="en-US" sz="3498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498" dirty="0" err="1">
                <a:solidFill>
                  <a:srgbClr val="474747"/>
                </a:solidFill>
                <a:latin typeface="Roboto Condensed"/>
              </a:rPr>
              <a:t>lắng</a:t>
            </a:r>
            <a:r>
              <a:rPr lang="en-US" sz="3498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498" dirty="0" err="1">
                <a:solidFill>
                  <a:srgbClr val="474747"/>
                </a:solidFill>
                <a:latin typeface="Roboto Condensed"/>
              </a:rPr>
              <a:t>nghe</a:t>
            </a:r>
            <a:r>
              <a:rPr lang="en-US" sz="3498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498" dirty="0" err="1">
                <a:solidFill>
                  <a:srgbClr val="474747"/>
                </a:solidFill>
                <a:latin typeface="Roboto Condensed"/>
              </a:rPr>
              <a:t>và</a:t>
            </a:r>
            <a:r>
              <a:rPr lang="en-US" sz="3498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498" dirty="0" err="1">
                <a:solidFill>
                  <a:srgbClr val="474747"/>
                </a:solidFill>
                <a:latin typeface="Roboto Condensed"/>
              </a:rPr>
              <a:t>ghi</a:t>
            </a:r>
            <a:r>
              <a:rPr lang="en-US" sz="3498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498" dirty="0" err="1">
                <a:solidFill>
                  <a:srgbClr val="474747"/>
                </a:solidFill>
                <a:latin typeface="Roboto Condensed"/>
              </a:rPr>
              <a:t>chép</a:t>
            </a:r>
            <a:r>
              <a:rPr lang="en-US" sz="3498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498" dirty="0" err="1">
                <a:solidFill>
                  <a:srgbClr val="474747"/>
                </a:solidFill>
                <a:latin typeface="Roboto Condensed"/>
              </a:rPr>
              <a:t>bằng</a:t>
            </a:r>
            <a:r>
              <a:rPr lang="en-US" sz="3498" dirty="0">
                <a:solidFill>
                  <a:srgbClr val="474747"/>
                </a:solidFill>
                <a:latin typeface="Roboto Condensed"/>
              </a:rPr>
              <a:t>:</a:t>
            </a:r>
          </a:p>
          <a:p>
            <a:pPr marL="422154" lvl="1" indent="-211077" algn="just">
              <a:lnSpc>
                <a:spcPts val="5038"/>
              </a:lnSpc>
              <a:buFont typeface="Arial"/>
              <a:buChar char="•"/>
            </a:pPr>
            <a:r>
              <a:rPr lang="en-US" sz="3498" dirty="0" err="1">
                <a:solidFill>
                  <a:srgbClr val="474747"/>
                </a:solidFill>
                <a:latin typeface="Roboto Condensed"/>
              </a:rPr>
              <a:t>Cụm</a:t>
            </a:r>
            <a:r>
              <a:rPr lang="en-US" sz="3498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498" dirty="0" err="1">
                <a:solidFill>
                  <a:srgbClr val="474747"/>
                </a:solidFill>
                <a:latin typeface="Roboto Condensed"/>
              </a:rPr>
              <a:t>từ</a:t>
            </a:r>
            <a:r>
              <a:rPr lang="en-US" sz="3498" dirty="0">
                <a:solidFill>
                  <a:srgbClr val="474747"/>
                </a:solidFill>
                <a:latin typeface="Roboto Condensed"/>
              </a:rPr>
              <a:t>, </a:t>
            </a:r>
            <a:r>
              <a:rPr lang="en-US" sz="3498" dirty="0" err="1">
                <a:solidFill>
                  <a:srgbClr val="474747"/>
                </a:solidFill>
                <a:latin typeface="Roboto Condensed"/>
              </a:rPr>
              <a:t>từ</a:t>
            </a:r>
            <a:r>
              <a:rPr lang="en-US" sz="3498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498" dirty="0" err="1">
                <a:solidFill>
                  <a:srgbClr val="474747"/>
                </a:solidFill>
                <a:latin typeface="Roboto Condensed"/>
              </a:rPr>
              <a:t>khóa</a:t>
            </a:r>
            <a:endParaRPr lang="en-US" sz="3498" dirty="0">
              <a:solidFill>
                <a:srgbClr val="474747"/>
              </a:solidFill>
              <a:latin typeface="Roboto Condensed"/>
            </a:endParaRPr>
          </a:p>
          <a:p>
            <a:pPr marL="422154" lvl="1" indent="-211077" algn="just">
              <a:lnSpc>
                <a:spcPts val="5038"/>
              </a:lnSpc>
              <a:buFont typeface="Arial"/>
              <a:buChar char="•"/>
            </a:pPr>
            <a:r>
              <a:rPr lang="en-US" sz="3498" dirty="0" err="1">
                <a:solidFill>
                  <a:srgbClr val="474747"/>
                </a:solidFill>
                <a:latin typeface="Roboto Condensed"/>
              </a:rPr>
              <a:t>Các</a:t>
            </a:r>
            <a:r>
              <a:rPr lang="en-US" sz="3498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498" dirty="0" err="1">
                <a:solidFill>
                  <a:srgbClr val="474747"/>
                </a:solidFill>
                <a:latin typeface="Roboto Condensed"/>
              </a:rPr>
              <a:t>kí</a:t>
            </a:r>
            <a:r>
              <a:rPr lang="en-US" sz="3498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498" dirty="0" err="1">
                <a:solidFill>
                  <a:srgbClr val="474747"/>
                </a:solidFill>
                <a:latin typeface="Roboto Condensed"/>
              </a:rPr>
              <a:t>hiệu</a:t>
            </a:r>
            <a:r>
              <a:rPr lang="en-US" sz="3498" dirty="0">
                <a:solidFill>
                  <a:srgbClr val="474747"/>
                </a:solidFill>
                <a:latin typeface="Roboto Condensed"/>
              </a:rPr>
              <a:t>, </a:t>
            </a:r>
            <a:r>
              <a:rPr lang="en-US" sz="3498" dirty="0" err="1">
                <a:solidFill>
                  <a:srgbClr val="474747"/>
                </a:solidFill>
                <a:latin typeface="Roboto Condensed"/>
              </a:rPr>
              <a:t>gạch</a:t>
            </a:r>
            <a:r>
              <a:rPr lang="en-US" sz="3498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498" dirty="0" err="1">
                <a:solidFill>
                  <a:srgbClr val="474747"/>
                </a:solidFill>
                <a:latin typeface="Roboto Condensed"/>
              </a:rPr>
              <a:t>đầu</a:t>
            </a:r>
            <a:r>
              <a:rPr lang="en-US" sz="3498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498" dirty="0" err="1">
                <a:solidFill>
                  <a:srgbClr val="474747"/>
                </a:solidFill>
                <a:latin typeface="Roboto Condensed"/>
              </a:rPr>
              <a:t>dòng</a:t>
            </a:r>
            <a:endParaRPr lang="en-US" sz="3498" dirty="0">
              <a:solidFill>
                <a:srgbClr val="474747"/>
              </a:solidFill>
              <a:latin typeface="Roboto Condensed"/>
            </a:endParaRPr>
          </a:p>
          <a:p>
            <a:pPr marL="422154" lvl="1" indent="-211077" algn="just">
              <a:lnSpc>
                <a:spcPts val="5038"/>
              </a:lnSpc>
              <a:buFont typeface="Arial"/>
              <a:buChar char="•"/>
            </a:pPr>
            <a:r>
              <a:rPr lang="en-US" sz="3498" dirty="0" err="1">
                <a:solidFill>
                  <a:srgbClr val="474747"/>
                </a:solidFill>
                <a:latin typeface="Roboto Condensed"/>
              </a:rPr>
              <a:t>Sơ</a:t>
            </a:r>
            <a:r>
              <a:rPr lang="en-US" sz="3498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498" dirty="0" err="1">
                <a:solidFill>
                  <a:srgbClr val="474747"/>
                </a:solidFill>
                <a:latin typeface="Roboto Condensed"/>
              </a:rPr>
              <a:t>đồ</a:t>
            </a:r>
            <a:endParaRPr lang="en-US" sz="3498" dirty="0">
              <a:solidFill>
                <a:srgbClr val="474747"/>
              </a:solidFill>
              <a:latin typeface="Roboto Condense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8393751" y="2213010"/>
            <a:ext cx="9031073" cy="7017203"/>
            <a:chOff x="0" y="0"/>
            <a:chExt cx="12041431" cy="935627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041378" cy="9356344"/>
            </a:xfrm>
            <a:custGeom>
              <a:avLst/>
              <a:gdLst/>
              <a:ahLst/>
              <a:cxnLst/>
              <a:rect l="l" t="t" r="r" b="b"/>
              <a:pathLst>
                <a:path w="12041378" h="9356344">
                  <a:moveTo>
                    <a:pt x="67310" y="0"/>
                  </a:moveTo>
                  <a:lnTo>
                    <a:pt x="11974068" y="0"/>
                  </a:lnTo>
                  <a:cubicBezTo>
                    <a:pt x="11991975" y="0"/>
                    <a:pt x="12008993" y="6731"/>
                    <a:pt x="12021693" y="18669"/>
                  </a:cubicBezTo>
                  <a:cubicBezTo>
                    <a:pt x="12034393" y="30607"/>
                    <a:pt x="12041378" y="46736"/>
                    <a:pt x="12041378" y="63627"/>
                  </a:cubicBezTo>
                  <a:lnTo>
                    <a:pt x="12041378" y="9292717"/>
                  </a:lnTo>
                  <a:cubicBezTo>
                    <a:pt x="12041378" y="9309608"/>
                    <a:pt x="12034266" y="9325737"/>
                    <a:pt x="12021693" y="9337675"/>
                  </a:cubicBezTo>
                  <a:cubicBezTo>
                    <a:pt x="12009120" y="9349613"/>
                    <a:pt x="11991975" y="9356344"/>
                    <a:pt x="11974068" y="9356344"/>
                  </a:cubicBezTo>
                  <a:lnTo>
                    <a:pt x="67310" y="9356344"/>
                  </a:lnTo>
                  <a:cubicBezTo>
                    <a:pt x="49403" y="9356344"/>
                    <a:pt x="32385" y="9349613"/>
                    <a:pt x="19685" y="9337675"/>
                  </a:cubicBezTo>
                  <a:cubicBezTo>
                    <a:pt x="6985" y="9325737"/>
                    <a:pt x="0" y="9309481"/>
                    <a:pt x="0" y="9292717"/>
                  </a:cubicBezTo>
                  <a:lnTo>
                    <a:pt x="0" y="63627"/>
                  </a:lnTo>
                  <a:cubicBezTo>
                    <a:pt x="0" y="46736"/>
                    <a:pt x="7112" y="30607"/>
                    <a:pt x="19685" y="18669"/>
                  </a:cubicBezTo>
                  <a:cubicBezTo>
                    <a:pt x="32258" y="6731"/>
                    <a:pt x="49530" y="0"/>
                    <a:pt x="6731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8969718" y="2273859"/>
            <a:ext cx="7879143" cy="5607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3500" dirty="0">
                <a:solidFill>
                  <a:srgbClr val="ED5D3B"/>
                </a:solidFill>
                <a:latin typeface="Roboto Condensed Bold"/>
              </a:rPr>
              <a:t>b. </a:t>
            </a:r>
            <a:r>
              <a:rPr lang="en-US" sz="3500" dirty="0" err="1">
                <a:solidFill>
                  <a:srgbClr val="ED5D3B"/>
                </a:solidFill>
                <a:latin typeface="Roboto Condensed Bold"/>
              </a:rPr>
              <a:t>Bước</a:t>
            </a:r>
            <a:r>
              <a:rPr lang="en-US" sz="3500" dirty="0">
                <a:solidFill>
                  <a:srgbClr val="ED5D3B"/>
                </a:solidFill>
                <a:latin typeface="Roboto Condensed Bold"/>
              </a:rPr>
              <a:t> 2 – </a:t>
            </a:r>
            <a:r>
              <a:rPr lang="en-US" sz="3500" dirty="0" err="1">
                <a:solidFill>
                  <a:srgbClr val="ED5D3B"/>
                </a:solidFill>
                <a:latin typeface="Roboto Condensed Bold"/>
              </a:rPr>
              <a:t>Đọc</a:t>
            </a:r>
            <a:r>
              <a:rPr lang="en-US" sz="3500" dirty="0">
                <a:solidFill>
                  <a:srgbClr val="ED5D3B"/>
                </a:solidFill>
                <a:latin typeface="Roboto Condensed Bold"/>
              </a:rPr>
              <a:t> </a:t>
            </a:r>
            <a:r>
              <a:rPr lang="en-US" sz="3500" dirty="0" err="1">
                <a:solidFill>
                  <a:srgbClr val="ED5D3B"/>
                </a:solidFill>
                <a:latin typeface="Roboto Condensed Bold"/>
              </a:rPr>
              <a:t>lại</a:t>
            </a:r>
            <a:r>
              <a:rPr lang="en-US" sz="3500" dirty="0">
                <a:solidFill>
                  <a:srgbClr val="ED5D3B"/>
                </a:solidFill>
                <a:latin typeface="Roboto Condensed Bold"/>
              </a:rPr>
              <a:t> </a:t>
            </a:r>
            <a:r>
              <a:rPr lang="en-US" sz="3500" dirty="0" err="1">
                <a:solidFill>
                  <a:srgbClr val="ED5D3B"/>
                </a:solidFill>
                <a:latin typeface="Roboto Condensed Bold"/>
              </a:rPr>
              <a:t>và</a:t>
            </a:r>
            <a:r>
              <a:rPr lang="en-US" sz="3500" dirty="0">
                <a:solidFill>
                  <a:srgbClr val="ED5D3B"/>
                </a:solidFill>
                <a:latin typeface="Roboto Condensed Bold"/>
              </a:rPr>
              <a:t> </a:t>
            </a:r>
            <a:r>
              <a:rPr lang="en-US" sz="3500" dirty="0" err="1">
                <a:solidFill>
                  <a:srgbClr val="ED5D3B"/>
                </a:solidFill>
                <a:latin typeface="Roboto Condensed Bold"/>
              </a:rPr>
              <a:t>chỉnh</a:t>
            </a:r>
            <a:r>
              <a:rPr lang="en-US" sz="3500" dirty="0">
                <a:solidFill>
                  <a:srgbClr val="ED5D3B"/>
                </a:solidFill>
                <a:latin typeface="Roboto Condensed Bold"/>
              </a:rPr>
              <a:t> </a:t>
            </a:r>
            <a:r>
              <a:rPr lang="en-US" sz="3500" dirty="0" err="1">
                <a:solidFill>
                  <a:srgbClr val="ED5D3B"/>
                </a:solidFill>
                <a:latin typeface="Roboto Condensed Bold"/>
              </a:rPr>
              <a:t>sửa</a:t>
            </a:r>
            <a:endParaRPr lang="en-US" sz="3500" dirty="0">
              <a:solidFill>
                <a:srgbClr val="ED5D3B"/>
              </a:solidFill>
              <a:latin typeface="Roboto Condensed Bold"/>
            </a:endParaRPr>
          </a:p>
          <a:p>
            <a:pPr algn="just">
              <a:lnSpc>
                <a:spcPts val="4200"/>
              </a:lnSpc>
            </a:pPr>
            <a:r>
              <a:rPr lang="en-US" sz="3500" dirty="0">
                <a:solidFill>
                  <a:srgbClr val="474747"/>
                </a:solidFill>
                <a:latin typeface="Roboto Condensed"/>
              </a:rPr>
              <a:t>-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Đọc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lại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phần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ghi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tóm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tắt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và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chỉnh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sửa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các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sai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sót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(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nếu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có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).</a:t>
            </a:r>
          </a:p>
          <a:p>
            <a:pPr algn="just">
              <a:lnSpc>
                <a:spcPts val="4200"/>
              </a:lnSpc>
            </a:pPr>
            <a:r>
              <a:rPr lang="en-US" sz="3500" dirty="0">
                <a:solidFill>
                  <a:srgbClr val="474747"/>
                </a:solidFill>
                <a:latin typeface="Roboto Condensed"/>
              </a:rPr>
              <a:t>-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Xác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định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với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người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nói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về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nội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dung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em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vừa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tóm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tắt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. </a:t>
            </a:r>
          </a:p>
          <a:p>
            <a:pPr algn="just">
              <a:lnSpc>
                <a:spcPts val="4200"/>
              </a:lnSpc>
            </a:pPr>
            <a:r>
              <a:rPr lang="en-US" sz="3500" dirty="0">
                <a:solidFill>
                  <a:srgbClr val="474747"/>
                </a:solidFill>
                <a:latin typeface="Roboto Condensed"/>
              </a:rPr>
              <a:t>-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Trao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đổi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với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người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nói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ý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kiến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em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chưa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hiểu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rõ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hoặc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có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quan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điểm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khác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.</a:t>
            </a:r>
          </a:p>
          <a:p>
            <a:pPr algn="just">
              <a:lnSpc>
                <a:spcPts val="4200"/>
              </a:lnSpc>
            </a:pPr>
            <a:r>
              <a:rPr lang="en-US" sz="3500" dirty="0">
                <a:solidFill>
                  <a:srgbClr val="474747"/>
                </a:solidFill>
                <a:latin typeface="Roboto Condensed"/>
              </a:rPr>
              <a:t>-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Trao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đổi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phần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tóm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tắt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với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những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người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nghe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khác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để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chỉnh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sửa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cho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chính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474747"/>
                </a:solidFill>
                <a:latin typeface="Roboto Condensed"/>
              </a:rPr>
              <a:t>xác</a:t>
            </a:r>
            <a:r>
              <a:rPr lang="en-US" sz="3500" dirty="0">
                <a:solidFill>
                  <a:srgbClr val="474747"/>
                </a:solidFill>
                <a:latin typeface="Roboto Condensed"/>
              </a:rPr>
              <a:t>.</a:t>
            </a:r>
          </a:p>
          <a:p>
            <a:pPr algn="l">
              <a:lnSpc>
                <a:spcPts val="4200"/>
              </a:lnSpc>
            </a:pPr>
            <a:endParaRPr lang="en-US" sz="3500" dirty="0">
              <a:solidFill>
                <a:srgbClr val="474747"/>
              </a:solidFill>
              <a:latin typeface="Roboto Condensed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 r="99"/>
          <a:stretch>
            <a:fillRect/>
          </a:stretch>
        </p:blipFill>
        <p:spPr>
          <a:xfrm rot="621131">
            <a:off x="6532073" y="1779343"/>
            <a:ext cx="2087822" cy="74639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327028" y="420337"/>
            <a:ext cx="15693875" cy="1039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6"/>
              </a:lnSpc>
            </a:pPr>
            <a:r>
              <a:rPr lang="en-US" sz="5600">
                <a:solidFill>
                  <a:srgbClr val="264B5E"/>
                </a:solidFill>
                <a:latin typeface="Fraunces Bold"/>
              </a:rPr>
              <a:t>1. Các thao tác  tóm tắt ý chính của bài nói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178"/>
          <a:stretch>
            <a:fillRect/>
          </a:stretch>
        </p:blipFill>
        <p:spPr>
          <a:xfrm>
            <a:off x="-1175057" y="8006969"/>
            <a:ext cx="5051652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178"/>
          <a:stretch>
            <a:fillRect/>
          </a:stretch>
        </p:blipFill>
        <p:spPr>
          <a:xfrm rot="-10641364">
            <a:off x="15180831" y="-1028700"/>
            <a:ext cx="5051652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431014" y="8196055"/>
            <a:ext cx="7315200" cy="292608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00000">
            <a:off x="-691791" y="-879667"/>
            <a:ext cx="7315200" cy="292608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l="74282" t="11987" r="2319" b="50133"/>
          <a:stretch>
            <a:fillRect/>
          </a:stretch>
        </p:blipFill>
        <p:spPr>
          <a:xfrm rot="-3603155">
            <a:off x="3989073" y="7249496"/>
            <a:ext cx="1503040" cy="256616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l="74282" t="11987" r="2319" b="50133"/>
          <a:stretch>
            <a:fillRect/>
          </a:stretch>
        </p:blipFill>
        <p:spPr>
          <a:xfrm rot="7196845">
            <a:off x="12534214" y="277225"/>
            <a:ext cx="1503040" cy="2566165"/>
          </a:xfrm>
          <a:prstGeom prst="rect">
            <a:avLst/>
          </a:prstGeom>
        </p:spPr>
      </p:pic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1028699" y="2852009"/>
          <a:ext cx="16677958" cy="6770153"/>
        </p:xfrm>
        <a:graphic>
          <a:graphicData uri="http://schemas.openxmlformats.org/drawingml/2006/table">
            <a:tbl>
              <a:tblPr/>
              <a:tblGrid>
                <a:gridCol w="12416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5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9336"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defRPr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Roboto Condensed Bold"/>
                        </a:rPr>
                        <a:t>BẢNG KIỂM KĨ NĂNG TÓM TẮT Ý CHÍNH DO NGƯỜI KHÁC TRÌNH BÀY</a:t>
                      </a:r>
                      <a:endParaRPr lang="en-US" sz="1100"/>
                    </a:p>
                  </a:txBody>
                  <a:tcPr marL="86076" marR="86076" marT="86076" marB="86076"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3F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799">
                          <a:solidFill>
                            <a:srgbClr val="FFFFFF"/>
                          </a:solidFill>
                          <a:latin typeface="Roboto Condensed Bold"/>
                        </a:rPr>
                        <a:t>ĐẠT</a:t>
                      </a:r>
                      <a:endParaRPr lang="en-US" sz="1100"/>
                    </a:p>
                  </a:txBody>
                  <a:tcPr marL="86076" marR="86076" marT="86076" marB="86076"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3F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799">
                          <a:solidFill>
                            <a:srgbClr val="FFFFFF"/>
                          </a:solidFill>
                          <a:latin typeface="Roboto Condensed Bold"/>
                        </a:rPr>
                        <a:t>KĐ</a:t>
                      </a:r>
                      <a:endParaRPr lang="en-US" sz="1100"/>
                    </a:p>
                  </a:txBody>
                  <a:tcPr marL="86076" marR="86076" marT="86076" marB="86076"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3F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336">
                <a:tc>
                  <a:txBody>
                    <a:bodyPr/>
                    <a:lstStyle/>
                    <a:p>
                      <a:pPr algn="just">
                        <a:lnSpc>
                          <a:spcPts val="3600"/>
                        </a:lnSpc>
                        <a:defRPr/>
                      </a:pPr>
                      <a:r>
                        <a:rPr lang="en-US" sz="3000">
                          <a:solidFill>
                            <a:srgbClr val="244061"/>
                          </a:solidFill>
                          <a:latin typeface="Roboto Condensed"/>
                        </a:rPr>
                        <a:t>Bài trình bày có đủ 3 phần: giới thiệu, nội dung và kết thúc.</a:t>
                      </a:r>
                      <a:endParaRPr lang="en-US" sz="1100"/>
                    </a:p>
                  </a:txBody>
                  <a:tcPr marL="86076" marR="86076" marT="86076" marB="86076"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86076" marR="86076" marT="86076" marB="86076"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86076" marR="86076" marT="86076" marB="86076"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336">
                <a:tc>
                  <a:txBody>
                    <a:bodyPr/>
                    <a:lstStyle/>
                    <a:p>
                      <a:pPr algn="just">
                        <a:lnSpc>
                          <a:spcPts val="3600"/>
                        </a:lnSpc>
                        <a:defRPr/>
                      </a:pPr>
                      <a:r>
                        <a:rPr lang="en-US" sz="3000">
                          <a:solidFill>
                            <a:srgbClr val="244061"/>
                          </a:solidFill>
                          <a:latin typeface="Roboto Condensed"/>
                        </a:rPr>
                        <a:t>Mở đầu và kết thúc ấn tượng, thu hút.</a:t>
                      </a:r>
                      <a:endParaRPr lang="en-US" sz="1100"/>
                    </a:p>
                  </a:txBody>
                  <a:tcPr marL="86076" marR="86076" marT="86076" marB="86076"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86076" marR="86076" marT="86076" marB="86076"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86076" marR="86076" marT="86076" marB="86076"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336">
                <a:tc>
                  <a:txBody>
                    <a:bodyPr/>
                    <a:lstStyle/>
                    <a:p>
                      <a:pPr algn="just">
                        <a:lnSpc>
                          <a:spcPts val="3600"/>
                        </a:lnSpc>
                        <a:defRPr/>
                      </a:pPr>
                      <a:r>
                        <a:rPr lang="en-US" sz="3000">
                          <a:solidFill>
                            <a:srgbClr val="244061"/>
                          </a:solidFill>
                          <a:latin typeface="Roboto Condensed"/>
                        </a:rPr>
                        <a:t>Nội dung tóm tắt bám sát nội dung trình bày trọng tâm của người nói.</a:t>
                      </a:r>
                      <a:endParaRPr lang="en-US" sz="1100"/>
                    </a:p>
                  </a:txBody>
                  <a:tcPr marL="86076" marR="86076" marT="86076" marB="86076"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86076" marR="86076" marT="86076" marB="86076"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86076" marR="86076" marT="86076" marB="86076"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4801">
                <a:tc>
                  <a:txBody>
                    <a:bodyPr/>
                    <a:lstStyle/>
                    <a:p>
                      <a:pPr algn="just">
                        <a:lnSpc>
                          <a:spcPts val="3600"/>
                        </a:lnSpc>
                        <a:defRPr/>
                      </a:pPr>
                      <a:r>
                        <a:rPr lang="en-US" sz="3000">
                          <a:solidFill>
                            <a:srgbClr val="244061"/>
                          </a:solidFill>
                          <a:latin typeface="Roboto Condensed"/>
                        </a:rPr>
                        <a:t>Tóm tắt được đầy đủ ý chính và thể hiện mối quan hệ của các ý chính trong bài bằng hệ thống từ - cụm từ khóa, kí hiệu, sơ đồ</a:t>
                      </a:r>
                      <a:endParaRPr lang="en-US" sz="1100"/>
                    </a:p>
                  </a:txBody>
                  <a:tcPr marL="86076" marR="86076" marT="86076" marB="86076"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86076" marR="86076" marT="86076" marB="86076"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86076" marR="86076" marT="86076" marB="86076"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9336">
                <a:tc>
                  <a:txBody>
                    <a:bodyPr/>
                    <a:lstStyle/>
                    <a:p>
                      <a:pPr algn="just">
                        <a:lnSpc>
                          <a:spcPts val="3600"/>
                        </a:lnSpc>
                        <a:defRPr/>
                      </a:pPr>
                      <a:r>
                        <a:rPr lang="en-US" sz="3000">
                          <a:solidFill>
                            <a:srgbClr val="244061"/>
                          </a:solidFill>
                          <a:latin typeface="Roboto Condensed"/>
                        </a:rPr>
                        <a:t>Nói rõ ràng, rành mạch, đúng thời gian.</a:t>
                      </a:r>
                      <a:endParaRPr lang="en-US" sz="1100"/>
                    </a:p>
                  </a:txBody>
                  <a:tcPr marL="86076" marR="86076" marT="86076" marB="86076"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86076" marR="86076" marT="86076" marB="86076"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86076" marR="86076" marT="86076" marB="86076"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9336">
                <a:tc>
                  <a:txBody>
                    <a:bodyPr/>
                    <a:lstStyle/>
                    <a:p>
                      <a:pPr algn="just">
                        <a:lnSpc>
                          <a:spcPts val="3600"/>
                        </a:lnSpc>
                        <a:defRPr/>
                      </a:pPr>
                      <a:r>
                        <a:rPr lang="en-US" sz="3000">
                          <a:solidFill>
                            <a:srgbClr val="244061"/>
                          </a:solidFill>
                          <a:latin typeface="Roboto Condensed"/>
                        </a:rPr>
                        <a:t>Người nói tự tin, sử dụng cử chỉ, điệu bộ hợp lí.</a:t>
                      </a:r>
                      <a:endParaRPr lang="en-US" sz="1100"/>
                    </a:p>
                  </a:txBody>
                  <a:tcPr marL="86076" marR="86076" marT="86076" marB="86076"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86076" marR="86076" marT="86076" marB="86076"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86076" marR="86076" marT="86076" marB="86076"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9336">
                <a:tc>
                  <a:txBody>
                    <a:bodyPr/>
                    <a:lstStyle/>
                    <a:p>
                      <a:pPr algn="just">
                        <a:lnSpc>
                          <a:spcPts val="3600"/>
                        </a:lnSpc>
                        <a:defRPr/>
                      </a:pPr>
                      <a:r>
                        <a:rPr lang="en-US" sz="3000">
                          <a:solidFill>
                            <a:srgbClr val="244061"/>
                          </a:solidFill>
                          <a:latin typeface="Roboto Condensed"/>
                        </a:rPr>
                        <a:t>Ghi nhận, phản hồi lịch sự, thỏa đáng những câu hỏi.</a:t>
                      </a:r>
                      <a:endParaRPr lang="en-US" sz="1100"/>
                    </a:p>
                  </a:txBody>
                  <a:tcPr marL="86076" marR="86076" marT="86076" marB="86076"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86076" marR="86076" marT="86076" marB="86076"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86076" marR="86076" marT="86076" marB="86076"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Box 9"/>
          <p:cNvSpPr txBox="1"/>
          <p:nvPr/>
        </p:nvSpPr>
        <p:spPr>
          <a:xfrm>
            <a:off x="1364795" y="1466979"/>
            <a:ext cx="14403726" cy="1015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79"/>
              </a:lnSpc>
            </a:pPr>
            <a:r>
              <a:rPr lang="en-US" sz="5499">
                <a:solidFill>
                  <a:srgbClr val="264B5E"/>
                </a:solidFill>
                <a:latin typeface="Fraunces Bold"/>
              </a:rPr>
              <a:t>2. Bảng kiểm tham khảo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5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49"/>
          <a:stretch>
            <a:fillRect/>
          </a:stretch>
        </p:blipFill>
        <p:spPr>
          <a:xfrm>
            <a:off x="-1564237" y="8071288"/>
            <a:ext cx="6660401" cy="79884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b="39"/>
          <a:stretch>
            <a:fillRect/>
          </a:stretch>
        </p:blipFill>
        <p:spPr>
          <a:xfrm>
            <a:off x="2540702" y="7967493"/>
            <a:ext cx="1837646" cy="16378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b="49"/>
          <a:stretch>
            <a:fillRect/>
          </a:stretch>
        </p:blipFill>
        <p:spPr>
          <a:xfrm rot="-10800000">
            <a:off x="13929100" y="-5538743"/>
            <a:ext cx="6660401" cy="798848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b="39"/>
          <a:stretch>
            <a:fillRect/>
          </a:stretch>
        </p:blipFill>
        <p:spPr>
          <a:xfrm rot="2699999">
            <a:off x="16140420" y="1208255"/>
            <a:ext cx="1837646" cy="16378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b="6"/>
          <a:stretch>
            <a:fillRect/>
          </a:stretch>
        </p:blipFill>
        <p:spPr>
          <a:xfrm rot="1133117">
            <a:off x="-573494" y="-2625537"/>
            <a:ext cx="7134899" cy="73084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b="6"/>
          <a:stretch>
            <a:fillRect/>
          </a:stretch>
        </p:blipFill>
        <p:spPr>
          <a:xfrm rot="-10486021">
            <a:off x="11823578" y="5780636"/>
            <a:ext cx="7134899" cy="73084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b="39"/>
          <a:stretch>
            <a:fillRect/>
          </a:stretch>
        </p:blipFill>
        <p:spPr>
          <a:xfrm>
            <a:off x="1028700" y="7641153"/>
            <a:ext cx="965240" cy="86027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b="39"/>
          <a:stretch>
            <a:fillRect/>
          </a:stretch>
        </p:blipFill>
        <p:spPr>
          <a:xfrm>
            <a:off x="14328805" y="961291"/>
            <a:ext cx="965240" cy="86027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155141" y="823286"/>
            <a:ext cx="10529101" cy="1106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60"/>
              </a:lnSpc>
            </a:pPr>
            <a:r>
              <a:rPr lang="en-US" sz="6000">
                <a:solidFill>
                  <a:srgbClr val="FFFFFF"/>
                </a:solidFill>
                <a:latin typeface="Fraunces Bold"/>
              </a:rPr>
              <a:t>II. THỰC HÀNH NGHE NÓI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3634474" y="2693869"/>
            <a:ext cx="12655349" cy="1124088"/>
            <a:chOff x="0" y="0"/>
            <a:chExt cx="16873799" cy="149878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873855" cy="1498727"/>
            </a:xfrm>
            <a:custGeom>
              <a:avLst/>
              <a:gdLst/>
              <a:ahLst/>
              <a:cxnLst/>
              <a:rect l="l" t="t" r="r" b="b"/>
              <a:pathLst>
                <a:path w="16873855" h="1498727">
                  <a:moveTo>
                    <a:pt x="0" y="0"/>
                  </a:moveTo>
                  <a:lnTo>
                    <a:pt x="16873855" y="0"/>
                  </a:lnTo>
                  <a:lnTo>
                    <a:pt x="16873855" y="1498727"/>
                  </a:lnTo>
                  <a:lnTo>
                    <a:pt x="0" y="1498727"/>
                  </a:lnTo>
                  <a:close/>
                </a:path>
              </a:pathLst>
            </a:custGeom>
            <a:solidFill>
              <a:srgbClr val="446889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3761474" y="2696435"/>
            <a:ext cx="12401349" cy="1121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9"/>
              </a:lnSpc>
            </a:pPr>
            <a:r>
              <a:rPr lang="en-US" sz="4400">
                <a:solidFill>
                  <a:srgbClr val="FFFFFF"/>
                </a:solidFill>
                <a:latin typeface="Roboto Condensed Bold"/>
              </a:rPr>
              <a:t>HOẠT ĐỘNG THINK – PAIR - SHARE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232493" y="4128157"/>
            <a:ext cx="16044889" cy="5656070"/>
            <a:chOff x="0" y="0"/>
            <a:chExt cx="21393186" cy="7541427"/>
          </a:xfrm>
        </p:grpSpPr>
        <p:sp>
          <p:nvSpPr>
            <p:cNvPr id="15" name="Freeform 15"/>
            <p:cNvSpPr/>
            <p:nvPr/>
          </p:nvSpPr>
          <p:spPr>
            <a:xfrm>
              <a:off x="6350" y="6350"/>
              <a:ext cx="21345017" cy="7493254"/>
            </a:xfrm>
            <a:custGeom>
              <a:avLst/>
              <a:gdLst/>
              <a:ahLst/>
              <a:cxnLst/>
              <a:rect l="l" t="t" r="r" b="b"/>
              <a:pathLst>
                <a:path w="21345017" h="7493254">
                  <a:moveTo>
                    <a:pt x="0" y="0"/>
                  </a:moveTo>
                  <a:lnTo>
                    <a:pt x="21345017" y="0"/>
                  </a:lnTo>
                  <a:lnTo>
                    <a:pt x="21345017" y="7493254"/>
                  </a:lnTo>
                  <a:lnTo>
                    <a:pt x="0" y="749325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21357717" cy="7505954"/>
            </a:xfrm>
            <a:custGeom>
              <a:avLst/>
              <a:gdLst/>
              <a:ahLst/>
              <a:cxnLst/>
              <a:rect l="l" t="t" r="r" b="b"/>
              <a:pathLst>
                <a:path w="21357717" h="7505954">
                  <a:moveTo>
                    <a:pt x="6350" y="0"/>
                  </a:moveTo>
                  <a:lnTo>
                    <a:pt x="21351367" y="0"/>
                  </a:lnTo>
                  <a:cubicBezTo>
                    <a:pt x="21354923" y="0"/>
                    <a:pt x="21357717" y="2794"/>
                    <a:pt x="21357717" y="6350"/>
                  </a:cubicBezTo>
                  <a:lnTo>
                    <a:pt x="21357717" y="7499604"/>
                  </a:lnTo>
                  <a:cubicBezTo>
                    <a:pt x="21357717" y="7503161"/>
                    <a:pt x="21354923" y="7505954"/>
                    <a:pt x="21351367" y="7505954"/>
                  </a:cubicBezTo>
                  <a:lnTo>
                    <a:pt x="6350" y="7505954"/>
                  </a:lnTo>
                  <a:cubicBezTo>
                    <a:pt x="2794" y="7505954"/>
                    <a:pt x="0" y="7503161"/>
                    <a:pt x="0" y="7499604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7499604"/>
                  </a:lnTo>
                  <a:lnTo>
                    <a:pt x="6350" y="7499604"/>
                  </a:lnTo>
                  <a:lnTo>
                    <a:pt x="6350" y="7493254"/>
                  </a:lnTo>
                  <a:lnTo>
                    <a:pt x="21351367" y="7493254"/>
                  </a:lnTo>
                  <a:lnTo>
                    <a:pt x="21351367" y="7499604"/>
                  </a:lnTo>
                  <a:lnTo>
                    <a:pt x="21345017" y="7499604"/>
                  </a:lnTo>
                  <a:lnTo>
                    <a:pt x="21345017" y="6350"/>
                  </a:lnTo>
                  <a:lnTo>
                    <a:pt x="21351367" y="6350"/>
                  </a:lnTo>
                  <a:lnTo>
                    <a:pt x="21351367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637243" y="4689636"/>
            <a:ext cx="15422000" cy="5009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80"/>
              </a:lnSpc>
            </a:pPr>
            <a:r>
              <a:rPr lang="en-US" sz="3900">
                <a:solidFill>
                  <a:srgbClr val="000000"/>
                </a:solidFill>
                <a:latin typeface="Roboto Condensed"/>
              </a:rPr>
              <a:t>- HS xem video và tóm tắt nội dung chính mà người nói chia sẻ qua video</a:t>
            </a:r>
          </a:p>
          <a:p>
            <a:pPr algn="just">
              <a:lnSpc>
                <a:spcPts val="4680"/>
              </a:lnSpc>
            </a:pPr>
            <a:r>
              <a:rPr lang="en-US" sz="3900" u="sng">
                <a:solidFill>
                  <a:srgbClr val="1155CC"/>
                </a:solidFill>
                <a:latin typeface="Roboto Condensed Italics"/>
                <a:hlinkClick r:id="rId6" tooltip="https://www.youtube.com/watch?v=LAJXFe76inY"/>
              </a:rPr>
              <a:t>https://www.youtube.com/watch?v=LAJXFe76inY</a:t>
            </a:r>
          </a:p>
          <a:p>
            <a:pPr algn="just">
              <a:lnSpc>
                <a:spcPts val="4680"/>
              </a:lnSpc>
            </a:pPr>
            <a:r>
              <a:rPr lang="en-US" sz="3900">
                <a:solidFill>
                  <a:srgbClr val="0D0D0D"/>
                </a:solidFill>
                <a:latin typeface="Roboto Condensed"/>
              </a:rPr>
              <a:t>+ Xác định vấn đề người nói trình bày</a:t>
            </a:r>
          </a:p>
          <a:p>
            <a:pPr algn="just">
              <a:lnSpc>
                <a:spcPts val="4680"/>
              </a:lnSpc>
            </a:pPr>
            <a:r>
              <a:rPr lang="en-US" sz="3900">
                <a:solidFill>
                  <a:srgbClr val="0D0D0D"/>
                </a:solidFill>
                <a:latin typeface="Roboto Condensed"/>
              </a:rPr>
              <a:t>+ Tóm tắt, ghi lại các ý chính người nói trình bày </a:t>
            </a:r>
          </a:p>
          <a:p>
            <a:pPr algn="just">
              <a:lnSpc>
                <a:spcPts val="4680"/>
              </a:lnSpc>
            </a:pPr>
            <a:r>
              <a:rPr lang="en-US" sz="3900">
                <a:solidFill>
                  <a:srgbClr val="0D0D0D"/>
                </a:solidFill>
                <a:latin typeface="Roboto Condensed"/>
              </a:rPr>
              <a:t>+ Viết ra giấy các ý chính của bài nói (theo phiếu gợi ý)</a:t>
            </a:r>
          </a:p>
          <a:p>
            <a:pPr marL="470535" lvl="1" indent="-235267" algn="just">
              <a:lnSpc>
                <a:spcPts val="4680"/>
              </a:lnSpc>
              <a:buFont typeface="Arial"/>
              <a:buChar char="•"/>
            </a:pPr>
            <a:r>
              <a:rPr lang="en-US" sz="3900">
                <a:solidFill>
                  <a:srgbClr val="0D0D0D"/>
                </a:solidFill>
                <a:latin typeface="Roboto Condensed"/>
              </a:rPr>
              <a:t>Thời gian xem video và tóm tắt: 10 phút </a:t>
            </a:r>
          </a:p>
          <a:p>
            <a:pPr marL="470535" lvl="1" indent="-235267" algn="just">
              <a:lnSpc>
                <a:spcPts val="4680"/>
              </a:lnSpc>
              <a:buFont typeface="Arial"/>
              <a:buChar char="•"/>
            </a:pPr>
            <a:r>
              <a:rPr lang="en-US" sz="3900">
                <a:solidFill>
                  <a:srgbClr val="0D0D0D"/>
                </a:solidFill>
                <a:latin typeface="Roboto Condensed"/>
              </a:rPr>
              <a:t>Trao đổi kết quả với bạn bên cạnh trong 1 phút</a:t>
            </a:r>
          </a:p>
          <a:p>
            <a:pPr marL="470535" lvl="1" indent="-235267" algn="just">
              <a:lnSpc>
                <a:spcPts val="4680"/>
              </a:lnSpc>
              <a:buFont typeface="Arial"/>
              <a:buChar char="•"/>
            </a:pPr>
            <a:r>
              <a:rPr lang="en-US" sz="3900">
                <a:solidFill>
                  <a:srgbClr val="0D0D0D"/>
                </a:solidFill>
                <a:latin typeface="Roboto Condensed"/>
              </a:rPr>
              <a:t>Trình bày phần tóm tắt của mình: 2 phút</a:t>
            </a:r>
          </a:p>
          <a:p>
            <a:pPr marL="229235" lvl="1" indent="-114617" algn="just">
              <a:lnSpc>
                <a:spcPts val="2279"/>
              </a:lnSpc>
            </a:pPr>
            <a:endParaRPr lang="en-US" sz="3900">
              <a:solidFill>
                <a:srgbClr val="0D0D0D"/>
              </a:solidFill>
              <a:latin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5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49"/>
          <a:stretch>
            <a:fillRect/>
          </a:stretch>
        </p:blipFill>
        <p:spPr>
          <a:xfrm>
            <a:off x="-1564237" y="8071288"/>
            <a:ext cx="6660401" cy="79884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b="39"/>
          <a:stretch>
            <a:fillRect/>
          </a:stretch>
        </p:blipFill>
        <p:spPr>
          <a:xfrm>
            <a:off x="2540702" y="7967493"/>
            <a:ext cx="1837646" cy="16378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b="49"/>
          <a:stretch>
            <a:fillRect/>
          </a:stretch>
        </p:blipFill>
        <p:spPr>
          <a:xfrm rot="-10800000">
            <a:off x="13929100" y="-5538743"/>
            <a:ext cx="6660401" cy="798848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b="39"/>
          <a:stretch>
            <a:fillRect/>
          </a:stretch>
        </p:blipFill>
        <p:spPr>
          <a:xfrm rot="2699999">
            <a:off x="16140420" y="1208255"/>
            <a:ext cx="1837646" cy="16378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b="6"/>
          <a:stretch>
            <a:fillRect/>
          </a:stretch>
        </p:blipFill>
        <p:spPr>
          <a:xfrm rot="1133117">
            <a:off x="-573494" y="-2625537"/>
            <a:ext cx="7134899" cy="73084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b="6"/>
          <a:stretch>
            <a:fillRect/>
          </a:stretch>
        </p:blipFill>
        <p:spPr>
          <a:xfrm rot="-10486021">
            <a:off x="11823578" y="5780636"/>
            <a:ext cx="7134899" cy="73084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b="39"/>
          <a:stretch>
            <a:fillRect/>
          </a:stretch>
        </p:blipFill>
        <p:spPr>
          <a:xfrm>
            <a:off x="1028700" y="7641153"/>
            <a:ext cx="965240" cy="86027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b="39"/>
          <a:stretch>
            <a:fillRect/>
          </a:stretch>
        </p:blipFill>
        <p:spPr>
          <a:xfrm>
            <a:off x="14865247" y="168430"/>
            <a:ext cx="965240" cy="86027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409447" y="920351"/>
            <a:ext cx="10981580" cy="1106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60"/>
              </a:lnSpc>
            </a:pPr>
            <a:r>
              <a:rPr lang="en-US" sz="6000">
                <a:solidFill>
                  <a:srgbClr val="FFFFFF"/>
                </a:solidFill>
                <a:latin typeface="Fraunces Bold"/>
              </a:rPr>
              <a:t>II. THỰC HÀNH NGHE NÓI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3634474" y="2693869"/>
            <a:ext cx="12655349" cy="1124088"/>
            <a:chOff x="0" y="0"/>
            <a:chExt cx="16873799" cy="149878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873855" cy="1498727"/>
            </a:xfrm>
            <a:custGeom>
              <a:avLst/>
              <a:gdLst/>
              <a:ahLst/>
              <a:cxnLst/>
              <a:rect l="l" t="t" r="r" b="b"/>
              <a:pathLst>
                <a:path w="16873855" h="1498727">
                  <a:moveTo>
                    <a:pt x="0" y="0"/>
                  </a:moveTo>
                  <a:lnTo>
                    <a:pt x="16873855" y="0"/>
                  </a:lnTo>
                  <a:lnTo>
                    <a:pt x="16873855" y="1498727"/>
                  </a:lnTo>
                  <a:lnTo>
                    <a:pt x="0" y="1498727"/>
                  </a:lnTo>
                  <a:close/>
                </a:path>
              </a:pathLst>
            </a:custGeom>
            <a:solidFill>
              <a:srgbClr val="446889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3761474" y="2623415"/>
            <a:ext cx="12401349" cy="1121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9"/>
              </a:lnSpc>
            </a:pPr>
            <a:r>
              <a:rPr lang="en-US" sz="4400" dirty="0">
                <a:solidFill>
                  <a:srgbClr val="FFFFFF"/>
                </a:solidFill>
                <a:latin typeface="Roboto Condensed Bold"/>
              </a:rPr>
              <a:t>1. </a:t>
            </a:r>
            <a:r>
              <a:rPr lang="en-US" sz="4400" dirty="0" err="1">
                <a:solidFill>
                  <a:srgbClr val="FFFFFF"/>
                </a:solidFill>
                <a:latin typeface="Roboto Condensed Bold"/>
              </a:rPr>
              <a:t>Chuẩn</a:t>
            </a:r>
            <a:r>
              <a:rPr lang="en-US" sz="4400" dirty="0">
                <a:solidFill>
                  <a:srgbClr val="FFFFFF"/>
                </a:solidFill>
                <a:latin typeface="Roboto Condensed Bold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Roboto Condensed Bold"/>
              </a:rPr>
              <a:t>bị</a:t>
            </a:r>
            <a:r>
              <a:rPr lang="en-US" sz="4400" dirty="0">
                <a:solidFill>
                  <a:srgbClr val="FFFFFF"/>
                </a:solidFill>
                <a:latin typeface="Roboto Condensed Bold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Roboto Condensed Bold"/>
              </a:rPr>
              <a:t>nội</a:t>
            </a:r>
            <a:r>
              <a:rPr lang="en-US" sz="4400" dirty="0">
                <a:solidFill>
                  <a:srgbClr val="FFFFFF"/>
                </a:solidFill>
                <a:latin typeface="Roboto Condensed Bold"/>
              </a:rPr>
              <a:t> dung </a:t>
            </a:r>
            <a:r>
              <a:rPr lang="en-US" sz="4400" dirty="0" err="1">
                <a:solidFill>
                  <a:srgbClr val="FFFFFF"/>
                </a:solidFill>
                <a:latin typeface="Roboto Condensed Bold"/>
              </a:rPr>
              <a:t>về</a:t>
            </a:r>
            <a:r>
              <a:rPr lang="en-US" sz="4400" dirty="0">
                <a:solidFill>
                  <a:srgbClr val="FFFFFF"/>
                </a:solidFill>
                <a:latin typeface="Roboto Condensed Bold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Roboto Condensed Bold"/>
              </a:rPr>
              <a:t>chủ</a:t>
            </a:r>
            <a:r>
              <a:rPr lang="en-US" sz="4400" dirty="0">
                <a:solidFill>
                  <a:srgbClr val="FFFFFF"/>
                </a:solidFill>
                <a:latin typeface="Roboto Condensed Bold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Roboto Condensed Bold"/>
              </a:rPr>
              <a:t>đề</a:t>
            </a:r>
            <a:r>
              <a:rPr lang="en-US" sz="4400" dirty="0">
                <a:solidFill>
                  <a:srgbClr val="FFFFFF"/>
                </a:solidFill>
                <a:latin typeface="Roboto Condensed Bold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Roboto Condensed Bold"/>
              </a:rPr>
              <a:t>sẽ</a:t>
            </a:r>
            <a:r>
              <a:rPr lang="en-US" sz="4400" dirty="0">
                <a:solidFill>
                  <a:srgbClr val="FFFFFF"/>
                </a:solidFill>
                <a:latin typeface="Roboto Condensed Bold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Roboto Condensed Bold"/>
              </a:rPr>
              <a:t>nghe</a:t>
            </a:r>
            <a:endParaRPr lang="en-US" sz="4400" dirty="0">
              <a:solidFill>
                <a:srgbClr val="FFFFFF"/>
              </a:solidFill>
              <a:latin typeface="Roboto Condensed Bold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232493" y="4128157"/>
            <a:ext cx="16044889" cy="5656070"/>
            <a:chOff x="0" y="0"/>
            <a:chExt cx="21393186" cy="7541427"/>
          </a:xfrm>
        </p:grpSpPr>
        <p:sp>
          <p:nvSpPr>
            <p:cNvPr id="15" name="Freeform 15"/>
            <p:cNvSpPr/>
            <p:nvPr/>
          </p:nvSpPr>
          <p:spPr>
            <a:xfrm>
              <a:off x="6350" y="6350"/>
              <a:ext cx="21345017" cy="7493254"/>
            </a:xfrm>
            <a:custGeom>
              <a:avLst/>
              <a:gdLst/>
              <a:ahLst/>
              <a:cxnLst/>
              <a:rect l="l" t="t" r="r" b="b"/>
              <a:pathLst>
                <a:path w="21345017" h="7493254">
                  <a:moveTo>
                    <a:pt x="0" y="0"/>
                  </a:moveTo>
                  <a:lnTo>
                    <a:pt x="21345017" y="0"/>
                  </a:lnTo>
                  <a:lnTo>
                    <a:pt x="21345017" y="7493254"/>
                  </a:lnTo>
                  <a:lnTo>
                    <a:pt x="0" y="749325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21357717" cy="7505954"/>
            </a:xfrm>
            <a:custGeom>
              <a:avLst/>
              <a:gdLst/>
              <a:ahLst/>
              <a:cxnLst/>
              <a:rect l="l" t="t" r="r" b="b"/>
              <a:pathLst>
                <a:path w="21357717" h="7505954">
                  <a:moveTo>
                    <a:pt x="6350" y="0"/>
                  </a:moveTo>
                  <a:lnTo>
                    <a:pt x="21351367" y="0"/>
                  </a:lnTo>
                  <a:cubicBezTo>
                    <a:pt x="21354923" y="0"/>
                    <a:pt x="21357717" y="2794"/>
                    <a:pt x="21357717" y="6350"/>
                  </a:cubicBezTo>
                  <a:lnTo>
                    <a:pt x="21357717" y="7499604"/>
                  </a:lnTo>
                  <a:cubicBezTo>
                    <a:pt x="21357717" y="7503161"/>
                    <a:pt x="21354923" y="7505954"/>
                    <a:pt x="21351367" y="7505954"/>
                  </a:cubicBezTo>
                  <a:lnTo>
                    <a:pt x="6350" y="7505954"/>
                  </a:lnTo>
                  <a:cubicBezTo>
                    <a:pt x="2794" y="7505954"/>
                    <a:pt x="0" y="7503161"/>
                    <a:pt x="0" y="7499604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7499604"/>
                  </a:lnTo>
                  <a:lnTo>
                    <a:pt x="6350" y="7499604"/>
                  </a:lnTo>
                  <a:lnTo>
                    <a:pt x="6350" y="7493254"/>
                  </a:lnTo>
                  <a:lnTo>
                    <a:pt x="21351367" y="7493254"/>
                  </a:lnTo>
                  <a:lnTo>
                    <a:pt x="21351367" y="7499604"/>
                  </a:lnTo>
                  <a:lnTo>
                    <a:pt x="21345017" y="7499604"/>
                  </a:lnTo>
                  <a:lnTo>
                    <a:pt x="21345017" y="6350"/>
                  </a:lnTo>
                  <a:lnTo>
                    <a:pt x="21351367" y="6350"/>
                  </a:lnTo>
                  <a:lnTo>
                    <a:pt x="21351367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2120940" y="4914816"/>
            <a:ext cx="14789482" cy="3853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793" lvl="1" indent="-259396" algn="just">
              <a:lnSpc>
                <a:spcPts val="7739"/>
              </a:lnSpc>
              <a:buFont typeface="Arial"/>
              <a:buChar char="•"/>
            </a:pPr>
            <a:r>
              <a:rPr lang="en-US" sz="4299" dirty="0" err="1">
                <a:solidFill>
                  <a:srgbClr val="0D0D0D"/>
                </a:solidFill>
                <a:latin typeface="Roboto Condensed"/>
              </a:rPr>
              <a:t>Thông</a:t>
            </a:r>
            <a:r>
              <a:rPr lang="en-US" sz="4299" dirty="0">
                <a:solidFill>
                  <a:srgbClr val="0D0D0D"/>
                </a:solidFill>
                <a:latin typeface="Roboto Condensed"/>
              </a:rPr>
              <a:t> tin </a:t>
            </a:r>
            <a:r>
              <a:rPr lang="en-US" sz="4299" dirty="0" err="1">
                <a:solidFill>
                  <a:srgbClr val="0D0D0D"/>
                </a:solidFill>
                <a:latin typeface="Roboto Condensed"/>
              </a:rPr>
              <a:t>bài</a:t>
            </a:r>
            <a:r>
              <a:rPr lang="en-US" sz="42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0D0D0D"/>
                </a:solidFill>
                <a:latin typeface="Roboto Condensed"/>
              </a:rPr>
              <a:t>nói</a:t>
            </a:r>
            <a:r>
              <a:rPr lang="en-US" sz="4299" dirty="0">
                <a:solidFill>
                  <a:srgbClr val="0D0D0D"/>
                </a:solidFill>
                <a:latin typeface="Roboto Condensed"/>
              </a:rPr>
              <a:t> (</a:t>
            </a:r>
            <a:r>
              <a:rPr lang="en-US" sz="4299" dirty="0" err="1">
                <a:solidFill>
                  <a:srgbClr val="0D0D0D"/>
                </a:solidFill>
                <a:latin typeface="Roboto Condensed"/>
              </a:rPr>
              <a:t>đề</a:t>
            </a:r>
            <a:r>
              <a:rPr lang="en-US" sz="42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0D0D0D"/>
                </a:solidFill>
                <a:latin typeface="Roboto Condensed"/>
              </a:rPr>
              <a:t>tài</a:t>
            </a:r>
            <a:r>
              <a:rPr lang="en-US" sz="4299" dirty="0">
                <a:solidFill>
                  <a:srgbClr val="0D0D0D"/>
                </a:solidFill>
                <a:latin typeface="Roboto Condensed"/>
              </a:rPr>
              <a:t>, </a:t>
            </a:r>
            <a:r>
              <a:rPr lang="en-US" sz="4299" dirty="0" err="1">
                <a:solidFill>
                  <a:srgbClr val="0D0D0D"/>
                </a:solidFill>
                <a:latin typeface="Roboto Condensed"/>
              </a:rPr>
              <a:t>thời</a:t>
            </a:r>
            <a:r>
              <a:rPr lang="en-US" sz="42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0D0D0D"/>
                </a:solidFill>
                <a:latin typeface="Roboto Condensed"/>
              </a:rPr>
              <a:t>lượng</a:t>
            </a:r>
            <a:r>
              <a:rPr lang="en-US" sz="4299" dirty="0">
                <a:solidFill>
                  <a:srgbClr val="0D0D0D"/>
                </a:solidFill>
                <a:latin typeface="Roboto Condensed"/>
              </a:rPr>
              <a:t>) </a:t>
            </a:r>
            <a:r>
              <a:rPr lang="en-US" sz="4299" dirty="0" err="1">
                <a:solidFill>
                  <a:srgbClr val="0D0D0D"/>
                </a:solidFill>
                <a:latin typeface="Roboto Condensed"/>
              </a:rPr>
              <a:t>và</a:t>
            </a:r>
            <a:r>
              <a:rPr lang="en-US" sz="42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0D0D0D"/>
                </a:solidFill>
                <a:latin typeface="Roboto Condensed"/>
              </a:rPr>
              <a:t>yêu</a:t>
            </a:r>
            <a:r>
              <a:rPr lang="en-US" sz="42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0D0D0D"/>
                </a:solidFill>
                <a:latin typeface="Roboto Condensed"/>
              </a:rPr>
              <a:t>cầu</a:t>
            </a:r>
            <a:r>
              <a:rPr lang="en-US" sz="42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0D0D0D"/>
                </a:solidFill>
                <a:latin typeface="Roboto Condensed"/>
              </a:rPr>
              <a:t>đối</a:t>
            </a:r>
            <a:r>
              <a:rPr lang="en-US" sz="42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0D0D0D"/>
                </a:solidFill>
                <a:latin typeface="Roboto Condensed"/>
              </a:rPr>
              <a:t>với</a:t>
            </a:r>
            <a:r>
              <a:rPr lang="en-US" sz="42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0D0D0D"/>
                </a:solidFill>
                <a:latin typeface="Roboto Condensed"/>
              </a:rPr>
              <a:t>người</a:t>
            </a:r>
            <a:r>
              <a:rPr lang="en-US" sz="42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0D0D0D"/>
                </a:solidFill>
                <a:latin typeface="Roboto Condensed"/>
              </a:rPr>
              <a:t>nghe</a:t>
            </a:r>
            <a:endParaRPr lang="en-US" sz="4299" dirty="0">
              <a:solidFill>
                <a:srgbClr val="0D0D0D"/>
              </a:solidFill>
              <a:latin typeface="Roboto Condensed"/>
            </a:endParaRPr>
          </a:p>
          <a:p>
            <a:pPr marL="518793" lvl="1" indent="-259396" algn="just">
              <a:lnSpc>
                <a:spcPts val="7739"/>
              </a:lnSpc>
              <a:buFont typeface="Arial"/>
              <a:buChar char="•"/>
            </a:pPr>
            <a:r>
              <a:rPr lang="en-US" sz="4299" dirty="0" err="1">
                <a:solidFill>
                  <a:srgbClr val="0D0D0D"/>
                </a:solidFill>
                <a:latin typeface="Roboto Condensed"/>
              </a:rPr>
              <a:t>Chuẩn</a:t>
            </a:r>
            <a:r>
              <a:rPr lang="en-US" sz="42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0D0D0D"/>
                </a:solidFill>
                <a:latin typeface="Roboto Condensed"/>
              </a:rPr>
              <a:t>bị</a:t>
            </a:r>
            <a:r>
              <a:rPr lang="en-US" sz="42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0D0D0D"/>
                </a:solidFill>
                <a:latin typeface="Roboto Condensed"/>
              </a:rPr>
              <a:t>trước</a:t>
            </a:r>
            <a:r>
              <a:rPr lang="en-US" sz="42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0D0D0D"/>
                </a:solidFill>
                <a:latin typeface="Roboto Condensed"/>
              </a:rPr>
              <a:t>khi</a:t>
            </a:r>
            <a:r>
              <a:rPr lang="en-US" sz="42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0D0D0D"/>
                </a:solidFill>
                <a:latin typeface="Roboto Condensed"/>
              </a:rPr>
              <a:t>nghe</a:t>
            </a:r>
            <a:r>
              <a:rPr lang="en-US" sz="4299" dirty="0">
                <a:solidFill>
                  <a:srgbClr val="0D0D0D"/>
                </a:solidFill>
                <a:latin typeface="Roboto Condensed"/>
              </a:rPr>
              <a:t> (</a:t>
            </a:r>
            <a:r>
              <a:rPr lang="en-US" sz="4299" dirty="0" err="1">
                <a:solidFill>
                  <a:srgbClr val="0D0D0D"/>
                </a:solidFill>
                <a:latin typeface="Roboto Condensed"/>
              </a:rPr>
              <a:t>tìm</a:t>
            </a:r>
            <a:r>
              <a:rPr lang="en-US" sz="42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0D0D0D"/>
                </a:solidFill>
                <a:latin typeface="Roboto Condensed"/>
              </a:rPr>
              <a:t>kiếm</a:t>
            </a:r>
            <a:r>
              <a:rPr lang="en-US" sz="4299" dirty="0">
                <a:solidFill>
                  <a:srgbClr val="0D0D0D"/>
                </a:solidFill>
                <a:latin typeface="Roboto Condensed"/>
              </a:rPr>
              <a:t>, </a:t>
            </a:r>
            <a:r>
              <a:rPr lang="en-US" sz="4299" dirty="0" err="1">
                <a:solidFill>
                  <a:srgbClr val="0D0D0D"/>
                </a:solidFill>
                <a:latin typeface="Roboto Condensed"/>
              </a:rPr>
              <a:t>chọn</a:t>
            </a:r>
            <a:r>
              <a:rPr lang="en-US" sz="42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0D0D0D"/>
                </a:solidFill>
                <a:latin typeface="Roboto Condensed"/>
              </a:rPr>
              <a:t>lọc</a:t>
            </a:r>
            <a:r>
              <a:rPr lang="en-US" sz="4299" dirty="0">
                <a:solidFill>
                  <a:srgbClr val="0D0D0D"/>
                </a:solidFill>
                <a:latin typeface="Roboto Condensed"/>
              </a:rPr>
              <a:t>, </a:t>
            </a:r>
            <a:r>
              <a:rPr lang="en-US" sz="4299" dirty="0" err="1">
                <a:solidFill>
                  <a:srgbClr val="0D0D0D"/>
                </a:solidFill>
                <a:latin typeface="Roboto Condensed"/>
              </a:rPr>
              <a:t>sắp</a:t>
            </a:r>
            <a:r>
              <a:rPr lang="en-US" sz="42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0D0D0D"/>
                </a:solidFill>
                <a:latin typeface="Roboto Condensed"/>
              </a:rPr>
              <a:t>xếp</a:t>
            </a:r>
            <a:r>
              <a:rPr lang="en-US" sz="42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0D0D0D"/>
                </a:solidFill>
                <a:latin typeface="Roboto Condensed"/>
              </a:rPr>
              <a:t>thông</a:t>
            </a:r>
            <a:r>
              <a:rPr lang="en-US" sz="4299" dirty="0">
                <a:solidFill>
                  <a:srgbClr val="0D0D0D"/>
                </a:solidFill>
                <a:latin typeface="Roboto Condensed"/>
              </a:rPr>
              <a:t> tin </a:t>
            </a:r>
            <a:r>
              <a:rPr lang="en-US" sz="4299" dirty="0" err="1">
                <a:solidFill>
                  <a:srgbClr val="0D0D0D"/>
                </a:solidFill>
                <a:latin typeface="Roboto Condensed"/>
              </a:rPr>
              <a:t>về</a:t>
            </a:r>
            <a:r>
              <a:rPr lang="en-US" sz="42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0D0D0D"/>
                </a:solidFill>
                <a:latin typeface="Roboto Condensed"/>
              </a:rPr>
              <a:t>bài</a:t>
            </a:r>
            <a:r>
              <a:rPr lang="en-US" sz="42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0D0D0D"/>
                </a:solidFill>
                <a:latin typeface="Roboto Condensed"/>
              </a:rPr>
              <a:t>nghe</a:t>
            </a:r>
            <a:r>
              <a:rPr lang="en-US" sz="4299" dirty="0">
                <a:solidFill>
                  <a:srgbClr val="0D0D0D"/>
                </a:solidFill>
                <a:latin typeface="Roboto Condensed"/>
              </a:rPr>
              <a:t>, </a:t>
            </a:r>
            <a:r>
              <a:rPr lang="en-US" sz="4299" dirty="0" err="1">
                <a:solidFill>
                  <a:srgbClr val="0D0D0D"/>
                </a:solidFill>
                <a:latin typeface="Roboto Condensed"/>
              </a:rPr>
              <a:t>xác</a:t>
            </a:r>
            <a:r>
              <a:rPr lang="en-US" sz="42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0D0D0D"/>
                </a:solidFill>
                <a:latin typeface="Roboto Condensed"/>
              </a:rPr>
              <a:t>định</a:t>
            </a:r>
            <a:r>
              <a:rPr lang="en-US" sz="42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0D0D0D"/>
                </a:solidFill>
                <a:latin typeface="Roboto Condensed"/>
              </a:rPr>
              <a:t>quan</a:t>
            </a:r>
            <a:r>
              <a:rPr lang="en-US" sz="42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0D0D0D"/>
                </a:solidFill>
                <a:latin typeface="Roboto Condensed"/>
              </a:rPr>
              <a:t>điểm</a:t>
            </a:r>
            <a:r>
              <a:rPr lang="en-US" sz="42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0D0D0D"/>
                </a:solidFill>
                <a:latin typeface="Roboto Condensed"/>
              </a:rPr>
              <a:t>của</a:t>
            </a:r>
            <a:r>
              <a:rPr lang="en-US" sz="42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0D0D0D"/>
                </a:solidFill>
                <a:latin typeface="Roboto Condensed"/>
              </a:rPr>
              <a:t>bản</a:t>
            </a:r>
            <a:r>
              <a:rPr lang="en-US" sz="42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0D0D0D"/>
                </a:solidFill>
                <a:latin typeface="Roboto Condensed"/>
              </a:rPr>
              <a:t>thân</a:t>
            </a:r>
            <a:r>
              <a:rPr lang="en-US" sz="4299" dirty="0">
                <a:solidFill>
                  <a:srgbClr val="0D0D0D"/>
                </a:solidFill>
                <a:latin typeface="Roboto Condensed"/>
              </a:rPr>
              <a:t>; </a:t>
            </a:r>
            <a:r>
              <a:rPr lang="en-US" sz="4299" dirty="0" err="1">
                <a:solidFill>
                  <a:srgbClr val="0D0D0D"/>
                </a:solidFill>
                <a:latin typeface="Roboto Condensed"/>
              </a:rPr>
              <a:t>dự</a:t>
            </a:r>
            <a:r>
              <a:rPr lang="en-US" sz="42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0D0D0D"/>
                </a:solidFill>
                <a:latin typeface="Roboto Condensed"/>
              </a:rPr>
              <a:t>kiến</a:t>
            </a:r>
            <a:r>
              <a:rPr lang="en-US" sz="42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0D0D0D"/>
                </a:solidFill>
                <a:latin typeface="Roboto Condensed"/>
              </a:rPr>
              <a:t>câu</a:t>
            </a:r>
            <a:r>
              <a:rPr lang="en-US" sz="42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0D0D0D"/>
                </a:solidFill>
                <a:latin typeface="Roboto Condensed"/>
              </a:rPr>
              <a:t>hỏi</a:t>
            </a:r>
            <a:r>
              <a:rPr lang="en-US" sz="42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0D0D0D"/>
                </a:solidFill>
                <a:latin typeface="Roboto Condensed"/>
              </a:rPr>
              <a:t>xoay</a:t>
            </a:r>
            <a:r>
              <a:rPr lang="en-US" sz="42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0D0D0D"/>
                </a:solidFill>
                <a:latin typeface="Roboto Condensed"/>
              </a:rPr>
              <a:t>quanh</a:t>
            </a:r>
            <a:r>
              <a:rPr lang="en-US" sz="42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0D0D0D"/>
                </a:solidFill>
                <a:latin typeface="Roboto Condensed"/>
              </a:rPr>
              <a:t>vấn</a:t>
            </a:r>
            <a:r>
              <a:rPr lang="en-US" sz="42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0D0D0D"/>
                </a:solidFill>
                <a:latin typeface="Roboto Condensed"/>
              </a:rPr>
              <a:t>đề</a:t>
            </a:r>
            <a:r>
              <a:rPr lang="en-US" sz="42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0D0D0D"/>
                </a:solidFill>
                <a:latin typeface="Roboto Condensed"/>
              </a:rPr>
              <a:t>sẽ</a:t>
            </a:r>
            <a:r>
              <a:rPr lang="en-US" sz="4299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0D0D0D"/>
                </a:solidFill>
                <a:latin typeface="Roboto Condensed"/>
              </a:rPr>
              <a:t>nghe</a:t>
            </a:r>
            <a:r>
              <a:rPr lang="en-US" sz="4299" dirty="0">
                <a:solidFill>
                  <a:srgbClr val="0D0D0D"/>
                </a:solidFill>
                <a:latin typeface="Roboto Condensed"/>
              </a:rPr>
              <a:t>)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5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49"/>
          <a:stretch>
            <a:fillRect/>
          </a:stretch>
        </p:blipFill>
        <p:spPr>
          <a:xfrm>
            <a:off x="-1564237" y="8071288"/>
            <a:ext cx="6660401" cy="79884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b="39"/>
          <a:stretch>
            <a:fillRect/>
          </a:stretch>
        </p:blipFill>
        <p:spPr>
          <a:xfrm>
            <a:off x="2540702" y="7967493"/>
            <a:ext cx="1837646" cy="16378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b="49"/>
          <a:stretch>
            <a:fillRect/>
          </a:stretch>
        </p:blipFill>
        <p:spPr>
          <a:xfrm rot="-10800000">
            <a:off x="13929100" y="-5538743"/>
            <a:ext cx="6660401" cy="798848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b="39"/>
          <a:stretch>
            <a:fillRect/>
          </a:stretch>
        </p:blipFill>
        <p:spPr>
          <a:xfrm rot="2699999">
            <a:off x="16140420" y="1208255"/>
            <a:ext cx="1837646" cy="16378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b="6"/>
          <a:stretch>
            <a:fillRect/>
          </a:stretch>
        </p:blipFill>
        <p:spPr>
          <a:xfrm rot="1133117">
            <a:off x="-573494" y="-2625537"/>
            <a:ext cx="7134899" cy="73084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b="6"/>
          <a:stretch>
            <a:fillRect/>
          </a:stretch>
        </p:blipFill>
        <p:spPr>
          <a:xfrm rot="-10486021">
            <a:off x="11823578" y="5780636"/>
            <a:ext cx="7134899" cy="73084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b="39"/>
          <a:stretch>
            <a:fillRect/>
          </a:stretch>
        </p:blipFill>
        <p:spPr>
          <a:xfrm>
            <a:off x="1028700" y="7641153"/>
            <a:ext cx="965240" cy="86027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b="39"/>
          <a:stretch>
            <a:fillRect/>
          </a:stretch>
        </p:blipFill>
        <p:spPr>
          <a:xfrm>
            <a:off x="14908407" y="-61870"/>
            <a:ext cx="965240" cy="86027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584912" y="920351"/>
            <a:ext cx="11008474" cy="1106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60"/>
              </a:lnSpc>
            </a:pPr>
            <a:r>
              <a:rPr lang="en-US" sz="6000">
                <a:solidFill>
                  <a:srgbClr val="FFFFFF"/>
                </a:solidFill>
                <a:latin typeface="Fraunces Bold"/>
              </a:rPr>
              <a:t>II. THỰC HÀNH NGHE NÓI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3634474" y="2693869"/>
            <a:ext cx="12655349" cy="1124088"/>
            <a:chOff x="0" y="0"/>
            <a:chExt cx="16873799" cy="149878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873855" cy="1498727"/>
            </a:xfrm>
            <a:custGeom>
              <a:avLst/>
              <a:gdLst/>
              <a:ahLst/>
              <a:cxnLst/>
              <a:rect l="l" t="t" r="r" b="b"/>
              <a:pathLst>
                <a:path w="16873855" h="1498727">
                  <a:moveTo>
                    <a:pt x="0" y="0"/>
                  </a:moveTo>
                  <a:lnTo>
                    <a:pt x="16873855" y="0"/>
                  </a:lnTo>
                  <a:lnTo>
                    <a:pt x="16873855" y="1498727"/>
                  </a:lnTo>
                  <a:lnTo>
                    <a:pt x="0" y="1498727"/>
                  </a:lnTo>
                  <a:close/>
                </a:path>
              </a:pathLst>
            </a:custGeom>
            <a:solidFill>
              <a:srgbClr val="446889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3888474" y="2696435"/>
            <a:ext cx="12401349" cy="1121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9"/>
              </a:lnSpc>
            </a:pPr>
            <a:r>
              <a:rPr lang="en-US" sz="4400">
                <a:solidFill>
                  <a:srgbClr val="FFFFFF"/>
                </a:solidFill>
                <a:latin typeface="Roboto Condensed Bold"/>
              </a:rPr>
              <a:t>2. Nghe và tóm tắt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232493" y="4128157"/>
            <a:ext cx="16044889" cy="5656070"/>
            <a:chOff x="0" y="0"/>
            <a:chExt cx="21393186" cy="7541427"/>
          </a:xfrm>
        </p:grpSpPr>
        <p:sp>
          <p:nvSpPr>
            <p:cNvPr id="15" name="Freeform 15"/>
            <p:cNvSpPr/>
            <p:nvPr/>
          </p:nvSpPr>
          <p:spPr>
            <a:xfrm>
              <a:off x="6350" y="6350"/>
              <a:ext cx="21345017" cy="7493254"/>
            </a:xfrm>
            <a:custGeom>
              <a:avLst/>
              <a:gdLst/>
              <a:ahLst/>
              <a:cxnLst/>
              <a:rect l="l" t="t" r="r" b="b"/>
              <a:pathLst>
                <a:path w="21345017" h="7493254">
                  <a:moveTo>
                    <a:pt x="0" y="0"/>
                  </a:moveTo>
                  <a:lnTo>
                    <a:pt x="21345017" y="0"/>
                  </a:lnTo>
                  <a:lnTo>
                    <a:pt x="21345017" y="7493254"/>
                  </a:lnTo>
                  <a:lnTo>
                    <a:pt x="0" y="749325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21357717" cy="7505954"/>
            </a:xfrm>
            <a:custGeom>
              <a:avLst/>
              <a:gdLst/>
              <a:ahLst/>
              <a:cxnLst/>
              <a:rect l="l" t="t" r="r" b="b"/>
              <a:pathLst>
                <a:path w="21357717" h="7505954">
                  <a:moveTo>
                    <a:pt x="6350" y="0"/>
                  </a:moveTo>
                  <a:lnTo>
                    <a:pt x="21351367" y="0"/>
                  </a:lnTo>
                  <a:cubicBezTo>
                    <a:pt x="21354923" y="0"/>
                    <a:pt x="21357717" y="2794"/>
                    <a:pt x="21357717" y="6350"/>
                  </a:cubicBezTo>
                  <a:lnTo>
                    <a:pt x="21357717" y="7499604"/>
                  </a:lnTo>
                  <a:cubicBezTo>
                    <a:pt x="21357717" y="7503161"/>
                    <a:pt x="21354923" y="7505954"/>
                    <a:pt x="21351367" y="7505954"/>
                  </a:cubicBezTo>
                  <a:lnTo>
                    <a:pt x="6350" y="7505954"/>
                  </a:lnTo>
                  <a:cubicBezTo>
                    <a:pt x="2794" y="7505954"/>
                    <a:pt x="0" y="7503161"/>
                    <a:pt x="0" y="7499604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7499604"/>
                  </a:lnTo>
                  <a:lnTo>
                    <a:pt x="6350" y="7499604"/>
                  </a:lnTo>
                  <a:lnTo>
                    <a:pt x="6350" y="7493254"/>
                  </a:lnTo>
                  <a:lnTo>
                    <a:pt x="21351367" y="7493254"/>
                  </a:lnTo>
                  <a:lnTo>
                    <a:pt x="21351367" y="7499604"/>
                  </a:lnTo>
                  <a:lnTo>
                    <a:pt x="21345017" y="7499604"/>
                  </a:lnTo>
                  <a:lnTo>
                    <a:pt x="21345017" y="6350"/>
                  </a:lnTo>
                  <a:lnTo>
                    <a:pt x="21351367" y="6350"/>
                  </a:lnTo>
                  <a:lnTo>
                    <a:pt x="21351367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543938" y="4480086"/>
            <a:ext cx="15422000" cy="5669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480"/>
              </a:lnSpc>
            </a:pPr>
            <a:r>
              <a:rPr lang="en-US" sz="3600" dirty="0">
                <a:solidFill>
                  <a:srgbClr val="0D0D0D"/>
                </a:solidFill>
                <a:latin typeface="Roboto Condensed"/>
              </a:rPr>
              <a:t>- </a:t>
            </a:r>
            <a:r>
              <a:rPr lang="en-US" sz="3600" dirty="0" err="1">
                <a:solidFill>
                  <a:srgbClr val="0D0D0D"/>
                </a:solidFill>
                <a:latin typeface="Roboto Condensed"/>
              </a:rPr>
              <a:t>Ghi</a:t>
            </a:r>
            <a:r>
              <a:rPr lang="en-US" sz="3600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Roboto Condensed"/>
              </a:rPr>
              <a:t>chép</a:t>
            </a:r>
            <a:r>
              <a:rPr lang="en-US" sz="3600" dirty="0">
                <a:solidFill>
                  <a:srgbClr val="0D0D0D"/>
                </a:solidFill>
                <a:latin typeface="Roboto Condensed"/>
              </a:rPr>
              <a:t>:</a:t>
            </a:r>
          </a:p>
          <a:p>
            <a:pPr marL="205740" lvl="1" indent="-102870" algn="just">
              <a:lnSpc>
                <a:spcPts val="6480"/>
              </a:lnSpc>
              <a:buFont typeface="Arial"/>
              <a:buChar char="•"/>
            </a:pPr>
            <a:r>
              <a:rPr lang="en-US" sz="3600" dirty="0" err="1">
                <a:solidFill>
                  <a:srgbClr val="0D0D0D"/>
                </a:solidFill>
                <a:latin typeface="Roboto Condensed"/>
              </a:rPr>
              <a:t>Nội</a:t>
            </a:r>
            <a:r>
              <a:rPr lang="en-US" sz="3600" dirty="0">
                <a:solidFill>
                  <a:srgbClr val="0D0D0D"/>
                </a:solidFill>
                <a:latin typeface="Roboto Condensed"/>
              </a:rPr>
              <a:t> dung / ý </a:t>
            </a:r>
            <a:r>
              <a:rPr lang="en-US" sz="3600" dirty="0" err="1">
                <a:solidFill>
                  <a:srgbClr val="0D0D0D"/>
                </a:solidFill>
                <a:latin typeface="Roboto Condensed"/>
              </a:rPr>
              <a:t>chính</a:t>
            </a:r>
            <a:r>
              <a:rPr lang="en-US" sz="3600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Roboto Condensed"/>
              </a:rPr>
              <a:t>mà</a:t>
            </a:r>
            <a:r>
              <a:rPr lang="en-US" sz="3600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Roboto Condensed"/>
              </a:rPr>
              <a:t>người</a:t>
            </a:r>
            <a:r>
              <a:rPr lang="en-US" sz="3600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Roboto Condensed"/>
              </a:rPr>
              <a:t>nói</a:t>
            </a:r>
            <a:r>
              <a:rPr lang="en-US" sz="3600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Roboto Condensed"/>
              </a:rPr>
              <a:t>trình</a:t>
            </a:r>
            <a:r>
              <a:rPr lang="en-US" sz="3600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Roboto Condensed"/>
              </a:rPr>
              <a:t>bày</a:t>
            </a:r>
            <a:endParaRPr lang="en-US" sz="3600" dirty="0">
              <a:solidFill>
                <a:srgbClr val="0D0D0D"/>
              </a:solidFill>
              <a:latin typeface="Roboto Condensed"/>
            </a:endParaRPr>
          </a:p>
          <a:p>
            <a:pPr marL="205740" lvl="1" indent="-102870" algn="just">
              <a:lnSpc>
                <a:spcPts val="6480"/>
              </a:lnSpc>
              <a:buFont typeface="Arial"/>
              <a:buChar char="•"/>
            </a:pPr>
            <a:r>
              <a:rPr lang="en-US" sz="3600" dirty="0">
                <a:solidFill>
                  <a:srgbClr val="0D0D0D"/>
                </a:solidFill>
                <a:latin typeface="Roboto Condensed"/>
              </a:rPr>
              <a:t>Quan </a:t>
            </a:r>
            <a:r>
              <a:rPr lang="en-US" sz="3600" dirty="0" err="1">
                <a:solidFill>
                  <a:srgbClr val="0D0D0D"/>
                </a:solidFill>
                <a:latin typeface="Roboto Condensed"/>
              </a:rPr>
              <a:t>điểm</a:t>
            </a:r>
            <a:r>
              <a:rPr lang="en-US" sz="3600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Roboto Condensed"/>
              </a:rPr>
              <a:t>của</a:t>
            </a:r>
            <a:r>
              <a:rPr lang="en-US" sz="3600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Roboto Condensed"/>
              </a:rPr>
              <a:t>người</a:t>
            </a:r>
            <a:r>
              <a:rPr lang="en-US" sz="3600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Roboto Condensed"/>
              </a:rPr>
              <a:t>nói</a:t>
            </a:r>
            <a:endParaRPr lang="en-US" sz="3600" dirty="0">
              <a:solidFill>
                <a:srgbClr val="0D0D0D"/>
              </a:solidFill>
              <a:latin typeface="Roboto Condensed"/>
            </a:endParaRPr>
          </a:p>
          <a:p>
            <a:pPr marL="205740" lvl="1" indent="-102870" algn="just">
              <a:lnSpc>
                <a:spcPts val="6480"/>
              </a:lnSpc>
              <a:buFont typeface="Arial"/>
              <a:buChar char="•"/>
            </a:pPr>
            <a:r>
              <a:rPr lang="en-US" sz="3600" dirty="0" err="1">
                <a:solidFill>
                  <a:srgbClr val="0D0D0D"/>
                </a:solidFill>
                <a:latin typeface="Roboto Condensed"/>
              </a:rPr>
              <a:t>Cách</a:t>
            </a:r>
            <a:r>
              <a:rPr lang="en-US" sz="3600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Roboto Condensed"/>
              </a:rPr>
              <a:t>thức</a:t>
            </a:r>
            <a:r>
              <a:rPr lang="en-US" sz="3600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Roboto Condensed"/>
              </a:rPr>
              <a:t>thể</a:t>
            </a:r>
            <a:r>
              <a:rPr lang="en-US" sz="3600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Roboto Condensed"/>
              </a:rPr>
              <a:t>hiện</a:t>
            </a:r>
            <a:r>
              <a:rPr lang="en-US" sz="3600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Roboto Condensed"/>
              </a:rPr>
              <a:t>của</a:t>
            </a:r>
            <a:r>
              <a:rPr lang="en-US" sz="3600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Roboto Condensed"/>
              </a:rPr>
              <a:t>người</a:t>
            </a:r>
            <a:r>
              <a:rPr lang="en-US" sz="3600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Roboto Condensed"/>
              </a:rPr>
              <a:t>nói</a:t>
            </a:r>
            <a:endParaRPr lang="en-US" sz="3600" dirty="0">
              <a:solidFill>
                <a:srgbClr val="0D0D0D"/>
              </a:solidFill>
              <a:latin typeface="Roboto Condensed"/>
            </a:endParaRPr>
          </a:p>
          <a:p>
            <a:pPr marL="205740" lvl="1" indent="-102870" algn="just">
              <a:lnSpc>
                <a:spcPts val="6480"/>
              </a:lnSpc>
            </a:pPr>
            <a:r>
              <a:rPr lang="en-US" sz="3600" dirty="0">
                <a:solidFill>
                  <a:srgbClr val="0D0D0D"/>
                </a:solidFill>
                <a:latin typeface="Roboto Condensed"/>
              </a:rPr>
              <a:t>- </a:t>
            </a:r>
            <a:r>
              <a:rPr lang="en-US" sz="3600" dirty="0" err="1">
                <a:solidFill>
                  <a:srgbClr val="0D0D0D"/>
                </a:solidFill>
                <a:latin typeface="Roboto Condensed"/>
              </a:rPr>
              <a:t>Ghi</a:t>
            </a:r>
            <a:r>
              <a:rPr lang="en-US" sz="3600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Roboto Condensed"/>
              </a:rPr>
              <a:t>chép</a:t>
            </a:r>
            <a:r>
              <a:rPr lang="en-US" sz="3600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Roboto Condensed"/>
              </a:rPr>
              <a:t>các</a:t>
            </a:r>
            <a:r>
              <a:rPr lang="en-US" sz="3600" dirty="0">
                <a:solidFill>
                  <a:srgbClr val="0D0D0D"/>
                </a:solidFill>
                <a:latin typeface="Roboto Condensed"/>
              </a:rPr>
              <a:t> ý </a:t>
            </a:r>
            <a:r>
              <a:rPr lang="en-US" sz="3600" dirty="0" err="1">
                <a:solidFill>
                  <a:srgbClr val="0D0D0D"/>
                </a:solidFill>
                <a:latin typeface="Roboto Condensed"/>
              </a:rPr>
              <a:t>bằng</a:t>
            </a:r>
            <a:r>
              <a:rPr lang="en-US" sz="3600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Roboto Condensed"/>
              </a:rPr>
              <a:t>cách</a:t>
            </a:r>
            <a:r>
              <a:rPr lang="en-US" sz="3600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Roboto Condensed"/>
              </a:rPr>
              <a:t>gạch</a:t>
            </a:r>
            <a:r>
              <a:rPr lang="en-US" sz="3600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Roboto Condensed"/>
              </a:rPr>
              <a:t>đầu</a:t>
            </a:r>
            <a:r>
              <a:rPr lang="en-US" sz="3600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Roboto Condensed"/>
              </a:rPr>
              <a:t>dòng</a:t>
            </a:r>
            <a:r>
              <a:rPr lang="en-US" sz="3600" dirty="0">
                <a:solidFill>
                  <a:srgbClr val="0D0D0D"/>
                </a:solidFill>
                <a:latin typeface="Roboto Condensed"/>
              </a:rPr>
              <a:t>, </a:t>
            </a:r>
            <a:r>
              <a:rPr lang="en-US" sz="3600" dirty="0" err="1">
                <a:solidFill>
                  <a:srgbClr val="0D0D0D"/>
                </a:solidFill>
                <a:latin typeface="Roboto Condensed"/>
              </a:rPr>
              <a:t>kí</a:t>
            </a:r>
            <a:r>
              <a:rPr lang="en-US" sz="3600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Roboto Condensed"/>
              </a:rPr>
              <a:t>hiệu</a:t>
            </a:r>
            <a:r>
              <a:rPr lang="en-US" sz="3600" dirty="0">
                <a:solidFill>
                  <a:srgbClr val="0D0D0D"/>
                </a:solidFill>
                <a:latin typeface="Roboto Condensed"/>
              </a:rPr>
              <a:t>, </a:t>
            </a:r>
            <a:r>
              <a:rPr lang="en-US" sz="3600" dirty="0" err="1">
                <a:solidFill>
                  <a:srgbClr val="0D0D0D"/>
                </a:solidFill>
                <a:latin typeface="Roboto Condensed"/>
              </a:rPr>
              <a:t>các</a:t>
            </a:r>
            <a:r>
              <a:rPr lang="en-US" sz="3600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Roboto Condensed"/>
              </a:rPr>
              <a:t>từ</a:t>
            </a:r>
            <a:r>
              <a:rPr lang="en-US" sz="3600" dirty="0">
                <a:solidFill>
                  <a:srgbClr val="0D0D0D"/>
                </a:solidFill>
                <a:latin typeface="Roboto Condensed"/>
              </a:rPr>
              <a:t> / </a:t>
            </a:r>
            <a:r>
              <a:rPr lang="en-US" sz="3600" dirty="0" err="1">
                <a:solidFill>
                  <a:srgbClr val="0D0D0D"/>
                </a:solidFill>
                <a:latin typeface="Roboto Condensed"/>
              </a:rPr>
              <a:t>cụm</a:t>
            </a:r>
            <a:r>
              <a:rPr lang="en-US" sz="3600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Roboto Condensed"/>
              </a:rPr>
              <a:t>từ</a:t>
            </a:r>
            <a:r>
              <a:rPr lang="en-US" sz="3600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Roboto Condensed"/>
              </a:rPr>
              <a:t>chính</a:t>
            </a:r>
            <a:endParaRPr lang="en-US" sz="3600" dirty="0">
              <a:solidFill>
                <a:srgbClr val="0D0D0D"/>
              </a:solidFill>
              <a:latin typeface="Roboto Condensed"/>
            </a:endParaRPr>
          </a:p>
          <a:p>
            <a:pPr marL="434340" lvl="1" indent="-217170" algn="just">
              <a:lnSpc>
                <a:spcPts val="6480"/>
              </a:lnSpc>
              <a:buFont typeface="Arial"/>
              <a:buChar char="•"/>
            </a:pPr>
            <a:r>
              <a:rPr lang="en-US" sz="3600" dirty="0" err="1">
                <a:solidFill>
                  <a:srgbClr val="0D0D0D"/>
                </a:solidFill>
                <a:latin typeface="Roboto Condensed"/>
              </a:rPr>
              <a:t>Đặt</a:t>
            </a:r>
            <a:r>
              <a:rPr lang="en-US" sz="3600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Roboto Condensed"/>
              </a:rPr>
              <a:t>ra</a:t>
            </a:r>
            <a:r>
              <a:rPr lang="en-US" sz="3600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Roboto Condensed"/>
              </a:rPr>
              <a:t>câu</a:t>
            </a:r>
            <a:r>
              <a:rPr lang="en-US" sz="3600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Roboto Condensed"/>
              </a:rPr>
              <a:t>hỏi</a:t>
            </a:r>
            <a:r>
              <a:rPr lang="en-US" sz="3600" dirty="0">
                <a:solidFill>
                  <a:srgbClr val="0D0D0D"/>
                </a:solidFill>
                <a:latin typeface="Roboto Condensed"/>
              </a:rPr>
              <a:t>, ý </a:t>
            </a:r>
            <a:r>
              <a:rPr lang="en-US" sz="3600" dirty="0" err="1">
                <a:solidFill>
                  <a:srgbClr val="0D0D0D"/>
                </a:solidFill>
                <a:latin typeface="Roboto Condensed"/>
              </a:rPr>
              <a:t>kiến</a:t>
            </a:r>
            <a:r>
              <a:rPr lang="en-US" sz="3600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Roboto Condensed"/>
              </a:rPr>
              <a:t>muốn</a:t>
            </a:r>
            <a:r>
              <a:rPr lang="en-US" sz="3600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Roboto Condensed"/>
              </a:rPr>
              <a:t>trao</a:t>
            </a:r>
            <a:r>
              <a:rPr lang="en-US" sz="3600" dirty="0">
                <a:solidFill>
                  <a:srgbClr val="0D0D0D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Roboto Condensed"/>
              </a:rPr>
              <a:t>đổi</a:t>
            </a:r>
            <a:endParaRPr lang="en-US" sz="3600" dirty="0">
              <a:solidFill>
                <a:srgbClr val="0D0D0D"/>
              </a:solidFill>
              <a:latin typeface="Roboto Condensed"/>
            </a:endParaRPr>
          </a:p>
          <a:p>
            <a:pPr marL="434340" lvl="1" indent="-217170" algn="just">
              <a:lnSpc>
                <a:spcPts val="6480"/>
              </a:lnSpc>
            </a:pPr>
            <a:endParaRPr lang="en-US" sz="3600" dirty="0">
              <a:solidFill>
                <a:srgbClr val="0D0D0D"/>
              </a:solidFill>
              <a:latin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806</Words>
  <Application>Microsoft Office PowerPoint</Application>
  <PresentationFormat>Custom</PresentationFormat>
  <Paragraphs>105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Calibri</vt:lpstr>
      <vt:lpstr>Dancing Script Bold</vt:lpstr>
      <vt:lpstr>Fraunces Bold</vt:lpstr>
      <vt:lpstr>Roboto Condensed Italics</vt:lpstr>
      <vt:lpstr>Roboto Condensed Bold</vt:lpstr>
      <vt:lpstr>Arial</vt:lpstr>
      <vt:lpstr>Roboto Condensed</vt:lpstr>
      <vt:lpstr>Roboto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CD7 B10_Nghe nói</dc:title>
  <dc:creator>Administrator</dc:creator>
  <cp:lastModifiedBy>Admin</cp:lastModifiedBy>
  <cp:revision>4</cp:revision>
  <dcterms:created xsi:type="dcterms:W3CDTF">2006-08-16T00:00:00Z</dcterms:created>
  <dcterms:modified xsi:type="dcterms:W3CDTF">2024-02-02T09:02:25Z</dcterms:modified>
  <dc:identifier>DAFaxgsueAA</dc:identifier>
</cp:coreProperties>
</file>