
<file path=[Content_Types].xml><?xml version="1.0" encoding="utf-8"?>
<Types xmlns="http://schemas.openxmlformats.org/package/2006/content-types">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8288000" cy="10287000"/>
  <p:notesSz cx="6858000" cy="9144000"/>
  <p:embeddedFontLst>
    <p:embeddedFont>
      <p:font typeface="Roboto Condensed" panose="020B0604020202020204" charset="0"/>
      <p:regular r:id="rId48"/>
      <p:bold r:id="rId48"/>
      <p:italic r:id="rId48"/>
      <p:boldItalic r:id="rId48"/>
    </p:embeddedFont>
    <p:embeddedFont>
      <p:font typeface="Calibri" panose="020F0502020204030204" pitchFamily="34" charset="0"/>
      <p:regular r:id="rId49"/>
      <p:bold r:id="rId50"/>
      <p:italic r:id="rId51"/>
      <p:boldItalic r:id="rId52"/>
    </p:embeddedFont>
    <p:embeddedFont>
      <p:font typeface="iCiel Brush Up" panose="020B0604020202020204" charset="0"/>
      <p:regular r:id="rId48"/>
    </p:embeddedFont>
    <p:embeddedFont>
      <p:font typeface="iCiel Helena" panose="020B0604020202020204" charset="0"/>
      <p:regular r:id="rId48"/>
    </p:embeddedFont>
    <p:embeddedFont>
      <p:font typeface="Roboto Condensed Bold Italics" panose="020B0604020202020204" charset="0"/>
      <p:regular r:id="rId48"/>
    </p:embeddedFont>
    <p:embeddedFont>
      <p:font typeface="Fraunces Bold" panose="020B0604020202020204" charset="0"/>
      <p:regular r:id="rId48"/>
    </p:embeddedFont>
    <p:embeddedFont>
      <p:font typeface="Roboto Condensed Italics" panose="020B0604020202020204" charset="0"/>
      <p:regular r:id="rId48"/>
    </p:embeddedFont>
    <p:embeddedFont>
      <p:font typeface="Roboto Condensed Bold" panose="020B0604020202020204" charset="0"/>
      <p:regular r:id="rId48"/>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6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NUL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4.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11.xml.rels><?xml version="1.0" encoding="UTF-8" standalone="yes"?>
<Relationships xmlns="http://schemas.openxmlformats.org/package/2006/relationships"><Relationship Id="rId8" Type="http://schemas.openxmlformats.org/officeDocument/2006/relationships/image" Target="../media/image75.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4" Type="http://schemas.openxmlformats.org/officeDocument/2006/relationships/image" Target="../media/image78.svg"/></Relationships>
</file>

<file path=ppt/slides/_rels/slide12.xml.rels><?xml version="1.0" encoding="UTF-8" standalone="yes"?>
<Relationships xmlns="http://schemas.openxmlformats.org/package/2006/relationships"><Relationship Id="rId8" Type="http://schemas.openxmlformats.org/officeDocument/2006/relationships/image" Target="../media/image75.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4" Type="http://schemas.openxmlformats.org/officeDocument/2006/relationships/image" Target="../media/image78.svg"/></Relationships>
</file>

<file path=ppt/slides/_rels/slide13.xml.rels><?xml version="1.0" encoding="UTF-8" standalone="yes"?>
<Relationships xmlns="http://schemas.openxmlformats.org/package/2006/relationships"><Relationship Id="rId8" Type="http://schemas.openxmlformats.org/officeDocument/2006/relationships/image" Target="../media/image75.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4" Type="http://schemas.openxmlformats.org/officeDocument/2006/relationships/image" Target="../media/image78.svg"/></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4" Type="http://schemas.openxmlformats.org/officeDocument/2006/relationships/image" Target="../media/image78.svg"/></Relationships>
</file>

<file path=ppt/slides/_rels/slide15.xml.rels><?xml version="1.0" encoding="UTF-8" standalone="yes"?>
<Relationships xmlns="http://schemas.openxmlformats.org/package/2006/relationships"><Relationship Id="rId8" Type="http://schemas.openxmlformats.org/officeDocument/2006/relationships/image" Target="../media/image75.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4" Type="http://schemas.openxmlformats.org/officeDocument/2006/relationships/image" Target="../media/image78.svg"/></Relationships>
</file>

<file path=ppt/slides/_rels/slide16.xml.rels><?xml version="1.0" encoding="UTF-8" standalone="yes"?>
<Relationships xmlns="http://schemas.openxmlformats.org/package/2006/relationships"><Relationship Id="rId8" Type="http://schemas.openxmlformats.org/officeDocument/2006/relationships/image" Target="../media/image75.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4"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4" Type="http://schemas.openxmlformats.org/officeDocument/2006/relationships/image" Target="../media/image78.svg"/></Relationships>
</file>

<file path=ppt/slides/_rels/slide1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75.svg"/><Relationship Id="rId4" Type="http://schemas.openxmlformats.org/officeDocument/2006/relationships/image" Target="../media/image80.svg"/></Relationships>
</file>

<file path=ppt/slides/_rels/slide19.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84.svg"/><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80.sv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21.svg"/><Relationship Id="rId5" Type="http://schemas.openxmlformats.org/officeDocument/2006/relationships/image" Target="../media/image15.sv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84.svg"/><Relationship Id="rId2"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90.svg"/><Relationship Id="rId5" Type="http://schemas.openxmlformats.org/officeDocument/2006/relationships/image" Target="../media/image80.svg"/><Relationship Id="rId9" Type="http://schemas.openxmlformats.org/officeDocument/2006/relationships/image" Target="../media/image88.svg"/></Relationships>
</file>

<file path=ppt/slides/_rels/slide21.xml.rels><?xml version="1.0" encoding="UTF-8" standalone="yes"?>
<Relationships xmlns="http://schemas.openxmlformats.org/package/2006/relationships"><Relationship Id="rId13" Type="http://schemas.openxmlformats.org/officeDocument/2006/relationships/image" Target="../media/image98.svg"/><Relationship Id="rId3" Type="http://schemas.openxmlformats.org/officeDocument/2006/relationships/image" Target="../media/image92.svg"/><Relationship Id="rId7" Type="http://schemas.openxmlformats.org/officeDocument/2006/relationships/image" Target="../media/image80.svg"/><Relationship Id="rId2"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96.svg"/><Relationship Id="rId5" Type="http://schemas.openxmlformats.org/officeDocument/2006/relationships/image" Target="../media/image94.svg"/><Relationship Id="rId9" Type="http://schemas.openxmlformats.org/officeDocument/2006/relationships/image" Target="../media/image84.svg"/></Relationships>
</file>

<file path=ppt/slides/_rels/slide22.xml.rels><?xml version="1.0" encoding="UTF-8" standalone="yes"?>
<Relationships xmlns="http://schemas.openxmlformats.org/package/2006/relationships"><Relationship Id="rId7" Type="http://schemas.openxmlformats.org/officeDocument/2006/relationships/image" Target="../media/image104.svg"/><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23.xml.rels><?xml version="1.0" encoding="UTF-8" standalone="yes"?>
<Relationships xmlns="http://schemas.openxmlformats.org/package/2006/relationships"><Relationship Id="rId7" Type="http://schemas.openxmlformats.org/officeDocument/2006/relationships/image" Target="../media/image104.svg"/><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24.xml.rels><?xml version="1.0" encoding="UTF-8" standalone="yes"?>
<Relationships xmlns="http://schemas.openxmlformats.org/package/2006/relationships"><Relationship Id="rId8" Type="http://schemas.openxmlformats.org/officeDocument/2006/relationships/image" Target="../media/image84.svg"/><Relationship Id="rId12" Type="http://schemas.openxmlformats.org/officeDocument/2006/relationships/image" Target="../media/image110.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10" Type="http://schemas.openxmlformats.org/officeDocument/2006/relationships/image" Target="../media/image108.svg"/><Relationship Id="rId4" Type="http://schemas.openxmlformats.org/officeDocument/2006/relationships/image" Target="../media/image106.svg"/></Relationships>
</file>

<file path=ppt/slides/_rels/slide25.xml.rels><?xml version="1.0" encoding="UTF-8" standalone="yes"?>
<Relationships xmlns="http://schemas.openxmlformats.org/package/2006/relationships"><Relationship Id="rId8" Type="http://schemas.openxmlformats.org/officeDocument/2006/relationships/image" Target="../media/image84.svg"/><Relationship Id="rId12" Type="http://schemas.openxmlformats.org/officeDocument/2006/relationships/image" Target="../media/image112.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10" Type="http://schemas.openxmlformats.org/officeDocument/2006/relationships/image" Target="../media/image108.svg"/><Relationship Id="rId4" Type="http://schemas.openxmlformats.org/officeDocument/2006/relationships/image" Target="../media/image106.svg"/></Relationships>
</file>

<file path=ppt/slides/_rels/slide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114.svg"/><Relationship Id="rId4" Type="http://schemas.openxmlformats.org/officeDocument/2006/relationships/image" Target="../media/image80.svg"/><Relationship Id="rId9" Type="http://schemas.openxmlformats.org/officeDocument/2006/relationships/image" Target="../media/image108.svg"/></Relationships>
</file>

<file path=ppt/slides/_rels/slide27.xml.rels><?xml version="1.0" encoding="UTF-8" standalone="yes"?>
<Relationships xmlns="http://schemas.openxmlformats.org/package/2006/relationships"><Relationship Id="rId8" Type="http://schemas.openxmlformats.org/officeDocument/2006/relationships/image" Target="../media/image108.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4" Type="http://schemas.openxmlformats.org/officeDocument/2006/relationships/image" Target="../media/image80.svg"/></Relationships>
</file>

<file path=ppt/slides/_rels/slide28.xml.rels><?xml version="1.0" encoding="UTF-8" standalone="yes"?>
<Relationships xmlns="http://schemas.openxmlformats.org/package/2006/relationships"><Relationship Id="rId8" Type="http://schemas.openxmlformats.org/officeDocument/2006/relationships/image" Target="../media/image108.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4" Type="http://schemas.openxmlformats.org/officeDocument/2006/relationships/image" Target="../media/image80.svg"/></Relationships>
</file>

<file path=ppt/slides/_rels/slide29.xml.rels><?xml version="1.0" encoding="UTF-8" standalone="yes"?>
<Relationships xmlns="http://schemas.openxmlformats.org/package/2006/relationships"><Relationship Id="rId8" Type="http://schemas.openxmlformats.org/officeDocument/2006/relationships/image" Target="../media/image108.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4" Type="http://schemas.openxmlformats.org/officeDocument/2006/relationships/image" Target="../media/image80.sv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25.svg"/></Relationships>
</file>

<file path=ppt/slides/_rels/slide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116.svg"/><Relationship Id="rId4" Type="http://schemas.openxmlformats.org/officeDocument/2006/relationships/image" Target="../media/image80.svg"/><Relationship Id="rId9" Type="http://schemas.openxmlformats.org/officeDocument/2006/relationships/image" Target="../media/image108.svg"/></Relationships>
</file>

<file path=ppt/slides/_rels/slide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4" Type="http://schemas.openxmlformats.org/officeDocument/2006/relationships/image" Target="../media/image80.svg"/><Relationship Id="rId9" Type="http://schemas.openxmlformats.org/officeDocument/2006/relationships/image" Target="../media/image108.svg"/></Relationships>
</file>

<file path=ppt/slides/_rels/slide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4" Type="http://schemas.openxmlformats.org/officeDocument/2006/relationships/image" Target="../media/image80.svg"/><Relationship Id="rId9" Type="http://schemas.openxmlformats.org/officeDocument/2006/relationships/image" Target="../media/image108.svg"/></Relationships>
</file>

<file path=ppt/slides/_rels/slide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4" Type="http://schemas.openxmlformats.org/officeDocument/2006/relationships/image" Target="../media/image80.svg"/><Relationship Id="rId9" Type="http://schemas.openxmlformats.org/officeDocument/2006/relationships/image" Target="../media/image108.svg"/></Relationships>
</file>

<file path=ppt/slides/_rels/slide34.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21.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10" Type="http://schemas.openxmlformats.org/officeDocument/2006/relationships/image" Target="../media/image118.svg"/><Relationship Id="rId4" Type="http://schemas.openxmlformats.org/officeDocument/2006/relationships/image" Target="../media/image80.svg"/></Relationships>
</file>

<file path=ppt/slides/_rels/slide35.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21.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10" Type="http://schemas.openxmlformats.org/officeDocument/2006/relationships/image" Target="../media/image118.svg"/><Relationship Id="rId4" Type="http://schemas.openxmlformats.org/officeDocument/2006/relationships/image" Target="../media/image80.svg"/></Relationships>
</file>

<file path=ppt/slides/_rels/slide36.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21.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10" Type="http://schemas.openxmlformats.org/officeDocument/2006/relationships/image" Target="../media/image118.svg"/><Relationship Id="rId4" Type="http://schemas.openxmlformats.org/officeDocument/2006/relationships/image" Target="../media/image80.svg"/></Relationships>
</file>

<file path=ppt/slides/_rels/slide37.xml.rels><?xml version="1.0" encoding="UTF-8" standalone="yes"?>
<Relationships xmlns="http://schemas.openxmlformats.org/package/2006/relationships"><Relationship Id="rId7" Type="http://schemas.openxmlformats.org/officeDocument/2006/relationships/image" Target="../media/image80.svg"/><Relationship Id="rId2"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124.svg"/><Relationship Id="rId5" Type="http://schemas.openxmlformats.org/officeDocument/2006/relationships/image" Target="../media/image86.svg"/><Relationship Id="rId9" Type="http://schemas.openxmlformats.org/officeDocument/2006/relationships/image" Target="../media/image84.svg"/></Relationships>
</file>

<file path=ppt/slides/_rels/slide38.xml.rels><?xml version="1.0" encoding="UTF-8" standalone="yes"?>
<Relationships xmlns="http://schemas.openxmlformats.org/package/2006/relationships"><Relationship Id="rId8" Type="http://schemas.openxmlformats.org/officeDocument/2006/relationships/image" Target="../media/image84.svg"/><Relationship Id="rId12" Type="http://schemas.openxmlformats.org/officeDocument/2006/relationships/image" Target="../media/image126.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10" Type="http://schemas.openxmlformats.org/officeDocument/2006/relationships/image" Target="../media/image124.svg"/><Relationship Id="rId4" Type="http://schemas.openxmlformats.org/officeDocument/2006/relationships/image" Target="../media/image86.svg"/></Relationships>
</file>

<file path=ppt/slides/_rels/slide39.xml.rels><?xml version="1.0" encoding="UTF-8" standalone="yes"?>
<Relationships xmlns="http://schemas.openxmlformats.org/package/2006/relationships"><Relationship Id="rId8" Type="http://schemas.openxmlformats.org/officeDocument/2006/relationships/image" Target="../media/image84.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10" Type="http://schemas.openxmlformats.org/officeDocument/2006/relationships/image" Target="../media/image124.svg"/><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31.svg"/></Relationships>
</file>

<file path=ppt/slides/_rels/slide40.xml.rels><?xml version="1.0" encoding="UTF-8" standalone="yes"?>
<Relationships xmlns="http://schemas.openxmlformats.org/package/2006/relationships"><Relationship Id="rId8" Type="http://schemas.openxmlformats.org/officeDocument/2006/relationships/image" Target="../media/image84.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10" Type="http://schemas.openxmlformats.org/officeDocument/2006/relationships/image" Target="../media/image124.svg"/><Relationship Id="rId4" Type="http://schemas.openxmlformats.org/officeDocument/2006/relationships/image" Target="../media/image86.svg"/></Relationships>
</file>

<file path=ppt/slides/_rels/slide41.xml.rels><?xml version="1.0" encoding="UTF-8" standalone="yes"?>
<Relationships xmlns="http://schemas.openxmlformats.org/package/2006/relationships"><Relationship Id="rId8" Type="http://schemas.openxmlformats.org/officeDocument/2006/relationships/image" Target="../media/image84.svg"/><Relationship Id="rId12" Type="http://schemas.openxmlformats.org/officeDocument/2006/relationships/image" Target="../media/image126.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10" Type="http://schemas.openxmlformats.org/officeDocument/2006/relationships/image" Target="../media/image124.svg"/><Relationship Id="rId4" Type="http://schemas.openxmlformats.org/officeDocument/2006/relationships/image" Target="../media/image86.svg"/></Relationships>
</file>

<file path=ppt/slides/_rels/slide42.xml.rels><?xml version="1.0" encoding="UTF-8" standalone="yes"?>
<Relationships xmlns="http://schemas.openxmlformats.org/package/2006/relationships"><Relationship Id="rId8" Type="http://schemas.openxmlformats.org/officeDocument/2006/relationships/image" Target="../media/image124.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10" Type="http://schemas.openxmlformats.org/officeDocument/2006/relationships/image" Target="../media/image129.svg"/><Relationship Id="rId4" Type="http://schemas.openxmlformats.org/officeDocument/2006/relationships/image" Target="../media/image86.svg"/></Relationships>
</file>

<file path=ppt/slides/_rels/slide43.xml.rels><?xml version="1.0" encoding="UTF-8" standalone="yes"?>
<Relationships xmlns="http://schemas.openxmlformats.org/package/2006/relationships"><Relationship Id="rId8" Type="http://schemas.openxmlformats.org/officeDocument/2006/relationships/image" Target="../media/image124.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10" Type="http://schemas.openxmlformats.org/officeDocument/2006/relationships/image" Target="../media/image129.svg"/><Relationship Id="rId4" Type="http://schemas.openxmlformats.org/officeDocument/2006/relationships/image" Target="../media/image86.svg"/></Relationships>
</file>

<file path=ppt/slides/_rels/slide44.xml.rels><?xml version="1.0" encoding="UTF-8" standalone="yes"?>
<Relationships xmlns="http://schemas.openxmlformats.org/package/2006/relationships"><Relationship Id="rId8" Type="http://schemas.openxmlformats.org/officeDocument/2006/relationships/image" Target="../media/image124.svg"/><Relationship Id="rId12" Type="http://schemas.openxmlformats.org/officeDocument/2006/relationships/image" Target="../media/image126.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0.svg"/><Relationship Id="rId10" Type="http://schemas.openxmlformats.org/officeDocument/2006/relationships/image" Target="../media/image129.svg"/><Relationship Id="rId4" Type="http://schemas.openxmlformats.org/officeDocument/2006/relationships/image" Target="../media/image86.svg"/></Relationships>
</file>

<file path=ppt/slides/_rels/slide45.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34.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132.svg"/><Relationship Id="rId4" Type="http://schemas.openxmlformats.org/officeDocument/2006/relationships/image" Target="../media/image80.svg"/></Relationships>
</file>

<file path=ppt/slides/_rels/slide46.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34.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132.svg"/><Relationship Id="rId4" Type="http://schemas.openxmlformats.org/officeDocument/2006/relationships/image" Target="../media/image80.svg"/></Relationships>
</file>

<file path=ppt/slides/_rels/slide5.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37.sv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49.svg"/><Relationship Id="rId5" Type="http://schemas.openxmlformats.org/officeDocument/2006/relationships/image" Target="../media/image43.svg"/><Relationship Id="rId9"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53.svg"/></Relationships>
</file>

<file path=ppt/slides/_rels/slide8.xml.rels><?xml version="1.0" encoding="UTF-8" standalone="yes"?>
<Relationships xmlns="http://schemas.openxmlformats.org/package/2006/relationships"><Relationship Id="rId13" Type="http://schemas.openxmlformats.org/officeDocument/2006/relationships/image" Target="../media/image67.sv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65.svg"/><Relationship Id="rId5" Type="http://schemas.openxmlformats.org/officeDocument/2006/relationships/image" Target="../media/image59.svg"/><Relationship Id="rId9"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7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799084" y="5143500"/>
            <a:ext cx="9664596" cy="536385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90764" y="5493767"/>
            <a:ext cx="7937072" cy="7056779"/>
          </a:xfrm>
          <a:prstGeom prst="rect">
            <a:avLst/>
          </a:prstGeom>
        </p:spPr>
      </p:pic>
      <p:sp>
        <p:nvSpPr>
          <p:cNvPr id="4" name="TextBox 4"/>
          <p:cNvSpPr txBox="1"/>
          <p:nvPr/>
        </p:nvSpPr>
        <p:spPr>
          <a:xfrm>
            <a:off x="7509515" y="-55655"/>
            <a:ext cx="11266436" cy="1949634"/>
          </a:xfrm>
          <a:prstGeom prst="rect">
            <a:avLst/>
          </a:prstGeom>
        </p:spPr>
        <p:txBody>
          <a:bodyPr lIns="0" tIns="0" rIns="0" bIns="0" rtlCol="0" anchor="t">
            <a:spAutoFit/>
          </a:bodyPr>
          <a:lstStyle/>
          <a:p>
            <a:pPr algn="ctr">
              <a:lnSpc>
                <a:spcPts val="15910"/>
              </a:lnSpc>
            </a:pPr>
            <a:r>
              <a:rPr lang="en-US" sz="11364">
                <a:solidFill>
                  <a:srgbClr val="FFCF00"/>
                </a:solidFill>
                <a:latin typeface="Fraunces Bold"/>
              </a:rPr>
              <a:t>KHỞI ĐỘNG</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403671" y="1893980"/>
            <a:ext cx="9372280" cy="4311249"/>
          </a:xfrm>
          <a:prstGeom prst="rect">
            <a:avLst/>
          </a:prstGeom>
        </p:spPr>
      </p:pic>
      <p:sp>
        <p:nvSpPr>
          <p:cNvPr id="6" name="TextBox 6"/>
          <p:cNvSpPr txBox="1"/>
          <p:nvPr/>
        </p:nvSpPr>
        <p:spPr>
          <a:xfrm>
            <a:off x="8308749" y="2774633"/>
            <a:ext cx="11266436" cy="1671319"/>
          </a:xfrm>
          <a:prstGeom prst="rect">
            <a:avLst/>
          </a:prstGeom>
        </p:spPr>
        <p:txBody>
          <a:bodyPr lIns="0" tIns="0" rIns="0" bIns="0" rtlCol="0" anchor="t">
            <a:spAutoFit/>
          </a:bodyPr>
          <a:lstStyle/>
          <a:p>
            <a:pPr algn="ctr">
              <a:lnSpc>
                <a:spcPts val="12880"/>
              </a:lnSpc>
            </a:pPr>
            <a:r>
              <a:rPr lang="en-US" sz="9200">
                <a:solidFill>
                  <a:srgbClr val="FFFFFF"/>
                </a:solidFill>
                <a:latin typeface="iCiel Brush Up"/>
              </a:rPr>
              <a:t>VUA GIAO THÔNG</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0564" y="5719365"/>
            <a:ext cx="3874516" cy="235376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94376" y="6390700"/>
            <a:ext cx="2769437" cy="1682433"/>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2043" y="5253697"/>
            <a:ext cx="9466043" cy="5253654"/>
          </a:xfrm>
          <a:prstGeom prst="rect">
            <a:avLst/>
          </a:prstGeom>
        </p:spPr>
      </p:pic>
      <p:pic>
        <p:nvPicPr>
          <p:cNvPr id="10" name="Picture 10"/>
          <p:cNvPicPr>
            <a:picLocks noChangeAspect="1"/>
          </p:cNvPicPr>
          <p:nvPr/>
        </p:nvPicPr>
        <p:blipFill>
          <a:blip r:embed="rId2"/>
          <a:srcRect/>
          <a:stretch>
            <a:fillRect/>
          </a:stretch>
        </p:blipFill>
        <p:spPr>
          <a:xfrm>
            <a:off x="5982149" y="0"/>
            <a:ext cx="4653200" cy="10427339"/>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172418" y="6896249"/>
            <a:ext cx="6291262" cy="3821942"/>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3226" y="7581834"/>
            <a:ext cx="6291262" cy="3821942"/>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001732" y="1649406"/>
            <a:ext cx="3574646" cy="3016108"/>
          </a:xfrm>
          <a:prstGeom prst="rect">
            <a:avLst/>
          </a:prstGeom>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09255" y="-2057400"/>
            <a:ext cx="4675909" cy="4114800"/>
          </a:xfrm>
          <a:prstGeom prst="rect">
            <a:avLst/>
          </a:prstGeom>
        </p:spPr>
      </p:pic>
      <p:pic>
        <p:nvPicPr>
          <p:cNvPr id="4" name="Picture 4"/>
          <p:cNvPicPr>
            <a:picLocks noChangeAspect="1"/>
          </p:cNvPicPr>
          <p:nvPr/>
        </p:nvPicPr>
        <p:blipFill>
          <a:blip r:embed="rId2"/>
          <a:srcRect/>
          <a:stretch>
            <a:fillRect/>
          </a:stretch>
        </p:blipFill>
        <p:spPr>
          <a:xfrm>
            <a:off x="-5549" y="2876547"/>
            <a:ext cx="1502266" cy="1239369"/>
          </a:xfrm>
          <a:prstGeom prst="rect">
            <a:avLst/>
          </a:prstGeom>
        </p:spPr>
      </p:pic>
      <p:sp>
        <p:nvSpPr>
          <p:cNvPr id="5" name="TextBox 5"/>
          <p:cNvSpPr txBox="1"/>
          <p:nvPr/>
        </p:nvSpPr>
        <p:spPr>
          <a:xfrm>
            <a:off x="745584" y="2244050"/>
            <a:ext cx="16712655" cy="1767131"/>
          </a:xfrm>
          <a:prstGeom prst="rect">
            <a:avLst/>
          </a:prstGeom>
        </p:spPr>
        <p:txBody>
          <a:bodyPr lIns="0" tIns="0" rIns="0" bIns="0" rtlCol="0" anchor="t">
            <a:spAutoFit/>
          </a:bodyPr>
          <a:lstStyle/>
          <a:p>
            <a:pPr>
              <a:lnSpc>
                <a:spcPts val="7000"/>
              </a:lnSpc>
            </a:pPr>
            <a:r>
              <a:rPr lang="en-US" sz="5000">
                <a:solidFill>
                  <a:srgbClr val="874D63"/>
                </a:solidFill>
                <a:latin typeface="Roboto Condensed Bold"/>
              </a:rPr>
              <a:t>Câu 1. Đâu là các văn bản đã học ở bài Văn bản thông tin? </a:t>
            </a:r>
          </a:p>
          <a:p>
            <a:pPr algn="ctr">
              <a:lnSpc>
                <a:spcPts val="7139"/>
              </a:lnSpc>
            </a:pPr>
            <a:endParaRPr lang="en-US" sz="5000">
              <a:solidFill>
                <a:srgbClr val="874D63"/>
              </a:solidFill>
              <a:latin typeface="Roboto Condensed Bold"/>
            </a:endParaRPr>
          </a:p>
        </p:txBody>
      </p:sp>
      <p:sp>
        <p:nvSpPr>
          <p:cNvPr id="6" name="TextBox 6"/>
          <p:cNvSpPr txBox="1"/>
          <p:nvPr/>
        </p:nvSpPr>
        <p:spPr>
          <a:xfrm>
            <a:off x="582978" y="3353357"/>
            <a:ext cx="17472711" cy="8446388"/>
          </a:xfrm>
          <a:prstGeom prst="rect">
            <a:avLst/>
          </a:prstGeom>
        </p:spPr>
        <p:txBody>
          <a:bodyPr lIns="0" tIns="0" rIns="0" bIns="0" rtlCol="0" anchor="t">
            <a:spAutoFit/>
          </a:bodyPr>
          <a:lstStyle/>
          <a:p>
            <a:pPr algn="just">
              <a:lnSpc>
                <a:spcPts val="6123"/>
              </a:lnSpc>
            </a:pPr>
            <a:r>
              <a:rPr lang="en-US" sz="3900" spc="-46">
                <a:solidFill>
                  <a:srgbClr val="874D63"/>
                </a:solidFill>
                <a:latin typeface="Roboto Condensed Italics"/>
              </a:rPr>
              <a:t>A. Ghe xuồng Nam Bộ, Tổng kiểm soát các phương tiện giao thông, Phương tiện vận chuyển của các dân tộc thiểu số Việt Nam ngày xưa, Một số phương tiện giao thông của tương lai</a:t>
            </a:r>
          </a:p>
          <a:p>
            <a:pPr algn="just">
              <a:lnSpc>
                <a:spcPts val="6123"/>
              </a:lnSpc>
            </a:pPr>
            <a:r>
              <a:rPr lang="en-US" sz="3900" spc="-46">
                <a:solidFill>
                  <a:srgbClr val="874D63"/>
                </a:solidFill>
                <a:latin typeface="Roboto Condensed Italics"/>
              </a:rPr>
              <a:t>B. Tinh thần yêu nước của nhân dân ta, Tổng kiểm soát các phương tiện giao thông, Phương tiện vận chuyển của các dân tộc thiểu số Việt Nam ngày xưa, Một số phương tiện giao thông của tương lai</a:t>
            </a:r>
          </a:p>
          <a:p>
            <a:pPr algn="just">
              <a:lnSpc>
                <a:spcPts val="6123"/>
              </a:lnSpc>
            </a:pPr>
            <a:r>
              <a:rPr lang="en-US" sz="3900" spc="-46">
                <a:solidFill>
                  <a:srgbClr val="874D63"/>
                </a:solidFill>
                <a:latin typeface="Roboto Condensed Italics"/>
              </a:rPr>
              <a:t>C. Ghe xuồng Nam Bộ, Đức tính giản dị của Bác Hồ, Phương tiện vận chuyển của các dân tộc thiểu số Việt Nam ngày xưa, Một số phương tiện giao thông của tương lai</a:t>
            </a:r>
          </a:p>
          <a:p>
            <a:pPr algn="just">
              <a:lnSpc>
                <a:spcPts val="6123"/>
              </a:lnSpc>
            </a:pPr>
            <a:r>
              <a:rPr lang="en-US" sz="3900" spc="-46">
                <a:solidFill>
                  <a:srgbClr val="874D63"/>
                </a:solidFill>
                <a:latin typeface="Roboto Condensed Italics"/>
              </a:rPr>
              <a:t>D. Trưa tha hương, Tiếng chim trong thành phố, Tổng kiểm soát các phương tiện giao thông, Phương tiện vận chuyển của các dân tộc thiểu số Việt Nam ngày xưa</a:t>
            </a:r>
          </a:p>
          <a:p>
            <a:pPr algn="just">
              <a:lnSpc>
                <a:spcPts val="6123"/>
              </a:lnSpc>
            </a:pPr>
            <a:endParaRPr lang="en-US" sz="3900" spc="-46">
              <a:solidFill>
                <a:srgbClr val="874D63"/>
              </a:solidFill>
              <a:latin typeface="Roboto Condensed Italics"/>
            </a:endParaRPr>
          </a:p>
          <a:p>
            <a:pPr algn="just">
              <a:lnSpc>
                <a:spcPts val="6123"/>
              </a:lnSpc>
            </a:pPr>
            <a:endParaRPr lang="en-US" sz="3900" spc="-46">
              <a:solidFill>
                <a:srgbClr val="874D63"/>
              </a:solidFill>
              <a:latin typeface="Roboto Condensed Italics"/>
            </a:endParaRPr>
          </a:p>
        </p:txBody>
      </p:sp>
      <p:sp>
        <p:nvSpPr>
          <p:cNvPr id="7" name="TextBox 7"/>
          <p:cNvSpPr txBox="1"/>
          <p:nvPr/>
        </p:nvSpPr>
        <p:spPr>
          <a:xfrm>
            <a:off x="4110427" y="501650"/>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sp>
        <p:nvSpPr>
          <p:cNvPr id="3" name="TextBox 3"/>
          <p:cNvSpPr txBox="1"/>
          <p:nvPr/>
        </p:nvSpPr>
        <p:spPr>
          <a:xfrm>
            <a:off x="745584" y="2244050"/>
            <a:ext cx="17263205" cy="4331375"/>
          </a:xfrm>
          <a:prstGeom prst="rect">
            <a:avLst/>
          </a:prstGeom>
        </p:spPr>
        <p:txBody>
          <a:bodyPr lIns="0" tIns="0" rIns="0" bIns="0" rtlCol="0" anchor="t">
            <a:spAutoFit/>
          </a:bodyPr>
          <a:lstStyle/>
          <a:p>
            <a:pPr algn="just">
              <a:lnSpc>
                <a:spcPts val="6860"/>
              </a:lnSpc>
            </a:pPr>
            <a:r>
              <a:rPr lang="en-US" sz="4900">
                <a:solidFill>
                  <a:srgbClr val="874D63"/>
                </a:solidFill>
                <a:latin typeface="Roboto Condensed Bold"/>
              </a:rPr>
              <a:t>Câu 2. Các văn bản </a:t>
            </a:r>
            <a:r>
              <a:rPr lang="en-US" sz="4900">
                <a:solidFill>
                  <a:srgbClr val="874D63"/>
                </a:solidFill>
                <a:latin typeface="Roboto Condensed Bold Italics"/>
              </a:rPr>
              <a:t>Ghe xuồng Nam Bộ, Tổng kiểm soát các phương tiện giao thông, Phương tiện vận chuyển của các dân tộc thiểu số Việt Nam ngày xưa</a:t>
            </a:r>
            <a:r>
              <a:rPr lang="en-US" sz="4900">
                <a:solidFill>
                  <a:srgbClr val="874D63"/>
                </a:solidFill>
                <a:latin typeface="Roboto Condensed Bold"/>
              </a:rPr>
              <a:t> thuộc loại văn bản nào?</a:t>
            </a:r>
          </a:p>
          <a:p>
            <a:pPr algn="just">
              <a:lnSpc>
                <a:spcPts val="6860"/>
              </a:lnSpc>
            </a:pPr>
            <a:endParaRPr lang="en-US" sz="4900">
              <a:solidFill>
                <a:srgbClr val="874D63"/>
              </a:solidFill>
              <a:latin typeface="Roboto Condensed Bold"/>
            </a:endParaRPr>
          </a:p>
          <a:p>
            <a:pPr algn="just">
              <a:lnSpc>
                <a:spcPts val="7000"/>
              </a:lnSpc>
            </a:pPr>
            <a:endParaRPr lang="en-US" sz="4900">
              <a:solidFill>
                <a:srgbClr val="874D63"/>
              </a:solidFill>
              <a:latin typeface="Roboto Condensed Bold"/>
            </a:endParaRPr>
          </a:p>
        </p:txBody>
      </p:sp>
      <p:sp>
        <p:nvSpPr>
          <p:cNvPr id="4" name="TextBox 4"/>
          <p:cNvSpPr txBox="1"/>
          <p:nvPr/>
        </p:nvSpPr>
        <p:spPr>
          <a:xfrm>
            <a:off x="1846684" y="5537365"/>
            <a:ext cx="16162104" cy="5222047"/>
          </a:xfrm>
          <a:prstGeom prst="rect">
            <a:avLst/>
          </a:prstGeom>
        </p:spPr>
        <p:txBody>
          <a:bodyPr lIns="0" tIns="0" rIns="0" bIns="0" rtlCol="0" anchor="t">
            <a:spAutoFit/>
          </a:bodyPr>
          <a:lstStyle/>
          <a:p>
            <a:pPr algn="just">
              <a:lnSpc>
                <a:spcPts val="6908"/>
              </a:lnSpc>
            </a:pPr>
            <a:r>
              <a:rPr lang="en-US" sz="4400" spc="-52">
                <a:solidFill>
                  <a:srgbClr val="874D63"/>
                </a:solidFill>
                <a:latin typeface="Roboto Condensed"/>
              </a:rPr>
              <a:t>A. Nghị luận</a:t>
            </a:r>
          </a:p>
          <a:p>
            <a:pPr algn="just">
              <a:lnSpc>
                <a:spcPts val="6908"/>
              </a:lnSpc>
            </a:pPr>
            <a:r>
              <a:rPr lang="en-US" sz="4400" spc="-52">
                <a:solidFill>
                  <a:srgbClr val="874D63"/>
                </a:solidFill>
                <a:latin typeface="Roboto Condensed"/>
              </a:rPr>
              <a:t>B. Biểu cảm</a:t>
            </a:r>
          </a:p>
          <a:p>
            <a:pPr algn="just">
              <a:lnSpc>
                <a:spcPts val="6908"/>
              </a:lnSpc>
            </a:pPr>
            <a:r>
              <a:rPr lang="en-US" sz="4400" spc="-52">
                <a:solidFill>
                  <a:srgbClr val="874D63"/>
                </a:solidFill>
                <a:latin typeface="Roboto Condensed"/>
              </a:rPr>
              <a:t>C. Tự sự </a:t>
            </a:r>
          </a:p>
          <a:p>
            <a:pPr algn="just">
              <a:lnSpc>
                <a:spcPts val="6908"/>
              </a:lnSpc>
            </a:pPr>
            <a:r>
              <a:rPr lang="en-US" sz="4400" spc="-52">
                <a:solidFill>
                  <a:srgbClr val="874D63"/>
                </a:solidFill>
                <a:latin typeface="Roboto Condensed"/>
              </a:rPr>
              <a:t>D. Thông tin  </a:t>
            </a:r>
          </a:p>
          <a:p>
            <a:pPr algn="just">
              <a:lnSpc>
                <a:spcPts val="6908"/>
              </a:lnSpc>
            </a:pPr>
            <a:endParaRPr lang="en-US" sz="4400" spc="-52">
              <a:solidFill>
                <a:srgbClr val="874D63"/>
              </a:solidFill>
              <a:latin typeface="Roboto Condensed"/>
            </a:endParaRPr>
          </a:p>
          <a:p>
            <a:pPr algn="just">
              <a:lnSpc>
                <a:spcPts val="6908"/>
              </a:lnSpc>
            </a:pPr>
            <a:endParaRPr lang="en-US" sz="4400" spc="-52">
              <a:solidFill>
                <a:srgbClr val="874D63"/>
              </a:solidFill>
              <a:latin typeface="Roboto Condensed"/>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41564" y="8386429"/>
            <a:ext cx="2835471"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9255" y="-2057400"/>
            <a:ext cx="4675909" cy="4114800"/>
          </a:xfrm>
          <a:prstGeom prst="rect">
            <a:avLst/>
          </a:prstGeom>
        </p:spPr>
      </p:pic>
      <p:pic>
        <p:nvPicPr>
          <p:cNvPr id="8" name="Picture 8"/>
          <p:cNvPicPr>
            <a:picLocks noChangeAspect="1"/>
          </p:cNvPicPr>
          <p:nvPr/>
        </p:nvPicPr>
        <p:blipFill>
          <a:blip r:embed="rId2"/>
          <a:srcRect/>
          <a:stretch>
            <a:fillRect/>
          </a:stretch>
        </p:blipFill>
        <p:spPr>
          <a:xfrm>
            <a:off x="1028700" y="8018931"/>
            <a:ext cx="1502266" cy="1239369"/>
          </a:xfrm>
          <a:prstGeom prst="rect">
            <a:avLst/>
          </a:prstGeom>
        </p:spPr>
      </p:pic>
      <p:sp>
        <p:nvSpPr>
          <p:cNvPr id="9" name="TextBox 9"/>
          <p:cNvSpPr txBox="1"/>
          <p:nvPr/>
        </p:nvSpPr>
        <p:spPr>
          <a:xfrm>
            <a:off x="4110427" y="501650"/>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sp>
        <p:nvSpPr>
          <p:cNvPr id="3" name="TextBox 3"/>
          <p:cNvSpPr txBox="1"/>
          <p:nvPr/>
        </p:nvSpPr>
        <p:spPr>
          <a:xfrm>
            <a:off x="787673" y="2543288"/>
            <a:ext cx="16712655" cy="1731496"/>
          </a:xfrm>
          <a:prstGeom prst="rect">
            <a:avLst/>
          </a:prstGeom>
        </p:spPr>
        <p:txBody>
          <a:bodyPr lIns="0" tIns="0" rIns="0" bIns="0" rtlCol="0" anchor="t">
            <a:spAutoFit/>
          </a:bodyPr>
          <a:lstStyle/>
          <a:p>
            <a:pPr algn="just">
              <a:lnSpc>
                <a:spcPts val="6860"/>
              </a:lnSpc>
            </a:pPr>
            <a:r>
              <a:rPr lang="en-US" sz="4900">
                <a:solidFill>
                  <a:srgbClr val="874D63"/>
                </a:solidFill>
                <a:latin typeface="Roboto Condensed Bold"/>
              </a:rPr>
              <a:t>Câu 3. Mục đích của văn bản </a:t>
            </a:r>
            <a:r>
              <a:rPr lang="en-US" sz="4900">
                <a:solidFill>
                  <a:srgbClr val="874D63"/>
                </a:solidFill>
                <a:latin typeface="Roboto Condensed Bold Italics"/>
              </a:rPr>
              <a:t>Ghe xuồng Nam Bộ</a:t>
            </a:r>
            <a:r>
              <a:rPr lang="en-US" sz="4900">
                <a:solidFill>
                  <a:srgbClr val="874D63"/>
                </a:solidFill>
                <a:latin typeface="Roboto Condensed Bold"/>
              </a:rPr>
              <a:t> là gì?</a:t>
            </a:r>
          </a:p>
          <a:p>
            <a:pPr algn="just">
              <a:lnSpc>
                <a:spcPts val="7000"/>
              </a:lnSpc>
            </a:pPr>
            <a:endParaRPr lang="en-US" sz="4900">
              <a:solidFill>
                <a:srgbClr val="874D63"/>
              </a:solidFill>
              <a:latin typeface="Roboto Condensed Bold"/>
            </a:endParaRPr>
          </a:p>
        </p:txBody>
      </p:sp>
      <p:sp>
        <p:nvSpPr>
          <p:cNvPr id="4" name="TextBox 4"/>
          <p:cNvSpPr txBox="1"/>
          <p:nvPr/>
        </p:nvSpPr>
        <p:spPr>
          <a:xfrm>
            <a:off x="2409615" y="4036253"/>
            <a:ext cx="17263205" cy="5331201"/>
          </a:xfrm>
          <a:prstGeom prst="rect">
            <a:avLst/>
          </a:prstGeom>
        </p:spPr>
        <p:txBody>
          <a:bodyPr lIns="0" tIns="0" rIns="0" bIns="0" rtlCol="0" anchor="t">
            <a:spAutoFit/>
          </a:bodyPr>
          <a:lstStyle/>
          <a:p>
            <a:pPr algn="just">
              <a:lnSpc>
                <a:spcPts val="7065"/>
              </a:lnSpc>
            </a:pPr>
            <a:r>
              <a:rPr lang="en-US" sz="4500" spc="-54">
                <a:solidFill>
                  <a:srgbClr val="874D63"/>
                </a:solidFill>
                <a:latin typeface="Roboto Condensed"/>
              </a:rPr>
              <a:t>A. Giới thiệu về xe</a:t>
            </a:r>
          </a:p>
          <a:p>
            <a:pPr algn="just">
              <a:lnSpc>
                <a:spcPts val="7065"/>
              </a:lnSpc>
            </a:pPr>
            <a:r>
              <a:rPr lang="en-US" sz="4500" spc="-54">
                <a:solidFill>
                  <a:srgbClr val="874D63"/>
                </a:solidFill>
                <a:latin typeface="Roboto Condensed"/>
              </a:rPr>
              <a:t>B. Giới thiệu về con người</a:t>
            </a:r>
          </a:p>
          <a:p>
            <a:pPr algn="just">
              <a:lnSpc>
                <a:spcPts val="7065"/>
              </a:lnSpc>
            </a:pPr>
            <a:r>
              <a:rPr lang="en-US" sz="4500" spc="-54">
                <a:solidFill>
                  <a:srgbClr val="874D63"/>
                </a:solidFill>
                <a:latin typeface="Roboto Condensed"/>
              </a:rPr>
              <a:t>C. Giới thiệu về các loại ghe, xuồng ở Nam Bộ  </a:t>
            </a:r>
          </a:p>
          <a:p>
            <a:pPr algn="just">
              <a:lnSpc>
                <a:spcPts val="7065"/>
              </a:lnSpc>
            </a:pPr>
            <a:r>
              <a:rPr lang="en-US" sz="4500" spc="-54">
                <a:solidFill>
                  <a:srgbClr val="874D63"/>
                </a:solidFill>
                <a:latin typeface="Roboto Condensed"/>
              </a:rPr>
              <a:t>D. Cả ba đáp án trên</a:t>
            </a:r>
          </a:p>
          <a:p>
            <a:pPr algn="just">
              <a:lnSpc>
                <a:spcPts val="7065"/>
              </a:lnSpc>
            </a:pPr>
            <a:endParaRPr lang="en-US" sz="4500" spc="-54">
              <a:solidFill>
                <a:srgbClr val="874D63"/>
              </a:solidFill>
              <a:latin typeface="Roboto Condensed"/>
            </a:endParaRPr>
          </a:p>
          <a:p>
            <a:pPr algn="just">
              <a:lnSpc>
                <a:spcPts val="7065"/>
              </a:lnSpc>
            </a:pPr>
            <a:endParaRPr lang="en-US" sz="4500" spc="-54">
              <a:solidFill>
                <a:srgbClr val="874D63"/>
              </a:solidFill>
              <a:latin typeface="Roboto Condensed"/>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41564" y="8386429"/>
            <a:ext cx="2835471"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9255" y="-2057400"/>
            <a:ext cx="4675909" cy="4114800"/>
          </a:xfrm>
          <a:prstGeom prst="rect">
            <a:avLst/>
          </a:prstGeom>
        </p:spPr>
      </p:pic>
      <p:pic>
        <p:nvPicPr>
          <p:cNvPr id="8" name="Picture 8"/>
          <p:cNvPicPr>
            <a:picLocks noChangeAspect="1"/>
          </p:cNvPicPr>
          <p:nvPr/>
        </p:nvPicPr>
        <p:blipFill>
          <a:blip r:embed="rId2"/>
          <a:srcRect/>
          <a:stretch>
            <a:fillRect/>
          </a:stretch>
        </p:blipFill>
        <p:spPr>
          <a:xfrm>
            <a:off x="1432822" y="5713059"/>
            <a:ext cx="1502266" cy="1239369"/>
          </a:xfrm>
          <a:prstGeom prst="rect">
            <a:avLst/>
          </a:prstGeom>
        </p:spPr>
      </p:pic>
      <p:sp>
        <p:nvSpPr>
          <p:cNvPr id="9" name="TextBox 9"/>
          <p:cNvSpPr txBox="1"/>
          <p:nvPr/>
        </p:nvSpPr>
        <p:spPr>
          <a:xfrm>
            <a:off x="4110427" y="501650"/>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sp>
        <p:nvSpPr>
          <p:cNvPr id="3" name="TextBox 3"/>
          <p:cNvSpPr txBox="1"/>
          <p:nvPr/>
        </p:nvSpPr>
        <p:spPr>
          <a:xfrm>
            <a:off x="745584" y="2670175"/>
            <a:ext cx="16712655" cy="4331375"/>
          </a:xfrm>
          <a:prstGeom prst="rect">
            <a:avLst/>
          </a:prstGeom>
        </p:spPr>
        <p:txBody>
          <a:bodyPr lIns="0" tIns="0" rIns="0" bIns="0" rtlCol="0" anchor="t">
            <a:spAutoFit/>
          </a:bodyPr>
          <a:lstStyle/>
          <a:p>
            <a:pPr algn="just">
              <a:lnSpc>
                <a:spcPts val="6860"/>
              </a:lnSpc>
            </a:pPr>
            <a:r>
              <a:rPr lang="en-US" sz="4900">
                <a:solidFill>
                  <a:srgbClr val="874D63"/>
                </a:solidFill>
                <a:latin typeface="Roboto Condensed Bold"/>
              </a:rPr>
              <a:t>Câu 4. Em biết những phương tiện đi lại nào mang tính đặc trưng của người dân ở vùng núi trên đất nước ta?</a:t>
            </a:r>
          </a:p>
          <a:p>
            <a:pPr algn="just">
              <a:lnSpc>
                <a:spcPts val="6860"/>
              </a:lnSpc>
            </a:pPr>
            <a:endParaRPr lang="en-US" sz="4900">
              <a:solidFill>
                <a:srgbClr val="874D63"/>
              </a:solidFill>
              <a:latin typeface="Roboto Condensed Bold"/>
            </a:endParaRPr>
          </a:p>
          <a:p>
            <a:pPr algn="just">
              <a:lnSpc>
                <a:spcPts val="6860"/>
              </a:lnSpc>
            </a:pPr>
            <a:endParaRPr lang="en-US" sz="4900">
              <a:solidFill>
                <a:srgbClr val="874D63"/>
              </a:solidFill>
              <a:latin typeface="Roboto Condensed Bold"/>
            </a:endParaRPr>
          </a:p>
          <a:p>
            <a:pPr algn="just">
              <a:lnSpc>
                <a:spcPts val="7000"/>
              </a:lnSpc>
            </a:pPr>
            <a:endParaRPr lang="en-US" sz="4900">
              <a:solidFill>
                <a:srgbClr val="874D63"/>
              </a:solidFill>
              <a:latin typeface="Roboto Condensed Bold"/>
            </a:endParaRPr>
          </a:p>
        </p:txBody>
      </p:sp>
      <p:sp>
        <p:nvSpPr>
          <p:cNvPr id="4" name="TextBox 4"/>
          <p:cNvSpPr txBox="1"/>
          <p:nvPr/>
        </p:nvSpPr>
        <p:spPr>
          <a:xfrm>
            <a:off x="1846684" y="4742810"/>
            <a:ext cx="16162104" cy="5441695"/>
          </a:xfrm>
          <a:prstGeom prst="rect">
            <a:avLst/>
          </a:prstGeom>
        </p:spPr>
        <p:txBody>
          <a:bodyPr lIns="0" tIns="0" rIns="0" bIns="0" rtlCol="0" anchor="t">
            <a:spAutoFit/>
          </a:bodyPr>
          <a:lstStyle/>
          <a:p>
            <a:pPr algn="just">
              <a:lnSpc>
                <a:spcPts val="7222"/>
              </a:lnSpc>
            </a:pPr>
            <a:r>
              <a:rPr lang="en-US" sz="4600" spc="-55">
                <a:solidFill>
                  <a:srgbClr val="874D63"/>
                </a:solidFill>
                <a:latin typeface="Roboto Condensed"/>
              </a:rPr>
              <a:t>A. Đi bộ </a:t>
            </a:r>
          </a:p>
          <a:p>
            <a:pPr algn="just">
              <a:lnSpc>
                <a:spcPts val="7222"/>
              </a:lnSpc>
            </a:pPr>
            <a:r>
              <a:rPr lang="en-US" sz="4600" spc="-55">
                <a:solidFill>
                  <a:srgbClr val="874D63"/>
                </a:solidFill>
                <a:latin typeface="Roboto Condensed"/>
              </a:rPr>
              <a:t>B. Đi xuồng</a:t>
            </a:r>
          </a:p>
          <a:p>
            <a:pPr algn="just">
              <a:lnSpc>
                <a:spcPts val="7222"/>
              </a:lnSpc>
            </a:pPr>
            <a:r>
              <a:rPr lang="en-US" sz="4600" spc="-55">
                <a:solidFill>
                  <a:srgbClr val="874D63"/>
                </a:solidFill>
                <a:latin typeface="Roboto Condensed"/>
              </a:rPr>
              <a:t>C. Đi thuyền</a:t>
            </a:r>
          </a:p>
          <a:p>
            <a:pPr algn="just">
              <a:lnSpc>
                <a:spcPts val="7222"/>
              </a:lnSpc>
            </a:pPr>
            <a:r>
              <a:rPr lang="en-US" sz="4600" spc="-55">
                <a:solidFill>
                  <a:srgbClr val="874D63"/>
                </a:solidFill>
                <a:latin typeface="Roboto Condensed"/>
              </a:rPr>
              <a:t>D. Đi xe đạp </a:t>
            </a:r>
          </a:p>
          <a:p>
            <a:pPr algn="just">
              <a:lnSpc>
                <a:spcPts val="7222"/>
              </a:lnSpc>
            </a:pPr>
            <a:endParaRPr lang="en-US" sz="4600" spc="-55">
              <a:solidFill>
                <a:srgbClr val="874D63"/>
              </a:solidFill>
              <a:latin typeface="Roboto Condensed"/>
            </a:endParaRPr>
          </a:p>
          <a:p>
            <a:pPr algn="just">
              <a:lnSpc>
                <a:spcPts val="7222"/>
              </a:lnSpc>
            </a:pPr>
            <a:endParaRPr lang="en-US" sz="4600" spc="-55">
              <a:solidFill>
                <a:srgbClr val="874D63"/>
              </a:solidFill>
              <a:latin typeface="Roboto Condensed"/>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41564" y="8386429"/>
            <a:ext cx="2835471"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9255" y="-2057400"/>
            <a:ext cx="4675909" cy="4114800"/>
          </a:xfrm>
          <a:prstGeom prst="rect">
            <a:avLst/>
          </a:prstGeom>
        </p:spPr>
      </p:pic>
      <p:sp>
        <p:nvSpPr>
          <p:cNvPr id="8" name="TextBox 8"/>
          <p:cNvSpPr txBox="1"/>
          <p:nvPr/>
        </p:nvSpPr>
        <p:spPr>
          <a:xfrm>
            <a:off x="4110427" y="501650"/>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 </a:t>
            </a:r>
          </a:p>
        </p:txBody>
      </p:sp>
      <p:pic>
        <p:nvPicPr>
          <p:cNvPr id="9" name="Picture 9"/>
          <p:cNvPicPr>
            <a:picLocks noChangeAspect="1"/>
          </p:cNvPicPr>
          <p:nvPr/>
        </p:nvPicPr>
        <p:blipFill>
          <a:blip r:embed="rId2"/>
          <a:srcRect/>
          <a:stretch>
            <a:fillRect/>
          </a:stretch>
        </p:blipFill>
        <p:spPr>
          <a:xfrm>
            <a:off x="1028700" y="4523815"/>
            <a:ext cx="1502266" cy="123936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sp>
        <p:nvSpPr>
          <p:cNvPr id="3" name="TextBox 3"/>
          <p:cNvSpPr txBox="1"/>
          <p:nvPr/>
        </p:nvSpPr>
        <p:spPr>
          <a:xfrm>
            <a:off x="787673" y="2691311"/>
            <a:ext cx="16712655" cy="3464748"/>
          </a:xfrm>
          <a:prstGeom prst="rect">
            <a:avLst/>
          </a:prstGeom>
        </p:spPr>
        <p:txBody>
          <a:bodyPr lIns="0" tIns="0" rIns="0" bIns="0" rtlCol="0" anchor="t">
            <a:spAutoFit/>
          </a:bodyPr>
          <a:lstStyle/>
          <a:p>
            <a:pPr algn="just">
              <a:lnSpc>
                <a:spcPts val="6860"/>
              </a:lnSpc>
            </a:pPr>
            <a:r>
              <a:rPr lang="en-US" sz="4900">
                <a:solidFill>
                  <a:srgbClr val="874D63"/>
                </a:solidFill>
                <a:latin typeface="Roboto Condensed Bold"/>
              </a:rPr>
              <a:t>Câu 5. Từ “ba- zơ” là thuật ngữ dùng trong ngành khoa học nào?</a:t>
            </a:r>
          </a:p>
          <a:p>
            <a:pPr algn="just">
              <a:lnSpc>
                <a:spcPts val="6860"/>
              </a:lnSpc>
            </a:pPr>
            <a:endParaRPr lang="en-US" sz="4900">
              <a:solidFill>
                <a:srgbClr val="874D63"/>
              </a:solidFill>
              <a:latin typeface="Roboto Condensed Bold"/>
            </a:endParaRPr>
          </a:p>
          <a:p>
            <a:pPr algn="just">
              <a:lnSpc>
                <a:spcPts val="6860"/>
              </a:lnSpc>
            </a:pPr>
            <a:endParaRPr lang="en-US" sz="4900">
              <a:solidFill>
                <a:srgbClr val="874D63"/>
              </a:solidFill>
              <a:latin typeface="Roboto Condensed Bold"/>
            </a:endParaRPr>
          </a:p>
          <a:p>
            <a:pPr algn="just">
              <a:lnSpc>
                <a:spcPts val="7000"/>
              </a:lnSpc>
            </a:pPr>
            <a:endParaRPr lang="en-US" sz="4900">
              <a:solidFill>
                <a:srgbClr val="874D63"/>
              </a:solidFill>
              <a:latin typeface="Roboto Condensed Bold"/>
            </a:endParaRPr>
          </a:p>
        </p:txBody>
      </p:sp>
      <p:sp>
        <p:nvSpPr>
          <p:cNvPr id="4" name="TextBox 4"/>
          <p:cNvSpPr txBox="1"/>
          <p:nvPr/>
        </p:nvSpPr>
        <p:spPr>
          <a:xfrm>
            <a:off x="2125896" y="4188438"/>
            <a:ext cx="14685389" cy="5222047"/>
          </a:xfrm>
          <a:prstGeom prst="rect">
            <a:avLst/>
          </a:prstGeom>
        </p:spPr>
        <p:txBody>
          <a:bodyPr lIns="0" tIns="0" rIns="0" bIns="0" rtlCol="0" anchor="t">
            <a:spAutoFit/>
          </a:bodyPr>
          <a:lstStyle/>
          <a:p>
            <a:pPr algn="just">
              <a:lnSpc>
                <a:spcPts val="6908"/>
              </a:lnSpc>
            </a:pPr>
            <a:r>
              <a:rPr lang="en-US" sz="4400" spc="-52">
                <a:solidFill>
                  <a:srgbClr val="874D63"/>
                </a:solidFill>
                <a:latin typeface="Roboto Condensed"/>
              </a:rPr>
              <a:t>A. Hóa học </a:t>
            </a:r>
          </a:p>
          <a:p>
            <a:pPr algn="just">
              <a:lnSpc>
                <a:spcPts val="6908"/>
              </a:lnSpc>
            </a:pPr>
            <a:r>
              <a:rPr lang="en-US" sz="4400" spc="-52">
                <a:solidFill>
                  <a:srgbClr val="874D63"/>
                </a:solidFill>
                <a:latin typeface="Roboto Condensed"/>
              </a:rPr>
              <a:t>B. Toán học </a:t>
            </a:r>
          </a:p>
          <a:p>
            <a:pPr algn="just">
              <a:lnSpc>
                <a:spcPts val="6908"/>
              </a:lnSpc>
            </a:pPr>
            <a:r>
              <a:rPr lang="en-US" sz="4400" spc="-52">
                <a:solidFill>
                  <a:srgbClr val="874D63"/>
                </a:solidFill>
                <a:latin typeface="Roboto Condensed"/>
              </a:rPr>
              <a:t>C. Kinh tế học </a:t>
            </a:r>
          </a:p>
          <a:p>
            <a:pPr algn="just">
              <a:lnSpc>
                <a:spcPts val="6908"/>
              </a:lnSpc>
            </a:pPr>
            <a:r>
              <a:rPr lang="en-US" sz="4400" spc="-52">
                <a:solidFill>
                  <a:srgbClr val="874D63"/>
                </a:solidFill>
                <a:latin typeface="Roboto Condensed"/>
              </a:rPr>
              <a:t>D. Mĩ thuật </a:t>
            </a:r>
          </a:p>
          <a:p>
            <a:pPr algn="just">
              <a:lnSpc>
                <a:spcPts val="6908"/>
              </a:lnSpc>
            </a:pPr>
            <a:endParaRPr lang="en-US" sz="4400" spc="-52">
              <a:solidFill>
                <a:srgbClr val="874D63"/>
              </a:solidFill>
              <a:latin typeface="Roboto Condensed"/>
            </a:endParaRPr>
          </a:p>
          <a:p>
            <a:pPr algn="just">
              <a:lnSpc>
                <a:spcPts val="6908"/>
              </a:lnSpc>
            </a:pPr>
            <a:endParaRPr lang="en-US" sz="4400" spc="-52">
              <a:solidFill>
                <a:srgbClr val="874D63"/>
              </a:solidFill>
              <a:latin typeface="Roboto Condensed"/>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41564" y="8386429"/>
            <a:ext cx="2835471"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9255" y="-2057400"/>
            <a:ext cx="4675909" cy="4114800"/>
          </a:xfrm>
          <a:prstGeom prst="rect">
            <a:avLst/>
          </a:prstGeom>
        </p:spPr>
      </p:pic>
      <p:sp>
        <p:nvSpPr>
          <p:cNvPr id="8" name="TextBox 8"/>
          <p:cNvSpPr txBox="1"/>
          <p:nvPr/>
        </p:nvSpPr>
        <p:spPr>
          <a:xfrm>
            <a:off x="3620986" y="542434"/>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 </a:t>
            </a:r>
          </a:p>
        </p:txBody>
      </p:sp>
      <p:pic>
        <p:nvPicPr>
          <p:cNvPr id="9" name="Picture 9"/>
          <p:cNvPicPr>
            <a:picLocks noChangeAspect="1"/>
          </p:cNvPicPr>
          <p:nvPr/>
        </p:nvPicPr>
        <p:blipFill>
          <a:blip r:embed="rId2"/>
          <a:srcRect/>
          <a:stretch>
            <a:fillRect/>
          </a:stretch>
        </p:blipFill>
        <p:spPr>
          <a:xfrm>
            <a:off x="1374763" y="3904131"/>
            <a:ext cx="1502266" cy="123936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sp>
        <p:nvSpPr>
          <p:cNvPr id="3" name="TextBox 3"/>
          <p:cNvSpPr txBox="1"/>
          <p:nvPr/>
        </p:nvSpPr>
        <p:spPr>
          <a:xfrm>
            <a:off x="745584" y="2244050"/>
            <a:ext cx="16712655" cy="4331375"/>
          </a:xfrm>
          <a:prstGeom prst="rect">
            <a:avLst/>
          </a:prstGeom>
        </p:spPr>
        <p:txBody>
          <a:bodyPr lIns="0" tIns="0" rIns="0" bIns="0" rtlCol="0" anchor="t">
            <a:spAutoFit/>
          </a:bodyPr>
          <a:lstStyle/>
          <a:p>
            <a:pPr algn="just">
              <a:lnSpc>
                <a:spcPts val="6860"/>
              </a:lnSpc>
            </a:pPr>
            <a:r>
              <a:rPr lang="en-US" sz="4900">
                <a:solidFill>
                  <a:srgbClr val="874D63"/>
                </a:solidFill>
                <a:latin typeface="Roboto Condensed Bold"/>
              </a:rPr>
              <a:t>Câu 6. Một thuật ngữ có thể biểu thị cho nhiều khái niệm của nhiều ngành. Đúng hay sai?</a:t>
            </a:r>
          </a:p>
          <a:p>
            <a:pPr algn="just">
              <a:lnSpc>
                <a:spcPts val="6860"/>
              </a:lnSpc>
            </a:pPr>
            <a:endParaRPr lang="en-US" sz="4900">
              <a:solidFill>
                <a:srgbClr val="874D63"/>
              </a:solidFill>
              <a:latin typeface="Roboto Condensed Bold"/>
            </a:endParaRPr>
          </a:p>
          <a:p>
            <a:pPr algn="just">
              <a:lnSpc>
                <a:spcPts val="6860"/>
              </a:lnSpc>
            </a:pPr>
            <a:endParaRPr lang="en-US" sz="4900">
              <a:solidFill>
                <a:srgbClr val="874D63"/>
              </a:solidFill>
              <a:latin typeface="Roboto Condensed Bold"/>
            </a:endParaRPr>
          </a:p>
          <a:p>
            <a:pPr algn="just">
              <a:lnSpc>
                <a:spcPts val="7000"/>
              </a:lnSpc>
            </a:pPr>
            <a:endParaRPr lang="en-US" sz="4900">
              <a:solidFill>
                <a:srgbClr val="874D63"/>
              </a:solidFill>
              <a:latin typeface="Roboto Condensed Bold"/>
            </a:endParaRPr>
          </a:p>
        </p:txBody>
      </p:sp>
      <p:sp>
        <p:nvSpPr>
          <p:cNvPr id="4" name="TextBox 4"/>
          <p:cNvSpPr txBox="1"/>
          <p:nvPr/>
        </p:nvSpPr>
        <p:spPr>
          <a:xfrm>
            <a:off x="2514931" y="4316686"/>
            <a:ext cx="16162104" cy="2750723"/>
          </a:xfrm>
          <a:prstGeom prst="rect">
            <a:avLst/>
          </a:prstGeom>
        </p:spPr>
        <p:txBody>
          <a:bodyPr lIns="0" tIns="0" rIns="0" bIns="0" rtlCol="0" anchor="t">
            <a:spAutoFit/>
          </a:bodyPr>
          <a:lstStyle/>
          <a:p>
            <a:pPr algn="just">
              <a:lnSpc>
                <a:spcPts val="7379"/>
              </a:lnSpc>
            </a:pPr>
            <a:r>
              <a:rPr lang="en-US" sz="4700" spc="-56">
                <a:solidFill>
                  <a:srgbClr val="874D63"/>
                </a:solidFill>
                <a:latin typeface="Roboto Condensed"/>
              </a:rPr>
              <a:t>A. Đúng</a:t>
            </a:r>
          </a:p>
          <a:p>
            <a:pPr algn="just">
              <a:lnSpc>
                <a:spcPts val="7379"/>
              </a:lnSpc>
            </a:pPr>
            <a:r>
              <a:rPr lang="en-US" sz="4700" spc="-56">
                <a:solidFill>
                  <a:srgbClr val="874D63"/>
                </a:solidFill>
                <a:latin typeface="Roboto Condensed"/>
              </a:rPr>
              <a:t>B. Sai </a:t>
            </a:r>
          </a:p>
          <a:p>
            <a:pPr algn="just">
              <a:lnSpc>
                <a:spcPts val="7379"/>
              </a:lnSpc>
            </a:pPr>
            <a:endParaRPr lang="en-US" sz="4700" spc="-56">
              <a:solidFill>
                <a:srgbClr val="874D63"/>
              </a:solidFill>
              <a:latin typeface="Roboto Condensed"/>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41564" y="8386429"/>
            <a:ext cx="2835471"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9255" y="-2057400"/>
            <a:ext cx="4675909" cy="4114800"/>
          </a:xfrm>
          <a:prstGeom prst="rect">
            <a:avLst/>
          </a:prstGeom>
        </p:spPr>
      </p:pic>
      <p:sp>
        <p:nvSpPr>
          <p:cNvPr id="8" name="TextBox 8"/>
          <p:cNvSpPr txBox="1"/>
          <p:nvPr/>
        </p:nvSpPr>
        <p:spPr>
          <a:xfrm>
            <a:off x="3620986" y="542434"/>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 </a:t>
            </a:r>
          </a:p>
        </p:txBody>
      </p:sp>
      <p:pic>
        <p:nvPicPr>
          <p:cNvPr id="9" name="Picture 9"/>
          <p:cNvPicPr>
            <a:picLocks noChangeAspect="1"/>
          </p:cNvPicPr>
          <p:nvPr/>
        </p:nvPicPr>
        <p:blipFill>
          <a:blip r:embed="rId2"/>
          <a:srcRect/>
          <a:stretch>
            <a:fillRect/>
          </a:stretch>
        </p:blipFill>
        <p:spPr>
          <a:xfrm>
            <a:off x="1763798" y="5079411"/>
            <a:ext cx="1502266" cy="123936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sp>
        <p:nvSpPr>
          <p:cNvPr id="3" name="TextBox 3"/>
          <p:cNvSpPr txBox="1"/>
          <p:nvPr/>
        </p:nvSpPr>
        <p:spPr>
          <a:xfrm>
            <a:off x="745584" y="2786023"/>
            <a:ext cx="16712655" cy="4331375"/>
          </a:xfrm>
          <a:prstGeom prst="rect">
            <a:avLst/>
          </a:prstGeom>
        </p:spPr>
        <p:txBody>
          <a:bodyPr lIns="0" tIns="0" rIns="0" bIns="0" rtlCol="0" anchor="t">
            <a:spAutoFit/>
          </a:bodyPr>
          <a:lstStyle/>
          <a:p>
            <a:pPr algn="just">
              <a:lnSpc>
                <a:spcPts val="6860"/>
              </a:lnSpc>
            </a:pPr>
            <a:r>
              <a:rPr lang="en-US" sz="4900">
                <a:solidFill>
                  <a:srgbClr val="874D63"/>
                </a:solidFill>
                <a:latin typeface="Roboto Condensed Bold"/>
              </a:rPr>
              <a:t>Câu 7. Trước khi tóm tắt văn bản theo yêu cầu khác nhau về độ dài, cần thực hiện các bước nào sau đây:</a:t>
            </a:r>
          </a:p>
          <a:p>
            <a:pPr algn="just">
              <a:lnSpc>
                <a:spcPts val="6860"/>
              </a:lnSpc>
            </a:pPr>
            <a:endParaRPr lang="en-US" sz="4900">
              <a:solidFill>
                <a:srgbClr val="874D63"/>
              </a:solidFill>
              <a:latin typeface="Roboto Condensed Bold"/>
            </a:endParaRPr>
          </a:p>
          <a:p>
            <a:pPr algn="just">
              <a:lnSpc>
                <a:spcPts val="6860"/>
              </a:lnSpc>
            </a:pPr>
            <a:endParaRPr lang="en-US" sz="4900">
              <a:solidFill>
                <a:srgbClr val="874D63"/>
              </a:solidFill>
              <a:latin typeface="Roboto Condensed Bold"/>
            </a:endParaRPr>
          </a:p>
          <a:p>
            <a:pPr algn="just">
              <a:lnSpc>
                <a:spcPts val="7000"/>
              </a:lnSpc>
            </a:pPr>
            <a:endParaRPr lang="en-US" sz="4900">
              <a:solidFill>
                <a:srgbClr val="874D63"/>
              </a:solidFill>
              <a:latin typeface="Roboto Condensed Bold"/>
            </a:endParaRPr>
          </a:p>
        </p:txBody>
      </p:sp>
      <p:sp>
        <p:nvSpPr>
          <p:cNvPr id="4" name="TextBox 4"/>
          <p:cNvSpPr txBox="1"/>
          <p:nvPr/>
        </p:nvSpPr>
        <p:spPr>
          <a:xfrm>
            <a:off x="2125896" y="5121908"/>
            <a:ext cx="16162104" cy="5441695"/>
          </a:xfrm>
          <a:prstGeom prst="rect">
            <a:avLst/>
          </a:prstGeom>
        </p:spPr>
        <p:txBody>
          <a:bodyPr lIns="0" tIns="0" rIns="0" bIns="0" rtlCol="0" anchor="t">
            <a:spAutoFit/>
          </a:bodyPr>
          <a:lstStyle/>
          <a:p>
            <a:pPr algn="just">
              <a:lnSpc>
                <a:spcPts val="7222"/>
              </a:lnSpc>
            </a:pPr>
            <a:r>
              <a:rPr lang="en-US" sz="4600" spc="-55">
                <a:solidFill>
                  <a:srgbClr val="874D63"/>
                </a:solidFill>
                <a:latin typeface="Roboto Condensed"/>
              </a:rPr>
              <a:t>A. Tìm ý --&gt; Lập dàn ý </a:t>
            </a:r>
          </a:p>
          <a:p>
            <a:pPr algn="just">
              <a:lnSpc>
                <a:spcPts val="7222"/>
              </a:lnSpc>
            </a:pPr>
            <a:r>
              <a:rPr lang="en-US" sz="4600" spc="-55">
                <a:solidFill>
                  <a:srgbClr val="874D63"/>
                </a:solidFill>
                <a:latin typeface="Roboto Condensed"/>
              </a:rPr>
              <a:t>B. Lựa chọn đề tài --&gt; Tìm ý --&gt; Lập dàn ý </a:t>
            </a:r>
          </a:p>
          <a:p>
            <a:pPr algn="just">
              <a:lnSpc>
                <a:spcPts val="7222"/>
              </a:lnSpc>
            </a:pPr>
            <a:r>
              <a:rPr lang="en-US" sz="4600" spc="-55">
                <a:solidFill>
                  <a:srgbClr val="874D63"/>
                </a:solidFill>
                <a:latin typeface="Roboto Condensed"/>
              </a:rPr>
              <a:t>C. Lập dàn ý --&gt; Tìm ý --&gt; Lựa chọn đề tài </a:t>
            </a:r>
          </a:p>
          <a:p>
            <a:pPr algn="just">
              <a:lnSpc>
                <a:spcPts val="7222"/>
              </a:lnSpc>
            </a:pPr>
            <a:r>
              <a:rPr lang="en-US" sz="4600" spc="-55">
                <a:solidFill>
                  <a:srgbClr val="874D63"/>
                </a:solidFill>
                <a:latin typeface="Roboto Condensed"/>
              </a:rPr>
              <a:t>D. Tìm ý --&gt; Lựa chọn đề tài --&gt; Lập dàn ý</a:t>
            </a:r>
          </a:p>
          <a:p>
            <a:pPr algn="just">
              <a:lnSpc>
                <a:spcPts val="7222"/>
              </a:lnSpc>
            </a:pPr>
            <a:endParaRPr lang="en-US" sz="4600" spc="-55">
              <a:solidFill>
                <a:srgbClr val="874D63"/>
              </a:solidFill>
              <a:latin typeface="Roboto Condensed"/>
            </a:endParaRPr>
          </a:p>
          <a:p>
            <a:pPr algn="just">
              <a:lnSpc>
                <a:spcPts val="7222"/>
              </a:lnSpc>
            </a:pPr>
            <a:endParaRPr lang="en-US" sz="4600" spc="-55">
              <a:solidFill>
                <a:srgbClr val="874D63"/>
              </a:solidFill>
              <a:latin typeface="Roboto Condensed"/>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41564" y="8386429"/>
            <a:ext cx="2835471"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9255" y="-2057400"/>
            <a:ext cx="4675909" cy="4114800"/>
          </a:xfrm>
          <a:prstGeom prst="rect">
            <a:avLst/>
          </a:prstGeom>
        </p:spPr>
      </p:pic>
      <p:sp>
        <p:nvSpPr>
          <p:cNvPr id="8" name="TextBox 8"/>
          <p:cNvSpPr txBox="1"/>
          <p:nvPr/>
        </p:nvSpPr>
        <p:spPr>
          <a:xfrm>
            <a:off x="3620986" y="542434"/>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 </a:t>
            </a:r>
          </a:p>
        </p:txBody>
      </p:sp>
      <p:pic>
        <p:nvPicPr>
          <p:cNvPr id="9" name="Picture 9"/>
          <p:cNvPicPr>
            <a:picLocks noChangeAspect="1"/>
          </p:cNvPicPr>
          <p:nvPr/>
        </p:nvPicPr>
        <p:blipFill>
          <a:blip r:embed="rId2"/>
          <a:srcRect/>
          <a:stretch>
            <a:fillRect/>
          </a:stretch>
        </p:blipFill>
        <p:spPr>
          <a:xfrm>
            <a:off x="1374763" y="5878028"/>
            <a:ext cx="1502266" cy="123936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sp>
        <p:nvSpPr>
          <p:cNvPr id="3" name="TextBox 3"/>
          <p:cNvSpPr txBox="1"/>
          <p:nvPr/>
        </p:nvSpPr>
        <p:spPr>
          <a:xfrm>
            <a:off x="959193" y="2496710"/>
            <a:ext cx="16712655" cy="3464748"/>
          </a:xfrm>
          <a:prstGeom prst="rect">
            <a:avLst/>
          </a:prstGeom>
        </p:spPr>
        <p:txBody>
          <a:bodyPr lIns="0" tIns="0" rIns="0" bIns="0" rtlCol="0" anchor="t">
            <a:spAutoFit/>
          </a:bodyPr>
          <a:lstStyle/>
          <a:p>
            <a:pPr algn="just">
              <a:lnSpc>
                <a:spcPts val="6860"/>
              </a:lnSpc>
            </a:pPr>
            <a:r>
              <a:rPr lang="en-US" sz="4900">
                <a:solidFill>
                  <a:srgbClr val="874D63"/>
                </a:solidFill>
                <a:latin typeface="Roboto Condensed Bold"/>
              </a:rPr>
              <a:t>Câu 8. Dòng nào nói đúng nhất mục đích viết văn bản tường trình?</a:t>
            </a:r>
          </a:p>
          <a:p>
            <a:pPr algn="just">
              <a:lnSpc>
                <a:spcPts val="6860"/>
              </a:lnSpc>
            </a:pPr>
            <a:endParaRPr lang="en-US" sz="4900">
              <a:solidFill>
                <a:srgbClr val="874D63"/>
              </a:solidFill>
              <a:latin typeface="Roboto Condensed Bold"/>
            </a:endParaRPr>
          </a:p>
          <a:p>
            <a:pPr algn="just">
              <a:lnSpc>
                <a:spcPts val="6860"/>
              </a:lnSpc>
            </a:pPr>
            <a:endParaRPr lang="en-US" sz="4900">
              <a:solidFill>
                <a:srgbClr val="874D63"/>
              </a:solidFill>
              <a:latin typeface="Roboto Condensed Bold"/>
            </a:endParaRPr>
          </a:p>
          <a:p>
            <a:pPr algn="just">
              <a:lnSpc>
                <a:spcPts val="7000"/>
              </a:lnSpc>
            </a:pPr>
            <a:endParaRPr lang="en-US" sz="4900">
              <a:solidFill>
                <a:srgbClr val="874D63"/>
              </a:solidFill>
              <a:latin typeface="Roboto Condensed Bold"/>
            </a:endParaRPr>
          </a:p>
        </p:txBody>
      </p:sp>
      <p:sp>
        <p:nvSpPr>
          <p:cNvPr id="4" name="TextBox 4"/>
          <p:cNvSpPr txBox="1"/>
          <p:nvPr/>
        </p:nvSpPr>
        <p:spPr>
          <a:xfrm>
            <a:off x="1846684" y="3657732"/>
            <a:ext cx="16441316" cy="4436002"/>
          </a:xfrm>
          <a:prstGeom prst="rect">
            <a:avLst/>
          </a:prstGeom>
        </p:spPr>
        <p:txBody>
          <a:bodyPr lIns="0" tIns="0" rIns="0" bIns="0" rtlCol="0" anchor="t">
            <a:spAutoFit/>
          </a:bodyPr>
          <a:lstStyle/>
          <a:p>
            <a:pPr algn="just">
              <a:lnSpc>
                <a:spcPts val="7064"/>
              </a:lnSpc>
            </a:pPr>
            <a:r>
              <a:rPr lang="en-US" sz="4499" spc="-53">
                <a:solidFill>
                  <a:srgbClr val="874D63"/>
                </a:solidFill>
                <a:latin typeface="Roboto Condensed"/>
              </a:rPr>
              <a:t>A. Đề đạt ý kiến, nguyện vọng của cá nhân</a:t>
            </a:r>
          </a:p>
          <a:p>
            <a:pPr algn="just">
              <a:lnSpc>
                <a:spcPts val="7064"/>
              </a:lnSpc>
            </a:pPr>
            <a:r>
              <a:rPr lang="en-US" sz="4499" spc="-53">
                <a:solidFill>
                  <a:srgbClr val="874D63"/>
                </a:solidFill>
                <a:latin typeface="Roboto Condensed"/>
              </a:rPr>
              <a:t>B. Thông báo tình hình của đơn vị tập thể</a:t>
            </a:r>
          </a:p>
          <a:p>
            <a:pPr algn="just">
              <a:lnSpc>
                <a:spcPts val="7064"/>
              </a:lnSpc>
            </a:pPr>
            <a:r>
              <a:rPr lang="en-US" sz="4499" spc="-53">
                <a:solidFill>
                  <a:srgbClr val="874D63"/>
                </a:solidFill>
                <a:latin typeface="Roboto Condensed"/>
              </a:rPr>
              <a:t>C. Làm cho cấp trên hoặc một tổ chức nào đó hiểu đúng sự việc</a:t>
            </a:r>
          </a:p>
          <a:p>
            <a:pPr algn="just">
              <a:lnSpc>
                <a:spcPts val="7064"/>
              </a:lnSpc>
            </a:pPr>
            <a:r>
              <a:rPr lang="en-US" sz="4499" spc="-53">
                <a:solidFill>
                  <a:srgbClr val="874D63"/>
                </a:solidFill>
                <a:latin typeface="Roboto Condensed"/>
              </a:rPr>
              <a:t>D. Cam đoan làm hoặc không làm một việc nào nữa.</a:t>
            </a:r>
          </a:p>
          <a:p>
            <a:pPr algn="just">
              <a:lnSpc>
                <a:spcPts val="7064"/>
              </a:lnSpc>
            </a:pPr>
            <a:endParaRPr lang="en-US" sz="4499" spc="-53">
              <a:solidFill>
                <a:srgbClr val="874D63"/>
              </a:solidFill>
              <a:latin typeface="Roboto Condensed"/>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41564" y="8386429"/>
            <a:ext cx="2835471"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9255" y="-2057400"/>
            <a:ext cx="4675909" cy="4114800"/>
          </a:xfrm>
          <a:prstGeom prst="rect">
            <a:avLst/>
          </a:prstGeom>
        </p:spPr>
      </p:pic>
      <p:sp>
        <p:nvSpPr>
          <p:cNvPr id="8" name="TextBox 8"/>
          <p:cNvSpPr txBox="1"/>
          <p:nvPr/>
        </p:nvSpPr>
        <p:spPr>
          <a:xfrm>
            <a:off x="3620986" y="542434"/>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 </a:t>
            </a:r>
          </a:p>
        </p:txBody>
      </p:sp>
      <p:pic>
        <p:nvPicPr>
          <p:cNvPr id="9" name="Picture 9"/>
          <p:cNvPicPr>
            <a:picLocks noChangeAspect="1"/>
          </p:cNvPicPr>
          <p:nvPr/>
        </p:nvPicPr>
        <p:blipFill>
          <a:blip r:embed="rId2"/>
          <a:srcRect/>
          <a:stretch>
            <a:fillRect/>
          </a:stretch>
        </p:blipFill>
        <p:spPr>
          <a:xfrm>
            <a:off x="1028700" y="5341773"/>
            <a:ext cx="1502266" cy="123936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sp>
        <p:nvSpPr>
          <p:cNvPr id="3" name="TextBox 3"/>
          <p:cNvSpPr txBox="1"/>
          <p:nvPr/>
        </p:nvSpPr>
        <p:spPr>
          <a:xfrm>
            <a:off x="745584" y="2244050"/>
            <a:ext cx="16712655" cy="3464748"/>
          </a:xfrm>
          <a:prstGeom prst="rect">
            <a:avLst/>
          </a:prstGeom>
        </p:spPr>
        <p:txBody>
          <a:bodyPr lIns="0" tIns="0" rIns="0" bIns="0" rtlCol="0" anchor="t">
            <a:spAutoFit/>
          </a:bodyPr>
          <a:lstStyle/>
          <a:p>
            <a:pPr algn="just">
              <a:lnSpc>
                <a:spcPts val="6860"/>
              </a:lnSpc>
            </a:pPr>
            <a:r>
              <a:rPr lang="en-US" sz="4900">
                <a:solidFill>
                  <a:srgbClr val="874D63"/>
                </a:solidFill>
                <a:latin typeface="Roboto Condensed Bold"/>
              </a:rPr>
              <a:t>Câu 9. Khi trình bày sự việc đã xảy ra trong văn bản tường trình phải như thế nào?</a:t>
            </a:r>
          </a:p>
          <a:p>
            <a:pPr algn="just">
              <a:lnSpc>
                <a:spcPts val="6860"/>
              </a:lnSpc>
            </a:pPr>
            <a:endParaRPr lang="en-US" sz="4900">
              <a:solidFill>
                <a:srgbClr val="874D63"/>
              </a:solidFill>
              <a:latin typeface="Roboto Condensed Bold"/>
            </a:endParaRPr>
          </a:p>
          <a:p>
            <a:pPr algn="just">
              <a:lnSpc>
                <a:spcPts val="7000"/>
              </a:lnSpc>
            </a:pPr>
            <a:endParaRPr lang="en-US" sz="4900">
              <a:solidFill>
                <a:srgbClr val="874D63"/>
              </a:solidFill>
              <a:latin typeface="Roboto Condensed Bold"/>
            </a:endParaRPr>
          </a:p>
        </p:txBody>
      </p:sp>
      <p:sp>
        <p:nvSpPr>
          <p:cNvPr id="4" name="TextBox 4"/>
          <p:cNvSpPr txBox="1"/>
          <p:nvPr/>
        </p:nvSpPr>
        <p:spPr>
          <a:xfrm>
            <a:off x="1879662" y="4912479"/>
            <a:ext cx="16408338" cy="4617474"/>
          </a:xfrm>
          <a:prstGeom prst="rect">
            <a:avLst/>
          </a:prstGeom>
        </p:spPr>
        <p:txBody>
          <a:bodyPr lIns="0" tIns="0" rIns="0" bIns="0" rtlCol="0" anchor="t">
            <a:spAutoFit/>
          </a:bodyPr>
          <a:lstStyle/>
          <a:p>
            <a:pPr algn="just">
              <a:lnSpc>
                <a:spcPts val="7379"/>
              </a:lnSpc>
            </a:pPr>
            <a:r>
              <a:rPr lang="en-US" sz="4700" spc="-56">
                <a:solidFill>
                  <a:srgbClr val="874D63"/>
                </a:solidFill>
                <a:latin typeface="Roboto Condensed"/>
              </a:rPr>
              <a:t>A. Trình bày có sự thuyết phục</a:t>
            </a:r>
          </a:p>
          <a:p>
            <a:pPr algn="just">
              <a:lnSpc>
                <a:spcPts val="7379"/>
              </a:lnSpc>
            </a:pPr>
            <a:r>
              <a:rPr lang="en-US" sz="4700" spc="-56">
                <a:solidFill>
                  <a:srgbClr val="874D63"/>
                </a:solidFill>
                <a:latin typeface="Roboto Condensed"/>
              </a:rPr>
              <a:t>B. Trình bày trung thực, khách quan, rõ ràng, chính xác.</a:t>
            </a:r>
          </a:p>
          <a:p>
            <a:pPr algn="just">
              <a:lnSpc>
                <a:spcPts val="7379"/>
              </a:lnSpc>
            </a:pPr>
            <a:r>
              <a:rPr lang="en-US" sz="4700" spc="-56">
                <a:solidFill>
                  <a:srgbClr val="874D63"/>
                </a:solidFill>
                <a:latin typeface="Roboto Condensed"/>
              </a:rPr>
              <a:t>C. Trình bày sáng tạo mới mẻ</a:t>
            </a:r>
          </a:p>
          <a:p>
            <a:pPr algn="just">
              <a:lnSpc>
                <a:spcPts val="7379"/>
              </a:lnSpc>
            </a:pPr>
            <a:r>
              <a:rPr lang="en-US" sz="4700" spc="-56">
                <a:solidFill>
                  <a:srgbClr val="874D63"/>
                </a:solidFill>
                <a:latin typeface="Roboto Condensed"/>
              </a:rPr>
              <a:t>D. Cả A, B, C đều sai.</a:t>
            </a:r>
          </a:p>
          <a:p>
            <a:pPr algn="just">
              <a:lnSpc>
                <a:spcPts val="7379"/>
              </a:lnSpc>
            </a:pPr>
            <a:endParaRPr lang="en-US" sz="4700" spc="-56">
              <a:solidFill>
                <a:srgbClr val="874D63"/>
              </a:solidFill>
              <a:latin typeface="Roboto Condensed"/>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9255" y="-2057400"/>
            <a:ext cx="4675909" cy="4114800"/>
          </a:xfrm>
          <a:prstGeom prst="rect">
            <a:avLst/>
          </a:prstGeom>
        </p:spPr>
      </p:pic>
      <p:sp>
        <p:nvSpPr>
          <p:cNvPr id="7" name="TextBox 7"/>
          <p:cNvSpPr txBox="1"/>
          <p:nvPr/>
        </p:nvSpPr>
        <p:spPr>
          <a:xfrm>
            <a:off x="3620986" y="542434"/>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 </a:t>
            </a:r>
          </a:p>
        </p:txBody>
      </p:sp>
      <p:pic>
        <p:nvPicPr>
          <p:cNvPr id="8" name="Picture 8"/>
          <p:cNvPicPr>
            <a:picLocks noChangeAspect="1"/>
          </p:cNvPicPr>
          <p:nvPr/>
        </p:nvPicPr>
        <p:blipFill>
          <a:blip r:embed="rId2"/>
          <a:srcRect/>
          <a:stretch>
            <a:fillRect/>
          </a:stretch>
        </p:blipFill>
        <p:spPr>
          <a:xfrm>
            <a:off x="1028700" y="5708798"/>
            <a:ext cx="1502266" cy="123936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CDC6"/>
        </a:solidFill>
        <a:effectLst/>
      </p:bgPr>
    </p:bg>
    <p:spTree>
      <p:nvGrpSpPr>
        <p:cNvPr id="1" name=""/>
        <p:cNvGrpSpPr/>
        <p:nvPr/>
      </p:nvGrpSpPr>
      <p:grpSpPr>
        <a:xfrm>
          <a:off x="0" y="0"/>
          <a:ext cx="0" cy="0"/>
          <a:chOff x="0" y="0"/>
          <a:chExt cx="0" cy="0"/>
        </a:xfrm>
      </p:grpSpPr>
      <p:sp>
        <p:nvSpPr>
          <p:cNvPr id="2" name="TextBox 2"/>
          <p:cNvSpPr txBox="1"/>
          <p:nvPr/>
        </p:nvSpPr>
        <p:spPr>
          <a:xfrm>
            <a:off x="666188" y="2260615"/>
            <a:ext cx="17259300" cy="1054735"/>
          </a:xfrm>
          <a:prstGeom prst="rect">
            <a:avLst/>
          </a:prstGeom>
        </p:spPr>
        <p:txBody>
          <a:bodyPr lIns="0" tIns="0" rIns="0" bIns="0" rtlCol="0" anchor="t">
            <a:spAutoFit/>
          </a:bodyPr>
          <a:lstStyle/>
          <a:p>
            <a:pPr algn="just">
              <a:lnSpc>
                <a:spcPts val="8539"/>
              </a:lnSpc>
            </a:pPr>
            <a:r>
              <a:rPr lang="en-US" sz="6099">
                <a:solidFill>
                  <a:srgbClr val="874D63"/>
                </a:solidFill>
                <a:latin typeface="Roboto Condensed Bold"/>
              </a:rPr>
              <a:t>1. Đặc điểm của văn bản thông tin </a:t>
            </a:r>
          </a:p>
        </p:txBody>
      </p:sp>
      <p:grpSp>
        <p:nvGrpSpPr>
          <p:cNvPr id="3" name="Group 3"/>
          <p:cNvGrpSpPr/>
          <p:nvPr/>
        </p:nvGrpSpPr>
        <p:grpSpPr>
          <a:xfrm>
            <a:off x="10479753" y="7598425"/>
            <a:ext cx="6970946" cy="1806389"/>
            <a:chOff x="0" y="0"/>
            <a:chExt cx="2331776" cy="604236"/>
          </a:xfrm>
        </p:grpSpPr>
        <p:sp>
          <p:nvSpPr>
            <p:cNvPr id="4" name="Freeform 4"/>
            <p:cNvSpPr/>
            <p:nvPr/>
          </p:nvSpPr>
          <p:spPr>
            <a:xfrm>
              <a:off x="0" y="0"/>
              <a:ext cx="2333046" cy="604236"/>
            </a:xfrm>
            <a:custGeom>
              <a:avLst/>
              <a:gdLst/>
              <a:ahLst/>
              <a:cxnLst/>
              <a:rect l="l" t="t" r="r" b="b"/>
              <a:pathLst>
                <a:path w="2333046" h="604236">
                  <a:moveTo>
                    <a:pt x="1779326" y="604236"/>
                  </a:moveTo>
                  <a:lnTo>
                    <a:pt x="553720" y="604236"/>
                  </a:lnTo>
                  <a:cubicBezTo>
                    <a:pt x="247650" y="604236"/>
                    <a:pt x="0" y="468888"/>
                    <a:pt x="0" y="302419"/>
                  </a:cubicBezTo>
                  <a:cubicBezTo>
                    <a:pt x="0" y="135256"/>
                    <a:pt x="247650" y="0"/>
                    <a:pt x="553720" y="0"/>
                  </a:cubicBezTo>
                  <a:lnTo>
                    <a:pt x="1779326" y="0"/>
                  </a:lnTo>
                  <a:cubicBezTo>
                    <a:pt x="2085396" y="0"/>
                    <a:pt x="2333046" y="135256"/>
                    <a:pt x="2333046" y="302419"/>
                  </a:cubicBezTo>
                  <a:cubicBezTo>
                    <a:pt x="2331776" y="468888"/>
                    <a:pt x="2084126" y="604236"/>
                    <a:pt x="1779326" y="604236"/>
                  </a:cubicBezTo>
                  <a:close/>
                </a:path>
              </a:pathLst>
            </a:custGeom>
            <a:solidFill>
              <a:srgbClr val="874D63">
                <a:alpha val="80000"/>
              </a:srgbClr>
            </a:solidFill>
          </p:spPr>
        </p:sp>
      </p:grpSp>
      <p:grpSp>
        <p:nvGrpSpPr>
          <p:cNvPr id="5" name="Group 5"/>
          <p:cNvGrpSpPr/>
          <p:nvPr/>
        </p:nvGrpSpPr>
        <p:grpSpPr>
          <a:xfrm rot="-3692560">
            <a:off x="8990122" y="4965003"/>
            <a:ext cx="7017696" cy="1963127"/>
            <a:chOff x="0" y="0"/>
            <a:chExt cx="2347415" cy="656664"/>
          </a:xfrm>
        </p:grpSpPr>
        <p:sp>
          <p:nvSpPr>
            <p:cNvPr id="6" name="Freeform 6"/>
            <p:cNvSpPr/>
            <p:nvPr/>
          </p:nvSpPr>
          <p:spPr>
            <a:xfrm>
              <a:off x="0" y="0"/>
              <a:ext cx="2348684" cy="656664"/>
            </a:xfrm>
            <a:custGeom>
              <a:avLst/>
              <a:gdLst/>
              <a:ahLst/>
              <a:cxnLst/>
              <a:rect l="l" t="t" r="r" b="b"/>
              <a:pathLst>
                <a:path w="2348684" h="656664">
                  <a:moveTo>
                    <a:pt x="1794964" y="656664"/>
                  </a:moveTo>
                  <a:lnTo>
                    <a:pt x="553720" y="656664"/>
                  </a:lnTo>
                  <a:cubicBezTo>
                    <a:pt x="247650" y="656664"/>
                    <a:pt x="0" y="509586"/>
                    <a:pt x="0" y="328668"/>
                  </a:cubicBezTo>
                  <a:cubicBezTo>
                    <a:pt x="0" y="146996"/>
                    <a:pt x="247650" y="0"/>
                    <a:pt x="553720" y="0"/>
                  </a:cubicBezTo>
                  <a:lnTo>
                    <a:pt x="1794964" y="0"/>
                  </a:lnTo>
                  <a:cubicBezTo>
                    <a:pt x="2101034" y="0"/>
                    <a:pt x="2348684" y="146996"/>
                    <a:pt x="2348684" y="328668"/>
                  </a:cubicBezTo>
                  <a:cubicBezTo>
                    <a:pt x="2347414" y="509586"/>
                    <a:pt x="2099764" y="656664"/>
                    <a:pt x="1794964" y="656664"/>
                  </a:cubicBezTo>
                  <a:close/>
                </a:path>
              </a:pathLst>
            </a:custGeom>
            <a:solidFill>
              <a:srgbClr val="C98475">
                <a:alpha val="89804"/>
              </a:srgbClr>
            </a:solidFill>
          </p:spPr>
        </p:sp>
      </p:grpSp>
      <p:grpSp>
        <p:nvGrpSpPr>
          <p:cNvPr id="7" name="Group 7"/>
          <p:cNvGrpSpPr/>
          <p:nvPr/>
        </p:nvGrpSpPr>
        <p:grpSpPr>
          <a:xfrm rot="3589946">
            <a:off x="11792920" y="5056709"/>
            <a:ext cx="7116717" cy="1818326"/>
            <a:chOff x="0" y="0"/>
            <a:chExt cx="2380537" cy="608229"/>
          </a:xfrm>
        </p:grpSpPr>
        <p:sp>
          <p:nvSpPr>
            <p:cNvPr id="8" name="Freeform 8"/>
            <p:cNvSpPr/>
            <p:nvPr/>
          </p:nvSpPr>
          <p:spPr>
            <a:xfrm>
              <a:off x="0" y="0"/>
              <a:ext cx="2381807" cy="608229"/>
            </a:xfrm>
            <a:custGeom>
              <a:avLst/>
              <a:gdLst/>
              <a:ahLst/>
              <a:cxnLst/>
              <a:rect l="l" t="t" r="r" b="b"/>
              <a:pathLst>
                <a:path w="2381807" h="608229">
                  <a:moveTo>
                    <a:pt x="1828087" y="608229"/>
                  </a:moveTo>
                  <a:lnTo>
                    <a:pt x="553720" y="608229"/>
                  </a:lnTo>
                  <a:cubicBezTo>
                    <a:pt x="247650" y="608229"/>
                    <a:pt x="0" y="471987"/>
                    <a:pt x="0" y="304418"/>
                  </a:cubicBezTo>
                  <a:cubicBezTo>
                    <a:pt x="0" y="136150"/>
                    <a:pt x="247650" y="0"/>
                    <a:pt x="553720" y="0"/>
                  </a:cubicBezTo>
                  <a:lnTo>
                    <a:pt x="1828087" y="0"/>
                  </a:lnTo>
                  <a:cubicBezTo>
                    <a:pt x="2134157" y="0"/>
                    <a:pt x="2381807" y="136150"/>
                    <a:pt x="2381807" y="304418"/>
                  </a:cubicBezTo>
                  <a:cubicBezTo>
                    <a:pt x="2380537" y="471987"/>
                    <a:pt x="2132887" y="608229"/>
                    <a:pt x="1828087" y="608229"/>
                  </a:cubicBezTo>
                  <a:close/>
                </a:path>
              </a:pathLst>
            </a:custGeom>
            <a:solidFill>
              <a:srgbClr val="A7D2CA">
                <a:alpha val="80000"/>
              </a:srgbClr>
            </a:solidFill>
          </p:spPr>
        </p:sp>
      </p:grpSp>
      <p:sp>
        <p:nvSpPr>
          <p:cNvPr id="9" name="TextBox 9"/>
          <p:cNvSpPr txBox="1"/>
          <p:nvPr/>
        </p:nvSpPr>
        <p:spPr>
          <a:xfrm>
            <a:off x="666188" y="596409"/>
            <a:ext cx="14636226"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I. ÔN TẬP TRI THỨC NGỮ VĂN</a:t>
            </a:r>
          </a:p>
        </p:txBody>
      </p:sp>
      <p:sp>
        <p:nvSpPr>
          <p:cNvPr id="10" name="TextBox 10"/>
          <p:cNvSpPr txBox="1"/>
          <p:nvPr/>
        </p:nvSpPr>
        <p:spPr>
          <a:xfrm>
            <a:off x="119018" y="3885300"/>
            <a:ext cx="10360734" cy="2937321"/>
          </a:xfrm>
          <a:prstGeom prst="rect">
            <a:avLst/>
          </a:prstGeom>
        </p:spPr>
        <p:txBody>
          <a:bodyPr lIns="0" tIns="0" rIns="0" bIns="0" rtlCol="0" anchor="t">
            <a:spAutoFit/>
          </a:bodyPr>
          <a:lstStyle/>
          <a:p>
            <a:pPr algn="ctr">
              <a:lnSpc>
                <a:spcPts val="11735"/>
              </a:lnSpc>
            </a:pPr>
            <a:r>
              <a:rPr lang="en-US" sz="8382" dirty="0" err="1">
                <a:solidFill>
                  <a:srgbClr val="FFFDF0"/>
                </a:solidFill>
                <a:latin typeface="iCiel Helena"/>
              </a:rPr>
              <a:t>Kinh</a:t>
            </a:r>
            <a:r>
              <a:rPr lang="en-US" sz="8382" dirty="0">
                <a:solidFill>
                  <a:srgbClr val="FFFDF0"/>
                </a:solidFill>
                <a:latin typeface="iCiel Helena"/>
              </a:rPr>
              <a:t> </a:t>
            </a:r>
            <a:r>
              <a:rPr lang="en-US" sz="8382" dirty="0" err="1">
                <a:solidFill>
                  <a:srgbClr val="FFFDF0"/>
                </a:solidFill>
                <a:latin typeface="iCiel Helena"/>
              </a:rPr>
              <a:t>nghiệm</a:t>
            </a:r>
            <a:r>
              <a:rPr lang="en-US" sz="8382" dirty="0">
                <a:solidFill>
                  <a:srgbClr val="FFFDF0"/>
                </a:solidFill>
                <a:latin typeface="iCiel Helena"/>
              </a:rPr>
              <a:t> </a:t>
            </a:r>
            <a:r>
              <a:rPr lang="en-US" sz="8382" dirty="0" err="1">
                <a:solidFill>
                  <a:srgbClr val="FFFDF0"/>
                </a:solidFill>
                <a:latin typeface="iCiel Helena"/>
              </a:rPr>
              <a:t>đọc</a:t>
            </a:r>
            <a:r>
              <a:rPr lang="en-US" sz="8382" dirty="0">
                <a:solidFill>
                  <a:srgbClr val="FFFDF0"/>
                </a:solidFill>
                <a:latin typeface="iCiel Helena"/>
              </a:rPr>
              <a:t> </a:t>
            </a:r>
          </a:p>
          <a:p>
            <a:pPr algn="ctr">
              <a:lnSpc>
                <a:spcPts val="11735"/>
              </a:lnSpc>
            </a:pPr>
            <a:r>
              <a:rPr lang="en-US" sz="8382" dirty="0" err="1">
                <a:solidFill>
                  <a:srgbClr val="FFFDF0"/>
                </a:solidFill>
                <a:latin typeface="iCiel Helena"/>
              </a:rPr>
              <a:t>văn</a:t>
            </a:r>
            <a:r>
              <a:rPr lang="en-US" sz="8382" dirty="0">
                <a:solidFill>
                  <a:srgbClr val="FFFDF0"/>
                </a:solidFill>
                <a:latin typeface="iCiel Helena"/>
              </a:rPr>
              <a:t> </a:t>
            </a:r>
            <a:r>
              <a:rPr lang="en-US" sz="8382" dirty="0" err="1">
                <a:solidFill>
                  <a:srgbClr val="FFFDF0"/>
                </a:solidFill>
                <a:latin typeface="iCiel Helena"/>
              </a:rPr>
              <a:t>bản</a:t>
            </a:r>
            <a:r>
              <a:rPr lang="en-US" sz="8382" dirty="0">
                <a:solidFill>
                  <a:srgbClr val="FFFDF0"/>
                </a:solidFill>
                <a:latin typeface="iCiel Helena"/>
              </a:rPr>
              <a:t> </a:t>
            </a:r>
            <a:r>
              <a:rPr lang="en-US" sz="8382" dirty="0" err="1">
                <a:solidFill>
                  <a:srgbClr val="FFFDF0"/>
                </a:solidFill>
                <a:latin typeface="iCiel Helena"/>
              </a:rPr>
              <a:t>thông</a:t>
            </a:r>
            <a:r>
              <a:rPr lang="en-US" sz="8382" dirty="0">
                <a:solidFill>
                  <a:srgbClr val="FFFDF0"/>
                </a:solidFill>
                <a:latin typeface="iCiel Helena"/>
              </a:rPr>
              <a:t> tin</a:t>
            </a:r>
          </a:p>
        </p:txBody>
      </p:sp>
      <p:sp>
        <p:nvSpPr>
          <p:cNvPr id="11" name="TextBox 11"/>
          <p:cNvSpPr txBox="1"/>
          <p:nvPr/>
        </p:nvSpPr>
        <p:spPr>
          <a:xfrm rot="-3741211">
            <a:off x="10662970" y="5270497"/>
            <a:ext cx="3587536" cy="1419076"/>
          </a:xfrm>
          <a:prstGeom prst="rect">
            <a:avLst/>
          </a:prstGeom>
        </p:spPr>
        <p:txBody>
          <a:bodyPr lIns="0" tIns="0" rIns="0" bIns="0" rtlCol="0" anchor="t">
            <a:spAutoFit/>
          </a:bodyPr>
          <a:lstStyle/>
          <a:p>
            <a:pPr algn="ctr">
              <a:lnSpc>
                <a:spcPts val="5606"/>
              </a:lnSpc>
            </a:pPr>
            <a:r>
              <a:rPr lang="en-US" sz="4672" spc="46" dirty="0" err="1">
                <a:solidFill>
                  <a:srgbClr val="FFFFFF"/>
                </a:solidFill>
                <a:latin typeface="Roboto Condensed Bold"/>
              </a:rPr>
              <a:t>Triển</a:t>
            </a:r>
            <a:r>
              <a:rPr lang="en-US" sz="4672" spc="46" dirty="0">
                <a:solidFill>
                  <a:srgbClr val="FFFFFF"/>
                </a:solidFill>
                <a:latin typeface="Roboto Condensed Bold"/>
              </a:rPr>
              <a:t> </a:t>
            </a:r>
            <a:r>
              <a:rPr lang="en-US" sz="4672" spc="46" dirty="0" err="1">
                <a:solidFill>
                  <a:srgbClr val="FFFFFF"/>
                </a:solidFill>
                <a:latin typeface="Roboto Condensed Bold"/>
              </a:rPr>
              <a:t>khai</a:t>
            </a:r>
            <a:r>
              <a:rPr lang="en-US" sz="4672" spc="46" dirty="0">
                <a:solidFill>
                  <a:srgbClr val="FFFFFF"/>
                </a:solidFill>
                <a:latin typeface="Roboto Condensed Bold"/>
              </a:rPr>
              <a:t> </a:t>
            </a:r>
          </a:p>
          <a:p>
            <a:pPr algn="ctr">
              <a:lnSpc>
                <a:spcPts val="5606"/>
              </a:lnSpc>
            </a:pPr>
            <a:r>
              <a:rPr lang="en-US" sz="4672" spc="46" dirty="0">
                <a:solidFill>
                  <a:srgbClr val="FFFFFF"/>
                </a:solidFill>
                <a:latin typeface="Roboto Condensed Bold"/>
              </a:rPr>
              <a:t>ý </a:t>
            </a:r>
            <a:r>
              <a:rPr lang="en-US" sz="4672" spc="46" dirty="0" err="1">
                <a:solidFill>
                  <a:srgbClr val="FFFFFF"/>
                </a:solidFill>
                <a:latin typeface="Roboto Condensed Bold"/>
              </a:rPr>
              <a:t>tưởng</a:t>
            </a:r>
            <a:endParaRPr lang="en-US" sz="4672" spc="46" dirty="0">
              <a:solidFill>
                <a:srgbClr val="FFFFFF"/>
              </a:solidFill>
              <a:latin typeface="Roboto Condensed Bold"/>
            </a:endParaRPr>
          </a:p>
        </p:txBody>
      </p:sp>
      <p:sp>
        <p:nvSpPr>
          <p:cNvPr id="12" name="TextBox 12"/>
          <p:cNvSpPr txBox="1"/>
          <p:nvPr/>
        </p:nvSpPr>
        <p:spPr>
          <a:xfrm>
            <a:off x="12224337" y="7888741"/>
            <a:ext cx="3481777" cy="1247626"/>
          </a:xfrm>
          <a:prstGeom prst="rect">
            <a:avLst/>
          </a:prstGeom>
        </p:spPr>
        <p:txBody>
          <a:bodyPr lIns="0" tIns="0" rIns="0" bIns="0" rtlCol="0" anchor="t">
            <a:spAutoFit/>
          </a:bodyPr>
          <a:lstStyle/>
          <a:p>
            <a:pPr algn="ctr">
              <a:lnSpc>
                <a:spcPts val="4886"/>
              </a:lnSpc>
            </a:pPr>
            <a:r>
              <a:rPr lang="en-US" sz="4072" spc="203">
                <a:solidFill>
                  <a:srgbClr val="FFFFFF"/>
                </a:solidFill>
                <a:latin typeface="Roboto Condensed Bold"/>
              </a:rPr>
              <a:t>Phương tiện phi ngôn ngữ</a:t>
            </a:r>
          </a:p>
        </p:txBody>
      </p:sp>
      <p:sp>
        <p:nvSpPr>
          <p:cNvPr id="13" name="TextBox 13"/>
          <p:cNvSpPr txBox="1"/>
          <p:nvPr/>
        </p:nvSpPr>
        <p:spPr>
          <a:xfrm rot="3674713">
            <a:off x="12583285" y="5486441"/>
            <a:ext cx="5778550" cy="1457027"/>
          </a:xfrm>
          <a:prstGeom prst="rect">
            <a:avLst/>
          </a:prstGeom>
        </p:spPr>
        <p:txBody>
          <a:bodyPr lIns="0" tIns="0" rIns="0" bIns="0" rtlCol="0" anchor="t">
            <a:spAutoFit/>
          </a:bodyPr>
          <a:lstStyle/>
          <a:p>
            <a:pPr algn="ctr">
              <a:lnSpc>
                <a:spcPts val="5726"/>
              </a:lnSpc>
            </a:pPr>
            <a:r>
              <a:rPr lang="en-US" sz="4772" spc="238">
                <a:solidFill>
                  <a:srgbClr val="FFFFFF"/>
                </a:solidFill>
                <a:latin typeface="Roboto Condensed Bold"/>
              </a:rPr>
              <a:t>Cước chú, </a:t>
            </a:r>
          </a:p>
          <a:p>
            <a:pPr algn="ctr">
              <a:lnSpc>
                <a:spcPts val="5726"/>
              </a:lnSpc>
            </a:pPr>
            <a:r>
              <a:rPr lang="en-US" sz="4772" spc="238">
                <a:solidFill>
                  <a:srgbClr val="FFFFFF"/>
                </a:solidFill>
                <a:latin typeface="Roboto Condensed Bold"/>
              </a:rPr>
              <a:t>tài liệu tham khảo</a:t>
            </a: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57939" y="-1962641"/>
            <a:ext cx="2835471" cy="4114800"/>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37944" y="6780269"/>
            <a:ext cx="2866644" cy="4114800"/>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37429" y="-1962641"/>
            <a:ext cx="3466129"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268656"/>
            <a:ext cx="18288000" cy="414619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40566" flipH="1">
            <a:off x="-579614" y="7245025"/>
            <a:ext cx="21739195" cy="4928635"/>
          </a:xfrm>
          <a:prstGeom prst="rect">
            <a:avLst/>
          </a:prstGeom>
        </p:spPr>
      </p:pic>
      <p:sp>
        <p:nvSpPr>
          <p:cNvPr id="4" name="AutoShape 4"/>
          <p:cNvSpPr/>
          <p:nvPr/>
        </p:nvSpPr>
        <p:spPr>
          <a:xfrm>
            <a:off x="3173682" y="1203810"/>
            <a:ext cx="11502888" cy="4592026"/>
          </a:xfrm>
          <a:prstGeom prst="rect">
            <a:avLst/>
          </a:prstGeom>
          <a:solidFill>
            <a:srgbClr val="FFF5F3">
              <a:alpha val="84706"/>
            </a:srgbClr>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24858" y="-848139"/>
            <a:ext cx="3389498" cy="288415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5763" y="4274548"/>
            <a:ext cx="9294558" cy="6134408"/>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967889" y="2586891"/>
            <a:ext cx="4801326" cy="7544942"/>
          </a:xfrm>
          <a:prstGeom prst="rect">
            <a:avLst/>
          </a:prstGeom>
        </p:spPr>
      </p:pic>
      <p:sp>
        <p:nvSpPr>
          <p:cNvPr id="8" name="TextBox 8"/>
          <p:cNvSpPr txBox="1"/>
          <p:nvPr/>
        </p:nvSpPr>
        <p:spPr>
          <a:xfrm>
            <a:off x="4371516" y="1627042"/>
            <a:ext cx="9958903" cy="3351211"/>
          </a:xfrm>
          <a:prstGeom prst="rect">
            <a:avLst/>
          </a:prstGeom>
        </p:spPr>
        <p:txBody>
          <a:bodyPr lIns="0" tIns="0" rIns="0" bIns="0" rtlCol="0" anchor="t">
            <a:spAutoFit/>
          </a:bodyPr>
          <a:lstStyle/>
          <a:p>
            <a:pPr algn="ctr">
              <a:lnSpc>
                <a:spcPts val="8948"/>
              </a:lnSpc>
              <a:spcBef>
                <a:spcPct val="0"/>
              </a:spcBef>
            </a:pPr>
            <a:r>
              <a:rPr lang="en-US" sz="5699" spc="-68" dirty="0" err="1">
                <a:solidFill>
                  <a:srgbClr val="202F5A"/>
                </a:solidFill>
                <a:latin typeface="Roboto Condensed"/>
              </a:rPr>
              <a:t>Các</a:t>
            </a:r>
            <a:r>
              <a:rPr lang="en-US" sz="5699" spc="-68" dirty="0">
                <a:solidFill>
                  <a:srgbClr val="202F5A"/>
                </a:solidFill>
                <a:latin typeface="Roboto Condensed"/>
              </a:rPr>
              <a:t> </a:t>
            </a:r>
            <a:r>
              <a:rPr lang="en-US" sz="5699" spc="-68" dirty="0" err="1">
                <a:solidFill>
                  <a:srgbClr val="202F5A"/>
                </a:solidFill>
                <a:latin typeface="Roboto Condensed"/>
              </a:rPr>
              <a:t>em</a:t>
            </a:r>
            <a:r>
              <a:rPr lang="en-US" sz="5699" spc="-68" dirty="0">
                <a:solidFill>
                  <a:srgbClr val="202F5A"/>
                </a:solidFill>
                <a:latin typeface="Roboto Condensed"/>
              </a:rPr>
              <a:t> </a:t>
            </a:r>
            <a:r>
              <a:rPr lang="en-US" sz="5699" spc="-68" dirty="0" err="1">
                <a:solidFill>
                  <a:srgbClr val="202F5A"/>
                </a:solidFill>
                <a:latin typeface="Roboto Condensed"/>
              </a:rPr>
              <a:t>hãy</a:t>
            </a:r>
            <a:r>
              <a:rPr lang="en-US" sz="5699" spc="-68" dirty="0">
                <a:solidFill>
                  <a:srgbClr val="202F5A"/>
                </a:solidFill>
                <a:latin typeface="Roboto Condensed"/>
              </a:rPr>
              <a:t> </a:t>
            </a:r>
            <a:r>
              <a:rPr lang="en-US" sz="5699" spc="-68" dirty="0" err="1">
                <a:solidFill>
                  <a:srgbClr val="202F5A"/>
                </a:solidFill>
                <a:latin typeface="Roboto Condensed"/>
              </a:rPr>
              <a:t>suy</a:t>
            </a:r>
            <a:r>
              <a:rPr lang="en-US" sz="5699" spc="-68" dirty="0">
                <a:solidFill>
                  <a:srgbClr val="202F5A"/>
                </a:solidFill>
                <a:latin typeface="Roboto Condensed"/>
              </a:rPr>
              <a:t> </a:t>
            </a:r>
            <a:r>
              <a:rPr lang="en-US" sz="5699" spc="-68" dirty="0" err="1">
                <a:solidFill>
                  <a:srgbClr val="202F5A"/>
                </a:solidFill>
                <a:latin typeface="Roboto Condensed"/>
              </a:rPr>
              <a:t>nghĩ</a:t>
            </a:r>
            <a:r>
              <a:rPr lang="en-US" sz="5699" spc="-68" dirty="0">
                <a:solidFill>
                  <a:srgbClr val="202F5A"/>
                </a:solidFill>
                <a:latin typeface="Roboto Condensed"/>
              </a:rPr>
              <a:t> </a:t>
            </a:r>
            <a:r>
              <a:rPr lang="en-US" sz="5699" spc="-68" dirty="0" err="1">
                <a:solidFill>
                  <a:srgbClr val="202F5A"/>
                </a:solidFill>
                <a:latin typeface="Roboto Condensed"/>
              </a:rPr>
              <a:t>điền</a:t>
            </a:r>
            <a:r>
              <a:rPr lang="en-US" sz="5699" spc="-68" dirty="0">
                <a:solidFill>
                  <a:srgbClr val="202F5A"/>
                </a:solidFill>
                <a:latin typeface="Roboto Condensed"/>
              </a:rPr>
              <a:t> </a:t>
            </a:r>
            <a:r>
              <a:rPr lang="en-US" sz="5699" spc="-68" dirty="0" err="1">
                <a:solidFill>
                  <a:srgbClr val="202F5A"/>
                </a:solidFill>
                <a:latin typeface="Roboto Condensed"/>
              </a:rPr>
              <a:t>từ</a:t>
            </a:r>
            <a:r>
              <a:rPr lang="en-US" sz="5699" spc="-68" dirty="0">
                <a:solidFill>
                  <a:srgbClr val="202F5A"/>
                </a:solidFill>
                <a:latin typeface="Roboto Condensed"/>
              </a:rPr>
              <a:t>/</a:t>
            </a:r>
            <a:r>
              <a:rPr lang="en-US" sz="5699" spc="-68" dirty="0" err="1">
                <a:solidFill>
                  <a:srgbClr val="202F5A"/>
                </a:solidFill>
                <a:latin typeface="Roboto Condensed"/>
              </a:rPr>
              <a:t>cụm</a:t>
            </a:r>
            <a:r>
              <a:rPr lang="en-US" sz="5699" spc="-68" dirty="0">
                <a:solidFill>
                  <a:srgbClr val="202F5A"/>
                </a:solidFill>
                <a:latin typeface="Roboto Condensed"/>
              </a:rPr>
              <a:t> </a:t>
            </a:r>
            <a:r>
              <a:rPr lang="en-US" sz="5699" spc="-68" dirty="0" err="1">
                <a:solidFill>
                  <a:srgbClr val="202F5A"/>
                </a:solidFill>
                <a:latin typeface="Roboto Condensed"/>
              </a:rPr>
              <a:t>từ</a:t>
            </a:r>
            <a:r>
              <a:rPr lang="en-US" sz="5699" spc="-68" dirty="0">
                <a:solidFill>
                  <a:srgbClr val="202F5A"/>
                </a:solidFill>
                <a:latin typeface="Roboto Condensed"/>
              </a:rPr>
              <a:t> </a:t>
            </a:r>
            <a:r>
              <a:rPr lang="en-US" sz="5699" spc="-68" dirty="0" err="1">
                <a:solidFill>
                  <a:srgbClr val="202F5A"/>
                </a:solidFill>
                <a:latin typeface="Roboto Condensed"/>
              </a:rPr>
              <a:t>còn</a:t>
            </a:r>
            <a:r>
              <a:rPr lang="en-US" sz="5699" spc="-68" dirty="0">
                <a:solidFill>
                  <a:srgbClr val="202F5A"/>
                </a:solidFill>
                <a:latin typeface="Roboto Condensed"/>
              </a:rPr>
              <a:t> </a:t>
            </a:r>
            <a:r>
              <a:rPr lang="en-US" sz="5699" spc="-68" dirty="0" err="1">
                <a:solidFill>
                  <a:srgbClr val="202F5A"/>
                </a:solidFill>
                <a:latin typeface="Roboto Condensed"/>
              </a:rPr>
              <a:t>thiếu</a:t>
            </a:r>
            <a:r>
              <a:rPr lang="en-US" sz="5699" spc="-68" dirty="0">
                <a:solidFill>
                  <a:srgbClr val="202F5A"/>
                </a:solidFill>
                <a:latin typeface="Roboto Condensed"/>
              </a:rPr>
              <a:t> </a:t>
            </a:r>
            <a:r>
              <a:rPr lang="en-US" sz="5699" spc="-68" dirty="0" err="1">
                <a:solidFill>
                  <a:srgbClr val="202F5A"/>
                </a:solidFill>
                <a:latin typeface="Roboto Condensed"/>
              </a:rPr>
              <a:t>để</a:t>
            </a:r>
            <a:r>
              <a:rPr lang="en-US" sz="5699" spc="-68" dirty="0">
                <a:solidFill>
                  <a:srgbClr val="202F5A"/>
                </a:solidFill>
                <a:latin typeface="Roboto Condensed"/>
              </a:rPr>
              <a:t> </a:t>
            </a:r>
            <a:r>
              <a:rPr lang="en-US" sz="5699" spc="-68" dirty="0" err="1">
                <a:solidFill>
                  <a:srgbClr val="202F5A"/>
                </a:solidFill>
                <a:latin typeface="Roboto Condensed"/>
              </a:rPr>
              <a:t>hoàn</a:t>
            </a:r>
            <a:r>
              <a:rPr lang="en-US" sz="5699" spc="-68" dirty="0">
                <a:solidFill>
                  <a:srgbClr val="202F5A"/>
                </a:solidFill>
                <a:latin typeface="Roboto Condensed"/>
              </a:rPr>
              <a:t> </a:t>
            </a:r>
            <a:r>
              <a:rPr lang="en-US" sz="5699" spc="-68" dirty="0" err="1">
                <a:solidFill>
                  <a:srgbClr val="202F5A"/>
                </a:solidFill>
                <a:latin typeface="Roboto Condensed"/>
              </a:rPr>
              <a:t>chỉnh</a:t>
            </a:r>
            <a:r>
              <a:rPr lang="en-US" sz="5699" spc="-68" dirty="0">
                <a:solidFill>
                  <a:srgbClr val="202F5A"/>
                </a:solidFill>
                <a:latin typeface="Roboto Condensed"/>
              </a:rPr>
              <a:t> </a:t>
            </a:r>
            <a:r>
              <a:rPr lang="en-US" sz="5699" spc="-68" dirty="0" err="1">
                <a:solidFill>
                  <a:srgbClr val="202F5A"/>
                </a:solidFill>
                <a:latin typeface="Roboto Condensed"/>
              </a:rPr>
              <a:t>các</a:t>
            </a:r>
            <a:r>
              <a:rPr lang="en-US" sz="5699" spc="-68" dirty="0">
                <a:solidFill>
                  <a:srgbClr val="202F5A"/>
                </a:solidFill>
                <a:latin typeface="Roboto Condensed"/>
              </a:rPr>
              <a:t> </a:t>
            </a:r>
            <a:r>
              <a:rPr lang="en-US" sz="5699" spc="-68" dirty="0" err="1">
                <a:solidFill>
                  <a:srgbClr val="202F5A"/>
                </a:solidFill>
                <a:latin typeface="Roboto Condensed"/>
              </a:rPr>
              <a:t>khẩu</a:t>
            </a:r>
            <a:r>
              <a:rPr lang="en-US" sz="5699" spc="-68" dirty="0">
                <a:solidFill>
                  <a:srgbClr val="202F5A"/>
                </a:solidFill>
                <a:latin typeface="Roboto Condensed"/>
              </a:rPr>
              <a:t> </a:t>
            </a:r>
            <a:r>
              <a:rPr lang="en-US" sz="5699" spc="-68" dirty="0" err="1">
                <a:solidFill>
                  <a:srgbClr val="202F5A"/>
                </a:solidFill>
                <a:latin typeface="Roboto Condensed"/>
              </a:rPr>
              <a:t>hiệu</a:t>
            </a:r>
            <a:r>
              <a:rPr lang="en-US" sz="5699" spc="-68" dirty="0">
                <a:solidFill>
                  <a:srgbClr val="202F5A"/>
                </a:solidFill>
                <a:latin typeface="Roboto Condensed"/>
              </a:rPr>
              <a:t> </a:t>
            </a:r>
            <a:r>
              <a:rPr lang="en-US" sz="5699" spc="-68" dirty="0" err="1">
                <a:solidFill>
                  <a:srgbClr val="202F5A"/>
                </a:solidFill>
                <a:latin typeface="Roboto Condensed"/>
              </a:rPr>
              <a:t>giao</a:t>
            </a:r>
            <a:r>
              <a:rPr lang="en-US" sz="5699" spc="-68" dirty="0">
                <a:solidFill>
                  <a:srgbClr val="202F5A"/>
                </a:solidFill>
                <a:latin typeface="Roboto Condensed"/>
              </a:rPr>
              <a:t> </a:t>
            </a:r>
            <a:r>
              <a:rPr lang="en-US" sz="5699" spc="-68" dirty="0" err="1">
                <a:solidFill>
                  <a:srgbClr val="202F5A"/>
                </a:solidFill>
                <a:latin typeface="Roboto Condensed"/>
              </a:rPr>
              <a:t>thông</a:t>
            </a:r>
            <a:r>
              <a:rPr lang="en-US" sz="5699" spc="-68" dirty="0">
                <a:solidFill>
                  <a:srgbClr val="202F5A"/>
                </a:solidFill>
                <a:latin typeface="Roboto Condensed"/>
              </a:rPr>
              <a:t> </a:t>
            </a:r>
            <a:r>
              <a:rPr lang="en-US" sz="5699" spc="-68" dirty="0" err="1">
                <a:solidFill>
                  <a:srgbClr val="202F5A"/>
                </a:solidFill>
                <a:latin typeface="Roboto Condensed"/>
              </a:rPr>
              <a:t>sau</a:t>
            </a:r>
            <a:r>
              <a:rPr lang="en-US" sz="5699" spc="-68" dirty="0">
                <a:solidFill>
                  <a:srgbClr val="202F5A"/>
                </a:solidFill>
                <a:latin typeface="Roboto Condensed"/>
              </a:rPr>
              <a:t> </a:t>
            </a:r>
            <a:r>
              <a:rPr lang="en-US" sz="5699" spc="-68" dirty="0" err="1">
                <a:solidFill>
                  <a:srgbClr val="202F5A"/>
                </a:solidFill>
                <a:latin typeface="Roboto Condensed"/>
              </a:rPr>
              <a:t>nhé</a:t>
            </a:r>
            <a:r>
              <a:rPr lang="en-US" sz="5699" spc="-68" dirty="0">
                <a:solidFill>
                  <a:srgbClr val="202F5A"/>
                </a:solidFill>
                <a:latin typeface="Roboto Condensed"/>
              </a:rPr>
              <a:t>!</a:t>
            </a:r>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7D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57939" y="-1962641"/>
            <a:ext cx="2835471" cy="41148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03509" y="5306805"/>
            <a:ext cx="7315200" cy="179222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34582" y="3145545"/>
            <a:ext cx="7572340" cy="7269446"/>
          </a:xfrm>
          <a:prstGeom prst="rect">
            <a:avLst/>
          </a:prstGeom>
        </p:spPr>
      </p:pic>
      <p:sp>
        <p:nvSpPr>
          <p:cNvPr id="7" name="TextBox 7"/>
          <p:cNvSpPr txBox="1"/>
          <p:nvPr/>
        </p:nvSpPr>
        <p:spPr>
          <a:xfrm>
            <a:off x="1028700" y="2365813"/>
            <a:ext cx="16978222" cy="1021715"/>
          </a:xfrm>
          <a:prstGeom prst="rect">
            <a:avLst/>
          </a:prstGeom>
        </p:spPr>
        <p:txBody>
          <a:bodyPr lIns="0" tIns="0" rIns="0" bIns="0" rtlCol="0" anchor="t">
            <a:spAutoFit/>
          </a:bodyPr>
          <a:lstStyle/>
          <a:p>
            <a:pPr>
              <a:lnSpc>
                <a:spcPts val="8260"/>
              </a:lnSpc>
            </a:pPr>
            <a:r>
              <a:rPr lang="en-US" sz="5900">
                <a:solidFill>
                  <a:srgbClr val="874D63"/>
                </a:solidFill>
                <a:latin typeface="Roboto Condensed Bold"/>
              </a:rPr>
              <a:t>2. Tri thức Tiếng việt </a:t>
            </a:r>
          </a:p>
        </p:txBody>
      </p:sp>
      <p:sp>
        <p:nvSpPr>
          <p:cNvPr id="8" name="TextBox 8"/>
          <p:cNvSpPr txBox="1"/>
          <p:nvPr/>
        </p:nvSpPr>
        <p:spPr>
          <a:xfrm>
            <a:off x="666188" y="596409"/>
            <a:ext cx="14636226"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I. ÔN TẬP TRI THỨC NGỮ VĂN</a:t>
            </a:r>
          </a:p>
        </p:txBody>
      </p:sp>
      <p:sp>
        <p:nvSpPr>
          <p:cNvPr id="9" name="TextBox 9"/>
          <p:cNvSpPr txBox="1"/>
          <p:nvPr/>
        </p:nvSpPr>
        <p:spPr>
          <a:xfrm>
            <a:off x="-2139657" y="5529891"/>
            <a:ext cx="8519863" cy="1192501"/>
          </a:xfrm>
          <a:prstGeom prst="rect">
            <a:avLst/>
          </a:prstGeom>
        </p:spPr>
        <p:txBody>
          <a:bodyPr lIns="0" tIns="0" rIns="0" bIns="0" rtlCol="0" anchor="t">
            <a:spAutoFit/>
          </a:bodyPr>
          <a:lstStyle/>
          <a:p>
            <a:pPr algn="ctr">
              <a:lnSpc>
                <a:spcPts val="9650"/>
              </a:lnSpc>
            </a:pPr>
            <a:r>
              <a:rPr lang="en-US" sz="6893" dirty="0" err="1">
                <a:solidFill>
                  <a:srgbClr val="C98475"/>
                </a:solidFill>
                <a:latin typeface="iCiel Helena"/>
              </a:rPr>
              <a:t>Lưu</a:t>
            </a:r>
            <a:r>
              <a:rPr lang="en-US" sz="6893" dirty="0">
                <a:solidFill>
                  <a:srgbClr val="C98475"/>
                </a:solidFill>
                <a:latin typeface="iCiel Helena"/>
              </a:rPr>
              <a:t> ý:</a:t>
            </a:r>
          </a:p>
        </p:txBody>
      </p:sp>
      <p:sp>
        <p:nvSpPr>
          <p:cNvPr id="10" name="TextBox 10"/>
          <p:cNvSpPr txBox="1"/>
          <p:nvPr/>
        </p:nvSpPr>
        <p:spPr>
          <a:xfrm>
            <a:off x="4866103" y="5539416"/>
            <a:ext cx="4454519" cy="1193652"/>
          </a:xfrm>
          <a:prstGeom prst="rect">
            <a:avLst/>
          </a:prstGeom>
        </p:spPr>
        <p:txBody>
          <a:bodyPr lIns="0" tIns="0" rIns="0" bIns="0" rtlCol="0" anchor="t">
            <a:spAutoFit/>
          </a:bodyPr>
          <a:lstStyle/>
          <a:p>
            <a:pPr algn="ctr">
              <a:lnSpc>
                <a:spcPts val="9799"/>
              </a:lnSpc>
            </a:pPr>
            <a:r>
              <a:rPr lang="en-US" sz="6999" dirty="0" err="1">
                <a:solidFill>
                  <a:srgbClr val="874D63"/>
                </a:solidFill>
                <a:latin typeface="iCiel Helena"/>
              </a:rPr>
              <a:t>Thuật</a:t>
            </a:r>
            <a:r>
              <a:rPr lang="en-US" sz="6999" dirty="0">
                <a:solidFill>
                  <a:srgbClr val="874D63"/>
                </a:solidFill>
                <a:latin typeface="iCiel Helena"/>
              </a:rPr>
              <a:t> </a:t>
            </a:r>
            <a:r>
              <a:rPr lang="en-US" sz="6999" dirty="0" err="1">
                <a:solidFill>
                  <a:srgbClr val="874D63"/>
                </a:solidFill>
                <a:latin typeface="iCiel Helena"/>
              </a:rPr>
              <a:t>ngữ</a:t>
            </a:r>
            <a:endParaRPr lang="en-US" sz="6999" dirty="0">
              <a:solidFill>
                <a:srgbClr val="874D63"/>
              </a:solidFill>
              <a:latin typeface="iCiel Helen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CDC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05858" y="1028700"/>
            <a:ext cx="15067285" cy="1493031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57939" y="-1962641"/>
            <a:ext cx="2835471"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66791" y="-1962641"/>
            <a:ext cx="2794200" cy="331712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532081" y="2806747"/>
            <a:ext cx="6998325" cy="85606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83426" y="1164644"/>
            <a:ext cx="643984" cy="1435061"/>
          </a:xfrm>
          <a:prstGeom prst="rect">
            <a:avLst/>
          </a:prstGeom>
        </p:spPr>
      </p:pic>
      <p:pic>
        <p:nvPicPr>
          <p:cNvPr id="8" name="Picture 8"/>
          <p:cNvPicPr>
            <a:picLocks noChangeAspect="1"/>
          </p:cNvPicPr>
          <p:nvPr/>
        </p:nvPicPr>
        <p:blipFill>
          <a:blip r:embed="rId2"/>
          <a:srcRect/>
          <a:stretch>
            <a:fillRect/>
          </a:stretch>
        </p:blipFill>
        <p:spPr>
          <a:xfrm>
            <a:off x="272152" y="1533353"/>
            <a:ext cx="6280409" cy="9023527"/>
          </a:xfrm>
          <a:prstGeom prst="rect">
            <a:avLst/>
          </a:prstGeom>
        </p:spPr>
      </p:pic>
      <p:pic>
        <p:nvPicPr>
          <p:cNvPr id="9" name="Picture 9"/>
          <p:cNvPicPr>
            <a:picLocks noChangeAspect="1"/>
          </p:cNvPicPr>
          <p:nvPr/>
        </p:nvPicPr>
        <p:blipFill>
          <a:blip r:embed="rId2"/>
          <a:srcRect/>
          <a:stretch>
            <a:fillRect/>
          </a:stretch>
        </p:blipFill>
        <p:spPr>
          <a:xfrm>
            <a:off x="2423185" y="2283899"/>
            <a:ext cx="5686486" cy="8272981"/>
          </a:xfrm>
          <a:prstGeom prst="rect">
            <a:avLst/>
          </a:prstGeom>
        </p:spPr>
      </p:pic>
      <p:sp>
        <p:nvSpPr>
          <p:cNvPr id="10" name="TextBox 10"/>
          <p:cNvSpPr txBox="1"/>
          <p:nvPr/>
        </p:nvSpPr>
        <p:spPr>
          <a:xfrm>
            <a:off x="4795842" y="296885"/>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a:srcRect/>
          <a:stretch>
            <a:fillRect/>
          </a:stretch>
        </p:blipFill>
        <p:spPr>
          <a:xfrm>
            <a:off x="-1143000" y="7094129"/>
            <a:ext cx="19700546" cy="4235617"/>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0" y="129259"/>
            <a:ext cx="9777219" cy="6844053"/>
          </a:xfrm>
          <a:prstGeom prst="rect">
            <a:avLst/>
          </a:prstGeom>
        </p:spPr>
      </p:pic>
      <p:sp>
        <p:nvSpPr>
          <p:cNvPr id="6" name="TextBox 6"/>
          <p:cNvSpPr txBox="1"/>
          <p:nvPr/>
        </p:nvSpPr>
        <p:spPr>
          <a:xfrm>
            <a:off x="457200" y="2123584"/>
            <a:ext cx="10936553" cy="2247641"/>
          </a:xfrm>
          <a:prstGeom prst="rect">
            <a:avLst/>
          </a:prstGeom>
        </p:spPr>
        <p:txBody>
          <a:bodyPr wrap="square" lIns="0" tIns="0" rIns="0" bIns="0" rtlCol="0" anchor="t">
            <a:spAutoFit/>
          </a:bodyPr>
          <a:lstStyle/>
          <a:p>
            <a:pPr algn="ctr">
              <a:lnSpc>
                <a:spcPts val="8475"/>
              </a:lnSpc>
              <a:spcBef>
                <a:spcPct val="0"/>
              </a:spcBef>
            </a:pPr>
            <a:r>
              <a:rPr lang="en-US" sz="7500" dirty="0">
                <a:solidFill>
                  <a:srgbClr val="874D63"/>
                </a:solidFill>
                <a:latin typeface="iCiel Brush Up"/>
              </a:rPr>
              <a:t>II. THỰC HÀNH ĐỌC MỞ RỘNG THEO THỂ LOẠI</a:t>
            </a:r>
          </a:p>
        </p:txBody>
      </p:sp>
      <p:sp>
        <p:nvSpPr>
          <p:cNvPr id="7" name="TextBox 7"/>
          <p:cNvSpPr txBox="1"/>
          <p:nvPr/>
        </p:nvSpPr>
        <p:spPr>
          <a:xfrm>
            <a:off x="765030" y="7839853"/>
            <a:ext cx="16757939" cy="3216314"/>
          </a:xfrm>
          <a:prstGeom prst="rect">
            <a:avLst/>
          </a:prstGeom>
        </p:spPr>
        <p:txBody>
          <a:bodyPr lIns="0" tIns="0" rIns="0" bIns="0" rtlCol="0" anchor="t">
            <a:spAutoFit/>
          </a:bodyPr>
          <a:lstStyle/>
          <a:p>
            <a:pPr algn="ctr">
              <a:lnSpc>
                <a:spcPts val="6440"/>
              </a:lnSpc>
            </a:pPr>
            <a:r>
              <a:rPr lang="en-US" sz="4600" dirty="0" err="1">
                <a:solidFill>
                  <a:srgbClr val="874D63"/>
                </a:solidFill>
                <a:latin typeface="Roboto Condensed Bold"/>
              </a:rPr>
              <a:t>Câu</a:t>
            </a:r>
            <a:r>
              <a:rPr lang="en-US" sz="4600" dirty="0">
                <a:solidFill>
                  <a:srgbClr val="874D63"/>
                </a:solidFill>
                <a:latin typeface="Roboto Condensed Bold"/>
              </a:rPr>
              <a:t> 1. </a:t>
            </a:r>
            <a:r>
              <a:rPr lang="en-US" sz="4600" dirty="0" err="1">
                <a:solidFill>
                  <a:srgbClr val="874D63"/>
                </a:solidFill>
                <a:latin typeface="Roboto Condensed Bold"/>
              </a:rPr>
              <a:t>Bản</a:t>
            </a:r>
            <a:r>
              <a:rPr lang="en-US" sz="4600" dirty="0">
                <a:solidFill>
                  <a:srgbClr val="874D63"/>
                </a:solidFill>
                <a:latin typeface="Roboto Condensed Bold"/>
              </a:rPr>
              <a:t> infographic </a:t>
            </a:r>
            <a:r>
              <a:rPr lang="en-US" sz="4600" dirty="0" err="1">
                <a:solidFill>
                  <a:srgbClr val="874D63"/>
                </a:solidFill>
                <a:latin typeface="Roboto Condensed Bold"/>
              </a:rPr>
              <a:t>cung</a:t>
            </a:r>
            <a:r>
              <a:rPr lang="en-US" sz="4600" dirty="0">
                <a:solidFill>
                  <a:srgbClr val="874D63"/>
                </a:solidFill>
                <a:latin typeface="Roboto Condensed Bold"/>
              </a:rPr>
              <a:t> </a:t>
            </a:r>
            <a:r>
              <a:rPr lang="en-US" sz="4600" dirty="0" err="1">
                <a:solidFill>
                  <a:srgbClr val="874D63"/>
                </a:solidFill>
                <a:latin typeface="Roboto Condensed Bold"/>
              </a:rPr>
              <a:t>cấp</a:t>
            </a:r>
            <a:r>
              <a:rPr lang="en-US" sz="4600" dirty="0">
                <a:solidFill>
                  <a:srgbClr val="874D63"/>
                </a:solidFill>
                <a:latin typeface="Roboto Condensed Bold"/>
              </a:rPr>
              <a:t> </a:t>
            </a:r>
            <a:r>
              <a:rPr lang="en-US" sz="4600" dirty="0" err="1">
                <a:solidFill>
                  <a:srgbClr val="874D63"/>
                </a:solidFill>
                <a:latin typeface="Roboto Condensed Bold"/>
              </a:rPr>
              <a:t>cho</a:t>
            </a:r>
            <a:r>
              <a:rPr lang="en-US" sz="4600" dirty="0">
                <a:solidFill>
                  <a:srgbClr val="874D63"/>
                </a:solidFill>
                <a:latin typeface="Roboto Condensed Bold"/>
              </a:rPr>
              <a:t> </a:t>
            </a:r>
            <a:r>
              <a:rPr lang="en-US" sz="4600" dirty="0" err="1">
                <a:solidFill>
                  <a:srgbClr val="874D63"/>
                </a:solidFill>
                <a:latin typeface="Roboto Condensed Bold"/>
              </a:rPr>
              <a:t>người</a:t>
            </a:r>
            <a:r>
              <a:rPr lang="en-US" sz="4600" dirty="0">
                <a:solidFill>
                  <a:srgbClr val="874D63"/>
                </a:solidFill>
                <a:latin typeface="Roboto Condensed Bold"/>
              </a:rPr>
              <a:t> </a:t>
            </a:r>
            <a:r>
              <a:rPr lang="en-US" sz="4600" dirty="0" err="1">
                <a:solidFill>
                  <a:srgbClr val="874D63"/>
                </a:solidFill>
                <a:latin typeface="Roboto Condensed Bold"/>
              </a:rPr>
              <a:t>đọc</a:t>
            </a:r>
            <a:r>
              <a:rPr lang="en-US" sz="4600" dirty="0">
                <a:solidFill>
                  <a:srgbClr val="874D63"/>
                </a:solidFill>
                <a:latin typeface="Roboto Condensed Bold"/>
              </a:rPr>
              <a:t> </a:t>
            </a:r>
            <a:r>
              <a:rPr lang="en-US" sz="4600" dirty="0" err="1">
                <a:solidFill>
                  <a:srgbClr val="874D63"/>
                </a:solidFill>
                <a:latin typeface="Roboto Condensed Bold"/>
              </a:rPr>
              <a:t>thông</a:t>
            </a:r>
            <a:r>
              <a:rPr lang="en-US" sz="4600" dirty="0">
                <a:solidFill>
                  <a:srgbClr val="874D63"/>
                </a:solidFill>
                <a:latin typeface="Roboto Condensed Bold"/>
              </a:rPr>
              <a:t> tin </a:t>
            </a:r>
            <a:r>
              <a:rPr lang="en-US" sz="4600" dirty="0" err="1">
                <a:solidFill>
                  <a:srgbClr val="874D63"/>
                </a:solidFill>
                <a:latin typeface="Roboto Condensed Bold"/>
              </a:rPr>
              <a:t>gì</a:t>
            </a:r>
            <a:r>
              <a:rPr lang="en-US" sz="4600" dirty="0">
                <a:solidFill>
                  <a:srgbClr val="874D63"/>
                </a:solidFill>
                <a:latin typeface="Roboto Condensed Bold"/>
              </a:rPr>
              <a:t> </a:t>
            </a:r>
            <a:r>
              <a:rPr lang="en-US" sz="4600" dirty="0" err="1">
                <a:solidFill>
                  <a:srgbClr val="874D63"/>
                </a:solidFill>
                <a:latin typeface="Roboto Condensed Bold"/>
              </a:rPr>
              <a:t>về</a:t>
            </a:r>
            <a:r>
              <a:rPr lang="en-US" sz="4600" dirty="0">
                <a:solidFill>
                  <a:srgbClr val="874D63"/>
                </a:solidFill>
                <a:latin typeface="Roboto Condensed Bold"/>
              </a:rPr>
              <a:t> du </a:t>
            </a:r>
            <a:r>
              <a:rPr lang="en-US" sz="4600" dirty="0" err="1">
                <a:solidFill>
                  <a:srgbClr val="874D63"/>
                </a:solidFill>
                <a:latin typeface="Roboto Condensed Bold"/>
              </a:rPr>
              <a:t>lịch</a:t>
            </a:r>
            <a:r>
              <a:rPr lang="en-US" sz="4600" dirty="0">
                <a:solidFill>
                  <a:srgbClr val="874D63"/>
                </a:solidFill>
                <a:latin typeface="Roboto Condensed Bold"/>
              </a:rPr>
              <a:t>?</a:t>
            </a:r>
          </a:p>
          <a:p>
            <a:pPr algn="ctr">
              <a:lnSpc>
                <a:spcPts val="6440"/>
              </a:lnSpc>
            </a:pPr>
            <a:endParaRPr lang="en-US" sz="4600" dirty="0">
              <a:solidFill>
                <a:srgbClr val="874D63"/>
              </a:solidFill>
              <a:latin typeface="Roboto Condensed Bold"/>
            </a:endParaRPr>
          </a:p>
          <a:p>
            <a:pPr algn="ctr">
              <a:lnSpc>
                <a:spcPts val="6440"/>
              </a:lnSpc>
            </a:pPr>
            <a:endParaRPr lang="en-US" sz="4600" dirty="0">
              <a:solidFill>
                <a:srgbClr val="874D63"/>
              </a:solidFill>
              <a:latin typeface="Roboto Condensed Bold"/>
            </a:endParaRPr>
          </a:p>
          <a:p>
            <a:pPr algn="ctr">
              <a:lnSpc>
                <a:spcPts val="6440"/>
              </a:lnSpc>
            </a:pPr>
            <a:endParaRPr lang="en-US" sz="4600" dirty="0">
              <a:solidFill>
                <a:srgbClr val="874D63"/>
              </a:solidFill>
              <a:latin typeface="Roboto Condensed Bol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a:srcRect/>
          <a:stretch>
            <a:fillRect/>
          </a:stretch>
        </p:blipFill>
        <p:spPr>
          <a:xfrm>
            <a:off x="-1170140" y="6973312"/>
            <a:ext cx="19700546" cy="4235617"/>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0" y="129259"/>
            <a:ext cx="9777219" cy="6844053"/>
          </a:xfrm>
          <a:prstGeom prst="rect">
            <a:avLst/>
          </a:prstGeom>
        </p:spPr>
      </p:pic>
      <p:sp>
        <p:nvSpPr>
          <p:cNvPr id="6" name="TextBox 6"/>
          <p:cNvSpPr txBox="1"/>
          <p:nvPr/>
        </p:nvSpPr>
        <p:spPr>
          <a:xfrm>
            <a:off x="501361" y="2123584"/>
            <a:ext cx="10892392" cy="2247641"/>
          </a:xfrm>
          <a:prstGeom prst="rect">
            <a:avLst/>
          </a:prstGeom>
        </p:spPr>
        <p:txBody>
          <a:bodyPr wrap="square" lIns="0" tIns="0" rIns="0" bIns="0" rtlCol="0" anchor="t">
            <a:spAutoFit/>
          </a:bodyPr>
          <a:lstStyle/>
          <a:p>
            <a:pPr algn="ctr">
              <a:lnSpc>
                <a:spcPts val="8475"/>
              </a:lnSpc>
              <a:spcBef>
                <a:spcPct val="0"/>
              </a:spcBef>
            </a:pPr>
            <a:r>
              <a:rPr lang="en-US" sz="7500" dirty="0">
                <a:solidFill>
                  <a:srgbClr val="874D63"/>
                </a:solidFill>
                <a:latin typeface="iCiel Brush Up"/>
              </a:rPr>
              <a:t>II. THỰC HÀNH ĐỌC MỞ RỘNG THEO THỂ LOẠI</a:t>
            </a:r>
          </a:p>
        </p:txBody>
      </p:sp>
      <p:sp>
        <p:nvSpPr>
          <p:cNvPr id="7" name="TextBox 7"/>
          <p:cNvSpPr txBox="1"/>
          <p:nvPr/>
        </p:nvSpPr>
        <p:spPr>
          <a:xfrm>
            <a:off x="501361" y="7435339"/>
            <a:ext cx="16757939" cy="3216314"/>
          </a:xfrm>
          <a:prstGeom prst="rect">
            <a:avLst/>
          </a:prstGeom>
        </p:spPr>
        <p:txBody>
          <a:bodyPr lIns="0" tIns="0" rIns="0" bIns="0" rtlCol="0" anchor="t">
            <a:spAutoFit/>
          </a:bodyPr>
          <a:lstStyle/>
          <a:p>
            <a:pPr algn="ctr">
              <a:lnSpc>
                <a:spcPts val="6440"/>
              </a:lnSpc>
            </a:pPr>
            <a:r>
              <a:rPr lang="en-US" sz="4600" dirty="0" err="1">
                <a:solidFill>
                  <a:srgbClr val="874D63"/>
                </a:solidFill>
                <a:latin typeface="Roboto Condensed Bold"/>
              </a:rPr>
              <a:t>Câu</a:t>
            </a:r>
            <a:r>
              <a:rPr lang="en-US" sz="4600" dirty="0">
                <a:solidFill>
                  <a:srgbClr val="874D63"/>
                </a:solidFill>
                <a:latin typeface="Roboto Condensed Bold"/>
              </a:rPr>
              <a:t> 1. </a:t>
            </a:r>
            <a:r>
              <a:rPr lang="en-US" sz="4600" dirty="0" err="1">
                <a:solidFill>
                  <a:srgbClr val="874D63"/>
                </a:solidFill>
                <a:latin typeface="Roboto Condensed Bold"/>
              </a:rPr>
              <a:t>Bản</a:t>
            </a:r>
            <a:r>
              <a:rPr lang="en-US" sz="4600" dirty="0">
                <a:solidFill>
                  <a:srgbClr val="874D63"/>
                </a:solidFill>
                <a:latin typeface="Roboto Condensed Bold"/>
              </a:rPr>
              <a:t> infographic </a:t>
            </a:r>
            <a:r>
              <a:rPr lang="en-US" sz="4600" dirty="0" err="1">
                <a:solidFill>
                  <a:srgbClr val="874D63"/>
                </a:solidFill>
                <a:latin typeface="Roboto Condensed Bold"/>
              </a:rPr>
              <a:t>cung</a:t>
            </a:r>
            <a:r>
              <a:rPr lang="en-US" sz="4600" dirty="0">
                <a:solidFill>
                  <a:srgbClr val="874D63"/>
                </a:solidFill>
                <a:latin typeface="Roboto Condensed Bold"/>
              </a:rPr>
              <a:t> </a:t>
            </a:r>
            <a:r>
              <a:rPr lang="en-US" sz="4600" dirty="0" err="1">
                <a:solidFill>
                  <a:srgbClr val="874D63"/>
                </a:solidFill>
                <a:latin typeface="Roboto Condensed Bold"/>
              </a:rPr>
              <a:t>cấp</a:t>
            </a:r>
            <a:r>
              <a:rPr lang="en-US" sz="4600" dirty="0">
                <a:solidFill>
                  <a:srgbClr val="874D63"/>
                </a:solidFill>
                <a:latin typeface="Roboto Condensed Bold"/>
              </a:rPr>
              <a:t> </a:t>
            </a:r>
            <a:r>
              <a:rPr lang="en-US" sz="4600" dirty="0" err="1">
                <a:solidFill>
                  <a:srgbClr val="874D63"/>
                </a:solidFill>
                <a:latin typeface="Roboto Condensed Bold"/>
              </a:rPr>
              <a:t>cho</a:t>
            </a:r>
            <a:r>
              <a:rPr lang="en-US" sz="4600" dirty="0">
                <a:solidFill>
                  <a:srgbClr val="874D63"/>
                </a:solidFill>
                <a:latin typeface="Roboto Condensed Bold"/>
              </a:rPr>
              <a:t> </a:t>
            </a:r>
            <a:r>
              <a:rPr lang="en-US" sz="4600" dirty="0" err="1">
                <a:solidFill>
                  <a:srgbClr val="874D63"/>
                </a:solidFill>
                <a:latin typeface="Roboto Condensed Bold"/>
              </a:rPr>
              <a:t>người</a:t>
            </a:r>
            <a:r>
              <a:rPr lang="en-US" sz="4600" dirty="0">
                <a:solidFill>
                  <a:srgbClr val="874D63"/>
                </a:solidFill>
                <a:latin typeface="Roboto Condensed Bold"/>
              </a:rPr>
              <a:t> </a:t>
            </a:r>
            <a:r>
              <a:rPr lang="en-US" sz="4600" dirty="0" err="1">
                <a:solidFill>
                  <a:srgbClr val="874D63"/>
                </a:solidFill>
                <a:latin typeface="Roboto Condensed Bold"/>
              </a:rPr>
              <a:t>đọc</a:t>
            </a:r>
            <a:r>
              <a:rPr lang="en-US" sz="4600" dirty="0">
                <a:solidFill>
                  <a:srgbClr val="874D63"/>
                </a:solidFill>
                <a:latin typeface="Roboto Condensed Bold"/>
              </a:rPr>
              <a:t> </a:t>
            </a:r>
            <a:r>
              <a:rPr lang="en-US" sz="4600" dirty="0" err="1">
                <a:solidFill>
                  <a:srgbClr val="874D63"/>
                </a:solidFill>
                <a:latin typeface="Roboto Condensed Bold"/>
              </a:rPr>
              <a:t>thông</a:t>
            </a:r>
            <a:r>
              <a:rPr lang="en-US" sz="4600" dirty="0">
                <a:solidFill>
                  <a:srgbClr val="874D63"/>
                </a:solidFill>
                <a:latin typeface="Roboto Condensed Bold"/>
              </a:rPr>
              <a:t> tin: </a:t>
            </a:r>
            <a:r>
              <a:rPr lang="en-US" sz="4600" dirty="0" err="1">
                <a:solidFill>
                  <a:srgbClr val="874D63"/>
                </a:solidFill>
                <a:latin typeface="Roboto Condensed Bold"/>
              </a:rPr>
              <a:t>Số</a:t>
            </a:r>
            <a:r>
              <a:rPr lang="en-US" sz="4600" dirty="0">
                <a:solidFill>
                  <a:srgbClr val="874D63"/>
                </a:solidFill>
                <a:latin typeface="Roboto Condensed Bold"/>
              </a:rPr>
              <a:t> </a:t>
            </a:r>
            <a:r>
              <a:rPr lang="en-US" sz="4600" dirty="0" err="1">
                <a:solidFill>
                  <a:srgbClr val="874D63"/>
                </a:solidFill>
                <a:latin typeface="Roboto Condensed Bold"/>
              </a:rPr>
              <a:t>lượng</a:t>
            </a:r>
            <a:r>
              <a:rPr lang="en-US" sz="4600" dirty="0">
                <a:solidFill>
                  <a:srgbClr val="874D63"/>
                </a:solidFill>
                <a:latin typeface="Roboto Condensed Bold"/>
              </a:rPr>
              <a:t> </a:t>
            </a:r>
            <a:r>
              <a:rPr lang="en-US" sz="4600" dirty="0" err="1">
                <a:solidFill>
                  <a:srgbClr val="874D63"/>
                </a:solidFill>
                <a:latin typeface="Roboto Condensed Bold"/>
              </a:rPr>
              <a:t>khách</a:t>
            </a:r>
            <a:r>
              <a:rPr lang="en-US" sz="4600" dirty="0">
                <a:solidFill>
                  <a:srgbClr val="874D63"/>
                </a:solidFill>
                <a:latin typeface="Roboto Condensed Bold"/>
              </a:rPr>
              <a:t> </a:t>
            </a:r>
            <a:r>
              <a:rPr lang="en-US" sz="4600" dirty="0" err="1">
                <a:solidFill>
                  <a:srgbClr val="874D63"/>
                </a:solidFill>
                <a:latin typeface="Roboto Condensed Bold"/>
              </a:rPr>
              <a:t>tham</a:t>
            </a:r>
            <a:r>
              <a:rPr lang="en-US" sz="4600" dirty="0">
                <a:solidFill>
                  <a:srgbClr val="874D63"/>
                </a:solidFill>
                <a:latin typeface="Roboto Condensed Bold"/>
              </a:rPr>
              <a:t> </a:t>
            </a:r>
            <a:r>
              <a:rPr lang="en-US" sz="4600" dirty="0" err="1">
                <a:solidFill>
                  <a:srgbClr val="874D63"/>
                </a:solidFill>
                <a:latin typeface="Roboto Condensed Bold"/>
              </a:rPr>
              <a:t>gia</a:t>
            </a:r>
            <a:r>
              <a:rPr lang="en-US" sz="4600" dirty="0">
                <a:solidFill>
                  <a:srgbClr val="874D63"/>
                </a:solidFill>
                <a:latin typeface="Roboto Condensed Bold"/>
              </a:rPr>
              <a:t> du </a:t>
            </a:r>
            <a:r>
              <a:rPr lang="en-US" sz="4600" dirty="0" err="1">
                <a:solidFill>
                  <a:srgbClr val="874D63"/>
                </a:solidFill>
                <a:latin typeface="Roboto Condensed Bold"/>
              </a:rPr>
              <a:t>lịch</a:t>
            </a:r>
            <a:r>
              <a:rPr lang="en-US" sz="4600" dirty="0">
                <a:solidFill>
                  <a:srgbClr val="874D63"/>
                </a:solidFill>
                <a:latin typeface="Roboto Condensed Bold"/>
              </a:rPr>
              <a:t> (</a:t>
            </a:r>
            <a:r>
              <a:rPr lang="en-US" sz="4600" dirty="0" err="1">
                <a:solidFill>
                  <a:srgbClr val="874D63"/>
                </a:solidFill>
                <a:latin typeface="Roboto Condensed Bold"/>
              </a:rPr>
              <a:t>quốc</a:t>
            </a:r>
            <a:r>
              <a:rPr lang="en-US" sz="4600" dirty="0">
                <a:solidFill>
                  <a:srgbClr val="874D63"/>
                </a:solidFill>
                <a:latin typeface="Roboto Condensed Bold"/>
              </a:rPr>
              <a:t> </a:t>
            </a:r>
            <a:r>
              <a:rPr lang="en-US" sz="4600" dirty="0" err="1">
                <a:solidFill>
                  <a:srgbClr val="874D63"/>
                </a:solidFill>
                <a:latin typeface="Roboto Condensed Bold"/>
              </a:rPr>
              <a:t>tế</a:t>
            </a:r>
            <a:r>
              <a:rPr lang="en-US" sz="4600" dirty="0">
                <a:solidFill>
                  <a:srgbClr val="874D63"/>
                </a:solidFill>
                <a:latin typeface="Roboto Condensed Bold"/>
              </a:rPr>
              <a:t>, </a:t>
            </a:r>
            <a:r>
              <a:rPr lang="en-US" sz="4600" dirty="0" err="1">
                <a:solidFill>
                  <a:srgbClr val="874D63"/>
                </a:solidFill>
                <a:latin typeface="Roboto Condensed Bold"/>
              </a:rPr>
              <a:t>nội</a:t>
            </a:r>
            <a:r>
              <a:rPr lang="en-US" sz="4600" dirty="0">
                <a:solidFill>
                  <a:srgbClr val="874D63"/>
                </a:solidFill>
                <a:latin typeface="Roboto Condensed Bold"/>
              </a:rPr>
              <a:t> </a:t>
            </a:r>
            <a:r>
              <a:rPr lang="en-US" sz="4600" dirty="0" err="1">
                <a:solidFill>
                  <a:srgbClr val="874D63"/>
                </a:solidFill>
                <a:latin typeface="Roboto Condensed Bold"/>
              </a:rPr>
              <a:t>địa</a:t>
            </a:r>
            <a:r>
              <a:rPr lang="en-US" sz="4600" dirty="0">
                <a:solidFill>
                  <a:srgbClr val="874D63"/>
                </a:solidFill>
                <a:latin typeface="Roboto Condensed Bold"/>
              </a:rPr>
              <a:t>) </a:t>
            </a:r>
            <a:r>
              <a:rPr lang="en-US" sz="4600" dirty="0" err="1">
                <a:solidFill>
                  <a:srgbClr val="874D63"/>
                </a:solidFill>
                <a:latin typeface="Roboto Condensed Bold"/>
              </a:rPr>
              <a:t>và</a:t>
            </a:r>
            <a:r>
              <a:rPr lang="en-US" sz="4600" dirty="0">
                <a:solidFill>
                  <a:srgbClr val="874D63"/>
                </a:solidFill>
                <a:latin typeface="Roboto Condensed Bold"/>
              </a:rPr>
              <a:t> </a:t>
            </a:r>
            <a:r>
              <a:rPr lang="en-US" sz="4600" dirty="0" err="1">
                <a:solidFill>
                  <a:srgbClr val="874D63"/>
                </a:solidFill>
                <a:latin typeface="Roboto Condensed Bold"/>
              </a:rPr>
              <a:t>tổng</a:t>
            </a:r>
            <a:r>
              <a:rPr lang="en-US" sz="4600" dirty="0">
                <a:solidFill>
                  <a:srgbClr val="874D63"/>
                </a:solidFill>
                <a:latin typeface="Roboto Condensed Bold"/>
              </a:rPr>
              <a:t> </a:t>
            </a:r>
            <a:r>
              <a:rPr lang="en-US" sz="4600" dirty="0" err="1">
                <a:solidFill>
                  <a:srgbClr val="874D63"/>
                </a:solidFill>
                <a:latin typeface="Roboto Condensed Bold"/>
              </a:rPr>
              <a:t>thu</a:t>
            </a:r>
            <a:r>
              <a:rPr lang="en-US" sz="4600" dirty="0">
                <a:solidFill>
                  <a:srgbClr val="874D63"/>
                </a:solidFill>
                <a:latin typeface="Roboto Condensed Bold"/>
              </a:rPr>
              <a:t> </a:t>
            </a:r>
            <a:r>
              <a:rPr lang="en-US" sz="4600" dirty="0" err="1">
                <a:solidFill>
                  <a:srgbClr val="874D63"/>
                </a:solidFill>
                <a:latin typeface="Roboto Condensed Bold"/>
              </a:rPr>
              <a:t>nhập</a:t>
            </a:r>
            <a:r>
              <a:rPr lang="en-US" sz="4600" dirty="0">
                <a:solidFill>
                  <a:srgbClr val="874D63"/>
                </a:solidFill>
                <a:latin typeface="Roboto Condensed Bold"/>
              </a:rPr>
              <a:t> </a:t>
            </a:r>
            <a:r>
              <a:rPr lang="en-US" sz="4600" dirty="0" err="1">
                <a:solidFill>
                  <a:srgbClr val="874D63"/>
                </a:solidFill>
                <a:latin typeface="Roboto Condensed Bold"/>
              </a:rPr>
              <a:t>của</a:t>
            </a:r>
            <a:r>
              <a:rPr lang="en-US" sz="4600" dirty="0">
                <a:solidFill>
                  <a:srgbClr val="874D63"/>
                </a:solidFill>
                <a:latin typeface="Roboto Condensed Bold"/>
              </a:rPr>
              <a:t> </a:t>
            </a:r>
            <a:r>
              <a:rPr lang="en-US" sz="4600" dirty="0" err="1">
                <a:solidFill>
                  <a:srgbClr val="874D63"/>
                </a:solidFill>
                <a:latin typeface="Roboto Condensed Bold"/>
              </a:rPr>
              <a:t>ngành</a:t>
            </a:r>
            <a:r>
              <a:rPr lang="en-US" sz="4600" dirty="0">
                <a:solidFill>
                  <a:srgbClr val="874D63"/>
                </a:solidFill>
                <a:latin typeface="Roboto Condensed Bold"/>
              </a:rPr>
              <a:t> du </a:t>
            </a:r>
            <a:r>
              <a:rPr lang="en-US" sz="4600" dirty="0" err="1">
                <a:solidFill>
                  <a:srgbClr val="874D63"/>
                </a:solidFill>
                <a:latin typeface="Roboto Condensed Bold"/>
              </a:rPr>
              <a:t>lịch</a:t>
            </a:r>
            <a:r>
              <a:rPr lang="en-US" sz="4600" dirty="0">
                <a:solidFill>
                  <a:srgbClr val="874D63"/>
                </a:solidFill>
                <a:latin typeface="Roboto Condensed Bold"/>
              </a:rPr>
              <a:t> </a:t>
            </a:r>
            <a:r>
              <a:rPr lang="en-US" sz="4600" dirty="0" err="1">
                <a:solidFill>
                  <a:srgbClr val="874D63"/>
                </a:solidFill>
                <a:latin typeface="Roboto Condensed Bold"/>
              </a:rPr>
              <a:t>trong</a:t>
            </a:r>
            <a:r>
              <a:rPr lang="en-US" sz="4600" dirty="0">
                <a:solidFill>
                  <a:srgbClr val="874D63"/>
                </a:solidFill>
                <a:latin typeface="Roboto Condensed Bold"/>
              </a:rPr>
              <a:t> 4 </a:t>
            </a:r>
            <a:r>
              <a:rPr lang="en-US" sz="4600" dirty="0" err="1">
                <a:solidFill>
                  <a:srgbClr val="874D63"/>
                </a:solidFill>
                <a:latin typeface="Roboto Condensed Bold"/>
              </a:rPr>
              <a:t>tháng</a:t>
            </a:r>
            <a:r>
              <a:rPr lang="en-US" sz="4600" dirty="0">
                <a:solidFill>
                  <a:srgbClr val="874D63"/>
                </a:solidFill>
                <a:latin typeface="Roboto Condensed Bold"/>
              </a:rPr>
              <a:t> </a:t>
            </a:r>
            <a:r>
              <a:rPr lang="en-US" sz="4600" dirty="0" err="1">
                <a:solidFill>
                  <a:srgbClr val="874D63"/>
                </a:solidFill>
                <a:latin typeface="Roboto Condensed Bold"/>
              </a:rPr>
              <a:t>đầu</a:t>
            </a:r>
            <a:r>
              <a:rPr lang="en-US" sz="4600" dirty="0">
                <a:solidFill>
                  <a:srgbClr val="874D63"/>
                </a:solidFill>
                <a:latin typeface="Roboto Condensed Bold"/>
              </a:rPr>
              <a:t> </a:t>
            </a:r>
            <a:r>
              <a:rPr lang="en-US" sz="4600" dirty="0" err="1">
                <a:solidFill>
                  <a:srgbClr val="874D63"/>
                </a:solidFill>
                <a:latin typeface="Roboto Condensed Bold"/>
              </a:rPr>
              <a:t>năm</a:t>
            </a:r>
            <a:r>
              <a:rPr lang="en-US" sz="4600" dirty="0">
                <a:solidFill>
                  <a:srgbClr val="874D63"/>
                </a:solidFill>
                <a:latin typeface="Roboto Condensed Bold"/>
              </a:rPr>
              <a:t> 2022.</a:t>
            </a:r>
          </a:p>
          <a:p>
            <a:pPr algn="ctr">
              <a:lnSpc>
                <a:spcPts val="6440"/>
              </a:lnSpc>
            </a:pPr>
            <a:endParaRPr lang="en-US" sz="4600" dirty="0">
              <a:solidFill>
                <a:srgbClr val="874D63"/>
              </a:solidFill>
              <a:latin typeface="Roboto Condensed Bol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2824201"/>
            <a:ext cx="15228637" cy="6434099"/>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37429" y="-1962641"/>
            <a:ext cx="3466129"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65917" y="-257225"/>
            <a:ext cx="2986767" cy="2019801"/>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033940" y="2402117"/>
            <a:ext cx="2880822" cy="5161082"/>
          </a:xfrm>
          <a:prstGeom prst="rect">
            <a:avLst/>
          </a:prstGeom>
        </p:spPr>
      </p:pic>
      <p:sp>
        <p:nvSpPr>
          <p:cNvPr id="8" name="TextBox 8"/>
          <p:cNvSpPr txBox="1"/>
          <p:nvPr/>
        </p:nvSpPr>
        <p:spPr>
          <a:xfrm>
            <a:off x="2798517" y="4676490"/>
            <a:ext cx="12508749" cy="1509881"/>
          </a:xfrm>
          <a:prstGeom prst="rect">
            <a:avLst/>
          </a:prstGeom>
        </p:spPr>
        <p:txBody>
          <a:bodyPr lIns="0" tIns="0" rIns="0" bIns="0" rtlCol="0" anchor="t">
            <a:spAutoFit/>
          </a:bodyPr>
          <a:lstStyle/>
          <a:p>
            <a:pPr algn="just">
              <a:lnSpc>
                <a:spcPts val="6020"/>
              </a:lnSpc>
            </a:pPr>
            <a:r>
              <a:rPr lang="en-US" sz="4300" dirty="0" err="1">
                <a:solidFill>
                  <a:srgbClr val="874D63"/>
                </a:solidFill>
                <a:latin typeface="Roboto Condensed Bold"/>
              </a:rPr>
              <a:t>Câu</a:t>
            </a:r>
            <a:r>
              <a:rPr lang="en-US" sz="4300" dirty="0">
                <a:solidFill>
                  <a:srgbClr val="874D63"/>
                </a:solidFill>
                <a:latin typeface="Roboto Condensed Bold"/>
              </a:rPr>
              <a:t> 2. </a:t>
            </a:r>
            <a:r>
              <a:rPr lang="en-US" sz="4300" dirty="0" err="1">
                <a:solidFill>
                  <a:srgbClr val="874D63"/>
                </a:solidFill>
                <a:latin typeface="Roboto Condensed Bold"/>
              </a:rPr>
              <a:t>Hình</a:t>
            </a:r>
            <a:r>
              <a:rPr lang="en-US" sz="4300" dirty="0">
                <a:solidFill>
                  <a:srgbClr val="874D63"/>
                </a:solidFill>
                <a:latin typeface="Roboto Condensed Bold"/>
              </a:rPr>
              <a:t> </a:t>
            </a:r>
            <a:r>
              <a:rPr lang="en-US" sz="4300" dirty="0" err="1">
                <a:solidFill>
                  <a:srgbClr val="874D63"/>
                </a:solidFill>
                <a:latin typeface="Roboto Condensed Bold"/>
              </a:rPr>
              <a:t>ảnh</a:t>
            </a:r>
            <a:r>
              <a:rPr lang="en-US" sz="4300" dirty="0">
                <a:solidFill>
                  <a:srgbClr val="874D63"/>
                </a:solidFill>
                <a:latin typeface="Roboto Condensed Bold"/>
              </a:rPr>
              <a:t> </a:t>
            </a:r>
            <a:r>
              <a:rPr lang="en-US" sz="4300" dirty="0" err="1">
                <a:solidFill>
                  <a:srgbClr val="874D63"/>
                </a:solidFill>
                <a:latin typeface="Roboto Condensed Bold"/>
              </a:rPr>
              <a:t>đồ</a:t>
            </a:r>
            <a:r>
              <a:rPr lang="en-US" sz="4300" dirty="0">
                <a:solidFill>
                  <a:srgbClr val="874D63"/>
                </a:solidFill>
                <a:latin typeface="Roboto Condensed Bold"/>
              </a:rPr>
              <a:t> </a:t>
            </a:r>
            <a:r>
              <a:rPr lang="en-US" sz="4300" dirty="0" err="1">
                <a:solidFill>
                  <a:srgbClr val="874D63"/>
                </a:solidFill>
                <a:latin typeface="Roboto Condensed Bold"/>
              </a:rPr>
              <a:t>họa</a:t>
            </a:r>
            <a:r>
              <a:rPr lang="en-US" sz="4300" dirty="0">
                <a:solidFill>
                  <a:srgbClr val="874D63"/>
                </a:solidFill>
                <a:latin typeface="Roboto Condensed Bold"/>
              </a:rPr>
              <a:t> </a:t>
            </a:r>
            <a:r>
              <a:rPr lang="en-US" sz="4300" dirty="0" err="1">
                <a:solidFill>
                  <a:srgbClr val="874D63"/>
                </a:solidFill>
                <a:latin typeface="Roboto Condensed Bold"/>
              </a:rPr>
              <a:t>nào</a:t>
            </a:r>
            <a:r>
              <a:rPr lang="en-US" sz="4300" dirty="0">
                <a:solidFill>
                  <a:srgbClr val="874D63"/>
                </a:solidFill>
                <a:latin typeface="Roboto Condensed Bold"/>
              </a:rPr>
              <a:t> ở </a:t>
            </a:r>
            <a:r>
              <a:rPr lang="en-US" sz="4300" dirty="0" err="1">
                <a:solidFill>
                  <a:srgbClr val="874D63"/>
                </a:solidFill>
                <a:latin typeface="Roboto Condensed Bold"/>
              </a:rPr>
              <a:t>bản</a:t>
            </a:r>
            <a:r>
              <a:rPr lang="en-US" sz="4300" dirty="0">
                <a:solidFill>
                  <a:srgbClr val="874D63"/>
                </a:solidFill>
                <a:latin typeface="Roboto Condensed Bold"/>
              </a:rPr>
              <a:t> tin </a:t>
            </a:r>
            <a:r>
              <a:rPr lang="en-US" sz="4300" dirty="0" err="1">
                <a:solidFill>
                  <a:srgbClr val="874D63"/>
                </a:solidFill>
                <a:latin typeface="Roboto Condensed Bold"/>
              </a:rPr>
              <a:t>chứng</a:t>
            </a:r>
            <a:r>
              <a:rPr lang="en-US" sz="4300" dirty="0">
                <a:solidFill>
                  <a:srgbClr val="874D63"/>
                </a:solidFill>
                <a:latin typeface="Roboto Condensed Bold"/>
              </a:rPr>
              <a:t> </a:t>
            </a:r>
            <a:r>
              <a:rPr lang="en-US" sz="4300" dirty="0" err="1">
                <a:solidFill>
                  <a:srgbClr val="874D63"/>
                </a:solidFill>
                <a:latin typeface="Roboto Condensed Bold"/>
              </a:rPr>
              <a:t>tỏ</a:t>
            </a:r>
            <a:r>
              <a:rPr lang="en-US" sz="4300" dirty="0">
                <a:solidFill>
                  <a:srgbClr val="874D63"/>
                </a:solidFill>
                <a:latin typeface="Roboto Condensed Bold"/>
              </a:rPr>
              <a:t> du </a:t>
            </a:r>
            <a:r>
              <a:rPr lang="en-US" sz="4300" dirty="0" err="1">
                <a:solidFill>
                  <a:srgbClr val="874D63"/>
                </a:solidFill>
                <a:latin typeface="Roboto Condensed Bold"/>
              </a:rPr>
              <a:t>lịch</a:t>
            </a:r>
            <a:r>
              <a:rPr lang="en-US" sz="4300" dirty="0">
                <a:solidFill>
                  <a:srgbClr val="874D63"/>
                </a:solidFill>
                <a:latin typeface="Roboto Condensed Bold"/>
              </a:rPr>
              <a:t> </a:t>
            </a:r>
            <a:r>
              <a:rPr lang="en-US" sz="4300" dirty="0" err="1">
                <a:solidFill>
                  <a:srgbClr val="874D63"/>
                </a:solidFill>
                <a:latin typeface="Roboto Condensed Bold"/>
              </a:rPr>
              <a:t>Việt</a:t>
            </a:r>
            <a:r>
              <a:rPr lang="en-US" sz="4300" dirty="0">
                <a:solidFill>
                  <a:srgbClr val="874D63"/>
                </a:solidFill>
                <a:latin typeface="Roboto Condensed Bold"/>
              </a:rPr>
              <a:t> Nam </a:t>
            </a:r>
            <a:r>
              <a:rPr lang="en-US" sz="4300" dirty="0" err="1">
                <a:solidFill>
                  <a:srgbClr val="874D63"/>
                </a:solidFill>
                <a:latin typeface="Roboto Condensed Bold"/>
              </a:rPr>
              <a:t>đã</a:t>
            </a:r>
            <a:r>
              <a:rPr lang="en-US" sz="4300" dirty="0">
                <a:solidFill>
                  <a:srgbClr val="874D63"/>
                </a:solidFill>
                <a:latin typeface="Roboto Condensed Bold"/>
              </a:rPr>
              <a:t> </a:t>
            </a:r>
            <a:r>
              <a:rPr lang="en-US" sz="4300" dirty="0" err="1">
                <a:solidFill>
                  <a:srgbClr val="874D63"/>
                </a:solidFill>
                <a:latin typeface="Roboto Condensed Bold"/>
              </a:rPr>
              <a:t>cập</a:t>
            </a:r>
            <a:r>
              <a:rPr lang="en-US" sz="4300" dirty="0">
                <a:solidFill>
                  <a:srgbClr val="874D63"/>
                </a:solidFill>
                <a:latin typeface="Roboto Condensed Bold"/>
              </a:rPr>
              <a:t> </a:t>
            </a:r>
            <a:r>
              <a:rPr lang="en-US" sz="4300" dirty="0" err="1">
                <a:solidFill>
                  <a:srgbClr val="874D63"/>
                </a:solidFill>
                <a:latin typeface="Roboto Condensed Bold"/>
              </a:rPr>
              <a:t>nhật</a:t>
            </a:r>
            <a:r>
              <a:rPr lang="en-US" sz="4300" dirty="0">
                <a:solidFill>
                  <a:srgbClr val="874D63"/>
                </a:solidFill>
                <a:latin typeface="Roboto Condensed Bold"/>
              </a:rPr>
              <a:t> </a:t>
            </a:r>
            <a:r>
              <a:rPr lang="en-US" sz="4300" dirty="0" err="1">
                <a:solidFill>
                  <a:srgbClr val="874D63"/>
                </a:solidFill>
                <a:latin typeface="Roboto Condensed Bold"/>
              </a:rPr>
              <a:t>công</a:t>
            </a:r>
            <a:r>
              <a:rPr lang="en-US" sz="4300" dirty="0">
                <a:solidFill>
                  <a:srgbClr val="874D63"/>
                </a:solidFill>
                <a:latin typeface="Roboto Condensed Bold"/>
              </a:rPr>
              <a:t> </a:t>
            </a:r>
            <a:r>
              <a:rPr lang="en-US" sz="4300" dirty="0" err="1">
                <a:solidFill>
                  <a:srgbClr val="874D63"/>
                </a:solidFill>
                <a:latin typeface="Roboto Condensed Bold"/>
              </a:rPr>
              <a:t>nghệ</a:t>
            </a:r>
            <a:r>
              <a:rPr lang="en-US" sz="4300" dirty="0">
                <a:solidFill>
                  <a:srgbClr val="874D63"/>
                </a:solidFill>
                <a:latin typeface="Roboto Condensed Bold"/>
              </a:rPr>
              <a:t> 4.0? </a:t>
            </a:r>
          </a:p>
        </p:txBody>
      </p:sp>
      <p:sp>
        <p:nvSpPr>
          <p:cNvPr id="9" name="TextBox 9"/>
          <p:cNvSpPr txBox="1"/>
          <p:nvPr/>
        </p:nvSpPr>
        <p:spPr>
          <a:xfrm>
            <a:off x="3071843"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2824201"/>
            <a:ext cx="14005240" cy="591721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37429" y="-1962641"/>
            <a:ext cx="3466129"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65917" y="-257225"/>
            <a:ext cx="2986767" cy="2019801"/>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259138" y="6172200"/>
            <a:ext cx="3613543" cy="4114800"/>
          </a:xfrm>
          <a:prstGeom prst="rect">
            <a:avLst/>
          </a:prstGeom>
        </p:spPr>
      </p:pic>
      <p:sp>
        <p:nvSpPr>
          <p:cNvPr id="8" name="TextBox 8"/>
          <p:cNvSpPr txBox="1"/>
          <p:nvPr/>
        </p:nvSpPr>
        <p:spPr>
          <a:xfrm>
            <a:off x="2525191" y="4672977"/>
            <a:ext cx="10654543" cy="3590815"/>
          </a:xfrm>
          <a:prstGeom prst="rect">
            <a:avLst/>
          </a:prstGeom>
        </p:spPr>
        <p:txBody>
          <a:bodyPr lIns="0" tIns="0" rIns="0" bIns="0" rtlCol="0" anchor="t">
            <a:spAutoFit/>
          </a:bodyPr>
          <a:lstStyle/>
          <a:p>
            <a:pPr algn="just">
              <a:lnSpc>
                <a:spcPts val="5740"/>
              </a:lnSpc>
            </a:pPr>
            <a:r>
              <a:rPr lang="en-US" sz="4100" dirty="0" err="1">
                <a:solidFill>
                  <a:srgbClr val="874D63"/>
                </a:solidFill>
                <a:latin typeface="Roboto Condensed Bold"/>
              </a:rPr>
              <a:t>Câu</a:t>
            </a:r>
            <a:r>
              <a:rPr lang="en-US" sz="4100" dirty="0">
                <a:solidFill>
                  <a:srgbClr val="874D63"/>
                </a:solidFill>
                <a:latin typeface="Roboto Condensed Bold"/>
              </a:rPr>
              <a:t> 2. </a:t>
            </a:r>
            <a:r>
              <a:rPr lang="en-US" sz="4100" dirty="0" err="1">
                <a:solidFill>
                  <a:srgbClr val="874D63"/>
                </a:solidFill>
                <a:latin typeface="Roboto Condensed Bold"/>
              </a:rPr>
              <a:t>Hình</a:t>
            </a:r>
            <a:r>
              <a:rPr lang="en-US" sz="4100" dirty="0">
                <a:solidFill>
                  <a:srgbClr val="874D63"/>
                </a:solidFill>
                <a:latin typeface="Roboto Condensed Bold"/>
              </a:rPr>
              <a:t> </a:t>
            </a:r>
            <a:r>
              <a:rPr lang="en-US" sz="4100" dirty="0" err="1">
                <a:solidFill>
                  <a:srgbClr val="874D63"/>
                </a:solidFill>
                <a:latin typeface="Roboto Condensed Bold"/>
              </a:rPr>
              <a:t>ảnh</a:t>
            </a:r>
            <a:r>
              <a:rPr lang="en-US" sz="4100" dirty="0">
                <a:solidFill>
                  <a:srgbClr val="874D63"/>
                </a:solidFill>
                <a:latin typeface="Roboto Condensed Bold"/>
              </a:rPr>
              <a:t> </a:t>
            </a:r>
            <a:r>
              <a:rPr lang="en-US" sz="4100" dirty="0" err="1">
                <a:solidFill>
                  <a:srgbClr val="874D63"/>
                </a:solidFill>
                <a:latin typeface="Roboto Condensed Bold"/>
              </a:rPr>
              <a:t>đồ</a:t>
            </a:r>
            <a:r>
              <a:rPr lang="en-US" sz="4100" dirty="0">
                <a:solidFill>
                  <a:srgbClr val="874D63"/>
                </a:solidFill>
                <a:latin typeface="Roboto Condensed Bold"/>
              </a:rPr>
              <a:t> </a:t>
            </a:r>
            <a:r>
              <a:rPr lang="en-US" sz="4100" dirty="0" err="1">
                <a:solidFill>
                  <a:srgbClr val="874D63"/>
                </a:solidFill>
                <a:latin typeface="Roboto Condensed Bold"/>
              </a:rPr>
              <a:t>họa</a:t>
            </a:r>
            <a:r>
              <a:rPr lang="en-US" sz="4100" dirty="0">
                <a:solidFill>
                  <a:srgbClr val="874D63"/>
                </a:solidFill>
                <a:latin typeface="Roboto Condensed Bold"/>
              </a:rPr>
              <a:t> </a:t>
            </a:r>
            <a:r>
              <a:rPr lang="en-US" sz="4100" dirty="0" err="1">
                <a:solidFill>
                  <a:srgbClr val="874D63"/>
                </a:solidFill>
                <a:latin typeface="Roboto Condensed Bold"/>
              </a:rPr>
              <a:t>Hình</a:t>
            </a:r>
            <a:r>
              <a:rPr lang="en-US" sz="4100" dirty="0">
                <a:solidFill>
                  <a:srgbClr val="874D63"/>
                </a:solidFill>
                <a:latin typeface="Roboto Condensed Bold"/>
              </a:rPr>
              <a:t> </a:t>
            </a:r>
            <a:r>
              <a:rPr lang="en-US" sz="4100" dirty="0" err="1">
                <a:solidFill>
                  <a:srgbClr val="874D63"/>
                </a:solidFill>
                <a:latin typeface="Roboto Condensed Bold"/>
              </a:rPr>
              <a:t>vuông</a:t>
            </a:r>
            <a:r>
              <a:rPr lang="en-US" sz="4100" dirty="0">
                <a:solidFill>
                  <a:srgbClr val="874D63"/>
                </a:solidFill>
                <a:latin typeface="Roboto Condensed Bold"/>
              </a:rPr>
              <a:t> </a:t>
            </a:r>
            <a:r>
              <a:rPr lang="en-US" sz="4100" dirty="0" err="1">
                <a:solidFill>
                  <a:srgbClr val="874D63"/>
                </a:solidFill>
                <a:latin typeface="Roboto Condensed Bold"/>
              </a:rPr>
              <a:t>góc</a:t>
            </a:r>
            <a:r>
              <a:rPr lang="en-US" sz="4100" dirty="0">
                <a:solidFill>
                  <a:srgbClr val="874D63"/>
                </a:solidFill>
                <a:latin typeface="Roboto Condensed Bold"/>
              </a:rPr>
              <a:t> </a:t>
            </a:r>
            <a:r>
              <a:rPr lang="en-US" sz="4100" dirty="0" err="1">
                <a:solidFill>
                  <a:srgbClr val="874D63"/>
                </a:solidFill>
                <a:latin typeface="Roboto Condensed Bold"/>
              </a:rPr>
              <a:t>dưới</a:t>
            </a:r>
            <a:r>
              <a:rPr lang="en-US" sz="4100" dirty="0">
                <a:solidFill>
                  <a:srgbClr val="874D63"/>
                </a:solidFill>
                <a:latin typeface="Roboto Condensed Bold"/>
              </a:rPr>
              <a:t>, </a:t>
            </a:r>
            <a:r>
              <a:rPr lang="en-US" sz="4100" dirty="0" err="1">
                <a:solidFill>
                  <a:srgbClr val="874D63"/>
                </a:solidFill>
                <a:latin typeface="Roboto Condensed Bold"/>
              </a:rPr>
              <a:t>bên</a:t>
            </a:r>
            <a:r>
              <a:rPr lang="en-US" sz="4100" dirty="0">
                <a:solidFill>
                  <a:srgbClr val="874D63"/>
                </a:solidFill>
                <a:latin typeface="Roboto Condensed Bold"/>
              </a:rPr>
              <a:t> </a:t>
            </a:r>
            <a:r>
              <a:rPr lang="en-US" sz="4100" dirty="0" err="1">
                <a:solidFill>
                  <a:srgbClr val="874D63"/>
                </a:solidFill>
                <a:latin typeface="Roboto Condensed Bold"/>
              </a:rPr>
              <a:t>phải</a:t>
            </a:r>
            <a:r>
              <a:rPr lang="en-US" sz="4100" dirty="0">
                <a:solidFill>
                  <a:srgbClr val="874D63"/>
                </a:solidFill>
                <a:latin typeface="Roboto Condensed Bold"/>
              </a:rPr>
              <a:t> (QR) ở </a:t>
            </a:r>
            <a:r>
              <a:rPr lang="en-US" sz="4100" dirty="0" err="1">
                <a:solidFill>
                  <a:srgbClr val="874D63"/>
                </a:solidFill>
                <a:latin typeface="Roboto Condensed Bold"/>
              </a:rPr>
              <a:t>bản</a:t>
            </a:r>
            <a:r>
              <a:rPr lang="en-US" sz="4100" dirty="0">
                <a:solidFill>
                  <a:srgbClr val="874D63"/>
                </a:solidFill>
                <a:latin typeface="Roboto Condensed Bold"/>
              </a:rPr>
              <a:t> tin </a:t>
            </a:r>
            <a:r>
              <a:rPr lang="en-US" sz="4100" dirty="0" err="1">
                <a:solidFill>
                  <a:srgbClr val="874D63"/>
                </a:solidFill>
                <a:latin typeface="Roboto Condensed Bold"/>
              </a:rPr>
              <a:t>chứng</a:t>
            </a:r>
            <a:r>
              <a:rPr lang="en-US" sz="4100" dirty="0">
                <a:solidFill>
                  <a:srgbClr val="874D63"/>
                </a:solidFill>
                <a:latin typeface="Roboto Condensed Bold"/>
              </a:rPr>
              <a:t> </a:t>
            </a:r>
            <a:r>
              <a:rPr lang="en-US" sz="4100" dirty="0" err="1">
                <a:solidFill>
                  <a:srgbClr val="874D63"/>
                </a:solidFill>
                <a:latin typeface="Roboto Condensed Bold"/>
              </a:rPr>
              <a:t>tỏ</a:t>
            </a:r>
            <a:r>
              <a:rPr lang="en-US" sz="4100" dirty="0">
                <a:solidFill>
                  <a:srgbClr val="874D63"/>
                </a:solidFill>
                <a:latin typeface="Roboto Condensed Bold"/>
              </a:rPr>
              <a:t> du </a:t>
            </a:r>
            <a:r>
              <a:rPr lang="en-US" sz="4100" dirty="0" err="1">
                <a:solidFill>
                  <a:srgbClr val="874D63"/>
                </a:solidFill>
                <a:latin typeface="Roboto Condensed Bold"/>
              </a:rPr>
              <a:t>lịch</a:t>
            </a:r>
            <a:r>
              <a:rPr lang="en-US" sz="4100" dirty="0">
                <a:solidFill>
                  <a:srgbClr val="874D63"/>
                </a:solidFill>
                <a:latin typeface="Roboto Condensed Bold"/>
              </a:rPr>
              <a:t> </a:t>
            </a:r>
            <a:r>
              <a:rPr lang="en-US" sz="4100" dirty="0" err="1">
                <a:solidFill>
                  <a:srgbClr val="874D63"/>
                </a:solidFill>
                <a:latin typeface="Roboto Condensed Bold"/>
              </a:rPr>
              <a:t>Việt</a:t>
            </a:r>
            <a:r>
              <a:rPr lang="en-US" sz="4100" dirty="0">
                <a:solidFill>
                  <a:srgbClr val="874D63"/>
                </a:solidFill>
                <a:latin typeface="Roboto Condensed Bold"/>
              </a:rPr>
              <a:t> Nam </a:t>
            </a:r>
            <a:r>
              <a:rPr lang="en-US" sz="4100" dirty="0" err="1">
                <a:solidFill>
                  <a:srgbClr val="874D63"/>
                </a:solidFill>
                <a:latin typeface="Roboto Condensed Bold"/>
              </a:rPr>
              <a:t>đã</a:t>
            </a:r>
            <a:r>
              <a:rPr lang="en-US" sz="4100" dirty="0">
                <a:solidFill>
                  <a:srgbClr val="874D63"/>
                </a:solidFill>
                <a:latin typeface="Roboto Condensed Bold"/>
              </a:rPr>
              <a:t> </a:t>
            </a:r>
            <a:r>
              <a:rPr lang="en-US" sz="4100" dirty="0" err="1">
                <a:solidFill>
                  <a:srgbClr val="874D63"/>
                </a:solidFill>
                <a:latin typeface="Roboto Condensed Bold"/>
              </a:rPr>
              <a:t>cập</a:t>
            </a:r>
            <a:r>
              <a:rPr lang="en-US" sz="4100" dirty="0">
                <a:solidFill>
                  <a:srgbClr val="874D63"/>
                </a:solidFill>
                <a:latin typeface="Roboto Condensed Bold"/>
              </a:rPr>
              <a:t> </a:t>
            </a:r>
            <a:r>
              <a:rPr lang="en-US" sz="4100" dirty="0" err="1">
                <a:solidFill>
                  <a:srgbClr val="874D63"/>
                </a:solidFill>
                <a:latin typeface="Roboto Condensed Bold"/>
              </a:rPr>
              <a:t>nhật</a:t>
            </a:r>
            <a:r>
              <a:rPr lang="en-US" sz="4100" dirty="0">
                <a:solidFill>
                  <a:srgbClr val="874D63"/>
                </a:solidFill>
                <a:latin typeface="Roboto Condensed Bold"/>
              </a:rPr>
              <a:t> </a:t>
            </a:r>
            <a:r>
              <a:rPr lang="en-US" sz="4100" dirty="0" err="1">
                <a:solidFill>
                  <a:srgbClr val="874D63"/>
                </a:solidFill>
                <a:latin typeface="Roboto Condensed Bold"/>
              </a:rPr>
              <a:t>công</a:t>
            </a:r>
            <a:r>
              <a:rPr lang="en-US" sz="4100" dirty="0">
                <a:solidFill>
                  <a:srgbClr val="874D63"/>
                </a:solidFill>
                <a:latin typeface="Roboto Condensed Bold"/>
              </a:rPr>
              <a:t> </a:t>
            </a:r>
            <a:r>
              <a:rPr lang="en-US" sz="4100" dirty="0" err="1">
                <a:solidFill>
                  <a:srgbClr val="874D63"/>
                </a:solidFill>
                <a:latin typeface="Roboto Condensed Bold"/>
              </a:rPr>
              <a:t>nghệ</a:t>
            </a:r>
            <a:r>
              <a:rPr lang="en-US" sz="4100" dirty="0">
                <a:solidFill>
                  <a:srgbClr val="874D63"/>
                </a:solidFill>
                <a:latin typeface="Roboto Condensed Bold"/>
              </a:rPr>
              <a:t> 4.0. </a:t>
            </a:r>
          </a:p>
          <a:p>
            <a:pPr algn="just">
              <a:lnSpc>
                <a:spcPts val="5740"/>
              </a:lnSpc>
            </a:pPr>
            <a:endParaRPr lang="en-US" sz="4100" dirty="0">
              <a:solidFill>
                <a:srgbClr val="874D63"/>
              </a:solidFill>
              <a:latin typeface="Roboto Condensed Bold"/>
            </a:endParaRPr>
          </a:p>
          <a:p>
            <a:pPr algn="just">
              <a:lnSpc>
                <a:spcPts val="5740"/>
              </a:lnSpc>
            </a:pPr>
            <a:endParaRPr lang="en-US" sz="4100" dirty="0">
              <a:solidFill>
                <a:srgbClr val="874D63"/>
              </a:solidFill>
              <a:latin typeface="Roboto Condensed Bold"/>
            </a:endParaRPr>
          </a:p>
        </p:txBody>
      </p:sp>
      <p:sp>
        <p:nvSpPr>
          <p:cNvPr id="9" name="TextBox 9"/>
          <p:cNvSpPr txBox="1"/>
          <p:nvPr/>
        </p:nvSpPr>
        <p:spPr>
          <a:xfrm>
            <a:off x="3071843"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a:srcRect b="55739"/>
          <a:stretch>
            <a:fillRect/>
          </a:stretch>
        </p:blipFill>
        <p:spPr>
          <a:xfrm>
            <a:off x="-1837944" y="5039479"/>
            <a:ext cx="24656461" cy="234633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65917" y="-257225"/>
            <a:ext cx="2986767" cy="2019801"/>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26919" y="7532135"/>
            <a:ext cx="9806823" cy="2611067"/>
          </a:xfrm>
          <a:prstGeom prst="rect">
            <a:avLst/>
          </a:prstGeom>
        </p:spPr>
      </p:pic>
      <p:sp>
        <p:nvSpPr>
          <p:cNvPr id="8" name="TextBox 8"/>
          <p:cNvSpPr txBox="1"/>
          <p:nvPr/>
        </p:nvSpPr>
        <p:spPr>
          <a:xfrm>
            <a:off x="3162952"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
        <p:nvSpPr>
          <p:cNvPr id="9" name="TextBox 9"/>
          <p:cNvSpPr txBox="1"/>
          <p:nvPr/>
        </p:nvSpPr>
        <p:spPr>
          <a:xfrm>
            <a:off x="765030" y="5529224"/>
            <a:ext cx="16757939" cy="2406838"/>
          </a:xfrm>
          <a:prstGeom prst="rect">
            <a:avLst/>
          </a:prstGeom>
        </p:spPr>
        <p:txBody>
          <a:bodyPr lIns="0" tIns="0" rIns="0" bIns="0" rtlCol="0" anchor="t">
            <a:spAutoFit/>
          </a:bodyPr>
          <a:lstStyle/>
          <a:p>
            <a:pPr algn="just">
              <a:lnSpc>
                <a:spcPts val="6440"/>
              </a:lnSpc>
            </a:pPr>
            <a:r>
              <a:rPr lang="en-US" sz="4600" dirty="0" err="1">
                <a:solidFill>
                  <a:srgbClr val="874D63"/>
                </a:solidFill>
                <a:latin typeface="Roboto Condensed Bold"/>
              </a:rPr>
              <a:t>Câu</a:t>
            </a:r>
            <a:r>
              <a:rPr lang="en-US" sz="4600" dirty="0">
                <a:solidFill>
                  <a:srgbClr val="874D63"/>
                </a:solidFill>
                <a:latin typeface="Roboto Condensed Bold"/>
              </a:rPr>
              <a:t> 3. </a:t>
            </a:r>
            <a:r>
              <a:rPr lang="en-US" sz="4600" dirty="0" err="1">
                <a:solidFill>
                  <a:srgbClr val="874D63"/>
                </a:solidFill>
                <a:latin typeface="Roboto Condensed Bold"/>
              </a:rPr>
              <a:t>Tìm</a:t>
            </a:r>
            <a:r>
              <a:rPr lang="en-US" sz="4600" dirty="0">
                <a:solidFill>
                  <a:srgbClr val="874D63"/>
                </a:solidFill>
                <a:latin typeface="Roboto Condensed Bold"/>
              </a:rPr>
              <a:t> </a:t>
            </a:r>
            <a:r>
              <a:rPr lang="en-US" sz="4600" dirty="0" err="1">
                <a:solidFill>
                  <a:srgbClr val="874D63"/>
                </a:solidFill>
                <a:latin typeface="Roboto Condensed Bold"/>
              </a:rPr>
              <a:t>thông</a:t>
            </a:r>
            <a:r>
              <a:rPr lang="en-US" sz="4600" dirty="0">
                <a:solidFill>
                  <a:srgbClr val="874D63"/>
                </a:solidFill>
                <a:latin typeface="Roboto Condensed Bold"/>
              </a:rPr>
              <a:t> tin </a:t>
            </a:r>
            <a:r>
              <a:rPr lang="en-US" sz="4600" dirty="0" err="1">
                <a:solidFill>
                  <a:srgbClr val="874D63"/>
                </a:solidFill>
                <a:latin typeface="Roboto Condensed Bold"/>
              </a:rPr>
              <a:t>từ</a:t>
            </a:r>
            <a:r>
              <a:rPr lang="en-US" sz="4600" dirty="0">
                <a:solidFill>
                  <a:srgbClr val="874D63"/>
                </a:solidFill>
                <a:latin typeface="Roboto Condensed Bold"/>
              </a:rPr>
              <a:t> </a:t>
            </a:r>
            <a:r>
              <a:rPr lang="en-US" sz="4600" dirty="0" err="1">
                <a:solidFill>
                  <a:srgbClr val="874D63"/>
                </a:solidFill>
                <a:latin typeface="Roboto Condensed Bold"/>
              </a:rPr>
              <a:t>bản</a:t>
            </a:r>
            <a:r>
              <a:rPr lang="en-US" sz="4600" dirty="0">
                <a:solidFill>
                  <a:srgbClr val="874D63"/>
                </a:solidFill>
                <a:latin typeface="Roboto Condensed Bold"/>
              </a:rPr>
              <a:t> </a:t>
            </a:r>
            <a:r>
              <a:rPr lang="en-US" sz="4600" dirty="0" err="1">
                <a:solidFill>
                  <a:srgbClr val="874D63"/>
                </a:solidFill>
                <a:latin typeface="Roboto Condensed Bold"/>
              </a:rPr>
              <a:t>inforgraphic</a:t>
            </a:r>
            <a:r>
              <a:rPr lang="en-US" sz="4600" dirty="0">
                <a:solidFill>
                  <a:srgbClr val="874D63"/>
                </a:solidFill>
                <a:latin typeface="Roboto Condensed Bold"/>
              </a:rPr>
              <a:t> </a:t>
            </a:r>
            <a:r>
              <a:rPr lang="en-US" sz="4600" dirty="0" err="1">
                <a:solidFill>
                  <a:srgbClr val="874D63"/>
                </a:solidFill>
                <a:latin typeface="Roboto Condensed Bold"/>
              </a:rPr>
              <a:t>điền</a:t>
            </a:r>
            <a:r>
              <a:rPr lang="en-US" sz="4600" dirty="0">
                <a:solidFill>
                  <a:srgbClr val="874D63"/>
                </a:solidFill>
                <a:latin typeface="Roboto Condensed Bold"/>
              </a:rPr>
              <a:t> </a:t>
            </a:r>
            <a:r>
              <a:rPr lang="en-US" sz="4600" dirty="0" err="1">
                <a:solidFill>
                  <a:srgbClr val="874D63"/>
                </a:solidFill>
                <a:latin typeface="Roboto Condensed Bold"/>
              </a:rPr>
              <a:t>vào</a:t>
            </a:r>
            <a:r>
              <a:rPr lang="en-US" sz="4600" dirty="0">
                <a:solidFill>
                  <a:srgbClr val="874D63"/>
                </a:solidFill>
                <a:latin typeface="Roboto Condensed Bold"/>
              </a:rPr>
              <a:t> </a:t>
            </a:r>
            <a:r>
              <a:rPr lang="en-US" sz="4600" dirty="0" err="1">
                <a:solidFill>
                  <a:srgbClr val="874D63"/>
                </a:solidFill>
                <a:latin typeface="Roboto Condensed Bold"/>
              </a:rPr>
              <a:t>bảng</a:t>
            </a:r>
            <a:r>
              <a:rPr lang="en-US" sz="4600" dirty="0">
                <a:solidFill>
                  <a:srgbClr val="874D63"/>
                </a:solidFill>
                <a:latin typeface="Roboto Condensed Bold"/>
              </a:rPr>
              <a:t> </a:t>
            </a:r>
            <a:r>
              <a:rPr lang="en-US" sz="4600" dirty="0" err="1">
                <a:solidFill>
                  <a:srgbClr val="874D63"/>
                </a:solidFill>
                <a:latin typeface="Roboto Condensed Bold"/>
              </a:rPr>
              <a:t>sau</a:t>
            </a:r>
            <a:r>
              <a:rPr lang="en-US" sz="4600" dirty="0">
                <a:solidFill>
                  <a:srgbClr val="874D63"/>
                </a:solidFill>
                <a:latin typeface="Roboto Condensed Bold"/>
              </a:rPr>
              <a:t>:</a:t>
            </a:r>
          </a:p>
          <a:p>
            <a:pPr algn="just">
              <a:lnSpc>
                <a:spcPts val="6440"/>
              </a:lnSpc>
            </a:pPr>
            <a:endParaRPr lang="en-US" sz="4600" dirty="0">
              <a:solidFill>
                <a:srgbClr val="874D63"/>
              </a:solidFill>
              <a:latin typeface="Roboto Condensed Bold"/>
            </a:endParaRPr>
          </a:p>
          <a:p>
            <a:pPr algn="just">
              <a:lnSpc>
                <a:spcPts val="6440"/>
              </a:lnSpc>
            </a:pPr>
            <a:endParaRPr lang="en-US" sz="4600" dirty="0">
              <a:solidFill>
                <a:srgbClr val="874D63"/>
              </a:solidFill>
              <a:latin typeface="Roboto Condensed Bol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65917" y="-257225"/>
            <a:ext cx="2986767" cy="2019801"/>
          </a:xfrm>
          <a:prstGeom prst="rect">
            <a:avLst/>
          </a:prstGeom>
        </p:spPr>
      </p:pic>
      <p:graphicFrame>
        <p:nvGraphicFramePr>
          <p:cNvPr id="6" name="Table 6"/>
          <p:cNvGraphicFramePr>
            <a:graphicFrameLocks noGrp="1"/>
          </p:cNvGraphicFramePr>
          <p:nvPr/>
        </p:nvGraphicFramePr>
        <p:xfrm>
          <a:off x="708253" y="3405107"/>
          <a:ext cx="16871493" cy="6753226"/>
        </p:xfrm>
        <a:graphic>
          <a:graphicData uri="http://schemas.openxmlformats.org/drawingml/2006/table">
            <a:tbl>
              <a:tblPr/>
              <a:tblGrid>
                <a:gridCol w="11798775">
                  <a:extLst>
                    <a:ext uri="{9D8B030D-6E8A-4147-A177-3AD203B41FA5}">
                      <a16:colId xmlns:a16="http://schemas.microsoft.com/office/drawing/2014/main" val="20000"/>
                    </a:ext>
                  </a:extLst>
                </a:gridCol>
                <a:gridCol w="5072718">
                  <a:extLst>
                    <a:ext uri="{9D8B030D-6E8A-4147-A177-3AD203B41FA5}">
                      <a16:colId xmlns:a16="http://schemas.microsoft.com/office/drawing/2014/main" val="20001"/>
                    </a:ext>
                  </a:extLst>
                </a:gridCol>
              </a:tblGrid>
              <a:tr h="1101590">
                <a:tc>
                  <a:txBody>
                    <a:bodyPr/>
                    <a:lstStyle/>
                    <a:p>
                      <a:pPr algn="ctr">
                        <a:lnSpc>
                          <a:spcPts val="4900"/>
                        </a:lnSpc>
                        <a:defRPr/>
                      </a:pPr>
                      <a:r>
                        <a:rPr lang="en-US" sz="3500">
                          <a:solidFill>
                            <a:srgbClr val="FFFFFF"/>
                          </a:solidFill>
                          <a:latin typeface="Roboto Condensed Bold"/>
                        </a:rPr>
                        <a:t>Câu hỏi </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solidFill>
                      <a:srgbClr val="C98475"/>
                    </a:solidFill>
                  </a:tcPr>
                </a:tc>
                <a:tc>
                  <a:txBody>
                    <a:bodyPr/>
                    <a:lstStyle/>
                    <a:p>
                      <a:pPr algn="ctr">
                        <a:lnSpc>
                          <a:spcPts val="4900"/>
                        </a:lnSpc>
                        <a:defRPr/>
                      </a:pPr>
                      <a:r>
                        <a:rPr lang="en-US" sz="3500">
                          <a:solidFill>
                            <a:srgbClr val="FFFFFF"/>
                          </a:solidFill>
                          <a:latin typeface="Roboto Condensed Bold"/>
                        </a:rPr>
                        <a:t>Trả lời</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solidFill>
                      <a:srgbClr val="C98475"/>
                    </a:solidFill>
                  </a:tcPr>
                </a:tc>
                <a:extLst>
                  <a:ext uri="{0D108BD9-81ED-4DB2-BD59-A6C34878D82A}">
                    <a16:rowId xmlns:a16="http://schemas.microsoft.com/office/drawing/2014/main" val="10000"/>
                  </a:ext>
                </a:extLst>
              </a:tr>
              <a:tr h="1101590">
                <a:tc>
                  <a:txBody>
                    <a:bodyPr/>
                    <a:lstStyle/>
                    <a:p>
                      <a:pPr algn="just">
                        <a:lnSpc>
                          <a:spcPts val="4900"/>
                        </a:lnSpc>
                        <a:defRPr/>
                      </a:pPr>
                      <a:r>
                        <a:rPr lang="en-US" sz="3500" dirty="0">
                          <a:solidFill>
                            <a:srgbClr val="000000"/>
                          </a:solidFill>
                          <a:latin typeface="Roboto Condensed"/>
                        </a:rPr>
                        <a:t>a. </a:t>
                      </a:r>
                      <a:r>
                        <a:rPr lang="en-US" sz="3500" dirty="0" err="1">
                          <a:solidFill>
                            <a:srgbClr val="000000"/>
                          </a:solidFill>
                          <a:latin typeface="Roboto Condensed"/>
                        </a:rPr>
                        <a:t>Bản</a:t>
                      </a:r>
                      <a:r>
                        <a:rPr lang="en-US" sz="3500" dirty="0">
                          <a:solidFill>
                            <a:srgbClr val="000000"/>
                          </a:solidFill>
                          <a:latin typeface="Roboto Condensed"/>
                        </a:rPr>
                        <a:t> tin du </a:t>
                      </a:r>
                      <a:r>
                        <a:rPr lang="en-US" sz="3500" dirty="0" err="1">
                          <a:solidFill>
                            <a:srgbClr val="000000"/>
                          </a:solidFill>
                          <a:latin typeface="Roboto Condensed"/>
                        </a:rPr>
                        <a:t>lịch</a:t>
                      </a:r>
                      <a:r>
                        <a:rPr lang="en-US" sz="3500" dirty="0">
                          <a:solidFill>
                            <a:srgbClr val="000000"/>
                          </a:solidFill>
                          <a:latin typeface="Roboto Condensed"/>
                        </a:rPr>
                        <a:t> ở </a:t>
                      </a:r>
                      <a:r>
                        <a:rPr lang="en-US" sz="3500" dirty="0" err="1">
                          <a:solidFill>
                            <a:srgbClr val="000000"/>
                          </a:solidFill>
                          <a:latin typeface="Roboto Condensed"/>
                        </a:rPr>
                        <a:t>thời</a:t>
                      </a:r>
                      <a:r>
                        <a:rPr lang="en-US" sz="3500" dirty="0">
                          <a:solidFill>
                            <a:srgbClr val="000000"/>
                          </a:solidFill>
                          <a:latin typeface="Roboto Condensed"/>
                        </a:rPr>
                        <a:t> </a:t>
                      </a:r>
                      <a:r>
                        <a:rPr lang="en-US" sz="3500" dirty="0" err="1">
                          <a:solidFill>
                            <a:srgbClr val="000000"/>
                          </a:solidFill>
                          <a:latin typeface="Roboto Condensed"/>
                        </a:rPr>
                        <a:t>điểm</a:t>
                      </a:r>
                      <a:r>
                        <a:rPr lang="en-US" sz="3500" dirty="0">
                          <a:solidFill>
                            <a:srgbClr val="000000"/>
                          </a:solidFill>
                          <a:latin typeface="Roboto Condensed"/>
                        </a:rPr>
                        <a:t> </a:t>
                      </a:r>
                      <a:r>
                        <a:rPr lang="en-US" sz="3500" dirty="0" err="1">
                          <a:solidFill>
                            <a:srgbClr val="000000"/>
                          </a:solidFill>
                          <a:latin typeface="Roboto Condensed"/>
                        </a:rPr>
                        <a:t>nào</a:t>
                      </a:r>
                      <a:r>
                        <a:rPr lang="en-US" sz="3500" dirty="0">
                          <a:solidFill>
                            <a:srgbClr val="000000"/>
                          </a:solidFill>
                          <a:latin typeface="Roboto Condensed"/>
                        </a:rPr>
                        <a:t>?</a:t>
                      </a:r>
                      <a:endParaRPr lang="en-US" sz="1100" dirty="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extLst>
                  <a:ext uri="{0D108BD9-81ED-4DB2-BD59-A6C34878D82A}">
                    <a16:rowId xmlns:a16="http://schemas.microsoft.com/office/drawing/2014/main" val="10001"/>
                  </a:ext>
                </a:extLst>
              </a:tr>
              <a:tr h="1724228">
                <a:tc>
                  <a:txBody>
                    <a:bodyPr/>
                    <a:lstStyle/>
                    <a:p>
                      <a:pPr algn="just">
                        <a:lnSpc>
                          <a:spcPts val="4900"/>
                        </a:lnSpc>
                        <a:defRPr/>
                      </a:pPr>
                      <a:r>
                        <a:rPr lang="en-US" sz="3500">
                          <a:solidFill>
                            <a:srgbClr val="000000"/>
                          </a:solidFill>
                          <a:latin typeface="Roboto Condensed"/>
                        </a:rPr>
                        <a:t>b. 6,3 triệu lượt khách nghỉ đêm thuộc đối tượng nào? Chúng phản ánh điều gì?</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extLst>
                  <a:ext uri="{0D108BD9-81ED-4DB2-BD59-A6C34878D82A}">
                    <a16:rowId xmlns:a16="http://schemas.microsoft.com/office/drawing/2014/main" val="10002"/>
                  </a:ext>
                </a:extLst>
              </a:tr>
              <a:tr h="1101590">
                <a:tc>
                  <a:txBody>
                    <a:bodyPr/>
                    <a:lstStyle/>
                    <a:p>
                      <a:pPr algn="just">
                        <a:lnSpc>
                          <a:spcPts val="4900"/>
                        </a:lnSpc>
                        <a:defRPr/>
                      </a:pPr>
                      <a:r>
                        <a:rPr lang="en-US" sz="3500">
                          <a:solidFill>
                            <a:srgbClr val="000000"/>
                          </a:solidFill>
                          <a:latin typeface="Roboto Condensed"/>
                        </a:rPr>
                        <a:t>c. Mũi tên tướng vào con số 16,7% đã nói lên điều gì?</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extLst>
                  <a:ext uri="{0D108BD9-81ED-4DB2-BD59-A6C34878D82A}">
                    <a16:rowId xmlns:a16="http://schemas.microsoft.com/office/drawing/2014/main" val="10003"/>
                  </a:ext>
                </a:extLst>
              </a:tr>
              <a:tr h="1724228">
                <a:tc>
                  <a:txBody>
                    <a:bodyPr/>
                    <a:lstStyle/>
                    <a:p>
                      <a:pPr algn="just">
                        <a:lnSpc>
                          <a:spcPts val="4900"/>
                        </a:lnSpc>
                        <a:defRPr/>
                      </a:pPr>
                      <a:r>
                        <a:rPr lang="en-US" sz="3500">
                          <a:solidFill>
                            <a:srgbClr val="000000"/>
                          </a:solidFill>
                          <a:latin typeface="Roboto Condensed"/>
                        </a:rPr>
                        <a:t>d. Con số 92.400 và 70.000 cùng hai cột (tại vị trí đó) biểu thị điều gì?</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tc>
                  <a:txBody>
                    <a:bodyPr/>
                    <a:lstStyle/>
                    <a:p>
                      <a:pPr algn="ctr">
                        <a:lnSpc>
                          <a:spcPts val="4900"/>
                        </a:lnSpc>
                        <a:defRPr/>
                      </a:pPr>
                      <a:endParaRPr lang="en-US" sz="1100" dirty="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7"/>
          <p:cNvSpPr txBox="1"/>
          <p:nvPr/>
        </p:nvSpPr>
        <p:spPr>
          <a:xfrm>
            <a:off x="3162952" y="240845"/>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
        <p:nvSpPr>
          <p:cNvPr id="8" name="TextBox 8"/>
          <p:cNvSpPr txBox="1"/>
          <p:nvPr/>
        </p:nvSpPr>
        <p:spPr>
          <a:xfrm>
            <a:off x="1361506" y="2124164"/>
            <a:ext cx="16757939" cy="1597362"/>
          </a:xfrm>
          <a:prstGeom prst="rect">
            <a:avLst/>
          </a:prstGeom>
        </p:spPr>
        <p:txBody>
          <a:bodyPr lIns="0" tIns="0" rIns="0" bIns="0" rtlCol="0" anchor="t">
            <a:spAutoFit/>
          </a:bodyPr>
          <a:lstStyle/>
          <a:p>
            <a:pPr algn="just">
              <a:lnSpc>
                <a:spcPts val="6440"/>
              </a:lnSpc>
            </a:pPr>
            <a:r>
              <a:rPr lang="en-US" sz="4600">
                <a:solidFill>
                  <a:srgbClr val="874D63"/>
                </a:solidFill>
                <a:latin typeface="Roboto Condensed Bold"/>
              </a:rPr>
              <a:t>Câu 3. </a:t>
            </a:r>
          </a:p>
          <a:p>
            <a:pPr algn="just">
              <a:lnSpc>
                <a:spcPts val="6440"/>
              </a:lnSpc>
            </a:pPr>
            <a:endParaRPr lang="en-US" sz="4600">
              <a:solidFill>
                <a:srgbClr val="874D63"/>
              </a:solidFill>
              <a:latin typeface="Roboto Condensed Bol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65917" y="-257225"/>
            <a:ext cx="2986767" cy="2019801"/>
          </a:xfrm>
          <a:prstGeom prst="rect">
            <a:avLst/>
          </a:prstGeom>
        </p:spPr>
      </p:pic>
      <p:graphicFrame>
        <p:nvGraphicFramePr>
          <p:cNvPr id="6" name="Table 6"/>
          <p:cNvGraphicFramePr>
            <a:graphicFrameLocks noGrp="1"/>
          </p:cNvGraphicFramePr>
          <p:nvPr/>
        </p:nvGraphicFramePr>
        <p:xfrm>
          <a:off x="708253" y="3405107"/>
          <a:ext cx="16871493" cy="4562475"/>
        </p:xfrm>
        <a:graphic>
          <a:graphicData uri="http://schemas.openxmlformats.org/drawingml/2006/table">
            <a:tbl>
              <a:tblPr/>
              <a:tblGrid>
                <a:gridCol w="8693398">
                  <a:extLst>
                    <a:ext uri="{9D8B030D-6E8A-4147-A177-3AD203B41FA5}">
                      <a16:colId xmlns:a16="http://schemas.microsoft.com/office/drawing/2014/main" val="20000"/>
                    </a:ext>
                  </a:extLst>
                </a:gridCol>
                <a:gridCol w="8178095">
                  <a:extLst>
                    <a:ext uri="{9D8B030D-6E8A-4147-A177-3AD203B41FA5}">
                      <a16:colId xmlns:a16="http://schemas.microsoft.com/office/drawing/2014/main" val="20001"/>
                    </a:ext>
                  </a:extLst>
                </a:gridCol>
              </a:tblGrid>
              <a:tr h="1104599">
                <a:tc>
                  <a:txBody>
                    <a:bodyPr/>
                    <a:lstStyle/>
                    <a:p>
                      <a:pPr algn="ctr">
                        <a:lnSpc>
                          <a:spcPts val="4900"/>
                        </a:lnSpc>
                        <a:defRPr/>
                      </a:pPr>
                      <a:r>
                        <a:rPr lang="en-US" sz="3500">
                          <a:solidFill>
                            <a:srgbClr val="FFFFFF"/>
                          </a:solidFill>
                          <a:latin typeface="Roboto Condensed Bold"/>
                        </a:rPr>
                        <a:t>Câu hỏi </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solidFill>
                      <a:srgbClr val="C98475"/>
                    </a:solidFill>
                  </a:tcPr>
                </a:tc>
                <a:tc>
                  <a:txBody>
                    <a:bodyPr/>
                    <a:lstStyle/>
                    <a:p>
                      <a:pPr algn="ctr">
                        <a:lnSpc>
                          <a:spcPts val="4900"/>
                        </a:lnSpc>
                        <a:defRPr/>
                      </a:pPr>
                      <a:r>
                        <a:rPr lang="en-US" sz="3500">
                          <a:solidFill>
                            <a:srgbClr val="FFFFFF"/>
                          </a:solidFill>
                          <a:latin typeface="Roboto Condensed Bold"/>
                        </a:rPr>
                        <a:t>Trả lời</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solidFill>
                      <a:srgbClr val="C98475"/>
                    </a:solidFill>
                  </a:tcPr>
                </a:tc>
                <a:extLst>
                  <a:ext uri="{0D108BD9-81ED-4DB2-BD59-A6C34878D82A}">
                    <a16:rowId xmlns:a16="http://schemas.microsoft.com/office/drawing/2014/main" val="10000"/>
                  </a:ext>
                </a:extLst>
              </a:tr>
              <a:tr h="1104599">
                <a:tc>
                  <a:txBody>
                    <a:bodyPr/>
                    <a:lstStyle/>
                    <a:p>
                      <a:pPr algn="just">
                        <a:lnSpc>
                          <a:spcPts val="4900"/>
                        </a:lnSpc>
                        <a:defRPr/>
                      </a:pPr>
                      <a:r>
                        <a:rPr lang="en-US" sz="3500">
                          <a:solidFill>
                            <a:srgbClr val="000000"/>
                          </a:solidFill>
                          <a:latin typeface="Roboto Condensed"/>
                        </a:rPr>
                        <a:t>a. Bản tin du lịch ở thời điểm nào?</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Kết thúc tháng 4/2022</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extLst>
                  <a:ext uri="{0D108BD9-81ED-4DB2-BD59-A6C34878D82A}">
                    <a16:rowId xmlns:a16="http://schemas.microsoft.com/office/drawing/2014/main" val="10001"/>
                  </a:ext>
                </a:extLst>
              </a:tr>
              <a:tr h="2353277">
                <a:tc>
                  <a:txBody>
                    <a:bodyPr/>
                    <a:lstStyle/>
                    <a:p>
                      <a:pPr algn="just">
                        <a:lnSpc>
                          <a:spcPts val="4900"/>
                        </a:lnSpc>
                        <a:defRPr/>
                      </a:pPr>
                      <a:r>
                        <a:rPr lang="en-US" sz="3500">
                          <a:solidFill>
                            <a:srgbClr val="000000"/>
                          </a:solidFill>
                          <a:latin typeface="Roboto Condensed"/>
                        </a:rPr>
                        <a:t>b. 6,3 triệu lượt khách nghỉ đêm thuộc đối tượng nào? Chúng phản ánh điều gì?</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tc>
                  <a:txBody>
                    <a:bodyPr/>
                    <a:lstStyle/>
                    <a:p>
                      <a:pPr marL="755651" lvl="1" indent="-377825" algn="just">
                        <a:lnSpc>
                          <a:spcPts val="4900"/>
                        </a:lnSpc>
                        <a:buFont typeface="Arial"/>
                        <a:buChar char="•"/>
                        <a:defRPr/>
                      </a:pPr>
                      <a:r>
                        <a:rPr lang="en-US" sz="3500" dirty="0" err="1">
                          <a:solidFill>
                            <a:srgbClr val="000000"/>
                          </a:solidFill>
                          <a:latin typeface="Roboto Condensed"/>
                        </a:rPr>
                        <a:t>Thuộc</a:t>
                      </a:r>
                      <a:r>
                        <a:rPr lang="en-US" sz="3500" dirty="0">
                          <a:solidFill>
                            <a:srgbClr val="000000"/>
                          </a:solidFill>
                          <a:latin typeface="Roboto Condensed"/>
                        </a:rPr>
                        <a:t> </a:t>
                      </a:r>
                      <a:r>
                        <a:rPr lang="en-US" sz="3500" dirty="0" err="1">
                          <a:solidFill>
                            <a:srgbClr val="000000"/>
                          </a:solidFill>
                          <a:latin typeface="Roboto Condensed"/>
                        </a:rPr>
                        <a:t>khách</a:t>
                      </a:r>
                      <a:r>
                        <a:rPr lang="en-US" sz="3500" dirty="0">
                          <a:solidFill>
                            <a:srgbClr val="000000"/>
                          </a:solidFill>
                          <a:latin typeface="Roboto Condensed"/>
                        </a:rPr>
                        <a:t> </a:t>
                      </a:r>
                      <a:r>
                        <a:rPr lang="en-US" sz="3500" dirty="0" err="1">
                          <a:solidFill>
                            <a:srgbClr val="000000"/>
                          </a:solidFill>
                          <a:latin typeface="Roboto Condensed"/>
                        </a:rPr>
                        <a:t>nội</a:t>
                      </a:r>
                      <a:r>
                        <a:rPr lang="en-US" sz="3500" dirty="0">
                          <a:solidFill>
                            <a:srgbClr val="000000"/>
                          </a:solidFill>
                          <a:latin typeface="Roboto Condensed"/>
                        </a:rPr>
                        <a:t> </a:t>
                      </a:r>
                      <a:r>
                        <a:rPr lang="en-US" sz="3500" dirty="0" err="1">
                          <a:solidFill>
                            <a:srgbClr val="000000"/>
                          </a:solidFill>
                          <a:latin typeface="Roboto Condensed"/>
                        </a:rPr>
                        <a:t>địa</a:t>
                      </a:r>
                      <a:r>
                        <a:rPr lang="en-US" sz="3500" dirty="0">
                          <a:solidFill>
                            <a:srgbClr val="000000"/>
                          </a:solidFill>
                          <a:latin typeface="Roboto Condensed"/>
                        </a:rPr>
                        <a:t> </a:t>
                      </a:r>
                      <a:endParaRPr lang="en-US" sz="1100" dirty="0"/>
                    </a:p>
                    <a:p>
                      <a:pPr marL="755651" lvl="1" indent="-377825" algn="just">
                        <a:lnSpc>
                          <a:spcPts val="4900"/>
                        </a:lnSpc>
                        <a:buFont typeface="Arial"/>
                        <a:buChar char="•"/>
                      </a:pPr>
                      <a:r>
                        <a:rPr lang="en-US" sz="3500" dirty="0" err="1">
                          <a:solidFill>
                            <a:srgbClr val="000000"/>
                          </a:solidFill>
                          <a:latin typeface="Roboto Condensed"/>
                        </a:rPr>
                        <a:t>Phản</a:t>
                      </a:r>
                      <a:r>
                        <a:rPr lang="en-US" sz="3500" dirty="0">
                          <a:solidFill>
                            <a:srgbClr val="000000"/>
                          </a:solidFill>
                          <a:latin typeface="Roboto Condensed"/>
                        </a:rPr>
                        <a:t> </a:t>
                      </a:r>
                      <a:r>
                        <a:rPr lang="en-US" sz="3500" dirty="0" err="1">
                          <a:solidFill>
                            <a:srgbClr val="000000"/>
                          </a:solidFill>
                          <a:latin typeface="Roboto Condensed"/>
                        </a:rPr>
                        <a:t>ánh</a:t>
                      </a:r>
                      <a:r>
                        <a:rPr lang="en-US" sz="3500" dirty="0">
                          <a:solidFill>
                            <a:srgbClr val="000000"/>
                          </a:solidFill>
                          <a:latin typeface="Roboto Condensed"/>
                        </a:rPr>
                        <a:t>: </a:t>
                      </a:r>
                      <a:r>
                        <a:rPr lang="en-US" sz="3500" dirty="0" err="1">
                          <a:solidFill>
                            <a:srgbClr val="000000"/>
                          </a:solidFill>
                          <a:latin typeface="Roboto Condensed"/>
                        </a:rPr>
                        <a:t>nhu</a:t>
                      </a:r>
                      <a:r>
                        <a:rPr lang="en-US" sz="3500" dirty="0">
                          <a:solidFill>
                            <a:srgbClr val="000000"/>
                          </a:solidFill>
                          <a:latin typeface="Roboto Condensed"/>
                        </a:rPr>
                        <a:t> </a:t>
                      </a:r>
                      <a:r>
                        <a:rPr lang="en-US" sz="3500" dirty="0" err="1">
                          <a:solidFill>
                            <a:srgbClr val="000000"/>
                          </a:solidFill>
                          <a:latin typeface="Roboto Condensed"/>
                        </a:rPr>
                        <a:t>cầu</a:t>
                      </a:r>
                      <a:r>
                        <a:rPr lang="en-US" sz="3500" dirty="0">
                          <a:solidFill>
                            <a:srgbClr val="000000"/>
                          </a:solidFill>
                          <a:latin typeface="Roboto Condensed"/>
                        </a:rPr>
                        <a:t> du </a:t>
                      </a:r>
                      <a:r>
                        <a:rPr lang="en-US" sz="3500" dirty="0" err="1">
                          <a:solidFill>
                            <a:srgbClr val="000000"/>
                          </a:solidFill>
                          <a:latin typeface="Roboto Condensed"/>
                        </a:rPr>
                        <a:t>lịch</a:t>
                      </a:r>
                      <a:r>
                        <a:rPr lang="en-US" sz="3500" dirty="0">
                          <a:solidFill>
                            <a:srgbClr val="000000"/>
                          </a:solidFill>
                          <a:latin typeface="Roboto Condensed"/>
                        </a:rPr>
                        <a:t>, </a:t>
                      </a:r>
                      <a:r>
                        <a:rPr lang="en-US" sz="3500" dirty="0" err="1">
                          <a:solidFill>
                            <a:srgbClr val="000000"/>
                          </a:solidFill>
                          <a:latin typeface="Roboto Condensed"/>
                        </a:rPr>
                        <a:t>nghỉ</a:t>
                      </a:r>
                      <a:r>
                        <a:rPr lang="en-US" sz="3500" dirty="0">
                          <a:solidFill>
                            <a:srgbClr val="000000"/>
                          </a:solidFill>
                          <a:latin typeface="Roboto Condensed"/>
                        </a:rPr>
                        <a:t> </a:t>
                      </a:r>
                      <a:r>
                        <a:rPr lang="en-US" sz="3500" dirty="0" err="1">
                          <a:solidFill>
                            <a:srgbClr val="000000"/>
                          </a:solidFill>
                          <a:latin typeface="Roboto Condensed"/>
                        </a:rPr>
                        <a:t>dưỡng</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công</a:t>
                      </a:r>
                      <a:r>
                        <a:rPr lang="en-US" sz="3500" dirty="0">
                          <a:solidFill>
                            <a:srgbClr val="000000"/>
                          </a:solidFill>
                          <a:latin typeface="Roboto Condensed"/>
                        </a:rPr>
                        <a:t> </a:t>
                      </a:r>
                      <a:r>
                        <a:rPr lang="en-US" sz="3500" dirty="0" err="1">
                          <a:solidFill>
                            <a:srgbClr val="000000"/>
                          </a:solidFill>
                          <a:latin typeface="Roboto Condensed"/>
                        </a:rPr>
                        <a:t>dân</a:t>
                      </a:r>
                      <a:r>
                        <a:rPr lang="en-US" sz="3500" dirty="0">
                          <a:solidFill>
                            <a:srgbClr val="000000"/>
                          </a:solidFill>
                          <a:latin typeface="Roboto Condensed"/>
                        </a:rPr>
                        <a:t> </a:t>
                      </a:r>
                      <a:r>
                        <a:rPr lang="en-US" sz="3500" dirty="0" err="1">
                          <a:solidFill>
                            <a:srgbClr val="000000"/>
                          </a:solidFill>
                          <a:latin typeface="Roboto Condensed"/>
                        </a:rPr>
                        <a:t>Việt</a:t>
                      </a:r>
                      <a:r>
                        <a:rPr lang="en-US" sz="3500" dirty="0">
                          <a:solidFill>
                            <a:srgbClr val="000000"/>
                          </a:solidFill>
                          <a:latin typeface="Roboto Condensed"/>
                        </a:rPr>
                        <a:t> Nam </a:t>
                      </a:r>
                      <a:r>
                        <a:rPr lang="en-US" sz="3500" dirty="0" err="1">
                          <a:solidFill>
                            <a:srgbClr val="000000"/>
                          </a:solidFill>
                          <a:latin typeface="Roboto Condensed"/>
                        </a:rPr>
                        <a:t>tăng</a:t>
                      </a:r>
                      <a:endParaRPr lang="en-US" sz="3500" dirty="0">
                        <a:solidFill>
                          <a:srgbClr val="000000"/>
                        </a:solidFill>
                        <a:latin typeface="Roboto Condensed"/>
                      </a:endParaRPr>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7"/>
          <p:cNvSpPr txBox="1"/>
          <p:nvPr/>
        </p:nvSpPr>
        <p:spPr>
          <a:xfrm>
            <a:off x="3162952" y="240845"/>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
        <p:nvSpPr>
          <p:cNvPr id="8" name="TextBox 8"/>
          <p:cNvSpPr txBox="1"/>
          <p:nvPr/>
        </p:nvSpPr>
        <p:spPr>
          <a:xfrm>
            <a:off x="1361506" y="2124164"/>
            <a:ext cx="16757939" cy="1597362"/>
          </a:xfrm>
          <a:prstGeom prst="rect">
            <a:avLst/>
          </a:prstGeom>
        </p:spPr>
        <p:txBody>
          <a:bodyPr lIns="0" tIns="0" rIns="0" bIns="0" rtlCol="0" anchor="t">
            <a:spAutoFit/>
          </a:bodyPr>
          <a:lstStyle/>
          <a:p>
            <a:pPr algn="just">
              <a:lnSpc>
                <a:spcPts val="6440"/>
              </a:lnSpc>
            </a:pPr>
            <a:r>
              <a:rPr lang="en-US" sz="4600">
                <a:solidFill>
                  <a:srgbClr val="874D63"/>
                </a:solidFill>
                <a:latin typeface="Roboto Condensed Bold"/>
              </a:rPr>
              <a:t>Câu 3. </a:t>
            </a:r>
          </a:p>
          <a:p>
            <a:pPr algn="just">
              <a:lnSpc>
                <a:spcPts val="6440"/>
              </a:lnSpc>
            </a:pPr>
            <a:endParaRPr lang="en-US" sz="4600">
              <a:solidFill>
                <a:srgbClr val="874D63"/>
              </a:solidFill>
              <a:latin typeface="Roboto Condensed Bol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65917" y="-257225"/>
            <a:ext cx="2986767" cy="2019801"/>
          </a:xfrm>
          <a:prstGeom prst="rect">
            <a:avLst/>
          </a:prstGeom>
        </p:spPr>
      </p:pic>
      <p:graphicFrame>
        <p:nvGraphicFramePr>
          <p:cNvPr id="6" name="Table 6"/>
          <p:cNvGraphicFramePr>
            <a:graphicFrameLocks noGrp="1"/>
          </p:cNvGraphicFramePr>
          <p:nvPr/>
        </p:nvGraphicFramePr>
        <p:xfrm>
          <a:off x="708253" y="3405107"/>
          <a:ext cx="16871493" cy="4562475"/>
        </p:xfrm>
        <a:graphic>
          <a:graphicData uri="http://schemas.openxmlformats.org/drawingml/2006/table">
            <a:tbl>
              <a:tblPr/>
              <a:tblGrid>
                <a:gridCol w="8693398">
                  <a:extLst>
                    <a:ext uri="{9D8B030D-6E8A-4147-A177-3AD203B41FA5}">
                      <a16:colId xmlns:a16="http://schemas.microsoft.com/office/drawing/2014/main" val="20000"/>
                    </a:ext>
                  </a:extLst>
                </a:gridCol>
                <a:gridCol w="8178095">
                  <a:extLst>
                    <a:ext uri="{9D8B030D-6E8A-4147-A177-3AD203B41FA5}">
                      <a16:colId xmlns:a16="http://schemas.microsoft.com/office/drawing/2014/main" val="20001"/>
                    </a:ext>
                  </a:extLst>
                </a:gridCol>
              </a:tblGrid>
              <a:tr h="1104599">
                <a:tc>
                  <a:txBody>
                    <a:bodyPr/>
                    <a:lstStyle/>
                    <a:p>
                      <a:pPr algn="ctr">
                        <a:lnSpc>
                          <a:spcPts val="4900"/>
                        </a:lnSpc>
                        <a:defRPr/>
                      </a:pPr>
                      <a:r>
                        <a:rPr lang="en-US" sz="3500" dirty="0" err="1">
                          <a:solidFill>
                            <a:srgbClr val="FFFFFF"/>
                          </a:solidFill>
                          <a:latin typeface="Roboto Condensed Bold"/>
                        </a:rPr>
                        <a:t>Câu</a:t>
                      </a:r>
                      <a:r>
                        <a:rPr lang="en-US" sz="3500" dirty="0">
                          <a:solidFill>
                            <a:srgbClr val="FFFFFF"/>
                          </a:solidFill>
                          <a:latin typeface="Roboto Condensed Bold"/>
                        </a:rPr>
                        <a:t> </a:t>
                      </a:r>
                      <a:r>
                        <a:rPr lang="en-US" sz="3500" dirty="0" err="1">
                          <a:solidFill>
                            <a:srgbClr val="FFFFFF"/>
                          </a:solidFill>
                          <a:latin typeface="Roboto Condensed Bold"/>
                        </a:rPr>
                        <a:t>hỏi</a:t>
                      </a:r>
                      <a:r>
                        <a:rPr lang="en-US" sz="3500" dirty="0">
                          <a:solidFill>
                            <a:srgbClr val="FFFFFF"/>
                          </a:solidFill>
                          <a:latin typeface="Roboto Condensed Bold"/>
                        </a:rPr>
                        <a:t> </a:t>
                      </a:r>
                      <a:endParaRPr lang="en-US" sz="1100" dirty="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solidFill>
                      <a:srgbClr val="C98475"/>
                    </a:solidFill>
                  </a:tcPr>
                </a:tc>
                <a:tc>
                  <a:txBody>
                    <a:bodyPr/>
                    <a:lstStyle/>
                    <a:p>
                      <a:pPr algn="ctr">
                        <a:lnSpc>
                          <a:spcPts val="4900"/>
                        </a:lnSpc>
                        <a:defRPr/>
                      </a:pPr>
                      <a:r>
                        <a:rPr lang="en-US" sz="3500">
                          <a:solidFill>
                            <a:srgbClr val="FFFFFF"/>
                          </a:solidFill>
                          <a:latin typeface="Roboto Condensed Bold"/>
                        </a:rPr>
                        <a:t>Trả lời</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solidFill>
                      <a:srgbClr val="C98475"/>
                    </a:solidFill>
                  </a:tcPr>
                </a:tc>
                <a:extLst>
                  <a:ext uri="{0D108BD9-81ED-4DB2-BD59-A6C34878D82A}">
                    <a16:rowId xmlns:a16="http://schemas.microsoft.com/office/drawing/2014/main" val="10000"/>
                  </a:ext>
                </a:extLst>
              </a:tr>
              <a:tr h="1728938">
                <a:tc>
                  <a:txBody>
                    <a:bodyPr/>
                    <a:lstStyle/>
                    <a:p>
                      <a:pPr algn="just">
                        <a:lnSpc>
                          <a:spcPts val="4900"/>
                        </a:lnSpc>
                        <a:defRPr/>
                      </a:pPr>
                      <a:r>
                        <a:rPr lang="en-US" sz="3500">
                          <a:solidFill>
                            <a:srgbClr val="000000"/>
                          </a:solidFill>
                          <a:latin typeface="Roboto Condensed"/>
                        </a:rPr>
                        <a:t>c. Mũi tên tướng vào con số 16,7% đã nói lên điều gì?</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Biểu tượng sự tăng trưởng của ngành du lịch năm 2022</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extLst>
                  <a:ext uri="{0D108BD9-81ED-4DB2-BD59-A6C34878D82A}">
                    <a16:rowId xmlns:a16="http://schemas.microsoft.com/office/drawing/2014/main" val="10001"/>
                  </a:ext>
                </a:extLst>
              </a:tr>
              <a:tr h="1728938">
                <a:tc>
                  <a:txBody>
                    <a:bodyPr/>
                    <a:lstStyle/>
                    <a:p>
                      <a:pPr algn="just">
                        <a:lnSpc>
                          <a:spcPts val="4900"/>
                        </a:lnSpc>
                        <a:defRPr/>
                      </a:pPr>
                      <a:r>
                        <a:rPr lang="en-US" sz="3500">
                          <a:solidFill>
                            <a:srgbClr val="000000"/>
                          </a:solidFill>
                          <a:latin typeface="Roboto Condensed"/>
                        </a:rPr>
                        <a:t>d. Con số 92.400 và 70.000 cùng hai cột (tại vị trí đó) biểu thị điều gì?</a:t>
                      </a:r>
                      <a:endParaRPr lang="en-US" sz="110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tc>
                  <a:txBody>
                    <a:bodyPr/>
                    <a:lstStyle/>
                    <a:p>
                      <a:pPr algn="l">
                        <a:lnSpc>
                          <a:spcPts val="4900"/>
                        </a:lnSpc>
                        <a:defRPr/>
                      </a:pPr>
                      <a:r>
                        <a:rPr lang="en-US" sz="3500" dirty="0" err="1">
                          <a:solidFill>
                            <a:srgbClr val="000000"/>
                          </a:solidFill>
                          <a:latin typeface="Roboto Condensed"/>
                        </a:rPr>
                        <a:t>Sự</a:t>
                      </a:r>
                      <a:r>
                        <a:rPr lang="en-US" sz="3500" dirty="0">
                          <a:solidFill>
                            <a:srgbClr val="000000"/>
                          </a:solidFill>
                          <a:latin typeface="Roboto Condensed"/>
                        </a:rPr>
                        <a:t> </a:t>
                      </a:r>
                      <a:r>
                        <a:rPr lang="en-US" sz="3500" dirty="0" err="1">
                          <a:solidFill>
                            <a:srgbClr val="000000"/>
                          </a:solidFill>
                          <a:latin typeface="Roboto Condensed"/>
                        </a:rPr>
                        <a:t>tăng</a:t>
                      </a:r>
                      <a:r>
                        <a:rPr lang="en-US" sz="3500" dirty="0">
                          <a:solidFill>
                            <a:srgbClr val="000000"/>
                          </a:solidFill>
                          <a:latin typeface="Roboto Condensed"/>
                        </a:rPr>
                        <a:t> </a:t>
                      </a:r>
                      <a:r>
                        <a:rPr lang="en-US" sz="3500" dirty="0" err="1">
                          <a:solidFill>
                            <a:srgbClr val="000000"/>
                          </a:solidFill>
                          <a:latin typeface="Roboto Condensed"/>
                        </a:rPr>
                        <a:t>trưởng</a:t>
                      </a:r>
                      <a:r>
                        <a:rPr lang="en-US" sz="3500" dirty="0">
                          <a:solidFill>
                            <a:srgbClr val="000000"/>
                          </a:solidFill>
                          <a:latin typeface="Roboto Condensed"/>
                        </a:rPr>
                        <a:t> </a:t>
                      </a:r>
                      <a:r>
                        <a:rPr lang="en-US" sz="3500" dirty="0" err="1">
                          <a:solidFill>
                            <a:srgbClr val="000000"/>
                          </a:solidFill>
                          <a:latin typeface="Roboto Condensed"/>
                        </a:rPr>
                        <a:t>vượt</a:t>
                      </a:r>
                      <a:r>
                        <a:rPr lang="en-US" sz="3500" dirty="0">
                          <a:solidFill>
                            <a:srgbClr val="000000"/>
                          </a:solidFill>
                          <a:latin typeface="Roboto Condensed"/>
                        </a:rPr>
                        <a:t> </a:t>
                      </a:r>
                      <a:r>
                        <a:rPr lang="en-US" sz="3500" dirty="0" err="1">
                          <a:solidFill>
                            <a:srgbClr val="000000"/>
                          </a:solidFill>
                          <a:latin typeface="Roboto Condensed"/>
                        </a:rPr>
                        <a:t>bậc</a:t>
                      </a:r>
                      <a:r>
                        <a:rPr lang="en-US" sz="3500" dirty="0">
                          <a:solidFill>
                            <a:srgbClr val="000000"/>
                          </a:solidFill>
                          <a:latin typeface="Roboto Condensed"/>
                        </a:rPr>
                        <a:t> </a:t>
                      </a:r>
                      <a:r>
                        <a:rPr lang="en-US" sz="3500" dirty="0" err="1">
                          <a:solidFill>
                            <a:srgbClr val="000000"/>
                          </a:solidFill>
                          <a:latin typeface="Roboto Condensed"/>
                        </a:rPr>
                        <a:t>về</a:t>
                      </a:r>
                      <a:r>
                        <a:rPr lang="en-US" sz="3500" dirty="0">
                          <a:solidFill>
                            <a:srgbClr val="000000"/>
                          </a:solidFill>
                          <a:latin typeface="Roboto Condensed"/>
                        </a:rPr>
                        <a:t> </a:t>
                      </a:r>
                      <a:r>
                        <a:rPr lang="en-US" sz="3500" dirty="0" err="1">
                          <a:solidFill>
                            <a:srgbClr val="000000"/>
                          </a:solidFill>
                          <a:latin typeface="Roboto Condensed"/>
                        </a:rPr>
                        <a:t>khách</a:t>
                      </a:r>
                      <a:r>
                        <a:rPr lang="en-US" sz="3500" dirty="0">
                          <a:solidFill>
                            <a:srgbClr val="000000"/>
                          </a:solidFill>
                          <a:latin typeface="Roboto Condensed"/>
                        </a:rPr>
                        <a:t> du </a:t>
                      </a:r>
                      <a:r>
                        <a:rPr lang="en-US" sz="3500" dirty="0" err="1">
                          <a:solidFill>
                            <a:srgbClr val="000000"/>
                          </a:solidFill>
                          <a:latin typeface="Roboto Condensed"/>
                        </a:rPr>
                        <a:t>lịch</a:t>
                      </a:r>
                      <a:r>
                        <a:rPr lang="en-US" sz="3500" dirty="0">
                          <a:solidFill>
                            <a:srgbClr val="000000"/>
                          </a:solidFill>
                          <a:latin typeface="Roboto Condensed"/>
                        </a:rPr>
                        <a:t> </a:t>
                      </a:r>
                      <a:r>
                        <a:rPr lang="en-US" sz="3500" dirty="0" err="1">
                          <a:solidFill>
                            <a:srgbClr val="000000"/>
                          </a:solidFill>
                          <a:latin typeface="Roboto Condensed"/>
                        </a:rPr>
                        <a:t>quốc</a:t>
                      </a:r>
                      <a:r>
                        <a:rPr lang="en-US" sz="3500" dirty="0">
                          <a:solidFill>
                            <a:srgbClr val="000000"/>
                          </a:solidFill>
                          <a:latin typeface="Roboto Condensed"/>
                        </a:rPr>
                        <a:t> </a:t>
                      </a:r>
                      <a:r>
                        <a:rPr lang="en-US" sz="3500" dirty="0" err="1">
                          <a:solidFill>
                            <a:srgbClr val="000000"/>
                          </a:solidFill>
                          <a:latin typeface="Roboto Condensed"/>
                        </a:rPr>
                        <a:t>tế</a:t>
                      </a:r>
                      <a:r>
                        <a:rPr lang="en-US" sz="3500" dirty="0">
                          <a:solidFill>
                            <a:srgbClr val="000000"/>
                          </a:solidFill>
                          <a:latin typeface="Roboto Condensed"/>
                        </a:rPr>
                        <a:t> </a:t>
                      </a:r>
                      <a:r>
                        <a:rPr lang="en-US" sz="3500" dirty="0" err="1">
                          <a:solidFill>
                            <a:srgbClr val="000000"/>
                          </a:solidFill>
                          <a:latin typeface="Roboto Condensed"/>
                        </a:rPr>
                        <a:t>trong</a:t>
                      </a:r>
                      <a:r>
                        <a:rPr lang="en-US" sz="3500" dirty="0">
                          <a:solidFill>
                            <a:srgbClr val="000000"/>
                          </a:solidFill>
                          <a:latin typeface="Roboto Condensed"/>
                        </a:rPr>
                        <a:t> </a:t>
                      </a:r>
                      <a:r>
                        <a:rPr lang="en-US" sz="3500" dirty="0" err="1">
                          <a:solidFill>
                            <a:srgbClr val="000000"/>
                          </a:solidFill>
                          <a:latin typeface="Roboto Condensed"/>
                        </a:rPr>
                        <a:t>tháng</a:t>
                      </a:r>
                      <a:r>
                        <a:rPr lang="en-US" sz="3500" dirty="0">
                          <a:solidFill>
                            <a:srgbClr val="000000"/>
                          </a:solidFill>
                          <a:latin typeface="Roboto Condensed"/>
                        </a:rPr>
                        <a:t> 4/2022</a:t>
                      </a:r>
                      <a:endParaRPr lang="en-US" sz="1100" dirty="0"/>
                    </a:p>
                  </a:txBody>
                  <a:tcPr marL="190500" marR="190500" marT="190500" marB="190500" anchor="ctr">
                    <a:lnL w="38100" cap="flat" cmpd="sng" algn="ctr">
                      <a:solidFill>
                        <a:srgbClr val="7C2F32"/>
                      </a:solidFill>
                      <a:prstDash val="solid"/>
                      <a:round/>
                      <a:headEnd type="none" w="med" len="med"/>
                      <a:tailEnd type="none" w="med" len="med"/>
                    </a:lnL>
                    <a:lnR w="38100" cap="flat" cmpd="sng" algn="ctr">
                      <a:solidFill>
                        <a:srgbClr val="7C2F32"/>
                      </a:solidFill>
                      <a:prstDash val="solid"/>
                      <a:round/>
                      <a:headEnd type="none" w="med" len="med"/>
                      <a:tailEnd type="none" w="med" len="med"/>
                    </a:lnR>
                    <a:lnT w="38100" cap="flat" cmpd="sng" algn="ctr">
                      <a:solidFill>
                        <a:srgbClr val="7C2F32"/>
                      </a:solidFill>
                      <a:prstDash val="solid"/>
                      <a:round/>
                      <a:headEnd type="none" w="med" len="med"/>
                      <a:tailEnd type="none" w="med" len="med"/>
                    </a:lnT>
                    <a:lnB w="38100" cap="flat" cmpd="sng" algn="ctr">
                      <a:solidFill>
                        <a:srgbClr val="7C2F3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7"/>
          <p:cNvSpPr txBox="1"/>
          <p:nvPr/>
        </p:nvSpPr>
        <p:spPr>
          <a:xfrm>
            <a:off x="3162952" y="240845"/>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
        <p:nvSpPr>
          <p:cNvPr id="8" name="TextBox 8"/>
          <p:cNvSpPr txBox="1"/>
          <p:nvPr/>
        </p:nvSpPr>
        <p:spPr>
          <a:xfrm>
            <a:off x="1361506" y="2124164"/>
            <a:ext cx="16757939" cy="1597362"/>
          </a:xfrm>
          <a:prstGeom prst="rect">
            <a:avLst/>
          </a:prstGeom>
        </p:spPr>
        <p:txBody>
          <a:bodyPr lIns="0" tIns="0" rIns="0" bIns="0" rtlCol="0" anchor="t">
            <a:spAutoFit/>
          </a:bodyPr>
          <a:lstStyle/>
          <a:p>
            <a:pPr algn="just">
              <a:lnSpc>
                <a:spcPts val="6440"/>
              </a:lnSpc>
            </a:pPr>
            <a:r>
              <a:rPr lang="en-US" sz="4600">
                <a:solidFill>
                  <a:srgbClr val="874D63"/>
                </a:solidFill>
                <a:latin typeface="Roboto Condensed Bold"/>
              </a:rPr>
              <a:t>Câu 3. </a:t>
            </a:r>
          </a:p>
          <a:p>
            <a:pPr algn="just">
              <a:lnSpc>
                <a:spcPts val="6440"/>
              </a:lnSpc>
            </a:pPr>
            <a:endParaRPr lang="en-US" sz="4600">
              <a:solidFill>
                <a:srgbClr val="874D63"/>
              </a:solidFill>
              <a:latin typeface="Roboto Condensed Bol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3448" y="-330674"/>
            <a:ext cx="4114800" cy="4114800"/>
          </a:xfrm>
          <a:prstGeom prst="rect">
            <a:avLst/>
          </a:prstGeom>
        </p:spPr>
      </p:pic>
      <p:grpSp>
        <p:nvGrpSpPr>
          <p:cNvPr id="3" name="Group 3"/>
          <p:cNvGrpSpPr/>
          <p:nvPr/>
        </p:nvGrpSpPr>
        <p:grpSpPr>
          <a:xfrm>
            <a:off x="-304107" y="9115244"/>
            <a:ext cx="18810981" cy="1980000"/>
            <a:chOff x="0" y="0"/>
            <a:chExt cx="60328147" cy="6350000"/>
          </a:xfrm>
        </p:grpSpPr>
        <p:sp>
          <p:nvSpPr>
            <p:cNvPr id="4" name="Freeform 4"/>
            <p:cNvSpPr/>
            <p:nvPr/>
          </p:nvSpPr>
          <p:spPr>
            <a:xfrm>
              <a:off x="72390" y="72390"/>
              <a:ext cx="60183368" cy="6205220"/>
            </a:xfrm>
            <a:custGeom>
              <a:avLst/>
              <a:gdLst/>
              <a:ahLst/>
              <a:cxnLst/>
              <a:rect l="l" t="t" r="r" b="b"/>
              <a:pathLst>
                <a:path w="60183368" h="6205220">
                  <a:moveTo>
                    <a:pt x="0" y="0"/>
                  </a:moveTo>
                  <a:lnTo>
                    <a:pt x="60183368" y="0"/>
                  </a:lnTo>
                  <a:lnTo>
                    <a:pt x="60183368" y="6205220"/>
                  </a:lnTo>
                  <a:lnTo>
                    <a:pt x="0" y="6205220"/>
                  </a:lnTo>
                  <a:lnTo>
                    <a:pt x="0" y="0"/>
                  </a:lnTo>
                  <a:close/>
                </a:path>
              </a:pathLst>
            </a:custGeom>
            <a:solidFill>
              <a:srgbClr val="4E4F51"/>
            </a:solidFill>
          </p:spPr>
        </p:sp>
        <p:sp>
          <p:nvSpPr>
            <p:cNvPr id="5" name="Freeform 5"/>
            <p:cNvSpPr/>
            <p:nvPr/>
          </p:nvSpPr>
          <p:spPr>
            <a:xfrm>
              <a:off x="0" y="0"/>
              <a:ext cx="60328144" cy="6350000"/>
            </a:xfrm>
            <a:custGeom>
              <a:avLst/>
              <a:gdLst/>
              <a:ahLst/>
              <a:cxnLst/>
              <a:rect l="l" t="t" r="r" b="b"/>
              <a:pathLst>
                <a:path w="60328144" h="6350000">
                  <a:moveTo>
                    <a:pt x="60183365" y="6205220"/>
                  </a:moveTo>
                  <a:lnTo>
                    <a:pt x="60328144" y="6205220"/>
                  </a:lnTo>
                  <a:lnTo>
                    <a:pt x="60328144" y="6350000"/>
                  </a:lnTo>
                  <a:lnTo>
                    <a:pt x="60183365" y="6350000"/>
                  </a:lnTo>
                  <a:lnTo>
                    <a:pt x="60183365"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0183365" y="144780"/>
                  </a:moveTo>
                  <a:lnTo>
                    <a:pt x="60328144" y="144780"/>
                  </a:lnTo>
                  <a:lnTo>
                    <a:pt x="60328144" y="6205220"/>
                  </a:lnTo>
                  <a:lnTo>
                    <a:pt x="60183365" y="6205220"/>
                  </a:lnTo>
                  <a:lnTo>
                    <a:pt x="60183365" y="144780"/>
                  </a:lnTo>
                  <a:close/>
                  <a:moveTo>
                    <a:pt x="144780" y="6205220"/>
                  </a:moveTo>
                  <a:lnTo>
                    <a:pt x="60183365" y="6205220"/>
                  </a:lnTo>
                  <a:lnTo>
                    <a:pt x="60183365" y="6350000"/>
                  </a:lnTo>
                  <a:lnTo>
                    <a:pt x="144780" y="6350000"/>
                  </a:lnTo>
                  <a:lnTo>
                    <a:pt x="144780" y="6205220"/>
                  </a:lnTo>
                  <a:close/>
                  <a:moveTo>
                    <a:pt x="60183365" y="0"/>
                  </a:moveTo>
                  <a:lnTo>
                    <a:pt x="60328144" y="0"/>
                  </a:lnTo>
                  <a:lnTo>
                    <a:pt x="60328144" y="144780"/>
                  </a:lnTo>
                  <a:lnTo>
                    <a:pt x="60183365" y="144780"/>
                  </a:lnTo>
                  <a:lnTo>
                    <a:pt x="60183365" y="0"/>
                  </a:lnTo>
                  <a:close/>
                  <a:moveTo>
                    <a:pt x="0" y="0"/>
                  </a:moveTo>
                  <a:lnTo>
                    <a:pt x="144780" y="0"/>
                  </a:lnTo>
                  <a:lnTo>
                    <a:pt x="144780" y="144780"/>
                  </a:lnTo>
                  <a:lnTo>
                    <a:pt x="0" y="144780"/>
                  </a:lnTo>
                  <a:lnTo>
                    <a:pt x="0" y="0"/>
                  </a:lnTo>
                  <a:close/>
                  <a:moveTo>
                    <a:pt x="144780" y="0"/>
                  </a:moveTo>
                  <a:lnTo>
                    <a:pt x="60183365" y="0"/>
                  </a:lnTo>
                  <a:lnTo>
                    <a:pt x="60183365" y="144780"/>
                  </a:lnTo>
                  <a:lnTo>
                    <a:pt x="144780" y="144780"/>
                  </a:lnTo>
                  <a:lnTo>
                    <a:pt x="144780" y="0"/>
                  </a:lnTo>
                  <a:close/>
                </a:path>
              </a:pathLst>
            </a:custGeom>
            <a:solidFill>
              <a:srgbClr val="FAD40B"/>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37719" y="1922573"/>
            <a:ext cx="3650281" cy="7192671"/>
          </a:xfrm>
          <a:prstGeom prst="rect">
            <a:avLst/>
          </a:prstGeom>
        </p:spPr>
      </p:pic>
      <p:sp>
        <p:nvSpPr>
          <p:cNvPr id="7" name="TextBox 7"/>
          <p:cNvSpPr txBox="1"/>
          <p:nvPr/>
        </p:nvSpPr>
        <p:spPr>
          <a:xfrm>
            <a:off x="1346956" y="2783652"/>
            <a:ext cx="13290764" cy="1433577"/>
          </a:xfrm>
          <a:prstGeom prst="rect">
            <a:avLst/>
          </a:prstGeom>
        </p:spPr>
        <p:txBody>
          <a:bodyPr lIns="0" tIns="0" rIns="0" bIns="0" rtlCol="0" anchor="t">
            <a:spAutoFit/>
          </a:bodyPr>
          <a:lstStyle/>
          <a:p>
            <a:pPr algn="ctr">
              <a:lnSpc>
                <a:spcPts val="11931"/>
              </a:lnSpc>
              <a:spcBef>
                <a:spcPct val="0"/>
              </a:spcBef>
            </a:pPr>
            <a:r>
              <a:rPr lang="en-US" sz="7599" spc="-91">
                <a:solidFill>
                  <a:srgbClr val="FFFFFF"/>
                </a:solidFill>
                <a:latin typeface="Roboto Condensed"/>
              </a:rPr>
              <a:t>Dừng _________ chứng tỏ văn minh.</a:t>
            </a:r>
          </a:p>
        </p:txBody>
      </p:sp>
      <p:sp>
        <p:nvSpPr>
          <p:cNvPr id="8" name="TextBox 8"/>
          <p:cNvSpPr txBox="1"/>
          <p:nvPr/>
        </p:nvSpPr>
        <p:spPr>
          <a:xfrm>
            <a:off x="4532961" y="2722554"/>
            <a:ext cx="2158975" cy="1061572"/>
          </a:xfrm>
          <a:prstGeom prst="rect">
            <a:avLst/>
          </a:prstGeom>
        </p:spPr>
        <p:txBody>
          <a:bodyPr lIns="0" tIns="0" rIns="0" bIns="0" rtlCol="0" anchor="t">
            <a:spAutoFit/>
          </a:bodyPr>
          <a:lstStyle/>
          <a:p>
            <a:pPr algn="ctr">
              <a:lnSpc>
                <a:spcPts val="8679"/>
              </a:lnSpc>
            </a:pPr>
            <a:r>
              <a:rPr lang="en-US" sz="6199" dirty="0" err="1">
                <a:solidFill>
                  <a:srgbClr val="FFB300"/>
                </a:solidFill>
                <a:latin typeface="Roboto Condensed"/>
              </a:rPr>
              <a:t>đèn</a:t>
            </a:r>
            <a:r>
              <a:rPr lang="en-US" sz="6199" dirty="0">
                <a:solidFill>
                  <a:srgbClr val="FFB300"/>
                </a:solidFill>
                <a:latin typeface="Roboto Condensed"/>
              </a:rPr>
              <a:t> </a:t>
            </a:r>
            <a:r>
              <a:rPr lang="en-US" sz="6199" dirty="0" err="1">
                <a:solidFill>
                  <a:srgbClr val="FFB300"/>
                </a:solidFill>
                <a:latin typeface="Roboto Condensed"/>
              </a:rPr>
              <a:t>đỏ</a:t>
            </a:r>
            <a:endParaRPr lang="en-US" sz="6199" dirty="0">
              <a:solidFill>
                <a:srgbClr val="FFB300"/>
              </a:solidFill>
              <a:latin typeface="Roboto Condensed"/>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30152" y="7407389"/>
            <a:ext cx="6506112" cy="170785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a:srcRect b="36338"/>
          <a:stretch>
            <a:fillRect/>
          </a:stretch>
        </p:blipFill>
        <p:spPr>
          <a:xfrm>
            <a:off x="-6274384" y="4005001"/>
            <a:ext cx="24562384" cy="3361926"/>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65917" y="-257225"/>
            <a:ext cx="2986767" cy="2019801"/>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081966" y="7070530"/>
            <a:ext cx="4709356" cy="4114800"/>
          </a:xfrm>
          <a:prstGeom prst="rect">
            <a:avLst/>
          </a:prstGeom>
        </p:spPr>
      </p:pic>
      <p:sp>
        <p:nvSpPr>
          <p:cNvPr id="8" name="TextBox 8"/>
          <p:cNvSpPr txBox="1"/>
          <p:nvPr/>
        </p:nvSpPr>
        <p:spPr>
          <a:xfrm>
            <a:off x="3162952"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
        <p:nvSpPr>
          <p:cNvPr id="9" name="TextBox 9"/>
          <p:cNvSpPr txBox="1"/>
          <p:nvPr/>
        </p:nvSpPr>
        <p:spPr>
          <a:xfrm>
            <a:off x="501361" y="4744507"/>
            <a:ext cx="16757939" cy="3216314"/>
          </a:xfrm>
          <a:prstGeom prst="rect">
            <a:avLst/>
          </a:prstGeom>
        </p:spPr>
        <p:txBody>
          <a:bodyPr lIns="0" tIns="0" rIns="0" bIns="0" rtlCol="0" anchor="t">
            <a:spAutoFit/>
          </a:bodyPr>
          <a:lstStyle/>
          <a:p>
            <a:pPr algn="just">
              <a:lnSpc>
                <a:spcPts val="6440"/>
              </a:lnSpc>
            </a:pPr>
            <a:r>
              <a:rPr lang="en-US" sz="4600" dirty="0" err="1">
                <a:solidFill>
                  <a:srgbClr val="874D63"/>
                </a:solidFill>
                <a:latin typeface="Roboto Condensed Bold"/>
              </a:rPr>
              <a:t>Câu</a:t>
            </a:r>
            <a:r>
              <a:rPr lang="en-US" sz="4600" dirty="0">
                <a:solidFill>
                  <a:srgbClr val="874D63"/>
                </a:solidFill>
                <a:latin typeface="Roboto Condensed Bold"/>
              </a:rPr>
              <a:t> 4. </a:t>
            </a:r>
            <a:r>
              <a:rPr lang="en-US" sz="4600" dirty="0" err="1">
                <a:solidFill>
                  <a:srgbClr val="874D63"/>
                </a:solidFill>
                <a:latin typeface="Roboto Condensed Bold"/>
              </a:rPr>
              <a:t>Văn</a:t>
            </a:r>
            <a:r>
              <a:rPr lang="en-US" sz="4600" dirty="0">
                <a:solidFill>
                  <a:srgbClr val="874D63"/>
                </a:solidFill>
                <a:latin typeface="Roboto Condensed Bold"/>
              </a:rPr>
              <a:t> </a:t>
            </a:r>
            <a:r>
              <a:rPr lang="en-US" sz="4600" dirty="0" err="1">
                <a:solidFill>
                  <a:srgbClr val="874D63"/>
                </a:solidFill>
                <a:latin typeface="Roboto Condensed Bold"/>
              </a:rPr>
              <a:t>bản</a:t>
            </a:r>
            <a:r>
              <a:rPr lang="en-US" sz="4600" dirty="0">
                <a:solidFill>
                  <a:srgbClr val="874D63"/>
                </a:solidFill>
                <a:latin typeface="Roboto Condensed Bold"/>
              </a:rPr>
              <a:t> </a:t>
            </a:r>
            <a:r>
              <a:rPr lang="en-US" sz="4600" dirty="0" err="1">
                <a:solidFill>
                  <a:srgbClr val="874D63"/>
                </a:solidFill>
                <a:latin typeface="Roboto Condensed Bold"/>
              </a:rPr>
              <a:t>sử</a:t>
            </a:r>
            <a:r>
              <a:rPr lang="en-US" sz="4600" dirty="0">
                <a:solidFill>
                  <a:srgbClr val="874D63"/>
                </a:solidFill>
                <a:latin typeface="Roboto Condensed Bold"/>
              </a:rPr>
              <a:t> </a:t>
            </a:r>
            <a:r>
              <a:rPr lang="en-US" sz="4600" dirty="0" err="1">
                <a:solidFill>
                  <a:srgbClr val="874D63"/>
                </a:solidFill>
                <a:latin typeface="Roboto Condensed Bold"/>
              </a:rPr>
              <a:t>dụng</a:t>
            </a:r>
            <a:r>
              <a:rPr lang="en-US" sz="4600" dirty="0">
                <a:solidFill>
                  <a:srgbClr val="874D63"/>
                </a:solidFill>
                <a:latin typeface="Roboto Condensed Bold"/>
              </a:rPr>
              <a:t> </a:t>
            </a:r>
            <a:r>
              <a:rPr lang="en-US" sz="4600" dirty="0" err="1">
                <a:solidFill>
                  <a:srgbClr val="874D63"/>
                </a:solidFill>
                <a:latin typeface="Roboto Condensed Bold"/>
              </a:rPr>
              <a:t>những</a:t>
            </a:r>
            <a:r>
              <a:rPr lang="en-US" sz="4600" dirty="0">
                <a:solidFill>
                  <a:srgbClr val="874D63"/>
                </a:solidFill>
                <a:latin typeface="Roboto Condensed Bold"/>
              </a:rPr>
              <a:t> </a:t>
            </a:r>
            <a:r>
              <a:rPr lang="en-US" sz="4600" dirty="0" err="1">
                <a:solidFill>
                  <a:srgbClr val="874D63"/>
                </a:solidFill>
                <a:latin typeface="Roboto Condensed Bold"/>
              </a:rPr>
              <a:t>phương</a:t>
            </a:r>
            <a:r>
              <a:rPr lang="en-US" sz="4600" dirty="0">
                <a:solidFill>
                  <a:srgbClr val="874D63"/>
                </a:solidFill>
                <a:latin typeface="Roboto Condensed Bold"/>
              </a:rPr>
              <a:t> </a:t>
            </a:r>
            <a:r>
              <a:rPr lang="en-US" sz="4600" dirty="0" err="1">
                <a:solidFill>
                  <a:srgbClr val="874D63"/>
                </a:solidFill>
                <a:latin typeface="Roboto Condensed Bold"/>
              </a:rPr>
              <a:t>tiện</a:t>
            </a:r>
            <a:r>
              <a:rPr lang="en-US" sz="4600" dirty="0">
                <a:solidFill>
                  <a:srgbClr val="874D63"/>
                </a:solidFill>
                <a:latin typeface="Roboto Condensed Bold"/>
              </a:rPr>
              <a:t> phi </a:t>
            </a:r>
            <a:r>
              <a:rPr lang="en-US" sz="4600" dirty="0" err="1">
                <a:solidFill>
                  <a:srgbClr val="874D63"/>
                </a:solidFill>
                <a:latin typeface="Roboto Condensed Bold"/>
              </a:rPr>
              <a:t>ngôn</a:t>
            </a:r>
            <a:r>
              <a:rPr lang="en-US" sz="4600" dirty="0">
                <a:solidFill>
                  <a:srgbClr val="874D63"/>
                </a:solidFill>
                <a:latin typeface="Roboto Condensed Bold"/>
              </a:rPr>
              <a:t> </a:t>
            </a:r>
            <a:r>
              <a:rPr lang="en-US" sz="4600" dirty="0" err="1">
                <a:solidFill>
                  <a:srgbClr val="874D63"/>
                </a:solidFill>
                <a:latin typeface="Roboto Condensed Bold"/>
              </a:rPr>
              <a:t>ngữ</a:t>
            </a:r>
            <a:r>
              <a:rPr lang="en-US" sz="4600" dirty="0">
                <a:solidFill>
                  <a:srgbClr val="874D63"/>
                </a:solidFill>
                <a:latin typeface="Roboto Condensed Bold"/>
              </a:rPr>
              <a:t> </a:t>
            </a:r>
            <a:r>
              <a:rPr lang="en-US" sz="4600" dirty="0" err="1">
                <a:solidFill>
                  <a:srgbClr val="874D63"/>
                </a:solidFill>
                <a:latin typeface="Roboto Condensed Bold"/>
              </a:rPr>
              <a:t>nào</a:t>
            </a:r>
            <a:r>
              <a:rPr lang="en-US" sz="4600" dirty="0">
                <a:solidFill>
                  <a:srgbClr val="874D63"/>
                </a:solidFill>
                <a:latin typeface="Roboto Condensed Bold"/>
              </a:rPr>
              <a:t>? </a:t>
            </a:r>
            <a:r>
              <a:rPr lang="en-US" sz="4600" dirty="0" err="1">
                <a:solidFill>
                  <a:srgbClr val="874D63"/>
                </a:solidFill>
                <a:latin typeface="Roboto Condensed Bold"/>
              </a:rPr>
              <a:t>Xác</a:t>
            </a:r>
            <a:r>
              <a:rPr lang="en-US" sz="4600" dirty="0">
                <a:solidFill>
                  <a:srgbClr val="874D63"/>
                </a:solidFill>
                <a:latin typeface="Roboto Condensed Bold"/>
              </a:rPr>
              <a:t> </a:t>
            </a:r>
            <a:r>
              <a:rPr lang="en-US" sz="4600" dirty="0" err="1">
                <a:solidFill>
                  <a:srgbClr val="874D63"/>
                </a:solidFill>
                <a:latin typeface="Roboto Condensed Bold"/>
              </a:rPr>
              <a:t>định</a:t>
            </a:r>
            <a:r>
              <a:rPr lang="en-US" sz="4600" dirty="0">
                <a:solidFill>
                  <a:srgbClr val="874D63"/>
                </a:solidFill>
                <a:latin typeface="Roboto Condensed Bold"/>
              </a:rPr>
              <a:t> </a:t>
            </a:r>
            <a:r>
              <a:rPr lang="en-US" sz="4600" dirty="0" err="1">
                <a:solidFill>
                  <a:srgbClr val="874D63"/>
                </a:solidFill>
                <a:latin typeface="Roboto Condensed Bold"/>
              </a:rPr>
              <a:t>tác</a:t>
            </a:r>
            <a:r>
              <a:rPr lang="en-US" sz="4600" dirty="0">
                <a:solidFill>
                  <a:srgbClr val="874D63"/>
                </a:solidFill>
                <a:latin typeface="Roboto Condensed Bold"/>
              </a:rPr>
              <a:t> </a:t>
            </a:r>
            <a:r>
              <a:rPr lang="en-US" sz="4600" dirty="0" err="1">
                <a:solidFill>
                  <a:srgbClr val="874D63"/>
                </a:solidFill>
                <a:latin typeface="Roboto Condensed Bold"/>
              </a:rPr>
              <a:t>dụng</a:t>
            </a:r>
            <a:r>
              <a:rPr lang="en-US" sz="4600" dirty="0">
                <a:solidFill>
                  <a:srgbClr val="874D63"/>
                </a:solidFill>
                <a:latin typeface="Roboto Condensed Bold"/>
              </a:rPr>
              <a:t> </a:t>
            </a:r>
            <a:r>
              <a:rPr lang="en-US" sz="4600" dirty="0" err="1">
                <a:solidFill>
                  <a:srgbClr val="874D63"/>
                </a:solidFill>
                <a:latin typeface="Roboto Condensed Bold"/>
              </a:rPr>
              <a:t>của</a:t>
            </a:r>
            <a:r>
              <a:rPr lang="en-US" sz="4600" dirty="0">
                <a:solidFill>
                  <a:srgbClr val="874D63"/>
                </a:solidFill>
                <a:latin typeface="Roboto Condensed Bold"/>
              </a:rPr>
              <a:t> </a:t>
            </a:r>
            <a:r>
              <a:rPr lang="en-US" sz="4600" dirty="0" err="1">
                <a:solidFill>
                  <a:srgbClr val="874D63"/>
                </a:solidFill>
                <a:latin typeface="Roboto Condensed Bold"/>
              </a:rPr>
              <a:t>từng</a:t>
            </a:r>
            <a:r>
              <a:rPr lang="en-US" sz="4600" dirty="0">
                <a:solidFill>
                  <a:srgbClr val="874D63"/>
                </a:solidFill>
                <a:latin typeface="Roboto Condensed Bold"/>
              </a:rPr>
              <a:t> </a:t>
            </a:r>
            <a:r>
              <a:rPr lang="en-US" sz="4600" dirty="0" err="1">
                <a:solidFill>
                  <a:srgbClr val="874D63"/>
                </a:solidFill>
                <a:latin typeface="Roboto Condensed Bold"/>
              </a:rPr>
              <a:t>phương</a:t>
            </a:r>
            <a:r>
              <a:rPr lang="en-US" sz="4600" dirty="0">
                <a:solidFill>
                  <a:srgbClr val="874D63"/>
                </a:solidFill>
                <a:latin typeface="Roboto Condensed Bold"/>
              </a:rPr>
              <a:t> </a:t>
            </a:r>
            <a:r>
              <a:rPr lang="en-US" sz="4600" dirty="0" err="1">
                <a:solidFill>
                  <a:srgbClr val="874D63"/>
                </a:solidFill>
                <a:latin typeface="Roboto Condensed Bold"/>
              </a:rPr>
              <a:t>tiện</a:t>
            </a:r>
            <a:r>
              <a:rPr lang="en-US" sz="4600" dirty="0">
                <a:solidFill>
                  <a:srgbClr val="874D63"/>
                </a:solidFill>
                <a:latin typeface="Roboto Condensed Bold"/>
              </a:rPr>
              <a:t>.</a:t>
            </a:r>
          </a:p>
          <a:p>
            <a:pPr algn="just">
              <a:lnSpc>
                <a:spcPts val="6440"/>
              </a:lnSpc>
            </a:pPr>
            <a:endParaRPr lang="en-US" sz="4600" dirty="0">
              <a:solidFill>
                <a:srgbClr val="874D63"/>
              </a:solidFill>
              <a:latin typeface="Roboto Condensed Bold"/>
            </a:endParaRPr>
          </a:p>
          <a:p>
            <a:pPr algn="just">
              <a:lnSpc>
                <a:spcPts val="6440"/>
              </a:lnSpc>
            </a:pPr>
            <a:endParaRPr lang="en-US" sz="4600" dirty="0">
              <a:solidFill>
                <a:srgbClr val="874D63"/>
              </a:solidFill>
              <a:latin typeface="Roboto Condensed Bol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a:srcRect l="8190" r="8190"/>
          <a:stretch>
            <a:fillRect/>
          </a:stretch>
        </p:blipFill>
        <p:spPr>
          <a:xfrm>
            <a:off x="-6274384" y="2970470"/>
            <a:ext cx="24562384" cy="6315444"/>
          </a:xfrm>
          <a:prstGeom prst="rect">
            <a:avLst/>
          </a:prstGeom>
        </p:spPr>
      </p:pic>
      <p:sp>
        <p:nvSpPr>
          <p:cNvPr id="6" name="TextBox 6"/>
          <p:cNvSpPr txBox="1"/>
          <p:nvPr/>
        </p:nvSpPr>
        <p:spPr>
          <a:xfrm>
            <a:off x="3162952"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
        <p:nvSpPr>
          <p:cNvPr id="7" name="TextBox 7"/>
          <p:cNvSpPr txBox="1"/>
          <p:nvPr/>
        </p:nvSpPr>
        <p:spPr>
          <a:xfrm>
            <a:off x="501361" y="3293351"/>
            <a:ext cx="16757939" cy="7263695"/>
          </a:xfrm>
          <a:prstGeom prst="rect">
            <a:avLst/>
          </a:prstGeom>
        </p:spPr>
        <p:txBody>
          <a:bodyPr lIns="0" tIns="0" rIns="0" bIns="0" rtlCol="0" anchor="t">
            <a:spAutoFit/>
          </a:bodyPr>
          <a:lstStyle/>
          <a:p>
            <a:pPr algn="just">
              <a:lnSpc>
                <a:spcPts val="6440"/>
              </a:lnSpc>
            </a:pPr>
            <a:r>
              <a:rPr lang="en-US" sz="4600" dirty="0" err="1">
                <a:solidFill>
                  <a:srgbClr val="874D63"/>
                </a:solidFill>
                <a:latin typeface="Roboto Condensed Bold"/>
              </a:rPr>
              <a:t>Câu</a:t>
            </a:r>
            <a:r>
              <a:rPr lang="en-US" sz="4600" dirty="0">
                <a:solidFill>
                  <a:srgbClr val="874D63"/>
                </a:solidFill>
                <a:latin typeface="Roboto Condensed Bold"/>
              </a:rPr>
              <a:t> 4. </a:t>
            </a:r>
            <a:r>
              <a:rPr lang="en-US" sz="4600" dirty="0" err="1">
                <a:solidFill>
                  <a:srgbClr val="874D63"/>
                </a:solidFill>
                <a:latin typeface="Roboto Condensed"/>
              </a:rPr>
              <a:t>Văn</a:t>
            </a:r>
            <a:r>
              <a:rPr lang="en-US" sz="4600" dirty="0">
                <a:solidFill>
                  <a:srgbClr val="874D63"/>
                </a:solidFill>
                <a:latin typeface="Roboto Condensed"/>
              </a:rPr>
              <a:t> </a:t>
            </a:r>
            <a:r>
              <a:rPr lang="en-US" sz="4600" dirty="0" err="1">
                <a:solidFill>
                  <a:srgbClr val="874D63"/>
                </a:solidFill>
                <a:latin typeface="Roboto Condensed"/>
              </a:rPr>
              <a:t>bản</a:t>
            </a:r>
            <a:r>
              <a:rPr lang="en-US" sz="4600" dirty="0">
                <a:solidFill>
                  <a:srgbClr val="874D63"/>
                </a:solidFill>
                <a:latin typeface="Roboto Condensed"/>
              </a:rPr>
              <a:t> </a:t>
            </a:r>
            <a:r>
              <a:rPr lang="en-US" sz="4600" dirty="0" err="1">
                <a:solidFill>
                  <a:srgbClr val="874D63"/>
                </a:solidFill>
                <a:latin typeface="Roboto Condensed"/>
              </a:rPr>
              <a:t>sử</a:t>
            </a:r>
            <a:r>
              <a:rPr lang="en-US" sz="4600" dirty="0">
                <a:solidFill>
                  <a:srgbClr val="874D63"/>
                </a:solidFill>
                <a:latin typeface="Roboto Condensed"/>
              </a:rPr>
              <a:t> </a:t>
            </a:r>
            <a:r>
              <a:rPr lang="en-US" sz="4600" dirty="0" err="1">
                <a:solidFill>
                  <a:srgbClr val="874D63"/>
                </a:solidFill>
                <a:latin typeface="Roboto Condensed"/>
              </a:rPr>
              <a:t>dụng</a:t>
            </a:r>
            <a:r>
              <a:rPr lang="en-US" sz="4600" dirty="0">
                <a:solidFill>
                  <a:srgbClr val="874D63"/>
                </a:solidFill>
                <a:latin typeface="Roboto Condensed"/>
              </a:rPr>
              <a:t> </a:t>
            </a:r>
            <a:r>
              <a:rPr lang="en-US" sz="4600" dirty="0" err="1">
                <a:solidFill>
                  <a:srgbClr val="874D63"/>
                </a:solidFill>
                <a:latin typeface="Roboto Condensed"/>
              </a:rPr>
              <a:t>những</a:t>
            </a:r>
            <a:r>
              <a:rPr lang="en-US" sz="4600" dirty="0">
                <a:solidFill>
                  <a:srgbClr val="874D63"/>
                </a:solidFill>
                <a:latin typeface="Roboto Condensed"/>
              </a:rPr>
              <a:t> </a:t>
            </a:r>
            <a:r>
              <a:rPr lang="en-US" sz="4600" dirty="0" err="1">
                <a:solidFill>
                  <a:srgbClr val="874D63"/>
                </a:solidFill>
                <a:latin typeface="Roboto Condensed"/>
              </a:rPr>
              <a:t>phương</a:t>
            </a:r>
            <a:r>
              <a:rPr lang="en-US" sz="4600" dirty="0">
                <a:solidFill>
                  <a:srgbClr val="874D63"/>
                </a:solidFill>
                <a:latin typeface="Roboto Condensed"/>
              </a:rPr>
              <a:t> </a:t>
            </a:r>
            <a:r>
              <a:rPr lang="en-US" sz="4600" dirty="0" err="1">
                <a:solidFill>
                  <a:srgbClr val="874D63"/>
                </a:solidFill>
                <a:latin typeface="Roboto Condensed"/>
              </a:rPr>
              <a:t>tiện</a:t>
            </a:r>
            <a:r>
              <a:rPr lang="en-US" sz="4600" dirty="0">
                <a:solidFill>
                  <a:srgbClr val="874D63"/>
                </a:solidFill>
                <a:latin typeface="Roboto Condensed"/>
              </a:rPr>
              <a:t> phi </a:t>
            </a:r>
            <a:r>
              <a:rPr lang="en-US" sz="4600" dirty="0" err="1">
                <a:solidFill>
                  <a:srgbClr val="874D63"/>
                </a:solidFill>
                <a:latin typeface="Roboto Condensed"/>
              </a:rPr>
              <a:t>ngôn</a:t>
            </a:r>
            <a:r>
              <a:rPr lang="en-US" sz="4600" dirty="0">
                <a:solidFill>
                  <a:srgbClr val="874D63"/>
                </a:solidFill>
                <a:latin typeface="Roboto Condensed"/>
              </a:rPr>
              <a:t> </a:t>
            </a:r>
            <a:r>
              <a:rPr lang="en-US" sz="4600" dirty="0" err="1">
                <a:solidFill>
                  <a:srgbClr val="874D63"/>
                </a:solidFill>
                <a:latin typeface="Roboto Condensed"/>
              </a:rPr>
              <a:t>ngữ</a:t>
            </a:r>
            <a:r>
              <a:rPr lang="en-US" sz="4600" dirty="0">
                <a:solidFill>
                  <a:srgbClr val="874D63"/>
                </a:solidFill>
                <a:latin typeface="Roboto Condensed"/>
              </a:rPr>
              <a:t>:</a:t>
            </a:r>
          </a:p>
          <a:p>
            <a:pPr algn="just">
              <a:lnSpc>
                <a:spcPts val="6440"/>
              </a:lnSpc>
            </a:pPr>
            <a:r>
              <a:rPr lang="en-US" sz="4600" dirty="0">
                <a:solidFill>
                  <a:srgbClr val="874D63"/>
                </a:solidFill>
                <a:latin typeface="Roboto Condensed"/>
              </a:rPr>
              <a:t>- </a:t>
            </a:r>
            <a:r>
              <a:rPr lang="en-US" sz="4600" dirty="0" err="1">
                <a:solidFill>
                  <a:srgbClr val="874D63"/>
                </a:solidFill>
                <a:latin typeface="Roboto Condensed"/>
              </a:rPr>
              <a:t>Số</a:t>
            </a:r>
            <a:r>
              <a:rPr lang="en-US" sz="4600" dirty="0">
                <a:solidFill>
                  <a:srgbClr val="874D63"/>
                </a:solidFill>
                <a:latin typeface="Roboto Condensed"/>
              </a:rPr>
              <a:t> </a:t>
            </a:r>
            <a:r>
              <a:rPr lang="en-US" sz="4600" dirty="0" err="1">
                <a:solidFill>
                  <a:srgbClr val="874D63"/>
                </a:solidFill>
                <a:latin typeface="Roboto Condensed"/>
              </a:rPr>
              <a:t>liệu</a:t>
            </a:r>
            <a:r>
              <a:rPr lang="en-US" sz="4600" dirty="0">
                <a:solidFill>
                  <a:srgbClr val="874D63"/>
                </a:solidFill>
                <a:latin typeface="Roboto Condensed"/>
              </a:rPr>
              <a:t> </a:t>
            </a:r>
            <a:r>
              <a:rPr lang="en-US" sz="4600" dirty="0" err="1">
                <a:solidFill>
                  <a:srgbClr val="874D63"/>
                </a:solidFill>
                <a:latin typeface="Roboto Condensed"/>
              </a:rPr>
              <a:t>với</a:t>
            </a:r>
            <a:r>
              <a:rPr lang="en-US" sz="4600" dirty="0">
                <a:solidFill>
                  <a:srgbClr val="874D63"/>
                </a:solidFill>
                <a:latin typeface="Roboto Condensed"/>
              </a:rPr>
              <a:t> </a:t>
            </a:r>
            <a:r>
              <a:rPr lang="en-US" sz="4600" dirty="0" err="1">
                <a:solidFill>
                  <a:srgbClr val="874D63"/>
                </a:solidFill>
                <a:latin typeface="Roboto Condensed"/>
              </a:rPr>
              <a:t>các</a:t>
            </a:r>
            <a:r>
              <a:rPr lang="en-US" sz="4600" dirty="0">
                <a:solidFill>
                  <a:srgbClr val="874D63"/>
                </a:solidFill>
                <a:latin typeface="Roboto Condensed"/>
              </a:rPr>
              <a:t> </a:t>
            </a:r>
            <a:r>
              <a:rPr lang="en-US" sz="4600" dirty="0" err="1">
                <a:solidFill>
                  <a:srgbClr val="874D63"/>
                </a:solidFill>
                <a:latin typeface="Roboto Condensed"/>
              </a:rPr>
              <a:t>đơn</a:t>
            </a:r>
            <a:r>
              <a:rPr lang="en-US" sz="4600" dirty="0">
                <a:solidFill>
                  <a:srgbClr val="874D63"/>
                </a:solidFill>
                <a:latin typeface="Roboto Condensed"/>
              </a:rPr>
              <a:t> </a:t>
            </a:r>
            <a:r>
              <a:rPr lang="en-US" sz="4600" dirty="0" err="1">
                <a:solidFill>
                  <a:srgbClr val="874D63"/>
                </a:solidFill>
                <a:latin typeface="Roboto Condensed"/>
              </a:rPr>
              <a:t>vị</a:t>
            </a:r>
            <a:r>
              <a:rPr lang="en-US" sz="4600" dirty="0">
                <a:solidFill>
                  <a:srgbClr val="874D63"/>
                </a:solidFill>
                <a:latin typeface="Roboto Condensed"/>
              </a:rPr>
              <a:t> </a:t>
            </a:r>
            <a:r>
              <a:rPr lang="en-US" sz="4600" dirty="0" err="1">
                <a:solidFill>
                  <a:srgbClr val="874D63"/>
                </a:solidFill>
                <a:latin typeface="Roboto Condensed"/>
              </a:rPr>
              <a:t>tính</a:t>
            </a:r>
            <a:r>
              <a:rPr lang="en-US" sz="4600" dirty="0">
                <a:solidFill>
                  <a:srgbClr val="874D63"/>
                </a:solidFill>
                <a:latin typeface="Roboto Condensed"/>
              </a:rPr>
              <a:t> </a:t>
            </a:r>
            <a:r>
              <a:rPr lang="en-US" sz="4600" dirty="0" err="1">
                <a:solidFill>
                  <a:srgbClr val="874D63"/>
                </a:solidFill>
                <a:latin typeface="Roboto Condensed"/>
              </a:rPr>
              <a:t>khác</a:t>
            </a:r>
            <a:r>
              <a:rPr lang="en-US" sz="4600" dirty="0">
                <a:solidFill>
                  <a:srgbClr val="874D63"/>
                </a:solidFill>
                <a:latin typeface="Roboto Condensed"/>
              </a:rPr>
              <a:t> </a:t>
            </a:r>
            <a:r>
              <a:rPr lang="en-US" sz="4600" dirty="0" err="1">
                <a:solidFill>
                  <a:srgbClr val="874D63"/>
                </a:solidFill>
                <a:latin typeface="Roboto Condensed"/>
              </a:rPr>
              <a:t>nhau</a:t>
            </a:r>
            <a:endParaRPr lang="en-US" sz="4600" dirty="0">
              <a:solidFill>
                <a:srgbClr val="874D63"/>
              </a:solidFill>
              <a:latin typeface="Roboto Condensed"/>
            </a:endParaRPr>
          </a:p>
          <a:p>
            <a:pPr algn="just">
              <a:lnSpc>
                <a:spcPts val="6440"/>
              </a:lnSpc>
            </a:pPr>
            <a:r>
              <a:rPr lang="en-US" sz="4600" dirty="0">
                <a:solidFill>
                  <a:srgbClr val="874D63"/>
                </a:solidFill>
                <a:latin typeface="Roboto Condensed"/>
              </a:rPr>
              <a:t>- </a:t>
            </a:r>
            <a:r>
              <a:rPr lang="en-US" sz="4600" dirty="0" err="1">
                <a:solidFill>
                  <a:srgbClr val="874D63"/>
                </a:solidFill>
                <a:latin typeface="Roboto Condensed"/>
              </a:rPr>
              <a:t>Đồ</a:t>
            </a:r>
            <a:r>
              <a:rPr lang="en-US" sz="4600" dirty="0">
                <a:solidFill>
                  <a:srgbClr val="874D63"/>
                </a:solidFill>
                <a:latin typeface="Roboto Condensed"/>
              </a:rPr>
              <a:t> </a:t>
            </a:r>
            <a:r>
              <a:rPr lang="en-US" sz="4600" dirty="0" err="1">
                <a:solidFill>
                  <a:srgbClr val="874D63"/>
                </a:solidFill>
                <a:latin typeface="Roboto Condensed"/>
              </a:rPr>
              <a:t>họa</a:t>
            </a:r>
            <a:r>
              <a:rPr lang="en-US" sz="4600" dirty="0">
                <a:solidFill>
                  <a:srgbClr val="874D63"/>
                </a:solidFill>
                <a:latin typeface="Roboto Condensed"/>
              </a:rPr>
              <a:t> </a:t>
            </a:r>
            <a:r>
              <a:rPr lang="en-US" sz="4600" dirty="0" err="1">
                <a:solidFill>
                  <a:srgbClr val="874D63"/>
                </a:solidFill>
                <a:latin typeface="Roboto Condensed"/>
              </a:rPr>
              <a:t>hình</a:t>
            </a:r>
            <a:r>
              <a:rPr lang="en-US" sz="4600" dirty="0">
                <a:solidFill>
                  <a:srgbClr val="874D63"/>
                </a:solidFill>
                <a:latin typeface="Roboto Condensed"/>
              </a:rPr>
              <a:t> </a:t>
            </a:r>
            <a:r>
              <a:rPr lang="en-US" sz="4600" dirty="0" err="1">
                <a:solidFill>
                  <a:srgbClr val="874D63"/>
                </a:solidFill>
                <a:latin typeface="Roboto Condensed"/>
              </a:rPr>
              <a:t>ảnh</a:t>
            </a:r>
            <a:r>
              <a:rPr lang="en-US" sz="4600" dirty="0">
                <a:solidFill>
                  <a:srgbClr val="874D63"/>
                </a:solidFill>
                <a:latin typeface="Roboto Condensed"/>
              </a:rPr>
              <a:t>: </a:t>
            </a:r>
            <a:r>
              <a:rPr lang="en-US" sz="4600" dirty="0" err="1">
                <a:solidFill>
                  <a:srgbClr val="874D63"/>
                </a:solidFill>
                <a:latin typeface="Roboto Condensed"/>
              </a:rPr>
              <a:t>sinh</a:t>
            </a:r>
            <a:r>
              <a:rPr lang="en-US" sz="4600" dirty="0">
                <a:solidFill>
                  <a:srgbClr val="874D63"/>
                </a:solidFill>
                <a:latin typeface="Roboto Condensed"/>
              </a:rPr>
              <a:t> </a:t>
            </a:r>
            <a:r>
              <a:rPr lang="en-US" sz="4600" dirty="0" err="1">
                <a:solidFill>
                  <a:srgbClr val="874D63"/>
                </a:solidFill>
                <a:latin typeface="Roboto Condensed"/>
              </a:rPr>
              <a:t>thái</a:t>
            </a:r>
            <a:r>
              <a:rPr lang="en-US" sz="4600" dirty="0">
                <a:solidFill>
                  <a:srgbClr val="874D63"/>
                </a:solidFill>
                <a:latin typeface="Roboto Condensed"/>
              </a:rPr>
              <a:t>, </a:t>
            </a:r>
            <a:r>
              <a:rPr lang="en-US" sz="4600" dirty="0" err="1">
                <a:solidFill>
                  <a:srgbClr val="874D63"/>
                </a:solidFill>
                <a:latin typeface="Roboto Condensed"/>
              </a:rPr>
              <a:t>địa</a:t>
            </a:r>
            <a:r>
              <a:rPr lang="en-US" sz="4600" dirty="0">
                <a:solidFill>
                  <a:srgbClr val="874D63"/>
                </a:solidFill>
                <a:latin typeface="Roboto Condensed"/>
              </a:rPr>
              <a:t> </a:t>
            </a:r>
            <a:r>
              <a:rPr lang="en-US" sz="4600" dirty="0" err="1">
                <a:solidFill>
                  <a:srgbClr val="874D63"/>
                </a:solidFill>
                <a:latin typeface="Roboto Condensed"/>
              </a:rPr>
              <a:t>lí</a:t>
            </a:r>
            <a:r>
              <a:rPr lang="en-US" sz="4600" dirty="0">
                <a:solidFill>
                  <a:srgbClr val="874D63"/>
                </a:solidFill>
                <a:latin typeface="Roboto Condensed"/>
              </a:rPr>
              <a:t> </a:t>
            </a:r>
            <a:r>
              <a:rPr lang="en-US" sz="4600" dirty="0" err="1">
                <a:solidFill>
                  <a:srgbClr val="874D63"/>
                </a:solidFill>
                <a:latin typeface="Roboto Condensed"/>
              </a:rPr>
              <a:t>đa</a:t>
            </a:r>
            <a:r>
              <a:rPr lang="en-US" sz="4600" dirty="0">
                <a:solidFill>
                  <a:srgbClr val="874D63"/>
                </a:solidFill>
                <a:latin typeface="Roboto Condensed"/>
              </a:rPr>
              <a:t> </a:t>
            </a:r>
            <a:r>
              <a:rPr lang="en-US" sz="4600" dirty="0" err="1">
                <a:solidFill>
                  <a:srgbClr val="874D63"/>
                </a:solidFill>
                <a:latin typeface="Roboto Condensed"/>
              </a:rPr>
              <a:t>dạng</a:t>
            </a:r>
            <a:r>
              <a:rPr lang="en-US" sz="4600" dirty="0">
                <a:solidFill>
                  <a:srgbClr val="874D63"/>
                </a:solidFill>
                <a:latin typeface="Roboto Condensed"/>
              </a:rPr>
              <a:t> ở </a:t>
            </a:r>
            <a:r>
              <a:rPr lang="en-US" sz="4600" dirty="0" err="1">
                <a:solidFill>
                  <a:srgbClr val="874D63"/>
                </a:solidFill>
                <a:latin typeface="Roboto Condensed"/>
              </a:rPr>
              <a:t>Việt</a:t>
            </a:r>
            <a:r>
              <a:rPr lang="en-US" sz="4600" dirty="0">
                <a:solidFill>
                  <a:srgbClr val="874D63"/>
                </a:solidFill>
                <a:latin typeface="Roboto Condensed"/>
              </a:rPr>
              <a:t> Nam; </a:t>
            </a:r>
            <a:r>
              <a:rPr lang="en-US" sz="4600" dirty="0" err="1">
                <a:solidFill>
                  <a:srgbClr val="874D63"/>
                </a:solidFill>
                <a:latin typeface="Roboto Condensed"/>
              </a:rPr>
              <a:t>tiền</a:t>
            </a:r>
            <a:r>
              <a:rPr lang="en-US" sz="4600" dirty="0">
                <a:solidFill>
                  <a:srgbClr val="874D63"/>
                </a:solidFill>
                <a:latin typeface="Roboto Condensed"/>
              </a:rPr>
              <a:t> </a:t>
            </a:r>
            <a:r>
              <a:rPr lang="en-US" sz="4600" dirty="0" err="1">
                <a:solidFill>
                  <a:srgbClr val="874D63"/>
                </a:solidFill>
                <a:latin typeface="Roboto Condensed"/>
              </a:rPr>
              <a:t>tệ</a:t>
            </a:r>
            <a:r>
              <a:rPr lang="en-US" sz="4600" dirty="0">
                <a:solidFill>
                  <a:srgbClr val="874D63"/>
                </a:solidFill>
                <a:latin typeface="Roboto Condensed"/>
              </a:rPr>
              <a:t> (</a:t>
            </a:r>
            <a:r>
              <a:rPr lang="en-US" sz="4600" dirty="0" err="1">
                <a:solidFill>
                  <a:srgbClr val="874D63"/>
                </a:solidFill>
                <a:latin typeface="Roboto Condensed"/>
              </a:rPr>
              <a:t>một</a:t>
            </a:r>
            <a:r>
              <a:rPr lang="en-US" sz="4600" dirty="0">
                <a:solidFill>
                  <a:srgbClr val="874D63"/>
                </a:solidFill>
                <a:latin typeface="Roboto Condensed"/>
              </a:rPr>
              <a:t> </a:t>
            </a:r>
            <a:r>
              <a:rPr lang="en-US" sz="4600" dirty="0" err="1">
                <a:solidFill>
                  <a:srgbClr val="874D63"/>
                </a:solidFill>
                <a:latin typeface="Roboto Condensed"/>
              </a:rPr>
              <a:t>số</a:t>
            </a:r>
            <a:r>
              <a:rPr lang="en-US" sz="4600" dirty="0">
                <a:solidFill>
                  <a:srgbClr val="874D63"/>
                </a:solidFill>
                <a:latin typeface="Roboto Condensed"/>
              </a:rPr>
              <a:t> </a:t>
            </a:r>
            <a:r>
              <a:rPr lang="en-US" sz="4600" dirty="0" err="1">
                <a:solidFill>
                  <a:srgbClr val="874D63"/>
                </a:solidFill>
                <a:latin typeface="Roboto Condensed"/>
              </a:rPr>
              <a:t>nước</a:t>
            </a:r>
            <a:r>
              <a:rPr lang="en-US" sz="4600" dirty="0">
                <a:solidFill>
                  <a:srgbClr val="874D63"/>
                </a:solidFill>
                <a:latin typeface="Roboto Condensed"/>
              </a:rPr>
              <a:t>)</a:t>
            </a:r>
          </a:p>
          <a:p>
            <a:pPr algn="just">
              <a:lnSpc>
                <a:spcPts val="6440"/>
              </a:lnSpc>
            </a:pPr>
            <a:r>
              <a:rPr lang="en-US" sz="4600" dirty="0">
                <a:solidFill>
                  <a:srgbClr val="874D63"/>
                </a:solidFill>
                <a:latin typeface="Roboto Condensed"/>
              </a:rPr>
              <a:t>- </a:t>
            </a:r>
            <a:r>
              <a:rPr lang="en-US" sz="4600" dirty="0" err="1">
                <a:solidFill>
                  <a:srgbClr val="874D63"/>
                </a:solidFill>
                <a:latin typeface="Roboto Condensed"/>
              </a:rPr>
              <a:t>Đồ</a:t>
            </a:r>
            <a:r>
              <a:rPr lang="en-US" sz="4600" dirty="0">
                <a:solidFill>
                  <a:srgbClr val="874D63"/>
                </a:solidFill>
                <a:latin typeface="Roboto Condensed"/>
              </a:rPr>
              <a:t> </a:t>
            </a:r>
            <a:r>
              <a:rPr lang="en-US" sz="4600" dirty="0" err="1">
                <a:solidFill>
                  <a:srgbClr val="874D63"/>
                </a:solidFill>
                <a:latin typeface="Roboto Condensed"/>
              </a:rPr>
              <a:t>họa</a:t>
            </a:r>
            <a:r>
              <a:rPr lang="en-US" sz="4600" dirty="0">
                <a:solidFill>
                  <a:srgbClr val="874D63"/>
                </a:solidFill>
                <a:latin typeface="Roboto Condensed"/>
              </a:rPr>
              <a:t> </a:t>
            </a:r>
            <a:r>
              <a:rPr lang="en-US" sz="4600" dirty="0" err="1">
                <a:solidFill>
                  <a:srgbClr val="874D63"/>
                </a:solidFill>
                <a:latin typeface="Roboto Condensed"/>
              </a:rPr>
              <a:t>hình</a:t>
            </a:r>
            <a:r>
              <a:rPr lang="en-US" sz="4600" dirty="0">
                <a:solidFill>
                  <a:srgbClr val="874D63"/>
                </a:solidFill>
                <a:latin typeface="Roboto Condensed"/>
              </a:rPr>
              <a:t> </a:t>
            </a:r>
            <a:r>
              <a:rPr lang="en-US" sz="4600" dirty="0" err="1">
                <a:solidFill>
                  <a:srgbClr val="874D63"/>
                </a:solidFill>
                <a:latin typeface="Roboto Condensed"/>
              </a:rPr>
              <a:t>khối</a:t>
            </a:r>
            <a:r>
              <a:rPr lang="en-US" sz="4600" dirty="0">
                <a:solidFill>
                  <a:srgbClr val="874D63"/>
                </a:solidFill>
                <a:latin typeface="Roboto Condensed"/>
              </a:rPr>
              <a:t>: </a:t>
            </a:r>
            <a:r>
              <a:rPr lang="en-US" sz="4600" dirty="0" err="1">
                <a:solidFill>
                  <a:srgbClr val="874D63"/>
                </a:solidFill>
                <a:latin typeface="Roboto Condensed"/>
              </a:rPr>
              <a:t>mũi</a:t>
            </a:r>
            <a:r>
              <a:rPr lang="en-US" sz="4600" dirty="0">
                <a:solidFill>
                  <a:srgbClr val="874D63"/>
                </a:solidFill>
                <a:latin typeface="Roboto Condensed"/>
              </a:rPr>
              <a:t> </a:t>
            </a:r>
            <a:r>
              <a:rPr lang="en-US" sz="4600" dirty="0" err="1">
                <a:solidFill>
                  <a:srgbClr val="874D63"/>
                </a:solidFill>
                <a:latin typeface="Roboto Condensed"/>
              </a:rPr>
              <a:t>tên</a:t>
            </a:r>
            <a:r>
              <a:rPr lang="en-US" sz="4600" dirty="0">
                <a:solidFill>
                  <a:srgbClr val="874D63"/>
                </a:solidFill>
                <a:latin typeface="Roboto Condensed"/>
              </a:rPr>
              <a:t>; </a:t>
            </a:r>
            <a:r>
              <a:rPr lang="en-US" sz="4600" dirty="0" err="1">
                <a:solidFill>
                  <a:srgbClr val="874D63"/>
                </a:solidFill>
                <a:latin typeface="Roboto Condensed"/>
              </a:rPr>
              <a:t>hình</a:t>
            </a:r>
            <a:r>
              <a:rPr lang="en-US" sz="4600" dirty="0">
                <a:solidFill>
                  <a:srgbClr val="874D63"/>
                </a:solidFill>
                <a:latin typeface="Roboto Condensed"/>
              </a:rPr>
              <a:t> </a:t>
            </a:r>
            <a:r>
              <a:rPr lang="en-US" sz="4600" dirty="0" err="1">
                <a:solidFill>
                  <a:srgbClr val="874D63"/>
                </a:solidFill>
                <a:latin typeface="Roboto Condensed"/>
              </a:rPr>
              <a:t>cột</a:t>
            </a:r>
            <a:r>
              <a:rPr lang="en-US" sz="4600" dirty="0">
                <a:solidFill>
                  <a:srgbClr val="874D63"/>
                </a:solidFill>
                <a:latin typeface="Roboto Condensed"/>
              </a:rPr>
              <a:t>, </a:t>
            </a:r>
            <a:r>
              <a:rPr lang="en-US" sz="4600" dirty="0" err="1">
                <a:solidFill>
                  <a:srgbClr val="874D63"/>
                </a:solidFill>
                <a:latin typeface="Roboto Condensed"/>
              </a:rPr>
              <a:t>khách</a:t>
            </a:r>
            <a:r>
              <a:rPr lang="en-US" sz="4600" dirty="0">
                <a:solidFill>
                  <a:srgbClr val="874D63"/>
                </a:solidFill>
                <a:latin typeface="Roboto Condensed"/>
              </a:rPr>
              <a:t> </a:t>
            </a:r>
            <a:r>
              <a:rPr lang="en-US" sz="4600" dirty="0" err="1">
                <a:solidFill>
                  <a:srgbClr val="874D63"/>
                </a:solidFill>
                <a:latin typeface="Roboto Condensed"/>
              </a:rPr>
              <a:t>nội</a:t>
            </a:r>
            <a:r>
              <a:rPr lang="en-US" sz="4600" dirty="0">
                <a:solidFill>
                  <a:srgbClr val="874D63"/>
                </a:solidFill>
                <a:latin typeface="Roboto Condensed"/>
              </a:rPr>
              <a:t> </a:t>
            </a:r>
            <a:r>
              <a:rPr lang="en-US" sz="4600" dirty="0" err="1">
                <a:solidFill>
                  <a:srgbClr val="874D63"/>
                </a:solidFill>
                <a:latin typeface="Roboto Condensed"/>
              </a:rPr>
              <a:t>địa</a:t>
            </a:r>
            <a:endParaRPr lang="en-US" sz="4600" dirty="0">
              <a:solidFill>
                <a:srgbClr val="874D63"/>
              </a:solidFill>
              <a:latin typeface="Roboto Condensed"/>
            </a:endParaRPr>
          </a:p>
          <a:p>
            <a:pPr algn="just">
              <a:lnSpc>
                <a:spcPts val="6440"/>
              </a:lnSpc>
            </a:pPr>
            <a:r>
              <a:rPr lang="en-US" sz="4600" dirty="0">
                <a:solidFill>
                  <a:srgbClr val="874D63"/>
                </a:solidFill>
                <a:latin typeface="Roboto Condensed"/>
              </a:rPr>
              <a:t>--&gt; </a:t>
            </a:r>
            <a:r>
              <a:rPr lang="en-US" sz="4600" dirty="0" err="1">
                <a:solidFill>
                  <a:srgbClr val="874D63"/>
                </a:solidFill>
                <a:latin typeface="Roboto Condensed"/>
              </a:rPr>
              <a:t>Cụ</a:t>
            </a:r>
            <a:r>
              <a:rPr lang="en-US" sz="4600" dirty="0">
                <a:solidFill>
                  <a:srgbClr val="874D63"/>
                </a:solidFill>
                <a:latin typeface="Roboto Condensed"/>
              </a:rPr>
              <a:t> </a:t>
            </a:r>
            <a:r>
              <a:rPr lang="en-US" sz="4600" dirty="0" err="1">
                <a:solidFill>
                  <a:srgbClr val="874D63"/>
                </a:solidFill>
                <a:latin typeface="Roboto Condensed"/>
              </a:rPr>
              <a:t>thể</a:t>
            </a:r>
            <a:r>
              <a:rPr lang="en-US" sz="4600" dirty="0">
                <a:solidFill>
                  <a:srgbClr val="874D63"/>
                </a:solidFill>
                <a:latin typeface="Roboto Condensed"/>
              </a:rPr>
              <a:t> </a:t>
            </a:r>
            <a:r>
              <a:rPr lang="en-US" sz="4600" dirty="0" err="1">
                <a:solidFill>
                  <a:srgbClr val="874D63"/>
                </a:solidFill>
                <a:latin typeface="Roboto Condensed"/>
              </a:rPr>
              <a:t>hóa</a:t>
            </a:r>
            <a:r>
              <a:rPr lang="en-US" sz="4600" dirty="0">
                <a:solidFill>
                  <a:srgbClr val="874D63"/>
                </a:solidFill>
                <a:latin typeface="Roboto Condensed"/>
              </a:rPr>
              <a:t> </a:t>
            </a:r>
            <a:r>
              <a:rPr lang="en-US" sz="4600" dirty="0" err="1">
                <a:solidFill>
                  <a:srgbClr val="874D63"/>
                </a:solidFill>
                <a:latin typeface="Roboto Condensed"/>
              </a:rPr>
              <a:t>thông</a:t>
            </a:r>
            <a:r>
              <a:rPr lang="en-US" sz="4600" dirty="0">
                <a:solidFill>
                  <a:srgbClr val="874D63"/>
                </a:solidFill>
                <a:latin typeface="Roboto Condensed"/>
              </a:rPr>
              <a:t> tin </a:t>
            </a:r>
            <a:r>
              <a:rPr lang="en-US" sz="4600" dirty="0" err="1">
                <a:solidFill>
                  <a:srgbClr val="874D63"/>
                </a:solidFill>
                <a:latin typeface="Roboto Condensed"/>
              </a:rPr>
              <a:t>bằng</a:t>
            </a:r>
            <a:r>
              <a:rPr lang="en-US" sz="4600" dirty="0">
                <a:solidFill>
                  <a:srgbClr val="874D63"/>
                </a:solidFill>
                <a:latin typeface="Roboto Condensed"/>
              </a:rPr>
              <a:t> </a:t>
            </a:r>
            <a:r>
              <a:rPr lang="en-US" sz="4600" dirty="0" err="1">
                <a:solidFill>
                  <a:srgbClr val="874D63"/>
                </a:solidFill>
                <a:latin typeface="Roboto Condensed"/>
              </a:rPr>
              <a:t>hình</a:t>
            </a:r>
            <a:r>
              <a:rPr lang="en-US" sz="4600" dirty="0">
                <a:solidFill>
                  <a:srgbClr val="874D63"/>
                </a:solidFill>
                <a:latin typeface="Roboto Condensed"/>
              </a:rPr>
              <a:t> </a:t>
            </a:r>
            <a:r>
              <a:rPr lang="en-US" sz="4600" dirty="0" err="1">
                <a:solidFill>
                  <a:srgbClr val="874D63"/>
                </a:solidFill>
                <a:latin typeface="Roboto Condensed"/>
              </a:rPr>
              <a:t>ảnh</a:t>
            </a:r>
            <a:r>
              <a:rPr lang="en-US" sz="4600" dirty="0">
                <a:solidFill>
                  <a:srgbClr val="874D63"/>
                </a:solidFill>
                <a:latin typeface="Roboto Condensed"/>
              </a:rPr>
              <a:t>, </a:t>
            </a:r>
            <a:r>
              <a:rPr lang="en-US" sz="4600" dirty="0" err="1">
                <a:solidFill>
                  <a:srgbClr val="874D63"/>
                </a:solidFill>
                <a:latin typeface="Roboto Condensed"/>
              </a:rPr>
              <a:t>hình</a:t>
            </a:r>
            <a:r>
              <a:rPr lang="en-US" sz="4600" dirty="0">
                <a:solidFill>
                  <a:srgbClr val="874D63"/>
                </a:solidFill>
                <a:latin typeface="Roboto Condensed"/>
              </a:rPr>
              <a:t> </a:t>
            </a:r>
            <a:r>
              <a:rPr lang="en-US" sz="4600" dirty="0" err="1">
                <a:solidFill>
                  <a:srgbClr val="874D63"/>
                </a:solidFill>
                <a:latin typeface="Roboto Condensed"/>
              </a:rPr>
              <a:t>khối</a:t>
            </a:r>
            <a:r>
              <a:rPr lang="en-US" sz="4600" dirty="0">
                <a:solidFill>
                  <a:srgbClr val="874D63"/>
                </a:solidFill>
                <a:latin typeface="Roboto Condensed"/>
              </a:rPr>
              <a:t> </a:t>
            </a:r>
            <a:r>
              <a:rPr lang="en-US" sz="4600" dirty="0" err="1">
                <a:solidFill>
                  <a:srgbClr val="874D63"/>
                </a:solidFill>
                <a:latin typeface="Roboto Condensed"/>
              </a:rPr>
              <a:t>tác</a:t>
            </a:r>
            <a:r>
              <a:rPr lang="en-US" sz="4600" dirty="0">
                <a:solidFill>
                  <a:srgbClr val="874D63"/>
                </a:solidFill>
                <a:latin typeface="Roboto Condensed"/>
              </a:rPr>
              <a:t> </a:t>
            </a:r>
            <a:r>
              <a:rPr lang="en-US" sz="4600" dirty="0" err="1">
                <a:solidFill>
                  <a:srgbClr val="874D63"/>
                </a:solidFill>
                <a:latin typeface="Roboto Condensed"/>
              </a:rPr>
              <a:t>động</a:t>
            </a:r>
            <a:r>
              <a:rPr lang="en-US" sz="4600" dirty="0">
                <a:solidFill>
                  <a:srgbClr val="874D63"/>
                </a:solidFill>
                <a:latin typeface="Roboto Condensed"/>
              </a:rPr>
              <a:t> </a:t>
            </a:r>
            <a:r>
              <a:rPr lang="en-US" sz="4600" dirty="0" err="1">
                <a:solidFill>
                  <a:srgbClr val="874D63"/>
                </a:solidFill>
                <a:latin typeface="Roboto Condensed"/>
              </a:rPr>
              <a:t>trực</a:t>
            </a:r>
            <a:r>
              <a:rPr lang="en-US" sz="4600" dirty="0">
                <a:solidFill>
                  <a:srgbClr val="874D63"/>
                </a:solidFill>
                <a:latin typeface="Roboto Condensed"/>
              </a:rPr>
              <a:t> </a:t>
            </a:r>
            <a:r>
              <a:rPr lang="en-US" sz="4600" dirty="0" err="1">
                <a:solidFill>
                  <a:srgbClr val="874D63"/>
                </a:solidFill>
                <a:latin typeface="Roboto Condensed"/>
              </a:rPr>
              <a:t>tiếp</a:t>
            </a:r>
            <a:r>
              <a:rPr lang="en-US" sz="4600" dirty="0">
                <a:solidFill>
                  <a:srgbClr val="874D63"/>
                </a:solidFill>
                <a:latin typeface="Roboto Condensed"/>
              </a:rPr>
              <a:t> (</a:t>
            </a:r>
            <a:r>
              <a:rPr lang="en-US" sz="4600" dirty="0" err="1">
                <a:solidFill>
                  <a:srgbClr val="874D63"/>
                </a:solidFill>
                <a:latin typeface="Roboto Condensed"/>
              </a:rPr>
              <a:t>nhanh</a:t>
            </a:r>
            <a:r>
              <a:rPr lang="en-US" sz="4600" dirty="0">
                <a:solidFill>
                  <a:srgbClr val="874D63"/>
                </a:solidFill>
                <a:latin typeface="Roboto Condensed"/>
              </a:rPr>
              <a:t> </a:t>
            </a:r>
            <a:r>
              <a:rPr lang="en-US" sz="4600" dirty="0" err="1">
                <a:solidFill>
                  <a:srgbClr val="874D63"/>
                </a:solidFill>
                <a:latin typeface="Roboto Condensed"/>
              </a:rPr>
              <a:t>hơn</a:t>
            </a:r>
            <a:r>
              <a:rPr lang="en-US" sz="4600" dirty="0">
                <a:solidFill>
                  <a:srgbClr val="874D63"/>
                </a:solidFill>
                <a:latin typeface="Roboto Condensed"/>
              </a:rPr>
              <a:t>, </a:t>
            </a:r>
            <a:r>
              <a:rPr lang="en-US" sz="4600" dirty="0" err="1">
                <a:solidFill>
                  <a:srgbClr val="874D63"/>
                </a:solidFill>
                <a:latin typeface="Roboto Condensed"/>
              </a:rPr>
              <a:t>ấn</a:t>
            </a:r>
            <a:r>
              <a:rPr lang="en-US" sz="4600" dirty="0">
                <a:solidFill>
                  <a:srgbClr val="874D63"/>
                </a:solidFill>
                <a:latin typeface="Roboto Condensed"/>
              </a:rPr>
              <a:t> </a:t>
            </a:r>
            <a:r>
              <a:rPr lang="en-US" sz="4600" dirty="0" err="1">
                <a:solidFill>
                  <a:srgbClr val="874D63"/>
                </a:solidFill>
                <a:latin typeface="Roboto Condensed"/>
              </a:rPr>
              <a:t>tượng</a:t>
            </a:r>
            <a:r>
              <a:rPr lang="en-US" sz="4600" dirty="0">
                <a:solidFill>
                  <a:srgbClr val="874D63"/>
                </a:solidFill>
                <a:latin typeface="Roboto Condensed"/>
              </a:rPr>
              <a:t> </a:t>
            </a:r>
            <a:r>
              <a:rPr lang="en-US" sz="4600" dirty="0" err="1">
                <a:solidFill>
                  <a:srgbClr val="874D63"/>
                </a:solidFill>
                <a:latin typeface="Roboto Condensed"/>
              </a:rPr>
              <a:t>hơn</a:t>
            </a:r>
            <a:r>
              <a:rPr lang="en-US" sz="4600" dirty="0">
                <a:solidFill>
                  <a:srgbClr val="874D63"/>
                </a:solidFill>
                <a:latin typeface="Roboto Condensed"/>
              </a:rPr>
              <a:t>) </a:t>
            </a:r>
            <a:r>
              <a:rPr lang="en-US" sz="4600" dirty="0" err="1">
                <a:solidFill>
                  <a:srgbClr val="874D63"/>
                </a:solidFill>
                <a:latin typeface="Roboto Condensed"/>
              </a:rPr>
              <a:t>đến</a:t>
            </a:r>
            <a:r>
              <a:rPr lang="en-US" sz="4600" dirty="0">
                <a:solidFill>
                  <a:srgbClr val="874D63"/>
                </a:solidFill>
                <a:latin typeface="Roboto Condensed"/>
              </a:rPr>
              <a:t> </a:t>
            </a:r>
            <a:r>
              <a:rPr lang="en-US" sz="4600" dirty="0" err="1">
                <a:solidFill>
                  <a:srgbClr val="874D63"/>
                </a:solidFill>
                <a:latin typeface="Roboto Condensed"/>
              </a:rPr>
              <a:t>độc</a:t>
            </a:r>
            <a:r>
              <a:rPr lang="en-US" sz="4600" dirty="0">
                <a:solidFill>
                  <a:srgbClr val="874D63"/>
                </a:solidFill>
                <a:latin typeface="Roboto Condensed"/>
              </a:rPr>
              <a:t> </a:t>
            </a:r>
            <a:r>
              <a:rPr lang="en-US" sz="4600" dirty="0" err="1">
                <a:solidFill>
                  <a:srgbClr val="874D63"/>
                </a:solidFill>
                <a:latin typeface="Roboto Condensed"/>
              </a:rPr>
              <a:t>giả</a:t>
            </a:r>
            <a:r>
              <a:rPr lang="en-US" sz="4600" dirty="0">
                <a:solidFill>
                  <a:srgbClr val="874D63"/>
                </a:solidFill>
                <a:latin typeface="Roboto Condensed"/>
              </a:rPr>
              <a:t>.</a:t>
            </a:r>
          </a:p>
          <a:p>
            <a:pPr algn="just">
              <a:lnSpc>
                <a:spcPts val="6440"/>
              </a:lnSpc>
            </a:pPr>
            <a:endParaRPr lang="en-US" sz="4600" dirty="0">
              <a:solidFill>
                <a:srgbClr val="874D63"/>
              </a:solidFill>
              <a:latin typeface="Roboto Condensed"/>
            </a:endParaRPr>
          </a:p>
          <a:p>
            <a:pPr algn="just">
              <a:lnSpc>
                <a:spcPts val="6440"/>
              </a:lnSpc>
            </a:pPr>
            <a:endParaRPr lang="en-US" sz="4600" dirty="0">
              <a:solidFill>
                <a:srgbClr val="874D63"/>
              </a:solidFill>
              <a:latin typeface="Roboto Condensed"/>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65917" y="-257225"/>
            <a:ext cx="2986767" cy="201980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a:srcRect l="12427" r="12427"/>
          <a:stretch>
            <a:fillRect/>
          </a:stretch>
        </p:blipFill>
        <p:spPr>
          <a:xfrm>
            <a:off x="-1067306" y="3245141"/>
            <a:ext cx="19546535" cy="559252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65917" y="-257225"/>
            <a:ext cx="2986767" cy="2019801"/>
          </a:xfrm>
          <a:prstGeom prst="rect">
            <a:avLst/>
          </a:prstGeom>
        </p:spPr>
      </p:pic>
      <p:sp>
        <p:nvSpPr>
          <p:cNvPr id="7" name="TextBox 7"/>
          <p:cNvSpPr txBox="1"/>
          <p:nvPr/>
        </p:nvSpPr>
        <p:spPr>
          <a:xfrm>
            <a:off x="501361" y="3882708"/>
            <a:ext cx="16757939" cy="5180072"/>
          </a:xfrm>
          <a:prstGeom prst="rect">
            <a:avLst/>
          </a:prstGeom>
        </p:spPr>
        <p:txBody>
          <a:bodyPr lIns="0" tIns="0" rIns="0" bIns="0" rtlCol="0" anchor="t">
            <a:spAutoFit/>
          </a:bodyPr>
          <a:lstStyle/>
          <a:p>
            <a:pPr algn="just">
              <a:lnSpc>
                <a:spcPts val="6860"/>
              </a:lnSpc>
            </a:pPr>
            <a:r>
              <a:rPr lang="en-US" sz="4900" dirty="0" err="1">
                <a:solidFill>
                  <a:srgbClr val="874D63"/>
                </a:solidFill>
                <a:latin typeface="Roboto Condensed Bold"/>
              </a:rPr>
              <a:t>Câu</a:t>
            </a:r>
            <a:r>
              <a:rPr lang="en-US" sz="4900" dirty="0">
                <a:solidFill>
                  <a:srgbClr val="874D63"/>
                </a:solidFill>
                <a:latin typeface="Roboto Condensed Bold"/>
              </a:rPr>
              <a:t> 5. </a:t>
            </a:r>
            <a:r>
              <a:rPr lang="en-US" sz="4900" dirty="0" err="1">
                <a:solidFill>
                  <a:srgbClr val="874D63"/>
                </a:solidFill>
                <a:latin typeface="Roboto Condensed Bold"/>
              </a:rPr>
              <a:t>Em</a:t>
            </a:r>
            <a:r>
              <a:rPr lang="en-US" sz="4900" dirty="0">
                <a:solidFill>
                  <a:srgbClr val="874D63"/>
                </a:solidFill>
                <a:latin typeface="Roboto Condensed Bold"/>
              </a:rPr>
              <a:t> </a:t>
            </a:r>
            <a:r>
              <a:rPr lang="en-US" sz="4900" dirty="0" err="1">
                <a:solidFill>
                  <a:srgbClr val="874D63"/>
                </a:solidFill>
                <a:latin typeface="Roboto Condensed Bold"/>
              </a:rPr>
              <a:t>hãy</a:t>
            </a:r>
            <a:r>
              <a:rPr lang="en-US" sz="4900" dirty="0">
                <a:solidFill>
                  <a:srgbClr val="874D63"/>
                </a:solidFill>
                <a:latin typeface="Roboto Condensed Bold"/>
              </a:rPr>
              <a:t> </a:t>
            </a:r>
            <a:r>
              <a:rPr lang="en-US" sz="4900" dirty="0" err="1">
                <a:solidFill>
                  <a:srgbClr val="874D63"/>
                </a:solidFill>
                <a:latin typeface="Roboto Condensed Bold"/>
              </a:rPr>
              <a:t>dùng</a:t>
            </a:r>
            <a:r>
              <a:rPr lang="en-US" sz="4900" dirty="0">
                <a:solidFill>
                  <a:srgbClr val="874D63"/>
                </a:solidFill>
                <a:latin typeface="Roboto Condensed Bold"/>
              </a:rPr>
              <a:t> </a:t>
            </a:r>
            <a:r>
              <a:rPr lang="en-US" sz="4900" dirty="0" err="1">
                <a:solidFill>
                  <a:srgbClr val="874D63"/>
                </a:solidFill>
                <a:latin typeface="Roboto Condensed Bold"/>
              </a:rPr>
              <a:t>kênh</a:t>
            </a:r>
            <a:r>
              <a:rPr lang="en-US" sz="4900" dirty="0">
                <a:solidFill>
                  <a:srgbClr val="874D63"/>
                </a:solidFill>
                <a:latin typeface="Roboto Condensed Bold"/>
              </a:rPr>
              <a:t> </a:t>
            </a:r>
            <a:r>
              <a:rPr lang="en-US" sz="4900" dirty="0" err="1">
                <a:solidFill>
                  <a:srgbClr val="874D63"/>
                </a:solidFill>
                <a:latin typeface="Roboto Condensed Bold"/>
              </a:rPr>
              <a:t>chữ</a:t>
            </a:r>
            <a:r>
              <a:rPr lang="en-US" sz="4900" dirty="0">
                <a:solidFill>
                  <a:srgbClr val="874D63"/>
                </a:solidFill>
                <a:latin typeface="Roboto Condensed Bold"/>
              </a:rPr>
              <a:t> </a:t>
            </a:r>
            <a:r>
              <a:rPr lang="en-US" sz="4900" dirty="0" err="1">
                <a:solidFill>
                  <a:srgbClr val="874D63"/>
                </a:solidFill>
                <a:latin typeface="Roboto Condensed Bold"/>
              </a:rPr>
              <a:t>để</a:t>
            </a:r>
            <a:r>
              <a:rPr lang="en-US" sz="4900" dirty="0">
                <a:solidFill>
                  <a:srgbClr val="874D63"/>
                </a:solidFill>
                <a:latin typeface="Roboto Condensed Bold"/>
              </a:rPr>
              <a:t> </a:t>
            </a:r>
            <a:r>
              <a:rPr lang="en-US" sz="4900" dirty="0" err="1">
                <a:solidFill>
                  <a:srgbClr val="874D63"/>
                </a:solidFill>
                <a:latin typeface="Roboto Condensed Bold"/>
              </a:rPr>
              <a:t>chuyển</a:t>
            </a:r>
            <a:r>
              <a:rPr lang="en-US" sz="4900" dirty="0">
                <a:solidFill>
                  <a:srgbClr val="874D63"/>
                </a:solidFill>
                <a:latin typeface="Roboto Condensed Bold"/>
              </a:rPr>
              <a:t> </a:t>
            </a:r>
            <a:r>
              <a:rPr lang="en-US" sz="4900" dirty="0" err="1">
                <a:solidFill>
                  <a:srgbClr val="874D63"/>
                </a:solidFill>
                <a:latin typeface="Roboto Condensed Bold"/>
              </a:rPr>
              <a:t>tải</a:t>
            </a:r>
            <a:r>
              <a:rPr lang="en-US" sz="4900" dirty="0">
                <a:solidFill>
                  <a:srgbClr val="874D63"/>
                </a:solidFill>
                <a:latin typeface="Roboto Condensed Bold"/>
              </a:rPr>
              <a:t> </a:t>
            </a:r>
            <a:r>
              <a:rPr lang="en-US" sz="4900" dirty="0" err="1">
                <a:solidFill>
                  <a:srgbClr val="874D63"/>
                </a:solidFill>
                <a:latin typeface="Roboto Condensed Bold"/>
              </a:rPr>
              <a:t>thông</a:t>
            </a:r>
            <a:r>
              <a:rPr lang="en-US" sz="4900" dirty="0">
                <a:solidFill>
                  <a:srgbClr val="874D63"/>
                </a:solidFill>
                <a:latin typeface="Roboto Condensed Bold"/>
              </a:rPr>
              <a:t> tin </a:t>
            </a:r>
            <a:r>
              <a:rPr lang="en-US" sz="4900" dirty="0" err="1">
                <a:solidFill>
                  <a:srgbClr val="874D63"/>
                </a:solidFill>
                <a:latin typeface="Roboto Condensed Bold"/>
              </a:rPr>
              <a:t>thay</a:t>
            </a:r>
            <a:r>
              <a:rPr lang="en-US" sz="4900" dirty="0">
                <a:solidFill>
                  <a:srgbClr val="874D63"/>
                </a:solidFill>
                <a:latin typeface="Roboto Condensed Bold"/>
              </a:rPr>
              <a:t> </a:t>
            </a:r>
            <a:r>
              <a:rPr lang="en-US" sz="4900" dirty="0" err="1">
                <a:solidFill>
                  <a:srgbClr val="874D63"/>
                </a:solidFill>
                <a:latin typeface="Roboto Condensed Bold"/>
              </a:rPr>
              <a:t>cho</a:t>
            </a:r>
            <a:r>
              <a:rPr lang="en-US" sz="4900" dirty="0">
                <a:solidFill>
                  <a:srgbClr val="874D63"/>
                </a:solidFill>
                <a:latin typeface="Roboto Condensed Bold"/>
              </a:rPr>
              <a:t> </a:t>
            </a:r>
            <a:r>
              <a:rPr lang="en-US" sz="4900" dirty="0" err="1">
                <a:solidFill>
                  <a:srgbClr val="874D63"/>
                </a:solidFill>
                <a:latin typeface="Roboto Condensed Bold"/>
              </a:rPr>
              <a:t>bức</a:t>
            </a:r>
            <a:r>
              <a:rPr lang="en-US" sz="4900" dirty="0">
                <a:solidFill>
                  <a:srgbClr val="874D63"/>
                </a:solidFill>
                <a:latin typeface="Roboto Condensed Bold"/>
              </a:rPr>
              <a:t> </a:t>
            </a:r>
            <a:r>
              <a:rPr lang="en-US" sz="4900" dirty="0" err="1">
                <a:solidFill>
                  <a:srgbClr val="874D63"/>
                </a:solidFill>
                <a:latin typeface="Roboto Condensed Bold"/>
              </a:rPr>
              <a:t>đồ</a:t>
            </a:r>
            <a:r>
              <a:rPr lang="en-US" sz="4900" dirty="0">
                <a:solidFill>
                  <a:srgbClr val="874D63"/>
                </a:solidFill>
                <a:latin typeface="Roboto Condensed Bold"/>
              </a:rPr>
              <a:t> </a:t>
            </a:r>
            <a:r>
              <a:rPr lang="en-US" sz="4900" dirty="0" err="1">
                <a:solidFill>
                  <a:srgbClr val="874D63"/>
                </a:solidFill>
                <a:latin typeface="Roboto Condensed Bold"/>
              </a:rPr>
              <a:t>họa</a:t>
            </a:r>
            <a:r>
              <a:rPr lang="en-US" sz="4900" dirty="0">
                <a:solidFill>
                  <a:srgbClr val="874D63"/>
                </a:solidFill>
                <a:latin typeface="Roboto Condensed Bold"/>
              </a:rPr>
              <a:t> </a:t>
            </a:r>
            <a:r>
              <a:rPr lang="en-US" sz="4900" dirty="0" err="1">
                <a:solidFill>
                  <a:srgbClr val="874D63"/>
                </a:solidFill>
                <a:latin typeface="Roboto Condensed Bold"/>
              </a:rPr>
              <a:t>ngay</a:t>
            </a:r>
            <a:r>
              <a:rPr lang="en-US" sz="4900" dirty="0">
                <a:solidFill>
                  <a:srgbClr val="874D63"/>
                </a:solidFill>
                <a:latin typeface="Roboto Condensed Bold"/>
              </a:rPr>
              <a:t> </a:t>
            </a:r>
            <a:r>
              <a:rPr lang="en-US" sz="4900" dirty="0" err="1">
                <a:solidFill>
                  <a:srgbClr val="874D63"/>
                </a:solidFill>
                <a:latin typeface="Roboto Condensed Bold"/>
              </a:rPr>
              <a:t>dưới</a:t>
            </a:r>
            <a:r>
              <a:rPr lang="en-US" sz="4900" dirty="0">
                <a:solidFill>
                  <a:srgbClr val="874D63"/>
                </a:solidFill>
                <a:latin typeface="Roboto Condensed Bold"/>
              </a:rPr>
              <a:t> </a:t>
            </a:r>
            <a:r>
              <a:rPr lang="en-US" sz="4900" dirty="0" err="1">
                <a:solidFill>
                  <a:srgbClr val="874D63"/>
                </a:solidFill>
                <a:latin typeface="Roboto Condensed Bold"/>
              </a:rPr>
              <a:t>nhan</a:t>
            </a:r>
            <a:r>
              <a:rPr lang="en-US" sz="4900" dirty="0">
                <a:solidFill>
                  <a:srgbClr val="874D63"/>
                </a:solidFill>
                <a:latin typeface="Roboto Condensed Bold"/>
              </a:rPr>
              <a:t> </a:t>
            </a:r>
            <a:r>
              <a:rPr lang="en-US" sz="4900" dirty="0" err="1">
                <a:solidFill>
                  <a:srgbClr val="874D63"/>
                </a:solidFill>
                <a:latin typeface="Roboto Condensed Bold"/>
              </a:rPr>
              <a:t>đề</a:t>
            </a:r>
            <a:r>
              <a:rPr lang="en-US" sz="4900" dirty="0">
                <a:solidFill>
                  <a:srgbClr val="874D63"/>
                </a:solidFill>
                <a:latin typeface="Roboto Condensed Bold"/>
              </a:rPr>
              <a:t> (5-7 </a:t>
            </a:r>
            <a:r>
              <a:rPr lang="en-US" sz="4900" dirty="0" err="1">
                <a:solidFill>
                  <a:srgbClr val="874D63"/>
                </a:solidFill>
                <a:latin typeface="Roboto Condensed Bold"/>
              </a:rPr>
              <a:t>dòng</a:t>
            </a:r>
            <a:r>
              <a:rPr lang="en-US" sz="4900" dirty="0">
                <a:solidFill>
                  <a:srgbClr val="874D63"/>
                </a:solidFill>
                <a:latin typeface="Roboto Condensed Bold"/>
              </a:rPr>
              <a:t>). </a:t>
            </a:r>
            <a:r>
              <a:rPr lang="en-US" sz="4900" dirty="0" err="1">
                <a:solidFill>
                  <a:srgbClr val="874D63"/>
                </a:solidFill>
                <a:latin typeface="Roboto Condensed Bold"/>
              </a:rPr>
              <a:t>Nhận</a:t>
            </a:r>
            <a:r>
              <a:rPr lang="en-US" sz="4900" dirty="0">
                <a:solidFill>
                  <a:srgbClr val="874D63"/>
                </a:solidFill>
                <a:latin typeface="Roboto Condensed Bold"/>
              </a:rPr>
              <a:t> </a:t>
            </a:r>
            <a:r>
              <a:rPr lang="en-US" sz="4900" dirty="0" err="1">
                <a:solidFill>
                  <a:srgbClr val="874D63"/>
                </a:solidFill>
                <a:latin typeface="Roboto Condensed Bold"/>
              </a:rPr>
              <a:t>xét</a:t>
            </a:r>
            <a:r>
              <a:rPr lang="en-US" sz="4900" dirty="0">
                <a:solidFill>
                  <a:srgbClr val="874D63"/>
                </a:solidFill>
                <a:latin typeface="Roboto Condensed Bold"/>
              </a:rPr>
              <a:t> </a:t>
            </a:r>
            <a:r>
              <a:rPr lang="en-US" sz="4900" dirty="0" err="1">
                <a:solidFill>
                  <a:srgbClr val="874D63"/>
                </a:solidFill>
                <a:latin typeface="Roboto Condensed Bold"/>
              </a:rPr>
              <a:t>hai</a:t>
            </a:r>
            <a:r>
              <a:rPr lang="en-US" sz="4900" dirty="0">
                <a:solidFill>
                  <a:srgbClr val="874D63"/>
                </a:solidFill>
                <a:latin typeface="Roboto Condensed Bold"/>
              </a:rPr>
              <a:t> </a:t>
            </a:r>
            <a:r>
              <a:rPr lang="en-US" sz="4900" dirty="0" err="1">
                <a:solidFill>
                  <a:srgbClr val="874D63"/>
                </a:solidFill>
                <a:latin typeface="Roboto Condensed Bold"/>
              </a:rPr>
              <a:t>hình</a:t>
            </a:r>
            <a:r>
              <a:rPr lang="en-US" sz="4900" dirty="0">
                <a:solidFill>
                  <a:srgbClr val="874D63"/>
                </a:solidFill>
                <a:latin typeface="Roboto Condensed Bold"/>
              </a:rPr>
              <a:t> </a:t>
            </a:r>
            <a:r>
              <a:rPr lang="en-US" sz="4900" dirty="0" err="1">
                <a:solidFill>
                  <a:srgbClr val="874D63"/>
                </a:solidFill>
                <a:latin typeface="Roboto Condensed Bold"/>
              </a:rPr>
              <a:t>thức</a:t>
            </a:r>
            <a:r>
              <a:rPr lang="en-US" sz="4900" dirty="0">
                <a:solidFill>
                  <a:srgbClr val="874D63"/>
                </a:solidFill>
                <a:latin typeface="Roboto Condensed Bold"/>
              </a:rPr>
              <a:t> </a:t>
            </a:r>
            <a:r>
              <a:rPr lang="en-US" sz="4900" dirty="0" err="1">
                <a:solidFill>
                  <a:srgbClr val="874D63"/>
                </a:solidFill>
                <a:latin typeface="Roboto Condensed Bold"/>
              </a:rPr>
              <a:t>chuyển</a:t>
            </a:r>
            <a:r>
              <a:rPr lang="en-US" sz="4900" dirty="0">
                <a:solidFill>
                  <a:srgbClr val="874D63"/>
                </a:solidFill>
                <a:latin typeface="Roboto Condensed Bold"/>
              </a:rPr>
              <a:t> </a:t>
            </a:r>
            <a:r>
              <a:rPr lang="en-US" sz="4900" dirty="0" err="1">
                <a:solidFill>
                  <a:srgbClr val="874D63"/>
                </a:solidFill>
                <a:latin typeface="Roboto Condensed Bold"/>
              </a:rPr>
              <a:t>tải</a:t>
            </a:r>
            <a:r>
              <a:rPr lang="en-US" sz="4900" dirty="0">
                <a:solidFill>
                  <a:srgbClr val="874D63"/>
                </a:solidFill>
                <a:latin typeface="Roboto Condensed Bold"/>
              </a:rPr>
              <a:t> </a:t>
            </a:r>
            <a:r>
              <a:rPr lang="en-US" sz="4900" dirty="0" err="1">
                <a:solidFill>
                  <a:srgbClr val="874D63"/>
                </a:solidFill>
                <a:latin typeface="Roboto Condensed Bold"/>
              </a:rPr>
              <a:t>thông</a:t>
            </a:r>
            <a:r>
              <a:rPr lang="en-US" sz="4900" dirty="0">
                <a:solidFill>
                  <a:srgbClr val="874D63"/>
                </a:solidFill>
                <a:latin typeface="Roboto Condensed Bold"/>
              </a:rPr>
              <a:t> tin (</a:t>
            </a:r>
            <a:r>
              <a:rPr lang="en-US" sz="4900" dirty="0" err="1">
                <a:solidFill>
                  <a:srgbClr val="874D63"/>
                </a:solidFill>
                <a:latin typeface="Roboto Condensed Bold"/>
              </a:rPr>
              <a:t>bức</a:t>
            </a:r>
            <a:r>
              <a:rPr lang="en-US" sz="4900" dirty="0">
                <a:solidFill>
                  <a:srgbClr val="874D63"/>
                </a:solidFill>
                <a:latin typeface="Roboto Condensed Bold"/>
              </a:rPr>
              <a:t> </a:t>
            </a:r>
            <a:r>
              <a:rPr lang="en-US" sz="4900" dirty="0" err="1">
                <a:solidFill>
                  <a:srgbClr val="874D63"/>
                </a:solidFill>
                <a:latin typeface="Roboto Condensed Bold"/>
              </a:rPr>
              <a:t>đồ</a:t>
            </a:r>
            <a:r>
              <a:rPr lang="en-US" sz="4900" dirty="0">
                <a:solidFill>
                  <a:srgbClr val="874D63"/>
                </a:solidFill>
                <a:latin typeface="Roboto Condensed Bold"/>
              </a:rPr>
              <a:t> </a:t>
            </a:r>
            <a:r>
              <a:rPr lang="en-US" sz="4900" dirty="0" err="1">
                <a:solidFill>
                  <a:srgbClr val="874D63"/>
                </a:solidFill>
                <a:latin typeface="Roboto Condensed Bold"/>
              </a:rPr>
              <a:t>họa</a:t>
            </a:r>
            <a:r>
              <a:rPr lang="en-US" sz="4900" dirty="0">
                <a:solidFill>
                  <a:srgbClr val="874D63"/>
                </a:solidFill>
                <a:latin typeface="Roboto Condensed Bold"/>
              </a:rPr>
              <a:t> </a:t>
            </a:r>
            <a:r>
              <a:rPr lang="en-US" sz="4900" dirty="0" err="1">
                <a:solidFill>
                  <a:srgbClr val="874D63"/>
                </a:solidFill>
                <a:latin typeface="Roboto Condensed Bold"/>
              </a:rPr>
              <a:t>đó</a:t>
            </a:r>
            <a:r>
              <a:rPr lang="en-US" sz="4900" dirty="0">
                <a:solidFill>
                  <a:srgbClr val="874D63"/>
                </a:solidFill>
                <a:latin typeface="Roboto Condensed Bold"/>
              </a:rPr>
              <a:t>, </a:t>
            </a:r>
            <a:r>
              <a:rPr lang="en-US" sz="4900" dirty="0" err="1">
                <a:solidFill>
                  <a:srgbClr val="874D63"/>
                </a:solidFill>
                <a:latin typeface="Roboto Condensed Bold"/>
              </a:rPr>
              <a:t>kênh</a:t>
            </a:r>
            <a:r>
              <a:rPr lang="en-US" sz="4900" dirty="0">
                <a:solidFill>
                  <a:srgbClr val="874D63"/>
                </a:solidFill>
                <a:latin typeface="Roboto Condensed Bold"/>
              </a:rPr>
              <a:t> </a:t>
            </a:r>
            <a:r>
              <a:rPr lang="en-US" sz="4900" dirty="0" err="1">
                <a:solidFill>
                  <a:srgbClr val="874D63"/>
                </a:solidFill>
                <a:latin typeface="Roboto Condensed Bold"/>
              </a:rPr>
              <a:t>chữ</a:t>
            </a:r>
            <a:r>
              <a:rPr lang="en-US" sz="4900" dirty="0">
                <a:solidFill>
                  <a:srgbClr val="874D63"/>
                </a:solidFill>
                <a:latin typeface="Roboto Condensed Bold"/>
              </a:rPr>
              <a:t> </a:t>
            </a:r>
            <a:r>
              <a:rPr lang="en-US" sz="4900" dirty="0" err="1">
                <a:solidFill>
                  <a:srgbClr val="874D63"/>
                </a:solidFill>
                <a:latin typeface="Roboto Condensed Bold"/>
              </a:rPr>
              <a:t>em</a:t>
            </a:r>
            <a:r>
              <a:rPr lang="en-US" sz="4900" dirty="0">
                <a:solidFill>
                  <a:srgbClr val="874D63"/>
                </a:solidFill>
                <a:latin typeface="Roboto Condensed Bold"/>
              </a:rPr>
              <a:t> </a:t>
            </a:r>
            <a:r>
              <a:rPr lang="en-US" sz="4900" dirty="0" err="1">
                <a:solidFill>
                  <a:srgbClr val="874D63"/>
                </a:solidFill>
                <a:latin typeface="Roboto Condensed Bold"/>
              </a:rPr>
              <a:t>vừa</a:t>
            </a:r>
            <a:r>
              <a:rPr lang="en-US" sz="4900" dirty="0">
                <a:solidFill>
                  <a:srgbClr val="874D63"/>
                </a:solidFill>
                <a:latin typeface="Roboto Condensed Bold"/>
              </a:rPr>
              <a:t> </a:t>
            </a:r>
            <a:r>
              <a:rPr lang="en-US" sz="4900" dirty="0" err="1">
                <a:solidFill>
                  <a:srgbClr val="874D63"/>
                </a:solidFill>
                <a:latin typeface="Roboto Condensed Bold"/>
              </a:rPr>
              <a:t>tạo</a:t>
            </a:r>
            <a:r>
              <a:rPr lang="en-US" sz="4900" dirty="0">
                <a:solidFill>
                  <a:srgbClr val="874D63"/>
                </a:solidFill>
                <a:latin typeface="Roboto Condensed Bold"/>
              </a:rPr>
              <a:t> </a:t>
            </a:r>
            <a:r>
              <a:rPr lang="en-US" sz="4900" dirty="0" err="1">
                <a:solidFill>
                  <a:srgbClr val="874D63"/>
                </a:solidFill>
                <a:latin typeface="Roboto Condensed Bold"/>
              </a:rPr>
              <a:t>lập</a:t>
            </a:r>
            <a:r>
              <a:rPr lang="en-US" sz="4900" dirty="0">
                <a:solidFill>
                  <a:srgbClr val="874D63"/>
                </a:solidFill>
                <a:latin typeface="Roboto Condensed Bold"/>
              </a:rPr>
              <a:t>).</a:t>
            </a:r>
          </a:p>
          <a:p>
            <a:pPr algn="just">
              <a:lnSpc>
                <a:spcPts val="6860"/>
              </a:lnSpc>
            </a:pPr>
            <a:endParaRPr lang="en-US" sz="4900" dirty="0">
              <a:solidFill>
                <a:srgbClr val="874D63"/>
              </a:solidFill>
              <a:latin typeface="Roboto Condensed Bold"/>
            </a:endParaRPr>
          </a:p>
          <a:p>
            <a:pPr algn="just">
              <a:lnSpc>
                <a:spcPts val="6860"/>
              </a:lnSpc>
            </a:pPr>
            <a:endParaRPr lang="en-US" sz="4900" dirty="0">
              <a:solidFill>
                <a:srgbClr val="874D63"/>
              </a:solidFill>
              <a:latin typeface="Roboto Condensed Bold"/>
            </a:endParaRPr>
          </a:p>
          <a:p>
            <a:pPr algn="just">
              <a:lnSpc>
                <a:spcPts val="6860"/>
              </a:lnSpc>
            </a:pPr>
            <a:endParaRPr lang="en-US" sz="4900" dirty="0">
              <a:solidFill>
                <a:srgbClr val="874D63"/>
              </a:solidFill>
              <a:latin typeface="Roboto Condensed Bold"/>
            </a:endParaRPr>
          </a:p>
        </p:txBody>
      </p:sp>
      <p:sp>
        <p:nvSpPr>
          <p:cNvPr id="8" name="TextBox 8"/>
          <p:cNvSpPr txBox="1"/>
          <p:nvPr/>
        </p:nvSpPr>
        <p:spPr>
          <a:xfrm>
            <a:off x="3162952"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a:srcRect l="12427" r="12427"/>
          <a:stretch>
            <a:fillRect/>
          </a:stretch>
        </p:blipFill>
        <p:spPr>
          <a:xfrm>
            <a:off x="-1067306" y="3245141"/>
            <a:ext cx="19546535" cy="559252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65917" y="-257225"/>
            <a:ext cx="2986767" cy="2019801"/>
          </a:xfrm>
          <a:prstGeom prst="rect">
            <a:avLst/>
          </a:prstGeom>
        </p:spPr>
      </p:pic>
      <p:sp>
        <p:nvSpPr>
          <p:cNvPr id="7" name="TextBox 7"/>
          <p:cNvSpPr txBox="1"/>
          <p:nvPr/>
        </p:nvSpPr>
        <p:spPr>
          <a:xfrm>
            <a:off x="501361" y="3892233"/>
            <a:ext cx="17376008" cy="6172725"/>
          </a:xfrm>
          <a:prstGeom prst="rect">
            <a:avLst/>
          </a:prstGeom>
        </p:spPr>
        <p:txBody>
          <a:bodyPr lIns="0" tIns="0" rIns="0" bIns="0" rtlCol="0" anchor="t">
            <a:spAutoFit/>
          </a:bodyPr>
          <a:lstStyle/>
          <a:p>
            <a:pPr algn="just">
              <a:lnSpc>
                <a:spcPts val="6020"/>
              </a:lnSpc>
            </a:pPr>
            <a:r>
              <a:rPr lang="en-US" sz="4300" dirty="0" err="1">
                <a:solidFill>
                  <a:srgbClr val="874D63"/>
                </a:solidFill>
                <a:latin typeface="Roboto Condensed Bold"/>
              </a:rPr>
              <a:t>Câu</a:t>
            </a:r>
            <a:r>
              <a:rPr lang="en-US" sz="4300" dirty="0">
                <a:solidFill>
                  <a:srgbClr val="874D63"/>
                </a:solidFill>
                <a:latin typeface="Roboto Condensed Bold"/>
              </a:rPr>
              <a:t> 5. </a:t>
            </a:r>
            <a:r>
              <a:rPr lang="en-US" sz="4300" dirty="0" err="1">
                <a:solidFill>
                  <a:srgbClr val="874D63"/>
                </a:solidFill>
                <a:latin typeface="Roboto Condensed"/>
              </a:rPr>
              <a:t>Nhận</a:t>
            </a:r>
            <a:r>
              <a:rPr lang="en-US" sz="4300" dirty="0">
                <a:solidFill>
                  <a:srgbClr val="874D63"/>
                </a:solidFill>
                <a:latin typeface="Roboto Condensed"/>
              </a:rPr>
              <a:t> </a:t>
            </a:r>
            <a:r>
              <a:rPr lang="en-US" sz="4300" dirty="0" err="1">
                <a:solidFill>
                  <a:srgbClr val="874D63"/>
                </a:solidFill>
                <a:latin typeface="Roboto Condensed"/>
              </a:rPr>
              <a:t>xét</a:t>
            </a:r>
            <a:r>
              <a:rPr lang="en-US" sz="4300" dirty="0">
                <a:solidFill>
                  <a:srgbClr val="874D63"/>
                </a:solidFill>
                <a:latin typeface="Roboto Condensed"/>
              </a:rPr>
              <a:t>: </a:t>
            </a:r>
            <a:r>
              <a:rPr lang="en-US" sz="4300" dirty="0" err="1">
                <a:solidFill>
                  <a:srgbClr val="874D63"/>
                </a:solidFill>
                <a:latin typeface="Roboto Condensed"/>
              </a:rPr>
              <a:t>mỗi</a:t>
            </a:r>
            <a:r>
              <a:rPr lang="en-US" sz="4300" dirty="0">
                <a:solidFill>
                  <a:srgbClr val="874D63"/>
                </a:solidFill>
                <a:latin typeface="Roboto Condensed"/>
              </a:rPr>
              <a:t> </a:t>
            </a:r>
            <a:r>
              <a:rPr lang="en-US" sz="4300" dirty="0" err="1">
                <a:solidFill>
                  <a:srgbClr val="874D63"/>
                </a:solidFill>
                <a:latin typeface="Roboto Condensed"/>
              </a:rPr>
              <a:t>hình</a:t>
            </a:r>
            <a:r>
              <a:rPr lang="en-US" sz="4300" dirty="0">
                <a:solidFill>
                  <a:srgbClr val="874D63"/>
                </a:solidFill>
                <a:latin typeface="Roboto Condensed"/>
              </a:rPr>
              <a:t> </a:t>
            </a:r>
            <a:r>
              <a:rPr lang="en-US" sz="4300" dirty="0" err="1">
                <a:solidFill>
                  <a:srgbClr val="874D63"/>
                </a:solidFill>
                <a:latin typeface="Roboto Condensed"/>
              </a:rPr>
              <a:t>thức</a:t>
            </a:r>
            <a:r>
              <a:rPr lang="en-US" sz="4300" dirty="0">
                <a:solidFill>
                  <a:srgbClr val="874D63"/>
                </a:solidFill>
                <a:latin typeface="Roboto Condensed"/>
              </a:rPr>
              <a:t> </a:t>
            </a:r>
            <a:r>
              <a:rPr lang="en-US" sz="4300" dirty="0" err="1">
                <a:solidFill>
                  <a:srgbClr val="874D63"/>
                </a:solidFill>
                <a:latin typeface="Roboto Condensed"/>
              </a:rPr>
              <a:t>có</a:t>
            </a:r>
            <a:r>
              <a:rPr lang="en-US" sz="4300" dirty="0">
                <a:solidFill>
                  <a:srgbClr val="874D63"/>
                </a:solidFill>
                <a:latin typeface="Roboto Condensed"/>
              </a:rPr>
              <a:t> </a:t>
            </a:r>
            <a:r>
              <a:rPr lang="en-US" sz="4300" dirty="0" err="1">
                <a:solidFill>
                  <a:srgbClr val="874D63"/>
                </a:solidFill>
                <a:latin typeface="Roboto Condensed"/>
              </a:rPr>
              <a:t>một</a:t>
            </a:r>
            <a:r>
              <a:rPr lang="en-US" sz="4300" dirty="0">
                <a:solidFill>
                  <a:srgbClr val="874D63"/>
                </a:solidFill>
                <a:latin typeface="Roboto Condensed"/>
              </a:rPr>
              <a:t> </a:t>
            </a:r>
            <a:r>
              <a:rPr lang="en-US" sz="4300" dirty="0" err="1">
                <a:solidFill>
                  <a:srgbClr val="874D63"/>
                </a:solidFill>
                <a:latin typeface="Roboto Condensed"/>
              </a:rPr>
              <a:t>ưu</a:t>
            </a:r>
            <a:r>
              <a:rPr lang="en-US" sz="4300" dirty="0">
                <a:solidFill>
                  <a:srgbClr val="874D63"/>
                </a:solidFill>
                <a:latin typeface="Roboto Condensed"/>
              </a:rPr>
              <a:t> </a:t>
            </a:r>
            <a:r>
              <a:rPr lang="en-US" sz="4300" dirty="0" err="1">
                <a:solidFill>
                  <a:srgbClr val="874D63"/>
                </a:solidFill>
                <a:latin typeface="Roboto Condensed"/>
              </a:rPr>
              <a:t>thế</a:t>
            </a:r>
            <a:r>
              <a:rPr lang="en-US" sz="4300" dirty="0">
                <a:solidFill>
                  <a:srgbClr val="874D63"/>
                </a:solidFill>
                <a:latin typeface="Roboto Condensed"/>
              </a:rPr>
              <a:t> </a:t>
            </a:r>
            <a:r>
              <a:rPr lang="en-US" sz="4300" dirty="0" err="1">
                <a:solidFill>
                  <a:srgbClr val="874D63"/>
                </a:solidFill>
                <a:latin typeface="Roboto Condensed"/>
              </a:rPr>
              <a:t>riêng</a:t>
            </a:r>
            <a:r>
              <a:rPr lang="en-US" sz="4300" dirty="0">
                <a:solidFill>
                  <a:srgbClr val="874D63"/>
                </a:solidFill>
                <a:latin typeface="Roboto Condensed"/>
              </a:rPr>
              <a:t> </a:t>
            </a:r>
          </a:p>
          <a:p>
            <a:pPr algn="just">
              <a:lnSpc>
                <a:spcPts val="6020"/>
              </a:lnSpc>
            </a:pPr>
            <a:r>
              <a:rPr lang="en-US" sz="4300" dirty="0">
                <a:solidFill>
                  <a:srgbClr val="874D63"/>
                </a:solidFill>
                <a:latin typeface="Roboto Condensed"/>
              </a:rPr>
              <a:t>+ </a:t>
            </a:r>
            <a:r>
              <a:rPr lang="en-US" sz="4300" dirty="0" err="1">
                <a:solidFill>
                  <a:srgbClr val="874D63"/>
                </a:solidFill>
                <a:latin typeface="Roboto Condensed"/>
              </a:rPr>
              <a:t>Kênh</a:t>
            </a:r>
            <a:r>
              <a:rPr lang="en-US" sz="4300" dirty="0">
                <a:solidFill>
                  <a:srgbClr val="874D63"/>
                </a:solidFill>
                <a:latin typeface="Roboto Condensed"/>
              </a:rPr>
              <a:t> </a:t>
            </a:r>
            <a:r>
              <a:rPr lang="en-US" sz="4300" dirty="0" err="1">
                <a:solidFill>
                  <a:srgbClr val="874D63"/>
                </a:solidFill>
                <a:latin typeface="Roboto Condensed"/>
              </a:rPr>
              <a:t>chữ</a:t>
            </a:r>
            <a:r>
              <a:rPr lang="en-US" sz="4300" dirty="0">
                <a:solidFill>
                  <a:srgbClr val="874D63"/>
                </a:solidFill>
                <a:latin typeface="Roboto Condensed"/>
              </a:rPr>
              <a:t> </a:t>
            </a:r>
            <a:r>
              <a:rPr lang="en-US" sz="4300" dirty="0" err="1">
                <a:solidFill>
                  <a:srgbClr val="874D63"/>
                </a:solidFill>
                <a:latin typeface="Roboto Condensed"/>
              </a:rPr>
              <a:t>có</a:t>
            </a:r>
            <a:r>
              <a:rPr lang="en-US" sz="4300" dirty="0">
                <a:solidFill>
                  <a:srgbClr val="874D63"/>
                </a:solidFill>
                <a:latin typeface="Roboto Condensed"/>
              </a:rPr>
              <a:t> </a:t>
            </a:r>
            <a:r>
              <a:rPr lang="en-US" sz="4300" dirty="0" err="1">
                <a:solidFill>
                  <a:srgbClr val="874D63"/>
                </a:solidFill>
                <a:latin typeface="Roboto Condensed"/>
              </a:rPr>
              <a:t>thể</a:t>
            </a:r>
            <a:r>
              <a:rPr lang="en-US" sz="4300" dirty="0">
                <a:solidFill>
                  <a:srgbClr val="874D63"/>
                </a:solidFill>
                <a:latin typeface="Roboto Condensed"/>
              </a:rPr>
              <a:t> </a:t>
            </a:r>
            <a:r>
              <a:rPr lang="en-US" sz="4300" dirty="0" err="1">
                <a:solidFill>
                  <a:srgbClr val="874D63"/>
                </a:solidFill>
                <a:latin typeface="Roboto Condensed"/>
              </a:rPr>
              <a:t>không</a:t>
            </a:r>
            <a:r>
              <a:rPr lang="en-US" sz="4300" dirty="0">
                <a:solidFill>
                  <a:srgbClr val="874D63"/>
                </a:solidFill>
                <a:latin typeface="Roboto Condensed"/>
              </a:rPr>
              <a:t> </a:t>
            </a:r>
            <a:r>
              <a:rPr lang="en-US" sz="4300" dirty="0" err="1">
                <a:solidFill>
                  <a:srgbClr val="874D63"/>
                </a:solidFill>
                <a:latin typeface="Roboto Condensed"/>
              </a:rPr>
              <a:t>trực</a:t>
            </a:r>
            <a:r>
              <a:rPr lang="en-US" sz="4300" dirty="0">
                <a:solidFill>
                  <a:srgbClr val="874D63"/>
                </a:solidFill>
                <a:latin typeface="Roboto Condensed"/>
              </a:rPr>
              <a:t> </a:t>
            </a:r>
            <a:r>
              <a:rPr lang="en-US" sz="4300" dirty="0" err="1">
                <a:solidFill>
                  <a:srgbClr val="874D63"/>
                </a:solidFill>
                <a:latin typeface="Roboto Condensed"/>
              </a:rPr>
              <a:t>quan</a:t>
            </a:r>
            <a:r>
              <a:rPr lang="en-US" sz="4300" dirty="0">
                <a:solidFill>
                  <a:srgbClr val="874D63"/>
                </a:solidFill>
                <a:latin typeface="Roboto Condensed"/>
              </a:rPr>
              <a:t> </a:t>
            </a:r>
            <a:r>
              <a:rPr lang="en-US" sz="4300" dirty="0" err="1">
                <a:solidFill>
                  <a:srgbClr val="874D63"/>
                </a:solidFill>
                <a:latin typeface="Roboto Condensed"/>
              </a:rPr>
              <a:t>sinh</a:t>
            </a:r>
            <a:r>
              <a:rPr lang="en-US" sz="4300" dirty="0">
                <a:solidFill>
                  <a:srgbClr val="874D63"/>
                </a:solidFill>
                <a:latin typeface="Roboto Condensed"/>
              </a:rPr>
              <a:t> </a:t>
            </a:r>
            <a:r>
              <a:rPr lang="en-US" sz="4300" dirty="0" err="1">
                <a:solidFill>
                  <a:srgbClr val="874D63"/>
                </a:solidFill>
                <a:latin typeface="Roboto Condensed"/>
              </a:rPr>
              <a:t>động</a:t>
            </a:r>
            <a:r>
              <a:rPr lang="en-US" sz="4300" dirty="0">
                <a:solidFill>
                  <a:srgbClr val="874D63"/>
                </a:solidFill>
                <a:latin typeface="Roboto Condensed"/>
              </a:rPr>
              <a:t> </a:t>
            </a:r>
            <a:r>
              <a:rPr lang="en-US" sz="4300" dirty="0" err="1">
                <a:solidFill>
                  <a:srgbClr val="874D63"/>
                </a:solidFill>
                <a:latin typeface="Roboto Condensed"/>
              </a:rPr>
              <a:t>như</a:t>
            </a:r>
            <a:r>
              <a:rPr lang="en-US" sz="4300" dirty="0">
                <a:solidFill>
                  <a:srgbClr val="874D63"/>
                </a:solidFill>
                <a:latin typeface="Roboto Condensed"/>
              </a:rPr>
              <a:t> </a:t>
            </a:r>
            <a:r>
              <a:rPr lang="en-US" sz="4300" dirty="0" err="1">
                <a:solidFill>
                  <a:srgbClr val="874D63"/>
                </a:solidFill>
                <a:latin typeface="Roboto Condensed"/>
              </a:rPr>
              <a:t>hình</a:t>
            </a:r>
            <a:r>
              <a:rPr lang="en-US" sz="4300" dirty="0">
                <a:solidFill>
                  <a:srgbClr val="874D63"/>
                </a:solidFill>
                <a:latin typeface="Roboto Condensed"/>
              </a:rPr>
              <a:t> </a:t>
            </a:r>
            <a:r>
              <a:rPr lang="en-US" sz="4300" dirty="0" err="1">
                <a:solidFill>
                  <a:srgbClr val="874D63"/>
                </a:solidFill>
                <a:latin typeface="Roboto Condensed"/>
              </a:rPr>
              <a:t>vẽ</a:t>
            </a:r>
            <a:r>
              <a:rPr lang="en-US" sz="4300" dirty="0">
                <a:solidFill>
                  <a:srgbClr val="874D63"/>
                </a:solidFill>
                <a:latin typeface="Roboto Condensed"/>
              </a:rPr>
              <a:t> </a:t>
            </a:r>
            <a:r>
              <a:rPr lang="en-US" sz="4300" dirty="0" err="1">
                <a:solidFill>
                  <a:srgbClr val="874D63"/>
                </a:solidFill>
                <a:latin typeface="Roboto Condensed"/>
              </a:rPr>
              <a:t>nhưng</a:t>
            </a:r>
            <a:r>
              <a:rPr lang="en-US" sz="4300" dirty="0">
                <a:solidFill>
                  <a:srgbClr val="874D63"/>
                </a:solidFill>
                <a:latin typeface="Roboto Condensed"/>
              </a:rPr>
              <a:t> </a:t>
            </a:r>
            <a:r>
              <a:rPr lang="en-US" sz="4300" dirty="0" err="1">
                <a:solidFill>
                  <a:srgbClr val="874D63"/>
                </a:solidFill>
                <a:latin typeface="Roboto Condensed"/>
              </a:rPr>
              <a:t>có</a:t>
            </a:r>
            <a:r>
              <a:rPr lang="en-US" sz="4300" dirty="0">
                <a:solidFill>
                  <a:srgbClr val="874D63"/>
                </a:solidFill>
                <a:latin typeface="Roboto Condensed"/>
              </a:rPr>
              <a:t> </a:t>
            </a:r>
            <a:r>
              <a:rPr lang="en-US" sz="4300" dirty="0" err="1">
                <a:solidFill>
                  <a:srgbClr val="874D63"/>
                </a:solidFill>
                <a:latin typeface="Roboto Condensed"/>
              </a:rPr>
              <a:t>thể</a:t>
            </a:r>
            <a:r>
              <a:rPr lang="en-US" sz="4300" dirty="0">
                <a:solidFill>
                  <a:srgbClr val="874D63"/>
                </a:solidFill>
                <a:latin typeface="Roboto Condensed"/>
              </a:rPr>
              <a:t> </a:t>
            </a:r>
            <a:r>
              <a:rPr lang="en-US" sz="4300" dirty="0" err="1">
                <a:solidFill>
                  <a:srgbClr val="874D63"/>
                </a:solidFill>
                <a:latin typeface="Roboto Condensed"/>
              </a:rPr>
              <a:t>diễn</a:t>
            </a:r>
            <a:r>
              <a:rPr lang="en-US" sz="4300" dirty="0">
                <a:solidFill>
                  <a:srgbClr val="874D63"/>
                </a:solidFill>
                <a:latin typeface="Roboto Condensed"/>
              </a:rPr>
              <a:t> </a:t>
            </a:r>
            <a:r>
              <a:rPr lang="en-US" sz="4300" dirty="0" err="1">
                <a:solidFill>
                  <a:srgbClr val="874D63"/>
                </a:solidFill>
                <a:latin typeface="Roboto Condensed"/>
              </a:rPr>
              <a:t>tả</a:t>
            </a:r>
            <a:r>
              <a:rPr lang="en-US" sz="4300" dirty="0">
                <a:solidFill>
                  <a:srgbClr val="874D63"/>
                </a:solidFill>
                <a:latin typeface="Roboto Condensed"/>
              </a:rPr>
              <a:t> </a:t>
            </a:r>
            <a:r>
              <a:rPr lang="en-US" sz="4300" dirty="0" err="1">
                <a:solidFill>
                  <a:srgbClr val="874D63"/>
                </a:solidFill>
                <a:latin typeface="Roboto Condensed"/>
              </a:rPr>
              <a:t>được</a:t>
            </a:r>
            <a:r>
              <a:rPr lang="en-US" sz="4300" dirty="0">
                <a:solidFill>
                  <a:srgbClr val="874D63"/>
                </a:solidFill>
                <a:latin typeface="Roboto Condensed"/>
              </a:rPr>
              <a:t> </a:t>
            </a:r>
            <a:r>
              <a:rPr lang="en-US" sz="4300" dirty="0" err="1">
                <a:solidFill>
                  <a:srgbClr val="874D63"/>
                </a:solidFill>
                <a:latin typeface="Roboto Condensed"/>
              </a:rPr>
              <a:t>cảm</a:t>
            </a:r>
            <a:r>
              <a:rPr lang="en-US" sz="4300" dirty="0">
                <a:solidFill>
                  <a:srgbClr val="874D63"/>
                </a:solidFill>
                <a:latin typeface="Roboto Condensed"/>
              </a:rPr>
              <a:t> </a:t>
            </a:r>
            <a:r>
              <a:rPr lang="en-US" sz="4300" dirty="0" err="1">
                <a:solidFill>
                  <a:srgbClr val="874D63"/>
                </a:solidFill>
                <a:latin typeface="Roboto Condensed"/>
              </a:rPr>
              <a:t>xúc</a:t>
            </a:r>
            <a:r>
              <a:rPr lang="en-US" sz="4300" dirty="0">
                <a:solidFill>
                  <a:srgbClr val="874D63"/>
                </a:solidFill>
                <a:latin typeface="Roboto Condensed"/>
              </a:rPr>
              <a:t> </a:t>
            </a:r>
            <a:r>
              <a:rPr lang="en-US" sz="4300" dirty="0" err="1">
                <a:solidFill>
                  <a:srgbClr val="874D63"/>
                </a:solidFill>
                <a:latin typeface="Roboto Condensed"/>
              </a:rPr>
              <a:t>của</a:t>
            </a:r>
            <a:r>
              <a:rPr lang="en-US" sz="4300" dirty="0">
                <a:solidFill>
                  <a:srgbClr val="874D63"/>
                </a:solidFill>
                <a:latin typeface="Roboto Condensed"/>
              </a:rPr>
              <a:t> con </a:t>
            </a:r>
            <a:r>
              <a:rPr lang="en-US" sz="4300" dirty="0" err="1">
                <a:solidFill>
                  <a:srgbClr val="874D63"/>
                </a:solidFill>
                <a:latin typeface="Roboto Condensed"/>
              </a:rPr>
              <a:t>người</a:t>
            </a:r>
            <a:r>
              <a:rPr lang="en-US" sz="4300" dirty="0">
                <a:solidFill>
                  <a:srgbClr val="874D63"/>
                </a:solidFill>
                <a:latin typeface="Roboto Condensed"/>
              </a:rPr>
              <a:t> </a:t>
            </a:r>
            <a:r>
              <a:rPr lang="en-US" sz="4300" dirty="0" err="1">
                <a:solidFill>
                  <a:srgbClr val="874D63"/>
                </a:solidFill>
                <a:latin typeface="Roboto Condensed"/>
              </a:rPr>
              <a:t>khi</a:t>
            </a:r>
            <a:r>
              <a:rPr lang="en-US" sz="4300" dirty="0">
                <a:solidFill>
                  <a:srgbClr val="874D63"/>
                </a:solidFill>
                <a:latin typeface="Roboto Condensed"/>
              </a:rPr>
              <a:t> </a:t>
            </a:r>
            <a:r>
              <a:rPr lang="en-US" sz="4300" dirty="0" err="1">
                <a:solidFill>
                  <a:srgbClr val="874D63"/>
                </a:solidFill>
                <a:latin typeface="Roboto Condensed"/>
              </a:rPr>
              <a:t>đắm</a:t>
            </a:r>
            <a:r>
              <a:rPr lang="en-US" sz="4300" dirty="0">
                <a:solidFill>
                  <a:srgbClr val="874D63"/>
                </a:solidFill>
                <a:latin typeface="Roboto Condensed"/>
              </a:rPr>
              <a:t> </a:t>
            </a:r>
            <a:r>
              <a:rPr lang="en-US" sz="4300" dirty="0" err="1">
                <a:solidFill>
                  <a:srgbClr val="874D63"/>
                </a:solidFill>
                <a:latin typeface="Roboto Condensed"/>
              </a:rPr>
              <a:t>mình</a:t>
            </a:r>
            <a:r>
              <a:rPr lang="en-US" sz="4300" dirty="0">
                <a:solidFill>
                  <a:srgbClr val="874D63"/>
                </a:solidFill>
                <a:latin typeface="Roboto Condensed"/>
              </a:rPr>
              <a:t> </a:t>
            </a:r>
            <a:r>
              <a:rPr lang="en-US" sz="4300" dirty="0" err="1">
                <a:solidFill>
                  <a:srgbClr val="874D63"/>
                </a:solidFill>
                <a:latin typeface="Roboto Condensed"/>
              </a:rPr>
              <a:t>trong</a:t>
            </a:r>
            <a:r>
              <a:rPr lang="en-US" sz="4300" dirty="0">
                <a:solidFill>
                  <a:srgbClr val="874D63"/>
                </a:solidFill>
                <a:latin typeface="Roboto Condensed"/>
              </a:rPr>
              <a:t> </a:t>
            </a:r>
            <a:r>
              <a:rPr lang="en-US" sz="4300" dirty="0" err="1">
                <a:solidFill>
                  <a:srgbClr val="874D63"/>
                </a:solidFill>
                <a:latin typeface="Roboto Condensed"/>
              </a:rPr>
              <a:t>thiên</a:t>
            </a:r>
            <a:r>
              <a:rPr lang="en-US" sz="4300" dirty="0">
                <a:solidFill>
                  <a:srgbClr val="874D63"/>
                </a:solidFill>
                <a:latin typeface="Roboto Condensed"/>
              </a:rPr>
              <a:t> </a:t>
            </a:r>
            <a:r>
              <a:rPr lang="en-US" sz="4300" dirty="0" err="1">
                <a:solidFill>
                  <a:srgbClr val="874D63"/>
                </a:solidFill>
                <a:latin typeface="Roboto Condensed"/>
              </a:rPr>
              <a:t>nhiên</a:t>
            </a:r>
            <a:r>
              <a:rPr lang="en-US" sz="4300" dirty="0">
                <a:solidFill>
                  <a:srgbClr val="874D63"/>
                </a:solidFill>
                <a:latin typeface="Roboto Condensed"/>
              </a:rPr>
              <a:t> </a:t>
            </a:r>
            <a:r>
              <a:rPr lang="en-US" sz="4300" dirty="0" err="1">
                <a:solidFill>
                  <a:srgbClr val="874D63"/>
                </a:solidFill>
                <a:latin typeface="Roboto Condensed"/>
              </a:rPr>
              <a:t>đa</a:t>
            </a:r>
            <a:r>
              <a:rPr lang="en-US" sz="4300" dirty="0">
                <a:solidFill>
                  <a:srgbClr val="874D63"/>
                </a:solidFill>
                <a:latin typeface="Roboto Condensed"/>
              </a:rPr>
              <a:t> </a:t>
            </a:r>
            <a:r>
              <a:rPr lang="en-US" sz="4300" dirty="0" err="1">
                <a:solidFill>
                  <a:srgbClr val="874D63"/>
                </a:solidFill>
                <a:latin typeface="Roboto Condensed"/>
              </a:rPr>
              <a:t>dạng</a:t>
            </a:r>
            <a:r>
              <a:rPr lang="en-US" sz="4300" dirty="0">
                <a:solidFill>
                  <a:srgbClr val="874D63"/>
                </a:solidFill>
                <a:latin typeface="Roboto Condensed"/>
              </a:rPr>
              <a:t> </a:t>
            </a:r>
            <a:r>
              <a:rPr lang="en-US" sz="4300" dirty="0" err="1">
                <a:solidFill>
                  <a:srgbClr val="874D63"/>
                </a:solidFill>
                <a:latin typeface="Roboto Condensed"/>
              </a:rPr>
              <a:t>nhưng</a:t>
            </a:r>
            <a:r>
              <a:rPr lang="en-US" sz="4300" dirty="0">
                <a:solidFill>
                  <a:srgbClr val="874D63"/>
                </a:solidFill>
                <a:latin typeface="Roboto Condensed"/>
              </a:rPr>
              <a:t> </a:t>
            </a:r>
            <a:r>
              <a:rPr lang="en-US" sz="4300" dirty="0" err="1">
                <a:solidFill>
                  <a:srgbClr val="874D63"/>
                </a:solidFill>
                <a:latin typeface="Roboto Condensed"/>
              </a:rPr>
              <a:t>chữ</a:t>
            </a:r>
            <a:r>
              <a:rPr lang="en-US" sz="4300" dirty="0">
                <a:solidFill>
                  <a:srgbClr val="874D63"/>
                </a:solidFill>
                <a:latin typeface="Roboto Condensed"/>
              </a:rPr>
              <a:t> </a:t>
            </a:r>
            <a:r>
              <a:rPr lang="en-US" sz="4300" dirty="0" err="1">
                <a:solidFill>
                  <a:srgbClr val="874D63"/>
                </a:solidFill>
                <a:latin typeface="Roboto Condensed"/>
              </a:rPr>
              <a:t>viết</a:t>
            </a:r>
            <a:r>
              <a:rPr lang="en-US" sz="4300" dirty="0">
                <a:solidFill>
                  <a:srgbClr val="874D63"/>
                </a:solidFill>
                <a:latin typeface="Roboto Condensed"/>
              </a:rPr>
              <a:t> </a:t>
            </a:r>
            <a:r>
              <a:rPr lang="en-US" sz="4300" dirty="0" err="1">
                <a:solidFill>
                  <a:srgbClr val="874D63"/>
                </a:solidFill>
                <a:latin typeface="Roboto Condensed"/>
              </a:rPr>
              <a:t>thì</a:t>
            </a:r>
            <a:r>
              <a:rPr lang="en-US" sz="4300" dirty="0">
                <a:solidFill>
                  <a:srgbClr val="874D63"/>
                </a:solidFill>
                <a:latin typeface="Roboto Condensed"/>
              </a:rPr>
              <a:t> </a:t>
            </a:r>
            <a:r>
              <a:rPr lang="en-US" sz="4300" dirty="0" err="1">
                <a:solidFill>
                  <a:srgbClr val="874D63"/>
                </a:solidFill>
                <a:latin typeface="Roboto Condensed"/>
              </a:rPr>
              <a:t>sẽ</a:t>
            </a:r>
            <a:r>
              <a:rPr lang="en-US" sz="4300" dirty="0">
                <a:solidFill>
                  <a:srgbClr val="874D63"/>
                </a:solidFill>
                <a:latin typeface="Roboto Condensed"/>
              </a:rPr>
              <a:t> </a:t>
            </a:r>
            <a:r>
              <a:rPr lang="en-US" sz="4300" dirty="0" err="1">
                <a:solidFill>
                  <a:srgbClr val="874D63"/>
                </a:solidFill>
                <a:latin typeface="Roboto Condensed"/>
              </a:rPr>
              <a:t>hạn</a:t>
            </a:r>
            <a:r>
              <a:rPr lang="en-US" sz="4300" dirty="0">
                <a:solidFill>
                  <a:srgbClr val="874D63"/>
                </a:solidFill>
                <a:latin typeface="Roboto Condensed"/>
              </a:rPr>
              <a:t> </a:t>
            </a:r>
            <a:r>
              <a:rPr lang="en-US" sz="4300" dirty="0" err="1">
                <a:solidFill>
                  <a:srgbClr val="874D63"/>
                </a:solidFill>
                <a:latin typeface="Roboto Condensed"/>
              </a:rPr>
              <a:t>chế</a:t>
            </a:r>
            <a:r>
              <a:rPr lang="en-US" sz="4300" dirty="0">
                <a:solidFill>
                  <a:srgbClr val="874D63"/>
                </a:solidFill>
                <a:latin typeface="Roboto Condensed"/>
              </a:rPr>
              <a:t> </a:t>
            </a:r>
            <a:r>
              <a:rPr lang="en-US" sz="4300" dirty="0" err="1">
                <a:solidFill>
                  <a:srgbClr val="874D63"/>
                </a:solidFill>
                <a:latin typeface="Roboto Condensed"/>
              </a:rPr>
              <a:t>đối</a:t>
            </a:r>
            <a:r>
              <a:rPr lang="en-US" sz="4300" dirty="0">
                <a:solidFill>
                  <a:srgbClr val="874D63"/>
                </a:solidFill>
                <a:latin typeface="Roboto Condensed"/>
              </a:rPr>
              <a:t> </a:t>
            </a:r>
            <a:r>
              <a:rPr lang="en-US" sz="4300" dirty="0" err="1">
                <a:solidFill>
                  <a:srgbClr val="874D63"/>
                </a:solidFill>
                <a:latin typeface="Roboto Condensed"/>
              </a:rPr>
              <a:t>tượng</a:t>
            </a:r>
            <a:r>
              <a:rPr lang="en-US" sz="4300" dirty="0">
                <a:solidFill>
                  <a:srgbClr val="874D63"/>
                </a:solidFill>
                <a:latin typeface="Roboto Condensed"/>
              </a:rPr>
              <a:t> </a:t>
            </a:r>
            <a:r>
              <a:rPr lang="en-US" sz="4300" dirty="0" err="1">
                <a:solidFill>
                  <a:srgbClr val="874D63"/>
                </a:solidFill>
                <a:latin typeface="Roboto Condensed"/>
              </a:rPr>
              <a:t>tiếp</a:t>
            </a:r>
            <a:r>
              <a:rPr lang="en-US" sz="4300" dirty="0">
                <a:solidFill>
                  <a:srgbClr val="874D63"/>
                </a:solidFill>
                <a:latin typeface="Roboto Condensed"/>
              </a:rPr>
              <a:t> </a:t>
            </a:r>
            <a:r>
              <a:rPr lang="en-US" sz="4300" dirty="0" err="1">
                <a:solidFill>
                  <a:srgbClr val="874D63"/>
                </a:solidFill>
                <a:latin typeface="Roboto Condensed"/>
              </a:rPr>
              <a:t>nhận</a:t>
            </a:r>
            <a:r>
              <a:rPr lang="en-US" sz="4300" dirty="0">
                <a:solidFill>
                  <a:srgbClr val="874D63"/>
                </a:solidFill>
                <a:latin typeface="Roboto Condensed"/>
              </a:rPr>
              <a:t> </a:t>
            </a:r>
            <a:r>
              <a:rPr lang="en-US" sz="4300" dirty="0" err="1">
                <a:solidFill>
                  <a:srgbClr val="874D63"/>
                </a:solidFill>
                <a:latin typeface="Roboto Condensed"/>
              </a:rPr>
              <a:t>thông</a:t>
            </a:r>
            <a:r>
              <a:rPr lang="en-US" sz="4300" dirty="0">
                <a:solidFill>
                  <a:srgbClr val="874D63"/>
                </a:solidFill>
                <a:latin typeface="Roboto Condensed"/>
              </a:rPr>
              <a:t> tin.</a:t>
            </a:r>
          </a:p>
          <a:p>
            <a:pPr algn="just">
              <a:lnSpc>
                <a:spcPts val="6020"/>
              </a:lnSpc>
            </a:pPr>
            <a:r>
              <a:rPr lang="en-US" sz="4300" dirty="0">
                <a:solidFill>
                  <a:srgbClr val="874D63"/>
                </a:solidFill>
                <a:latin typeface="Roboto Condensed"/>
              </a:rPr>
              <a:t>+ </a:t>
            </a:r>
            <a:r>
              <a:rPr lang="en-US" sz="4300" dirty="0" err="1">
                <a:solidFill>
                  <a:srgbClr val="874D63"/>
                </a:solidFill>
                <a:latin typeface="Roboto Condensed"/>
              </a:rPr>
              <a:t>Bản</a:t>
            </a:r>
            <a:r>
              <a:rPr lang="en-US" sz="4300" dirty="0">
                <a:solidFill>
                  <a:srgbClr val="874D63"/>
                </a:solidFill>
                <a:latin typeface="Roboto Condensed"/>
              </a:rPr>
              <a:t> </a:t>
            </a:r>
            <a:r>
              <a:rPr lang="en-US" sz="4300" dirty="0" err="1">
                <a:solidFill>
                  <a:srgbClr val="874D63"/>
                </a:solidFill>
                <a:latin typeface="Roboto Condensed"/>
              </a:rPr>
              <a:t>đồ</a:t>
            </a:r>
            <a:r>
              <a:rPr lang="en-US" sz="4300" dirty="0">
                <a:solidFill>
                  <a:srgbClr val="874D63"/>
                </a:solidFill>
                <a:latin typeface="Roboto Condensed"/>
              </a:rPr>
              <a:t> </a:t>
            </a:r>
            <a:r>
              <a:rPr lang="en-US" sz="4300" dirty="0" err="1">
                <a:solidFill>
                  <a:srgbClr val="874D63"/>
                </a:solidFill>
                <a:latin typeface="Roboto Condensed"/>
              </a:rPr>
              <a:t>họa</a:t>
            </a:r>
            <a:r>
              <a:rPr lang="en-US" sz="4300" dirty="0">
                <a:solidFill>
                  <a:srgbClr val="874D63"/>
                </a:solidFill>
                <a:latin typeface="Roboto Condensed"/>
              </a:rPr>
              <a:t> </a:t>
            </a:r>
            <a:r>
              <a:rPr lang="en-US" sz="4300" dirty="0" err="1">
                <a:solidFill>
                  <a:srgbClr val="874D63"/>
                </a:solidFill>
                <a:latin typeface="Roboto Condensed"/>
              </a:rPr>
              <a:t>có</a:t>
            </a:r>
            <a:r>
              <a:rPr lang="en-US" sz="4300" dirty="0">
                <a:solidFill>
                  <a:srgbClr val="874D63"/>
                </a:solidFill>
                <a:latin typeface="Roboto Condensed"/>
              </a:rPr>
              <a:t> </a:t>
            </a:r>
            <a:r>
              <a:rPr lang="en-US" sz="4300" dirty="0" err="1">
                <a:solidFill>
                  <a:srgbClr val="874D63"/>
                </a:solidFill>
                <a:latin typeface="Roboto Condensed"/>
              </a:rPr>
              <a:t>thể</a:t>
            </a:r>
            <a:r>
              <a:rPr lang="en-US" sz="4300" dirty="0">
                <a:solidFill>
                  <a:srgbClr val="874D63"/>
                </a:solidFill>
                <a:latin typeface="Roboto Condensed"/>
              </a:rPr>
              <a:t> </a:t>
            </a:r>
            <a:r>
              <a:rPr lang="en-US" sz="4300" dirty="0" err="1">
                <a:solidFill>
                  <a:srgbClr val="874D63"/>
                </a:solidFill>
                <a:latin typeface="Roboto Condensed"/>
              </a:rPr>
              <a:t>cung</a:t>
            </a:r>
            <a:r>
              <a:rPr lang="en-US" sz="4300" dirty="0">
                <a:solidFill>
                  <a:srgbClr val="874D63"/>
                </a:solidFill>
                <a:latin typeface="Roboto Condensed"/>
              </a:rPr>
              <a:t> </a:t>
            </a:r>
            <a:r>
              <a:rPr lang="en-US" sz="4300" dirty="0" err="1">
                <a:solidFill>
                  <a:srgbClr val="874D63"/>
                </a:solidFill>
                <a:latin typeface="Roboto Condensed"/>
              </a:rPr>
              <a:t>cấp</a:t>
            </a:r>
            <a:r>
              <a:rPr lang="en-US" sz="4300" dirty="0">
                <a:solidFill>
                  <a:srgbClr val="874D63"/>
                </a:solidFill>
                <a:latin typeface="Roboto Condensed"/>
              </a:rPr>
              <a:t> </a:t>
            </a:r>
            <a:r>
              <a:rPr lang="en-US" sz="4300" dirty="0" err="1">
                <a:solidFill>
                  <a:srgbClr val="874D63"/>
                </a:solidFill>
                <a:latin typeface="Roboto Condensed"/>
              </a:rPr>
              <a:t>sinh</a:t>
            </a:r>
            <a:r>
              <a:rPr lang="en-US" sz="4300" dirty="0">
                <a:solidFill>
                  <a:srgbClr val="874D63"/>
                </a:solidFill>
                <a:latin typeface="Roboto Condensed"/>
              </a:rPr>
              <a:t> </a:t>
            </a:r>
            <a:r>
              <a:rPr lang="en-US" sz="4300" dirty="0" err="1">
                <a:solidFill>
                  <a:srgbClr val="874D63"/>
                </a:solidFill>
                <a:latin typeface="Roboto Condensed"/>
              </a:rPr>
              <a:t>động</a:t>
            </a:r>
            <a:r>
              <a:rPr lang="en-US" sz="4300" dirty="0">
                <a:solidFill>
                  <a:srgbClr val="874D63"/>
                </a:solidFill>
                <a:latin typeface="Roboto Condensed"/>
              </a:rPr>
              <a:t> </a:t>
            </a:r>
            <a:r>
              <a:rPr lang="en-US" sz="4300" dirty="0" err="1">
                <a:solidFill>
                  <a:srgbClr val="874D63"/>
                </a:solidFill>
                <a:latin typeface="Roboto Condensed"/>
              </a:rPr>
              <a:t>sự</a:t>
            </a:r>
            <a:r>
              <a:rPr lang="en-US" sz="4300" dirty="0">
                <a:solidFill>
                  <a:srgbClr val="874D63"/>
                </a:solidFill>
                <a:latin typeface="Roboto Condensed"/>
              </a:rPr>
              <a:t> </a:t>
            </a:r>
            <a:r>
              <a:rPr lang="en-US" sz="4300" dirty="0" err="1">
                <a:solidFill>
                  <a:srgbClr val="874D63"/>
                </a:solidFill>
                <a:latin typeface="Roboto Condensed"/>
              </a:rPr>
              <a:t>đa</a:t>
            </a:r>
            <a:r>
              <a:rPr lang="en-US" sz="4300" dirty="0">
                <a:solidFill>
                  <a:srgbClr val="874D63"/>
                </a:solidFill>
                <a:latin typeface="Roboto Condensed"/>
              </a:rPr>
              <a:t> </a:t>
            </a:r>
            <a:r>
              <a:rPr lang="en-US" sz="4300" dirty="0" err="1">
                <a:solidFill>
                  <a:srgbClr val="874D63"/>
                </a:solidFill>
                <a:latin typeface="Roboto Condensed"/>
              </a:rPr>
              <a:t>dạng</a:t>
            </a:r>
            <a:r>
              <a:rPr lang="en-US" sz="4300" dirty="0">
                <a:solidFill>
                  <a:srgbClr val="874D63"/>
                </a:solidFill>
                <a:latin typeface="Roboto Condensed"/>
              </a:rPr>
              <a:t> </a:t>
            </a:r>
            <a:r>
              <a:rPr lang="en-US" sz="4300" dirty="0" err="1">
                <a:solidFill>
                  <a:srgbClr val="874D63"/>
                </a:solidFill>
                <a:latin typeface="Roboto Condensed"/>
              </a:rPr>
              <a:t>của</a:t>
            </a:r>
            <a:r>
              <a:rPr lang="en-US" sz="4300" dirty="0">
                <a:solidFill>
                  <a:srgbClr val="874D63"/>
                </a:solidFill>
                <a:latin typeface="Roboto Condensed"/>
              </a:rPr>
              <a:t> </a:t>
            </a:r>
            <a:r>
              <a:rPr lang="en-US" sz="4300" dirty="0" err="1">
                <a:solidFill>
                  <a:srgbClr val="874D63"/>
                </a:solidFill>
                <a:latin typeface="Roboto Condensed"/>
              </a:rPr>
              <a:t>không</a:t>
            </a:r>
            <a:r>
              <a:rPr lang="en-US" sz="4300" dirty="0">
                <a:solidFill>
                  <a:srgbClr val="874D63"/>
                </a:solidFill>
                <a:latin typeface="Roboto Condensed"/>
              </a:rPr>
              <a:t> </a:t>
            </a:r>
            <a:r>
              <a:rPr lang="en-US" sz="4300" dirty="0" err="1">
                <a:solidFill>
                  <a:srgbClr val="874D63"/>
                </a:solidFill>
                <a:latin typeface="Roboto Condensed"/>
              </a:rPr>
              <a:t>gian</a:t>
            </a:r>
            <a:r>
              <a:rPr lang="en-US" sz="4300" dirty="0">
                <a:solidFill>
                  <a:srgbClr val="874D63"/>
                </a:solidFill>
                <a:latin typeface="Roboto Condensed"/>
              </a:rPr>
              <a:t>, </a:t>
            </a:r>
            <a:r>
              <a:rPr lang="en-US" sz="4300" dirty="0" err="1">
                <a:solidFill>
                  <a:srgbClr val="874D63"/>
                </a:solidFill>
                <a:latin typeface="Roboto Condensed"/>
              </a:rPr>
              <a:t>địa</a:t>
            </a:r>
            <a:r>
              <a:rPr lang="en-US" sz="4300" dirty="0">
                <a:solidFill>
                  <a:srgbClr val="874D63"/>
                </a:solidFill>
                <a:latin typeface="Roboto Condensed"/>
              </a:rPr>
              <a:t> </a:t>
            </a:r>
            <a:r>
              <a:rPr lang="en-US" sz="4300" dirty="0" err="1">
                <a:solidFill>
                  <a:srgbClr val="874D63"/>
                </a:solidFill>
                <a:latin typeface="Roboto Condensed"/>
              </a:rPr>
              <a:t>lý</a:t>
            </a:r>
            <a:r>
              <a:rPr lang="en-US" sz="4300" dirty="0">
                <a:solidFill>
                  <a:srgbClr val="874D63"/>
                </a:solidFill>
                <a:latin typeface="Roboto Condensed"/>
              </a:rPr>
              <a:t>, </a:t>
            </a:r>
            <a:r>
              <a:rPr lang="en-US" sz="4300" dirty="0" err="1">
                <a:solidFill>
                  <a:srgbClr val="874D63"/>
                </a:solidFill>
                <a:latin typeface="Roboto Condensed"/>
              </a:rPr>
              <a:t>sinh</a:t>
            </a:r>
            <a:r>
              <a:rPr lang="en-US" sz="4300" dirty="0">
                <a:solidFill>
                  <a:srgbClr val="874D63"/>
                </a:solidFill>
                <a:latin typeface="Roboto Condensed"/>
              </a:rPr>
              <a:t> </a:t>
            </a:r>
            <a:r>
              <a:rPr lang="en-US" sz="4300" dirty="0" err="1">
                <a:solidFill>
                  <a:srgbClr val="874D63"/>
                </a:solidFill>
                <a:latin typeface="Roboto Condensed"/>
              </a:rPr>
              <a:t>thái</a:t>
            </a:r>
            <a:r>
              <a:rPr lang="en-US" sz="4300" dirty="0">
                <a:solidFill>
                  <a:srgbClr val="874D63"/>
                </a:solidFill>
                <a:latin typeface="Roboto Condensed"/>
              </a:rPr>
              <a:t> </a:t>
            </a:r>
            <a:r>
              <a:rPr lang="en-US" sz="4300" dirty="0" err="1">
                <a:solidFill>
                  <a:srgbClr val="874D63"/>
                </a:solidFill>
                <a:latin typeface="Roboto Condensed"/>
              </a:rPr>
              <a:t>Việt</a:t>
            </a:r>
            <a:r>
              <a:rPr lang="en-US" sz="4300" dirty="0">
                <a:solidFill>
                  <a:srgbClr val="874D63"/>
                </a:solidFill>
                <a:latin typeface="Roboto Condensed"/>
              </a:rPr>
              <a:t> Nam </a:t>
            </a:r>
            <a:r>
              <a:rPr lang="en-US" sz="4300" dirty="0" err="1">
                <a:solidFill>
                  <a:srgbClr val="874D63"/>
                </a:solidFill>
                <a:latin typeface="Roboto Condensed"/>
              </a:rPr>
              <a:t>cho</a:t>
            </a:r>
            <a:r>
              <a:rPr lang="en-US" sz="4300" dirty="0">
                <a:solidFill>
                  <a:srgbClr val="874D63"/>
                </a:solidFill>
                <a:latin typeface="Roboto Condensed"/>
              </a:rPr>
              <a:t> </a:t>
            </a:r>
            <a:r>
              <a:rPr lang="en-US" sz="4300" dirty="0" err="1">
                <a:solidFill>
                  <a:srgbClr val="874D63"/>
                </a:solidFill>
                <a:latin typeface="Roboto Condensed"/>
              </a:rPr>
              <a:t>khách</a:t>
            </a:r>
            <a:r>
              <a:rPr lang="en-US" sz="4300" dirty="0">
                <a:solidFill>
                  <a:srgbClr val="874D63"/>
                </a:solidFill>
                <a:latin typeface="Roboto Condensed"/>
              </a:rPr>
              <a:t> du </a:t>
            </a:r>
            <a:r>
              <a:rPr lang="en-US" sz="4300" dirty="0" err="1">
                <a:solidFill>
                  <a:srgbClr val="874D63"/>
                </a:solidFill>
                <a:latin typeface="Roboto Condensed"/>
              </a:rPr>
              <a:t>lịch</a:t>
            </a:r>
            <a:r>
              <a:rPr lang="en-US" sz="4300" dirty="0">
                <a:solidFill>
                  <a:srgbClr val="874D63"/>
                </a:solidFill>
                <a:latin typeface="Roboto Condensed"/>
              </a:rPr>
              <a:t> </a:t>
            </a:r>
            <a:r>
              <a:rPr lang="en-US" sz="4300" dirty="0" err="1">
                <a:solidFill>
                  <a:srgbClr val="874D63"/>
                </a:solidFill>
                <a:latin typeface="Roboto Condensed"/>
              </a:rPr>
              <a:t>quốc</a:t>
            </a:r>
            <a:r>
              <a:rPr lang="en-US" sz="4300" dirty="0">
                <a:solidFill>
                  <a:srgbClr val="874D63"/>
                </a:solidFill>
                <a:latin typeface="Roboto Condensed"/>
              </a:rPr>
              <a:t> </a:t>
            </a:r>
            <a:r>
              <a:rPr lang="en-US" sz="4300" dirty="0" err="1">
                <a:solidFill>
                  <a:srgbClr val="874D63"/>
                </a:solidFill>
                <a:latin typeface="Roboto Condensed"/>
              </a:rPr>
              <a:t>tế</a:t>
            </a:r>
            <a:r>
              <a:rPr lang="en-US" sz="4300" dirty="0">
                <a:solidFill>
                  <a:srgbClr val="874D63"/>
                </a:solidFill>
                <a:latin typeface="Roboto Condensed"/>
              </a:rPr>
              <a:t> </a:t>
            </a:r>
            <a:r>
              <a:rPr lang="en-US" sz="4300" dirty="0" err="1">
                <a:solidFill>
                  <a:srgbClr val="874D63"/>
                </a:solidFill>
                <a:latin typeface="Roboto Condensed"/>
              </a:rPr>
              <a:t>mà</a:t>
            </a:r>
            <a:r>
              <a:rPr lang="en-US" sz="4300" dirty="0">
                <a:solidFill>
                  <a:srgbClr val="874D63"/>
                </a:solidFill>
                <a:latin typeface="Roboto Condensed"/>
              </a:rPr>
              <a:t> </a:t>
            </a:r>
            <a:r>
              <a:rPr lang="en-US" sz="4300" dirty="0" err="1">
                <a:solidFill>
                  <a:srgbClr val="874D63"/>
                </a:solidFill>
                <a:latin typeface="Roboto Condensed"/>
              </a:rPr>
              <a:t>không</a:t>
            </a:r>
            <a:r>
              <a:rPr lang="en-US" sz="4300" dirty="0">
                <a:solidFill>
                  <a:srgbClr val="874D63"/>
                </a:solidFill>
                <a:latin typeface="Roboto Condensed"/>
              </a:rPr>
              <a:t> </a:t>
            </a:r>
            <a:r>
              <a:rPr lang="en-US" sz="4300" dirty="0" err="1">
                <a:solidFill>
                  <a:srgbClr val="874D63"/>
                </a:solidFill>
                <a:latin typeface="Roboto Condensed"/>
              </a:rPr>
              <a:t>bị</a:t>
            </a:r>
            <a:r>
              <a:rPr lang="en-US" sz="4300" dirty="0">
                <a:solidFill>
                  <a:srgbClr val="874D63"/>
                </a:solidFill>
                <a:latin typeface="Roboto Condensed"/>
              </a:rPr>
              <a:t> </a:t>
            </a:r>
            <a:r>
              <a:rPr lang="en-US" sz="4300" dirty="0" err="1">
                <a:solidFill>
                  <a:srgbClr val="874D63"/>
                </a:solidFill>
                <a:latin typeface="Roboto Condensed"/>
              </a:rPr>
              <a:t>giới</a:t>
            </a:r>
            <a:r>
              <a:rPr lang="en-US" sz="4300" dirty="0">
                <a:solidFill>
                  <a:srgbClr val="874D63"/>
                </a:solidFill>
                <a:latin typeface="Roboto Condensed"/>
              </a:rPr>
              <a:t> </a:t>
            </a:r>
            <a:r>
              <a:rPr lang="en-US" sz="4300" dirty="0" err="1">
                <a:solidFill>
                  <a:srgbClr val="874D63"/>
                </a:solidFill>
                <a:latin typeface="Roboto Condensed"/>
              </a:rPr>
              <a:t>hạn</a:t>
            </a:r>
            <a:r>
              <a:rPr lang="en-US" sz="4300" dirty="0">
                <a:solidFill>
                  <a:srgbClr val="874D63"/>
                </a:solidFill>
                <a:latin typeface="Roboto Condensed"/>
              </a:rPr>
              <a:t> </a:t>
            </a:r>
            <a:r>
              <a:rPr lang="en-US" sz="4300" dirty="0" err="1">
                <a:solidFill>
                  <a:srgbClr val="874D63"/>
                </a:solidFill>
                <a:latin typeface="Roboto Condensed"/>
              </a:rPr>
              <a:t>bởi</a:t>
            </a:r>
            <a:r>
              <a:rPr lang="en-US" sz="4300" dirty="0">
                <a:solidFill>
                  <a:srgbClr val="874D63"/>
                </a:solidFill>
                <a:latin typeface="Roboto Condensed"/>
              </a:rPr>
              <a:t> </a:t>
            </a:r>
            <a:r>
              <a:rPr lang="en-US" sz="4300" dirty="0" err="1">
                <a:solidFill>
                  <a:srgbClr val="874D63"/>
                </a:solidFill>
                <a:latin typeface="Roboto Condensed"/>
              </a:rPr>
              <a:t>ngôn</a:t>
            </a:r>
            <a:r>
              <a:rPr lang="en-US" sz="4300" dirty="0">
                <a:solidFill>
                  <a:srgbClr val="874D63"/>
                </a:solidFill>
                <a:latin typeface="Roboto Condensed"/>
              </a:rPr>
              <a:t> </a:t>
            </a:r>
            <a:r>
              <a:rPr lang="en-US" sz="4300" dirty="0" err="1">
                <a:solidFill>
                  <a:srgbClr val="874D63"/>
                </a:solidFill>
                <a:latin typeface="Roboto Condensed"/>
              </a:rPr>
              <a:t>ngữ</a:t>
            </a:r>
            <a:r>
              <a:rPr lang="en-US" sz="4300" dirty="0">
                <a:solidFill>
                  <a:srgbClr val="874D63"/>
                </a:solidFill>
                <a:latin typeface="Roboto Condensed"/>
              </a:rPr>
              <a:t>.</a:t>
            </a:r>
          </a:p>
          <a:p>
            <a:pPr algn="just">
              <a:lnSpc>
                <a:spcPts val="6440"/>
              </a:lnSpc>
            </a:pPr>
            <a:endParaRPr lang="en-US" sz="4300" dirty="0">
              <a:solidFill>
                <a:srgbClr val="874D63"/>
              </a:solidFill>
              <a:latin typeface="Roboto Condensed"/>
            </a:endParaRPr>
          </a:p>
          <a:p>
            <a:pPr algn="just">
              <a:lnSpc>
                <a:spcPts val="6440"/>
              </a:lnSpc>
            </a:pPr>
            <a:endParaRPr lang="en-US" sz="4300" dirty="0">
              <a:solidFill>
                <a:srgbClr val="874D63"/>
              </a:solidFill>
              <a:latin typeface="Roboto Condensed"/>
            </a:endParaRPr>
          </a:p>
        </p:txBody>
      </p:sp>
      <p:sp>
        <p:nvSpPr>
          <p:cNvPr id="8" name="TextBox 8"/>
          <p:cNvSpPr txBox="1"/>
          <p:nvPr/>
        </p:nvSpPr>
        <p:spPr>
          <a:xfrm>
            <a:off x="3162952"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65917" y="-257225"/>
            <a:ext cx="2986767" cy="2019801"/>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4365" y="5739954"/>
            <a:ext cx="5860722" cy="5494427"/>
          </a:xfrm>
          <a:prstGeom prst="rect">
            <a:avLst/>
          </a:prstGeom>
        </p:spPr>
      </p:pic>
      <p:pic>
        <p:nvPicPr>
          <p:cNvPr id="7" name="Picture 7"/>
          <p:cNvPicPr>
            <a:picLocks noChangeAspect="1"/>
          </p:cNvPicPr>
          <p:nvPr/>
        </p:nvPicPr>
        <p:blipFill>
          <a:blip r:embed="rId2"/>
          <a:srcRect/>
          <a:stretch>
            <a:fillRect/>
          </a:stretch>
        </p:blipFill>
        <p:spPr>
          <a:xfrm>
            <a:off x="14418720" y="6114638"/>
            <a:ext cx="3869280" cy="384993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431870" y="2970470"/>
            <a:ext cx="10292252" cy="6432657"/>
          </a:xfrm>
          <a:prstGeom prst="rect">
            <a:avLst/>
          </a:prstGeom>
        </p:spPr>
      </p:pic>
      <p:sp>
        <p:nvSpPr>
          <p:cNvPr id="9" name="TextBox 9"/>
          <p:cNvSpPr txBox="1"/>
          <p:nvPr/>
        </p:nvSpPr>
        <p:spPr>
          <a:xfrm>
            <a:off x="5724600" y="3880746"/>
            <a:ext cx="7706792" cy="6083826"/>
          </a:xfrm>
          <a:prstGeom prst="rect">
            <a:avLst/>
          </a:prstGeom>
        </p:spPr>
        <p:txBody>
          <a:bodyPr lIns="0" tIns="0" rIns="0" bIns="0" rtlCol="0" anchor="t">
            <a:spAutoFit/>
          </a:bodyPr>
          <a:lstStyle/>
          <a:p>
            <a:pPr algn="just">
              <a:lnSpc>
                <a:spcPts val="6860"/>
              </a:lnSpc>
            </a:pPr>
            <a:r>
              <a:rPr lang="en-US" sz="4900" dirty="0" err="1">
                <a:solidFill>
                  <a:srgbClr val="874D63"/>
                </a:solidFill>
                <a:latin typeface="Roboto Condensed Bold"/>
              </a:rPr>
              <a:t>Câu</a:t>
            </a:r>
            <a:r>
              <a:rPr lang="en-US" sz="4900" dirty="0">
                <a:solidFill>
                  <a:srgbClr val="874D63"/>
                </a:solidFill>
                <a:latin typeface="Roboto Condensed Bold"/>
              </a:rPr>
              <a:t> 6. </a:t>
            </a:r>
            <a:r>
              <a:rPr lang="en-US" sz="4900" dirty="0" err="1">
                <a:solidFill>
                  <a:srgbClr val="874D63"/>
                </a:solidFill>
                <a:latin typeface="Roboto Condensed Bold"/>
              </a:rPr>
              <a:t>Bản</a:t>
            </a:r>
            <a:r>
              <a:rPr lang="en-US" sz="4900" dirty="0">
                <a:solidFill>
                  <a:srgbClr val="874D63"/>
                </a:solidFill>
                <a:latin typeface="Roboto Condensed Bold"/>
              </a:rPr>
              <a:t> tin infographic </a:t>
            </a:r>
            <a:r>
              <a:rPr lang="en-US" sz="4900" dirty="0" err="1">
                <a:solidFill>
                  <a:srgbClr val="874D63"/>
                </a:solidFill>
                <a:latin typeface="Roboto Condensed Bold"/>
              </a:rPr>
              <a:t>trên</a:t>
            </a:r>
            <a:r>
              <a:rPr lang="en-US" sz="4900" dirty="0">
                <a:solidFill>
                  <a:srgbClr val="874D63"/>
                </a:solidFill>
                <a:latin typeface="Roboto Condensed Bold"/>
              </a:rPr>
              <a:t> </a:t>
            </a:r>
            <a:r>
              <a:rPr lang="en-US" sz="4900" dirty="0" err="1">
                <a:solidFill>
                  <a:srgbClr val="874D63"/>
                </a:solidFill>
                <a:latin typeface="Roboto Condensed Bold"/>
              </a:rPr>
              <a:t>gợi</a:t>
            </a:r>
            <a:r>
              <a:rPr lang="en-US" sz="4900" dirty="0">
                <a:solidFill>
                  <a:srgbClr val="874D63"/>
                </a:solidFill>
                <a:latin typeface="Roboto Condensed Bold"/>
              </a:rPr>
              <a:t> </a:t>
            </a:r>
            <a:r>
              <a:rPr lang="en-US" sz="4900" dirty="0" err="1">
                <a:solidFill>
                  <a:srgbClr val="874D63"/>
                </a:solidFill>
                <a:latin typeface="Roboto Condensed Bold"/>
              </a:rPr>
              <a:t>cho</a:t>
            </a:r>
            <a:r>
              <a:rPr lang="en-US" sz="4900" dirty="0">
                <a:solidFill>
                  <a:srgbClr val="874D63"/>
                </a:solidFill>
                <a:latin typeface="Roboto Condensed Bold"/>
              </a:rPr>
              <a:t> </a:t>
            </a:r>
            <a:r>
              <a:rPr lang="en-US" sz="4900" dirty="0" err="1">
                <a:solidFill>
                  <a:srgbClr val="874D63"/>
                </a:solidFill>
                <a:latin typeface="Roboto Condensed Bold"/>
              </a:rPr>
              <a:t>em</a:t>
            </a:r>
            <a:r>
              <a:rPr lang="en-US" sz="4900" dirty="0">
                <a:solidFill>
                  <a:srgbClr val="874D63"/>
                </a:solidFill>
                <a:latin typeface="Roboto Condensed Bold"/>
              </a:rPr>
              <a:t> </a:t>
            </a:r>
            <a:r>
              <a:rPr lang="en-US" sz="4900" dirty="0" err="1">
                <a:solidFill>
                  <a:srgbClr val="874D63"/>
                </a:solidFill>
                <a:latin typeface="Roboto Condensed Bold"/>
              </a:rPr>
              <a:t>suy</a:t>
            </a:r>
            <a:r>
              <a:rPr lang="en-US" sz="4900" dirty="0">
                <a:solidFill>
                  <a:srgbClr val="874D63"/>
                </a:solidFill>
                <a:latin typeface="Roboto Condensed Bold"/>
              </a:rPr>
              <a:t> </a:t>
            </a:r>
            <a:r>
              <a:rPr lang="en-US" sz="4900" dirty="0" err="1">
                <a:solidFill>
                  <a:srgbClr val="874D63"/>
                </a:solidFill>
                <a:latin typeface="Roboto Condensed Bold"/>
              </a:rPr>
              <a:t>nghĩ</a:t>
            </a:r>
            <a:r>
              <a:rPr lang="en-US" sz="4900" dirty="0">
                <a:solidFill>
                  <a:srgbClr val="874D63"/>
                </a:solidFill>
                <a:latin typeface="Roboto Condensed Bold"/>
              </a:rPr>
              <a:t> </a:t>
            </a:r>
            <a:r>
              <a:rPr lang="en-US" sz="4900" dirty="0" err="1">
                <a:solidFill>
                  <a:srgbClr val="874D63"/>
                </a:solidFill>
                <a:latin typeface="Roboto Condensed Bold"/>
              </a:rPr>
              <a:t>gì</a:t>
            </a:r>
            <a:r>
              <a:rPr lang="en-US" sz="4900" dirty="0">
                <a:solidFill>
                  <a:srgbClr val="874D63"/>
                </a:solidFill>
                <a:latin typeface="Roboto Condensed Bold"/>
              </a:rPr>
              <a:t> </a:t>
            </a:r>
            <a:r>
              <a:rPr lang="en-US" sz="4900" dirty="0" err="1">
                <a:solidFill>
                  <a:srgbClr val="874D63"/>
                </a:solidFill>
                <a:latin typeface="Roboto Condensed Bold"/>
              </a:rPr>
              <a:t>về</a:t>
            </a:r>
            <a:r>
              <a:rPr lang="en-US" sz="4900" dirty="0">
                <a:solidFill>
                  <a:srgbClr val="874D63"/>
                </a:solidFill>
                <a:latin typeface="Roboto Condensed Bold"/>
              </a:rPr>
              <a:t> </a:t>
            </a:r>
            <a:r>
              <a:rPr lang="en-US" sz="4900" dirty="0" err="1">
                <a:solidFill>
                  <a:srgbClr val="874D63"/>
                </a:solidFill>
                <a:latin typeface="Roboto Condensed Bold"/>
              </a:rPr>
              <a:t>ngành</a:t>
            </a:r>
            <a:r>
              <a:rPr lang="en-US" sz="4900" dirty="0">
                <a:solidFill>
                  <a:srgbClr val="874D63"/>
                </a:solidFill>
                <a:latin typeface="Roboto Condensed Bold"/>
              </a:rPr>
              <a:t> du </a:t>
            </a:r>
            <a:r>
              <a:rPr lang="en-US" sz="4900" dirty="0" err="1">
                <a:solidFill>
                  <a:srgbClr val="874D63"/>
                </a:solidFill>
                <a:latin typeface="Roboto Condensed Bold"/>
              </a:rPr>
              <a:t>lịch</a:t>
            </a:r>
            <a:r>
              <a:rPr lang="en-US" sz="4900" dirty="0">
                <a:solidFill>
                  <a:srgbClr val="874D63"/>
                </a:solidFill>
                <a:latin typeface="Roboto Condensed Bold"/>
              </a:rPr>
              <a:t> </a:t>
            </a:r>
            <a:r>
              <a:rPr lang="en-US" sz="4900" dirty="0" err="1">
                <a:solidFill>
                  <a:srgbClr val="874D63"/>
                </a:solidFill>
                <a:latin typeface="Roboto Condensed Bold"/>
              </a:rPr>
              <a:t>nước</a:t>
            </a:r>
            <a:r>
              <a:rPr lang="en-US" sz="4900" dirty="0">
                <a:solidFill>
                  <a:srgbClr val="874D63"/>
                </a:solidFill>
                <a:latin typeface="Roboto Condensed Bold"/>
              </a:rPr>
              <a:t> </a:t>
            </a:r>
            <a:r>
              <a:rPr lang="en-US" sz="4900" dirty="0" err="1">
                <a:solidFill>
                  <a:srgbClr val="874D63"/>
                </a:solidFill>
                <a:latin typeface="Roboto Condensed Bold"/>
              </a:rPr>
              <a:t>nhà</a:t>
            </a:r>
            <a:r>
              <a:rPr lang="en-US" sz="4900" dirty="0">
                <a:solidFill>
                  <a:srgbClr val="874D63"/>
                </a:solidFill>
                <a:latin typeface="Roboto Condensed Bold"/>
              </a:rPr>
              <a:t>? </a:t>
            </a:r>
            <a:r>
              <a:rPr lang="en-US" sz="4900" dirty="0" err="1">
                <a:solidFill>
                  <a:srgbClr val="874D63"/>
                </a:solidFill>
                <a:latin typeface="Roboto Condensed Bold"/>
              </a:rPr>
              <a:t>Về</a:t>
            </a:r>
            <a:r>
              <a:rPr lang="en-US" sz="4900" dirty="0">
                <a:solidFill>
                  <a:srgbClr val="874D63"/>
                </a:solidFill>
                <a:latin typeface="Roboto Condensed Bold"/>
              </a:rPr>
              <a:t> </a:t>
            </a:r>
            <a:r>
              <a:rPr lang="en-US" sz="4900" dirty="0" err="1">
                <a:solidFill>
                  <a:srgbClr val="874D63"/>
                </a:solidFill>
                <a:latin typeface="Roboto Condensed Bold"/>
              </a:rPr>
              <a:t>giá</a:t>
            </a:r>
            <a:r>
              <a:rPr lang="en-US" sz="4900" dirty="0">
                <a:solidFill>
                  <a:srgbClr val="874D63"/>
                </a:solidFill>
                <a:latin typeface="Roboto Condensed Bold"/>
              </a:rPr>
              <a:t> </a:t>
            </a:r>
            <a:r>
              <a:rPr lang="en-US" sz="4900" dirty="0" err="1">
                <a:solidFill>
                  <a:srgbClr val="874D63"/>
                </a:solidFill>
                <a:latin typeface="Roboto Condensed Bold"/>
              </a:rPr>
              <a:t>trị</a:t>
            </a:r>
            <a:r>
              <a:rPr lang="en-US" sz="4900" dirty="0">
                <a:solidFill>
                  <a:srgbClr val="874D63"/>
                </a:solidFill>
                <a:latin typeface="Roboto Condensed Bold"/>
              </a:rPr>
              <a:t> du </a:t>
            </a:r>
            <a:r>
              <a:rPr lang="en-US" sz="4900" dirty="0" err="1">
                <a:solidFill>
                  <a:srgbClr val="874D63"/>
                </a:solidFill>
                <a:latin typeface="Roboto Condensed Bold"/>
              </a:rPr>
              <a:t>lịch</a:t>
            </a:r>
            <a:r>
              <a:rPr lang="en-US" sz="4900" dirty="0">
                <a:solidFill>
                  <a:srgbClr val="874D63"/>
                </a:solidFill>
                <a:latin typeface="Roboto Condensed Bold"/>
              </a:rPr>
              <a:t> </a:t>
            </a:r>
            <a:r>
              <a:rPr lang="en-US" sz="4900" dirty="0" err="1">
                <a:solidFill>
                  <a:srgbClr val="874D63"/>
                </a:solidFill>
                <a:latin typeface="Roboto Condensed Bold"/>
              </a:rPr>
              <a:t>với</a:t>
            </a:r>
            <a:r>
              <a:rPr lang="en-US" sz="4900" dirty="0">
                <a:solidFill>
                  <a:srgbClr val="874D63"/>
                </a:solidFill>
                <a:latin typeface="Roboto Condensed Bold"/>
              </a:rPr>
              <a:t> </a:t>
            </a:r>
            <a:r>
              <a:rPr lang="en-US" sz="4900" dirty="0" err="1">
                <a:solidFill>
                  <a:srgbClr val="874D63"/>
                </a:solidFill>
                <a:latin typeface="Roboto Condensed Bold"/>
              </a:rPr>
              <a:t>đời</a:t>
            </a:r>
            <a:r>
              <a:rPr lang="en-US" sz="4900" dirty="0">
                <a:solidFill>
                  <a:srgbClr val="874D63"/>
                </a:solidFill>
                <a:latin typeface="Roboto Condensed Bold"/>
              </a:rPr>
              <a:t> </a:t>
            </a:r>
            <a:r>
              <a:rPr lang="en-US" sz="4900" dirty="0" err="1">
                <a:solidFill>
                  <a:srgbClr val="874D63"/>
                </a:solidFill>
                <a:latin typeface="Roboto Condensed Bold"/>
              </a:rPr>
              <a:t>sống</a:t>
            </a:r>
            <a:r>
              <a:rPr lang="en-US" sz="4900" dirty="0">
                <a:solidFill>
                  <a:srgbClr val="874D63"/>
                </a:solidFill>
                <a:latin typeface="Roboto Condensed Bold"/>
              </a:rPr>
              <a:t> </a:t>
            </a:r>
            <a:r>
              <a:rPr lang="en-US" sz="4900" dirty="0" err="1">
                <a:solidFill>
                  <a:srgbClr val="874D63"/>
                </a:solidFill>
                <a:latin typeface="Roboto Condensed Bold"/>
              </a:rPr>
              <a:t>tinh</a:t>
            </a:r>
            <a:r>
              <a:rPr lang="en-US" sz="4900" dirty="0">
                <a:solidFill>
                  <a:srgbClr val="874D63"/>
                </a:solidFill>
                <a:latin typeface="Roboto Condensed Bold"/>
              </a:rPr>
              <a:t> </a:t>
            </a:r>
            <a:r>
              <a:rPr lang="en-US" sz="4900" dirty="0" err="1">
                <a:solidFill>
                  <a:srgbClr val="874D63"/>
                </a:solidFill>
                <a:latin typeface="Roboto Condensed Bold"/>
              </a:rPr>
              <a:t>thần</a:t>
            </a:r>
            <a:r>
              <a:rPr lang="en-US" sz="4900" dirty="0">
                <a:solidFill>
                  <a:srgbClr val="874D63"/>
                </a:solidFill>
                <a:latin typeface="Roboto Condensed Bold"/>
              </a:rPr>
              <a:t> con </a:t>
            </a:r>
            <a:r>
              <a:rPr lang="en-US" sz="4900" dirty="0" err="1">
                <a:solidFill>
                  <a:srgbClr val="874D63"/>
                </a:solidFill>
                <a:latin typeface="Roboto Condensed Bold"/>
              </a:rPr>
              <a:t>người</a:t>
            </a:r>
            <a:r>
              <a:rPr lang="en-US" sz="4900" dirty="0">
                <a:solidFill>
                  <a:srgbClr val="874D63"/>
                </a:solidFill>
                <a:latin typeface="Roboto Condensed Bold"/>
              </a:rPr>
              <a:t>?</a:t>
            </a:r>
          </a:p>
          <a:p>
            <a:pPr algn="just">
              <a:lnSpc>
                <a:spcPts val="7000"/>
              </a:lnSpc>
            </a:pPr>
            <a:endParaRPr lang="en-US" sz="4900" dirty="0">
              <a:solidFill>
                <a:srgbClr val="874D63"/>
              </a:solidFill>
              <a:latin typeface="Roboto Condensed Bold"/>
            </a:endParaRPr>
          </a:p>
          <a:p>
            <a:pPr algn="just">
              <a:lnSpc>
                <a:spcPts val="7000"/>
              </a:lnSpc>
            </a:pPr>
            <a:endParaRPr lang="en-US" sz="4900" dirty="0">
              <a:solidFill>
                <a:srgbClr val="874D63"/>
              </a:solidFill>
              <a:latin typeface="Roboto Condensed Bold"/>
            </a:endParaRPr>
          </a:p>
        </p:txBody>
      </p:sp>
      <p:sp>
        <p:nvSpPr>
          <p:cNvPr id="10" name="TextBox 10"/>
          <p:cNvSpPr txBox="1"/>
          <p:nvPr/>
        </p:nvSpPr>
        <p:spPr>
          <a:xfrm>
            <a:off x="3162952"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65917" y="-257225"/>
            <a:ext cx="2986767" cy="2019801"/>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4365" y="5739954"/>
            <a:ext cx="5860722" cy="5494427"/>
          </a:xfrm>
          <a:prstGeom prst="rect">
            <a:avLst/>
          </a:prstGeom>
        </p:spPr>
      </p:pic>
      <p:pic>
        <p:nvPicPr>
          <p:cNvPr id="7" name="Picture 7"/>
          <p:cNvPicPr>
            <a:picLocks noChangeAspect="1"/>
          </p:cNvPicPr>
          <p:nvPr/>
        </p:nvPicPr>
        <p:blipFill>
          <a:blip r:embed="rId2"/>
          <a:srcRect/>
          <a:stretch>
            <a:fillRect/>
          </a:stretch>
        </p:blipFill>
        <p:spPr>
          <a:xfrm>
            <a:off x="14418720" y="6114638"/>
            <a:ext cx="3869280" cy="384993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86558" y="2528804"/>
            <a:ext cx="12679358" cy="7924599"/>
          </a:xfrm>
          <a:prstGeom prst="rect">
            <a:avLst/>
          </a:prstGeom>
        </p:spPr>
      </p:pic>
      <p:sp>
        <p:nvSpPr>
          <p:cNvPr id="9" name="TextBox 9"/>
          <p:cNvSpPr txBox="1"/>
          <p:nvPr/>
        </p:nvSpPr>
        <p:spPr>
          <a:xfrm>
            <a:off x="4963900" y="4078678"/>
            <a:ext cx="9454820" cy="7817078"/>
          </a:xfrm>
          <a:prstGeom prst="rect">
            <a:avLst/>
          </a:prstGeom>
        </p:spPr>
        <p:txBody>
          <a:bodyPr lIns="0" tIns="0" rIns="0" bIns="0" rtlCol="0" anchor="t">
            <a:spAutoFit/>
          </a:bodyPr>
          <a:lstStyle/>
          <a:p>
            <a:pPr algn="just">
              <a:lnSpc>
                <a:spcPts val="6860"/>
              </a:lnSpc>
            </a:pPr>
            <a:r>
              <a:rPr lang="en-US" sz="4900" dirty="0" err="1">
                <a:solidFill>
                  <a:srgbClr val="874D63"/>
                </a:solidFill>
                <a:latin typeface="Roboto Condensed Bold"/>
              </a:rPr>
              <a:t>Câu</a:t>
            </a:r>
            <a:r>
              <a:rPr lang="en-US" sz="4900" dirty="0">
                <a:solidFill>
                  <a:srgbClr val="874D63"/>
                </a:solidFill>
                <a:latin typeface="Roboto Condensed Bold"/>
              </a:rPr>
              <a:t> 6. </a:t>
            </a:r>
            <a:r>
              <a:rPr lang="en-US" sz="4900" dirty="0" err="1">
                <a:solidFill>
                  <a:srgbClr val="874D63"/>
                </a:solidFill>
                <a:latin typeface="Roboto Condensed Bold"/>
              </a:rPr>
              <a:t>Giá</a:t>
            </a:r>
            <a:r>
              <a:rPr lang="en-US" sz="4900" dirty="0">
                <a:solidFill>
                  <a:srgbClr val="874D63"/>
                </a:solidFill>
                <a:latin typeface="Roboto Condensed Bold"/>
              </a:rPr>
              <a:t> </a:t>
            </a:r>
            <a:r>
              <a:rPr lang="en-US" sz="4900" dirty="0" err="1">
                <a:solidFill>
                  <a:srgbClr val="874D63"/>
                </a:solidFill>
                <a:latin typeface="Roboto Condensed Bold"/>
              </a:rPr>
              <a:t>trị</a:t>
            </a:r>
            <a:r>
              <a:rPr lang="en-US" sz="4900" dirty="0">
                <a:solidFill>
                  <a:srgbClr val="874D63"/>
                </a:solidFill>
                <a:latin typeface="Roboto Condensed Bold"/>
              </a:rPr>
              <a:t> du </a:t>
            </a:r>
            <a:r>
              <a:rPr lang="en-US" sz="4900" dirty="0" err="1">
                <a:solidFill>
                  <a:srgbClr val="874D63"/>
                </a:solidFill>
                <a:latin typeface="Roboto Condensed Bold"/>
              </a:rPr>
              <a:t>lịch</a:t>
            </a:r>
            <a:r>
              <a:rPr lang="en-US" sz="4900" dirty="0">
                <a:solidFill>
                  <a:srgbClr val="874D63"/>
                </a:solidFill>
                <a:latin typeface="Roboto Condensed Bold"/>
              </a:rPr>
              <a:t> </a:t>
            </a:r>
            <a:r>
              <a:rPr lang="en-US" sz="4900" dirty="0" err="1">
                <a:solidFill>
                  <a:srgbClr val="874D63"/>
                </a:solidFill>
                <a:latin typeface="Roboto Condensed Bold"/>
              </a:rPr>
              <a:t>với</a:t>
            </a:r>
            <a:r>
              <a:rPr lang="en-US" sz="4900" dirty="0">
                <a:solidFill>
                  <a:srgbClr val="874D63"/>
                </a:solidFill>
                <a:latin typeface="Roboto Condensed Bold"/>
              </a:rPr>
              <a:t> </a:t>
            </a:r>
            <a:r>
              <a:rPr lang="en-US" sz="4900" dirty="0" err="1">
                <a:solidFill>
                  <a:srgbClr val="874D63"/>
                </a:solidFill>
                <a:latin typeface="Roboto Condensed Bold"/>
              </a:rPr>
              <a:t>đời</a:t>
            </a:r>
            <a:r>
              <a:rPr lang="en-US" sz="4900" dirty="0">
                <a:solidFill>
                  <a:srgbClr val="874D63"/>
                </a:solidFill>
                <a:latin typeface="Roboto Condensed Bold"/>
              </a:rPr>
              <a:t> </a:t>
            </a:r>
            <a:r>
              <a:rPr lang="en-US" sz="4900" dirty="0" err="1">
                <a:solidFill>
                  <a:srgbClr val="874D63"/>
                </a:solidFill>
                <a:latin typeface="Roboto Condensed Bold"/>
              </a:rPr>
              <a:t>sống</a:t>
            </a:r>
            <a:r>
              <a:rPr lang="en-US" sz="4900" dirty="0">
                <a:solidFill>
                  <a:srgbClr val="874D63"/>
                </a:solidFill>
                <a:latin typeface="Roboto Condensed Bold"/>
              </a:rPr>
              <a:t> </a:t>
            </a:r>
            <a:r>
              <a:rPr lang="en-US" sz="4900" dirty="0" err="1">
                <a:solidFill>
                  <a:srgbClr val="874D63"/>
                </a:solidFill>
                <a:latin typeface="Roboto Condensed Bold"/>
              </a:rPr>
              <a:t>tinh</a:t>
            </a:r>
            <a:r>
              <a:rPr lang="en-US" sz="4900" dirty="0">
                <a:solidFill>
                  <a:srgbClr val="874D63"/>
                </a:solidFill>
                <a:latin typeface="Roboto Condensed Bold"/>
              </a:rPr>
              <a:t> </a:t>
            </a:r>
            <a:r>
              <a:rPr lang="en-US" sz="4900" dirty="0" err="1">
                <a:solidFill>
                  <a:srgbClr val="874D63"/>
                </a:solidFill>
                <a:latin typeface="Roboto Condensed Bold"/>
              </a:rPr>
              <a:t>thần</a:t>
            </a:r>
            <a:r>
              <a:rPr lang="en-US" sz="4900" dirty="0">
                <a:solidFill>
                  <a:srgbClr val="874D63"/>
                </a:solidFill>
                <a:latin typeface="Roboto Condensed Bold"/>
              </a:rPr>
              <a:t> con </a:t>
            </a:r>
            <a:r>
              <a:rPr lang="en-US" sz="4900" dirty="0" err="1">
                <a:solidFill>
                  <a:srgbClr val="874D63"/>
                </a:solidFill>
                <a:latin typeface="Roboto Condensed Bold"/>
              </a:rPr>
              <a:t>người</a:t>
            </a:r>
            <a:r>
              <a:rPr lang="en-US" sz="4900" dirty="0">
                <a:solidFill>
                  <a:srgbClr val="874D63"/>
                </a:solidFill>
                <a:latin typeface="Roboto Condensed Bold"/>
              </a:rPr>
              <a:t>: </a:t>
            </a:r>
            <a:r>
              <a:rPr lang="en-US" sz="4900" dirty="0" err="1">
                <a:solidFill>
                  <a:srgbClr val="874D63"/>
                </a:solidFill>
                <a:latin typeface="Roboto Condensed Bold"/>
              </a:rPr>
              <a:t>Khám</a:t>
            </a:r>
            <a:r>
              <a:rPr lang="en-US" sz="4900" dirty="0">
                <a:solidFill>
                  <a:srgbClr val="874D63"/>
                </a:solidFill>
                <a:latin typeface="Roboto Condensed Bold"/>
              </a:rPr>
              <a:t> </a:t>
            </a:r>
            <a:r>
              <a:rPr lang="en-US" sz="4900" dirty="0" err="1">
                <a:solidFill>
                  <a:srgbClr val="874D63"/>
                </a:solidFill>
                <a:latin typeface="Roboto Condensed Bold"/>
              </a:rPr>
              <a:t>phá</a:t>
            </a:r>
            <a:r>
              <a:rPr lang="en-US" sz="4900" dirty="0">
                <a:solidFill>
                  <a:srgbClr val="874D63"/>
                </a:solidFill>
                <a:latin typeface="Roboto Condensed Bold"/>
              </a:rPr>
              <a:t> </a:t>
            </a:r>
            <a:r>
              <a:rPr lang="en-US" sz="4900" dirty="0" err="1">
                <a:solidFill>
                  <a:srgbClr val="874D63"/>
                </a:solidFill>
                <a:latin typeface="Roboto Condensed Bold"/>
              </a:rPr>
              <a:t>thiên</a:t>
            </a:r>
            <a:r>
              <a:rPr lang="en-US" sz="4900" dirty="0">
                <a:solidFill>
                  <a:srgbClr val="874D63"/>
                </a:solidFill>
                <a:latin typeface="Roboto Condensed Bold"/>
              </a:rPr>
              <a:t> </a:t>
            </a:r>
            <a:r>
              <a:rPr lang="en-US" sz="4900" dirty="0" err="1">
                <a:solidFill>
                  <a:srgbClr val="874D63"/>
                </a:solidFill>
                <a:latin typeface="Roboto Condensed Bold"/>
              </a:rPr>
              <a:t>nhiên</a:t>
            </a:r>
            <a:r>
              <a:rPr lang="en-US" sz="4900" dirty="0">
                <a:solidFill>
                  <a:srgbClr val="874D63"/>
                </a:solidFill>
                <a:latin typeface="Roboto Condensed Bold"/>
              </a:rPr>
              <a:t>, </a:t>
            </a:r>
            <a:r>
              <a:rPr lang="en-US" sz="4900" dirty="0" err="1">
                <a:solidFill>
                  <a:srgbClr val="874D63"/>
                </a:solidFill>
                <a:latin typeface="Roboto Condensed Bold"/>
              </a:rPr>
              <a:t>văn</a:t>
            </a:r>
            <a:r>
              <a:rPr lang="en-US" sz="4900" dirty="0">
                <a:solidFill>
                  <a:srgbClr val="874D63"/>
                </a:solidFill>
                <a:latin typeface="Roboto Condensed Bold"/>
              </a:rPr>
              <a:t> </a:t>
            </a:r>
            <a:r>
              <a:rPr lang="en-US" sz="4900" dirty="0" err="1">
                <a:solidFill>
                  <a:srgbClr val="874D63"/>
                </a:solidFill>
                <a:latin typeface="Roboto Condensed Bold"/>
              </a:rPr>
              <a:t>hóa</a:t>
            </a:r>
            <a:r>
              <a:rPr lang="en-US" sz="4900" dirty="0">
                <a:solidFill>
                  <a:srgbClr val="874D63"/>
                </a:solidFill>
                <a:latin typeface="Roboto Condensed Bold"/>
              </a:rPr>
              <a:t>, con </a:t>
            </a:r>
            <a:r>
              <a:rPr lang="en-US" sz="4900" dirty="0" err="1">
                <a:solidFill>
                  <a:srgbClr val="874D63"/>
                </a:solidFill>
                <a:latin typeface="Roboto Condensed Bold"/>
              </a:rPr>
              <a:t>người</a:t>
            </a:r>
            <a:r>
              <a:rPr lang="en-US" sz="4900" dirty="0">
                <a:solidFill>
                  <a:srgbClr val="874D63"/>
                </a:solidFill>
                <a:latin typeface="Roboto Condensed Bold"/>
              </a:rPr>
              <a:t> ở </a:t>
            </a:r>
            <a:r>
              <a:rPr lang="en-US" sz="4900" dirty="0" err="1">
                <a:solidFill>
                  <a:srgbClr val="874D63"/>
                </a:solidFill>
                <a:latin typeface="Roboto Condensed Bold"/>
              </a:rPr>
              <a:t>vùng</a:t>
            </a:r>
            <a:r>
              <a:rPr lang="en-US" sz="4900" dirty="0">
                <a:solidFill>
                  <a:srgbClr val="874D63"/>
                </a:solidFill>
                <a:latin typeface="Roboto Condensed Bold"/>
              </a:rPr>
              <a:t> </a:t>
            </a:r>
            <a:r>
              <a:rPr lang="en-US" sz="4900" dirty="0" err="1">
                <a:solidFill>
                  <a:srgbClr val="874D63"/>
                </a:solidFill>
                <a:latin typeface="Roboto Condensed Bold"/>
              </a:rPr>
              <a:t>đất</a:t>
            </a:r>
            <a:r>
              <a:rPr lang="en-US" sz="4900" dirty="0">
                <a:solidFill>
                  <a:srgbClr val="874D63"/>
                </a:solidFill>
                <a:latin typeface="Roboto Condensed Bold"/>
              </a:rPr>
              <a:t> </a:t>
            </a:r>
            <a:r>
              <a:rPr lang="en-US" sz="4900" dirty="0" err="1">
                <a:solidFill>
                  <a:srgbClr val="874D63"/>
                </a:solidFill>
                <a:latin typeface="Roboto Condensed Bold"/>
              </a:rPr>
              <a:t>mới</a:t>
            </a:r>
            <a:r>
              <a:rPr lang="en-US" sz="4900" dirty="0">
                <a:solidFill>
                  <a:srgbClr val="874D63"/>
                </a:solidFill>
                <a:latin typeface="Roboto Condensed Bold"/>
              </a:rPr>
              <a:t>; </a:t>
            </a:r>
            <a:r>
              <a:rPr lang="en-US" sz="4900" dirty="0" err="1">
                <a:solidFill>
                  <a:srgbClr val="874D63"/>
                </a:solidFill>
                <a:latin typeface="Roboto Condensed Bold"/>
              </a:rPr>
              <a:t>rèn</a:t>
            </a:r>
            <a:r>
              <a:rPr lang="en-US" sz="4900" dirty="0">
                <a:solidFill>
                  <a:srgbClr val="874D63"/>
                </a:solidFill>
                <a:latin typeface="Roboto Condensed Bold"/>
              </a:rPr>
              <a:t> </a:t>
            </a:r>
            <a:r>
              <a:rPr lang="en-US" sz="4900" dirty="0" err="1">
                <a:solidFill>
                  <a:srgbClr val="874D63"/>
                </a:solidFill>
                <a:latin typeface="Roboto Condensed Bold"/>
              </a:rPr>
              <a:t>luyện</a:t>
            </a:r>
            <a:r>
              <a:rPr lang="en-US" sz="4900" dirty="0">
                <a:solidFill>
                  <a:srgbClr val="874D63"/>
                </a:solidFill>
                <a:latin typeface="Roboto Condensed Bold"/>
              </a:rPr>
              <a:t> </a:t>
            </a:r>
            <a:r>
              <a:rPr lang="en-US" sz="4900" dirty="0" err="1">
                <a:solidFill>
                  <a:srgbClr val="874D63"/>
                </a:solidFill>
                <a:latin typeface="Roboto Condensed Bold"/>
              </a:rPr>
              <a:t>thể</a:t>
            </a:r>
            <a:r>
              <a:rPr lang="en-US" sz="4900" dirty="0">
                <a:solidFill>
                  <a:srgbClr val="874D63"/>
                </a:solidFill>
                <a:latin typeface="Roboto Condensed Bold"/>
              </a:rPr>
              <a:t> </a:t>
            </a:r>
            <a:r>
              <a:rPr lang="en-US" sz="4900" dirty="0" err="1">
                <a:solidFill>
                  <a:srgbClr val="874D63"/>
                </a:solidFill>
                <a:latin typeface="Roboto Condensed Bold"/>
              </a:rPr>
              <a:t>lực</a:t>
            </a:r>
            <a:r>
              <a:rPr lang="en-US" sz="4900" dirty="0">
                <a:solidFill>
                  <a:srgbClr val="874D63"/>
                </a:solidFill>
                <a:latin typeface="Roboto Condensed Bold"/>
              </a:rPr>
              <a:t>, </a:t>
            </a:r>
            <a:r>
              <a:rPr lang="en-US" sz="4900" dirty="0" err="1">
                <a:solidFill>
                  <a:srgbClr val="874D63"/>
                </a:solidFill>
                <a:latin typeface="Roboto Condensed Bold"/>
              </a:rPr>
              <a:t>sống</a:t>
            </a:r>
            <a:r>
              <a:rPr lang="en-US" sz="4900" dirty="0">
                <a:solidFill>
                  <a:srgbClr val="874D63"/>
                </a:solidFill>
                <a:latin typeface="Roboto Condensed Bold"/>
              </a:rPr>
              <a:t> </a:t>
            </a:r>
            <a:r>
              <a:rPr lang="en-US" sz="4900" dirty="0" err="1">
                <a:solidFill>
                  <a:srgbClr val="874D63"/>
                </a:solidFill>
                <a:latin typeface="Roboto Condensed Bold"/>
              </a:rPr>
              <a:t>hòa</a:t>
            </a:r>
            <a:r>
              <a:rPr lang="en-US" sz="4900" dirty="0">
                <a:solidFill>
                  <a:srgbClr val="874D63"/>
                </a:solidFill>
                <a:latin typeface="Roboto Condensed Bold"/>
              </a:rPr>
              <a:t> </a:t>
            </a:r>
            <a:r>
              <a:rPr lang="en-US" sz="4900" dirty="0" err="1">
                <a:solidFill>
                  <a:srgbClr val="874D63"/>
                </a:solidFill>
                <a:latin typeface="Roboto Condensed Bold"/>
              </a:rPr>
              <a:t>mình</a:t>
            </a:r>
            <a:r>
              <a:rPr lang="en-US" sz="4900" dirty="0">
                <a:solidFill>
                  <a:srgbClr val="874D63"/>
                </a:solidFill>
                <a:latin typeface="Roboto Condensed Bold"/>
              </a:rPr>
              <a:t> </a:t>
            </a:r>
            <a:r>
              <a:rPr lang="en-US" sz="4900" dirty="0" err="1">
                <a:solidFill>
                  <a:srgbClr val="874D63"/>
                </a:solidFill>
                <a:latin typeface="Roboto Condensed Bold"/>
              </a:rPr>
              <a:t>với</a:t>
            </a:r>
            <a:r>
              <a:rPr lang="en-US" sz="4900" dirty="0">
                <a:solidFill>
                  <a:srgbClr val="874D63"/>
                </a:solidFill>
                <a:latin typeface="Roboto Condensed Bold"/>
              </a:rPr>
              <a:t> </a:t>
            </a:r>
            <a:r>
              <a:rPr lang="en-US" sz="4900" dirty="0" err="1">
                <a:solidFill>
                  <a:srgbClr val="874D63"/>
                </a:solidFill>
                <a:latin typeface="Roboto Condensed Bold"/>
              </a:rPr>
              <a:t>thiên</a:t>
            </a:r>
            <a:r>
              <a:rPr lang="en-US" sz="4900" dirty="0">
                <a:solidFill>
                  <a:srgbClr val="874D63"/>
                </a:solidFill>
                <a:latin typeface="Roboto Condensed Bold"/>
              </a:rPr>
              <a:t> </a:t>
            </a:r>
            <a:r>
              <a:rPr lang="en-US" sz="4900" dirty="0" err="1">
                <a:solidFill>
                  <a:srgbClr val="874D63"/>
                </a:solidFill>
                <a:latin typeface="Roboto Condensed Bold"/>
              </a:rPr>
              <a:t>nhiên</a:t>
            </a:r>
            <a:r>
              <a:rPr lang="en-US" sz="4900" dirty="0">
                <a:solidFill>
                  <a:srgbClr val="874D63"/>
                </a:solidFill>
                <a:latin typeface="Roboto Condensed Bold"/>
              </a:rPr>
              <a:t>, … Du </a:t>
            </a:r>
            <a:r>
              <a:rPr lang="en-US" sz="4900" dirty="0" err="1">
                <a:solidFill>
                  <a:srgbClr val="874D63"/>
                </a:solidFill>
                <a:latin typeface="Roboto Condensed Bold"/>
              </a:rPr>
              <a:t>lịch</a:t>
            </a:r>
            <a:r>
              <a:rPr lang="en-US" sz="4900" dirty="0">
                <a:solidFill>
                  <a:srgbClr val="874D63"/>
                </a:solidFill>
                <a:latin typeface="Roboto Condensed Bold"/>
              </a:rPr>
              <a:t> </a:t>
            </a:r>
            <a:r>
              <a:rPr lang="en-US" sz="4900" dirty="0" err="1">
                <a:solidFill>
                  <a:srgbClr val="874D63"/>
                </a:solidFill>
                <a:latin typeface="Roboto Condensed Bold"/>
              </a:rPr>
              <a:t>góp</a:t>
            </a:r>
            <a:r>
              <a:rPr lang="en-US" sz="4900" dirty="0">
                <a:solidFill>
                  <a:srgbClr val="874D63"/>
                </a:solidFill>
                <a:latin typeface="Roboto Condensed Bold"/>
              </a:rPr>
              <a:t> </a:t>
            </a:r>
            <a:r>
              <a:rPr lang="en-US" sz="4900" dirty="0" err="1">
                <a:solidFill>
                  <a:srgbClr val="874D63"/>
                </a:solidFill>
                <a:latin typeface="Roboto Condensed Bold"/>
              </a:rPr>
              <a:t>phần</a:t>
            </a:r>
            <a:r>
              <a:rPr lang="en-US" sz="4900" dirty="0">
                <a:solidFill>
                  <a:srgbClr val="874D63"/>
                </a:solidFill>
                <a:latin typeface="Roboto Condensed Bold"/>
              </a:rPr>
              <a:t> </a:t>
            </a:r>
            <a:r>
              <a:rPr lang="en-US" sz="4900" dirty="0" err="1">
                <a:solidFill>
                  <a:srgbClr val="874D63"/>
                </a:solidFill>
                <a:latin typeface="Roboto Condensed Bold"/>
              </a:rPr>
              <a:t>mở</a:t>
            </a:r>
            <a:r>
              <a:rPr lang="en-US" sz="4900" dirty="0">
                <a:solidFill>
                  <a:srgbClr val="874D63"/>
                </a:solidFill>
                <a:latin typeface="Roboto Condensed Bold"/>
              </a:rPr>
              <a:t> </a:t>
            </a:r>
            <a:r>
              <a:rPr lang="en-US" sz="4900" dirty="0" err="1">
                <a:solidFill>
                  <a:srgbClr val="874D63"/>
                </a:solidFill>
                <a:latin typeface="Roboto Condensed Bold"/>
              </a:rPr>
              <a:t>rộng</a:t>
            </a:r>
            <a:r>
              <a:rPr lang="en-US" sz="4900" dirty="0">
                <a:solidFill>
                  <a:srgbClr val="874D63"/>
                </a:solidFill>
                <a:latin typeface="Roboto Condensed Bold"/>
              </a:rPr>
              <a:t> </a:t>
            </a:r>
            <a:r>
              <a:rPr lang="en-US" sz="4900" dirty="0" err="1">
                <a:solidFill>
                  <a:srgbClr val="874D63"/>
                </a:solidFill>
                <a:latin typeface="Roboto Condensed Bold"/>
              </a:rPr>
              <a:t>giao</a:t>
            </a:r>
            <a:r>
              <a:rPr lang="en-US" sz="4900" dirty="0">
                <a:solidFill>
                  <a:srgbClr val="874D63"/>
                </a:solidFill>
                <a:latin typeface="Roboto Condensed Bold"/>
              </a:rPr>
              <a:t> </a:t>
            </a:r>
            <a:r>
              <a:rPr lang="en-US" sz="4900" dirty="0" err="1">
                <a:solidFill>
                  <a:srgbClr val="874D63"/>
                </a:solidFill>
                <a:latin typeface="Roboto Condensed Bold"/>
              </a:rPr>
              <a:t>lưu</a:t>
            </a:r>
            <a:r>
              <a:rPr lang="en-US" sz="4900" dirty="0">
                <a:solidFill>
                  <a:srgbClr val="874D63"/>
                </a:solidFill>
                <a:latin typeface="Roboto Condensed Bold"/>
              </a:rPr>
              <a:t>, …</a:t>
            </a:r>
          </a:p>
          <a:p>
            <a:pPr algn="just">
              <a:lnSpc>
                <a:spcPts val="6860"/>
              </a:lnSpc>
            </a:pPr>
            <a:endParaRPr lang="en-US" sz="4900" dirty="0">
              <a:solidFill>
                <a:srgbClr val="874D63"/>
              </a:solidFill>
              <a:latin typeface="Roboto Condensed Bold"/>
            </a:endParaRPr>
          </a:p>
          <a:p>
            <a:pPr algn="just">
              <a:lnSpc>
                <a:spcPts val="7000"/>
              </a:lnSpc>
            </a:pPr>
            <a:endParaRPr lang="en-US" sz="4900" dirty="0">
              <a:solidFill>
                <a:srgbClr val="874D63"/>
              </a:solidFill>
              <a:latin typeface="Roboto Condensed Bold"/>
            </a:endParaRPr>
          </a:p>
          <a:p>
            <a:pPr algn="just">
              <a:lnSpc>
                <a:spcPts val="7000"/>
              </a:lnSpc>
            </a:pPr>
            <a:endParaRPr lang="en-US" sz="4900" dirty="0">
              <a:solidFill>
                <a:srgbClr val="874D63"/>
              </a:solidFill>
              <a:latin typeface="Roboto Condensed Bold"/>
            </a:endParaRPr>
          </a:p>
        </p:txBody>
      </p:sp>
      <p:sp>
        <p:nvSpPr>
          <p:cNvPr id="10" name="TextBox 10"/>
          <p:cNvSpPr txBox="1"/>
          <p:nvPr/>
        </p:nvSpPr>
        <p:spPr>
          <a:xfrm>
            <a:off x="3162952"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65917" y="-257225"/>
            <a:ext cx="2986767" cy="2019801"/>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4365" y="5739954"/>
            <a:ext cx="5860722" cy="5494427"/>
          </a:xfrm>
          <a:prstGeom prst="rect">
            <a:avLst/>
          </a:prstGeom>
        </p:spPr>
      </p:pic>
      <p:pic>
        <p:nvPicPr>
          <p:cNvPr id="7" name="Picture 7"/>
          <p:cNvPicPr>
            <a:picLocks noChangeAspect="1"/>
          </p:cNvPicPr>
          <p:nvPr/>
        </p:nvPicPr>
        <p:blipFill>
          <a:blip r:embed="rId2"/>
          <a:srcRect/>
          <a:stretch>
            <a:fillRect/>
          </a:stretch>
        </p:blipFill>
        <p:spPr>
          <a:xfrm>
            <a:off x="14418720" y="6114638"/>
            <a:ext cx="3869280" cy="384993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86558" y="2528804"/>
            <a:ext cx="12679358" cy="7924599"/>
          </a:xfrm>
          <a:prstGeom prst="rect">
            <a:avLst/>
          </a:prstGeom>
        </p:spPr>
      </p:pic>
      <p:sp>
        <p:nvSpPr>
          <p:cNvPr id="9" name="TextBox 9"/>
          <p:cNvSpPr txBox="1"/>
          <p:nvPr/>
        </p:nvSpPr>
        <p:spPr>
          <a:xfrm>
            <a:off x="4698827" y="4601659"/>
            <a:ext cx="9454820" cy="5217200"/>
          </a:xfrm>
          <a:prstGeom prst="rect">
            <a:avLst/>
          </a:prstGeom>
        </p:spPr>
        <p:txBody>
          <a:bodyPr lIns="0" tIns="0" rIns="0" bIns="0" rtlCol="0" anchor="t">
            <a:spAutoFit/>
          </a:bodyPr>
          <a:lstStyle/>
          <a:p>
            <a:pPr algn="just">
              <a:lnSpc>
                <a:spcPts val="6860"/>
              </a:lnSpc>
            </a:pPr>
            <a:r>
              <a:rPr lang="en-US" sz="4900" dirty="0" err="1">
                <a:solidFill>
                  <a:srgbClr val="874D63"/>
                </a:solidFill>
                <a:latin typeface="Roboto Condensed Bold"/>
              </a:rPr>
              <a:t>Câu</a:t>
            </a:r>
            <a:r>
              <a:rPr lang="en-US" sz="4900" dirty="0">
                <a:solidFill>
                  <a:srgbClr val="874D63"/>
                </a:solidFill>
                <a:latin typeface="Roboto Condensed Bold"/>
              </a:rPr>
              <a:t> 7. </a:t>
            </a:r>
            <a:r>
              <a:rPr lang="en-US" sz="4900" dirty="0" err="1">
                <a:solidFill>
                  <a:srgbClr val="874D63"/>
                </a:solidFill>
                <a:latin typeface="Roboto Condensed Bold"/>
              </a:rPr>
              <a:t>Nếu</a:t>
            </a:r>
            <a:r>
              <a:rPr lang="en-US" sz="4900" dirty="0">
                <a:solidFill>
                  <a:srgbClr val="874D63"/>
                </a:solidFill>
                <a:latin typeface="Roboto Condensed Bold"/>
              </a:rPr>
              <a:t> </a:t>
            </a:r>
            <a:r>
              <a:rPr lang="en-US" sz="4900" dirty="0" err="1">
                <a:solidFill>
                  <a:srgbClr val="874D63"/>
                </a:solidFill>
                <a:latin typeface="Roboto Condensed Bold"/>
              </a:rPr>
              <a:t>được</a:t>
            </a:r>
            <a:r>
              <a:rPr lang="en-US" sz="4900" dirty="0">
                <a:solidFill>
                  <a:srgbClr val="874D63"/>
                </a:solidFill>
                <a:latin typeface="Roboto Condensed Bold"/>
              </a:rPr>
              <a:t> </a:t>
            </a:r>
            <a:r>
              <a:rPr lang="en-US" sz="4900" dirty="0" err="1">
                <a:solidFill>
                  <a:srgbClr val="874D63"/>
                </a:solidFill>
                <a:latin typeface="Roboto Condensed Bold"/>
              </a:rPr>
              <a:t>bổ</a:t>
            </a:r>
            <a:r>
              <a:rPr lang="en-US" sz="4900" dirty="0">
                <a:solidFill>
                  <a:srgbClr val="874D63"/>
                </a:solidFill>
                <a:latin typeface="Roboto Condensed Bold"/>
              </a:rPr>
              <a:t> sung </a:t>
            </a:r>
            <a:r>
              <a:rPr lang="en-US" sz="4900" dirty="0" err="1">
                <a:solidFill>
                  <a:srgbClr val="874D63"/>
                </a:solidFill>
                <a:latin typeface="Roboto Condensed Bold"/>
              </a:rPr>
              <a:t>thông</a:t>
            </a:r>
            <a:r>
              <a:rPr lang="en-US" sz="4900" dirty="0">
                <a:solidFill>
                  <a:srgbClr val="874D63"/>
                </a:solidFill>
                <a:latin typeface="Roboto Condensed Bold"/>
              </a:rPr>
              <a:t> tin </a:t>
            </a:r>
            <a:r>
              <a:rPr lang="en-US" sz="4900" dirty="0" err="1">
                <a:solidFill>
                  <a:srgbClr val="874D63"/>
                </a:solidFill>
                <a:latin typeface="Roboto Condensed Bold"/>
              </a:rPr>
              <a:t>vào</a:t>
            </a:r>
            <a:r>
              <a:rPr lang="en-US" sz="4900" dirty="0">
                <a:solidFill>
                  <a:srgbClr val="874D63"/>
                </a:solidFill>
                <a:latin typeface="Roboto Condensed Bold"/>
              </a:rPr>
              <a:t> </a:t>
            </a:r>
            <a:r>
              <a:rPr lang="en-US" sz="4900" dirty="0" err="1">
                <a:solidFill>
                  <a:srgbClr val="874D63"/>
                </a:solidFill>
                <a:latin typeface="Roboto Condensed Bold"/>
              </a:rPr>
              <a:t>bản</a:t>
            </a:r>
            <a:r>
              <a:rPr lang="en-US" sz="4900" dirty="0">
                <a:solidFill>
                  <a:srgbClr val="874D63"/>
                </a:solidFill>
                <a:latin typeface="Roboto Condensed Bold"/>
              </a:rPr>
              <a:t> tin </a:t>
            </a:r>
            <a:r>
              <a:rPr lang="en-US" sz="4900" dirty="0" err="1">
                <a:solidFill>
                  <a:srgbClr val="874D63"/>
                </a:solidFill>
                <a:latin typeface="Roboto Condensed Bold"/>
              </a:rPr>
              <a:t>trên</a:t>
            </a:r>
            <a:r>
              <a:rPr lang="en-US" sz="4900" dirty="0">
                <a:solidFill>
                  <a:srgbClr val="874D63"/>
                </a:solidFill>
                <a:latin typeface="Roboto Condensed Bold"/>
              </a:rPr>
              <a:t>, </a:t>
            </a:r>
            <a:r>
              <a:rPr lang="en-US" sz="4900" dirty="0" err="1">
                <a:solidFill>
                  <a:srgbClr val="874D63"/>
                </a:solidFill>
                <a:latin typeface="Roboto Condensed Bold"/>
              </a:rPr>
              <a:t>em</a:t>
            </a:r>
            <a:r>
              <a:rPr lang="en-US" sz="4900" dirty="0">
                <a:solidFill>
                  <a:srgbClr val="874D63"/>
                </a:solidFill>
                <a:latin typeface="Roboto Condensed Bold"/>
              </a:rPr>
              <a:t> </a:t>
            </a:r>
            <a:r>
              <a:rPr lang="en-US" sz="4900" dirty="0" err="1">
                <a:solidFill>
                  <a:srgbClr val="874D63"/>
                </a:solidFill>
                <a:latin typeface="Roboto Condensed Bold"/>
              </a:rPr>
              <a:t>sẽ</a:t>
            </a:r>
            <a:r>
              <a:rPr lang="en-US" sz="4900" dirty="0">
                <a:solidFill>
                  <a:srgbClr val="874D63"/>
                </a:solidFill>
                <a:latin typeface="Roboto Condensed Bold"/>
              </a:rPr>
              <a:t> </a:t>
            </a:r>
            <a:r>
              <a:rPr lang="en-US" sz="4900" dirty="0" err="1">
                <a:solidFill>
                  <a:srgbClr val="874D63"/>
                </a:solidFill>
                <a:latin typeface="Roboto Condensed Bold"/>
              </a:rPr>
              <a:t>bổ</a:t>
            </a:r>
            <a:r>
              <a:rPr lang="en-US" sz="4900" dirty="0">
                <a:solidFill>
                  <a:srgbClr val="874D63"/>
                </a:solidFill>
                <a:latin typeface="Roboto Condensed Bold"/>
              </a:rPr>
              <a:t> sung </a:t>
            </a:r>
            <a:r>
              <a:rPr lang="en-US" sz="4900" dirty="0" err="1">
                <a:solidFill>
                  <a:srgbClr val="874D63"/>
                </a:solidFill>
                <a:latin typeface="Roboto Condensed Bold"/>
              </a:rPr>
              <a:t>thông</a:t>
            </a:r>
            <a:r>
              <a:rPr lang="en-US" sz="4900" dirty="0">
                <a:solidFill>
                  <a:srgbClr val="874D63"/>
                </a:solidFill>
                <a:latin typeface="Roboto Condensed Bold"/>
              </a:rPr>
              <a:t> tin/</a:t>
            </a:r>
            <a:r>
              <a:rPr lang="en-US" sz="4900" dirty="0" err="1">
                <a:solidFill>
                  <a:srgbClr val="874D63"/>
                </a:solidFill>
                <a:latin typeface="Roboto Condensed Bold"/>
              </a:rPr>
              <a:t>hình</a:t>
            </a:r>
            <a:r>
              <a:rPr lang="en-US" sz="4900" dirty="0">
                <a:solidFill>
                  <a:srgbClr val="874D63"/>
                </a:solidFill>
                <a:latin typeface="Roboto Condensed Bold"/>
              </a:rPr>
              <a:t> </a:t>
            </a:r>
            <a:r>
              <a:rPr lang="en-US" sz="4900" dirty="0" err="1">
                <a:solidFill>
                  <a:srgbClr val="874D63"/>
                </a:solidFill>
                <a:latin typeface="Roboto Condensed Bold"/>
              </a:rPr>
              <a:t>ảnh</a:t>
            </a:r>
            <a:r>
              <a:rPr lang="en-US" sz="4900" dirty="0">
                <a:solidFill>
                  <a:srgbClr val="874D63"/>
                </a:solidFill>
                <a:latin typeface="Roboto Condensed Bold"/>
              </a:rPr>
              <a:t>/</a:t>
            </a:r>
            <a:r>
              <a:rPr lang="en-US" sz="4900" dirty="0" err="1">
                <a:solidFill>
                  <a:srgbClr val="874D63"/>
                </a:solidFill>
                <a:latin typeface="Roboto Condensed Bold"/>
              </a:rPr>
              <a:t>số</a:t>
            </a:r>
            <a:r>
              <a:rPr lang="en-US" sz="4900" dirty="0">
                <a:solidFill>
                  <a:srgbClr val="874D63"/>
                </a:solidFill>
                <a:latin typeface="Roboto Condensed Bold"/>
              </a:rPr>
              <a:t> </a:t>
            </a:r>
            <a:r>
              <a:rPr lang="en-US" sz="4900" dirty="0" err="1">
                <a:solidFill>
                  <a:srgbClr val="874D63"/>
                </a:solidFill>
                <a:latin typeface="Roboto Condensed Bold"/>
              </a:rPr>
              <a:t>liệu</a:t>
            </a:r>
            <a:r>
              <a:rPr lang="en-US" sz="4900" dirty="0">
                <a:solidFill>
                  <a:srgbClr val="874D63"/>
                </a:solidFill>
                <a:latin typeface="Roboto Condensed Bold"/>
              </a:rPr>
              <a:t> </a:t>
            </a:r>
            <a:r>
              <a:rPr lang="en-US" sz="4900" dirty="0" err="1">
                <a:solidFill>
                  <a:srgbClr val="874D63"/>
                </a:solidFill>
                <a:latin typeface="Roboto Condensed Bold"/>
              </a:rPr>
              <a:t>gì</a:t>
            </a:r>
            <a:r>
              <a:rPr lang="en-US" sz="4900" dirty="0">
                <a:solidFill>
                  <a:srgbClr val="874D63"/>
                </a:solidFill>
                <a:latin typeface="Roboto Condensed Bold"/>
              </a:rPr>
              <a:t>? </a:t>
            </a:r>
            <a:r>
              <a:rPr lang="en-US" sz="4900" dirty="0" err="1">
                <a:solidFill>
                  <a:srgbClr val="874D63"/>
                </a:solidFill>
                <a:latin typeface="Roboto Condensed Bold"/>
              </a:rPr>
              <a:t>Vì</a:t>
            </a:r>
            <a:r>
              <a:rPr lang="en-US" sz="4900" dirty="0">
                <a:solidFill>
                  <a:srgbClr val="874D63"/>
                </a:solidFill>
                <a:latin typeface="Roboto Condensed Bold"/>
              </a:rPr>
              <a:t> </a:t>
            </a:r>
            <a:r>
              <a:rPr lang="en-US" sz="4900" dirty="0" err="1">
                <a:solidFill>
                  <a:srgbClr val="874D63"/>
                </a:solidFill>
                <a:latin typeface="Roboto Condensed Bold"/>
              </a:rPr>
              <a:t>sao</a:t>
            </a:r>
            <a:r>
              <a:rPr lang="en-US" sz="4900" dirty="0">
                <a:solidFill>
                  <a:srgbClr val="874D63"/>
                </a:solidFill>
                <a:latin typeface="Roboto Condensed Bold"/>
              </a:rPr>
              <a:t>? </a:t>
            </a:r>
          </a:p>
          <a:p>
            <a:pPr algn="just">
              <a:lnSpc>
                <a:spcPts val="6860"/>
              </a:lnSpc>
            </a:pPr>
            <a:endParaRPr lang="en-US" sz="4900" dirty="0">
              <a:solidFill>
                <a:srgbClr val="874D63"/>
              </a:solidFill>
              <a:latin typeface="Roboto Condensed Bold"/>
            </a:endParaRPr>
          </a:p>
          <a:p>
            <a:pPr algn="just">
              <a:lnSpc>
                <a:spcPts val="7000"/>
              </a:lnSpc>
            </a:pPr>
            <a:endParaRPr lang="en-US" sz="4900" dirty="0">
              <a:solidFill>
                <a:srgbClr val="874D63"/>
              </a:solidFill>
              <a:latin typeface="Roboto Condensed Bold"/>
            </a:endParaRPr>
          </a:p>
          <a:p>
            <a:pPr algn="just">
              <a:lnSpc>
                <a:spcPts val="7000"/>
              </a:lnSpc>
            </a:pPr>
            <a:endParaRPr lang="en-US" sz="4900" dirty="0">
              <a:solidFill>
                <a:srgbClr val="874D63"/>
              </a:solidFill>
              <a:latin typeface="Roboto Condensed Bold"/>
            </a:endParaRPr>
          </a:p>
        </p:txBody>
      </p:sp>
      <p:sp>
        <p:nvSpPr>
          <p:cNvPr id="10" name="TextBox 10"/>
          <p:cNvSpPr txBox="1"/>
          <p:nvPr/>
        </p:nvSpPr>
        <p:spPr>
          <a:xfrm>
            <a:off x="3162952" y="526107"/>
            <a:ext cx="11962097" cy="2444362"/>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II. THỰC HÀNH ĐỌC MỞ RỘNG THEO THỂ LOẠI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7D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78972" y="4305233"/>
            <a:ext cx="27822171" cy="5981767"/>
          </a:xfrm>
          <a:prstGeom prst="rect">
            <a:avLst/>
          </a:prstGeom>
        </p:spPr>
      </p:pic>
      <p:pic>
        <p:nvPicPr>
          <p:cNvPr id="3" name="Picture 3"/>
          <p:cNvPicPr>
            <a:picLocks noChangeAspect="1"/>
          </p:cNvPicPr>
          <p:nvPr/>
        </p:nvPicPr>
        <p:blipFill>
          <a:blip r:embed="rId2"/>
          <a:srcRect/>
          <a:stretch>
            <a:fillRect/>
          </a:stretch>
        </p:blipFill>
        <p:spPr>
          <a:xfrm>
            <a:off x="13701881" y="5645989"/>
            <a:ext cx="6112117" cy="55824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57939" y="-1962641"/>
            <a:ext cx="2835471"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37944" y="6780269"/>
            <a:ext cx="2866644"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37429" y="-1962641"/>
            <a:ext cx="3466129" cy="411480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45419" y="3994336"/>
            <a:ext cx="2869823" cy="621795"/>
          </a:xfrm>
          <a:prstGeom prst="rect">
            <a:avLst/>
          </a:prstGeom>
        </p:spPr>
      </p:pic>
      <p:sp>
        <p:nvSpPr>
          <p:cNvPr id="8" name="TextBox 8"/>
          <p:cNvSpPr txBox="1"/>
          <p:nvPr/>
        </p:nvSpPr>
        <p:spPr>
          <a:xfrm>
            <a:off x="1028700" y="350706"/>
            <a:ext cx="15018071" cy="3100705"/>
          </a:xfrm>
          <a:prstGeom prst="rect">
            <a:avLst/>
          </a:prstGeom>
        </p:spPr>
        <p:txBody>
          <a:bodyPr lIns="0" tIns="0" rIns="0" bIns="0" rtlCol="0" anchor="t">
            <a:spAutoFit/>
          </a:bodyPr>
          <a:lstStyle/>
          <a:p>
            <a:pPr algn="ctr">
              <a:lnSpc>
                <a:spcPts val="7909"/>
              </a:lnSpc>
              <a:spcBef>
                <a:spcPct val="0"/>
              </a:spcBef>
            </a:pPr>
            <a:r>
              <a:rPr lang="en-US" sz="6999">
                <a:solidFill>
                  <a:srgbClr val="874D63"/>
                </a:solidFill>
                <a:latin typeface="iCiel Brush Up"/>
              </a:rPr>
              <a:t>III. ÔN TẬP KĨ NĂNG VIẾT: VIẾT VĂN BẢN TƯỜNG TRÌNH VÀ TÓM TẮT VĂN BẢN THEO YÊU CẦU KHÁC NHAU VỀ ĐỘ DÀI </a:t>
            </a:r>
          </a:p>
        </p:txBody>
      </p:sp>
      <p:sp>
        <p:nvSpPr>
          <p:cNvPr id="9" name="TextBox 9"/>
          <p:cNvSpPr txBox="1"/>
          <p:nvPr/>
        </p:nvSpPr>
        <p:spPr>
          <a:xfrm>
            <a:off x="501361" y="4769819"/>
            <a:ext cx="16757939" cy="646281"/>
          </a:xfrm>
          <a:prstGeom prst="rect">
            <a:avLst/>
          </a:prstGeom>
        </p:spPr>
        <p:txBody>
          <a:bodyPr lIns="0" tIns="0" rIns="0" bIns="0" rtlCol="0" anchor="t">
            <a:spAutoFit/>
          </a:bodyPr>
          <a:lstStyle/>
          <a:p>
            <a:pPr algn="just">
              <a:lnSpc>
                <a:spcPts val="5320"/>
              </a:lnSpc>
            </a:pPr>
            <a:r>
              <a:rPr lang="en-US" sz="3800" dirty="0">
                <a:solidFill>
                  <a:srgbClr val="874D63"/>
                </a:solidFill>
                <a:latin typeface="Roboto Condensed Bold"/>
              </a:rPr>
              <a:t>1. YÊU CẦU KIỂU BÀI: TÓM TẮT VĂN BẢN THEO YÊU CẦU KHÁC NHAU VỀ ĐỘ DÀI </a:t>
            </a:r>
          </a:p>
        </p:txBody>
      </p:sp>
      <p:sp>
        <p:nvSpPr>
          <p:cNvPr id="10" name="TextBox 10"/>
          <p:cNvSpPr txBox="1"/>
          <p:nvPr/>
        </p:nvSpPr>
        <p:spPr>
          <a:xfrm>
            <a:off x="1181361" y="5882825"/>
            <a:ext cx="12528117" cy="3812916"/>
          </a:xfrm>
          <a:prstGeom prst="rect">
            <a:avLst/>
          </a:prstGeom>
        </p:spPr>
        <p:txBody>
          <a:bodyPr lIns="0" tIns="0" rIns="0" bIns="0" rtlCol="0" anchor="t">
            <a:spAutoFit/>
          </a:bodyPr>
          <a:lstStyle/>
          <a:p>
            <a:pPr marL="777248" lvl="1" indent="-388624" algn="just">
              <a:lnSpc>
                <a:spcPts val="5040"/>
              </a:lnSpc>
              <a:buFont typeface="Arial"/>
              <a:buChar char="•"/>
            </a:pPr>
            <a:r>
              <a:rPr lang="en-US" sz="3600" dirty="0" err="1">
                <a:solidFill>
                  <a:srgbClr val="874D63"/>
                </a:solidFill>
                <a:latin typeface="Roboto Condensed"/>
              </a:rPr>
              <a:t>Phản</a:t>
            </a:r>
            <a:r>
              <a:rPr lang="en-US" sz="3600" dirty="0">
                <a:solidFill>
                  <a:srgbClr val="874D63"/>
                </a:solidFill>
                <a:latin typeface="Roboto Condensed"/>
              </a:rPr>
              <a:t> </a:t>
            </a:r>
            <a:r>
              <a:rPr lang="en-US" sz="3600" dirty="0" err="1">
                <a:solidFill>
                  <a:srgbClr val="874D63"/>
                </a:solidFill>
                <a:latin typeface="Roboto Condensed"/>
              </a:rPr>
              <a:t>ánh</a:t>
            </a:r>
            <a:r>
              <a:rPr lang="en-US" sz="3600" dirty="0">
                <a:solidFill>
                  <a:srgbClr val="874D63"/>
                </a:solidFill>
                <a:latin typeface="Roboto Condensed"/>
              </a:rPr>
              <a:t> </a:t>
            </a:r>
            <a:r>
              <a:rPr lang="en-US" sz="3600" dirty="0" err="1">
                <a:solidFill>
                  <a:srgbClr val="874D63"/>
                </a:solidFill>
                <a:latin typeface="Roboto Condensed"/>
              </a:rPr>
              <a:t>đúng</a:t>
            </a:r>
            <a:r>
              <a:rPr lang="en-US" sz="3600" dirty="0">
                <a:solidFill>
                  <a:srgbClr val="874D63"/>
                </a:solidFill>
                <a:latin typeface="Roboto Condensed"/>
              </a:rPr>
              <a:t> </a:t>
            </a:r>
            <a:r>
              <a:rPr lang="en-US" sz="3600" dirty="0" err="1">
                <a:solidFill>
                  <a:srgbClr val="874D63"/>
                </a:solidFill>
                <a:latin typeface="Roboto Condensed"/>
              </a:rPr>
              <a:t>nội</a:t>
            </a:r>
            <a:r>
              <a:rPr lang="en-US" sz="3600" dirty="0">
                <a:solidFill>
                  <a:srgbClr val="874D63"/>
                </a:solidFill>
                <a:latin typeface="Roboto Condensed"/>
              </a:rPr>
              <a:t> dung </a:t>
            </a:r>
            <a:r>
              <a:rPr lang="en-US" sz="3600" dirty="0" err="1">
                <a:solidFill>
                  <a:srgbClr val="874D63"/>
                </a:solidFill>
                <a:latin typeface="Roboto Condensed"/>
              </a:rPr>
              <a:t>của</a:t>
            </a:r>
            <a:r>
              <a:rPr lang="en-US" sz="3600" dirty="0">
                <a:solidFill>
                  <a:srgbClr val="874D63"/>
                </a:solidFill>
                <a:latin typeface="Roboto Condensed"/>
              </a:rPr>
              <a:t> </a:t>
            </a:r>
            <a:r>
              <a:rPr lang="en-US" sz="3600" dirty="0" err="1">
                <a:solidFill>
                  <a:srgbClr val="874D63"/>
                </a:solidFill>
                <a:latin typeface="Roboto Condensed"/>
              </a:rPr>
              <a:t>văn</a:t>
            </a:r>
            <a:r>
              <a:rPr lang="en-US" sz="3600" dirty="0">
                <a:solidFill>
                  <a:srgbClr val="874D63"/>
                </a:solidFill>
                <a:latin typeface="Roboto Condensed"/>
              </a:rPr>
              <a:t> </a:t>
            </a:r>
            <a:r>
              <a:rPr lang="en-US" sz="3600" dirty="0" err="1">
                <a:solidFill>
                  <a:srgbClr val="874D63"/>
                </a:solidFill>
                <a:latin typeface="Roboto Condensed"/>
              </a:rPr>
              <a:t>bản</a:t>
            </a:r>
            <a:r>
              <a:rPr lang="en-US" sz="3600" dirty="0">
                <a:solidFill>
                  <a:srgbClr val="874D63"/>
                </a:solidFill>
                <a:latin typeface="Roboto Condensed"/>
              </a:rPr>
              <a:t> </a:t>
            </a:r>
            <a:r>
              <a:rPr lang="en-US" sz="3600" dirty="0" err="1">
                <a:solidFill>
                  <a:srgbClr val="874D63"/>
                </a:solidFill>
                <a:latin typeface="Roboto Condensed"/>
              </a:rPr>
              <a:t>gốc</a:t>
            </a:r>
            <a:r>
              <a:rPr lang="en-US" sz="3600" dirty="0">
                <a:solidFill>
                  <a:srgbClr val="874D63"/>
                </a:solidFill>
                <a:latin typeface="Roboto Condensed"/>
              </a:rPr>
              <a:t> (</a:t>
            </a:r>
            <a:r>
              <a:rPr lang="en-US" sz="3600" dirty="0" err="1">
                <a:solidFill>
                  <a:srgbClr val="874D63"/>
                </a:solidFill>
                <a:latin typeface="Roboto Condensed"/>
              </a:rPr>
              <a:t>không</a:t>
            </a:r>
            <a:r>
              <a:rPr lang="en-US" sz="3600" dirty="0">
                <a:solidFill>
                  <a:srgbClr val="874D63"/>
                </a:solidFill>
                <a:latin typeface="Roboto Condensed"/>
              </a:rPr>
              <a:t> </a:t>
            </a:r>
            <a:r>
              <a:rPr lang="en-US" sz="3600" dirty="0" err="1">
                <a:solidFill>
                  <a:srgbClr val="874D63"/>
                </a:solidFill>
                <a:latin typeface="Roboto Condensed"/>
              </a:rPr>
              <a:t>đưa</a:t>
            </a:r>
            <a:r>
              <a:rPr lang="en-US" sz="3600" dirty="0">
                <a:solidFill>
                  <a:srgbClr val="874D63"/>
                </a:solidFill>
                <a:latin typeface="Roboto Condensed"/>
              </a:rPr>
              <a:t> </a:t>
            </a:r>
            <a:r>
              <a:rPr lang="en-US" sz="3600" dirty="0" err="1">
                <a:solidFill>
                  <a:srgbClr val="874D63"/>
                </a:solidFill>
                <a:latin typeface="Roboto Condensed"/>
              </a:rPr>
              <a:t>những</a:t>
            </a:r>
            <a:r>
              <a:rPr lang="en-US" sz="3600" dirty="0">
                <a:solidFill>
                  <a:srgbClr val="874D63"/>
                </a:solidFill>
                <a:latin typeface="Roboto Condensed"/>
              </a:rPr>
              <a:t> </a:t>
            </a:r>
            <a:r>
              <a:rPr lang="en-US" sz="3600" dirty="0" err="1">
                <a:solidFill>
                  <a:srgbClr val="874D63"/>
                </a:solidFill>
                <a:latin typeface="Roboto Condensed"/>
              </a:rPr>
              <a:t>nội</a:t>
            </a:r>
            <a:r>
              <a:rPr lang="en-US" sz="3600" dirty="0">
                <a:solidFill>
                  <a:srgbClr val="874D63"/>
                </a:solidFill>
                <a:latin typeface="Roboto Condensed"/>
              </a:rPr>
              <a:t> dung </a:t>
            </a:r>
            <a:r>
              <a:rPr lang="en-US" sz="3600" dirty="0" err="1">
                <a:solidFill>
                  <a:srgbClr val="874D63"/>
                </a:solidFill>
                <a:latin typeface="Roboto Condensed"/>
              </a:rPr>
              <a:t>ngoài</a:t>
            </a:r>
            <a:r>
              <a:rPr lang="en-US" sz="3600" dirty="0">
                <a:solidFill>
                  <a:srgbClr val="874D63"/>
                </a:solidFill>
                <a:latin typeface="Roboto Condensed"/>
              </a:rPr>
              <a:t> </a:t>
            </a:r>
            <a:r>
              <a:rPr lang="en-US" sz="3600" dirty="0" err="1">
                <a:solidFill>
                  <a:srgbClr val="874D63"/>
                </a:solidFill>
                <a:latin typeface="Roboto Condensed"/>
              </a:rPr>
              <a:t>văn</a:t>
            </a:r>
            <a:r>
              <a:rPr lang="en-US" sz="3600" dirty="0">
                <a:solidFill>
                  <a:srgbClr val="874D63"/>
                </a:solidFill>
                <a:latin typeface="Roboto Condensed"/>
              </a:rPr>
              <a:t> </a:t>
            </a:r>
            <a:r>
              <a:rPr lang="en-US" sz="3600" dirty="0" err="1">
                <a:solidFill>
                  <a:srgbClr val="874D63"/>
                </a:solidFill>
                <a:latin typeface="Roboto Condensed"/>
              </a:rPr>
              <a:t>bản</a:t>
            </a:r>
            <a:r>
              <a:rPr lang="en-US" sz="3600" dirty="0">
                <a:solidFill>
                  <a:srgbClr val="874D63"/>
                </a:solidFill>
                <a:latin typeface="Roboto Condensed"/>
              </a:rPr>
              <a:t>).</a:t>
            </a:r>
          </a:p>
          <a:p>
            <a:pPr marL="777248" lvl="1" indent="-388624" algn="just">
              <a:lnSpc>
                <a:spcPts val="5040"/>
              </a:lnSpc>
              <a:buFont typeface="Arial"/>
              <a:buChar char="•"/>
            </a:pPr>
            <a:r>
              <a:rPr lang="en-US" sz="3600" dirty="0" err="1">
                <a:solidFill>
                  <a:srgbClr val="874D63"/>
                </a:solidFill>
                <a:latin typeface="Roboto Condensed"/>
              </a:rPr>
              <a:t>Trình</a:t>
            </a:r>
            <a:r>
              <a:rPr lang="en-US" sz="3600" dirty="0">
                <a:solidFill>
                  <a:srgbClr val="874D63"/>
                </a:solidFill>
                <a:latin typeface="Roboto Condensed"/>
              </a:rPr>
              <a:t> </a:t>
            </a:r>
            <a:r>
              <a:rPr lang="en-US" sz="3600" dirty="0" err="1">
                <a:solidFill>
                  <a:srgbClr val="874D63"/>
                </a:solidFill>
                <a:latin typeface="Roboto Condensed"/>
              </a:rPr>
              <a:t>bày</a:t>
            </a:r>
            <a:r>
              <a:rPr lang="en-US" sz="3600" dirty="0">
                <a:solidFill>
                  <a:srgbClr val="874D63"/>
                </a:solidFill>
                <a:latin typeface="Roboto Condensed"/>
              </a:rPr>
              <a:t> </a:t>
            </a:r>
            <a:r>
              <a:rPr lang="en-US" sz="3600" dirty="0" err="1">
                <a:solidFill>
                  <a:srgbClr val="874D63"/>
                </a:solidFill>
                <a:latin typeface="Roboto Condensed"/>
              </a:rPr>
              <a:t>được</a:t>
            </a:r>
            <a:r>
              <a:rPr lang="en-US" sz="3600" dirty="0">
                <a:solidFill>
                  <a:srgbClr val="874D63"/>
                </a:solidFill>
                <a:latin typeface="Roboto Condensed"/>
              </a:rPr>
              <a:t> ý </a:t>
            </a:r>
            <a:r>
              <a:rPr lang="en-US" sz="3600" dirty="0" err="1">
                <a:solidFill>
                  <a:srgbClr val="874D63"/>
                </a:solidFill>
                <a:latin typeface="Roboto Condensed"/>
              </a:rPr>
              <a:t>chính</a:t>
            </a:r>
            <a:r>
              <a:rPr lang="en-US" sz="3600" dirty="0">
                <a:solidFill>
                  <a:srgbClr val="874D63"/>
                </a:solidFill>
                <a:latin typeface="Roboto Condensed"/>
              </a:rPr>
              <a:t>, </a:t>
            </a:r>
            <a:r>
              <a:rPr lang="en-US" sz="3600" dirty="0" err="1">
                <a:solidFill>
                  <a:srgbClr val="874D63"/>
                </a:solidFill>
                <a:latin typeface="Roboto Condensed"/>
              </a:rPr>
              <a:t>những</a:t>
            </a:r>
            <a:r>
              <a:rPr lang="en-US" sz="3600" dirty="0">
                <a:solidFill>
                  <a:srgbClr val="874D63"/>
                </a:solidFill>
                <a:latin typeface="Roboto Condensed"/>
              </a:rPr>
              <a:t> </a:t>
            </a:r>
            <a:r>
              <a:rPr lang="en-US" sz="3600" dirty="0" err="1">
                <a:solidFill>
                  <a:srgbClr val="874D63"/>
                </a:solidFill>
                <a:latin typeface="Roboto Condensed"/>
              </a:rPr>
              <a:t>điểm</a:t>
            </a:r>
            <a:r>
              <a:rPr lang="en-US" sz="3600" dirty="0">
                <a:solidFill>
                  <a:srgbClr val="874D63"/>
                </a:solidFill>
                <a:latin typeface="Roboto Condensed"/>
              </a:rPr>
              <a:t> </a:t>
            </a:r>
            <a:r>
              <a:rPr lang="en-US" sz="3600" dirty="0" err="1">
                <a:solidFill>
                  <a:srgbClr val="874D63"/>
                </a:solidFill>
                <a:latin typeface="Roboto Condensed"/>
              </a:rPr>
              <a:t>quan</a:t>
            </a:r>
            <a:r>
              <a:rPr lang="en-US" sz="3600" dirty="0">
                <a:solidFill>
                  <a:srgbClr val="874D63"/>
                </a:solidFill>
                <a:latin typeface="Roboto Condensed"/>
              </a:rPr>
              <a:t> </a:t>
            </a:r>
            <a:r>
              <a:rPr lang="en-US" sz="3600" dirty="0" err="1">
                <a:solidFill>
                  <a:srgbClr val="874D63"/>
                </a:solidFill>
                <a:latin typeface="Roboto Condensed"/>
              </a:rPr>
              <a:t>trọng</a:t>
            </a:r>
            <a:r>
              <a:rPr lang="en-US" sz="3600" dirty="0">
                <a:solidFill>
                  <a:srgbClr val="874D63"/>
                </a:solidFill>
                <a:latin typeface="Roboto Condensed"/>
              </a:rPr>
              <a:t> </a:t>
            </a:r>
            <a:r>
              <a:rPr lang="en-US" sz="3600" dirty="0" err="1">
                <a:solidFill>
                  <a:srgbClr val="874D63"/>
                </a:solidFill>
                <a:latin typeface="Roboto Condensed"/>
              </a:rPr>
              <a:t>của</a:t>
            </a:r>
            <a:r>
              <a:rPr lang="en-US" sz="3600" dirty="0">
                <a:solidFill>
                  <a:srgbClr val="874D63"/>
                </a:solidFill>
                <a:latin typeface="Roboto Condensed"/>
              </a:rPr>
              <a:t> </a:t>
            </a:r>
            <a:r>
              <a:rPr lang="en-US" sz="3600" dirty="0" err="1">
                <a:solidFill>
                  <a:srgbClr val="874D63"/>
                </a:solidFill>
                <a:latin typeface="Roboto Condensed"/>
              </a:rPr>
              <a:t>văn</a:t>
            </a:r>
            <a:r>
              <a:rPr lang="en-US" sz="3600" dirty="0">
                <a:solidFill>
                  <a:srgbClr val="874D63"/>
                </a:solidFill>
                <a:latin typeface="Roboto Condensed"/>
              </a:rPr>
              <a:t> </a:t>
            </a:r>
            <a:r>
              <a:rPr lang="en-US" sz="3600" dirty="0" err="1">
                <a:solidFill>
                  <a:srgbClr val="874D63"/>
                </a:solidFill>
                <a:latin typeface="Roboto Condensed"/>
              </a:rPr>
              <a:t>bản</a:t>
            </a:r>
            <a:r>
              <a:rPr lang="en-US" sz="3600" dirty="0">
                <a:solidFill>
                  <a:srgbClr val="874D63"/>
                </a:solidFill>
                <a:latin typeface="Roboto Condensed"/>
              </a:rPr>
              <a:t> </a:t>
            </a:r>
            <a:r>
              <a:rPr lang="en-US" sz="3600" dirty="0" err="1">
                <a:solidFill>
                  <a:srgbClr val="874D63"/>
                </a:solidFill>
                <a:latin typeface="Roboto Condensed"/>
              </a:rPr>
              <a:t>gốc</a:t>
            </a:r>
            <a:r>
              <a:rPr lang="en-US" sz="3600" dirty="0">
                <a:solidFill>
                  <a:srgbClr val="874D63"/>
                </a:solidFill>
                <a:latin typeface="Roboto Condensed"/>
              </a:rPr>
              <a:t>.</a:t>
            </a:r>
          </a:p>
          <a:p>
            <a:pPr marL="777248" lvl="1" indent="-388624" algn="just">
              <a:lnSpc>
                <a:spcPts val="5040"/>
              </a:lnSpc>
              <a:buFont typeface="Arial"/>
              <a:buChar char="•"/>
            </a:pPr>
            <a:r>
              <a:rPr lang="en-US" sz="3600" dirty="0" err="1">
                <a:solidFill>
                  <a:srgbClr val="874D63"/>
                </a:solidFill>
                <a:latin typeface="Roboto Condensed"/>
              </a:rPr>
              <a:t>Sử</a:t>
            </a:r>
            <a:r>
              <a:rPr lang="en-US" sz="3600" dirty="0">
                <a:solidFill>
                  <a:srgbClr val="874D63"/>
                </a:solidFill>
                <a:latin typeface="Roboto Condensed"/>
              </a:rPr>
              <a:t> </a:t>
            </a:r>
            <a:r>
              <a:rPr lang="en-US" sz="3600" dirty="0" err="1">
                <a:solidFill>
                  <a:srgbClr val="874D63"/>
                </a:solidFill>
                <a:latin typeface="Roboto Condensed"/>
              </a:rPr>
              <a:t>dụng</a:t>
            </a:r>
            <a:r>
              <a:rPr lang="en-US" sz="3600" dirty="0">
                <a:solidFill>
                  <a:srgbClr val="874D63"/>
                </a:solidFill>
                <a:latin typeface="Roboto Condensed"/>
              </a:rPr>
              <a:t> </a:t>
            </a:r>
            <a:r>
              <a:rPr lang="en-US" sz="3600" dirty="0" err="1">
                <a:solidFill>
                  <a:srgbClr val="874D63"/>
                </a:solidFill>
                <a:latin typeface="Roboto Condensed"/>
              </a:rPr>
              <a:t>các</a:t>
            </a:r>
            <a:r>
              <a:rPr lang="en-US" sz="3600" dirty="0">
                <a:solidFill>
                  <a:srgbClr val="874D63"/>
                </a:solidFill>
                <a:latin typeface="Roboto Condensed"/>
              </a:rPr>
              <a:t> </a:t>
            </a:r>
            <a:r>
              <a:rPr lang="en-US" sz="3600" dirty="0" err="1">
                <a:solidFill>
                  <a:srgbClr val="874D63"/>
                </a:solidFill>
                <a:latin typeface="Roboto Condensed"/>
              </a:rPr>
              <a:t>từ</a:t>
            </a:r>
            <a:r>
              <a:rPr lang="en-US" sz="3600" dirty="0">
                <a:solidFill>
                  <a:srgbClr val="874D63"/>
                </a:solidFill>
                <a:latin typeface="Roboto Condensed"/>
              </a:rPr>
              <a:t> </a:t>
            </a:r>
            <a:r>
              <a:rPr lang="en-US" sz="3600" dirty="0" err="1">
                <a:solidFill>
                  <a:srgbClr val="874D63"/>
                </a:solidFill>
                <a:latin typeface="Roboto Condensed"/>
              </a:rPr>
              <a:t>ngữ</a:t>
            </a:r>
            <a:r>
              <a:rPr lang="en-US" sz="3600" dirty="0">
                <a:solidFill>
                  <a:srgbClr val="874D63"/>
                </a:solidFill>
                <a:latin typeface="Roboto Condensed"/>
              </a:rPr>
              <a:t> </a:t>
            </a:r>
            <a:r>
              <a:rPr lang="en-US" sz="3600" dirty="0" err="1">
                <a:solidFill>
                  <a:srgbClr val="874D63"/>
                </a:solidFill>
                <a:latin typeface="Roboto Condensed"/>
              </a:rPr>
              <a:t>quan</a:t>
            </a:r>
            <a:r>
              <a:rPr lang="en-US" sz="3600" dirty="0">
                <a:solidFill>
                  <a:srgbClr val="874D63"/>
                </a:solidFill>
                <a:latin typeface="Roboto Condensed"/>
              </a:rPr>
              <a:t> </a:t>
            </a:r>
            <a:r>
              <a:rPr lang="en-US" sz="3600" dirty="0" err="1">
                <a:solidFill>
                  <a:srgbClr val="874D63"/>
                </a:solidFill>
                <a:latin typeface="Roboto Condensed"/>
              </a:rPr>
              <a:t>trọng</a:t>
            </a:r>
            <a:r>
              <a:rPr lang="en-US" sz="3600" dirty="0">
                <a:solidFill>
                  <a:srgbClr val="874D63"/>
                </a:solidFill>
                <a:latin typeface="Roboto Condensed"/>
              </a:rPr>
              <a:t> </a:t>
            </a:r>
            <a:r>
              <a:rPr lang="en-US" sz="3600" dirty="0" err="1">
                <a:solidFill>
                  <a:srgbClr val="874D63"/>
                </a:solidFill>
                <a:latin typeface="Roboto Condensed"/>
              </a:rPr>
              <a:t>của</a:t>
            </a:r>
            <a:r>
              <a:rPr lang="en-US" sz="3600" dirty="0">
                <a:solidFill>
                  <a:srgbClr val="874D63"/>
                </a:solidFill>
                <a:latin typeface="Roboto Condensed"/>
              </a:rPr>
              <a:t> </a:t>
            </a:r>
            <a:r>
              <a:rPr lang="en-US" sz="3600" dirty="0" err="1">
                <a:solidFill>
                  <a:srgbClr val="874D63"/>
                </a:solidFill>
                <a:latin typeface="Roboto Condensed"/>
              </a:rPr>
              <a:t>văn</a:t>
            </a:r>
            <a:r>
              <a:rPr lang="en-US" sz="3600" dirty="0">
                <a:solidFill>
                  <a:srgbClr val="874D63"/>
                </a:solidFill>
                <a:latin typeface="Roboto Condensed"/>
              </a:rPr>
              <a:t> </a:t>
            </a:r>
            <a:r>
              <a:rPr lang="en-US" sz="3600" dirty="0" err="1">
                <a:solidFill>
                  <a:srgbClr val="874D63"/>
                </a:solidFill>
                <a:latin typeface="Roboto Condensed"/>
              </a:rPr>
              <a:t>bản</a:t>
            </a:r>
            <a:r>
              <a:rPr lang="en-US" sz="3600" dirty="0">
                <a:solidFill>
                  <a:srgbClr val="874D63"/>
                </a:solidFill>
                <a:latin typeface="Roboto Condensed"/>
              </a:rPr>
              <a:t> </a:t>
            </a:r>
            <a:r>
              <a:rPr lang="en-US" sz="3600" dirty="0" err="1">
                <a:solidFill>
                  <a:srgbClr val="874D63"/>
                </a:solidFill>
                <a:latin typeface="Roboto Condensed"/>
              </a:rPr>
              <a:t>gốc</a:t>
            </a:r>
            <a:r>
              <a:rPr lang="en-US" sz="3600" dirty="0">
                <a:solidFill>
                  <a:srgbClr val="874D63"/>
                </a:solidFill>
                <a:latin typeface="Roboto Condensed"/>
              </a:rPr>
              <a:t>.</a:t>
            </a:r>
          </a:p>
          <a:p>
            <a:pPr marL="777248" lvl="1" indent="-388624" algn="just">
              <a:lnSpc>
                <a:spcPts val="5040"/>
              </a:lnSpc>
              <a:buFont typeface="Arial"/>
              <a:buChar char="•"/>
            </a:pPr>
            <a:r>
              <a:rPr lang="en-US" sz="3600" dirty="0" err="1">
                <a:solidFill>
                  <a:srgbClr val="874D63"/>
                </a:solidFill>
                <a:latin typeface="Roboto Condensed"/>
              </a:rPr>
              <a:t>Đáp</a:t>
            </a:r>
            <a:r>
              <a:rPr lang="en-US" sz="3600" dirty="0">
                <a:solidFill>
                  <a:srgbClr val="874D63"/>
                </a:solidFill>
                <a:latin typeface="Roboto Condensed"/>
              </a:rPr>
              <a:t> </a:t>
            </a:r>
            <a:r>
              <a:rPr lang="en-US" sz="3600" dirty="0" err="1">
                <a:solidFill>
                  <a:srgbClr val="874D63"/>
                </a:solidFill>
                <a:latin typeface="Roboto Condensed"/>
              </a:rPr>
              <a:t>ứng</a:t>
            </a:r>
            <a:r>
              <a:rPr lang="en-US" sz="3600" dirty="0">
                <a:solidFill>
                  <a:srgbClr val="874D63"/>
                </a:solidFill>
                <a:latin typeface="Roboto Condensed"/>
              </a:rPr>
              <a:t> </a:t>
            </a:r>
            <a:r>
              <a:rPr lang="en-US" sz="3600" dirty="0" err="1">
                <a:solidFill>
                  <a:srgbClr val="874D63"/>
                </a:solidFill>
                <a:latin typeface="Roboto Condensed"/>
              </a:rPr>
              <a:t>được</a:t>
            </a:r>
            <a:r>
              <a:rPr lang="en-US" sz="3600" dirty="0">
                <a:solidFill>
                  <a:srgbClr val="874D63"/>
                </a:solidFill>
                <a:latin typeface="Roboto Condensed"/>
              </a:rPr>
              <a:t> </a:t>
            </a:r>
            <a:r>
              <a:rPr lang="en-US" sz="3600" dirty="0" err="1">
                <a:solidFill>
                  <a:srgbClr val="874D63"/>
                </a:solidFill>
                <a:latin typeface="Roboto Condensed"/>
              </a:rPr>
              <a:t>những</a:t>
            </a:r>
            <a:r>
              <a:rPr lang="en-US" sz="3600" dirty="0">
                <a:solidFill>
                  <a:srgbClr val="874D63"/>
                </a:solidFill>
                <a:latin typeface="Roboto Condensed"/>
              </a:rPr>
              <a:t> </a:t>
            </a:r>
            <a:r>
              <a:rPr lang="en-US" sz="3600" dirty="0" err="1">
                <a:solidFill>
                  <a:srgbClr val="874D63"/>
                </a:solidFill>
                <a:latin typeface="Roboto Condensed"/>
              </a:rPr>
              <a:t>yêu</a:t>
            </a:r>
            <a:r>
              <a:rPr lang="en-US" sz="3600" dirty="0">
                <a:solidFill>
                  <a:srgbClr val="874D63"/>
                </a:solidFill>
                <a:latin typeface="Roboto Condensed"/>
              </a:rPr>
              <a:t> </a:t>
            </a:r>
            <a:r>
              <a:rPr lang="en-US" sz="3600" dirty="0" err="1">
                <a:solidFill>
                  <a:srgbClr val="874D63"/>
                </a:solidFill>
                <a:latin typeface="Roboto Condensed"/>
              </a:rPr>
              <a:t>cầu</a:t>
            </a:r>
            <a:r>
              <a:rPr lang="en-US" sz="3600" dirty="0">
                <a:solidFill>
                  <a:srgbClr val="874D63"/>
                </a:solidFill>
                <a:latin typeface="Roboto Condensed"/>
              </a:rPr>
              <a:t> </a:t>
            </a:r>
            <a:r>
              <a:rPr lang="en-US" sz="3600" dirty="0" err="1">
                <a:solidFill>
                  <a:srgbClr val="874D63"/>
                </a:solidFill>
                <a:latin typeface="Roboto Condensed"/>
              </a:rPr>
              <a:t>khác</a:t>
            </a:r>
            <a:r>
              <a:rPr lang="en-US" sz="3600" dirty="0">
                <a:solidFill>
                  <a:srgbClr val="874D63"/>
                </a:solidFill>
                <a:latin typeface="Roboto Condensed"/>
              </a:rPr>
              <a:t> </a:t>
            </a:r>
            <a:r>
              <a:rPr lang="en-US" sz="3600" dirty="0" err="1">
                <a:solidFill>
                  <a:srgbClr val="874D63"/>
                </a:solidFill>
                <a:latin typeface="Roboto Condensed"/>
              </a:rPr>
              <a:t>nhau</a:t>
            </a:r>
            <a:r>
              <a:rPr lang="en-US" sz="3600" dirty="0">
                <a:solidFill>
                  <a:srgbClr val="874D63"/>
                </a:solidFill>
                <a:latin typeface="Roboto Condensed"/>
              </a:rPr>
              <a:t> </a:t>
            </a:r>
            <a:r>
              <a:rPr lang="en-US" sz="3600" dirty="0" err="1">
                <a:solidFill>
                  <a:srgbClr val="874D63"/>
                </a:solidFill>
                <a:latin typeface="Roboto Condensed"/>
              </a:rPr>
              <a:t>về</a:t>
            </a:r>
            <a:r>
              <a:rPr lang="en-US" sz="3600" dirty="0">
                <a:solidFill>
                  <a:srgbClr val="874D63"/>
                </a:solidFill>
                <a:latin typeface="Roboto Condensed"/>
              </a:rPr>
              <a:t> </a:t>
            </a:r>
            <a:r>
              <a:rPr lang="en-US" sz="3600" dirty="0" err="1">
                <a:solidFill>
                  <a:srgbClr val="874D63"/>
                </a:solidFill>
                <a:latin typeface="Roboto Condensed"/>
              </a:rPr>
              <a:t>độ</a:t>
            </a:r>
            <a:r>
              <a:rPr lang="en-US" sz="3600" dirty="0">
                <a:solidFill>
                  <a:srgbClr val="874D63"/>
                </a:solidFill>
                <a:latin typeface="Roboto Condensed"/>
              </a:rPr>
              <a:t> </a:t>
            </a:r>
            <a:r>
              <a:rPr lang="en-US" sz="3600" dirty="0" err="1">
                <a:solidFill>
                  <a:srgbClr val="874D63"/>
                </a:solidFill>
                <a:latin typeface="Roboto Condensed"/>
              </a:rPr>
              <a:t>dài</a:t>
            </a:r>
            <a:r>
              <a:rPr lang="en-US" sz="3600" dirty="0">
                <a:solidFill>
                  <a:srgbClr val="874D63"/>
                </a:solidFill>
                <a:latin typeface="Roboto Condensed"/>
              </a:rPr>
              <a:t> </a:t>
            </a:r>
            <a:r>
              <a:rPr lang="en-US" sz="3600" dirty="0" err="1">
                <a:solidFill>
                  <a:srgbClr val="874D63"/>
                </a:solidFill>
                <a:latin typeface="Roboto Condensed"/>
              </a:rPr>
              <a:t>của</a:t>
            </a:r>
            <a:r>
              <a:rPr lang="en-US" sz="3600" dirty="0">
                <a:solidFill>
                  <a:srgbClr val="874D63"/>
                </a:solidFill>
                <a:latin typeface="Roboto Condensed"/>
              </a:rPr>
              <a:t> </a:t>
            </a:r>
            <a:r>
              <a:rPr lang="en-US" sz="3600" dirty="0" err="1">
                <a:solidFill>
                  <a:srgbClr val="874D63"/>
                </a:solidFill>
                <a:latin typeface="Roboto Condensed"/>
              </a:rPr>
              <a:t>văn</a:t>
            </a:r>
            <a:r>
              <a:rPr lang="en-US" sz="3600" dirty="0">
                <a:solidFill>
                  <a:srgbClr val="874D63"/>
                </a:solidFill>
                <a:latin typeface="Roboto Condensed"/>
              </a:rPr>
              <a:t> </a:t>
            </a:r>
            <a:r>
              <a:rPr lang="en-US" sz="3600" dirty="0" err="1">
                <a:solidFill>
                  <a:srgbClr val="874D63"/>
                </a:solidFill>
                <a:latin typeface="Roboto Condensed"/>
              </a:rPr>
              <a:t>bản</a:t>
            </a:r>
            <a:r>
              <a:rPr lang="en-US" sz="3600" dirty="0">
                <a:solidFill>
                  <a:srgbClr val="874D63"/>
                </a:solidFill>
                <a:latin typeface="Roboto Condensed"/>
              </a:rPr>
              <a:t> </a:t>
            </a:r>
            <a:r>
              <a:rPr lang="en-US" sz="3600" dirty="0" err="1">
                <a:solidFill>
                  <a:srgbClr val="874D63"/>
                </a:solidFill>
                <a:latin typeface="Roboto Condensed"/>
              </a:rPr>
              <a:t>tóm</a:t>
            </a:r>
            <a:r>
              <a:rPr lang="en-US" sz="3600" dirty="0">
                <a:solidFill>
                  <a:srgbClr val="874D63"/>
                </a:solidFill>
                <a:latin typeface="Roboto Condensed"/>
              </a:rPr>
              <a:t> </a:t>
            </a:r>
            <a:r>
              <a:rPr lang="en-US" sz="3600" dirty="0" err="1">
                <a:solidFill>
                  <a:srgbClr val="874D63"/>
                </a:solidFill>
                <a:latin typeface="Roboto Condensed"/>
              </a:rPr>
              <a:t>tắt</a:t>
            </a:r>
            <a:r>
              <a:rPr lang="en-US" sz="3600" dirty="0">
                <a:solidFill>
                  <a:srgbClr val="874D63"/>
                </a:solidFill>
                <a:latin typeface="Roboto Condensed"/>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7D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97111" y="3909878"/>
            <a:ext cx="27822171" cy="598176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57939" y="-1962641"/>
            <a:ext cx="2835471"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37429" y="-1962641"/>
            <a:ext cx="3466129"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50122" y="3205634"/>
            <a:ext cx="6500716" cy="1408488"/>
          </a:xfrm>
          <a:prstGeom prst="rect">
            <a:avLst/>
          </a:prstGeom>
        </p:spPr>
      </p:pic>
      <p:sp>
        <p:nvSpPr>
          <p:cNvPr id="7" name="TextBox 7"/>
          <p:cNvSpPr txBox="1"/>
          <p:nvPr/>
        </p:nvSpPr>
        <p:spPr>
          <a:xfrm>
            <a:off x="501361" y="4701858"/>
            <a:ext cx="16757939" cy="787886"/>
          </a:xfrm>
          <a:prstGeom prst="rect">
            <a:avLst/>
          </a:prstGeom>
        </p:spPr>
        <p:txBody>
          <a:bodyPr lIns="0" tIns="0" rIns="0" bIns="0" rtlCol="0" anchor="t">
            <a:spAutoFit/>
          </a:bodyPr>
          <a:lstStyle/>
          <a:p>
            <a:pPr algn="just">
              <a:lnSpc>
                <a:spcPts val="6440"/>
              </a:lnSpc>
            </a:pPr>
            <a:r>
              <a:rPr lang="en-US" sz="4600">
                <a:solidFill>
                  <a:srgbClr val="874D63"/>
                </a:solidFill>
                <a:latin typeface="Roboto Condensed Bold"/>
              </a:rPr>
              <a:t>QUY TRÌNH VIẾT</a:t>
            </a:r>
          </a:p>
        </p:txBody>
      </p:sp>
      <p:sp>
        <p:nvSpPr>
          <p:cNvPr id="8" name="AutoShape 8"/>
          <p:cNvSpPr/>
          <p:nvPr/>
        </p:nvSpPr>
        <p:spPr>
          <a:xfrm>
            <a:off x="2173054" y="7157521"/>
            <a:ext cx="3525022" cy="2066664"/>
          </a:xfrm>
          <a:prstGeom prst="rect">
            <a:avLst/>
          </a:prstGeom>
          <a:solidFill>
            <a:srgbClr val="F3EAC0"/>
          </a:solidFill>
        </p:spPr>
      </p:sp>
      <p:sp>
        <p:nvSpPr>
          <p:cNvPr id="9" name="AutoShape 9"/>
          <p:cNvSpPr/>
          <p:nvPr/>
        </p:nvSpPr>
        <p:spPr>
          <a:xfrm>
            <a:off x="5698076" y="6462420"/>
            <a:ext cx="3525022" cy="2066664"/>
          </a:xfrm>
          <a:prstGeom prst="rect">
            <a:avLst/>
          </a:prstGeom>
          <a:solidFill>
            <a:srgbClr val="F2D388"/>
          </a:solidFill>
        </p:spPr>
      </p:sp>
      <p:grpSp>
        <p:nvGrpSpPr>
          <p:cNvPr id="10" name="Group 10"/>
          <p:cNvGrpSpPr/>
          <p:nvPr/>
        </p:nvGrpSpPr>
        <p:grpSpPr>
          <a:xfrm rot="-10800000">
            <a:off x="5650122" y="8529085"/>
            <a:ext cx="618157" cy="617168"/>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2D388">
                <a:alpha val="49804"/>
              </a:srgbClr>
            </a:solidFill>
          </p:spPr>
        </p:sp>
      </p:grpSp>
      <p:grpSp>
        <p:nvGrpSpPr>
          <p:cNvPr id="12" name="Group 12"/>
          <p:cNvGrpSpPr/>
          <p:nvPr/>
        </p:nvGrpSpPr>
        <p:grpSpPr>
          <a:xfrm rot="-10800000">
            <a:off x="2173054" y="9258300"/>
            <a:ext cx="618157" cy="617168"/>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3EAC0">
                <a:alpha val="49804"/>
              </a:srgbClr>
            </a:solidFill>
          </p:spPr>
        </p:sp>
      </p:grpSp>
      <p:grpSp>
        <p:nvGrpSpPr>
          <p:cNvPr id="14" name="Group 14"/>
          <p:cNvGrpSpPr/>
          <p:nvPr/>
        </p:nvGrpSpPr>
        <p:grpSpPr>
          <a:xfrm rot="-8100000">
            <a:off x="11706636" y="5740451"/>
            <a:ext cx="2082968" cy="2079635"/>
            <a:chOff x="0" y="0"/>
            <a:chExt cx="6350000" cy="6339840"/>
          </a:xfrm>
        </p:grpSpPr>
        <p:sp>
          <p:nvSpPr>
            <p:cNvPr id="15" name="Freeform 1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3AB5F"/>
            </a:solidFill>
          </p:spPr>
        </p:sp>
      </p:grpSp>
      <p:sp>
        <p:nvSpPr>
          <p:cNvPr id="16" name="AutoShape 16"/>
          <p:cNvSpPr/>
          <p:nvPr/>
        </p:nvSpPr>
        <p:spPr>
          <a:xfrm>
            <a:off x="9223098" y="5815605"/>
            <a:ext cx="3525022" cy="2066664"/>
          </a:xfrm>
          <a:prstGeom prst="rect">
            <a:avLst/>
          </a:prstGeom>
          <a:solidFill>
            <a:srgbClr val="F3AB5F"/>
          </a:solidFill>
        </p:spPr>
      </p:sp>
      <p:grpSp>
        <p:nvGrpSpPr>
          <p:cNvPr id="17" name="Group 17"/>
          <p:cNvGrpSpPr/>
          <p:nvPr/>
        </p:nvGrpSpPr>
        <p:grpSpPr>
          <a:xfrm rot="-10800000">
            <a:off x="9144000" y="7882270"/>
            <a:ext cx="618157" cy="617168"/>
            <a:chOff x="0" y="0"/>
            <a:chExt cx="6350000" cy="6339840"/>
          </a:xfrm>
        </p:grpSpPr>
        <p:sp>
          <p:nvSpPr>
            <p:cNvPr id="18" name="Freeform 1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3AB5F">
                <a:alpha val="49804"/>
              </a:srgbClr>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277222" y="7200900"/>
            <a:ext cx="3613543" cy="4114800"/>
          </a:xfrm>
          <a:prstGeom prst="rect">
            <a:avLst/>
          </a:prstGeom>
        </p:spPr>
      </p:pic>
      <p:sp>
        <p:nvSpPr>
          <p:cNvPr id="20" name="TextBox 20"/>
          <p:cNvSpPr txBox="1"/>
          <p:nvPr/>
        </p:nvSpPr>
        <p:spPr>
          <a:xfrm>
            <a:off x="2299039" y="7711403"/>
            <a:ext cx="3660162" cy="788035"/>
          </a:xfrm>
          <a:prstGeom prst="rect">
            <a:avLst/>
          </a:prstGeom>
        </p:spPr>
        <p:txBody>
          <a:bodyPr lIns="0" tIns="0" rIns="0" bIns="0" rtlCol="0" anchor="t">
            <a:spAutoFit/>
          </a:bodyPr>
          <a:lstStyle/>
          <a:p>
            <a:pPr algn="just">
              <a:lnSpc>
                <a:spcPts val="6440"/>
              </a:lnSpc>
            </a:pPr>
            <a:r>
              <a:rPr lang="en-US" sz="4600" dirty="0" err="1">
                <a:solidFill>
                  <a:srgbClr val="874D63"/>
                </a:solidFill>
                <a:latin typeface="Roboto Condensed Bold"/>
              </a:rPr>
              <a:t>Trước</a:t>
            </a:r>
            <a:r>
              <a:rPr lang="en-US" sz="4600" dirty="0">
                <a:solidFill>
                  <a:srgbClr val="874D63"/>
                </a:solidFill>
                <a:latin typeface="Roboto Condensed Bold"/>
              </a:rPr>
              <a:t> </a:t>
            </a:r>
            <a:r>
              <a:rPr lang="en-US" sz="4600" dirty="0" err="1">
                <a:solidFill>
                  <a:srgbClr val="874D63"/>
                </a:solidFill>
                <a:latin typeface="Roboto Condensed Bold"/>
              </a:rPr>
              <a:t>khi</a:t>
            </a:r>
            <a:r>
              <a:rPr lang="en-US" sz="4600" dirty="0">
                <a:solidFill>
                  <a:srgbClr val="874D63"/>
                </a:solidFill>
                <a:latin typeface="Roboto Condensed Bold"/>
              </a:rPr>
              <a:t> </a:t>
            </a:r>
            <a:r>
              <a:rPr lang="en-US" sz="4600" dirty="0" err="1">
                <a:solidFill>
                  <a:srgbClr val="874D63"/>
                </a:solidFill>
                <a:latin typeface="Roboto Condensed Bold"/>
              </a:rPr>
              <a:t>viết</a:t>
            </a:r>
            <a:r>
              <a:rPr lang="en-US" sz="4600" dirty="0">
                <a:solidFill>
                  <a:srgbClr val="874D63"/>
                </a:solidFill>
                <a:latin typeface="Roboto Condensed Bold"/>
              </a:rPr>
              <a:t> </a:t>
            </a:r>
          </a:p>
        </p:txBody>
      </p:sp>
      <p:sp>
        <p:nvSpPr>
          <p:cNvPr id="21" name="TextBox 21"/>
          <p:cNvSpPr txBox="1"/>
          <p:nvPr/>
        </p:nvSpPr>
        <p:spPr>
          <a:xfrm>
            <a:off x="6787728" y="7062271"/>
            <a:ext cx="3660162" cy="788035"/>
          </a:xfrm>
          <a:prstGeom prst="rect">
            <a:avLst/>
          </a:prstGeom>
        </p:spPr>
        <p:txBody>
          <a:bodyPr lIns="0" tIns="0" rIns="0" bIns="0" rtlCol="0" anchor="t">
            <a:spAutoFit/>
          </a:bodyPr>
          <a:lstStyle/>
          <a:p>
            <a:pPr algn="just">
              <a:lnSpc>
                <a:spcPts val="6440"/>
              </a:lnSpc>
            </a:pPr>
            <a:r>
              <a:rPr lang="en-US" sz="4600">
                <a:solidFill>
                  <a:srgbClr val="874D63"/>
                </a:solidFill>
                <a:latin typeface="Roboto Condensed Bold"/>
              </a:rPr>
              <a:t>Viết </a:t>
            </a:r>
          </a:p>
        </p:txBody>
      </p:sp>
      <p:sp>
        <p:nvSpPr>
          <p:cNvPr id="22" name="TextBox 22"/>
          <p:cNvSpPr txBox="1"/>
          <p:nvPr/>
        </p:nvSpPr>
        <p:spPr>
          <a:xfrm>
            <a:off x="10132712" y="5933814"/>
            <a:ext cx="3660162" cy="1597660"/>
          </a:xfrm>
          <a:prstGeom prst="rect">
            <a:avLst/>
          </a:prstGeom>
        </p:spPr>
        <p:txBody>
          <a:bodyPr lIns="0" tIns="0" rIns="0" bIns="0" rtlCol="0" anchor="t">
            <a:spAutoFit/>
          </a:bodyPr>
          <a:lstStyle/>
          <a:p>
            <a:pPr algn="just">
              <a:lnSpc>
                <a:spcPts val="6440"/>
              </a:lnSpc>
            </a:pPr>
            <a:r>
              <a:rPr lang="en-US" sz="4600">
                <a:solidFill>
                  <a:srgbClr val="874D63"/>
                </a:solidFill>
                <a:latin typeface="Roboto Condensed Bold"/>
              </a:rPr>
              <a:t>Kiểm tra, </a:t>
            </a:r>
          </a:p>
          <a:p>
            <a:pPr algn="just">
              <a:lnSpc>
                <a:spcPts val="6440"/>
              </a:lnSpc>
            </a:pPr>
            <a:r>
              <a:rPr lang="en-US" sz="4600">
                <a:solidFill>
                  <a:srgbClr val="874D63"/>
                </a:solidFill>
                <a:latin typeface="Roboto Condensed Bold"/>
              </a:rPr>
              <a:t>chỉnh sửa</a:t>
            </a:r>
          </a:p>
        </p:txBody>
      </p:sp>
      <p:sp>
        <p:nvSpPr>
          <p:cNvPr id="23" name="TextBox 23"/>
          <p:cNvSpPr txBox="1"/>
          <p:nvPr/>
        </p:nvSpPr>
        <p:spPr>
          <a:xfrm>
            <a:off x="1384197" y="531196"/>
            <a:ext cx="15018071" cy="2100580"/>
          </a:xfrm>
          <a:prstGeom prst="rect">
            <a:avLst/>
          </a:prstGeom>
        </p:spPr>
        <p:txBody>
          <a:bodyPr lIns="0" tIns="0" rIns="0" bIns="0" rtlCol="0" anchor="t">
            <a:spAutoFit/>
          </a:bodyPr>
          <a:lstStyle/>
          <a:p>
            <a:pPr algn="ctr">
              <a:lnSpc>
                <a:spcPts val="7909"/>
              </a:lnSpc>
            </a:pPr>
            <a:r>
              <a:rPr lang="en-US" sz="6999">
                <a:solidFill>
                  <a:srgbClr val="874D63"/>
                </a:solidFill>
                <a:latin typeface="iCiel Brush Up"/>
              </a:rPr>
              <a:t>III. ÔN TẬP KĨ NĂNG VIẾT: VIẾT BÀI VĂN </a:t>
            </a:r>
          </a:p>
          <a:p>
            <a:pPr algn="ctr">
              <a:lnSpc>
                <a:spcPts val="7909"/>
              </a:lnSpc>
              <a:spcBef>
                <a:spcPct val="0"/>
              </a:spcBef>
            </a:pPr>
            <a:r>
              <a:rPr lang="en-US" sz="6999">
                <a:solidFill>
                  <a:srgbClr val="874D63"/>
                </a:solidFill>
                <a:latin typeface="iCiel Brush Up"/>
              </a:rPr>
              <a:t>NGHỊ LUẬN VỀ MỘT VẤN ĐỀ TRONG ĐỜI SỐNG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7D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78972" y="4305233"/>
            <a:ext cx="27822171" cy="598176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57939" y="-1962641"/>
            <a:ext cx="2835471"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37429" y="-1962641"/>
            <a:ext cx="3466129"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5419" y="3994336"/>
            <a:ext cx="2869823" cy="621795"/>
          </a:xfrm>
          <a:prstGeom prst="rect">
            <a:avLst/>
          </a:prstGeom>
        </p:spPr>
      </p:pic>
      <p:sp>
        <p:nvSpPr>
          <p:cNvPr id="7" name="TextBox 7"/>
          <p:cNvSpPr txBox="1"/>
          <p:nvPr/>
        </p:nvSpPr>
        <p:spPr>
          <a:xfrm>
            <a:off x="1384197" y="531196"/>
            <a:ext cx="15018071" cy="3100705"/>
          </a:xfrm>
          <a:prstGeom prst="rect">
            <a:avLst/>
          </a:prstGeom>
        </p:spPr>
        <p:txBody>
          <a:bodyPr lIns="0" tIns="0" rIns="0" bIns="0" rtlCol="0" anchor="t">
            <a:spAutoFit/>
          </a:bodyPr>
          <a:lstStyle/>
          <a:p>
            <a:pPr algn="ctr">
              <a:lnSpc>
                <a:spcPts val="7909"/>
              </a:lnSpc>
              <a:spcBef>
                <a:spcPct val="0"/>
              </a:spcBef>
            </a:pPr>
            <a:r>
              <a:rPr lang="en-US" sz="6999">
                <a:solidFill>
                  <a:srgbClr val="874D63"/>
                </a:solidFill>
                <a:latin typeface="iCiel Brush Up"/>
              </a:rPr>
              <a:t>III. ÔN TẬP KĨ NĂNG VIẾT: VIẾT VĂN BẢN TƯỜNG TRÌNH VÀ TÓM TẮT VĂN BẢN THEO YÊU CẦU KHÁC NHAU VỀ ĐỘ DÀI </a:t>
            </a:r>
          </a:p>
        </p:txBody>
      </p:sp>
      <p:sp>
        <p:nvSpPr>
          <p:cNvPr id="8" name="TextBox 8"/>
          <p:cNvSpPr txBox="1"/>
          <p:nvPr/>
        </p:nvSpPr>
        <p:spPr>
          <a:xfrm>
            <a:off x="501361" y="4720908"/>
            <a:ext cx="16757939" cy="646281"/>
          </a:xfrm>
          <a:prstGeom prst="rect">
            <a:avLst/>
          </a:prstGeom>
        </p:spPr>
        <p:txBody>
          <a:bodyPr lIns="0" tIns="0" rIns="0" bIns="0" rtlCol="0" anchor="t">
            <a:spAutoFit/>
          </a:bodyPr>
          <a:lstStyle/>
          <a:p>
            <a:pPr algn="just">
              <a:lnSpc>
                <a:spcPts val="5320"/>
              </a:lnSpc>
            </a:pPr>
            <a:r>
              <a:rPr lang="en-US" sz="3800">
                <a:solidFill>
                  <a:srgbClr val="874D63"/>
                </a:solidFill>
                <a:latin typeface="Roboto Condensed Bold"/>
              </a:rPr>
              <a:t>2. YÊU CẦU KIỂU BÀI VIẾT: VIẾT VĂN BẢN TƯỜNG TRÌNH </a:t>
            </a:r>
          </a:p>
        </p:txBody>
      </p:sp>
      <p:sp>
        <p:nvSpPr>
          <p:cNvPr id="9" name="TextBox 9"/>
          <p:cNvSpPr txBox="1"/>
          <p:nvPr/>
        </p:nvSpPr>
        <p:spPr>
          <a:xfrm>
            <a:off x="1361095" y="5652939"/>
            <a:ext cx="15755616" cy="3174890"/>
          </a:xfrm>
          <a:prstGeom prst="rect">
            <a:avLst/>
          </a:prstGeom>
        </p:spPr>
        <p:txBody>
          <a:bodyPr lIns="0" tIns="0" rIns="0" bIns="0" rtlCol="0" anchor="t">
            <a:spAutoFit/>
          </a:bodyPr>
          <a:lstStyle/>
          <a:p>
            <a:pPr algn="just">
              <a:lnSpc>
                <a:spcPts val="5040"/>
              </a:lnSpc>
            </a:pPr>
            <a:r>
              <a:rPr lang="en-US" sz="3600" dirty="0">
                <a:solidFill>
                  <a:srgbClr val="874D63"/>
                </a:solidFill>
                <a:latin typeface="Roboto Condensed Bold"/>
              </a:rPr>
              <a:t>a. </a:t>
            </a:r>
            <a:r>
              <a:rPr lang="en-US" sz="3600" dirty="0" err="1">
                <a:solidFill>
                  <a:srgbClr val="874D63"/>
                </a:solidFill>
                <a:latin typeface="Roboto Condensed Bold"/>
              </a:rPr>
              <a:t>Về</a:t>
            </a:r>
            <a:r>
              <a:rPr lang="en-US" sz="3600" dirty="0">
                <a:solidFill>
                  <a:srgbClr val="874D63"/>
                </a:solidFill>
                <a:latin typeface="Roboto Condensed Bold"/>
              </a:rPr>
              <a:t> </a:t>
            </a:r>
            <a:r>
              <a:rPr lang="en-US" sz="3600" dirty="0" err="1">
                <a:solidFill>
                  <a:srgbClr val="874D63"/>
                </a:solidFill>
                <a:latin typeface="Roboto Condensed Bold"/>
              </a:rPr>
              <a:t>bố</a:t>
            </a:r>
            <a:r>
              <a:rPr lang="en-US" sz="3600" dirty="0">
                <a:solidFill>
                  <a:srgbClr val="874D63"/>
                </a:solidFill>
                <a:latin typeface="Roboto Condensed Bold"/>
              </a:rPr>
              <a:t> </a:t>
            </a:r>
            <a:r>
              <a:rPr lang="en-US" sz="3600" dirty="0" err="1">
                <a:solidFill>
                  <a:srgbClr val="874D63"/>
                </a:solidFill>
                <a:latin typeface="Roboto Condensed Bold"/>
              </a:rPr>
              <a:t>cục</a:t>
            </a:r>
            <a:r>
              <a:rPr lang="en-US" sz="3600" dirty="0">
                <a:solidFill>
                  <a:srgbClr val="874D63"/>
                </a:solidFill>
                <a:latin typeface="Roboto Condensed Bold"/>
              </a:rPr>
              <a:t>, </a:t>
            </a:r>
            <a:r>
              <a:rPr lang="en-US" sz="3600" dirty="0" err="1">
                <a:solidFill>
                  <a:srgbClr val="874D63"/>
                </a:solidFill>
                <a:latin typeface="Roboto Condensed Bold"/>
              </a:rPr>
              <a:t>văn</a:t>
            </a:r>
            <a:r>
              <a:rPr lang="en-US" sz="3600" dirty="0">
                <a:solidFill>
                  <a:srgbClr val="874D63"/>
                </a:solidFill>
                <a:latin typeface="Roboto Condensed Bold"/>
              </a:rPr>
              <a:t> </a:t>
            </a:r>
            <a:r>
              <a:rPr lang="en-US" sz="3600" dirty="0" err="1">
                <a:solidFill>
                  <a:srgbClr val="874D63"/>
                </a:solidFill>
                <a:latin typeface="Roboto Condensed Bold"/>
              </a:rPr>
              <a:t>bản</a:t>
            </a:r>
            <a:r>
              <a:rPr lang="en-US" sz="3600" dirty="0">
                <a:solidFill>
                  <a:srgbClr val="874D63"/>
                </a:solidFill>
                <a:latin typeface="Roboto Condensed Bold"/>
              </a:rPr>
              <a:t> </a:t>
            </a:r>
            <a:r>
              <a:rPr lang="en-US" sz="3600" dirty="0" err="1">
                <a:solidFill>
                  <a:srgbClr val="874D63"/>
                </a:solidFill>
                <a:latin typeface="Roboto Condensed Bold"/>
              </a:rPr>
              <a:t>cần</a:t>
            </a:r>
            <a:r>
              <a:rPr lang="en-US" sz="3600" dirty="0">
                <a:solidFill>
                  <a:srgbClr val="874D63"/>
                </a:solidFill>
                <a:latin typeface="Roboto Condensed Bold"/>
              </a:rPr>
              <a:t> </a:t>
            </a:r>
            <a:r>
              <a:rPr lang="en-US" sz="3600" dirty="0" err="1">
                <a:solidFill>
                  <a:srgbClr val="874D63"/>
                </a:solidFill>
                <a:latin typeface="Roboto Condensed Bold"/>
              </a:rPr>
              <a:t>đảm</a:t>
            </a:r>
            <a:r>
              <a:rPr lang="en-US" sz="3600" dirty="0">
                <a:solidFill>
                  <a:srgbClr val="874D63"/>
                </a:solidFill>
                <a:latin typeface="Roboto Condensed Bold"/>
              </a:rPr>
              <a:t> </a:t>
            </a:r>
            <a:r>
              <a:rPr lang="en-US" sz="3600" dirty="0" err="1">
                <a:solidFill>
                  <a:srgbClr val="874D63"/>
                </a:solidFill>
                <a:latin typeface="Roboto Condensed Bold"/>
              </a:rPr>
              <a:t>bảo</a:t>
            </a:r>
            <a:r>
              <a:rPr lang="en-US" sz="3600" dirty="0">
                <a:solidFill>
                  <a:srgbClr val="874D63"/>
                </a:solidFill>
                <a:latin typeface="Roboto Condensed Bold"/>
              </a:rPr>
              <a:t> </a:t>
            </a:r>
            <a:r>
              <a:rPr lang="en-US" sz="3600" dirty="0" err="1">
                <a:solidFill>
                  <a:srgbClr val="874D63"/>
                </a:solidFill>
                <a:latin typeface="Roboto Condensed Bold"/>
              </a:rPr>
              <a:t>các</a:t>
            </a:r>
            <a:r>
              <a:rPr lang="en-US" sz="3600" dirty="0">
                <a:solidFill>
                  <a:srgbClr val="874D63"/>
                </a:solidFill>
                <a:latin typeface="Roboto Condensed Bold"/>
              </a:rPr>
              <a:t> </a:t>
            </a:r>
            <a:r>
              <a:rPr lang="en-US" sz="3600" dirty="0" err="1">
                <a:solidFill>
                  <a:srgbClr val="874D63"/>
                </a:solidFill>
                <a:latin typeface="Roboto Condensed Bold"/>
              </a:rPr>
              <a:t>yêu</a:t>
            </a:r>
            <a:r>
              <a:rPr lang="en-US" sz="3600" dirty="0">
                <a:solidFill>
                  <a:srgbClr val="874D63"/>
                </a:solidFill>
                <a:latin typeface="Roboto Condensed Bold"/>
              </a:rPr>
              <a:t> </a:t>
            </a:r>
            <a:r>
              <a:rPr lang="en-US" sz="3600" dirty="0" err="1">
                <a:solidFill>
                  <a:srgbClr val="874D63"/>
                </a:solidFill>
                <a:latin typeface="Roboto Condensed Bold"/>
              </a:rPr>
              <a:t>cầu</a:t>
            </a:r>
            <a:r>
              <a:rPr lang="en-US" sz="3600" dirty="0">
                <a:solidFill>
                  <a:srgbClr val="874D63"/>
                </a:solidFill>
                <a:latin typeface="Roboto Condensed Bold"/>
              </a:rPr>
              <a:t> </a:t>
            </a:r>
            <a:r>
              <a:rPr lang="en-US" sz="3600" dirty="0" err="1">
                <a:solidFill>
                  <a:srgbClr val="874D63"/>
                </a:solidFill>
                <a:latin typeface="Roboto Condensed Bold"/>
              </a:rPr>
              <a:t>sau</a:t>
            </a:r>
            <a:r>
              <a:rPr lang="en-US" sz="3600" dirty="0">
                <a:solidFill>
                  <a:srgbClr val="874D63"/>
                </a:solidFill>
                <a:latin typeface="Roboto Condensed Bold"/>
              </a:rPr>
              <a:t>:</a:t>
            </a:r>
          </a:p>
          <a:p>
            <a:pPr marL="777248" lvl="1" indent="-388624" algn="just">
              <a:lnSpc>
                <a:spcPts val="5040"/>
              </a:lnSpc>
              <a:buFont typeface="Arial"/>
              <a:buChar char="•"/>
            </a:pPr>
            <a:r>
              <a:rPr lang="en-US" sz="3600" dirty="0" err="1">
                <a:solidFill>
                  <a:srgbClr val="874D63"/>
                </a:solidFill>
                <a:latin typeface="Roboto Condensed"/>
              </a:rPr>
              <a:t>Quốc</a:t>
            </a:r>
            <a:r>
              <a:rPr lang="en-US" sz="3600" dirty="0">
                <a:solidFill>
                  <a:srgbClr val="874D63"/>
                </a:solidFill>
                <a:latin typeface="Roboto Condensed"/>
              </a:rPr>
              <a:t> </a:t>
            </a:r>
            <a:r>
              <a:rPr lang="en-US" sz="3600" dirty="0" err="1">
                <a:solidFill>
                  <a:srgbClr val="874D63"/>
                </a:solidFill>
                <a:latin typeface="Roboto Condensed"/>
              </a:rPr>
              <a:t>hiệu</a:t>
            </a:r>
            <a:r>
              <a:rPr lang="en-US" sz="3600" dirty="0">
                <a:solidFill>
                  <a:srgbClr val="874D63"/>
                </a:solidFill>
                <a:latin typeface="Roboto Condensed"/>
              </a:rPr>
              <a:t>, </a:t>
            </a:r>
            <a:r>
              <a:rPr lang="en-US" sz="3600" dirty="0" err="1">
                <a:solidFill>
                  <a:srgbClr val="874D63"/>
                </a:solidFill>
                <a:latin typeface="Roboto Condensed"/>
              </a:rPr>
              <a:t>tiêu</a:t>
            </a:r>
            <a:r>
              <a:rPr lang="en-US" sz="3600" dirty="0">
                <a:solidFill>
                  <a:srgbClr val="874D63"/>
                </a:solidFill>
                <a:latin typeface="Roboto Condensed"/>
              </a:rPr>
              <a:t> </a:t>
            </a:r>
            <a:r>
              <a:rPr lang="en-US" sz="3600" dirty="0" err="1">
                <a:solidFill>
                  <a:srgbClr val="874D63"/>
                </a:solidFill>
                <a:latin typeface="Roboto Condensed"/>
              </a:rPr>
              <a:t>ngữ</a:t>
            </a:r>
            <a:endParaRPr lang="en-US" sz="3600" dirty="0">
              <a:solidFill>
                <a:srgbClr val="874D63"/>
              </a:solidFill>
              <a:latin typeface="Roboto Condensed"/>
            </a:endParaRPr>
          </a:p>
          <a:p>
            <a:pPr marL="777248" lvl="1" indent="-388624" algn="just">
              <a:lnSpc>
                <a:spcPts val="5040"/>
              </a:lnSpc>
              <a:buFont typeface="Arial"/>
              <a:buChar char="•"/>
            </a:pPr>
            <a:r>
              <a:rPr lang="en-US" sz="3600" dirty="0" err="1">
                <a:solidFill>
                  <a:srgbClr val="874D63"/>
                </a:solidFill>
                <a:latin typeface="Roboto Condensed"/>
              </a:rPr>
              <a:t>Địa</a:t>
            </a:r>
            <a:r>
              <a:rPr lang="en-US" sz="3600" dirty="0">
                <a:solidFill>
                  <a:srgbClr val="874D63"/>
                </a:solidFill>
                <a:latin typeface="Roboto Condensed"/>
              </a:rPr>
              <a:t> </a:t>
            </a:r>
            <a:r>
              <a:rPr lang="en-US" sz="3600" dirty="0" err="1">
                <a:solidFill>
                  <a:srgbClr val="874D63"/>
                </a:solidFill>
                <a:latin typeface="Roboto Condensed"/>
              </a:rPr>
              <a:t>điểm</a:t>
            </a:r>
            <a:r>
              <a:rPr lang="en-US" sz="3600" dirty="0">
                <a:solidFill>
                  <a:srgbClr val="874D63"/>
                </a:solidFill>
                <a:latin typeface="Roboto Condensed"/>
              </a:rPr>
              <a:t>, </a:t>
            </a:r>
            <a:r>
              <a:rPr lang="en-US" sz="3600" dirty="0" err="1">
                <a:solidFill>
                  <a:srgbClr val="874D63"/>
                </a:solidFill>
                <a:latin typeface="Roboto Condensed"/>
              </a:rPr>
              <a:t>thời</a:t>
            </a:r>
            <a:r>
              <a:rPr lang="en-US" sz="3600" dirty="0">
                <a:solidFill>
                  <a:srgbClr val="874D63"/>
                </a:solidFill>
                <a:latin typeface="Roboto Condensed"/>
              </a:rPr>
              <a:t> </a:t>
            </a:r>
            <a:r>
              <a:rPr lang="en-US" sz="3600" dirty="0" err="1">
                <a:solidFill>
                  <a:srgbClr val="874D63"/>
                </a:solidFill>
                <a:latin typeface="Roboto Condensed"/>
              </a:rPr>
              <a:t>gian</a:t>
            </a:r>
            <a:r>
              <a:rPr lang="en-US" sz="3600" dirty="0">
                <a:solidFill>
                  <a:srgbClr val="874D63"/>
                </a:solidFill>
                <a:latin typeface="Roboto Condensed"/>
              </a:rPr>
              <a:t> </a:t>
            </a:r>
            <a:r>
              <a:rPr lang="en-US" sz="3600" dirty="0" err="1">
                <a:solidFill>
                  <a:srgbClr val="874D63"/>
                </a:solidFill>
                <a:latin typeface="Roboto Condensed"/>
              </a:rPr>
              <a:t>viết</a:t>
            </a:r>
            <a:endParaRPr lang="en-US" sz="3600" dirty="0">
              <a:solidFill>
                <a:srgbClr val="874D63"/>
              </a:solidFill>
              <a:latin typeface="Roboto Condensed"/>
            </a:endParaRPr>
          </a:p>
          <a:p>
            <a:pPr marL="777248" lvl="1" indent="-388624" algn="just">
              <a:lnSpc>
                <a:spcPts val="5040"/>
              </a:lnSpc>
              <a:buFont typeface="Arial"/>
              <a:buChar char="•"/>
            </a:pPr>
            <a:r>
              <a:rPr lang="en-US" sz="3600" dirty="0" err="1">
                <a:solidFill>
                  <a:srgbClr val="874D63"/>
                </a:solidFill>
                <a:latin typeface="Roboto Condensed"/>
              </a:rPr>
              <a:t>Tên</a:t>
            </a:r>
            <a:r>
              <a:rPr lang="en-US" sz="3600" dirty="0">
                <a:solidFill>
                  <a:srgbClr val="874D63"/>
                </a:solidFill>
                <a:latin typeface="Roboto Condensed"/>
              </a:rPr>
              <a:t> </a:t>
            </a:r>
            <a:r>
              <a:rPr lang="en-US" sz="3600" dirty="0" err="1">
                <a:solidFill>
                  <a:srgbClr val="874D63"/>
                </a:solidFill>
                <a:latin typeface="Roboto Condensed"/>
              </a:rPr>
              <a:t>văn</a:t>
            </a:r>
            <a:r>
              <a:rPr lang="en-US" sz="3600" dirty="0">
                <a:solidFill>
                  <a:srgbClr val="874D63"/>
                </a:solidFill>
                <a:latin typeface="Roboto Condensed"/>
              </a:rPr>
              <a:t> </a:t>
            </a:r>
            <a:r>
              <a:rPr lang="en-US" sz="3600" dirty="0" err="1">
                <a:solidFill>
                  <a:srgbClr val="874D63"/>
                </a:solidFill>
                <a:latin typeface="Roboto Condensed"/>
              </a:rPr>
              <a:t>bản</a:t>
            </a:r>
            <a:r>
              <a:rPr lang="en-US" sz="3600" dirty="0">
                <a:solidFill>
                  <a:srgbClr val="874D63"/>
                </a:solidFill>
                <a:latin typeface="Roboto Condensed"/>
              </a:rPr>
              <a:t> </a:t>
            </a:r>
            <a:r>
              <a:rPr lang="en-US" sz="3600" dirty="0" err="1">
                <a:solidFill>
                  <a:srgbClr val="874D63"/>
                </a:solidFill>
                <a:latin typeface="Roboto Condensed"/>
              </a:rPr>
              <a:t>và</a:t>
            </a:r>
            <a:r>
              <a:rPr lang="en-US" sz="3600" dirty="0">
                <a:solidFill>
                  <a:srgbClr val="874D63"/>
                </a:solidFill>
                <a:latin typeface="Roboto Condensed"/>
              </a:rPr>
              <a:t> </a:t>
            </a:r>
            <a:r>
              <a:rPr lang="en-US" sz="3600" dirty="0" err="1">
                <a:solidFill>
                  <a:srgbClr val="874D63"/>
                </a:solidFill>
                <a:latin typeface="Roboto Condensed"/>
              </a:rPr>
              <a:t>các</a:t>
            </a:r>
            <a:r>
              <a:rPr lang="en-US" sz="3600" dirty="0">
                <a:solidFill>
                  <a:srgbClr val="874D63"/>
                </a:solidFill>
                <a:latin typeface="Roboto Condensed"/>
              </a:rPr>
              <a:t> </a:t>
            </a:r>
            <a:r>
              <a:rPr lang="en-US" sz="3600" dirty="0" err="1">
                <a:solidFill>
                  <a:srgbClr val="874D63"/>
                </a:solidFill>
                <a:latin typeface="Roboto Condensed"/>
              </a:rPr>
              <a:t>sự</a:t>
            </a:r>
            <a:r>
              <a:rPr lang="en-US" sz="3600" dirty="0">
                <a:solidFill>
                  <a:srgbClr val="874D63"/>
                </a:solidFill>
                <a:latin typeface="Roboto Condensed"/>
              </a:rPr>
              <a:t> </a:t>
            </a:r>
            <a:r>
              <a:rPr lang="en-US" sz="3600" dirty="0" err="1">
                <a:solidFill>
                  <a:srgbClr val="874D63"/>
                </a:solidFill>
                <a:latin typeface="Roboto Condensed"/>
              </a:rPr>
              <a:t>việc</a:t>
            </a:r>
            <a:r>
              <a:rPr lang="en-US" sz="3600" dirty="0">
                <a:solidFill>
                  <a:srgbClr val="874D63"/>
                </a:solidFill>
                <a:latin typeface="Roboto Condensed"/>
              </a:rPr>
              <a:t> </a:t>
            </a:r>
            <a:r>
              <a:rPr lang="en-US" sz="3600" dirty="0" err="1">
                <a:solidFill>
                  <a:srgbClr val="874D63"/>
                </a:solidFill>
                <a:latin typeface="Roboto Condensed"/>
              </a:rPr>
              <a:t>tường</a:t>
            </a:r>
            <a:r>
              <a:rPr lang="en-US" sz="3600" dirty="0">
                <a:solidFill>
                  <a:srgbClr val="874D63"/>
                </a:solidFill>
                <a:latin typeface="Roboto Condensed"/>
              </a:rPr>
              <a:t> </a:t>
            </a:r>
            <a:r>
              <a:rPr lang="en-US" sz="3600" dirty="0" err="1">
                <a:solidFill>
                  <a:srgbClr val="874D63"/>
                </a:solidFill>
                <a:latin typeface="Roboto Condensed"/>
              </a:rPr>
              <a:t>trình</a:t>
            </a:r>
            <a:endParaRPr lang="en-US" sz="3600" dirty="0">
              <a:solidFill>
                <a:srgbClr val="874D63"/>
              </a:solidFill>
              <a:latin typeface="Roboto Condensed"/>
            </a:endParaRPr>
          </a:p>
          <a:p>
            <a:pPr marL="777248" lvl="1" indent="-388624" algn="just">
              <a:lnSpc>
                <a:spcPts val="5040"/>
              </a:lnSpc>
              <a:buFont typeface="Arial"/>
              <a:buChar char="•"/>
            </a:pPr>
            <a:r>
              <a:rPr lang="en-US" sz="3600" dirty="0" err="1">
                <a:solidFill>
                  <a:srgbClr val="874D63"/>
                </a:solidFill>
                <a:latin typeface="Roboto Condensed"/>
              </a:rPr>
              <a:t>Người</a:t>
            </a:r>
            <a:r>
              <a:rPr lang="en-US" sz="3600" dirty="0">
                <a:solidFill>
                  <a:srgbClr val="874D63"/>
                </a:solidFill>
                <a:latin typeface="Roboto Condensed"/>
              </a:rPr>
              <a:t> </a:t>
            </a:r>
            <a:r>
              <a:rPr lang="en-US" sz="3600" dirty="0" err="1">
                <a:solidFill>
                  <a:srgbClr val="874D63"/>
                </a:solidFill>
                <a:latin typeface="Roboto Condensed"/>
              </a:rPr>
              <a:t>cơ</a:t>
            </a:r>
            <a:r>
              <a:rPr lang="en-US" sz="3600" dirty="0">
                <a:solidFill>
                  <a:srgbClr val="874D63"/>
                </a:solidFill>
                <a:latin typeface="Roboto Condensed"/>
              </a:rPr>
              <a:t> </a:t>
            </a:r>
            <a:r>
              <a:rPr lang="en-US" sz="3600" dirty="0" err="1">
                <a:solidFill>
                  <a:srgbClr val="874D63"/>
                </a:solidFill>
                <a:latin typeface="Roboto Condensed"/>
              </a:rPr>
              <a:t>quan</a:t>
            </a:r>
            <a:r>
              <a:rPr lang="en-US" sz="3600" dirty="0">
                <a:solidFill>
                  <a:srgbClr val="874D63"/>
                </a:solidFill>
                <a:latin typeface="Roboto Condensed"/>
              </a:rPr>
              <a:t> </a:t>
            </a:r>
            <a:r>
              <a:rPr lang="en-US" sz="3600" dirty="0" err="1">
                <a:solidFill>
                  <a:srgbClr val="874D63"/>
                </a:solidFill>
                <a:latin typeface="Roboto Condensed"/>
              </a:rPr>
              <a:t>nhận</a:t>
            </a:r>
            <a:r>
              <a:rPr lang="en-US" sz="3600" dirty="0">
                <a:solidFill>
                  <a:srgbClr val="874D63"/>
                </a:solidFill>
                <a:latin typeface="Roboto Condensed"/>
              </a:rPr>
              <a:t> </a:t>
            </a:r>
            <a:r>
              <a:rPr lang="en-US" sz="3600" dirty="0" err="1">
                <a:solidFill>
                  <a:srgbClr val="874D63"/>
                </a:solidFill>
                <a:latin typeface="Roboto Condensed"/>
              </a:rPr>
              <a:t>tường</a:t>
            </a:r>
            <a:r>
              <a:rPr lang="en-US" sz="3600" dirty="0">
                <a:solidFill>
                  <a:srgbClr val="874D63"/>
                </a:solidFill>
                <a:latin typeface="Roboto Condensed"/>
              </a:rPr>
              <a:t> </a:t>
            </a:r>
            <a:r>
              <a:rPr lang="en-US" sz="3600" dirty="0" err="1">
                <a:solidFill>
                  <a:srgbClr val="874D63"/>
                </a:solidFill>
                <a:latin typeface="Roboto Condensed"/>
              </a:rPr>
              <a:t>trình</a:t>
            </a:r>
            <a:endParaRPr lang="en-US" sz="3600" dirty="0">
              <a:solidFill>
                <a:srgbClr val="874D63"/>
              </a:solidFill>
              <a:latin typeface="Roboto Condense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6F2"/>
        </a:solidFill>
        <a:effectLst/>
      </p:bgPr>
    </p:bg>
    <p:spTree>
      <p:nvGrpSpPr>
        <p:cNvPr id="1" name=""/>
        <p:cNvGrpSpPr/>
        <p:nvPr/>
      </p:nvGrpSpPr>
      <p:grpSpPr>
        <a:xfrm>
          <a:off x="0" y="0"/>
          <a:ext cx="0" cy="0"/>
          <a:chOff x="0" y="0"/>
          <a:chExt cx="0" cy="0"/>
        </a:xfrm>
      </p:grpSpPr>
      <p:grpSp>
        <p:nvGrpSpPr>
          <p:cNvPr id="2" name="Group 2"/>
          <p:cNvGrpSpPr/>
          <p:nvPr/>
        </p:nvGrpSpPr>
        <p:grpSpPr>
          <a:xfrm>
            <a:off x="0" y="-554985"/>
            <a:ext cx="20539999" cy="1109970"/>
            <a:chOff x="0" y="0"/>
            <a:chExt cx="27386665" cy="147996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0" y="0"/>
              <a:ext cx="5713567" cy="147996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5384395" y="0"/>
              <a:ext cx="5713567" cy="147996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21673098" y="0"/>
              <a:ext cx="5713567" cy="147996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10768789" y="0"/>
              <a:ext cx="5713567" cy="147996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16215597" y="0"/>
              <a:ext cx="5713567" cy="1479960"/>
            </a:xfrm>
            <a:prstGeom prst="rect">
              <a:avLst/>
            </a:prstGeom>
          </p:spPr>
        </p:pic>
      </p:grpSp>
      <p:grpSp>
        <p:nvGrpSpPr>
          <p:cNvPr id="8" name="Group 8"/>
          <p:cNvGrpSpPr/>
          <p:nvPr/>
        </p:nvGrpSpPr>
        <p:grpSpPr>
          <a:xfrm>
            <a:off x="-253635" y="9541840"/>
            <a:ext cx="20539999" cy="1109970"/>
            <a:chOff x="0" y="0"/>
            <a:chExt cx="27386665" cy="147996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0" y="0"/>
              <a:ext cx="5713567" cy="1479960"/>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5384395" y="0"/>
              <a:ext cx="5713567" cy="1479960"/>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21673098" y="0"/>
              <a:ext cx="5713567" cy="147996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10768789" y="0"/>
              <a:ext cx="5713567" cy="147996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634" t="67549" r="2794" b="7944"/>
            <a:stretch>
              <a:fillRect/>
            </a:stretch>
          </p:blipFill>
          <p:spPr>
            <a:xfrm>
              <a:off x="16215597" y="0"/>
              <a:ext cx="5713567" cy="1479960"/>
            </a:xfrm>
            <a:prstGeom prst="rect">
              <a:avLst/>
            </a:prstGeom>
          </p:spPr>
        </p:pic>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49736" y="3748059"/>
            <a:ext cx="13549945" cy="6085157"/>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07898" y="4648289"/>
            <a:ext cx="2733870" cy="5184926"/>
          </a:xfrm>
          <a:prstGeom prst="rect">
            <a:avLst/>
          </a:prstGeom>
        </p:spPr>
      </p:pic>
      <p:sp>
        <p:nvSpPr>
          <p:cNvPr id="16" name="TextBox 16"/>
          <p:cNvSpPr txBox="1"/>
          <p:nvPr/>
        </p:nvSpPr>
        <p:spPr>
          <a:xfrm>
            <a:off x="7400209" y="1481210"/>
            <a:ext cx="10166122" cy="2551129"/>
          </a:xfrm>
          <a:prstGeom prst="rect">
            <a:avLst/>
          </a:prstGeom>
        </p:spPr>
        <p:txBody>
          <a:bodyPr lIns="0" tIns="0" rIns="0" bIns="0" rtlCol="0" anchor="t">
            <a:spAutoFit/>
          </a:bodyPr>
          <a:lstStyle/>
          <a:p>
            <a:pPr algn="just">
              <a:lnSpc>
                <a:spcPts val="10345"/>
              </a:lnSpc>
            </a:pPr>
            <a:r>
              <a:rPr lang="en-US" sz="6589" spc="-79">
                <a:solidFill>
                  <a:srgbClr val="F19169"/>
                </a:solidFill>
                <a:latin typeface="Roboto Condensed"/>
              </a:rPr>
              <a:t>        An toàn giao thông, </a:t>
            </a:r>
          </a:p>
          <a:p>
            <a:pPr algn="just">
              <a:lnSpc>
                <a:spcPts val="10345"/>
              </a:lnSpc>
              <a:spcBef>
                <a:spcPct val="0"/>
              </a:spcBef>
            </a:pPr>
            <a:r>
              <a:rPr lang="en-US" sz="6589" spc="-79">
                <a:solidFill>
                  <a:srgbClr val="F19169"/>
                </a:solidFill>
                <a:latin typeface="Roboto Condensed"/>
              </a:rPr>
              <a:t>________ của mỗi người.</a:t>
            </a:r>
          </a:p>
        </p:txBody>
      </p:sp>
      <p:sp>
        <p:nvSpPr>
          <p:cNvPr id="17" name="TextBox 17"/>
          <p:cNvSpPr txBox="1"/>
          <p:nvPr/>
        </p:nvSpPr>
        <p:spPr>
          <a:xfrm>
            <a:off x="6547072" y="2752012"/>
            <a:ext cx="3488447" cy="1016718"/>
          </a:xfrm>
          <a:prstGeom prst="rect">
            <a:avLst/>
          </a:prstGeom>
        </p:spPr>
        <p:txBody>
          <a:bodyPr lIns="0" tIns="0" rIns="0" bIns="0" rtlCol="0" anchor="t">
            <a:spAutoFit/>
          </a:bodyPr>
          <a:lstStyle/>
          <a:p>
            <a:pPr algn="ctr">
              <a:lnSpc>
                <a:spcPts val="8236"/>
              </a:lnSpc>
            </a:pPr>
            <a:r>
              <a:rPr lang="en-US" sz="5883" dirty="0" err="1">
                <a:solidFill>
                  <a:srgbClr val="000000"/>
                </a:solidFill>
                <a:latin typeface="Roboto Condensed"/>
              </a:rPr>
              <a:t>trách</a:t>
            </a:r>
            <a:r>
              <a:rPr lang="en-US" sz="5883" dirty="0">
                <a:solidFill>
                  <a:srgbClr val="000000"/>
                </a:solidFill>
                <a:latin typeface="Roboto Condensed"/>
              </a:rPr>
              <a:t> </a:t>
            </a:r>
            <a:r>
              <a:rPr lang="en-US" sz="5883" dirty="0" err="1">
                <a:solidFill>
                  <a:srgbClr val="000000"/>
                </a:solidFill>
                <a:latin typeface="Roboto Condensed"/>
              </a:rPr>
              <a:t>nhiệm</a:t>
            </a:r>
            <a:endParaRPr lang="en-US" sz="5883" dirty="0">
              <a:solidFill>
                <a:srgbClr val="000000"/>
              </a:solidFill>
              <a:latin typeface="Roboto Condense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7D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78972" y="4305233"/>
            <a:ext cx="27822171" cy="598176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57939" y="-1962641"/>
            <a:ext cx="2835471"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37429" y="-1962641"/>
            <a:ext cx="3466129"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45419" y="3994336"/>
            <a:ext cx="2869823" cy="621795"/>
          </a:xfrm>
          <a:prstGeom prst="rect">
            <a:avLst/>
          </a:prstGeom>
        </p:spPr>
      </p:pic>
      <p:sp>
        <p:nvSpPr>
          <p:cNvPr id="7" name="TextBox 7"/>
          <p:cNvSpPr txBox="1"/>
          <p:nvPr/>
        </p:nvSpPr>
        <p:spPr>
          <a:xfrm>
            <a:off x="1384197" y="531196"/>
            <a:ext cx="15018071" cy="3100705"/>
          </a:xfrm>
          <a:prstGeom prst="rect">
            <a:avLst/>
          </a:prstGeom>
        </p:spPr>
        <p:txBody>
          <a:bodyPr lIns="0" tIns="0" rIns="0" bIns="0" rtlCol="0" anchor="t">
            <a:spAutoFit/>
          </a:bodyPr>
          <a:lstStyle/>
          <a:p>
            <a:pPr algn="ctr">
              <a:lnSpc>
                <a:spcPts val="7909"/>
              </a:lnSpc>
              <a:spcBef>
                <a:spcPct val="0"/>
              </a:spcBef>
            </a:pPr>
            <a:r>
              <a:rPr lang="en-US" sz="6999">
                <a:solidFill>
                  <a:srgbClr val="874D63"/>
                </a:solidFill>
                <a:latin typeface="iCiel Brush Up"/>
              </a:rPr>
              <a:t>III. ÔN TẬP KĨ NĂNG VIẾT: VIẾT VĂN BẢN TƯỜNG TRÌNH VÀ TÓM TẮT VĂN BẢN THEO YÊU CẦU KHÁC NHAU VỀ ĐỘ DÀI </a:t>
            </a:r>
          </a:p>
        </p:txBody>
      </p:sp>
      <p:sp>
        <p:nvSpPr>
          <p:cNvPr id="8" name="TextBox 8"/>
          <p:cNvSpPr txBox="1"/>
          <p:nvPr/>
        </p:nvSpPr>
        <p:spPr>
          <a:xfrm>
            <a:off x="501361" y="4720908"/>
            <a:ext cx="16757939" cy="646281"/>
          </a:xfrm>
          <a:prstGeom prst="rect">
            <a:avLst/>
          </a:prstGeom>
        </p:spPr>
        <p:txBody>
          <a:bodyPr lIns="0" tIns="0" rIns="0" bIns="0" rtlCol="0" anchor="t">
            <a:spAutoFit/>
          </a:bodyPr>
          <a:lstStyle/>
          <a:p>
            <a:pPr algn="just">
              <a:lnSpc>
                <a:spcPts val="5320"/>
              </a:lnSpc>
            </a:pPr>
            <a:r>
              <a:rPr lang="en-US" sz="3800">
                <a:solidFill>
                  <a:srgbClr val="874D63"/>
                </a:solidFill>
                <a:latin typeface="Roboto Condensed Bold"/>
              </a:rPr>
              <a:t>2. YÊU CẦU KIỂU BÀI VIẾT: VIẾT VĂN BẢN TƯỜNG TRÌNH </a:t>
            </a:r>
          </a:p>
        </p:txBody>
      </p:sp>
      <p:sp>
        <p:nvSpPr>
          <p:cNvPr id="9" name="TextBox 9"/>
          <p:cNvSpPr txBox="1"/>
          <p:nvPr/>
        </p:nvSpPr>
        <p:spPr>
          <a:xfrm>
            <a:off x="1361095" y="5652939"/>
            <a:ext cx="16293503" cy="3174890"/>
          </a:xfrm>
          <a:prstGeom prst="rect">
            <a:avLst/>
          </a:prstGeom>
        </p:spPr>
        <p:txBody>
          <a:bodyPr lIns="0" tIns="0" rIns="0" bIns="0" rtlCol="0" anchor="t">
            <a:spAutoFit/>
          </a:bodyPr>
          <a:lstStyle/>
          <a:p>
            <a:pPr algn="just">
              <a:lnSpc>
                <a:spcPts val="5040"/>
              </a:lnSpc>
            </a:pPr>
            <a:r>
              <a:rPr lang="en-US" sz="3600" dirty="0">
                <a:solidFill>
                  <a:srgbClr val="874D63"/>
                </a:solidFill>
                <a:latin typeface="Roboto Condensed Bold"/>
              </a:rPr>
              <a:t>b. </a:t>
            </a:r>
            <a:r>
              <a:rPr lang="en-US" sz="3600" dirty="0" err="1">
                <a:solidFill>
                  <a:srgbClr val="874D63"/>
                </a:solidFill>
                <a:latin typeface="Roboto Condensed Bold"/>
              </a:rPr>
              <a:t>Về</a:t>
            </a:r>
            <a:r>
              <a:rPr lang="en-US" sz="3600" dirty="0">
                <a:solidFill>
                  <a:srgbClr val="874D63"/>
                </a:solidFill>
                <a:latin typeface="Roboto Condensed Bold"/>
              </a:rPr>
              <a:t> </a:t>
            </a:r>
            <a:r>
              <a:rPr lang="en-US" sz="3600" dirty="0" err="1">
                <a:solidFill>
                  <a:srgbClr val="874D63"/>
                </a:solidFill>
                <a:latin typeface="Roboto Condensed Bold"/>
              </a:rPr>
              <a:t>nội</a:t>
            </a:r>
            <a:r>
              <a:rPr lang="en-US" sz="3600" dirty="0">
                <a:solidFill>
                  <a:srgbClr val="874D63"/>
                </a:solidFill>
                <a:latin typeface="Roboto Condensed Bold"/>
              </a:rPr>
              <a:t> dung:</a:t>
            </a:r>
          </a:p>
          <a:p>
            <a:pPr marL="777248" lvl="1" indent="-388624" algn="just">
              <a:lnSpc>
                <a:spcPts val="5040"/>
              </a:lnSpc>
              <a:buFont typeface="Arial"/>
              <a:buChar char="•"/>
            </a:pPr>
            <a:r>
              <a:rPr lang="en-US" sz="3600" dirty="0" err="1">
                <a:solidFill>
                  <a:srgbClr val="874D63"/>
                </a:solidFill>
                <a:latin typeface="Roboto Condensed"/>
              </a:rPr>
              <a:t>Cung</a:t>
            </a:r>
            <a:r>
              <a:rPr lang="en-US" sz="3600" dirty="0">
                <a:solidFill>
                  <a:srgbClr val="874D63"/>
                </a:solidFill>
                <a:latin typeface="Roboto Condensed"/>
              </a:rPr>
              <a:t> </a:t>
            </a:r>
            <a:r>
              <a:rPr lang="en-US" sz="3600" dirty="0" err="1">
                <a:solidFill>
                  <a:srgbClr val="874D63"/>
                </a:solidFill>
                <a:latin typeface="Roboto Condensed"/>
              </a:rPr>
              <a:t>cấp</a:t>
            </a:r>
            <a:r>
              <a:rPr lang="en-US" sz="3600" dirty="0">
                <a:solidFill>
                  <a:srgbClr val="874D63"/>
                </a:solidFill>
                <a:latin typeface="Roboto Condensed"/>
              </a:rPr>
              <a:t> </a:t>
            </a:r>
            <a:r>
              <a:rPr lang="en-US" sz="3600" dirty="0" err="1">
                <a:solidFill>
                  <a:srgbClr val="874D63"/>
                </a:solidFill>
                <a:latin typeface="Roboto Condensed"/>
              </a:rPr>
              <a:t>đầy</a:t>
            </a:r>
            <a:r>
              <a:rPr lang="en-US" sz="3600" dirty="0">
                <a:solidFill>
                  <a:srgbClr val="874D63"/>
                </a:solidFill>
                <a:latin typeface="Roboto Condensed"/>
              </a:rPr>
              <a:t> </a:t>
            </a:r>
            <a:r>
              <a:rPr lang="en-US" sz="3600" dirty="0" err="1">
                <a:solidFill>
                  <a:srgbClr val="874D63"/>
                </a:solidFill>
                <a:latin typeface="Roboto Condensed"/>
              </a:rPr>
              <a:t>đủ</a:t>
            </a:r>
            <a:r>
              <a:rPr lang="en-US" sz="3600" dirty="0">
                <a:solidFill>
                  <a:srgbClr val="874D63"/>
                </a:solidFill>
                <a:latin typeface="Roboto Condensed"/>
              </a:rPr>
              <a:t> </a:t>
            </a:r>
            <a:r>
              <a:rPr lang="en-US" sz="3600" dirty="0" err="1">
                <a:solidFill>
                  <a:srgbClr val="874D63"/>
                </a:solidFill>
                <a:latin typeface="Roboto Condensed"/>
              </a:rPr>
              <a:t>thông</a:t>
            </a:r>
            <a:r>
              <a:rPr lang="en-US" sz="3600" dirty="0">
                <a:solidFill>
                  <a:srgbClr val="874D63"/>
                </a:solidFill>
                <a:latin typeface="Roboto Condensed"/>
              </a:rPr>
              <a:t> tin </a:t>
            </a:r>
            <a:r>
              <a:rPr lang="en-US" sz="3600" dirty="0" err="1">
                <a:solidFill>
                  <a:srgbClr val="874D63"/>
                </a:solidFill>
                <a:latin typeface="Roboto Condensed"/>
              </a:rPr>
              <a:t>về</a:t>
            </a:r>
            <a:r>
              <a:rPr lang="en-US" sz="3600" dirty="0">
                <a:solidFill>
                  <a:srgbClr val="874D63"/>
                </a:solidFill>
                <a:latin typeface="Roboto Condensed"/>
              </a:rPr>
              <a:t> </a:t>
            </a:r>
            <a:r>
              <a:rPr lang="en-US" sz="3600" dirty="0" err="1">
                <a:solidFill>
                  <a:srgbClr val="874D63"/>
                </a:solidFill>
                <a:latin typeface="Roboto Condensed"/>
              </a:rPr>
              <a:t>thời</a:t>
            </a:r>
            <a:r>
              <a:rPr lang="en-US" sz="3600" dirty="0">
                <a:solidFill>
                  <a:srgbClr val="874D63"/>
                </a:solidFill>
                <a:latin typeface="Roboto Condensed"/>
              </a:rPr>
              <a:t> </a:t>
            </a:r>
            <a:r>
              <a:rPr lang="en-US" sz="3600" dirty="0" err="1">
                <a:solidFill>
                  <a:srgbClr val="874D63"/>
                </a:solidFill>
                <a:latin typeface="Roboto Condensed"/>
              </a:rPr>
              <a:t>gian</a:t>
            </a:r>
            <a:r>
              <a:rPr lang="en-US" sz="3600" dirty="0">
                <a:solidFill>
                  <a:srgbClr val="874D63"/>
                </a:solidFill>
                <a:latin typeface="Roboto Condensed"/>
              </a:rPr>
              <a:t>, </a:t>
            </a:r>
            <a:r>
              <a:rPr lang="en-US" sz="3600" dirty="0" err="1">
                <a:solidFill>
                  <a:srgbClr val="874D63"/>
                </a:solidFill>
                <a:latin typeface="Roboto Condensed"/>
              </a:rPr>
              <a:t>địa</a:t>
            </a:r>
            <a:r>
              <a:rPr lang="en-US" sz="3600" dirty="0">
                <a:solidFill>
                  <a:srgbClr val="874D63"/>
                </a:solidFill>
                <a:latin typeface="Roboto Condensed"/>
              </a:rPr>
              <a:t> </a:t>
            </a:r>
            <a:r>
              <a:rPr lang="en-US" sz="3600" dirty="0" err="1">
                <a:solidFill>
                  <a:srgbClr val="874D63"/>
                </a:solidFill>
                <a:latin typeface="Roboto Condensed"/>
              </a:rPr>
              <a:t>điểm</a:t>
            </a:r>
            <a:r>
              <a:rPr lang="en-US" sz="3600" dirty="0">
                <a:solidFill>
                  <a:srgbClr val="874D63"/>
                </a:solidFill>
                <a:latin typeface="Roboto Condensed"/>
              </a:rPr>
              <a:t>, </a:t>
            </a:r>
            <a:r>
              <a:rPr lang="en-US" sz="3600" dirty="0" err="1">
                <a:solidFill>
                  <a:srgbClr val="874D63"/>
                </a:solidFill>
                <a:latin typeface="Roboto Condensed"/>
              </a:rPr>
              <a:t>sự</a:t>
            </a:r>
            <a:r>
              <a:rPr lang="en-US" sz="3600" dirty="0">
                <a:solidFill>
                  <a:srgbClr val="874D63"/>
                </a:solidFill>
                <a:latin typeface="Roboto Condensed"/>
              </a:rPr>
              <a:t> </a:t>
            </a:r>
            <a:r>
              <a:rPr lang="en-US" sz="3600" dirty="0" err="1">
                <a:solidFill>
                  <a:srgbClr val="874D63"/>
                </a:solidFill>
                <a:latin typeface="Roboto Condensed"/>
              </a:rPr>
              <a:t>việc</a:t>
            </a:r>
            <a:r>
              <a:rPr lang="en-US" sz="3600" dirty="0">
                <a:solidFill>
                  <a:srgbClr val="874D63"/>
                </a:solidFill>
                <a:latin typeface="Roboto Condensed"/>
              </a:rPr>
              <a:t>, </a:t>
            </a:r>
            <a:r>
              <a:rPr lang="en-US" sz="3600" dirty="0" err="1">
                <a:solidFill>
                  <a:srgbClr val="874D63"/>
                </a:solidFill>
                <a:latin typeface="Roboto Condensed"/>
              </a:rPr>
              <a:t>họ</a:t>
            </a:r>
            <a:r>
              <a:rPr lang="en-US" sz="3600" dirty="0">
                <a:solidFill>
                  <a:srgbClr val="874D63"/>
                </a:solidFill>
                <a:latin typeface="Roboto Condensed"/>
              </a:rPr>
              <a:t> </a:t>
            </a:r>
            <a:r>
              <a:rPr lang="en-US" sz="3600" dirty="0" err="1">
                <a:solidFill>
                  <a:srgbClr val="874D63"/>
                </a:solidFill>
                <a:latin typeface="Roboto Condensed"/>
              </a:rPr>
              <a:t>tên</a:t>
            </a:r>
            <a:r>
              <a:rPr lang="en-US" sz="3600" dirty="0">
                <a:solidFill>
                  <a:srgbClr val="874D63"/>
                </a:solidFill>
                <a:latin typeface="Roboto Condensed"/>
              </a:rPr>
              <a:t> </a:t>
            </a:r>
            <a:r>
              <a:rPr lang="en-US" sz="3600" dirty="0" err="1">
                <a:solidFill>
                  <a:srgbClr val="874D63"/>
                </a:solidFill>
                <a:latin typeface="Roboto Condensed"/>
              </a:rPr>
              <a:t>những</a:t>
            </a:r>
            <a:r>
              <a:rPr lang="en-US" sz="3600" dirty="0">
                <a:solidFill>
                  <a:srgbClr val="874D63"/>
                </a:solidFill>
                <a:latin typeface="Roboto Condensed"/>
              </a:rPr>
              <a:t> </a:t>
            </a:r>
            <a:r>
              <a:rPr lang="en-US" sz="3600" dirty="0" err="1">
                <a:solidFill>
                  <a:srgbClr val="874D63"/>
                </a:solidFill>
                <a:latin typeface="Roboto Condensed"/>
              </a:rPr>
              <a:t>người</a:t>
            </a:r>
            <a:r>
              <a:rPr lang="en-US" sz="3600" dirty="0">
                <a:solidFill>
                  <a:srgbClr val="874D63"/>
                </a:solidFill>
                <a:latin typeface="Roboto Condensed"/>
              </a:rPr>
              <a:t> </a:t>
            </a:r>
            <a:r>
              <a:rPr lang="en-US" sz="3600" dirty="0" err="1">
                <a:solidFill>
                  <a:srgbClr val="874D63"/>
                </a:solidFill>
                <a:latin typeface="Roboto Condensed"/>
              </a:rPr>
              <a:t>có</a:t>
            </a:r>
            <a:r>
              <a:rPr lang="en-US" sz="3600" dirty="0">
                <a:solidFill>
                  <a:srgbClr val="874D63"/>
                </a:solidFill>
                <a:latin typeface="Roboto Condensed"/>
              </a:rPr>
              <a:t> </a:t>
            </a:r>
            <a:r>
              <a:rPr lang="en-US" sz="3600" dirty="0" err="1">
                <a:solidFill>
                  <a:srgbClr val="874D63"/>
                </a:solidFill>
                <a:latin typeface="Roboto Condensed"/>
              </a:rPr>
              <a:t>liên</a:t>
            </a:r>
            <a:r>
              <a:rPr lang="en-US" sz="3600" dirty="0">
                <a:solidFill>
                  <a:srgbClr val="874D63"/>
                </a:solidFill>
                <a:latin typeface="Roboto Condensed"/>
              </a:rPr>
              <a:t> </a:t>
            </a:r>
            <a:r>
              <a:rPr lang="en-US" sz="3600" dirty="0" err="1">
                <a:solidFill>
                  <a:srgbClr val="874D63"/>
                </a:solidFill>
                <a:latin typeface="Roboto Condensed"/>
              </a:rPr>
              <a:t>quan</a:t>
            </a:r>
            <a:r>
              <a:rPr lang="en-US" sz="3600" dirty="0">
                <a:solidFill>
                  <a:srgbClr val="874D63"/>
                </a:solidFill>
                <a:latin typeface="Roboto Condensed"/>
              </a:rPr>
              <a:t>, </a:t>
            </a:r>
            <a:r>
              <a:rPr lang="en-US" sz="3600" dirty="0" err="1">
                <a:solidFill>
                  <a:srgbClr val="874D63"/>
                </a:solidFill>
                <a:latin typeface="Roboto Condensed"/>
              </a:rPr>
              <a:t>đề</a:t>
            </a:r>
            <a:r>
              <a:rPr lang="en-US" sz="3600" dirty="0">
                <a:solidFill>
                  <a:srgbClr val="874D63"/>
                </a:solidFill>
                <a:latin typeface="Roboto Condensed"/>
              </a:rPr>
              <a:t> </a:t>
            </a:r>
            <a:r>
              <a:rPr lang="en-US" sz="3600" dirty="0" err="1">
                <a:solidFill>
                  <a:srgbClr val="874D63"/>
                </a:solidFill>
                <a:latin typeface="Roboto Condensed"/>
              </a:rPr>
              <a:t>nghị</a:t>
            </a:r>
            <a:r>
              <a:rPr lang="en-US" sz="3600" dirty="0">
                <a:solidFill>
                  <a:srgbClr val="874D63"/>
                </a:solidFill>
                <a:latin typeface="Roboto Condensed"/>
              </a:rPr>
              <a:t> </a:t>
            </a:r>
            <a:r>
              <a:rPr lang="en-US" sz="3600" dirty="0" err="1">
                <a:solidFill>
                  <a:srgbClr val="874D63"/>
                </a:solidFill>
                <a:latin typeface="Roboto Condensed"/>
              </a:rPr>
              <a:t>của</a:t>
            </a:r>
            <a:r>
              <a:rPr lang="en-US" sz="3600" dirty="0">
                <a:solidFill>
                  <a:srgbClr val="874D63"/>
                </a:solidFill>
                <a:latin typeface="Roboto Condensed"/>
              </a:rPr>
              <a:t> </a:t>
            </a:r>
            <a:r>
              <a:rPr lang="en-US" sz="3600" dirty="0" err="1">
                <a:solidFill>
                  <a:srgbClr val="874D63"/>
                </a:solidFill>
                <a:latin typeface="Roboto Condensed"/>
              </a:rPr>
              <a:t>người</a:t>
            </a:r>
            <a:r>
              <a:rPr lang="en-US" sz="3600" dirty="0">
                <a:solidFill>
                  <a:srgbClr val="874D63"/>
                </a:solidFill>
                <a:latin typeface="Roboto Condensed"/>
              </a:rPr>
              <a:t> </a:t>
            </a:r>
            <a:r>
              <a:rPr lang="en-US" sz="3600" dirty="0" err="1">
                <a:solidFill>
                  <a:srgbClr val="874D63"/>
                </a:solidFill>
                <a:latin typeface="Roboto Condensed"/>
              </a:rPr>
              <a:t>viết</a:t>
            </a:r>
            <a:r>
              <a:rPr lang="en-US" sz="3600" dirty="0">
                <a:solidFill>
                  <a:srgbClr val="874D63"/>
                </a:solidFill>
                <a:latin typeface="Roboto Condensed"/>
              </a:rPr>
              <a:t>, </a:t>
            </a:r>
            <a:r>
              <a:rPr lang="en-US" sz="3600" dirty="0" err="1">
                <a:solidFill>
                  <a:srgbClr val="874D63"/>
                </a:solidFill>
                <a:latin typeface="Roboto Condensed"/>
              </a:rPr>
              <a:t>người</a:t>
            </a:r>
            <a:r>
              <a:rPr lang="en-US" sz="3600" dirty="0">
                <a:solidFill>
                  <a:srgbClr val="874D63"/>
                </a:solidFill>
                <a:latin typeface="Roboto Condensed"/>
              </a:rPr>
              <a:t> </a:t>
            </a:r>
            <a:r>
              <a:rPr lang="en-US" sz="3600" dirty="0" err="1">
                <a:solidFill>
                  <a:srgbClr val="874D63"/>
                </a:solidFill>
                <a:latin typeface="Roboto Condensed"/>
              </a:rPr>
              <a:t>gửi</a:t>
            </a:r>
            <a:r>
              <a:rPr lang="en-US" sz="3600" dirty="0">
                <a:solidFill>
                  <a:srgbClr val="874D63"/>
                </a:solidFill>
                <a:latin typeface="Roboto Condensed"/>
              </a:rPr>
              <a:t>, </a:t>
            </a:r>
            <a:r>
              <a:rPr lang="en-US" sz="3600" dirty="0" err="1">
                <a:solidFill>
                  <a:srgbClr val="874D63"/>
                </a:solidFill>
                <a:latin typeface="Roboto Condensed"/>
              </a:rPr>
              <a:t>người</a:t>
            </a:r>
            <a:r>
              <a:rPr lang="en-US" sz="3600" dirty="0">
                <a:solidFill>
                  <a:srgbClr val="874D63"/>
                </a:solidFill>
                <a:latin typeface="Roboto Condensed"/>
              </a:rPr>
              <a:t> </a:t>
            </a:r>
            <a:r>
              <a:rPr lang="en-US" sz="3600" dirty="0" err="1">
                <a:solidFill>
                  <a:srgbClr val="874D63"/>
                </a:solidFill>
                <a:latin typeface="Roboto Condensed"/>
              </a:rPr>
              <a:t>nhận</a:t>
            </a:r>
            <a:r>
              <a:rPr lang="en-US" sz="3600" dirty="0">
                <a:solidFill>
                  <a:srgbClr val="874D63"/>
                </a:solidFill>
                <a:latin typeface="Roboto Condensed"/>
              </a:rPr>
              <a:t> </a:t>
            </a:r>
            <a:r>
              <a:rPr lang="en-US" sz="3600" dirty="0" err="1">
                <a:solidFill>
                  <a:srgbClr val="874D63"/>
                </a:solidFill>
                <a:latin typeface="Roboto Condensed"/>
              </a:rPr>
              <a:t>và</a:t>
            </a:r>
            <a:r>
              <a:rPr lang="en-US" sz="3600" dirty="0">
                <a:solidFill>
                  <a:srgbClr val="874D63"/>
                </a:solidFill>
                <a:latin typeface="Roboto Condensed"/>
              </a:rPr>
              <a:t> </a:t>
            </a:r>
            <a:r>
              <a:rPr lang="en-US" sz="3600" dirty="0" err="1">
                <a:solidFill>
                  <a:srgbClr val="874D63"/>
                </a:solidFill>
                <a:latin typeface="Roboto Condensed"/>
              </a:rPr>
              <a:t>ngày</a:t>
            </a:r>
            <a:r>
              <a:rPr lang="en-US" sz="3600" dirty="0">
                <a:solidFill>
                  <a:srgbClr val="874D63"/>
                </a:solidFill>
                <a:latin typeface="Roboto Condensed"/>
              </a:rPr>
              <a:t>, </a:t>
            </a:r>
            <a:r>
              <a:rPr lang="en-US" sz="3600" dirty="0" err="1">
                <a:solidFill>
                  <a:srgbClr val="874D63"/>
                </a:solidFill>
                <a:latin typeface="Roboto Condensed"/>
              </a:rPr>
              <a:t>tháng</a:t>
            </a:r>
            <a:r>
              <a:rPr lang="en-US" sz="3600" dirty="0">
                <a:solidFill>
                  <a:srgbClr val="874D63"/>
                </a:solidFill>
                <a:latin typeface="Roboto Condensed"/>
              </a:rPr>
              <a:t>, </a:t>
            </a:r>
            <a:r>
              <a:rPr lang="en-US" sz="3600" dirty="0" err="1">
                <a:solidFill>
                  <a:srgbClr val="874D63"/>
                </a:solidFill>
                <a:latin typeface="Roboto Condensed"/>
              </a:rPr>
              <a:t>địa</a:t>
            </a:r>
            <a:r>
              <a:rPr lang="en-US" sz="3600" dirty="0">
                <a:solidFill>
                  <a:srgbClr val="874D63"/>
                </a:solidFill>
                <a:latin typeface="Roboto Condensed"/>
              </a:rPr>
              <a:t> </a:t>
            </a:r>
            <a:r>
              <a:rPr lang="en-US" sz="3600" dirty="0" err="1">
                <a:solidFill>
                  <a:srgbClr val="874D63"/>
                </a:solidFill>
                <a:latin typeface="Roboto Condensed"/>
              </a:rPr>
              <a:t>điểm</a:t>
            </a:r>
            <a:r>
              <a:rPr lang="en-US" sz="3600" dirty="0">
                <a:solidFill>
                  <a:srgbClr val="874D63"/>
                </a:solidFill>
                <a:latin typeface="Roboto Condensed"/>
              </a:rPr>
              <a:t> </a:t>
            </a:r>
            <a:r>
              <a:rPr lang="en-US" sz="3600" dirty="0" err="1">
                <a:solidFill>
                  <a:srgbClr val="874D63"/>
                </a:solidFill>
                <a:latin typeface="Roboto Condensed"/>
              </a:rPr>
              <a:t>viết</a:t>
            </a:r>
            <a:r>
              <a:rPr lang="en-US" sz="3600" dirty="0">
                <a:solidFill>
                  <a:srgbClr val="874D63"/>
                </a:solidFill>
                <a:latin typeface="Roboto Condensed"/>
              </a:rPr>
              <a:t> </a:t>
            </a:r>
            <a:r>
              <a:rPr lang="en-US" sz="3600" dirty="0" err="1">
                <a:solidFill>
                  <a:srgbClr val="874D63"/>
                </a:solidFill>
                <a:latin typeface="Roboto Condensed"/>
              </a:rPr>
              <a:t>tường</a:t>
            </a:r>
            <a:r>
              <a:rPr lang="en-US" sz="3600" dirty="0">
                <a:solidFill>
                  <a:srgbClr val="874D63"/>
                </a:solidFill>
                <a:latin typeface="Roboto Condensed"/>
              </a:rPr>
              <a:t> </a:t>
            </a:r>
            <a:r>
              <a:rPr lang="en-US" sz="3600" dirty="0" err="1">
                <a:solidFill>
                  <a:srgbClr val="874D63"/>
                </a:solidFill>
                <a:latin typeface="Roboto Condensed"/>
              </a:rPr>
              <a:t>trình</a:t>
            </a:r>
            <a:endParaRPr lang="en-US" sz="3600" dirty="0">
              <a:solidFill>
                <a:srgbClr val="874D63"/>
              </a:solidFill>
              <a:latin typeface="Roboto Condensed"/>
            </a:endParaRPr>
          </a:p>
          <a:p>
            <a:pPr marL="777248" lvl="1" indent="-388624" algn="just">
              <a:lnSpc>
                <a:spcPts val="5040"/>
              </a:lnSpc>
              <a:buFont typeface="Arial"/>
              <a:buChar char="•"/>
            </a:pPr>
            <a:r>
              <a:rPr lang="en-US" sz="3600" dirty="0" err="1">
                <a:solidFill>
                  <a:srgbClr val="874D63"/>
                </a:solidFill>
                <a:latin typeface="Roboto Condensed"/>
              </a:rPr>
              <a:t>Nội</a:t>
            </a:r>
            <a:r>
              <a:rPr lang="en-US" sz="3600" dirty="0">
                <a:solidFill>
                  <a:srgbClr val="874D63"/>
                </a:solidFill>
                <a:latin typeface="Roboto Condensed"/>
              </a:rPr>
              <a:t> dung </a:t>
            </a:r>
            <a:r>
              <a:rPr lang="en-US" sz="3600" dirty="0" err="1">
                <a:solidFill>
                  <a:srgbClr val="874D63"/>
                </a:solidFill>
                <a:latin typeface="Roboto Condensed"/>
              </a:rPr>
              <a:t>sự</a:t>
            </a:r>
            <a:r>
              <a:rPr lang="en-US" sz="3600" dirty="0">
                <a:solidFill>
                  <a:srgbClr val="874D63"/>
                </a:solidFill>
                <a:latin typeface="Roboto Condensed"/>
              </a:rPr>
              <a:t> </a:t>
            </a:r>
            <a:r>
              <a:rPr lang="en-US" sz="3600" dirty="0" err="1">
                <a:solidFill>
                  <a:srgbClr val="874D63"/>
                </a:solidFill>
                <a:latin typeface="Roboto Condensed"/>
              </a:rPr>
              <a:t>việc</a:t>
            </a:r>
            <a:r>
              <a:rPr lang="en-US" sz="3600" dirty="0">
                <a:solidFill>
                  <a:srgbClr val="874D63"/>
                </a:solidFill>
                <a:latin typeface="Roboto Condensed"/>
              </a:rPr>
              <a:t> </a:t>
            </a:r>
            <a:r>
              <a:rPr lang="en-US" sz="3600" dirty="0" err="1">
                <a:solidFill>
                  <a:srgbClr val="874D63"/>
                </a:solidFill>
                <a:latin typeface="Roboto Condensed"/>
              </a:rPr>
              <a:t>được</a:t>
            </a:r>
            <a:r>
              <a:rPr lang="en-US" sz="3600" dirty="0">
                <a:solidFill>
                  <a:srgbClr val="874D63"/>
                </a:solidFill>
                <a:latin typeface="Roboto Condensed"/>
              </a:rPr>
              <a:t> </a:t>
            </a:r>
            <a:r>
              <a:rPr lang="en-US" sz="3600" dirty="0" err="1">
                <a:solidFill>
                  <a:srgbClr val="874D63"/>
                </a:solidFill>
                <a:latin typeface="Roboto Condensed"/>
              </a:rPr>
              <a:t>tường</a:t>
            </a:r>
            <a:r>
              <a:rPr lang="en-US" sz="3600" dirty="0">
                <a:solidFill>
                  <a:srgbClr val="874D63"/>
                </a:solidFill>
                <a:latin typeface="Roboto Condensed"/>
              </a:rPr>
              <a:t> </a:t>
            </a:r>
            <a:r>
              <a:rPr lang="en-US" sz="3600" dirty="0" err="1">
                <a:solidFill>
                  <a:srgbClr val="874D63"/>
                </a:solidFill>
                <a:latin typeface="Roboto Condensed"/>
              </a:rPr>
              <a:t>trình</a:t>
            </a:r>
            <a:r>
              <a:rPr lang="en-US" sz="3600" dirty="0">
                <a:solidFill>
                  <a:srgbClr val="874D63"/>
                </a:solidFill>
                <a:latin typeface="Roboto Condensed"/>
              </a:rPr>
              <a:t> </a:t>
            </a:r>
            <a:r>
              <a:rPr lang="en-US" sz="3600" dirty="0" err="1">
                <a:solidFill>
                  <a:srgbClr val="874D63"/>
                </a:solidFill>
                <a:latin typeface="Roboto Condensed"/>
              </a:rPr>
              <a:t>phải</a:t>
            </a:r>
            <a:r>
              <a:rPr lang="en-US" sz="3600" dirty="0">
                <a:solidFill>
                  <a:srgbClr val="874D63"/>
                </a:solidFill>
                <a:latin typeface="Roboto Condensed"/>
              </a:rPr>
              <a:t> </a:t>
            </a:r>
            <a:r>
              <a:rPr lang="en-US" sz="3600" dirty="0" err="1">
                <a:solidFill>
                  <a:srgbClr val="874D63"/>
                </a:solidFill>
                <a:latin typeface="Roboto Condensed"/>
              </a:rPr>
              <a:t>đảm</a:t>
            </a:r>
            <a:r>
              <a:rPr lang="en-US" sz="3600" dirty="0">
                <a:solidFill>
                  <a:srgbClr val="874D63"/>
                </a:solidFill>
                <a:latin typeface="Roboto Condensed"/>
              </a:rPr>
              <a:t> </a:t>
            </a:r>
            <a:r>
              <a:rPr lang="en-US" sz="3600" dirty="0" err="1">
                <a:solidFill>
                  <a:srgbClr val="874D63"/>
                </a:solidFill>
                <a:latin typeface="Roboto Condensed"/>
              </a:rPr>
              <a:t>bảo</a:t>
            </a:r>
            <a:r>
              <a:rPr lang="en-US" sz="3600" dirty="0">
                <a:solidFill>
                  <a:srgbClr val="874D63"/>
                </a:solidFill>
                <a:latin typeface="Roboto Condensed"/>
              </a:rPr>
              <a:t> </a:t>
            </a:r>
            <a:r>
              <a:rPr lang="en-US" sz="3600" dirty="0" err="1">
                <a:solidFill>
                  <a:srgbClr val="874D63"/>
                </a:solidFill>
                <a:latin typeface="Roboto Condensed"/>
              </a:rPr>
              <a:t>chính</a:t>
            </a:r>
            <a:r>
              <a:rPr lang="en-US" sz="3600" dirty="0">
                <a:solidFill>
                  <a:srgbClr val="874D63"/>
                </a:solidFill>
                <a:latin typeface="Roboto Condensed"/>
              </a:rPr>
              <a:t> </a:t>
            </a:r>
            <a:r>
              <a:rPr lang="en-US" sz="3600" dirty="0" err="1">
                <a:solidFill>
                  <a:srgbClr val="874D63"/>
                </a:solidFill>
                <a:latin typeface="Roboto Condensed"/>
              </a:rPr>
              <a:t>xác</a:t>
            </a:r>
            <a:r>
              <a:rPr lang="en-US" sz="3600" dirty="0">
                <a:solidFill>
                  <a:srgbClr val="874D63"/>
                </a:solidFill>
                <a:latin typeface="Roboto Condensed"/>
              </a:rPr>
              <a:t>, </a:t>
            </a:r>
            <a:r>
              <a:rPr lang="en-US" sz="3600" dirty="0" err="1">
                <a:solidFill>
                  <a:srgbClr val="874D63"/>
                </a:solidFill>
                <a:latin typeface="Roboto Condensed"/>
              </a:rPr>
              <a:t>đúng</a:t>
            </a:r>
            <a:r>
              <a:rPr lang="en-US" sz="3600" dirty="0">
                <a:solidFill>
                  <a:srgbClr val="874D63"/>
                </a:solidFill>
                <a:latin typeface="Roboto Condensed"/>
              </a:rPr>
              <a:t> </a:t>
            </a:r>
            <a:r>
              <a:rPr lang="en-US" sz="3600" dirty="0" err="1">
                <a:solidFill>
                  <a:srgbClr val="874D63"/>
                </a:solidFill>
                <a:latin typeface="Roboto Condensed"/>
              </a:rPr>
              <a:t>với</a:t>
            </a:r>
            <a:r>
              <a:rPr lang="en-US" sz="3600" dirty="0">
                <a:solidFill>
                  <a:srgbClr val="874D63"/>
                </a:solidFill>
                <a:latin typeface="Roboto Condensed"/>
              </a:rPr>
              <a:t> </a:t>
            </a:r>
            <a:r>
              <a:rPr lang="en-US" sz="3600" dirty="0" err="1">
                <a:solidFill>
                  <a:srgbClr val="874D63"/>
                </a:solidFill>
                <a:latin typeface="Roboto Condensed"/>
              </a:rPr>
              <a:t>thực</a:t>
            </a:r>
            <a:r>
              <a:rPr lang="en-US" sz="3600" dirty="0">
                <a:solidFill>
                  <a:srgbClr val="874D63"/>
                </a:solidFill>
                <a:latin typeface="Roboto Condensed"/>
              </a:rPr>
              <a:t> </a:t>
            </a:r>
            <a:r>
              <a:rPr lang="en-US" sz="3600" dirty="0" err="1">
                <a:solidFill>
                  <a:srgbClr val="874D63"/>
                </a:solidFill>
                <a:latin typeface="Roboto Condensed"/>
              </a:rPr>
              <a:t>tế</a:t>
            </a:r>
            <a:r>
              <a:rPr lang="en-US" sz="3600" dirty="0">
                <a:solidFill>
                  <a:srgbClr val="874D63"/>
                </a:solidFill>
                <a:latin typeface="Roboto Condensed"/>
              </a:rPr>
              <a:t> </a:t>
            </a:r>
            <a:r>
              <a:rPr lang="en-US" sz="3600" dirty="0" err="1">
                <a:solidFill>
                  <a:srgbClr val="874D63"/>
                </a:solidFill>
                <a:latin typeface="Roboto Condensed"/>
              </a:rPr>
              <a:t>diễn</a:t>
            </a:r>
            <a:r>
              <a:rPr lang="en-US" sz="3600" dirty="0">
                <a:solidFill>
                  <a:srgbClr val="874D63"/>
                </a:solidFill>
                <a:latin typeface="Roboto Condensed"/>
              </a:rPr>
              <a:t> </a:t>
            </a:r>
            <a:r>
              <a:rPr lang="en-US" sz="3600" dirty="0" err="1">
                <a:solidFill>
                  <a:srgbClr val="874D63"/>
                </a:solidFill>
                <a:latin typeface="Roboto Condensed"/>
              </a:rPr>
              <a:t>ra</a:t>
            </a:r>
            <a:endParaRPr lang="en-US" sz="3600" dirty="0">
              <a:solidFill>
                <a:srgbClr val="874D63"/>
              </a:solidFill>
              <a:latin typeface="Roboto Condense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7D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97111" y="3909878"/>
            <a:ext cx="27822171" cy="598176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57939" y="-1962641"/>
            <a:ext cx="2835471"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37429" y="-1962641"/>
            <a:ext cx="3466129" cy="411480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50122" y="3205634"/>
            <a:ext cx="6500716" cy="1408488"/>
          </a:xfrm>
          <a:prstGeom prst="rect">
            <a:avLst/>
          </a:prstGeom>
        </p:spPr>
      </p:pic>
      <p:sp>
        <p:nvSpPr>
          <p:cNvPr id="7" name="TextBox 7"/>
          <p:cNvSpPr txBox="1"/>
          <p:nvPr/>
        </p:nvSpPr>
        <p:spPr>
          <a:xfrm>
            <a:off x="501361" y="4701858"/>
            <a:ext cx="16757939" cy="787886"/>
          </a:xfrm>
          <a:prstGeom prst="rect">
            <a:avLst/>
          </a:prstGeom>
        </p:spPr>
        <p:txBody>
          <a:bodyPr lIns="0" tIns="0" rIns="0" bIns="0" rtlCol="0" anchor="t">
            <a:spAutoFit/>
          </a:bodyPr>
          <a:lstStyle/>
          <a:p>
            <a:pPr algn="just">
              <a:lnSpc>
                <a:spcPts val="6440"/>
              </a:lnSpc>
            </a:pPr>
            <a:r>
              <a:rPr lang="en-US" sz="4600">
                <a:solidFill>
                  <a:srgbClr val="874D63"/>
                </a:solidFill>
                <a:latin typeface="Roboto Condensed Bold"/>
              </a:rPr>
              <a:t>QUY TRÌNH VIẾT</a:t>
            </a:r>
          </a:p>
        </p:txBody>
      </p:sp>
      <p:sp>
        <p:nvSpPr>
          <p:cNvPr id="8" name="AutoShape 8"/>
          <p:cNvSpPr/>
          <p:nvPr/>
        </p:nvSpPr>
        <p:spPr>
          <a:xfrm>
            <a:off x="2173054" y="7157521"/>
            <a:ext cx="3525022" cy="2066664"/>
          </a:xfrm>
          <a:prstGeom prst="rect">
            <a:avLst/>
          </a:prstGeom>
          <a:solidFill>
            <a:srgbClr val="F3EAC0"/>
          </a:solidFill>
        </p:spPr>
      </p:sp>
      <p:sp>
        <p:nvSpPr>
          <p:cNvPr id="9" name="AutoShape 9"/>
          <p:cNvSpPr/>
          <p:nvPr/>
        </p:nvSpPr>
        <p:spPr>
          <a:xfrm>
            <a:off x="5698076" y="6462420"/>
            <a:ext cx="3525022" cy="2066664"/>
          </a:xfrm>
          <a:prstGeom prst="rect">
            <a:avLst/>
          </a:prstGeom>
          <a:solidFill>
            <a:srgbClr val="F2D388"/>
          </a:solidFill>
        </p:spPr>
      </p:sp>
      <p:grpSp>
        <p:nvGrpSpPr>
          <p:cNvPr id="10" name="Group 10"/>
          <p:cNvGrpSpPr/>
          <p:nvPr/>
        </p:nvGrpSpPr>
        <p:grpSpPr>
          <a:xfrm rot="-10800000">
            <a:off x="5650122" y="8529085"/>
            <a:ext cx="618157" cy="617168"/>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2D388">
                <a:alpha val="49804"/>
              </a:srgbClr>
            </a:solidFill>
          </p:spPr>
        </p:sp>
      </p:grpSp>
      <p:grpSp>
        <p:nvGrpSpPr>
          <p:cNvPr id="12" name="Group 12"/>
          <p:cNvGrpSpPr/>
          <p:nvPr/>
        </p:nvGrpSpPr>
        <p:grpSpPr>
          <a:xfrm rot="-10800000">
            <a:off x="2173054" y="9258300"/>
            <a:ext cx="618157" cy="617168"/>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3EAC0">
                <a:alpha val="49804"/>
              </a:srgbClr>
            </a:solidFill>
          </p:spPr>
        </p:sp>
      </p:grpSp>
      <p:grpSp>
        <p:nvGrpSpPr>
          <p:cNvPr id="14" name="Group 14"/>
          <p:cNvGrpSpPr/>
          <p:nvPr/>
        </p:nvGrpSpPr>
        <p:grpSpPr>
          <a:xfrm rot="-8100000">
            <a:off x="11706636" y="5740451"/>
            <a:ext cx="2082968" cy="2079635"/>
            <a:chOff x="0" y="0"/>
            <a:chExt cx="6350000" cy="6339840"/>
          </a:xfrm>
        </p:grpSpPr>
        <p:sp>
          <p:nvSpPr>
            <p:cNvPr id="15" name="Freeform 1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3AB5F"/>
            </a:solidFill>
          </p:spPr>
        </p:sp>
      </p:grpSp>
      <p:sp>
        <p:nvSpPr>
          <p:cNvPr id="16" name="AutoShape 16"/>
          <p:cNvSpPr/>
          <p:nvPr/>
        </p:nvSpPr>
        <p:spPr>
          <a:xfrm>
            <a:off x="9223098" y="5815605"/>
            <a:ext cx="3525022" cy="2066664"/>
          </a:xfrm>
          <a:prstGeom prst="rect">
            <a:avLst/>
          </a:prstGeom>
          <a:solidFill>
            <a:srgbClr val="F3AB5F"/>
          </a:solidFill>
        </p:spPr>
      </p:sp>
      <p:grpSp>
        <p:nvGrpSpPr>
          <p:cNvPr id="17" name="Group 17"/>
          <p:cNvGrpSpPr/>
          <p:nvPr/>
        </p:nvGrpSpPr>
        <p:grpSpPr>
          <a:xfrm rot="-10800000">
            <a:off x="9144000" y="7882270"/>
            <a:ext cx="618157" cy="617168"/>
            <a:chOff x="0" y="0"/>
            <a:chExt cx="6350000" cy="6339840"/>
          </a:xfrm>
        </p:grpSpPr>
        <p:sp>
          <p:nvSpPr>
            <p:cNvPr id="18" name="Freeform 1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3AB5F">
                <a:alpha val="49804"/>
              </a:srgbClr>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277222" y="7200900"/>
            <a:ext cx="3613543" cy="4114800"/>
          </a:xfrm>
          <a:prstGeom prst="rect">
            <a:avLst/>
          </a:prstGeom>
        </p:spPr>
      </p:pic>
      <p:sp>
        <p:nvSpPr>
          <p:cNvPr id="20" name="TextBox 20"/>
          <p:cNvSpPr txBox="1"/>
          <p:nvPr/>
        </p:nvSpPr>
        <p:spPr>
          <a:xfrm>
            <a:off x="2299039" y="7711403"/>
            <a:ext cx="3660162" cy="788035"/>
          </a:xfrm>
          <a:prstGeom prst="rect">
            <a:avLst/>
          </a:prstGeom>
        </p:spPr>
        <p:txBody>
          <a:bodyPr lIns="0" tIns="0" rIns="0" bIns="0" rtlCol="0" anchor="t">
            <a:spAutoFit/>
          </a:bodyPr>
          <a:lstStyle/>
          <a:p>
            <a:pPr algn="just">
              <a:lnSpc>
                <a:spcPts val="6440"/>
              </a:lnSpc>
            </a:pPr>
            <a:r>
              <a:rPr lang="en-US" sz="4600" dirty="0" err="1">
                <a:solidFill>
                  <a:srgbClr val="874D63"/>
                </a:solidFill>
                <a:latin typeface="Roboto Condensed Bold"/>
              </a:rPr>
              <a:t>Trước</a:t>
            </a:r>
            <a:r>
              <a:rPr lang="en-US" sz="4600" dirty="0">
                <a:solidFill>
                  <a:srgbClr val="874D63"/>
                </a:solidFill>
                <a:latin typeface="Roboto Condensed Bold"/>
              </a:rPr>
              <a:t> </a:t>
            </a:r>
            <a:r>
              <a:rPr lang="en-US" sz="4600" dirty="0" err="1">
                <a:solidFill>
                  <a:srgbClr val="874D63"/>
                </a:solidFill>
                <a:latin typeface="Roboto Condensed Bold"/>
              </a:rPr>
              <a:t>khi</a:t>
            </a:r>
            <a:r>
              <a:rPr lang="en-US" sz="4600" dirty="0">
                <a:solidFill>
                  <a:srgbClr val="874D63"/>
                </a:solidFill>
                <a:latin typeface="Roboto Condensed Bold"/>
              </a:rPr>
              <a:t> </a:t>
            </a:r>
            <a:r>
              <a:rPr lang="en-US" sz="4600" dirty="0" err="1">
                <a:solidFill>
                  <a:srgbClr val="874D63"/>
                </a:solidFill>
                <a:latin typeface="Roboto Condensed Bold"/>
              </a:rPr>
              <a:t>viết</a:t>
            </a:r>
            <a:r>
              <a:rPr lang="en-US" sz="4600" dirty="0">
                <a:solidFill>
                  <a:srgbClr val="874D63"/>
                </a:solidFill>
                <a:latin typeface="Roboto Condensed Bold"/>
              </a:rPr>
              <a:t> </a:t>
            </a:r>
          </a:p>
        </p:txBody>
      </p:sp>
      <p:sp>
        <p:nvSpPr>
          <p:cNvPr id="21" name="TextBox 21"/>
          <p:cNvSpPr txBox="1"/>
          <p:nvPr/>
        </p:nvSpPr>
        <p:spPr>
          <a:xfrm>
            <a:off x="6787728" y="7062271"/>
            <a:ext cx="3660162" cy="788035"/>
          </a:xfrm>
          <a:prstGeom prst="rect">
            <a:avLst/>
          </a:prstGeom>
        </p:spPr>
        <p:txBody>
          <a:bodyPr lIns="0" tIns="0" rIns="0" bIns="0" rtlCol="0" anchor="t">
            <a:spAutoFit/>
          </a:bodyPr>
          <a:lstStyle/>
          <a:p>
            <a:pPr algn="just">
              <a:lnSpc>
                <a:spcPts val="6440"/>
              </a:lnSpc>
            </a:pPr>
            <a:r>
              <a:rPr lang="en-US" sz="4600" dirty="0" err="1">
                <a:solidFill>
                  <a:srgbClr val="874D63"/>
                </a:solidFill>
                <a:latin typeface="Roboto Condensed Bold"/>
              </a:rPr>
              <a:t>Viết</a:t>
            </a:r>
            <a:r>
              <a:rPr lang="en-US" sz="4600" dirty="0">
                <a:solidFill>
                  <a:srgbClr val="874D63"/>
                </a:solidFill>
                <a:latin typeface="Roboto Condensed Bold"/>
              </a:rPr>
              <a:t> </a:t>
            </a:r>
          </a:p>
        </p:txBody>
      </p:sp>
      <p:sp>
        <p:nvSpPr>
          <p:cNvPr id="22" name="TextBox 22"/>
          <p:cNvSpPr txBox="1"/>
          <p:nvPr/>
        </p:nvSpPr>
        <p:spPr>
          <a:xfrm>
            <a:off x="10132712" y="5933814"/>
            <a:ext cx="3660162" cy="1597660"/>
          </a:xfrm>
          <a:prstGeom prst="rect">
            <a:avLst/>
          </a:prstGeom>
        </p:spPr>
        <p:txBody>
          <a:bodyPr lIns="0" tIns="0" rIns="0" bIns="0" rtlCol="0" anchor="t">
            <a:spAutoFit/>
          </a:bodyPr>
          <a:lstStyle/>
          <a:p>
            <a:pPr algn="just">
              <a:lnSpc>
                <a:spcPts val="6440"/>
              </a:lnSpc>
            </a:pPr>
            <a:r>
              <a:rPr lang="en-US" sz="4600">
                <a:solidFill>
                  <a:srgbClr val="874D63"/>
                </a:solidFill>
                <a:latin typeface="Roboto Condensed Bold"/>
              </a:rPr>
              <a:t>Kiểm tra, </a:t>
            </a:r>
          </a:p>
          <a:p>
            <a:pPr algn="just">
              <a:lnSpc>
                <a:spcPts val="6440"/>
              </a:lnSpc>
            </a:pPr>
            <a:r>
              <a:rPr lang="en-US" sz="4600">
                <a:solidFill>
                  <a:srgbClr val="874D63"/>
                </a:solidFill>
                <a:latin typeface="Roboto Condensed Bold"/>
              </a:rPr>
              <a:t>chỉnh sửa</a:t>
            </a:r>
          </a:p>
        </p:txBody>
      </p:sp>
      <p:sp>
        <p:nvSpPr>
          <p:cNvPr id="23" name="TextBox 23"/>
          <p:cNvSpPr txBox="1"/>
          <p:nvPr/>
        </p:nvSpPr>
        <p:spPr>
          <a:xfrm>
            <a:off x="1384197" y="531196"/>
            <a:ext cx="15018071" cy="2100580"/>
          </a:xfrm>
          <a:prstGeom prst="rect">
            <a:avLst/>
          </a:prstGeom>
        </p:spPr>
        <p:txBody>
          <a:bodyPr lIns="0" tIns="0" rIns="0" bIns="0" rtlCol="0" anchor="t">
            <a:spAutoFit/>
          </a:bodyPr>
          <a:lstStyle/>
          <a:p>
            <a:pPr algn="ctr">
              <a:lnSpc>
                <a:spcPts val="7909"/>
              </a:lnSpc>
            </a:pPr>
            <a:r>
              <a:rPr lang="en-US" sz="6999">
                <a:solidFill>
                  <a:srgbClr val="874D63"/>
                </a:solidFill>
                <a:latin typeface="iCiel Brush Up"/>
              </a:rPr>
              <a:t>III. ÔN TẬP KĨ NĂNG VIẾT: VIẾT BÀI VĂN </a:t>
            </a:r>
          </a:p>
          <a:p>
            <a:pPr algn="ctr">
              <a:lnSpc>
                <a:spcPts val="7909"/>
              </a:lnSpc>
              <a:spcBef>
                <a:spcPct val="0"/>
              </a:spcBef>
            </a:pPr>
            <a:r>
              <a:rPr lang="en-US" sz="6999">
                <a:solidFill>
                  <a:srgbClr val="874D63"/>
                </a:solidFill>
                <a:latin typeface="iCiel Brush Up"/>
              </a:rPr>
              <a:t>NGHỊ LUẬN VỀ MỘT VẤN ĐỀ TRONG ĐỜI SỐNG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7D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51144" y="3743619"/>
            <a:ext cx="28139863" cy="6334598"/>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596820" y="-2345672"/>
            <a:ext cx="2835471"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11581" y="2867054"/>
            <a:ext cx="6500716" cy="140848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962988" y="2631777"/>
            <a:ext cx="6457769" cy="6029942"/>
          </a:xfrm>
          <a:prstGeom prst="rect">
            <a:avLst/>
          </a:prstGeom>
        </p:spPr>
      </p:pic>
      <p:sp>
        <p:nvSpPr>
          <p:cNvPr id="7" name="TextBox 7"/>
          <p:cNvSpPr txBox="1"/>
          <p:nvPr/>
        </p:nvSpPr>
        <p:spPr>
          <a:xfrm>
            <a:off x="238142" y="293071"/>
            <a:ext cx="17598739" cy="2100580"/>
          </a:xfrm>
          <a:prstGeom prst="rect">
            <a:avLst/>
          </a:prstGeom>
        </p:spPr>
        <p:txBody>
          <a:bodyPr lIns="0" tIns="0" rIns="0" bIns="0" rtlCol="0" anchor="t">
            <a:spAutoFit/>
          </a:bodyPr>
          <a:lstStyle/>
          <a:p>
            <a:pPr algn="ctr">
              <a:lnSpc>
                <a:spcPts val="7909"/>
              </a:lnSpc>
            </a:pPr>
            <a:r>
              <a:rPr lang="en-US" sz="6999">
                <a:solidFill>
                  <a:srgbClr val="874D63"/>
                </a:solidFill>
                <a:latin typeface="iCiel Brush Up"/>
              </a:rPr>
              <a:t>III. ÔN TẬP KĨ NĂNG NÓI VÀ NGHE: </a:t>
            </a:r>
          </a:p>
          <a:p>
            <a:pPr algn="ctr">
              <a:lnSpc>
                <a:spcPts val="7909"/>
              </a:lnSpc>
              <a:spcBef>
                <a:spcPct val="0"/>
              </a:spcBef>
            </a:pPr>
            <a:r>
              <a:rPr lang="en-US" sz="6999">
                <a:solidFill>
                  <a:srgbClr val="874D63"/>
                </a:solidFill>
                <a:latin typeface="iCiel Brush Up"/>
              </a:rPr>
              <a:t>NGHE VÀ TÓM TẮT Ý CHÍNH CỦA BÀI NÓI</a:t>
            </a:r>
          </a:p>
        </p:txBody>
      </p:sp>
      <p:sp>
        <p:nvSpPr>
          <p:cNvPr id="8" name="TextBox 8"/>
          <p:cNvSpPr txBox="1"/>
          <p:nvPr/>
        </p:nvSpPr>
        <p:spPr>
          <a:xfrm>
            <a:off x="790473" y="4590946"/>
            <a:ext cx="11236849" cy="4573269"/>
          </a:xfrm>
          <a:prstGeom prst="rect">
            <a:avLst/>
          </a:prstGeom>
        </p:spPr>
        <p:txBody>
          <a:bodyPr lIns="0" tIns="0" rIns="0" bIns="0" rtlCol="0" anchor="t">
            <a:spAutoFit/>
          </a:bodyPr>
          <a:lstStyle/>
          <a:p>
            <a:pPr algn="just">
              <a:lnSpc>
                <a:spcPts val="5180"/>
              </a:lnSpc>
            </a:pPr>
            <a:r>
              <a:rPr lang="en-US" sz="3700" dirty="0" err="1">
                <a:solidFill>
                  <a:srgbClr val="874D63"/>
                </a:solidFill>
                <a:latin typeface="Roboto Condensed Bold"/>
              </a:rPr>
              <a:t>Bước</a:t>
            </a:r>
            <a:r>
              <a:rPr lang="en-US" sz="3700" dirty="0">
                <a:solidFill>
                  <a:srgbClr val="874D63"/>
                </a:solidFill>
                <a:latin typeface="Roboto Condensed Bold"/>
              </a:rPr>
              <a:t> 1: Nghe ý </a:t>
            </a:r>
            <a:r>
              <a:rPr lang="en-US" sz="3700" dirty="0" err="1">
                <a:solidFill>
                  <a:srgbClr val="874D63"/>
                </a:solidFill>
                <a:latin typeface="Roboto Condensed Bold"/>
              </a:rPr>
              <a:t>chính</a:t>
            </a:r>
            <a:r>
              <a:rPr lang="en-US" sz="3700" dirty="0">
                <a:solidFill>
                  <a:srgbClr val="874D63"/>
                </a:solidFill>
                <a:latin typeface="Roboto Condensed Bold"/>
              </a:rPr>
              <a:t> </a:t>
            </a:r>
            <a:r>
              <a:rPr lang="en-US" sz="3700" dirty="0" err="1">
                <a:solidFill>
                  <a:srgbClr val="874D63"/>
                </a:solidFill>
                <a:latin typeface="Roboto Condensed Bold"/>
              </a:rPr>
              <a:t>và</a:t>
            </a:r>
            <a:r>
              <a:rPr lang="en-US" sz="3700" dirty="0">
                <a:solidFill>
                  <a:srgbClr val="874D63"/>
                </a:solidFill>
                <a:latin typeface="Roboto Condensed Bold"/>
              </a:rPr>
              <a:t> </a:t>
            </a:r>
            <a:r>
              <a:rPr lang="en-US" sz="3700" dirty="0" err="1">
                <a:solidFill>
                  <a:srgbClr val="874D63"/>
                </a:solidFill>
                <a:latin typeface="Roboto Condensed Bold"/>
              </a:rPr>
              <a:t>ghi</a:t>
            </a:r>
            <a:r>
              <a:rPr lang="en-US" sz="3700" dirty="0">
                <a:solidFill>
                  <a:srgbClr val="874D63"/>
                </a:solidFill>
                <a:latin typeface="Roboto Condensed Bold"/>
              </a:rPr>
              <a:t> </a:t>
            </a:r>
            <a:r>
              <a:rPr lang="en-US" sz="3700" dirty="0" err="1">
                <a:solidFill>
                  <a:srgbClr val="874D63"/>
                </a:solidFill>
                <a:latin typeface="Roboto Condensed Bold"/>
              </a:rPr>
              <a:t>tóm</a:t>
            </a:r>
            <a:r>
              <a:rPr lang="en-US" sz="3700" dirty="0">
                <a:solidFill>
                  <a:srgbClr val="874D63"/>
                </a:solidFill>
                <a:latin typeface="Roboto Condensed Bold"/>
              </a:rPr>
              <a:t> </a:t>
            </a:r>
            <a:r>
              <a:rPr lang="en-US" sz="3700" dirty="0" err="1">
                <a:solidFill>
                  <a:srgbClr val="874D63"/>
                </a:solidFill>
                <a:latin typeface="Roboto Condensed Bold"/>
              </a:rPr>
              <a:t>tắt</a:t>
            </a:r>
            <a:endParaRPr lang="en-US" sz="3700" dirty="0">
              <a:solidFill>
                <a:srgbClr val="874D63"/>
              </a:solidFill>
              <a:latin typeface="Roboto Condensed Bold"/>
            </a:endParaRPr>
          </a:p>
          <a:p>
            <a:pPr marL="798838" lvl="1" indent="-399419" algn="just">
              <a:lnSpc>
                <a:spcPts val="5180"/>
              </a:lnSpc>
              <a:buFont typeface="Arial"/>
              <a:buChar char="•"/>
            </a:pPr>
            <a:r>
              <a:rPr lang="en-US" sz="3700" dirty="0" err="1">
                <a:solidFill>
                  <a:srgbClr val="874D63"/>
                </a:solidFill>
                <a:latin typeface="Roboto Condensed"/>
              </a:rPr>
              <a:t>Tập</a:t>
            </a:r>
            <a:r>
              <a:rPr lang="en-US" sz="3700" dirty="0">
                <a:solidFill>
                  <a:srgbClr val="874D63"/>
                </a:solidFill>
                <a:latin typeface="Roboto Condensed"/>
              </a:rPr>
              <a:t> </a:t>
            </a:r>
            <a:r>
              <a:rPr lang="en-US" sz="3700" dirty="0" err="1">
                <a:solidFill>
                  <a:srgbClr val="874D63"/>
                </a:solidFill>
                <a:latin typeface="Roboto Condensed"/>
              </a:rPr>
              <a:t>trung</a:t>
            </a:r>
            <a:r>
              <a:rPr lang="en-US" sz="3700" dirty="0">
                <a:solidFill>
                  <a:srgbClr val="874D63"/>
                </a:solidFill>
                <a:latin typeface="Roboto Condensed"/>
              </a:rPr>
              <a:t> </a:t>
            </a:r>
            <a:r>
              <a:rPr lang="en-US" sz="3700" dirty="0" err="1">
                <a:solidFill>
                  <a:srgbClr val="874D63"/>
                </a:solidFill>
                <a:latin typeface="Roboto Condensed"/>
              </a:rPr>
              <a:t>lắng</a:t>
            </a:r>
            <a:r>
              <a:rPr lang="en-US" sz="3700" dirty="0">
                <a:solidFill>
                  <a:srgbClr val="874D63"/>
                </a:solidFill>
                <a:latin typeface="Roboto Condensed"/>
              </a:rPr>
              <a:t> </a:t>
            </a:r>
            <a:r>
              <a:rPr lang="en-US" sz="3700" dirty="0" err="1">
                <a:solidFill>
                  <a:srgbClr val="874D63"/>
                </a:solidFill>
                <a:latin typeface="Roboto Condensed"/>
              </a:rPr>
              <a:t>nghe</a:t>
            </a:r>
            <a:r>
              <a:rPr lang="en-US" sz="3700" dirty="0">
                <a:solidFill>
                  <a:srgbClr val="874D63"/>
                </a:solidFill>
                <a:latin typeface="Roboto Condensed"/>
              </a:rPr>
              <a:t> </a:t>
            </a:r>
            <a:r>
              <a:rPr lang="en-US" sz="3700" dirty="0" err="1">
                <a:solidFill>
                  <a:srgbClr val="874D63"/>
                </a:solidFill>
                <a:latin typeface="Roboto Condensed"/>
              </a:rPr>
              <a:t>nội</a:t>
            </a:r>
            <a:r>
              <a:rPr lang="en-US" sz="3700" dirty="0">
                <a:solidFill>
                  <a:srgbClr val="874D63"/>
                </a:solidFill>
                <a:latin typeface="Roboto Condensed"/>
              </a:rPr>
              <a:t> dung </a:t>
            </a:r>
            <a:r>
              <a:rPr lang="en-US" sz="3700" dirty="0" err="1">
                <a:solidFill>
                  <a:srgbClr val="874D63"/>
                </a:solidFill>
                <a:latin typeface="Roboto Condensed"/>
              </a:rPr>
              <a:t>và</a:t>
            </a:r>
            <a:r>
              <a:rPr lang="en-US" sz="3700" dirty="0">
                <a:solidFill>
                  <a:srgbClr val="874D63"/>
                </a:solidFill>
                <a:latin typeface="Roboto Condensed"/>
              </a:rPr>
              <a:t> </a:t>
            </a:r>
            <a:r>
              <a:rPr lang="en-US" sz="3700" dirty="0" err="1">
                <a:solidFill>
                  <a:srgbClr val="874D63"/>
                </a:solidFill>
                <a:latin typeface="Roboto Condensed"/>
              </a:rPr>
              <a:t>chú</a:t>
            </a:r>
            <a:r>
              <a:rPr lang="en-US" sz="3700" dirty="0">
                <a:solidFill>
                  <a:srgbClr val="874D63"/>
                </a:solidFill>
                <a:latin typeface="Roboto Condensed"/>
              </a:rPr>
              <a:t> ý </a:t>
            </a:r>
            <a:r>
              <a:rPr lang="en-US" sz="3700" dirty="0" err="1">
                <a:solidFill>
                  <a:srgbClr val="874D63"/>
                </a:solidFill>
                <a:latin typeface="Roboto Condensed"/>
              </a:rPr>
              <a:t>vào</a:t>
            </a:r>
            <a:r>
              <a:rPr lang="en-US" sz="3700" dirty="0">
                <a:solidFill>
                  <a:srgbClr val="874D63"/>
                </a:solidFill>
                <a:latin typeface="Roboto Condensed"/>
              </a:rPr>
              <a:t> ý </a:t>
            </a:r>
            <a:r>
              <a:rPr lang="en-US" sz="3700" dirty="0" err="1">
                <a:solidFill>
                  <a:srgbClr val="874D63"/>
                </a:solidFill>
                <a:latin typeface="Roboto Condensed"/>
              </a:rPr>
              <a:t>chính</a:t>
            </a:r>
            <a:r>
              <a:rPr lang="en-US" sz="3700" dirty="0">
                <a:solidFill>
                  <a:srgbClr val="874D63"/>
                </a:solidFill>
                <a:latin typeface="Roboto Condensed"/>
              </a:rPr>
              <a:t> </a:t>
            </a:r>
            <a:r>
              <a:rPr lang="en-US" sz="3700" dirty="0" err="1">
                <a:solidFill>
                  <a:srgbClr val="874D63"/>
                </a:solidFill>
                <a:latin typeface="Roboto Condensed"/>
              </a:rPr>
              <a:t>của</a:t>
            </a:r>
            <a:r>
              <a:rPr lang="en-US" sz="3700" dirty="0">
                <a:solidFill>
                  <a:srgbClr val="874D63"/>
                </a:solidFill>
                <a:latin typeface="Roboto Condensed"/>
              </a:rPr>
              <a:t> </a:t>
            </a:r>
            <a:r>
              <a:rPr lang="en-US" sz="3700" dirty="0" err="1">
                <a:solidFill>
                  <a:srgbClr val="874D63"/>
                </a:solidFill>
                <a:latin typeface="Roboto Condensed"/>
              </a:rPr>
              <a:t>bài</a:t>
            </a:r>
            <a:r>
              <a:rPr lang="en-US" sz="3700" dirty="0">
                <a:solidFill>
                  <a:srgbClr val="874D63"/>
                </a:solidFill>
                <a:latin typeface="Roboto Condensed"/>
              </a:rPr>
              <a:t> </a:t>
            </a:r>
            <a:r>
              <a:rPr lang="en-US" sz="3700" dirty="0" err="1">
                <a:solidFill>
                  <a:srgbClr val="874D63"/>
                </a:solidFill>
                <a:latin typeface="Roboto Condensed"/>
              </a:rPr>
              <a:t>nói</a:t>
            </a:r>
            <a:r>
              <a:rPr lang="en-US" sz="3700" dirty="0">
                <a:solidFill>
                  <a:srgbClr val="874D63"/>
                </a:solidFill>
                <a:latin typeface="Roboto Condensed"/>
              </a:rPr>
              <a:t> (</a:t>
            </a:r>
            <a:r>
              <a:rPr lang="en-US" sz="3700" dirty="0" err="1">
                <a:solidFill>
                  <a:srgbClr val="874D63"/>
                </a:solidFill>
                <a:latin typeface="Roboto Condensed"/>
              </a:rPr>
              <a:t>vấn</a:t>
            </a:r>
            <a:r>
              <a:rPr lang="en-US" sz="3700" dirty="0">
                <a:solidFill>
                  <a:srgbClr val="874D63"/>
                </a:solidFill>
                <a:latin typeface="Roboto Condensed"/>
              </a:rPr>
              <a:t> </a:t>
            </a:r>
            <a:r>
              <a:rPr lang="en-US" sz="3700" dirty="0" err="1">
                <a:solidFill>
                  <a:srgbClr val="874D63"/>
                </a:solidFill>
                <a:latin typeface="Roboto Condensed"/>
              </a:rPr>
              <a:t>đề</a:t>
            </a:r>
            <a:r>
              <a:rPr lang="en-US" sz="3700" dirty="0">
                <a:solidFill>
                  <a:srgbClr val="874D63"/>
                </a:solidFill>
                <a:latin typeface="Roboto Condensed"/>
              </a:rPr>
              <a:t> </a:t>
            </a:r>
            <a:r>
              <a:rPr lang="en-US" sz="3700" dirty="0" err="1">
                <a:solidFill>
                  <a:srgbClr val="874D63"/>
                </a:solidFill>
                <a:latin typeface="Roboto Condensed"/>
              </a:rPr>
              <a:t>trọng</a:t>
            </a:r>
            <a:r>
              <a:rPr lang="en-US" sz="3700" dirty="0">
                <a:solidFill>
                  <a:srgbClr val="874D63"/>
                </a:solidFill>
                <a:latin typeface="Roboto Condensed"/>
              </a:rPr>
              <a:t> </a:t>
            </a:r>
            <a:r>
              <a:rPr lang="en-US" sz="3700" dirty="0" err="1">
                <a:solidFill>
                  <a:srgbClr val="874D63"/>
                </a:solidFill>
                <a:latin typeface="Roboto Condensed"/>
              </a:rPr>
              <a:t>tâm</a:t>
            </a:r>
            <a:r>
              <a:rPr lang="en-US" sz="3700" dirty="0">
                <a:solidFill>
                  <a:srgbClr val="874D63"/>
                </a:solidFill>
                <a:latin typeface="Roboto Condensed"/>
              </a:rPr>
              <a:t> </a:t>
            </a:r>
            <a:r>
              <a:rPr lang="en-US" sz="3700" dirty="0" err="1">
                <a:solidFill>
                  <a:srgbClr val="874D63"/>
                </a:solidFill>
                <a:latin typeface="Roboto Condensed"/>
              </a:rPr>
              <a:t>mà</a:t>
            </a:r>
            <a:r>
              <a:rPr lang="en-US" sz="3700" dirty="0">
                <a:solidFill>
                  <a:srgbClr val="874D63"/>
                </a:solidFill>
                <a:latin typeface="Roboto Condensed"/>
              </a:rPr>
              <a:t> </a:t>
            </a:r>
            <a:r>
              <a:rPr lang="en-US" sz="3700" dirty="0" err="1">
                <a:solidFill>
                  <a:srgbClr val="874D63"/>
                </a:solidFill>
                <a:latin typeface="Roboto Condensed"/>
              </a:rPr>
              <a:t>người</a:t>
            </a:r>
            <a:r>
              <a:rPr lang="en-US" sz="3700" dirty="0">
                <a:solidFill>
                  <a:srgbClr val="874D63"/>
                </a:solidFill>
                <a:latin typeface="Roboto Condensed"/>
              </a:rPr>
              <a:t> </a:t>
            </a:r>
            <a:r>
              <a:rPr lang="en-US" sz="3700" dirty="0" err="1">
                <a:solidFill>
                  <a:srgbClr val="874D63"/>
                </a:solidFill>
                <a:latin typeface="Roboto Condensed"/>
              </a:rPr>
              <a:t>nói</a:t>
            </a:r>
            <a:r>
              <a:rPr lang="en-US" sz="3700" dirty="0">
                <a:solidFill>
                  <a:srgbClr val="874D63"/>
                </a:solidFill>
                <a:latin typeface="Roboto Condensed"/>
              </a:rPr>
              <a:t> </a:t>
            </a:r>
            <a:r>
              <a:rPr lang="en-US" sz="3700" dirty="0" err="1">
                <a:solidFill>
                  <a:srgbClr val="874D63"/>
                </a:solidFill>
                <a:latin typeface="Roboto Condensed"/>
              </a:rPr>
              <a:t>sẽ</a:t>
            </a:r>
            <a:r>
              <a:rPr lang="en-US" sz="3700" dirty="0">
                <a:solidFill>
                  <a:srgbClr val="874D63"/>
                </a:solidFill>
                <a:latin typeface="Roboto Condensed"/>
              </a:rPr>
              <a:t> </a:t>
            </a:r>
            <a:r>
              <a:rPr lang="en-US" sz="3700" dirty="0" err="1">
                <a:solidFill>
                  <a:srgbClr val="874D63"/>
                </a:solidFill>
                <a:latin typeface="Roboto Condensed"/>
              </a:rPr>
              <a:t>trình</a:t>
            </a:r>
            <a:r>
              <a:rPr lang="en-US" sz="3700" dirty="0">
                <a:solidFill>
                  <a:srgbClr val="874D63"/>
                </a:solidFill>
                <a:latin typeface="Roboto Condensed"/>
              </a:rPr>
              <a:t> </a:t>
            </a:r>
            <a:r>
              <a:rPr lang="en-US" sz="3700" dirty="0" err="1">
                <a:solidFill>
                  <a:srgbClr val="874D63"/>
                </a:solidFill>
                <a:latin typeface="Roboto Condensed"/>
              </a:rPr>
              <a:t>bày</a:t>
            </a:r>
            <a:r>
              <a:rPr lang="en-US" sz="3700" dirty="0">
                <a:solidFill>
                  <a:srgbClr val="874D63"/>
                </a:solidFill>
                <a:latin typeface="Roboto Condensed"/>
              </a:rPr>
              <a:t>).</a:t>
            </a:r>
          </a:p>
          <a:p>
            <a:pPr marL="798838" lvl="1" indent="-399419" algn="just">
              <a:lnSpc>
                <a:spcPts val="5180"/>
              </a:lnSpc>
              <a:buFont typeface="Arial"/>
              <a:buChar char="•"/>
            </a:pPr>
            <a:r>
              <a:rPr lang="en-US" sz="3700" dirty="0" err="1">
                <a:solidFill>
                  <a:srgbClr val="874D63"/>
                </a:solidFill>
                <a:latin typeface="Roboto Condensed"/>
              </a:rPr>
              <a:t>Kết</a:t>
            </a:r>
            <a:r>
              <a:rPr lang="en-US" sz="3700" dirty="0">
                <a:solidFill>
                  <a:srgbClr val="874D63"/>
                </a:solidFill>
                <a:latin typeface="Roboto Condensed"/>
              </a:rPr>
              <a:t> </a:t>
            </a:r>
            <a:r>
              <a:rPr lang="en-US" sz="3700" dirty="0" err="1">
                <a:solidFill>
                  <a:srgbClr val="874D63"/>
                </a:solidFill>
                <a:latin typeface="Roboto Condensed"/>
              </a:rPr>
              <a:t>hợp</a:t>
            </a:r>
            <a:r>
              <a:rPr lang="en-US" sz="3700" dirty="0">
                <a:solidFill>
                  <a:srgbClr val="874D63"/>
                </a:solidFill>
                <a:latin typeface="Roboto Condensed"/>
              </a:rPr>
              <a:t> </a:t>
            </a:r>
            <a:r>
              <a:rPr lang="en-US" sz="3700" dirty="0" err="1">
                <a:solidFill>
                  <a:srgbClr val="874D63"/>
                </a:solidFill>
                <a:latin typeface="Roboto Condensed"/>
              </a:rPr>
              <a:t>lắng</a:t>
            </a:r>
            <a:r>
              <a:rPr lang="en-US" sz="3700" dirty="0">
                <a:solidFill>
                  <a:srgbClr val="874D63"/>
                </a:solidFill>
                <a:latin typeface="Roboto Condensed"/>
              </a:rPr>
              <a:t> </a:t>
            </a:r>
            <a:r>
              <a:rPr lang="en-US" sz="3700" dirty="0" err="1">
                <a:solidFill>
                  <a:srgbClr val="874D63"/>
                </a:solidFill>
                <a:latin typeface="Roboto Condensed"/>
              </a:rPr>
              <a:t>nghe</a:t>
            </a:r>
            <a:r>
              <a:rPr lang="en-US" sz="3700" dirty="0">
                <a:solidFill>
                  <a:srgbClr val="874D63"/>
                </a:solidFill>
                <a:latin typeface="Roboto Condensed"/>
              </a:rPr>
              <a:t> </a:t>
            </a:r>
            <a:r>
              <a:rPr lang="en-US" sz="3700" dirty="0" err="1">
                <a:solidFill>
                  <a:srgbClr val="874D63"/>
                </a:solidFill>
                <a:latin typeface="Roboto Condensed"/>
              </a:rPr>
              <a:t>và</a:t>
            </a:r>
            <a:r>
              <a:rPr lang="en-US" sz="3700" dirty="0">
                <a:solidFill>
                  <a:srgbClr val="874D63"/>
                </a:solidFill>
                <a:latin typeface="Roboto Condensed"/>
              </a:rPr>
              <a:t> </a:t>
            </a:r>
            <a:r>
              <a:rPr lang="en-US" sz="3700" dirty="0" err="1">
                <a:solidFill>
                  <a:srgbClr val="874D63"/>
                </a:solidFill>
                <a:latin typeface="Roboto Condensed"/>
              </a:rPr>
              <a:t>ghi</a:t>
            </a:r>
            <a:r>
              <a:rPr lang="en-US" sz="3700" dirty="0">
                <a:solidFill>
                  <a:srgbClr val="874D63"/>
                </a:solidFill>
                <a:latin typeface="Roboto Condensed"/>
              </a:rPr>
              <a:t> </a:t>
            </a:r>
            <a:r>
              <a:rPr lang="en-US" sz="3700" dirty="0" err="1">
                <a:solidFill>
                  <a:srgbClr val="874D63"/>
                </a:solidFill>
                <a:latin typeface="Roboto Condensed"/>
              </a:rPr>
              <a:t>chép</a:t>
            </a:r>
            <a:r>
              <a:rPr lang="en-US" sz="3700" dirty="0">
                <a:solidFill>
                  <a:srgbClr val="874D63"/>
                </a:solidFill>
                <a:latin typeface="Roboto Condensed"/>
              </a:rPr>
              <a:t> </a:t>
            </a:r>
            <a:r>
              <a:rPr lang="en-US" sz="3700" dirty="0" err="1">
                <a:solidFill>
                  <a:srgbClr val="874D63"/>
                </a:solidFill>
                <a:latin typeface="Roboto Condensed"/>
              </a:rPr>
              <a:t>bằng</a:t>
            </a:r>
            <a:r>
              <a:rPr lang="en-US" sz="3700" dirty="0">
                <a:solidFill>
                  <a:srgbClr val="874D63"/>
                </a:solidFill>
                <a:latin typeface="Roboto Condensed"/>
              </a:rPr>
              <a:t>: </a:t>
            </a:r>
          </a:p>
          <a:p>
            <a:pPr algn="just">
              <a:lnSpc>
                <a:spcPts val="5180"/>
              </a:lnSpc>
            </a:pPr>
            <a:r>
              <a:rPr lang="en-US" sz="3700" dirty="0">
                <a:solidFill>
                  <a:srgbClr val="874D63"/>
                </a:solidFill>
                <a:latin typeface="Roboto Condensed"/>
              </a:rPr>
              <a:t>     + </a:t>
            </a:r>
            <a:r>
              <a:rPr lang="en-US" sz="3700" dirty="0" err="1">
                <a:solidFill>
                  <a:srgbClr val="874D63"/>
                </a:solidFill>
                <a:latin typeface="Roboto Condensed"/>
              </a:rPr>
              <a:t>Cụm</a:t>
            </a:r>
            <a:r>
              <a:rPr lang="en-US" sz="3700" dirty="0">
                <a:solidFill>
                  <a:srgbClr val="874D63"/>
                </a:solidFill>
                <a:latin typeface="Roboto Condensed"/>
              </a:rPr>
              <a:t> </a:t>
            </a:r>
            <a:r>
              <a:rPr lang="en-US" sz="3700" dirty="0" err="1">
                <a:solidFill>
                  <a:srgbClr val="874D63"/>
                </a:solidFill>
                <a:latin typeface="Roboto Condensed"/>
              </a:rPr>
              <a:t>từ</a:t>
            </a:r>
            <a:r>
              <a:rPr lang="en-US" sz="3700" dirty="0">
                <a:solidFill>
                  <a:srgbClr val="874D63"/>
                </a:solidFill>
                <a:latin typeface="Roboto Condensed"/>
              </a:rPr>
              <a:t>, </a:t>
            </a:r>
            <a:r>
              <a:rPr lang="en-US" sz="3700" dirty="0" err="1">
                <a:solidFill>
                  <a:srgbClr val="874D63"/>
                </a:solidFill>
                <a:latin typeface="Roboto Condensed"/>
              </a:rPr>
              <a:t>từ</a:t>
            </a:r>
            <a:r>
              <a:rPr lang="en-US" sz="3700" dirty="0">
                <a:solidFill>
                  <a:srgbClr val="874D63"/>
                </a:solidFill>
                <a:latin typeface="Roboto Condensed"/>
              </a:rPr>
              <a:t> </a:t>
            </a:r>
            <a:r>
              <a:rPr lang="en-US" sz="3700" dirty="0" err="1">
                <a:solidFill>
                  <a:srgbClr val="874D63"/>
                </a:solidFill>
                <a:latin typeface="Roboto Condensed"/>
              </a:rPr>
              <a:t>khóa</a:t>
            </a:r>
            <a:endParaRPr lang="en-US" sz="3700" dirty="0">
              <a:solidFill>
                <a:srgbClr val="874D63"/>
              </a:solidFill>
              <a:latin typeface="Roboto Condensed"/>
            </a:endParaRPr>
          </a:p>
          <a:p>
            <a:pPr algn="just">
              <a:lnSpc>
                <a:spcPts val="5180"/>
              </a:lnSpc>
            </a:pPr>
            <a:r>
              <a:rPr lang="en-US" sz="3700" dirty="0">
                <a:solidFill>
                  <a:srgbClr val="874D63"/>
                </a:solidFill>
                <a:latin typeface="Roboto Condensed"/>
              </a:rPr>
              <a:t>    + </a:t>
            </a:r>
            <a:r>
              <a:rPr lang="en-US" sz="3700" dirty="0" err="1">
                <a:solidFill>
                  <a:srgbClr val="874D63"/>
                </a:solidFill>
                <a:latin typeface="Roboto Condensed"/>
              </a:rPr>
              <a:t>Sử</a:t>
            </a:r>
            <a:r>
              <a:rPr lang="en-US" sz="3700" dirty="0">
                <a:solidFill>
                  <a:srgbClr val="874D63"/>
                </a:solidFill>
                <a:latin typeface="Roboto Condensed"/>
              </a:rPr>
              <a:t> </a:t>
            </a:r>
            <a:r>
              <a:rPr lang="en-US" sz="3700" dirty="0" err="1">
                <a:solidFill>
                  <a:srgbClr val="874D63"/>
                </a:solidFill>
                <a:latin typeface="Roboto Condensed"/>
              </a:rPr>
              <a:t>dụng</a:t>
            </a:r>
            <a:r>
              <a:rPr lang="en-US" sz="3700" dirty="0">
                <a:solidFill>
                  <a:srgbClr val="874D63"/>
                </a:solidFill>
                <a:latin typeface="Roboto Condensed"/>
              </a:rPr>
              <a:t> </a:t>
            </a:r>
            <a:r>
              <a:rPr lang="en-US" sz="3700" dirty="0" err="1">
                <a:solidFill>
                  <a:srgbClr val="874D63"/>
                </a:solidFill>
                <a:latin typeface="Roboto Condensed"/>
              </a:rPr>
              <a:t>các</a:t>
            </a:r>
            <a:r>
              <a:rPr lang="en-US" sz="3700" dirty="0">
                <a:solidFill>
                  <a:srgbClr val="874D63"/>
                </a:solidFill>
                <a:latin typeface="Roboto Condensed"/>
              </a:rPr>
              <a:t> </a:t>
            </a:r>
            <a:r>
              <a:rPr lang="en-US" sz="3700" dirty="0" err="1">
                <a:solidFill>
                  <a:srgbClr val="874D63"/>
                </a:solidFill>
                <a:latin typeface="Roboto Condensed"/>
              </a:rPr>
              <a:t>kí</a:t>
            </a:r>
            <a:r>
              <a:rPr lang="en-US" sz="3700" dirty="0">
                <a:solidFill>
                  <a:srgbClr val="874D63"/>
                </a:solidFill>
                <a:latin typeface="Roboto Condensed"/>
              </a:rPr>
              <a:t> </a:t>
            </a:r>
            <a:r>
              <a:rPr lang="en-US" sz="3700" dirty="0" err="1">
                <a:solidFill>
                  <a:srgbClr val="874D63"/>
                </a:solidFill>
                <a:latin typeface="Roboto Condensed"/>
              </a:rPr>
              <a:t>hiệu</a:t>
            </a:r>
            <a:r>
              <a:rPr lang="en-US" sz="3700" dirty="0">
                <a:solidFill>
                  <a:srgbClr val="874D63"/>
                </a:solidFill>
                <a:latin typeface="Roboto Condensed"/>
              </a:rPr>
              <a:t>, </a:t>
            </a:r>
            <a:r>
              <a:rPr lang="en-US" sz="3700" dirty="0" err="1">
                <a:solidFill>
                  <a:srgbClr val="874D63"/>
                </a:solidFill>
                <a:latin typeface="Roboto Condensed"/>
              </a:rPr>
              <a:t>gạch</a:t>
            </a:r>
            <a:r>
              <a:rPr lang="en-US" sz="3700" dirty="0">
                <a:solidFill>
                  <a:srgbClr val="874D63"/>
                </a:solidFill>
                <a:latin typeface="Roboto Condensed"/>
              </a:rPr>
              <a:t> </a:t>
            </a:r>
            <a:r>
              <a:rPr lang="en-US" sz="3700" dirty="0" err="1">
                <a:solidFill>
                  <a:srgbClr val="874D63"/>
                </a:solidFill>
                <a:latin typeface="Roboto Condensed"/>
              </a:rPr>
              <a:t>đầu</a:t>
            </a:r>
            <a:r>
              <a:rPr lang="en-US" sz="3700" dirty="0">
                <a:solidFill>
                  <a:srgbClr val="874D63"/>
                </a:solidFill>
                <a:latin typeface="Roboto Condensed"/>
              </a:rPr>
              <a:t> </a:t>
            </a:r>
            <a:r>
              <a:rPr lang="en-US" sz="3700" dirty="0" err="1">
                <a:solidFill>
                  <a:srgbClr val="874D63"/>
                </a:solidFill>
                <a:latin typeface="Roboto Condensed"/>
              </a:rPr>
              <a:t>dòng</a:t>
            </a:r>
            <a:r>
              <a:rPr lang="en-US" sz="3700" dirty="0">
                <a:solidFill>
                  <a:srgbClr val="874D63"/>
                </a:solidFill>
                <a:latin typeface="Roboto Condensed"/>
              </a:rPr>
              <a:t> </a:t>
            </a:r>
            <a:r>
              <a:rPr lang="en-US" sz="3700" dirty="0" err="1">
                <a:solidFill>
                  <a:srgbClr val="874D63"/>
                </a:solidFill>
                <a:latin typeface="Roboto Condensed"/>
              </a:rPr>
              <a:t>để</a:t>
            </a:r>
            <a:r>
              <a:rPr lang="en-US" sz="3700" dirty="0">
                <a:solidFill>
                  <a:srgbClr val="874D63"/>
                </a:solidFill>
                <a:latin typeface="Roboto Condensed"/>
              </a:rPr>
              <a:t> </a:t>
            </a:r>
            <a:r>
              <a:rPr lang="en-US" sz="3700" dirty="0" err="1">
                <a:solidFill>
                  <a:srgbClr val="874D63"/>
                </a:solidFill>
                <a:latin typeface="Roboto Condensed"/>
              </a:rPr>
              <a:t>làm</a:t>
            </a:r>
            <a:r>
              <a:rPr lang="en-US" sz="3700" dirty="0">
                <a:solidFill>
                  <a:srgbClr val="874D63"/>
                </a:solidFill>
                <a:latin typeface="Roboto Condensed"/>
              </a:rPr>
              <a:t> </a:t>
            </a:r>
            <a:r>
              <a:rPr lang="en-US" sz="3700" dirty="0" err="1">
                <a:solidFill>
                  <a:srgbClr val="874D63"/>
                </a:solidFill>
                <a:latin typeface="Roboto Condensed"/>
              </a:rPr>
              <a:t>nổi</a:t>
            </a:r>
            <a:r>
              <a:rPr lang="en-US" sz="3700" dirty="0">
                <a:solidFill>
                  <a:srgbClr val="874D63"/>
                </a:solidFill>
                <a:latin typeface="Roboto Condensed"/>
              </a:rPr>
              <a:t> </a:t>
            </a:r>
            <a:r>
              <a:rPr lang="en-US" sz="3700" dirty="0" err="1">
                <a:solidFill>
                  <a:srgbClr val="874D63"/>
                </a:solidFill>
                <a:latin typeface="Roboto Condensed"/>
              </a:rPr>
              <a:t>bật</a:t>
            </a:r>
            <a:r>
              <a:rPr lang="en-US" sz="3700" dirty="0">
                <a:solidFill>
                  <a:srgbClr val="874D63"/>
                </a:solidFill>
                <a:latin typeface="Roboto Condensed"/>
              </a:rPr>
              <a:t> </a:t>
            </a:r>
            <a:r>
              <a:rPr lang="en-US" sz="3700" dirty="0" err="1">
                <a:solidFill>
                  <a:srgbClr val="874D63"/>
                </a:solidFill>
                <a:latin typeface="Roboto Condensed"/>
              </a:rPr>
              <a:t>các</a:t>
            </a:r>
            <a:r>
              <a:rPr lang="en-US" sz="3700" dirty="0">
                <a:solidFill>
                  <a:srgbClr val="874D63"/>
                </a:solidFill>
                <a:latin typeface="Roboto Condensed"/>
              </a:rPr>
              <a:t> ý</a:t>
            </a:r>
          </a:p>
          <a:p>
            <a:pPr algn="just">
              <a:lnSpc>
                <a:spcPts val="5180"/>
              </a:lnSpc>
            </a:pPr>
            <a:r>
              <a:rPr lang="en-US" sz="3700" dirty="0">
                <a:solidFill>
                  <a:srgbClr val="874D63"/>
                </a:solidFill>
                <a:latin typeface="Roboto Condensed"/>
              </a:rPr>
              <a:t>     +Thể </a:t>
            </a:r>
            <a:r>
              <a:rPr lang="en-US" sz="3700" dirty="0" err="1">
                <a:solidFill>
                  <a:srgbClr val="874D63"/>
                </a:solidFill>
                <a:latin typeface="Roboto Condensed"/>
              </a:rPr>
              <a:t>hiện</a:t>
            </a:r>
            <a:r>
              <a:rPr lang="en-US" sz="3700" dirty="0">
                <a:solidFill>
                  <a:srgbClr val="874D63"/>
                </a:solidFill>
                <a:latin typeface="Roboto Condensed"/>
              </a:rPr>
              <a:t> </a:t>
            </a:r>
            <a:r>
              <a:rPr lang="en-US" sz="3700" dirty="0" err="1">
                <a:solidFill>
                  <a:srgbClr val="874D63"/>
                </a:solidFill>
                <a:latin typeface="Roboto Condensed"/>
              </a:rPr>
              <a:t>các</a:t>
            </a:r>
            <a:r>
              <a:rPr lang="en-US" sz="3700" dirty="0">
                <a:solidFill>
                  <a:srgbClr val="874D63"/>
                </a:solidFill>
                <a:latin typeface="Roboto Condensed"/>
              </a:rPr>
              <a:t> ý </a:t>
            </a:r>
            <a:r>
              <a:rPr lang="en-US" sz="3700" dirty="0" err="1">
                <a:solidFill>
                  <a:srgbClr val="874D63"/>
                </a:solidFill>
                <a:latin typeface="Roboto Condensed"/>
              </a:rPr>
              <a:t>chính</a:t>
            </a:r>
            <a:r>
              <a:rPr lang="en-US" sz="3700" dirty="0">
                <a:solidFill>
                  <a:srgbClr val="874D63"/>
                </a:solidFill>
                <a:latin typeface="Roboto Condensed"/>
              </a:rPr>
              <a:t> </a:t>
            </a:r>
            <a:r>
              <a:rPr lang="en-US" sz="3700" dirty="0" err="1">
                <a:solidFill>
                  <a:srgbClr val="874D63"/>
                </a:solidFill>
                <a:latin typeface="Roboto Condensed"/>
              </a:rPr>
              <a:t>dưới</a:t>
            </a:r>
            <a:r>
              <a:rPr lang="en-US" sz="3700" dirty="0">
                <a:solidFill>
                  <a:srgbClr val="874D63"/>
                </a:solidFill>
                <a:latin typeface="Roboto Condensed"/>
              </a:rPr>
              <a:t> </a:t>
            </a:r>
            <a:r>
              <a:rPr lang="en-US" sz="3700" dirty="0" err="1">
                <a:solidFill>
                  <a:srgbClr val="874D63"/>
                </a:solidFill>
                <a:latin typeface="Roboto Condensed"/>
              </a:rPr>
              <a:t>dạng</a:t>
            </a:r>
            <a:r>
              <a:rPr lang="en-US" sz="3700" dirty="0">
                <a:solidFill>
                  <a:srgbClr val="874D63"/>
                </a:solidFill>
                <a:latin typeface="Roboto Condensed"/>
              </a:rPr>
              <a:t> </a:t>
            </a:r>
            <a:r>
              <a:rPr lang="en-US" sz="3700" dirty="0" err="1">
                <a:solidFill>
                  <a:srgbClr val="874D63"/>
                </a:solidFill>
                <a:latin typeface="Roboto Condensed"/>
              </a:rPr>
              <a:t>sơ</a:t>
            </a:r>
            <a:r>
              <a:rPr lang="en-US" sz="3700" dirty="0">
                <a:solidFill>
                  <a:srgbClr val="874D63"/>
                </a:solidFill>
                <a:latin typeface="Roboto Condensed"/>
              </a:rPr>
              <a:t> </a:t>
            </a:r>
            <a:r>
              <a:rPr lang="en-US" sz="3700" dirty="0" err="1">
                <a:solidFill>
                  <a:srgbClr val="874D63"/>
                </a:solidFill>
                <a:latin typeface="Roboto Condensed"/>
              </a:rPr>
              <a:t>đồ</a:t>
            </a:r>
            <a:endParaRPr lang="en-US" sz="3700" dirty="0">
              <a:solidFill>
                <a:srgbClr val="874D63"/>
              </a:solidFill>
              <a:latin typeface="Roboto Condensed"/>
            </a:endParaRPr>
          </a:p>
        </p:txBody>
      </p:sp>
      <p:sp>
        <p:nvSpPr>
          <p:cNvPr id="9" name="TextBox 9"/>
          <p:cNvSpPr txBox="1"/>
          <p:nvPr/>
        </p:nvSpPr>
        <p:spPr>
          <a:xfrm>
            <a:off x="12555831" y="3785712"/>
            <a:ext cx="5272084" cy="3590815"/>
          </a:xfrm>
          <a:prstGeom prst="rect">
            <a:avLst/>
          </a:prstGeom>
        </p:spPr>
        <p:txBody>
          <a:bodyPr lIns="0" tIns="0" rIns="0" bIns="0" rtlCol="0" anchor="t">
            <a:spAutoFit/>
          </a:bodyPr>
          <a:lstStyle/>
          <a:p>
            <a:pPr algn="ctr">
              <a:lnSpc>
                <a:spcPts val="5740"/>
              </a:lnSpc>
            </a:pPr>
            <a:r>
              <a:rPr lang="en-US" sz="4100" dirty="0">
                <a:solidFill>
                  <a:srgbClr val="874D63"/>
                </a:solidFill>
                <a:latin typeface="Roboto Condensed"/>
              </a:rPr>
              <a:t>Khi </a:t>
            </a:r>
            <a:r>
              <a:rPr lang="en-US" sz="4100" dirty="0" err="1">
                <a:solidFill>
                  <a:srgbClr val="874D63"/>
                </a:solidFill>
                <a:latin typeface="Roboto Condensed"/>
              </a:rPr>
              <a:t>nghe</a:t>
            </a:r>
            <a:r>
              <a:rPr lang="en-US" sz="4100" dirty="0">
                <a:solidFill>
                  <a:srgbClr val="874D63"/>
                </a:solidFill>
                <a:latin typeface="Roboto Condensed"/>
              </a:rPr>
              <a:t> </a:t>
            </a:r>
            <a:r>
              <a:rPr lang="en-US" sz="4100" dirty="0" err="1">
                <a:solidFill>
                  <a:srgbClr val="874D63"/>
                </a:solidFill>
                <a:latin typeface="Roboto Condensed"/>
              </a:rPr>
              <a:t>và</a:t>
            </a:r>
            <a:r>
              <a:rPr lang="en-US" sz="4100" dirty="0">
                <a:solidFill>
                  <a:srgbClr val="874D63"/>
                </a:solidFill>
                <a:latin typeface="Roboto Condensed"/>
              </a:rPr>
              <a:t> </a:t>
            </a:r>
            <a:r>
              <a:rPr lang="en-US" sz="4100" dirty="0" err="1">
                <a:solidFill>
                  <a:srgbClr val="874D63"/>
                </a:solidFill>
                <a:latin typeface="Roboto Condensed"/>
              </a:rPr>
              <a:t>tóm</a:t>
            </a:r>
            <a:r>
              <a:rPr lang="en-US" sz="4100" dirty="0">
                <a:solidFill>
                  <a:srgbClr val="874D63"/>
                </a:solidFill>
                <a:latin typeface="Roboto Condensed"/>
              </a:rPr>
              <a:t> </a:t>
            </a:r>
            <a:r>
              <a:rPr lang="en-US" sz="4100" dirty="0" err="1">
                <a:solidFill>
                  <a:srgbClr val="874D63"/>
                </a:solidFill>
                <a:latin typeface="Roboto Condensed"/>
              </a:rPr>
              <a:t>tắt</a:t>
            </a:r>
            <a:r>
              <a:rPr lang="en-US" sz="4100" dirty="0">
                <a:solidFill>
                  <a:srgbClr val="874D63"/>
                </a:solidFill>
                <a:latin typeface="Roboto Condensed"/>
              </a:rPr>
              <a:t> ý </a:t>
            </a:r>
            <a:r>
              <a:rPr lang="en-US" sz="4100" dirty="0" err="1">
                <a:solidFill>
                  <a:srgbClr val="874D63"/>
                </a:solidFill>
                <a:latin typeface="Roboto Condensed"/>
              </a:rPr>
              <a:t>chính</a:t>
            </a:r>
            <a:r>
              <a:rPr lang="en-US" sz="4100" dirty="0">
                <a:solidFill>
                  <a:srgbClr val="874D63"/>
                </a:solidFill>
                <a:latin typeface="Roboto Condensed"/>
              </a:rPr>
              <a:t> </a:t>
            </a:r>
            <a:r>
              <a:rPr lang="en-US" sz="4100" dirty="0" err="1">
                <a:solidFill>
                  <a:srgbClr val="874D63"/>
                </a:solidFill>
                <a:latin typeface="Roboto Condensed"/>
              </a:rPr>
              <a:t>của</a:t>
            </a:r>
            <a:r>
              <a:rPr lang="en-US" sz="4100" dirty="0">
                <a:solidFill>
                  <a:srgbClr val="874D63"/>
                </a:solidFill>
                <a:latin typeface="Roboto Condensed"/>
              </a:rPr>
              <a:t> </a:t>
            </a:r>
            <a:r>
              <a:rPr lang="en-US" sz="4100" dirty="0" err="1">
                <a:solidFill>
                  <a:srgbClr val="874D63"/>
                </a:solidFill>
                <a:latin typeface="Roboto Condensed"/>
              </a:rPr>
              <a:t>bài</a:t>
            </a:r>
            <a:r>
              <a:rPr lang="en-US" sz="4100" dirty="0">
                <a:solidFill>
                  <a:srgbClr val="874D63"/>
                </a:solidFill>
                <a:latin typeface="Roboto Condensed"/>
              </a:rPr>
              <a:t> </a:t>
            </a:r>
            <a:r>
              <a:rPr lang="en-US" sz="4100" dirty="0" err="1">
                <a:solidFill>
                  <a:srgbClr val="874D63"/>
                </a:solidFill>
                <a:latin typeface="Roboto Condensed"/>
              </a:rPr>
              <a:t>nói</a:t>
            </a:r>
            <a:r>
              <a:rPr lang="en-US" sz="4100" dirty="0">
                <a:solidFill>
                  <a:srgbClr val="874D63"/>
                </a:solidFill>
                <a:latin typeface="Roboto Condensed"/>
              </a:rPr>
              <a:t>, </a:t>
            </a:r>
            <a:r>
              <a:rPr lang="en-US" sz="4100" dirty="0" err="1">
                <a:solidFill>
                  <a:srgbClr val="874D63"/>
                </a:solidFill>
                <a:latin typeface="Roboto Condensed"/>
              </a:rPr>
              <a:t>chúng</a:t>
            </a:r>
            <a:r>
              <a:rPr lang="en-US" sz="4100" dirty="0">
                <a:solidFill>
                  <a:srgbClr val="874D63"/>
                </a:solidFill>
                <a:latin typeface="Roboto Condensed"/>
              </a:rPr>
              <a:t> ta </a:t>
            </a:r>
            <a:r>
              <a:rPr lang="en-US" sz="4100" dirty="0" err="1">
                <a:solidFill>
                  <a:srgbClr val="874D63"/>
                </a:solidFill>
                <a:latin typeface="Roboto Condensed"/>
              </a:rPr>
              <a:t>cần</a:t>
            </a:r>
            <a:r>
              <a:rPr lang="en-US" sz="4100" dirty="0">
                <a:solidFill>
                  <a:srgbClr val="874D63"/>
                </a:solidFill>
                <a:latin typeface="Roboto Condensed"/>
              </a:rPr>
              <a:t> </a:t>
            </a:r>
            <a:r>
              <a:rPr lang="en-US" sz="4100" dirty="0" err="1">
                <a:solidFill>
                  <a:srgbClr val="874D63"/>
                </a:solidFill>
                <a:latin typeface="Roboto Condensed"/>
              </a:rPr>
              <a:t>đảm</a:t>
            </a:r>
            <a:r>
              <a:rPr lang="en-US" sz="4100" dirty="0">
                <a:solidFill>
                  <a:srgbClr val="874D63"/>
                </a:solidFill>
                <a:latin typeface="Roboto Condensed"/>
              </a:rPr>
              <a:t> </a:t>
            </a:r>
            <a:r>
              <a:rPr lang="en-US" sz="4100" dirty="0" err="1">
                <a:solidFill>
                  <a:srgbClr val="874D63"/>
                </a:solidFill>
                <a:latin typeface="Roboto Condensed"/>
              </a:rPr>
              <a:t>bảo</a:t>
            </a:r>
            <a:r>
              <a:rPr lang="en-US" sz="4100" dirty="0">
                <a:solidFill>
                  <a:srgbClr val="874D63"/>
                </a:solidFill>
                <a:latin typeface="Roboto Condensed"/>
              </a:rPr>
              <a:t> </a:t>
            </a:r>
            <a:r>
              <a:rPr lang="en-US" sz="4100" dirty="0" err="1">
                <a:solidFill>
                  <a:srgbClr val="874D63"/>
                </a:solidFill>
                <a:latin typeface="Roboto Condensed"/>
              </a:rPr>
              <a:t>những</a:t>
            </a:r>
            <a:r>
              <a:rPr lang="en-US" sz="4100" dirty="0">
                <a:solidFill>
                  <a:srgbClr val="874D63"/>
                </a:solidFill>
                <a:latin typeface="Roboto Condensed"/>
              </a:rPr>
              <a:t> </a:t>
            </a:r>
            <a:r>
              <a:rPr lang="en-US" sz="4100" dirty="0" err="1">
                <a:solidFill>
                  <a:srgbClr val="874D63"/>
                </a:solidFill>
                <a:latin typeface="Roboto Condensed"/>
              </a:rPr>
              <a:t>thao</a:t>
            </a:r>
            <a:r>
              <a:rPr lang="en-US" sz="4100" dirty="0">
                <a:solidFill>
                  <a:srgbClr val="874D63"/>
                </a:solidFill>
                <a:latin typeface="Roboto Condensed"/>
              </a:rPr>
              <a:t> </a:t>
            </a:r>
            <a:r>
              <a:rPr lang="en-US" sz="4100" dirty="0" err="1">
                <a:solidFill>
                  <a:srgbClr val="874D63"/>
                </a:solidFill>
                <a:latin typeface="Roboto Condensed"/>
              </a:rPr>
              <a:t>tác</a:t>
            </a:r>
            <a:r>
              <a:rPr lang="en-US" sz="4100" dirty="0">
                <a:solidFill>
                  <a:srgbClr val="874D63"/>
                </a:solidFill>
                <a:latin typeface="Roboto Condensed"/>
              </a:rPr>
              <a:t> </a:t>
            </a:r>
            <a:r>
              <a:rPr lang="en-US" sz="4100" dirty="0" err="1">
                <a:solidFill>
                  <a:srgbClr val="874D63"/>
                </a:solidFill>
                <a:latin typeface="Roboto Condensed"/>
              </a:rPr>
              <a:t>nào</a:t>
            </a:r>
            <a:r>
              <a:rPr lang="en-US" sz="4100" dirty="0">
                <a:solidFill>
                  <a:srgbClr val="874D63"/>
                </a:solidFill>
                <a:latin typeface="Roboto Condensed"/>
              </a:rPr>
              <a:t>?</a:t>
            </a:r>
          </a:p>
          <a:p>
            <a:pPr algn="ctr">
              <a:lnSpc>
                <a:spcPts val="5740"/>
              </a:lnSpc>
            </a:pPr>
            <a:endParaRPr lang="en-US" sz="4100" dirty="0">
              <a:solidFill>
                <a:srgbClr val="874D63"/>
              </a:solidFill>
              <a:latin typeface="Roboto Condensed"/>
            </a:endParaRPr>
          </a:p>
        </p:txBody>
      </p:sp>
      <p:sp>
        <p:nvSpPr>
          <p:cNvPr id="10" name="TextBox 10"/>
          <p:cNvSpPr txBox="1"/>
          <p:nvPr/>
        </p:nvSpPr>
        <p:spPr>
          <a:xfrm>
            <a:off x="238142" y="2548404"/>
            <a:ext cx="6170756" cy="830062"/>
          </a:xfrm>
          <a:prstGeom prst="rect">
            <a:avLst/>
          </a:prstGeom>
        </p:spPr>
        <p:txBody>
          <a:bodyPr lIns="0" tIns="0" rIns="0" bIns="0" rtlCol="0" anchor="t">
            <a:spAutoFit/>
          </a:bodyPr>
          <a:lstStyle/>
          <a:p>
            <a:pPr algn="ctr">
              <a:lnSpc>
                <a:spcPts val="6718"/>
              </a:lnSpc>
            </a:pPr>
            <a:r>
              <a:rPr lang="en-US" sz="4798">
                <a:solidFill>
                  <a:srgbClr val="874D63"/>
                </a:solidFill>
                <a:latin typeface="Roboto Condensed Bold"/>
              </a:rPr>
              <a:t>1. Yêu cầu kiểu bài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7D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51144" y="3743619"/>
            <a:ext cx="28139863" cy="6334598"/>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596820" y="-2345672"/>
            <a:ext cx="2835471"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11581" y="2867054"/>
            <a:ext cx="6500716" cy="140848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962988" y="2631777"/>
            <a:ext cx="6457769" cy="6029942"/>
          </a:xfrm>
          <a:prstGeom prst="rect">
            <a:avLst/>
          </a:prstGeom>
        </p:spPr>
      </p:pic>
      <p:sp>
        <p:nvSpPr>
          <p:cNvPr id="7" name="TextBox 7"/>
          <p:cNvSpPr txBox="1"/>
          <p:nvPr/>
        </p:nvSpPr>
        <p:spPr>
          <a:xfrm>
            <a:off x="238142" y="293071"/>
            <a:ext cx="17598739" cy="2100580"/>
          </a:xfrm>
          <a:prstGeom prst="rect">
            <a:avLst/>
          </a:prstGeom>
        </p:spPr>
        <p:txBody>
          <a:bodyPr lIns="0" tIns="0" rIns="0" bIns="0" rtlCol="0" anchor="t">
            <a:spAutoFit/>
          </a:bodyPr>
          <a:lstStyle/>
          <a:p>
            <a:pPr algn="ctr">
              <a:lnSpc>
                <a:spcPts val="7909"/>
              </a:lnSpc>
            </a:pPr>
            <a:r>
              <a:rPr lang="en-US" sz="6999">
                <a:solidFill>
                  <a:srgbClr val="874D63"/>
                </a:solidFill>
                <a:latin typeface="iCiel Brush Up"/>
              </a:rPr>
              <a:t>III. ÔN TẬP KĨ NĂNG NÓI VÀ NGHE: </a:t>
            </a:r>
          </a:p>
          <a:p>
            <a:pPr algn="ctr">
              <a:lnSpc>
                <a:spcPts val="7909"/>
              </a:lnSpc>
              <a:spcBef>
                <a:spcPct val="0"/>
              </a:spcBef>
            </a:pPr>
            <a:r>
              <a:rPr lang="en-US" sz="6999">
                <a:solidFill>
                  <a:srgbClr val="874D63"/>
                </a:solidFill>
                <a:latin typeface="iCiel Brush Up"/>
              </a:rPr>
              <a:t>NGHE VÀ TÓM TẮT Ý CHÍNH CỦA BÀI NÓI</a:t>
            </a:r>
          </a:p>
        </p:txBody>
      </p:sp>
      <p:sp>
        <p:nvSpPr>
          <p:cNvPr id="8" name="TextBox 8"/>
          <p:cNvSpPr txBox="1"/>
          <p:nvPr/>
        </p:nvSpPr>
        <p:spPr>
          <a:xfrm>
            <a:off x="1028700" y="4446992"/>
            <a:ext cx="10573111" cy="5230494"/>
          </a:xfrm>
          <a:prstGeom prst="rect">
            <a:avLst/>
          </a:prstGeom>
        </p:spPr>
        <p:txBody>
          <a:bodyPr lIns="0" tIns="0" rIns="0" bIns="0" rtlCol="0" anchor="t">
            <a:spAutoFit/>
          </a:bodyPr>
          <a:lstStyle/>
          <a:p>
            <a:pPr algn="just">
              <a:lnSpc>
                <a:spcPts val="5180"/>
              </a:lnSpc>
            </a:pPr>
            <a:r>
              <a:rPr lang="en-US" sz="3700" dirty="0" err="1">
                <a:solidFill>
                  <a:srgbClr val="874D63"/>
                </a:solidFill>
                <a:latin typeface="Roboto Condensed Bold"/>
              </a:rPr>
              <a:t>Bước</a:t>
            </a:r>
            <a:r>
              <a:rPr lang="en-US" sz="3700" dirty="0">
                <a:solidFill>
                  <a:srgbClr val="874D63"/>
                </a:solidFill>
                <a:latin typeface="Roboto Condensed Bold"/>
              </a:rPr>
              <a:t> 2: </a:t>
            </a:r>
            <a:r>
              <a:rPr lang="en-US" sz="3700" dirty="0" err="1">
                <a:solidFill>
                  <a:srgbClr val="874D63"/>
                </a:solidFill>
                <a:latin typeface="Roboto Condensed Bold"/>
              </a:rPr>
              <a:t>Đọc</a:t>
            </a:r>
            <a:r>
              <a:rPr lang="en-US" sz="3700" dirty="0">
                <a:solidFill>
                  <a:srgbClr val="874D63"/>
                </a:solidFill>
                <a:latin typeface="Roboto Condensed Bold"/>
              </a:rPr>
              <a:t> </a:t>
            </a:r>
            <a:r>
              <a:rPr lang="en-US" sz="3700" dirty="0" err="1">
                <a:solidFill>
                  <a:srgbClr val="874D63"/>
                </a:solidFill>
                <a:latin typeface="Roboto Condensed Bold"/>
              </a:rPr>
              <a:t>lại</a:t>
            </a:r>
            <a:r>
              <a:rPr lang="en-US" sz="3700" dirty="0">
                <a:solidFill>
                  <a:srgbClr val="874D63"/>
                </a:solidFill>
                <a:latin typeface="Roboto Condensed Bold"/>
              </a:rPr>
              <a:t> </a:t>
            </a:r>
            <a:r>
              <a:rPr lang="en-US" sz="3700" dirty="0" err="1">
                <a:solidFill>
                  <a:srgbClr val="874D63"/>
                </a:solidFill>
                <a:latin typeface="Roboto Condensed Bold"/>
              </a:rPr>
              <a:t>và</a:t>
            </a:r>
            <a:r>
              <a:rPr lang="en-US" sz="3700" dirty="0">
                <a:solidFill>
                  <a:srgbClr val="874D63"/>
                </a:solidFill>
                <a:latin typeface="Roboto Condensed Bold"/>
              </a:rPr>
              <a:t> </a:t>
            </a:r>
            <a:r>
              <a:rPr lang="en-US" sz="3700" dirty="0" err="1">
                <a:solidFill>
                  <a:srgbClr val="874D63"/>
                </a:solidFill>
                <a:latin typeface="Roboto Condensed Bold"/>
              </a:rPr>
              <a:t>chỉnh</a:t>
            </a:r>
            <a:r>
              <a:rPr lang="en-US" sz="3700" dirty="0">
                <a:solidFill>
                  <a:srgbClr val="874D63"/>
                </a:solidFill>
                <a:latin typeface="Roboto Condensed Bold"/>
              </a:rPr>
              <a:t> </a:t>
            </a:r>
            <a:r>
              <a:rPr lang="en-US" sz="3700" dirty="0" err="1">
                <a:solidFill>
                  <a:srgbClr val="874D63"/>
                </a:solidFill>
                <a:latin typeface="Roboto Condensed Bold"/>
              </a:rPr>
              <a:t>sửa</a:t>
            </a:r>
            <a:endParaRPr lang="en-US" sz="3700" dirty="0">
              <a:solidFill>
                <a:srgbClr val="874D63"/>
              </a:solidFill>
              <a:latin typeface="Roboto Condensed Bold"/>
            </a:endParaRPr>
          </a:p>
          <a:p>
            <a:pPr marL="798838" lvl="1" indent="-399419" algn="just">
              <a:lnSpc>
                <a:spcPts val="5180"/>
              </a:lnSpc>
              <a:buFont typeface="Arial"/>
              <a:buChar char="•"/>
            </a:pPr>
            <a:r>
              <a:rPr lang="en-US" sz="3700" dirty="0" err="1">
                <a:solidFill>
                  <a:srgbClr val="874D63"/>
                </a:solidFill>
                <a:latin typeface="Roboto Condensed"/>
              </a:rPr>
              <a:t>Đọc</a:t>
            </a:r>
            <a:r>
              <a:rPr lang="en-US" sz="3700" dirty="0">
                <a:solidFill>
                  <a:srgbClr val="874D63"/>
                </a:solidFill>
                <a:latin typeface="Roboto Condensed"/>
              </a:rPr>
              <a:t> </a:t>
            </a:r>
            <a:r>
              <a:rPr lang="en-US" sz="3700" dirty="0" err="1">
                <a:solidFill>
                  <a:srgbClr val="874D63"/>
                </a:solidFill>
                <a:latin typeface="Roboto Condensed"/>
              </a:rPr>
              <a:t>lại</a:t>
            </a:r>
            <a:r>
              <a:rPr lang="en-US" sz="3700" dirty="0">
                <a:solidFill>
                  <a:srgbClr val="874D63"/>
                </a:solidFill>
                <a:latin typeface="Roboto Condensed"/>
              </a:rPr>
              <a:t> </a:t>
            </a:r>
            <a:r>
              <a:rPr lang="en-US" sz="3700" dirty="0" err="1">
                <a:solidFill>
                  <a:srgbClr val="874D63"/>
                </a:solidFill>
                <a:latin typeface="Roboto Condensed"/>
              </a:rPr>
              <a:t>phần</a:t>
            </a:r>
            <a:r>
              <a:rPr lang="en-US" sz="3700" dirty="0">
                <a:solidFill>
                  <a:srgbClr val="874D63"/>
                </a:solidFill>
                <a:latin typeface="Roboto Condensed"/>
              </a:rPr>
              <a:t> </a:t>
            </a:r>
            <a:r>
              <a:rPr lang="en-US" sz="3700" dirty="0" err="1">
                <a:solidFill>
                  <a:srgbClr val="874D63"/>
                </a:solidFill>
                <a:latin typeface="Roboto Condensed"/>
              </a:rPr>
              <a:t>ghi</a:t>
            </a:r>
            <a:r>
              <a:rPr lang="en-US" sz="3700" dirty="0">
                <a:solidFill>
                  <a:srgbClr val="874D63"/>
                </a:solidFill>
                <a:latin typeface="Roboto Condensed"/>
              </a:rPr>
              <a:t> </a:t>
            </a:r>
            <a:r>
              <a:rPr lang="en-US" sz="3700" dirty="0" err="1">
                <a:solidFill>
                  <a:srgbClr val="874D63"/>
                </a:solidFill>
                <a:latin typeface="Roboto Condensed"/>
              </a:rPr>
              <a:t>tóm</a:t>
            </a:r>
            <a:r>
              <a:rPr lang="en-US" sz="3700" dirty="0">
                <a:solidFill>
                  <a:srgbClr val="874D63"/>
                </a:solidFill>
                <a:latin typeface="Roboto Condensed"/>
              </a:rPr>
              <a:t> </a:t>
            </a:r>
            <a:r>
              <a:rPr lang="en-US" sz="3700" dirty="0" err="1">
                <a:solidFill>
                  <a:srgbClr val="874D63"/>
                </a:solidFill>
                <a:latin typeface="Roboto Condensed"/>
              </a:rPr>
              <a:t>tắt</a:t>
            </a:r>
            <a:r>
              <a:rPr lang="en-US" sz="3700" dirty="0">
                <a:solidFill>
                  <a:srgbClr val="874D63"/>
                </a:solidFill>
                <a:latin typeface="Roboto Condensed"/>
              </a:rPr>
              <a:t> </a:t>
            </a:r>
            <a:r>
              <a:rPr lang="en-US" sz="3700" dirty="0" err="1">
                <a:solidFill>
                  <a:srgbClr val="874D63"/>
                </a:solidFill>
                <a:latin typeface="Roboto Condensed"/>
              </a:rPr>
              <a:t>và</a:t>
            </a:r>
            <a:r>
              <a:rPr lang="en-US" sz="3700" dirty="0">
                <a:solidFill>
                  <a:srgbClr val="874D63"/>
                </a:solidFill>
                <a:latin typeface="Roboto Condensed"/>
              </a:rPr>
              <a:t> </a:t>
            </a:r>
            <a:r>
              <a:rPr lang="en-US" sz="3700" dirty="0" err="1">
                <a:solidFill>
                  <a:srgbClr val="874D63"/>
                </a:solidFill>
                <a:latin typeface="Roboto Condensed"/>
              </a:rPr>
              <a:t>chỉnh</a:t>
            </a:r>
            <a:r>
              <a:rPr lang="en-US" sz="3700" dirty="0">
                <a:solidFill>
                  <a:srgbClr val="874D63"/>
                </a:solidFill>
                <a:latin typeface="Roboto Condensed"/>
              </a:rPr>
              <a:t> </a:t>
            </a:r>
            <a:r>
              <a:rPr lang="en-US" sz="3700" dirty="0" err="1">
                <a:solidFill>
                  <a:srgbClr val="874D63"/>
                </a:solidFill>
                <a:latin typeface="Roboto Condensed"/>
              </a:rPr>
              <a:t>sửa</a:t>
            </a:r>
            <a:r>
              <a:rPr lang="en-US" sz="3700" dirty="0">
                <a:solidFill>
                  <a:srgbClr val="874D63"/>
                </a:solidFill>
                <a:latin typeface="Roboto Condensed"/>
              </a:rPr>
              <a:t> </a:t>
            </a:r>
            <a:r>
              <a:rPr lang="en-US" sz="3700" dirty="0" err="1">
                <a:solidFill>
                  <a:srgbClr val="874D63"/>
                </a:solidFill>
                <a:latin typeface="Roboto Condensed"/>
              </a:rPr>
              <a:t>các</a:t>
            </a:r>
            <a:r>
              <a:rPr lang="en-US" sz="3700" dirty="0">
                <a:solidFill>
                  <a:srgbClr val="874D63"/>
                </a:solidFill>
                <a:latin typeface="Roboto Condensed"/>
              </a:rPr>
              <a:t> </a:t>
            </a:r>
            <a:r>
              <a:rPr lang="en-US" sz="3700" dirty="0" err="1">
                <a:solidFill>
                  <a:srgbClr val="874D63"/>
                </a:solidFill>
                <a:latin typeface="Roboto Condensed"/>
              </a:rPr>
              <a:t>sai</a:t>
            </a:r>
            <a:r>
              <a:rPr lang="en-US" sz="3700" dirty="0">
                <a:solidFill>
                  <a:srgbClr val="874D63"/>
                </a:solidFill>
                <a:latin typeface="Roboto Condensed"/>
              </a:rPr>
              <a:t> </a:t>
            </a:r>
            <a:r>
              <a:rPr lang="en-US" sz="3700" dirty="0" err="1">
                <a:solidFill>
                  <a:srgbClr val="874D63"/>
                </a:solidFill>
                <a:latin typeface="Roboto Condensed"/>
              </a:rPr>
              <a:t>sót</a:t>
            </a:r>
            <a:r>
              <a:rPr lang="en-US" sz="3700" dirty="0">
                <a:solidFill>
                  <a:srgbClr val="874D63"/>
                </a:solidFill>
                <a:latin typeface="Roboto Condensed"/>
              </a:rPr>
              <a:t> (</a:t>
            </a:r>
            <a:r>
              <a:rPr lang="en-US" sz="3700" dirty="0" err="1">
                <a:solidFill>
                  <a:srgbClr val="874D63"/>
                </a:solidFill>
                <a:latin typeface="Roboto Condensed"/>
              </a:rPr>
              <a:t>nếu</a:t>
            </a:r>
            <a:r>
              <a:rPr lang="en-US" sz="3700" dirty="0">
                <a:solidFill>
                  <a:srgbClr val="874D63"/>
                </a:solidFill>
                <a:latin typeface="Roboto Condensed"/>
              </a:rPr>
              <a:t> </a:t>
            </a:r>
            <a:r>
              <a:rPr lang="en-US" sz="3700" dirty="0" err="1">
                <a:solidFill>
                  <a:srgbClr val="874D63"/>
                </a:solidFill>
                <a:latin typeface="Roboto Condensed"/>
              </a:rPr>
              <a:t>có</a:t>
            </a:r>
            <a:r>
              <a:rPr lang="en-US" sz="3700" dirty="0">
                <a:solidFill>
                  <a:srgbClr val="874D63"/>
                </a:solidFill>
                <a:latin typeface="Roboto Condensed"/>
              </a:rPr>
              <a:t>).</a:t>
            </a:r>
          </a:p>
          <a:p>
            <a:pPr marL="798838" lvl="1" indent="-399419" algn="just">
              <a:lnSpc>
                <a:spcPts val="5180"/>
              </a:lnSpc>
              <a:buFont typeface="Arial"/>
              <a:buChar char="•"/>
            </a:pPr>
            <a:r>
              <a:rPr lang="en-US" sz="3700" dirty="0" err="1">
                <a:solidFill>
                  <a:srgbClr val="874D63"/>
                </a:solidFill>
                <a:latin typeface="Roboto Condensed"/>
              </a:rPr>
              <a:t>Xác</a:t>
            </a:r>
            <a:r>
              <a:rPr lang="en-US" sz="3700" dirty="0">
                <a:solidFill>
                  <a:srgbClr val="874D63"/>
                </a:solidFill>
                <a:latin typeface="Roboto Condensed"/>
              </a:rPr>
              <a:t> </a:t>
            </a:r>
            <a:r>
              <a:rPr lang="en-US" sz="3700" dirty="0" err="1">
                <a:solidFill>
                  <a:srgbClr val="874D63"/>
                </a:solidFill>
                <a:latin typeface="Roboto Condensed"/>
              </a:rPr>
              <a:t>định</a:t>
            </a:r>
            <a:r>
              <a:rPr lang="en-US" sz="3700" dirty="0">
                <a:solidFill>
                  <a:srgbClr val="874D63"/>
                </a:solidFill>
                <a:latin typeface="Roboto Condensed"/>
              </a:rPr>
              <a:t> </a:t>
            </a:r>
            <a:r>
              <a:rPr lang="en-US" sz="3700" dirty="0" err="1">
                <a:solidFill>
                  <a:srgbClr val="874D63"/>
                </a:solidFill>
                <a:latin typeface="Roboto Condensed"/>
              </a:rPr>
              <a:t>với</a:t>
            </a:r>
            <a:r>
              <a:rPr lang="en-US" sz="3700" dirty="0">
                <a:solidFill>
                  <a:srgbClr val="874D63"/>
                </a:solidFill>
                <a:latin typeface="Roboto Condensed"/>
              </a:rPr>
              <a:t> </a:t>
            </a:r>
            <a:r>
              <a:rPr lang="en-US" sz="3700" dirty="0" err="1">
                <a:solidFill>
                  <a:srgbClr val="874D63"/>
                </a:solidFill>
                <a:latin typeface="Roboto Condensed"/>
              </a:rPr>
              <a:t>người</a:t>
            </a:r>
            <a:r>
              <a:rPr lang="en-US" sz="3700" dirty="0">
                <a:solidFill>
                  <a:srgbClr val="874D63"/>
                </a:solidFill>
                <a:latin typeface="Roboto Condensed"/>
              </a:rPr>
              <a:t> </a:t>
            </a:r>
            <a:r>
              <a:rPr lang="en-US" sz="3700" dirty="0" err="1">
                <a:solidFill>
                  <a:srgbClr val="874D63"/>
                </a:solidFill>
                <a:latin typeface="Roboto Condensed"/>
              </a:rPr>
              <a:t>nói</a:t>
            </a:r>
            <a:r>
              <a:rPr lang="en-US" sz="3700" dirty="0">
                <a:solidFill>
                  <a:srgbClr val="874D63"/>
                </a:solidFill>
                <a:latin typeface="Roboto Condensed"/>
              </a:rPr>
              <a:t> </a:t>
            </a:r>
            <a:r>
              <a:rPr lang="en-US" sz="3700" dirty="0" err="1">
                <a:solidFill>
                  <a:srgbClr val="874D63"/>
                </a:solidFill>
                <a:latin typeface="Roboto Condensed"/>
              </a:rPr>
              <a:t>về</a:t>
            </a:r>
            <a:r>
              <a:rPr lang="en-US" sz="3700" dirty="0">
                <a:solidFill>
                  <a:srgbClr val="874D63"/>
                </a:solidFill>
                <a:latin typeface="Roboto Condensed"/>
              </a:rPr>
              <a:t> </a:t>
            </a:r>
            <a:r>
              <a:rPr lang="en-US" sz="3700" dirty="0" err="1">
                <a:solidFill>
                  <a:srgbClr val="874D63"/>
                </a:solidFill>
                <a:latin typeface="Roboto Condensed"/>
              </a:rPr>
              <a:t>nội</a:t>
            </a:r>
            <a:r>
              <a:rPr lang="en-US" sz="3700" dirty="0">
                <a:solidFill>
                  <a:srgbClr val="874D63"/>
                </a:solidFill>
                <a:latin typeface="Roboto Condensed"/>
              </a:rPr>
              <a:t> dung </a:t>
            </a:r>
            <a:r>
              <a:rPr lang="en-US" sz="3700" dirty="0" err="1">
                <a:solidFill>
                  <a:srgbClr val="874D63"/>
                </a:solidFill>
                <a:latin typeface="Roboto Condensed"/>
              </a:rPr>
              <a:t>em</a:t>
            </a:r>
            <a:r>
              <a:rPr lang="en-US" sz="3700" dirty="0">
                <a:solidFill>
                  <a:srgbClr val="874D63"/>
                </a:solidFill>
                <a:latin typeface="Roboto Condensed"/>
              </a:rPr>
              <a:t> </a:t>
            </a:r>
            <a:r>
              <a:rPr lang="en-US" sz="3700" dirty="0" err="1">
                <a:solidFill>
                  <a:srgbClr val="874D63"/>
                </a:solidFill>
                <a:latin typeface="Roboto Condensed"/>
              </a:rPr>
              <a:t>vừa</a:t>
            </a:r>
            <a:r>
              <a:rPr lang="en-US" sz="3700" dirty="0">
                <a:solidFill>
                  <a:srgbClr val="874D63"/>
                </a:solidFill>
                <a:latin typeface="Roboto Condensed"/>
              </a:rPr>
              <a:t> </a:t>
            </a:r>
            <a:r>
              <a:rPr lang="en-US" sz="3700" dirty="0" err="1">
                <a:solidFill>
                  <a:srgbClr val="874D63"/>
                </a:solidFill>
                <a:latin typeface="Roboto Condensed"/>
              </a:rPr>
              <a:t>tóm</a:t>
            </a:r>
            <a:r>
              <a:rPr lang="en-US" sz="3700" dirty="0">
                <a:solidFill>
                  <a:srgbClr val="874D63"/>
                </a:solidFill>
                <a:latin typeface="Roboto Condensed"/>
              </a:rPr>
              <a:t> </a:t>
            </a:r>
            <a:r>
              <a:rPr lang="en-US" sz="3700" dirty="0" err="1">
                <a:solidFill>
                  <a:srgbClr val="874D63"/>
                </a:solidFill>
                <a:latin typeface="Roboto Condensed"/>
              </a:rPr>
              <a:t>tắt</a:t>
            </a:r>
            <a:r>
              <a:rPr lang="en-US" sz="3700" dirty="0">
                <a:solidFill>
                  <a:srgbClr val="874D63"/>
                </a:solidFill>
                <a:latin typeface="Roboto Condensed"/>
              </a:rPr>
              <a:t>. </a:t>
            </a:r>
          </a:p>
          <a:p>
            <a:pPr marL="798838" lvl="1" indent="-399419" algn="just">
              <a:lnSpc>
                <a:spcPts val="5180"/>
              </a:lnSpc>
              <a:buFont typeface="Arial"/>
              <a:buChar char="•"/>
            </a:pPr>
            <a:r>
              <a:rPr lang="en-US" sz="3700" dirty="0" err="1">
                <a:solidFill>
                  <a:srgbClr val="874D63"/>
                </a:solidFill>
                <a:latin typeface="Roboto Condensed"/>
              </a:rPr>
              <a:t>Trao</a:t>
            </a:r>
            <a:r>
              <a:rPr lang="en-US" sz="3700" dirty="0">
                <a:solidFill>
                  <a:srgbClr val="874D63"/>
                </a:solidFill>
                <a:latin typeface="Roboto Condensed"/>
              </a:rPr>
              <a:t> </a:t>
            </a:r>
            <a:r>
              <a:rPr lang="en-US" sz="3700" dirty="0" err="1">
                <a:solidFill>
                  <a:srgbClr val="874D63"/>
                </a:solidFill>
                <a:latin typeface="Roboto Condensed"/>
              </a:rPr>
              <a:t>đổi</a:t>
            </a:r>
            <a:r>
              <a:rPr lang="en-US" sz="3700" dirty="0">
                <a:solidFill>
                  <a:srgbClr val="874D63"/>
                </a:solidFill>
                <a:latin typeface="Roboto Condensed"/>
              </a:rPr>
              <a:t> </a:t>
            </a:r>
            <a:r>
              <a:rPr lang="en-US" sz="3700" dirty="0" err="1">
                <a:solidFill>
                  <a:srgbClr val="874D63"/>
                </a:solidFill>
                <a:latin typeface="Roboto Condensed"/>
              </a:rPr>
              <a:t>với</a:t>
            </a:r>
            <a:r>
              <a:rPr lang="en-US" sz="3700" dirty="0">
                <a:solidFill>
                  <a:srgbClr val="874D63"/>
                </a:solidFill>
                <a:latin typeface="Roboto Condensed"/>
              </a:rPr>
              <a:t> </a:t>
            </a:r>
            <a:r>
              <a:rPr lang="en-US" sz="3700" dirty="0" err="1">
                <a:solidFill>
                  <a:srgbClr val="874D63"/>
                </a:solidFill>
                <a:latin typeface="Roboto Condensed"/>
              </a:rPr>
              <a:t>người</a:t>
            </a:r>
            <a:r>
              <a:rPr lang="en-US" sz="3700" dirty="0">
                <a:solidFill>
                  <a:srgbClr val="874D63"/>
                </a:solidFill>
                <a:latin typeface="Roboto Condensed"/>
              </a:rPr>
              <a:t> </a:t>
            </a:r>
            <a:r>
              <a:rPr lang="en-US" sz="3700" dirty="0" err="1">
                <a:solidFill>
                  <a:srgbClr val="874D63"/>
                </a:solidFill>
                <a:latin typeface="Roboto Condensed"/>
              </a:rPr>
              <a:t>nói</a:t>
            </a:r>
            <a:r>
              <a:rPr lang="en-US" sz="3700" dirty="0">
                <a:solidFill>
                  <a:srgbClr val="874D63"/>
                </a:solidFill>
                <a:latin typeface="Roboto Condensed"/>
              </a:rPr>
              <a:t> ý </a:t>
            </a:r>
            <a:r>
              <a:rPr lang="en-US" sz="3700" dirty="0" err="1">
                <a:solidFill>
                  <a:srgbClr val="874D63"/>
                </a:solidFill>
                <a:latin typeface="Roboto Condensed"/>
              </a:rPr>
              <a:t>kiến</a:t>
            </a:r>
            <a:r>
              <a:rPr lang="en-US" sz="3700" dirty="0">
                <a:solidFill>
                  <a:srgbClr val="874D63"/>
                </a:solidFill>
                <a:latin typeface="Roboto Condensed"/>
              </a:rPr>
              <a:t> </a:t>
            </a:r>
            <a:r>
              <a:rPr lang="en-US" sz="3700" dirty="0" err="1">
                <a:solidFill>
                  <a:srgbClr val="874D63"/>
                </a:solidFill>
                <a:latin typeface="Roboto Condensed"/>
              </a:rPr>
              <a:t>em</a:t>
            </a:r>
            <a:r>
              <a:rPr lang="en-US" sz="3700" dirty="0">
                <a:solidFill>
                  <a:srgbClr val="874D63"/>
                </a:solidFill>
                <a:latin typeface="Roboto Condensed"/>
              </a:rPr>
              <a:t> </a:t>
            </a:r>
            <a:r>
              <a:rPr lang="en-US" sz="3700" dirty="0" err="1">
                <a:solidFill>
                  <a:srgbClr val="874D63"/>
                </a:solidFill>
                <a:latin typeface="Roboto Condensed"/>
              </a:rPr>
              <a:t>chưa</a:t>
            </a:r>
            <a:r>
              <a:rPr lang="en-US" sz="3700" dirty="0">
                <a:solidFill>
                  <a:srgbClr val="874D63"/>
                </a:solidFill>
                <a:latin typeface="Roboto Condensed"/>
              </a:rPr>
              <a:t> </a:t>
            </a:r>
            <a:r>
              <a:rPr lang="en-US" sz="3700" dirty="0" err="1">
                <a:solidFill>
                  <a:srgbClr val="874D63"/>
                </a:solidFill>
                <a:latin typeface="Roboto Condensed"/>
              </a:rPr>
              <a:t>hiểu</a:t>
            </a:r>
            <a:r>
              <a:rPr lang="en-US" sz="3700" dirty="0">
                <a:solidFill>
                  <a:srgbClr val="874D63"/>
                </a:solidFill>
                <a:latin typeface="Roboto Condensed"/>
              </a:rPr>
              <a:t> </a:t>
            </a:r>
            <a:r>
              <a:rPr lang="en-US" sz="3700" dirty="0" err="1">
                <a:solidFill>
                  <a:srgbClr val="874D63"/>
                </a:solidFill>
                <a:latin typeface="Roboto Condensed"/>
              </a:rPr>
              <a:t>rõ</a:t>
            </a:r>
            <a:r>
              <a:rPr lang="en-US" sz="3700" dirty="0">
                <a:solidFill>
                  <a:srgbClr val="874D63"/>
                </a:solidFill>
                <a:latin typeface="Roboto Condensed"/>
              </a:rPr>
              <a:t> </a:t>
            </a:r>
            <a:r>
              <a:rPr lang="en-US" sz="3700" dirty="0" err="1">
                <a:solidFill>
                  <a:srgbClr val="874D63"/>
                </a:solidFill>
                <a:latin typeface="Roboto Condensed"/>
              </a:rPr>
              <a:t>hoặc</a:t>
            </a:r>
            <a:r>
              <a:rPr lang="en-US" sz="3700" dirty="0">
                <a:solidFill>
                  <a:srgbClr val="874D63"/>
                </a:solidFill>
                <a:latin typeface="Roboto Condensed"/>
              </a:rPr>
              <a:t> </a:t>
            </a:r>
            <a:r>
              <a:rPr lang="en-US" sz="3700" dirty="0" err="1">
                <a:solidFill>
                  <a:srgbClr val="874D63"/>
                </a:solidFill>
                <a:latin typeface="Roboto Condensed"/>
              </a:rPr>
              <a:t>có</a:t>
            </a:r>
            <a:r>
              <a:rPr lang="en-US" sz="3700" dirty="0">
                <a:solidFill>
                  <a:srgbClr val="874D63"/>
                </a:solidFill>
                <a:latin typeface="Roboto Condensed"/>
              </a:rPr>
              <a:t> </a:t>
            </a:r>
            <a:r>
              <a:rPr lang="en-US" sz="3700" dirty="0" err="1">
                <a:solidFill>
                  <a:srgbClr val="874D63"/>
                </a:solidFill>
                <a:latin typeface="Roboto Condensed"/>
              </a:rPr>
              <a:t>quan</a:t>
            </a:r>
            <a:r>
              <a:rPr lang="en-US" sz="3700" dirty="0">
                <a:solidFill>
                  <a:srgbClr val="874D63"/>
                </a:solidFill>
                <a:latin typeface="Roboto Condensed"/>
              </a:rPr>
              <a:t> </a:t>
            </a:r>
            <a:r>
              <a:rPr lang="en-US" sz="3700" dirty="0" err="1">
                <a:solidFill>
                  <a:srgbClr val="874D63"/>
                </a:solidFill>
                <a:latin typeface="Roboto Condensed"/>
              </a:rPr>
              <a:t>điểm</a:t>
            </a:r>
            <a:r>
              <a:rPr lang="en-US" sz="3700" dirty="0">
                <a:solidFill>
                  <a:srgbClr val="874D63"/>
                </a:solidFill>
                <a:latin typeface="Roboto Condensed"/>
              </a:rPr>
              <a:t> </a:t>
            </a:r>
            <a:r>
              <a:rPr lang="en-US" sz="3700" dirty="0" err="1">
                <a:solidFill>
                  <a:srgbClr val="874D63"/>
                </a:solidFill>
                <a:latin typeface="Roboto Condensed"/>
              </a:rPr>
              <a:t>khác</a:t>
            </a:r>
            <a:r>
              <a:rPr lang="en-US" sz="3700" dirty="0">
                <a:solidFill>
                  <a:srgbClr val="874D63"/>
                </a:solidFill>
                <a:latin typeface="Roboto Condensed"/>
              </a:rPr>
              <a:t>.</a:t>
            </a:r>
          </a:p>
          <a:p>
            <a:pPr marL="798838" lvl="1" indent="-399419" algn="just">
              <a:lnSpc>
                <a:spcPts val="5180"/>
              </a:lnSpc>
              <a:buFont typeface="Arial"/>
              <a:buChar char="•"/>
            </a:pPr>
            <a:r>
              <a:rPr lang="en-US" sz="3700" dirty="0" err="1">
                <a:solidFill>
                  <a:srgbClr val="874D63"/>
                </a:solidFill>
                <a:latin typeface="Roboto Condensed"/>
              </a:rPr>
              <a:t>Trao</a:t>
            </a:r>
            <a:r>
              <a:rPr lang="en-US" sz="3700" dirty="0">
                <a:solidFill>
                  <a:srgbClr val="874D63"/>
                </a:solidFill>
                <a:latin typeface="Roboto Condensed"/>
              </a:rPr>
              <a:t> </a:t>
            </a:r>
            <a:r>
              <a:rPr lang="en-US" sz="3700" dirty="0" err="1">
                <a:solidFill>
                  <a:srgbClr val="874D63"/>
                </a:solidFill>
                <a:latin typeface="Roboto Condensed"/>
              </a:rPr>
              <a:t>đổi</a:t>
            </a:r>
            <a:r>
              <a:rPr lang="en-US" sz="3700" dirty="0">
                <a:solidFill>
                  <a:srgbClr val="874D63"/>
                </a:solidFill>
                <a:latin typeface="Roboto Condensed"/>
              </a:rPr>
              <a:t> </a:t>
            </a:r>
            <a:r>
              <a:rPr lang="en-US" sz="3700" dirty="0" err="1">
                <a:solidFill>
                  <a:srgbClr val="874D63"/>
                </a:solidFill>
                <a:latin typeface="Roboto Condensed"/>
              </a:rPr>
              <a:t>phần</a:t>
            </a:r>
            <a:r>
              <a:rPr lang="en-US" sz="3700" dirty="0">
                <a:solidFill>
                  <a:srgbClr val="874D63"/>
                </a:solidFill>
                <a:latin typeface="Roboto Condensed"/>
              </a:rPr>
              <a:t> </a:t>
            </a:r>
            <a:r>
              <a:rPr lang="en-US" sz="3700" dirty="0" err="1">
                <a:solidFill>
                  <a:srgbClr val="874D63"/>
                </a:solidFill>
                <a:latin typeface="Roboto Condensed"/>
              </a:rPr>
              <a:t>tóm</a:t>
            </a:r>
            <a:r>
              <a:rPr lang="en-US" sz="3700" dirty="0">
                <a:solidFill>
                  <a:srgbClr val="874D63"/>
                </a:solidFill>
                <a:latin typeface="Roboto Condensed"/>
              </a:rPr>
              <a:t> </a:t>
            </a:r>
            <a:r>
              <a:rPr lang="en-US" sz="3700" dirty="0" err="1">
                <a:solidFill>
                  <a:srgbClr val="874D63"/>
                </a:solidFill>
                <a:latin typeface="Roboto Condensed"/>
              </a:rPr>
              <a:t>tắt</a:t>
            </a:r>
            <a:r>
              <a:rPr lang="en-US" sz="3700" dirty="0">
                <a:solidFill>
                  <a:srgbClr val="874D63"/>
                </a:solidFill>
                <a:latin typeface="Roboto Condensed"/>
              </a:rPr>
              <a:t> </a:t>
            </a:r>
            <a:r>
              <a:rPr lang="en-US" sz="3700" dirty="0" err="1">
                <a:solidFill>
                  <a:srgbClr val="874D63"/>
                </a:solidFill>
                <a:latin typeface="Roboto Condensed"/>
              </a:rPr>
              <a:t>với</a:t>
            </a:r>
            <a:r>
              <a:rPr lang="en-US" sz="3700" dirty="0">
                <a:solidFill>
                  <a:srgbClr val="874D63"/>
                </a:solidFill>
                <a:latin typeface="Roboto Condensed"/>
              </a:rPr>
              <a:t> </a:t>
            </a:r>
            <a:r>
              <a:rPr lang="en-US" sz="3700" dirty="0" err="1">
                <a:solidFill>
                  <a:srgbClr val="874D63"/>
                </a:solidFill>
                <a:latin typeface="Roboto Condensed"/>
              </a:rPr>
              <a:t>những</a:t>
            </a:r>
            <a:r>
              <a:rPr lang="en-US" sz="3700" dirty="0">
                <a:solidFill>
                  <a:srgbClr val="874D63"/>
                </a:solidFill>
                <a:latin typeface="Roboto Condensed"/>
              </a:rPr>
              <a:t> </a:t>
            </a:r>
            <a:r>
              <a:rPr lang="en-US" sz="3700" dirty="0" err="1">
                <a:solidFill>
                  <a:srgbClr val="874D63"/>
                </a:solidFill>
                <a:latin typeface="Roboto Condensed"/>
              </a:rPr>
              <a:t>người</a:t>
            </a:r>
            <a:r>
              <a:rPr lang="en-US" sz="3700" dirty="0">
                <a:solidFill>
                  <a:srgbClr val="874D63"/>
                </a:solidFill>
                <a:latin typeface="Roboto Condensed"/>
              </a:rPr>
              <a:t> </a:t>
            </a:r>
            <a:r>
              <a:rPr lang="en-US" sz="3700" dirty="0" err="1">
                <a:solidFill>
                  <a:srgbClr val="874D63"/>
                </a:solidFill>
                <a:latin typeface="Roboto Condensed"/>
              </a:rPr>
              <a:t>nghe</a:t>
            </a:r>
            <a:r>
              <a:rPr lang="en-US" sz="3700" dirty="0">
                <a:solidFill>
                  <a:srgbClr val="874D63"/>
                </a:solidFill>
                <a:latin typeface="Roboto Condensed"/>
              </a:rPr>
              <a:t> </a:t>
            </a:r>
            <a:r>
              <a:rPr lang="en-US" sz="3700" dirty="0" err="1">
                <a:solidFill>
                  <a:srgbClr val="874D63"/>
                </a:solidFill>
                <a:latin typeface="Roboto Condensed"/>
              </a:rPr>
              <a:t>khác</a:t>
            </a:r>
            <a:r>
              <a:rPr lang="en-US" sz="3700" dirty="0">
                <a:solidFill>
                  <a:srgbClr val="874D63"/>
                </a:solidFill>
                <a:latin typeface="Roboto Condensed"/>
              </a:rPr>
              <a:t> </a:t>
            </a:r>
            <a:r>
              <a:rPr lang="en-US" sz="3700" dirty="0" err="1">
                <a:solidFill>
                  <a:srgbClr val="874D63"/>
                </a:solidFill>
                <a:latin typeface="Roboto Condensed"/>
              </a:rPr>
              <a:t>để</a:t>
            </a:r>
            <a:r>
              <a:rPr lang="en-US" sz="3700" dirty="0">
                <a:solidFill>
                  <a:srgbClr val="874D63"/>
                </a:solidFill>
                <a:latin typeface="Roboto Condensed"/>
              </a:rPr>
              <a:t> </a:t>
            </a:r>
            <a:r>
              <a:rPr lang="en-US" sz="3700" dirty="0" err="1">
                <a:solidFill>
                  <a:srgbClr val="874D63"/>
                </a:solidFill>
                <a:latin typeface="Roboto Condensed"/>
              </a:rPr>
              <a:t>chỉnh</a:t>
            </a:r>
            <a:r>
              <a:rPr lang="en-US" sz="3700" dirty="0">
                <a:solidFill>
                  <a:srgbClr val="874D63"/>
                </a:solidFill>
                <a:latin typeface="Roboto Condensed"/>
              </a:rPr>
              <a:t> </a:t>
            </a:r>
            <a:r>
              <a:rPr lang="en-US" sz="3700" dirty="0" err="1">
                <a:solidFill>
                  <a:srgbClr val="874D63"/>
                </a:solidFill>
                <a:latin typeface="Roboto Condensed"/>
              </a:rPr>
              <a:t>sửa</a:t>
            </a:r>
            <a:r>
              <a:rPr lang="en-US" sz="3700" dirty="0">
                <a:solidFill>
                  <a:srgbClr val="874D63"/>
                </a:solidFill>
                <a:latin typeface="Roboto Condensed"/>
              </a:rPr>
              <a:t> </a:t>
            </a:r>
            <a:r>
              <a:rPr lang="en-US" sz="3700" dirty="0" err="1">
                <a:solidFill>
                  <a:srgbClr val="874D63"/>
                </a:solidFill>
                <a:latin typeface="Roboto Condensed"/>
              </a:rPr>
              <a:t>cho</a:t>
            </a:r>
            <a:r>
              <a:rPr lang="en-US" sz="3700" dirty="0">
                <a:solidFill>
                  <a:srgbClr val="874D63"/>
                </a:solidFill>
                <a:latin typeface="Roboto Condensed"/>
              </a:rPr>
              <a:t> </a:t>
            </a:r>
            <a:r>
              <a:rPr lang="en-US" sz="3700" dirty="0" err="1">
                <a:solidFill>
                  <a:srgbClr val="874D63"/>
                </a:solidFill>
                <a:latin typeface="Roboto Condensed"/>
              </a:rPr>
              <a:t>chính</a:t>
            </a:r>
            <a:r>
              <a:rPr lang="en-US" sz="3700" dirty="0">
                <a:solidFill>
                  <a:srgbClr val="874D63"/>
                </a:solidFill>
                <a:latin typeface="Roboto Condensed"/>
              </a:rPr>
              <a:t> </a:t>
            </a:r>
            <a:r>
              <a:rPr lang="en-US" sz="3700" dirty="0" err="1">
                <a:solidFill>
                  <a:srgbClr val="874D63"/>
                </a:solidFill>
                <a:latin typeface="Roboto Condensed"/>
              </a:rPr>
              <a:t>xác</a:t>
            </a:r>
            <a:r>
              <a:rPr lang="en-US" sz="3700" dirty="0">
                <a:solidFill>
                  <a:srgbClr val="874D63"/>
                </a:solidFill>
                <a:latin typeface="Roboto Condensed"/>
              </a:rPr>
              <a:t>.</a:t>
            </a:r>
          </a:p>
        </p:txBody>
      </p:sp>
      <p:sp>
        <p:nvSpPr>
          <p:cNvPr id="9" name="TextBox 9"/>
          <p:cNvSpPr txBox="1"/>
          <p:nvPr/>
        </p:nvSpPr>
        <p:spPr>
          <a:xfrm>
            <a:off x="12555831" y="3785712"/>
            <a:ext cx="5272084" cy="3590815"/>
          </a:xfrm>
          <a:prstGeom prst="rect">
            <a:avLst/>
          </a:prstGeom>
        </p:spPr>
        <p:txBody>
          <a:bodyPr lIns="0" tIns="0" rIns="0" bIns="0" rtlCol="0" anchor="t">
            <a:spAutoFit/>
          </a:bodyPr>
          <a:lstStyle/>
          <a:p>
            <a:pPr algn="ctr">
              <a:lnSpc>
                <a:spcPts val="5740"/>
              </a:lnSpc>
            </a:pPr>
            <a:r>
              <a:rPr lang="en-US" sz="4100" dirty="0">
                <a:solidFill>
                  <a:srgbClr val="874D63"/>
                </a:solidFill>
                <a:latin typeface="Roboto Condensed"/>
              </a:rPr>
              <a:t>Khi </a:t>
            </a:r>
            <a:r>
              <a:rPr lang="en-US" sz="4100" dirty="0" err="1">
                <a:solidFill>
                  <a:srgbClr val="874D63"/>
                </a:solidFill>
                <a:latin typeface="Roboto Condensed"/>
              </a:rPr>
              <a:t>nghe</a:t>
            </a:r>
            <a:r>
              <a:rPr lang="en-US" sz="4100" dirty="0">
                <a:solidFill>
                  <a:srgbClr val="874D63"/>
                </a:solidFill>
                <a:latin typeface="Roboto Condensed"/>
              </a:rPr>
              <a:t> </a:t>
            </a:r>
            <a:r>
              <a:rPr lang="en-US" sz="4100" dirty="0" err="1">
                <a:solidFill>
                  <a:srgbClr val="874D63"/>
                </a:solidFill>
                <a:latin typeface="Roboto Condensed"/>
              </a:rPr>
              <a:t>và</a:t>
            </a:r>
            <a:r>
              <a:rPr lang="en-US" sz="4100" dirty="0">
                <a:solidFill>
                  <a:srgbClr val="874D63"/>
                </a:solidFill>
                <a:latin typeface="Roboto Condensed"/>
              </a:rPr>
              <a:t> </a:t>
            </a:r>
            <a:r>
              <a:rPr lang="en-US" sz="4100" dirty="0" err="1">
                <a:solidFill>
                  <a:srgbClr val="874D63"/>
                </a:solidFill>
                <a:latin typeface="Roboto Condensed"/>
              </a:rPr>
              <a:t>tóm</a:t>
            </a:r>
            <a:r>
              <a:rPr lang="en-US" sz="4100" dirty="0">
                <a:solidFill>
                  <a:srgbClr val="874D63"/>
                </a:solidFill>
                <a:latin typeface="Roboto Condensed"/>
              </a:rPr>
              <a:t> </a:t>
            </a:r>
            <a:r>
              <a:rPr lang="en-US" sz="4100" dirty="0" err="1">
                <a:solidFill>
                  <a:srgbClr val="874D63"/>
                </a:solidFill>
                <a:latin typeface="Roboto Condensed"/>
              </a:rPr>
              <a:t>tắt</a:t>
            </a:r>
            <a:r>
              <a:rPr lang="en-US" sz="4100" dirty="0">
                <a:solidFill>
                  <a:srgbClr val="874D63"/>
                </a:solidFill>
                <a:latin typeface="Roboto Condensed"/>
              </a:rPr>
              <a:t> ý </a:t>
            </a:r>
            <a:r>
              <a:rPr lang="en-US" sz="4100" dirty="0" err="1">
                <a:solidFill>
                  <a:srgbClr val="874D63"/>
                </a:solidFill>
                <a:latin typeface="Roboto Condensed"/>
              </a:rPr>
              <a:t>chính</a:t>
            </a:r>
            <a:r>
              <a:rPr lang="en-US" sz="4100" dirty="0">
                <a:solidFill>
                  <a:srgbClr val="874D63"/>
                </a:solidFill>
                <a:latin typeface="Roboto Condensed"/>
              </a:rPr>
              <a:t> </a:t>
            </a:r>
            <a:r>
              <a:rPr lang="en-US" sz="4100" dirty="0" err="1">
                <a:solidFill>
                  <a:srgbClr val="874D63"/>
                </a:solidFill>
                <a:latin typeface="Roboto Condensed"/>
              </a:rPr>
              <a:t>của</a:t>
            </a:r>
            <a:r>
              <a:rPr lang="en-US" sz="4100" dirty="0">
                <a:solidFill>
                  <a:srgbClr val="874D63"/>
                </a:solidFill>
                <a:latin typeface="Roboto Condensed"/>
              </a:rPr>
              <a:t> </a:t>
            </a:r>
            <a:r>
              <a:rPr lang="en-US" sz="4100" dirty="0" err="1">
                <a:solidFill>
                  <a:srgbClr val="874D63"/>
                </a:solidFill>
                <a:latin typeface="Roboto Condensed"/>
              </a:rPr>
              <a:t>bài</a:t>
            </a:r>
            <a:r>
              <a:rPr lang="en-US" sz="4100" dirty="0">
                <a:solidFill>
                  <a:srgbClr val="874D63"/>
                </a:solidFill>
                <a:latin typeface="Roboto Condensed"/>
              </a:rPr>
              <a:t> </a:t>
            </a:r>
            <a:r>
              <a:rPr lang="en-US" sz="4100" dirty="0" err="1">
                <a:solidFill>
                  <a:srgbClr val="874D63"/>
                </a:solidFill>
                <a:latin typeface="Roboto Condensed"/>
              </a:rPr>
              <a:t>nói</a:t>
            </a:r>
            <a:r>
              <a:rPr lang="en-US" sz="4100" dirty="0">
                <a:solidFill>
                  <a:srgbClr val="874D63"/>
                </a:solidFill>
                <a:latin typeface="Roboto Condensed"/>
              </a:rPr>
              <a:t>, </a:t>
            </a:r>
            <a:r>
              <a:rPr lang="en-US" sz="4100" dirty="0" err="1">
                <a:solidFill>
                  <a:srgbClr val="874D63"/>
                </a:solidFill>
                <a:latin typeface="Roboto Condensed"/>
              </a:rPr>
              <a:t>chúng</a:t>
            </a:r>
            <a:r>
              <a:rPr lang="en-US" sz="4100" dirty="0">
                <a:solidFill>
                  <a:srgbClr val="874D63"/>
                </a:solidFill>
                <a:latin typeface="Roboto Condensed"/>
              </a:rPr>
              <a:t> ta </a:t>
            </a:r>
            <a:r>
              <a:rPr lang="en-US" sz="4100" dirty="0" err="1">
                <a:solidFill>
                  <a:srgbClr val="874D63"/>
                </a:solidFill>
                <a:latin typeface="Roboto Condensed"/>
              </a:rPr>
              <a:t>cần</a:t>
            </a:r>
            <a:r>
              <a:rPr lang="en-US" sz="4100" dirty="0">
                <a:solidFill>
                  <a:srgbClr val="874D63"/>
                </a:solidFill>
                <a:latin typeface="Roboto Condensed"/>
              </a:rPr>
              <a:t> </a:t>
            </a:r>
            <a:r>
              <a:rPr lang="en-US" sz="4100" dirty="0" err="1">
                <a:solidFill>
                  <a:srgbClr val="874D63"/>
                </a:solidFill>
                <a:latin typeface="Roboto Condensed"/>
              </a:rPr>
              <a:t>đảm</a:t>
            </a:r>
            <a:r>
              <a:rPr lang="en-US" sz="4100" dirty="0">
                <a:solidFill>
                  <a:srgbClr val="874D63"/>
                </a:solidFill>
                <a:latin typeface="Roboto Condensed"/>
              </a:rPr>
              <a:t> </a:t>
            </a:r>
            <a:r>
              <a:rPr lang="en-US" sz="4100" dirty="0" err="1">
                <a:solidFill>
                  <a:srgbClr val="874D63"/>
                </a:solidFill>
                <a:latin typeface="Roboto Condensed"/>
              </a:rPr>
              <a:t>bảo</a:t>
            </a:r>
            <a:r>
              <a:rPr lang="en-US" sz="4100" dirty="0">
                <a:solidFill>
                  <a:srgbClr val="874D63"/>
                </a:solidFill>
                <a:latin typeface="Roboto Condensed"/>
              </a:rPr>
              <a:t> </a:t>
            </a:r>
            <a:r>
              <a:rPr lang="en-US" sz="4100" dirty="0" err="1">
                <a:solidFill>
                  <a:srgbClr val="874D63"/>
                </a:solidFill>
                <a:latin typeface="Roboto Condensed"/>
              </a:rPr>
              <a:t>những</a:t>
            </a:r>
            <a:r>
              <a:rPr lang="en-US" sz="4100" dirty="0">
                <a:solidFill>
                  <a:srgbClr val="874D63"/>
                </a:solidFill>
                <a:latin typeface="Roboto Condensed"/>
              </a:rPr>
              <a:t> </a:t>
            </a:r>
            <a:r>
              <a:rPr lang="en-US" sz="4100" dirty="0" err="1">
                <a:solidFill>
                  <a:srgbClr val="874D63"/>
                </a:solidFill>
                <a:latin typeface="Roboto Condensed"/>
              </a:rPr>
              <a:t>thao</a:t>
            </a:r>
            <a:r>
              <a:rPr lang="en-US" sz="4100" dirty="0">
                <a:solidFill>
                  <a:srgbClr val="874D63"/>
                </a:solidFill>
                <a:latin typeface="Roboto Condensed"/>
              </a:rPr>
              <a:t> </a:t>
            </a:r>
            <a:r>
              <a:rPr lang="en-US" sz="4100" dirty="0" err="1">
                <a:solidFill>
                  <a:srgbClr val="874D63"/>
                </a:solidFill>
                <a:latin typeface="Roboto Condensed"/>
              </a:rPr>
              <a:t>tác</a:t>
            </a:r>
            <a:r>
              <a:rPr lang="en-US" sz="4100" dirty="0">
                <a:solidFill>
                  <a:srgbClr val="874D63"/>
                </a:solidFill>
                <a:latin typeface="Roboto Condensed"/>
              </a:rPr>
              <a:t> </a:t>
            </a:r>
            <a:r>
              <a:rPr lang="en-US" sz="4100" dirty="0" err="1">
                <a:solidFill>
                  <a:srgbClr val="874D63"/>
                </a:solidFill>
                <a:latin typeface="Roboto Condensed"/>
              </a:rPr>
              <a:t>nào</a:t>
            </a:r>
            <a:r>
              <a:rPr lang="en-US" sz="4100" dirty="0">
                <a:solidFill>
                  <a:srgbClr val="874D63"/>
                </a:solidFill>
                <a:latin typeface="Roboto Condensed"/>
              </a:rPr>
              <a:t>?</a:t>
            </a:r>
          </a:p>
          <a:p>
            <a:pPr algn="ctr">
              <a:lnSpc>
                <a:spcPts val="5740"/>
              </a:lnSpc>
            </a:pPr>
            <a:endParaRPr lang="en-US" sz="4100" dirty="0">
              <a:solidFill>
                <a:srgbClr val="874D63"/>
              </a:solidFill>
              <a:latin typeface="Roboto Condensed"/>
            </a:endParaRPr>
          </a:p>
        </p:txBody>
      </p:sp>
      <p:sp>
        <p:nvSpPr>
          <p:cNvPr id="10" name="TextBox 10"/>
          <p:cNvSpPr txBox="1"/>
          <p:nvPr/>
        </p:nvSpPr>
        <p:spPr>
          <a:xfrm>
            <a:off x="238142" y="2548404"/>
            <a:ext cx="6170756" cy="830062"/>
          </a:xfrm>
          <a:prstGeom prst="rect">
            <a:avLst/>
          </a:prstGeom>
        </p:spPr>
        <p:txBody>
          <a:bodyPr lIns="0" tIns="0" rIns="0" bIns="0" rtlCol="0" anchor="t">
            <a:spAutoFit/>
          </a:bodyPr>
          <a:lstStyle/>
          <a:p>
            <a:pPr algn="ctr">
              <a:lnSpc>
                <a:spcPts val="6718"/>
              </a:lnSpc>
            </a:pPr>
            <a:r>
              <a:rPr lang="en-US" sz="4798">
                <a:solidFill>
                  <a:srgbClr val="874D63"/>
                </a:solidFill>
                <a:latin typeface="Roboto Condensed Bold"/>
              </a:rPr>
              <a:t>1. Yêu cầu kiểu bài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7D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813" r="5813"/>
          <a:stretch>
            <a:fillRect/>
          </a:stretch>
        </p:blipFill>
        <p:spPr>
          <a:xfrm>
            <a:off x="-5897111" y="4126292"/>
            <a:ext cx="27822171" cy="676877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57939" y="-1962641"/>
            <a:ext cx="2835471"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37944" y="6780269"/>
            <a:ext cx="2866644"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650122" y="3205634"/>
            <a:ext cx="6500716" cy="1408488"/>
          </a:xfrm>
          <a:prstGeom prst="rect">
            <a:avLst/>
          </a:prstGeom>
        </p:spPr>
      </p:pic>
      <p:sp>
        <p:nvSpPr>
          <p:cNvPr id="6" name="TextBox 6"/>
          <p:cNvSpPr txBox="1"/>
          <p:nvPr/>
        </p:nvSpPr>
        <p:spPr>
          <a:xfrm>
            <a:off x="-704365" y="244537"/>
            <a:ext cx="14636226" cy="2750693"/>
          </a:xfrm>
          <a:prstGeom prst="rect">
            <a:avLst/>
          </a:prstGeom>
        </p:spPr>
        <p:txBody>
          <a:bodyPr lIns="0" tIns="0" rIns="0" bIns="0" rtlCol="0" anchor="t">
            <a:spAutoFit/>
          </a:bodyPr>
          <a:lstStyle/>
          <a:p>
            <a:pPr algn="ctr">
              <a:lnSpc>
                <a:spcPts val="7006"/>
              </a:lnSpc>
            </a:pPr>
            <a:r>
              <a:rPr lang="en-US" sz="6200">
                <a:solidFill>
                  <a:srgbClr val="874D63"/>
                </a:solidFill>
                <a:latin typeface="iCiel Brush Up"/>
              </a:rPr>
              <a:t>III. ÔN TẬP KĨ NĂNG NÓI VÀ NGHE: </a:t>
            </a:r>
          </a:p>
          <a:p>
            <a:pPr algn="ctr">
              <a:lnSpc>
                <a:spcPts val="7006"/>
              </a:lnSpc>
            </a:pPr>
            <a:r>
              <a:rPr lang="en-US" sz="6200">
                <a:solidFill>
                  <a:srgbClr val="874D63"/>
                </a:solidFill>
                <a:latin typeface="iCiel Brush Up"/>
              </a:rPr>
              <a:t>NGHE VÀ TÓM TẮT Ý CHÍNH CỦA BÀI NÓI</a:t>
            </a:r>
          </a:p>
          <a:p>
            <a:pPr algn="ctr">
              <a:lnSpc>
                <a:spcPts val="7006"/>
              </a:lnSpc>
              <a:spcBef>
                <a:spcPct val="0"/>
              </a:spcBef>
            </a:pPr>
            <a:endParaRPr lang="en-US" sz="6200">
              <a:solidFill>
                <a:srgbClr val="874D63"/>
              </a:solidFill>
              <a:latin typeface="iCiel Brush Up"/>
            </a:endParaRPr>
          </a:p>
        </p:txBody>
      </p:sp>
      <p:sp>
        <p:nvSpPr>
          <p:cNvPr id="7" name="AutoShape 7"/>
          <p:cNvSpPr/>
          <p:nvPr/>
        </p:nvSpPr>
        <p:spPr>
          <a:xfrm>
            <a:off x="2173054" y="6581299"/>
            <a:ext cx="4267704" cy="2502087"/>
          </a:xfrm>
          <a:prstGeom prst="rect">
            <a:avLst/>
          </a:prstGeom>
          <a:solidFill>
            <a:srgbClr val="F3EAC0"/>
          </a:solidFill>
        </p:spPr>
      </p:sp>
      <p:sp>
        <p:nvSpPr>
          <p:cNvPr id="8" name="AutoShape 8"/>
          <p:cNvSpPr/>
          <p:nvPr/>
        </p:nvSpPr>
        <p:spPr>
          <a:xfrm>
            <a:off x="6440758" y="5739748"/>
            <a:ext cx="4267704" cy="2502087"/>
          </a:xfrm>
          <a:prstGeom prst="rect">
            <a:avLst/>
          </a:prstGeom>
          <a:solidFill>
            <a:srgbClr val="F2D388"/>
          </a:solidFill>
        </p:spPr>
      </p:sp>
      <p:grpSp>
        <p:nvGrpSpPr>
          <p:cNvPr id="9" name="Group 9"/>
          <p:cNvGrpSpPr/>
          <p:nvPr/>
        </p:nvGrpSpPr>
        <p:grpSpPr>
          <a:xfrm rot="-10800000">
            <a:off x="6382701" y="8241835"/>
            <a:ext cx="748396" cy="747198"/>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2D388">
                <a:alpha val="49804"/>
              </a:srgbClr>
            </a:solidFill>
          </p:spPr>
        </p:sp>
      </p:grpSp>
      <p:grpSp>
        <p:nvGrpSpPr>
          <p:cNvPr id="11" name="Group 11"/>
          <p:cNvGrpSpPr/>
          <p:nvPr/>
        </p:nvGrpSpPr>
        <p:grpSpPr>
          <a:xfrm rot="-10800000">
            <a:off x="2173054" y="9124688"/>
            <a:ext cx="748396" cy="747198"/>
            <a:chOff x="0" y="0"/>
            <a:chExt cx="6350000" cy="6339840"/>
          </a:xfrm>
        </p:grpSpPr>
        <p:sp>
          <p:nvSpPr>
            <p:cNvPr id="12" name="Freeform 12"/>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3EAC0">
                <a:alpha val="49804"/>
              </a:srgbClr>
            </a:solidFill>
          </p:spPr>
        </p:sp>
      </p:grpSp>
      <p:grpSp>
        <p:nvGrpSpPr>
          <p:cNvPr id="13" name="Group 13"/>
          <p:cNvGrpSpPr/>
          <p:nvPr/>
        </p:nvGrpSpPr>
        <p:grpSpPr>
          <a:xfrm rot="-8100000">
            <a:off x="13715253" y="4865668"/>
            <a:ext cx="2521825" cy="2517791"/>
            <a:chOff x="0" y="0"/>
            <a:chExt cx="6350000" cy="6339840"/>
          </a:xfrm>
        </p:grpSpPr>
        <p:sp>
          <p:nvSpPr>
            <p:cNvPr id="14" name="Freeform 1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3AB5F"/>
            </a:solidFill>
          </p:spPr>
        </p:sp>
      </p:grpSp>
      <p:sp>
        <p:nvSpPr>
          <p:cNvPr id="15" name="AutoShape 15"/>
          <p:cNvSpPr/>
          <p:nvPr/>
        </p:nvSpPr>
        <p:spPr>
          <a:xfrm>
            <a:off x="10708462" y="4956656"/>
            <a:ext cx="4267704" cy="2502087"/>
          </a:xfrm>
          <a:prstGeom prst="rect">
            <a:avLst/>
          </a:prstGeom>
          <a:solidFill>
            <a:srgbClr val="F3AB5F"/>
          </a:solidFill>
        </p:spPr>
      </p:sp>
      <p:grpSp>
        <p:nvGrpSpPr>
          <p:cNvPr id="16" name="Group 16"/>
          <p:cNvGrpSpPr/>
          <p:nvPr/>
        </p:nvGrpSpPr>
        <p:grpSpPr>
          <a:xfrm rot="-10800000">
            <a:off x="10612699" y="7458743"/>
            <a:ext cx="748396" cy="747198"/>
            <a:chOff x="0" y="0"/>
            <a:chExt cx="6350000" cy="6339840"/>
          </a:xfrm>
        </p:grpSpPr>
        <p:sp>
          <p:nvSpPr>
            <p:cNvPr id="17" name="Freeform 1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3AB5F">
                <a:alpha val="49804"/>
              </a:srgbClr>
            </a:solidFill>
          </p:spPr>
        </p:sp>
      </p:grpSp>
      <p:sp>
        <p:nvSpPr>
          <p:cNvPr id="18" name="TextBox 18"/>
          <p:cNvSpPr txBox="1"/>
          <p:nvPr/>
        </p:nvSpPr>
        <p:spPr>
          <a:xfrm>
            <a:off x="2325583" y="7290995"/>
            <a:ext cx="4431316" cy="647043"/>
          </a:xfrm>
          <a:prstGeom prst="rect">
            <a:avLst/>
          </a:prstGeom>
        </p:spPr>
        <p:txBody>
          <a:bodyPr lIns="0" tIns="0" rIns="0" bIns="0" rtlCol="0" anchor="t">
            <a:spAutoFit/>
          </a:bodyPr>
          <a:lstStyle/>
          <a:p>
            <a:pPr algn="just">
              <a:lnSpc>
                <a:spcPts val="5278"/>
              </a:lnSpc>
            </a:pPr>
            <a:r>
              <a:rPr lang="en-US" sz="3770" dirty="0" err="1">
                <a:solidFill>
                  <a:srgbClr val="874D63"/>
                </a:solidFill>
                <a:latin typeface="Roboto Condensed"/>
              </a:rPr>
              <a:t>Chuẩn</a:t>
            </a:r>
            <a:r>
              <a:rPr lang="en-US" sz="3770" dirty="0">
                <a:solidFill>
                  <a:srgbClr val="874D63"/>
                </a:solidFill>
                <a:latin typeface="Roboto Condensed"/>
              </a:rPr>
              <a:t> </a:t>
            </a:r>
            <a:r>
              <a:rPr lang="en-US" sz="3770" dirty="0" err="1">
                <a:solidFill>
                  <a:srgbClr val="874D63"/>
                </a:solidFill>
                <a:latin typeface="Roboto Condensed"/>
              </a:rPr>
              <a:t>bị</a:t>
            </a:r>
            <a:r>
              <a:rPr lang="en-US" sz="3770" dirty="0">
                <a:solidFill>
                  <a:srgbClr val="874D63"/>
                </a:solidFill>
                <a:latin typeface="Roboto Condensed"/>
              </a:rPr>
              <a:t> </a:t>
            </a:r>
            <a:r>
              <a:rPr lang="en-US" sz="3770" dirty="0" err="1">
                <a:solidFill>
                  <a:srgbClr val="874D63"/>
                </a:solidFill>
                <a:latin typeface="Roboto Condensed"/>
              </a:rPr>
              <a:t>nội</a:t>
            </a:r>
            <a:r>
              <a:rPr lang="en-US" sz="3770" dirty="0">
                <a:solidFill>
                  <a:srgbClr val="874D63"/>
                </a:solidFill>
                <a:latin typeface="Roboto Condensed"/>
              </a:rPr>
              <a:t> dung</a:t>
            </a:r>
          </a:p>
        </p:txBody>
      </p:sp>
      <p:sp>
        <p:nvSpPr>
          <p:cNvPr id="19" name="TextBox 19"/>
          <p:cNvSpPr txBox="1"/>
          <p:nvPr/>
        </p:nvSpPr>
        <p:spPr>
          <a:xfrm>
            <a:off x="7189318" y="6505099"/>
            <a:ext cx="3049019" cy="647043"/>
          </a:xfrm>
          <a:prstGeom prst="rect">
            <a:avLst/>
          </a:prstGeom>
        </p:spPr>
        <p:txBody>
          <a:bodyPr lIns="0" tIns="0" rIns="0" bIns="0" rtlCol="0" anchor="t">
            <a:spAutoFit/>
          </a:bodyPr>
          <a:lstStyle/>
          <a:p>
            <a:pPr algn="just">
              <a:lnSpc>
                <a:spcPts val="5278"/>
              </a:lnSpc>
            </a:pPr>
            <a:r>
              <a:rPr lang="en-US" sz="3770">
                <a:solidFill>
                  <a:srgbClr val="874D63"/>
                </a:solidFill>
                <a:latin typeface="Roboto Condensed"/>
              </a:rPr>
              <a:t>Nghe và tóm tắt</a:t>
            </a:r>
          </a:p>
        </p:txBody>
      </p:sp>
      <p:sp>
        <p:nvSpPr>
          <p:cNvPr id="20" name="TextBox 20"/>
          <p:cNvSpPr txBox="1"/>
          <p:nvPr/>
        </p:nvSpPr>
        <p:spPr>
          <a:xfrm>
            <a:off x="10986897" y="5222025"/>
            <a:ext cx="4431316" cy="1980265"/>
          </a:xfrm>
          <a:prstGeom prst="rect">
            <a:avLst/>
          </a:prstGeom>
        </p:spPr>
        <p:txBody>
          <a:bodyPr lIns="0" tIns="0" rIns="0" bIns="0" rtlCol="0" anchor="t">
            <a:spAutoFit/>
          </a:bodyPr>
          <a:lstStyle/>
          <a:p>
            <a:pPr algn="just">
              <a:lnSpc>
                <a:spcPts val="5276"/>
              </a:lnSpc>
            </a:pPr>
            <a:r>
              <a:rPr lang="en-US" sz="3769">
                <a:solidFill>
                  <a:srgbClr val="874D63"/>
                </a:solidFill>
                <a:latin typeface="Roboto Condensed"/>
              </a:rPr>
              <a:t>Đọc lại phần tóm tắt, chỉnh sửa và phản hồi ý kiến mình nghe được</a:t>
            </a: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780699" y="0"/>
            <a:ext cx="5674136" cy="5298225"/>
          </a:xfrm>
          <a:prstGeom prst="rect">
            <a:avLst/>
          </a:prstGeom>
        </p:spPr>
      </p:pic>
      <p:sp>
        <p:nvSpPr>
          <p:cNvPr id="22" name="TextBox 22"/>
          <p:cNvSpPr txBox="1"/>
          <p:nvPr/>
        </p:nvSpPr>
        <p:spPr>
          <a:xfrm>
            <a:off x="13437317" y="942975"/>
            <a:ext cx="4360900" cy="2987312"/>
          </a:xfrm>
          <a:prstGeom prst="rect">
            <a:avLst/>
          </a:prstGeom>
        </p:spPr>
        <p:txBody>
          <a:bodyPr lIns="0" tIns="0" rIns="0" bIns="0" rtlCol="0" anchor="t">
            <a:spAutoFit/>
          </a:bodyPr>
          <a:lstStyle/>
          <a:p>
            <a:pPr algn="ctr">
              <a:lnSpc>
                <a:spcPts val="5937"/>
              </a:lnSpc>
            </a:pPr>
            <a:r>
              <a:rPr lang="en-US" sz="4240" dirty="0" err="1">
                <a:solidFill>
                  <a:srgbClr val="874D63"/>
                </a:solidFill>
                <a:latin typeface="Roboto Condensed"/>
              </a:rPr>
              <a:t>Nêu</a:t>
            </a:r>
            <a:r>
              <a:rPr lang="en-US" sz="4240" dirty="0">
                <a:solidFill>
                  <a:srgbClr val="874D63"/>
                </a:solidFill>
                <a:latin typeface="Roboto Condensed"/>
              </a:rPr>
              <a:t> </a:t>
            </a:r>
            <a:r>
              <a:rPr lang="en-US" sz="4240" dirty="0" err="1">
                <a:solidFill>
                  <a:srgbClr val="874D63"/>
                </a:solidFill>
                <a:latin typeface="Roboto Condensed"/>
              </a:rPr>
              <a:t>quy</a:t>
            </a:r>
            <a:r>
              <a:rPr lang="en-US" sz="4240" dirty="0">
                <a:solidFill>
                  <a:srgbClr val="874D63"/>
                </a:solidFill>
                <a:latin typeface="Roboto Condensed"/>
              </a:rPr>
              <a:t> </a:t>
            </a:r>
            <a:r>
              <a:rPr lang="en-US" sz="4240" dirty="0" err="1">
                <a:solidFill>
                  <a:srgbClr val="874D63"/>
                </a:solidFill>
                <a:latin typeface="Roboto Condensed"/>
              </a:rPr>
              <a:t>trình</a:t>
            </a:r>
            <a:r>
              <a:rPr lang="en-US" sz="4240" dirty="0">
                <a:solidFill>
                  <a:srgbClr val="874D63"/>
                </a:solidFill>
                <a:latin typeface="Roboto Condensed"/>
              </a:rPr>
              <a:t> </a:t>
            </a:r>
            <a:r>
              <a:rPr lang="en-US" sz="4240" dirty="0" err="1">
                <a:solidFill>
                  <a:srgbClr val="874D63"/>
                </a:solidFill>
                <a:latin typeface="Roboto Condensed"/>
              </a:rPr>
              <a:t>thực</a:t>
            </a:r>
            <a:r>
              <a:rPr lang="en-US" sz="4240" dirty="0">
                <a:solidFill>
                  <a:srgbClr val="874D63"/>
                </a:solidFill>
                <a:latin typeface="Roboto Condensed"/>
              </a:rPr>
              <a:t> </a:t>
            </a:r>
            <a:r>
              <a:rPr lang="en-US" sz="4240" dirty="0" err="1">
                <a:solidFill>
                  <a:srgbClr val="874D63"/>
                </a:solidFill>
                <a:latin typeface="Roboto Condensed"/>
              </a:rPr>
              <a:t>hiện</a:t>
            </a:r>
            <a:r>
              <a:rPr lang="en-US" sz="4240" dirty="0">
                <a:solidFill>
                  <a:srgbClr val="874D63"/>
                </a:solidFill>
                <a:latin typeface="Roboto Condensed"/>
              </a:rPr>
              <a:t> </a:t>
            </a:r>
            <a:r>
              <a:rPr lang="en-US" sz="4240" dirty="0" err="1">
                <a:solidFill>
                  <a:srgbClr val="874D63"/>
                </a:solidFill>
                <a:latin typeface="Roboto Condensed"/>
              </a:rPr>
              <a:t>kĩ</a:t>
            </a:r>
            <a:r>
              <a:rPr lang="en-US" sz="4240" dirty="0">
                <a:solidFill>
                  <a:srgbClr val="874D63"/>
                </a:solidFill>
                <a:latin typeface="Roboto Condensed"/>
              </a:rPr>
              <a:t> </a:t>
            </a:r>
            <a:r>
              <a:rPr lang="en-US" sz="4240" dirty="0" err="1">
                <a:solidFill>
                  <a:srgbClr val="874D63"/>
                </a:solidFill>
                <a:latin typeface="Roboto Condensed"/>
              </a:rPr>
              <a:t>năng</a:t>
            </a:r>
            <a:r>
              <a:rPr lang="en-US" sz="4240" dirty="0">
                <a:solidFill>
                  <a:srgbClr val="874D63"/>
                </a:solidFill>
                <a:latin typeface="Roboto Condensed"/>
              </a:rPr>
              <a:t> </a:t>
            </a:r>
            <a:r>
              <a:rPr lang="en-US" sz="4240" dirty="0" err="1">
                <a:solidFill>
                  <a:srgbClr val="874D63"/>
                </a:solidFill>
                <a:latin typeface="Roboto Condensed"/>
              </a:rPr>
              <a:t>nghe</a:t>
            </a:r>
            <a:r>
              <a:rPr lang="en-US" sz="4240" dirty="0">
                <a:solidFill>
                  <a:srgbClr val="874D63"/>
                </a:solidFill>
                <a:latin typeface="Roboto Condensed"/>
              </a:rPr>
              <a:t> </a:t>
            </a:r>
            <a:r>
              <a:rPr lang="en-US" sz="4240" dirty="0" err="1">
                <a:solidFill>
                  <a:srgbClr val="874D63"/>
                </a:solidFill>
                <a:latin typeface="Roboto Condensed"/>
              </a:rPr>
              <a:t>và</a:t>
            </a:r>
            <a:r>
              <a:rPr lang="en-US" sz="4240" dirty="0">
                <a:solidFill>
                  <a:srgbClr val="874D63"/>
                </a:solidFill>
                <a:latin typeface="Roboto Condensed"/>
              </a:rPr>
              <a:t> </a:t>
            </a:r>
            <a:r>
              <a:rPr lang="en-US" sz="4240" dirty="0" err="1">
                <a:solidFill>
                  <a:srgbClr val="874D63"/>
                </a:solidFill>
                <a:latin typeface="Roboto Condensed"/>
              </a:rPr>
              <a:t>tóm</a:t>
            </a:r>
            <a:r>
              <a:rPr lang="en-US" sz="4240" dirty="0">
                <a:solidFill>
                  <a:srgbClr val="874D63"/>
                </a:solidFill>
                <a:latin typeface="Roboto Condensed"/>
              </a:rPr>
              <a:t> </a:t>
            </a:r>
            <a:r>
              <a:rPr lang="en-US" sz="4240" dirty="0" err="1">
                <a:solidFill>
                  <a:srgbClr val="874D63"/>
                </a:solidFill>
                <a:latin typeface="Roboto Condensed"/>
              </a:rPr>
              <a:t>tắt</a:t>
            </a:r>
            <a:r>
              <a:rPr lang="en-US" sz="4240" dirty="0">
                <a:solidFill>
                  <a:srgbClr val="874D63"/>
                </a:solidFill>
                <a:latin typeface="Roboto Condensed"/>
              </a:rPr>
              <a:t> ý </a:t>
            </a:r>
            <a:r>
              <a:rPr lang="en-US" sz="4240" dirty="0" err="1">
                <a:solidFill>
                  <a:srgbClr val="874D63"/>
                </a:solidFill>
                <a:latin typeface="Roboto Condensed"/>
              </a:rPr>
              <a:t>chính</a:t>
            </a:r>
            <a:r>
              <a:rPr lang="en-US" sz="4240" dirty="0">
                <a:solidFill>
                  <a:srgbClr val="874D63"/>
                </a:solidFill>
                <a:latin typeface="Roboto Condensed"/>
              </a:rPr>
              <a:t> </a:t>
            </a:r>
            <a:r>
              <a:rPr lang="en-US" sz="4240" dirty="0" err="1">
                <a:solidFill>
                  <a:srgbClr val="874D63"/>
                </a:solidFill>
                <a:latin typeface="Roboto Condensed"/>
              </a:rPr>
              <a:t>của</a:t>
            </a:r>
            <a:r>
              <a:rPr lang="en-US" sz="4240" dirty="0">
                <a:solidFill>
                  <a:srgbClr val="874D63"/>
                </a:solidFill>
                <a:latin typeface="Roboto Condensed"/>
              </a:rPr>
              <a:t> </a:t>
            </a:r>
            <a:r>
              <a:rPr lang="en-US" sz="4240" dirty="0" err="1">
                <a:solidFill>
                  <a:srgbClr val="874D63"/>
                </a:solidFill>
                <a:latin typeface="Roboto Condensed"/>
              </a:rPr>
              <a:t>bài</a:t>
            </a:r>
            <a:r>
              <a:rPr lang="en-US" sz="4240" dirty="0">
                <a:solidFill>
                  <a:srgbClr val="874D63"/>
                </a:solidFill>
                <a:latin typeface="Roboto Condensed"/>
              </a:rPr>
              <a:t> </a:t>
            </a:r>
            <a:r>
              <a:rPr lang="en-US" sz="4240" dirty="0" err="1">
                <a:solidFill>
                  <a:srgbClr val="874D63"/>
                </a:solidFill>
                <a:latin typeface="Roboto Condensed"/>
              </a:rPr>
              <a:t>nói</a:t>
            </a:r>
            <a:endParaRPr lang="en-US" sz="4240" dirty="0">
              <a:solidFill>
                <a:srgbClr val="874D63"/>
              </a:solidFill>
              <a:latin typeface="Roboto Condensed"/>
            </a:endParaRPr>
          </a:p>
        </p:txBody>
      </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827769" y="7534221"/>
            <a:ext cx="3613543" cy="4114800"/>
          </a:xfrm>
          <a:prstGeom prst="rect">
            <a:avLst/>
          </a:prstGeom>
        </p:spPr>
      </p:pic>
      <p:sp>
        <p:nvSpPr>
          <p:cNvPr id="24" name="TextBox 24"/>
          <p:cNvSpPr txBox="1"/>
          <p:nvPr/>
        </p:nvSpPr>
        <p:spPr>
          <a:xfrm>
            <a:off x="238142" y="2682605"/>
            <a:ext cx="5272084" cy="695860"/>
          </a:xfrm>
          <a:prstGeom prst="rect">
            <a:avLst/>
          </a:prstGeom>
        </p:spPr>
        <p:txBody>
          <a:bodyPr lIns="0" tIns="0" rIns="0" bIns="0" rtlCol="0" anchor="t">
            <a:spAutoFit/>
          </a:bodyPr>
          <a:lstStyle/>
          <a:p>
            <a:pPr algn="ctr">
              <a:lnSpc>
                <a:spcPts val="5740"/>
              </a:lnSpc>
            </a:pPr>
            <a:r>
              <a:rPr lang="en-US" sz="4100">
                <a:solidFill>
                  <a:srgbClr val="874D63"/>
                </a:solidFill>
                <a:latin typeface="Roboto Condensed Bold"/>
              </a:rPr>
              <a:t>2. Quy trình nói - nghe</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65917" y="-257225"/>
            <a:ext cx="2986767" cy="2019801"/>
          </a:xfrm>
          <a:prstGeom prst="rect">
            <a:avLst/>
          </a:prstGeom>
        </p:spPr>
      </p:pic>
      <p:pic>
        <p:nvPicPr>
          <p:cNvPr id="6" name="Picture 6"/>
          <p:cNvPicPr>
            <a:picLocks noChangeAspect="1"/>
          </p:cNvPicPr>
          <p:nvPr/>
        </p:nvPicPr>
        <p:blipFill>
          <a:blip r:embed="rId2"/>
          <a:srcRect/>
          <a:stretch>
            <a:fillRect/>
          </a:stretch>
        </p:blipFill>
        <p:spPr>
          <a:xfrm>
            <a:off x="4059892" y="2536782"/>
            <a:ext cx="9782968" cy="6517903"/>
          </a:xfrm>
          <a:prstGeom prst="rect">
            <a:avLst/>
          </a:prstGeom>
        </p:spPr>
      </p:pic>
      <p:sp>
        <p:nvSpPr>
          <p:cNvPr id="7" name="TextBox 7"/>
          <p:cNvSpPr txBox="1"/>
          <p:nvPr/>
        </p:nvSpPr>
        <p:spPr>
          <a:xfrm>
            <a:off x="4893726" y="3925559"/>
            <a:ext cx="8115300" cy="4221149"/>
          </a:xfrm>
          <a:prstGeom prst="rect">
            <a:avLst/>
          </a:prstGeom>
        </p:spPr>
        <p:txBody>
          <a:bodyPr lIns="0" tIns="0" rIns="0" bIns="0" rtlCol="0" anchor="t">
            <a:spAutoFit/>
          </a:bodyPr>
          <a:lstStyle/>
          <a:p>
            <a:pPr algn="just">
              <a:lnSpc>
                <a:spcPts val="6720"/>
              </a:lnSpc>
            </a:pPr>
            <a:r>
              <a:rPr lang="en-US" sz="4800" dirty="0" err="1">
                <a:solidFill>
                  <a:srgbClr val="874D63"/>
                </a:solidFill>
                <a:latin typeface="Roboto Condensed Bold"/>
              </a:rPr>
              <a:t>Nhiệm</a:t>
            </a:r>
            <a:r>
              <a:rPr lang="en-US" sz="4800" dirty="0">
                <a:solidFill>
                  <a:srgbClr val="874D63"/>
                </a:solidFill>
                <a:latin typeface="Roboto Condensed Bold"/>
              </a:rPr>
              <a:t> </a:t>
            </a:r>
            <a:r>
              <a:rPr lang="en-US" sz="4800" dirty="0" err="1">
                <a:solidFill>
                  <a:srgbClr val="874D63"/>
                </a:solidFill>
                <a:latin typeface="Roboto Condensed Bold"/>
              </a:rPr>
              <a:t>vụ</a:t>
            </a:r>
            <a:r>
              <a:rPr lang="en-US" sz="4800" dirty="0">
                <a:solidFill>
                  <a:srgbClr val="874D63"/>
                </a:solidFill>
                <a:latin typeface="Roboto Condensed Bold"/>
              </a:rPr>
              <a:t> 1: HS </a:t>
            </a:r>
            <a:r>
              <a:rPr lang="en-US" sz="4800" dirty="0" err="1">
                <a:solidFill>
                  <a:srgbClr val="874D63"/>
                </a:solidFill>
                <a:latin typeface="Roboto Condensed Bold"/>
              </a:rPr>
              <a:t>báo</a:t>
            </a:r>
            <a:r>
              <a:rPr lang="en-US" sz="4800" dirty="0">
                <a:solidFill>
                  <a:srgbClr val="874D63"/>
                </a:solidFill>
                <a:latin typeface="Roboto Condensed Bold"/>
              </a:rPr>
              <a:t> </a:t>
            </a:r>
            <a:r>
              <a:rPr lang="en-US" sz="4800" dirty="0" err="1">
                <a:solidFill>
                  <a:srgbClr val="874D63"/>
                </a:solidFill>
                <a:latin typeface="Roboto Condensed Bold"/>
              </a:rPr>
              <a:t>cáo</a:t>
            </a:r>
            <a:r>
              <a:rPr lang="en-US" sz="4800" dirty="0">
                <a:solidFill>
                  <a:srgbClr val="874D63"/>
                </a:solidFill>
                <a:latin typeface="Roboto Condensed Bold"/>
              </a:rPr>
              <a:t> </a:t>
            </a:r>
            <a:r>
              <a:rPr lang="en-US" sz="4800" dirty="0" err="1">
                <a:solidFill>
                  <a:srgbClr val="874D63"/>
                </a:solidFill>
                <a:latin typeface="Roboto Condensed Bold"/>
              </a:rPr>
              <a:t>sản</a:t>
            </a:r>
            <a:r>
              <a:rPr lang="en-US" sz="4800" dirty="0">
                <a:solidFill>
                  <a:srgbClr val="874D63"/>
                </a:solidFill>
                <a:latin typeface="Roboto Condensed Bold"/>
              </a:rPr>
              <a:t> </a:t>
            </a:r>
            <a:r>
              <a:rPr lang="en-US" sz="4800" dirty="0" err="1">
                <a:solidFill>
                  <a:srgbClr val="874D63"/>
                </a:solidFill>
                <a:latin typeface="Roboto Condensed Bold"/>
              </a:rPr>
              <a:t>phẩm</a:t>
            </a:r>
            <a:r>
              <a:rPr lang="en-US" sz="4800" dirty="0">
                <a:solidFill>
                  <a:srgbClr val="874D63"/>
                </a:solidFill>
                <a:latin typeface="Roboto Condensed Bold"/>
              </a:rPr>
              <a:t> </a:t>
            </a:r>
            <a:r>
              <a:rPr lang="en-US" sz="4800" dirty="0" err="1">
                <a:solidFill>
                  <a:srgbClr val="874D63"/>
                </a:solidFill>
                <a:latin typeface="Roboto Condensed Bold"/>
              </a:rPr>
              <a:t>viết</a:t>
            </a:r>
            <a:r>
              <a:rPr lang="en-US" sz="4800" dirty="0">
                <a:solidFill>
                  <a:srgbClr val="874D63"/>
                </a:solidFill>
                <a:latin typeface="Roboto Condensed Bold"/>
              </a:rPr>
              <a:t> </a:t>
            </a:r>
            <a:r>
              <a:rPr lang="en-US" sz="4800" dirty="0" err="1">
                <a:solidFill>
                  <a:srgbClr val="874D63"/>
                </a:solidFill>
                <a:latin typeface="Roboto Condensed Bold"/>
              </a:rPr>
              <a:t>ngắn</a:t>
            </a:r>
            <a:r>
              <a:rPr lang="en-US" sz="4800" dirty="0">
                <a:solidFill>
                  <a:srgbClr val="874D63"/>
                </a:solidFill>
                <a:latin typeface="Roboto Condensed Bold"/>
              </a:rPr>
              <a:t> ở </a:t>
            </a:r>
            <a:r>
              <a:rPr lang="en-US" sz="4800" dirty="0" err="1">
                <a:solidFill>
                  <a:srgbClr val="874D63"/>
                </a:solidFill>
                <a:latin typeface="Roboto Condensed Bold"/>
              </a:rPr>
              <a:t>tiết</a:t>
            </a:r>
            <a:r>
              <a:rPr lang="en-US" sz="4800" dirty="0">
                <a:solidFill>
                  <a:srgbClr val="874D63"/>
                </a:solidFill>
                <a:latin typeface="Roboto Condensed Bold"/>
              </a:rPr>
              <a:t> </a:t>
            </a:r>
            <a:r>
              <a:rPr lang="en-US" sz="4800" dirty="0" err="1">
                <a:solidFill>
                  <a:srgbClr val="874D63"/>
                </a:solidFill>
                <a:latin typeface="Roboto Condensed Bold"/>
              </a:rPr>
              <a:t>thực</a:t>
            </a:r>
            <a:r>
              <a:rPr lang="en-US" sz="4800" dirty="0">
                <a:solidFill>
                  <a:srgbClr val="874D63"/>
                </a:solidFill>
                <a:latin typeface="Roboto Condensed Bold"/>
              </a:rPr>
              <a:t> </a:t>
            </a:r>
            <a:r>
              <a:rPr lang="en-US" sz="4800" dirty="0" err="1">
                <a:solidFill>
                  <a:srgbClr val="874D63"/>
                </a:solidFill>
                <a:latin typeface="Roboto Condensed Bold"/>
              </a:rPr>
              <a:t>hành</a:t>
            </a:r>
            <a:r>
              <a:rPr lang="en-US" sz="4800" dirty="0">
                <a:solidFill>
                  <a:srgbClr val="874D63"/>
                </a:solidFill>
                <a:latin typeface="Roboto Condensed Bold"/>
              </a:rPr>
              <a:t> </a:t>
            </a:r>
            <a:r>
              <a:rPr lang="en-US" sz="4800" dirty="0" err="1">
                <a:solidFill>
                  <a:srgbClr val="874D63"/>
                </a:solidFill>
                <a:latin typeface="Roboto Condensed Bold"/>
              </a:rPr>
              <a:t>tiếng</a:t>
            </a:r>
            <a:r>
              <a:rPr lang="en-US" sz="4800" dirty="0">
                <a:solidFill>
                  <a:srgbClr val="874D63"/>
                </a:solidFill>
                <a:latin typeface="Roboto Condensed Bold"/>
              </a:rPr>
              <a:t> </a:t>
            </a:r>
            <a:r>
              <a:rPr lang="en-US" sz="4800" dirty="0" err="1">
                <a:solidFill>
                  <a:srgbClr val="874D63"/>
                </a:solidFill>
                <a:latin typeface="Roboto Condensed Bold"/>
              </a:rPr>
              <a:t>Việt</a:t>
            </a:r>
            <a:r>
              <a:rPr lang="en-US" sz="4800" dirty="0">
                <a:solidFill>
                  <a:srgbClr val="874D63"/>
                </a:solidFill>
                <a:latin typeface="Roboto Condensed Bold"/>
              </a:rPr>
              <a:t> </a:t>
            </a:r>
            <a:r>
              <a:rPr lang="en-US" sz="4800" dirty="0" err="1">
                <a:solidFill>
                  <a:srgbClr val="874D63"/>
                </a:solidFill>
                <a:latin typeface="Roboto Condensed Bold"/>
              </a:rPr>
              <a:t>đã</a:t>
            </a:r>
            <a:r>
              <a:rPr lang="en-US" sz="4800" dirty="0">
                <a:solidFill>
                  <a:srgbClr val="874D63"/>
                </a:solidFill>
                <a:latin typeface="Roboto Condensed Bold"/>
              </a:rPr>
              <a:t> </a:t>
            </a:r>
            <a:r>
              <a:rPr lang="en-US" sz="4800" dirty="0" err="1">
                <a:solidFill>
                  <a:srgbClr val="874D63"/>
                </a:solidFill>
                <a:latin typeface="Roboto Condensed Bold"/>
              </a:rPr>
              <a:t>giao</a:t>
            </a:r>
            <a:r>
              <a:rPr lang="en-US" sz="4800" dirty="0">
                <a:solidFill>
                  <a:srgbClr val="874D63"/>
                </a:solidFill>
                <a:latin typeface="Roboto Condensed Bold"/>
              </a:rPr>
              <a:t> </a:t>
            </a:r>
            <a:r>
              <a:rPr lang="en-US" sz="4800" dirty="0" err="1">
                <a:solidFill>
                  <a:srgbClr val="874D63"/>
                </a:solidFill>
                <a:latin typeface="Roboto Condensed Bold"/>
              </a:rPr>
              <a:t>về</a:t>
            </a:r>
            <a:r>
              <a:rPr lang="en-US" sz="4800" dirty="0">
                <a:solidFill>
                  <a:srgbClr val="874D63"/>
                </a:solidFill>
                <a:latin typeface="Roboto Condensed Bold"/>
              </a:rPr>
              <a:t> </a:t>
            </a:r>
            <a:r>
              <a:rPr lang="en-US" sz="4800" dirty="0" err="1">
                <a:solidFill>
                  <a:srgbClr val="874D63"/>
                </a:solidFill>
                <a:latin typeface="Roboto Condensed Bold"/>
              </a:rPr>
              <a:t>nhà</a:t>
            </a:r>
            <a:r>
              <a:rPr lang="en-US" sz="4800" dirty="0">
                <a:solidFill>
                  <a:srgbClr val="874D63"/>
                </a:solidFill>
                <a:latin typeface="Roboto Condensed Bold"/>
              </a:rPr>
              <a:t> </a:t>
            </a:r>
            <a:r>
              <a:rPr lang="en-US" sz="4800" dirty="0" err="1">
                <a:solidFill>
                  <a:srgbClr val="874D63"/>
                </a:solidFill>
                <a:latin typeface="Roboto Condensed Bold"/>
              </a:rPr>
              <a:t>làm</a:t>
            </a:r>
            <a:r>
              <a:rPr lang="en-US" sz="4800" dirty="0">
                <a:solidFill>
                  <a:srgbClr val="874D63"/>
                </a:solidFill>
                <a:latin typeface="Roboto Condensed Bold"/>
              </a:rPr>
              <a:t> (</a:t>
            </a:r>
            <a:r>
              <a:rPr lang="en-US" sz="4800" dirty="0" err="1">
                <a:solidFill>
                  <a:srgbClr val="874D63"/>
                </a:solidFill>
                <a:latin typeface="Roboto Condensed Bold"/>
              </a:rPr>
              <a:t>thời</a:t>
            </a:r>
            <a:r>
              <a:rPr lang="en-US" sz="4800" dirty="0">
                <a:solidFill>
                  <a:srgbClr val="874D63"/>
                </a:solidFill>
                <a:latin typeface="Roboto Condensed Bold"/>
              </a:rPr>
              <a:t> </a:t>
            </a:r>
            <a:r>
              <a:rPr lang="en-US" sz="4800" dirty="0" err="1">
                <a:solidFill>
                  <a:srgbClr val="874D63"/>
                </a:solidFill>
                <a:latin typeface="Roboto Condensed Bold"/>
              </a:rPr>
              <a:t>gian</a:t>
            </a:r>
            <a:r>
              <a:rPr lang="en-US" sz="4800" dirty="0">
                <a:solidFill>
                  <a:srgbClr val="874D63"/>
                </a:solidFill>
                <a:latin typeface="Roboto Condensed Bold"/>
              </a:rPr>
              <a:t> 7 </a:t>
            </a:r>
            <a:r>
              <a:rPr lang="en-US" sz="4800" dirty="0" err="1">
                <a:solidFill>
                  <a:srgbClr val="874D63"/>
                </a:solidFill>
                <a:latin typeface="Roboto Condensed Bold"/>
              </a:rPr>
              <a:t>phút</a:t>
            </a:r>
            <a:r>
              <a:rPr lang="en-US" sz="4800" dirty="0">
                <a:solidFill>
                  <a:srgbClr val="874D63"/>
                </a:solidFill>
                <a:latin typeface="Roboto Condensed Bold"/>
              </a:rPr>
              <a:t>)</a:t>
            </a:r>
          </a:p>
          <a:p>
            <a:pPr algn="just">
              <a:lnSpc>
                <a:spcPts val="6720"/>
              </a:lnSpc>
            </a:pPr>
            <a:endParaRPr lang="en-US" sz="4800" dirty="0">
              <a:solidFill>
                <a:srgbClr val="874D63"/>
              </a:solidFill>
              <a:latin typeface="Roboto Condensed Bold"/>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346333" y="997631"/>
            <a:ext cx="2778715" cy="3032704"/>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23762" y="6415118"/>
            <a:ext cx="4908310" cy="4114800"/>
          </a:xfrm>
          <a:prstGeom prst="rect">
            <a:avLst/>
          </a:prstGeom>
        </p:spPr>
      </p:pic>
      <p:sp>
        <p:nvSpPr>
          <p:cNvPr id="10" name="TextBox 10"/>
          <p:cNvSpPr txBox="1"/>
          <p:nvPr/>
        </p:nvSpPr>
        <p:spPr>
          <a:xfrm>
            <a:off x="2970328" y="724101"/>
            <a:ext cx="11962097" cy="1272920"/>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V. VẬN DỤNG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944" y="6780269"/>
            <a:ext cx="2866644"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37429" y="-1962641"/>
            <a:ext cx="3466129"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65917" y="-257225"/>
            <a:ext cx="2986767" cy="2019801"/>
          </a:xfrm>
          <a:prstGeom prst="rect">
            <a:avLst/>
          </a:prstGeom>
        </p:spPr>
      </p:pic>
      <p:pic>
        <p:nvPicPr>
          <p:cNvPr id="6" name="Picture 6"/>
          <p:cNvPicPr>
            <a:picLocks noChangeAspect="1"/>
          </p:cNvPicPr>
          <p:nvPr/>
        </p:nvPicPr>
        <p:blipFill>
          <a:blip r:embed="rId2"/>
          <a:srcRect/>
          <a:stretch>
            <a:fillRect/>
          </a:stretch>
        </p:blipFill>
        <p:spPr>
          <a:xfrm>
            <a:off x="4059892" y="2536782"/>
            <a:ext cx="9782968" cy="6517903"/>
          </a:xfrm>
          <a:prstGeom prst="rect">
            <a:avLst/>
          </a:prstGeom>
        </p:spPr>
      </p:pic>
      <p:sp>
        <p:nvSpPr>
          <p:cNvPr id="7" name="TextBox 7"/>
          <p:cNvSpPr txBox="1"/>
          <p:nvPr/>
        </p:nvSpPr>
        <p:spPr>
          <a:xfrm>
            <a:off x="4893726" y="3341833"/>
            <a:ext cx="8115300" cy="7611710"/>
          </a:xfrm>
          <a:prstGeom prst="rect">
            <a:avLst/>
          </a:prstGeom>
        </p:spPr>
        <p:txBody>
          <a:bodyPr lIns="0" tIns="0" rIns="0" bIns="0" rtlCol="0" anchor="t">
            <a:spAutoFit/>
          </a:bodyPr>
          <a:lstStyle/>
          <a:p>
            <a:pPr algn="just">
              <a:lnSpc>
                <a:spcPts val="6720"/>
              </a:lnSpc>
            </a:pPr>
            <a:r>
              <a:rPr lang="en-US" sz="4800" dirty="0" err="1">
                <a:solidFill>
                  <a:srgbClr val="874D63"/>
                </a:solidFill>
                <a:latin typeface="Roboto Condensed Bold"/>
              </a:rPr>
              <a:t>Nhiệm</a:t>
            </a:r>
            <a:r>
              <a:rPr lang="en-US" sz="4800" dirty="0">
                <a:solidFill>
                  <a:srgbClr val="874D63"/>
                </a:solidFill>
                <a:latin typeface="Roboto Condensed Bold"/>
              </a:rPr>
              <a:t> </a:t>
            </a:r>
            <a:r>
              <a:rPr lang="en-US" sz="4800" dirty="0" err="1">
                <a:solidFill>
                  <a:srgbClr val="874D63"/>
                </a:solidFill>
                <a:latin typeface="Roboto Condensed Bold"/>
              </a:rPr>
              <a:t>vụ</a:t>
            </a:r>
            <a:r>
              <a:rPr lang="en-US" sz="4800" dirty="0">
                <a:solidFill>
                  <a:srgbClr val="874D63"/>
                </a:solidFill>
                <a:latin typeface="Roboto Condensed Bold"/>
              </a:rPr>
              <a:t> 2: </a:t>
            </a:r>
            <a:r>
              <a:rPr lang="en-US" sz="4800" dirty="0" err="1">
                <a:solidFill>
                  <a:srgbClr val="874D63"/>
                </a:solidFill>
                <a:latin typeface="Roboto Condensed Bold"/>
              </a:rPr>
              <a:t>Có</a:t>
            </a:r>
            <a:r>
              <a:rPr lang="en-US" sz="4800" dirty="0">
                <a:solidFill>
                  <a:srgbClr val="874D63"/>
                </a:solidFill>
                <a:latin typeface="Roboto Condensed Bold"/>
              </a:rPr>
              <a:t> </a:t>
            </a:r>
            <a:r>
              <a:rPr lang="en-US" sz="4800" dirty="0" err="1">
                <a:solidFill>
                  <a:srgbClr val="874D63"/>
                </a:solidFill>
                <a:latin typeface="Roboto Condensed Bold"/>
              </a:rPr>
              <a:t>những</a:t>
            </a:r>
            <a:r>
              <a:rPr lang="en-US" sz="4800" dirty="0">
                <a:solidFill>
                  <a:srgbClr val="874D63"/>
                </a:solidFill>
                <a:latin typeface="Roboto Condensed Bold"/>
              </a:rPr>
              <a:t> </a:t>
            </a:r>
            <a:r>
              <a:rPr lang="en-US" sz="4800" dirty="0" err="1">
                <a:solidFill>
                  <a:srgbClr val="874D63"/>
                </a:solidFill>
                <a:latin typeface="Roboto Condensed Bold"/>
              </a:rPr>
              <a:t>cách</a:t>
            </a:r>
            <a:r>
              <a:rPr lang="en-US" sz="4800" dirty="0">
                <a:solidFill>
                  <a:srgbClr val="874D63"/>
                </a:solidFill>
                <a:latin typeface="Roboto Condensed Bold"/>
              </a:rPr>
              <a:t> </a:t>
            </a:r>
            <a:r>
              <a:rPr lang="en-US" sz="4800" dirty="0" err="1">
                <a:solidFill>
                  <a:srgbClr val="874D63"/>
                </a:solidFill>
                <a:latin typeface="Roboto Condensed Bold"/>
              </a:rPr>
              <a:t>nào</a:t>
            </a:r>
            <a:r>
              <a:rPr lang="en-US" sz="4800" dirty="0">
                <a:solidFill>
                  <a:srgbClr val="874D63"/>
                </a:solidFill>
                <a:latin typeface="Roboto Condensed Bold"/>
              </a:rPr>
              <a:t> </a:t>
            </a:r>
            <a:r>
              <a:rPr lang="en-US" sz="4800" dirty="0" err="1">
                <a:solidFill>
                  <a:srgbClr val="874D63"/>
                </a:solidFill>
                <a:latin typeface="Roboto Condensed Bold"/>
              </a:rPr>
              <a:t>để</a:t>
            </a:r>
            <a:r>
              <a:rPr lang="en-US" sz="4800" dirty="0">
                <a:solidFill>
                  <a:srgbClr val="874D63"/>
                </a:solidFill>
                <a:latin typeface="Roboto Condensed Bold"/>
              </a:rPr>
              <a:t> </a:t>
            </a:r>
            <a:r>
              <a:rPr lang="en-US" sz="4800" dirty="0" err="1">
                <a:solidFill>
                  <a:srgbClr val="874D63"/>
                </a:solidFill>
                <a:latin typeface="Roboto Condensed Bold"/>
              </a:rPr>
              <a:t>triển</a:t>
            </a:r>
            <a:r>
              <a:rPr lang="en-US" sz="4800" dirty="0">
                <a:solidFill>
                  <a:srgbClr val="874D63"/>
                </a:solidFill>
                <a:latin typeface="Roboto Condensed Bold"/>
              </a:rPr>
              <a:t> </a:t>
            </a:r>
            <a:r>
              <a:rPr lang="en-US" sz="4800" dirty="0" err="1">
                <a:solidFill>
                  <a:srgbClr val="874D63"/>
                </a:solidFill>
                <a:latin typeface="Roboto Condensed Bold"/>
              </a:rPr>
              <a:t>khai</a:t>
            </a:r>
            <a:r>
              <a:rPr lang="en-US" sz="4800" dirty="0">
                <a:solidFill>
                  <a:srgbClr val="874D63"/>
                </a:solidFill>
                <a:latin typeface="Roboto Condensed Bold"/>
              </a:rPr>
              <a:t> ý </a:t>
            </a:r>
            <a:r>
              <a:rPr lang="en-US" sz="4800" dirty="0" err="1">
                <a:solidFill>
                  <a:srgbClr val="874D63"/>
                </a:solidFill>
                <a:latin typeface="Roboto Condensed Bold"/>
              </a:rPr>
              <a:t>tưởng</a:t>
            </a:r>
            <a:r>
              <a:rPr lang="en-US" sz="4800" dirty="0">
                <a:solidFill>
                  <a:srgbClr val="874D63"/>
                </a:solidFill>
                <a:latin typeface="Roboto Condensed Bold"/>
              </a:rPr>
              <a:t> </a:t>
            </a:r>
            <a:r>
              <a:rPr lang="en-US" sz="4800" dirty="0" err="1">
                <a:solidFill>
                  <a:srgbClr val="874D63"/>
                </a:solidFill>
                <a:latin typeface="Roboto Condensed Bold"/>
              </a:rPr>
              <a:t>và</a:t>
            </a:r>
            <a:r>
              <a:rPr lang="en-US" sz="4800" dirty="0">
                <a:solidFill>
                  <a:srgbClr val="874D63"/>
                </a:solidFill>
                <a:latin typeface="Roboto Condensed Bold"/>
              </a:rPr>
              <a:t> </a:t>
            </a:r>
            <a:r>
              <a:rPr lang="en-US" sz="4800" dirty="0" err="1">
                <a:solidFill>
                  <a:srgbClr val="874D63"/>
                </a:solidFill>
                <a:latin typeface="Roboto Condensed Bold"/>
              </a:rPr>
              <a:t>thông</a:t>
            </a:r>
            <a:r>
              <a:rPr lang="en-US" sz="4800" dirty="0">
                <a:solidFill>
                  <a:srgbClr val="874D63"/>
                </a:solidFill>
                <a:latin typeface="Roboto Condensed Bold"/>
              </a:rPr>
              <a:t> tin </a:t>
            </a:r>
            <a:r>
              <a:rPr lang="en-US" sz="4800" dirty="0" err="1">
                <a:solidFill>
                  <a:srgbClr val="874D63"/>
                </a:solidFill>
                <a:latin typeface="Roboto Condensed Bold"/>
              </a:rPr>
              <a:t>trong</a:t>
            </a:r>
            <a:r>
              <a:rPr lang="en-US" sz="4800" dirty="0">
                <a:solidFill>
                  <a:srgbClr val="874D63"/>
                </a:solidFill>
                <a:latin typeface="Roboto Condensed Bold"/>
              </a:rPr>
              <a:t> </a:t>
            </a:r>
            <a:r>
              <a:rPr lang="en-US" sz="4800" dirty="0" err="1">
                <a:solidFill>
                  <a:srgbClr val="874D63"/>
                </a:solidFill>
                <a:latin typeface="Roboto Condensed Bold"/>
              </a:rPr>
              <a:t>văn</a:t>
            </a:r>
            <a:r>
              <a:rPr lang="en-US" sz="4800" dirty="0">
                <a:solidFill>
                  <a:srgbClr val="874D63"/>
                </a:solidFill>
                <a:latin typeface="Roboto Condensed Bold"/>
              </a:rPr>
              <a:t> </a:t>
            </a:r>
            <a:r>
              <a:rPr lang="en-US" sz="4800" dirty="0" err="1">
                <a:solidFill>
                  <a:srgbClr val="874D63"/>
                </a:solidFill>
                <a:latin typeface="Roboto Condensed Bold"/>
              </a:rPr>
              <a:t>bản</a:t>
            </a:r>
            <a:r>
              <a:rPr lang="en-US" sz="4800" dirty="0">
                <a:solidFill>
                  <a:srgbClr val="874D63"/>
                </a:solidFill>
                <a:latin typeface="Roboto Condensed Bold"/>
              </a:rPr>
              <a:t> </a:t>
            </a:r>
            <a:r>
              <a:rPr lang="en-US" sz="4800" dirty="0" err="1">
                <a:solidFill>
                  <a:srgbClr val="874D63"/>
                </a:solidFill>
                <a:latin typeface="Roboto Condensed Bold"/>
              </a:rPr>
              <a:t>thông</a:t>
            </a:r>
            <a:r>
              <a:rPr lang="en-US" sz="4800" dirty="0">
                <a:solidFill>
                  <a:srgbClr val="874D63"/>
                </a:solidFill>
                <a:latin typeface="Roboto Condensed Bold"/>
              </a:rPr>
              <a:t> tin? </a:t>
            </a:r>
            <a:r>
              <a:rPr lang="en-US" sz="4800" dirty="0" err="1">
                <a:solidFill>
                  <a:srgbClr val="874D63"/>
                </a:solidFill>
                <a:latin typeface="Roboto Condensed Bold"/>
              </a:rPr>
              <a:t>Rút</a:t>
            </a:r>
            <a:r>
              <a:rPr lang="en-US" sz="4800" dirty="0">
                <a:solidFill>
                  <a:srgbClr val="874D63"/>
                </a:solidFill>
                <a:latin typeface="Roboto Condensed Bold"/>
              </a:rPr>
              <a:t> </a:t>
            </a:r>
            <a:r>
              <a:rPr lang="en-US" sz="4800" dirty="0" err="1">
                <a:solidFill>
                  <a:srgbClr val="874D63"/>
                </a:solidFill>
                <a:latin typeface="Roboto Condensed Bold"/>
              </a:rPr>
              <a:t>ra</a:t>
            </a:r>
            <a:r>
              <a:rPr lang="en-US" sz="4800" dirty="0">
                <a:solidFill>
                  <a:srgbClr val="874D63"/>
                </a:solidFill>
                <a:latin typeface="Roboto Condensed Bold"/>
              </a:rPr>
              <a:t> </a:t>
            </a:r>
            <a:r>
              <a:rPr lang="en-US" sz="4800" dirty="0" err="1">
                <a:solidFill>
                  <a:srgbClr val="874D63"/>
                </a:solidFill>
                <a:latin typeface="Roboto Condensed Bold"/>
              </a:rPr>
              <a:t>vai</a:t>
            </a:r>
            <a:r>
              <a:rPr lang="en-US" sz="4800" dirty="0">
                <a:solidFill>
                  <a:srgbClr val="874D63"/>
                </a:solidFill>
                <a:latin typeface="Roboto Condensed Bold"/>
              </a:rPr>
              <a:t> </a:t>
            </a:r>
            <a:r>
              <a:rPr lang="en-US" sz="4800" dirty="0" err="1">
                <a:solidFill>
                  <a:srgbClr val="874D63"/>
                </a:solidFill>
                <a:latin typeface="Roboto Condensed Bold"/>
              </a:rPr>
              <a:t>trò</a:t>
            </a:r>
            <a:r>
              <a:rPr lang="en-US" sz="4800" dirty="0">
                <a:solidFill>
                  <a:srgbClr val="874D63"/>
                </a:solidFill>
                <a:latin typeface="Roboto Condensed Bold"/>
              </a:rPr>
              <a:t>, </a:t>
            </a:r>
            <a:r>
              <a:rPr lang="en-US" sz="4800" dirty="0" err="1">
                <a:solidFill>
                  <a:srgbClr val="874D63"/>
                </a:solidFill>
                <a:latin typeface="Roboto Condensed Bold"/>
              </a:rPr>
              <a:t>chức</a:t>
            </a:r>
            <a:r>
              <a:rPr lang="en-US" sz="4800" dirty="0">
                <a:solidFill>
                  <a:srgbClr val="874D63"/>
                </a:solidFill>
                <a:latin typeface="Roboto Condensed Bold"/>
              </a:rPr>
              <a:t> </a:t>
            </a:r>
            <a:r>
              <a:rPr lang="en-US" sz="4800" dirty="0" err="1">
                <a:solidFill>
                  <a:srgbClr val="874D63"/>
                </a:solidFill>
                <a:latin typeface="Roboto Condensed Bold"/>
              </a:rPr>
              <a:t>năng</a:t>
            </a:r>
            <a:r>
              <a:rPr lang="en-US" sz="4800" dirty="0">
                <a:solidFill>
                  <a:srgbClr val="874D63"/>
                </a:solidFill>
                <a:latin typeface="Roboto Condensed Bold"/>
              </a:rPr>
              <a:t> </a:t>
            </a:r>
            <a:r>
              <a:rPr lang="en-US" sz="4800" dirty="0" err="1">
                <a:solidFill>
                  <a:srgbClr val="874D63"/>
                </a:solidFill>
                <a:latin typeface="Roboto Condensed Bold"/>
              </a:rPr>
              <a:t>của</a:t>
            </a:r>
            <a:r>
              <a:rPr lang="en-US" sz="4800" dirty="0">
                <a:solidFill>
                  <a:srgbClr val="874D63"/>
                </a:solidFill>
                <a:latin typeface="Roboto Condensed Bold"/>
              </a:rPr>
              <a:t> </a:t>
            </a:r>
            <a:r>
              <a:rPr lang="en-US" sz="4800" dirty="0" err="1">
                <a:solidFill>
                  <a:srgbClr val="874D63"/>
                </a:solidFill>
                <a:latin typeface="Roboto Condensed Bold"/>
              </a:rPr>
              <a:t>văn</a:t>
            </a:r>
            <a:r>
              <a:rPr lang="en-US" sz="4800" dirty="0">
                <a:solidFill>
                  <a:srgbClr val="874D63"/>
                </a:solidFill>
                <a:latin typeface="Roboto Condensed Bold"/>
              </a:rPr>
              <a:t> </a:t>
            </a:r>
            <a:r>
              <a:rPr lang="en-US" sz="4800" dirty="0" err="1">
                <a:solidFill>
                  <a:srgbClr val="874D63"/>
                </a:solidFill>
                <a:latin typeface="Roboto Condensed Bold"/>
              </a:rPr>
              <a:t>bản</a:t>
            </a:r>
            <a:r>
              <a:rPr lang="en-US" sz="4800" dirty="0">
                <a:solidFill>
                  <a:srgbClr val="874D63"/>
                </a:solidFill>
                <a:latin typeface="Roboto Condensed Bold"/>
              </a:rPr>
              <a:t> </a:t>
            </a:r>
            <a:r>
              <a:rPr lang="en-US" sz="4800" dirty="0" err="1">
                <a:solidFill>
                  <a:srgbClr val="874D63"/>
                </a:solidFill>
                <a:latin typeface="Roboto Condensed Bold"/>
              </a:rPr>
              <a:t>thông</a:t>
            </a:r>
            <a:r>
              <a:rPr lang="en-US" sz="4800" dirty="0">
                <a:solidFill>
                  <a:srgbClr val="874D63"/>
                </a:solidFill>
                <a:latin typeface="Roboto Condensed Bold"/>
              </a:rPr>
              <a:t> tin.</a:t>
            </a:r>
          </a:p>
          <a:p>
            <a:pPr algn="just">
              <a:lnSpc>
                <a:spcPts val="6720"/>
              </a:lnSpc>
            </a:pPr>
            <a:endParaRPr lang="en-US" sz="4800" dirty="0">
              <a:solidFill>
                <a:srgbClr val="874D63"/>
              </a:solidFill>
              <a:latin typeface="Roboto Condensed Bold"/>
            </a:endParaRPr>
          </a:p>
          <a:p>
            <a:pPr algn="just">
              <a:lnSpc>
                <a:spcPts val="6720"/>
              </a:lnSpc>
            </a:pPr>
            <a:endParaRPr lang="en-US" sz="4800" dirty="0">
              <a:solidFill>
                <a:srgbClr val="874D63"/>
              </a:solidFill>
              <a:latin typeface="Roboto Condensed Bold"/>
            </a:endParaRPr>
          </a:p>
          <a:p>
            <a:pPr algn="just">
              <a:lnSpc>
                <a:spcPts val="6720"/>
              </a:lnSpc>
            </a:pPr>
            <a:endParaRPr lang="en-US" sz="4800" dirty="0">
              <a:solidFill>
                <a:srgbClr val="874D63"/>
              </a:solidFill>
              <a:latin typeface="Roboto Condensed Bold"/>
            </a:endParaRPr>
          </a:p>
          <a:p>
            <a:pPr algn="just">
              <a:lnSpc>
                <a:spcPts val="6720"/>
              </a:lnSpc>
            </a:pPr>
            <a:endParaRPr lang="en-US" sz="4800" dirty="0">
              <a:solidFill>
                <a:srgbClr val="874D63"/>
              </a:solidFill>
              <a:latin typeface="Roboto Condensed Bold"/>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701065" y="1020430"/>
            <a:ext cx="2778715" cy="3032704"/>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05737" y="6780269"/>
            <a:ext cx="4908310" cy="4114800"/>
          </a:xfrm>
          <a:prstGeom prst="rect">
            <a:avLst/>
          </a:prstGeom>
        </p:spPr>
      </p:pic>
      <p:sp>
        <p:nvSpPr>
          <p:cNvPr id="10" name="TextBox 10"/>
          <p:cNvSpPr txBox="1"/>
          <p:nvPr/>
        </p:nvSpPr>
        <p:spPr>
          <a:xfrm>
            <a:off x="2682560" y="724101"/>
            <a:ext cx="11962097" cy="1272920"/>
          </a:xfrm>
          <a:prstGeom prst="rect">
            <a:avLst/>
          </a:prstGeom>
        </p:spPr>
        <p:txBody>
          <a:bodyPr lIns="0" tIns="0" rIns="0" bIns="0" rtlCol="0" anchor="t">
            <a:spAutoFit/>
          </a:bodyPr>
          <a:lstStyle/>
          <a:p>
            <a:pPr algn="ctr">
              <a:lnSpc>
                <a:spcPts val="9266"/>
              </a:lnSpc>
              <a:spcBef>
                <a:spcPct val="0"/>
              </a:spcBef>
            </a:pPr>
            <a:r>
              <a:rPr lang="en-US" sz="8200">
                <a:solidFill>
                  <a:srgbClr val="874D63"/>
                </a:solidFill>
                <a:latin typeface="iCiel Brush Up"/>
              </a:rPr>
              <a:t>V. VẬN DỤNG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BC7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98621" y="1919547"/>
            <a:ext cx="11389379" cy="875558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6161" y="6083751"/>
            <a:ext cx="6843742" cy="411480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6161" y="5357089"/>
            <a:ext cx="1791605" cy="1880501"/>
          </a:xfrm>
          <a:prstGeom prst="rect">
            <a:avLst/>
          </a:prstGeom>
        </p:spPr>
      </p:pic>
      <p:sp>
        <p:nvSpPr>
          <p:cNvPr id="5" name="TextBox 5"/>
          <p:cNvSpPr txBox="1"/>
          <p:nvPr/>
        </p:nvSpPr>
        <p:spPr>
          <a:xfrm>
            <a:off x="1028700" y="2257241"/>
            <a:ext cx="10848357" cy="2284762"/>
          </a:xfrm>
          <a:prstGeom prst="rect">
            <a:avLst/>
          </a:prstGeom>
        </p:spPr>
        <p:txBody>
          <a:bodyPr lIns="0" tIns="0" rIns="0" bIns="0" rtlCol="0" anchor="t">
            <a:spAutoFit/>
          </a:bodyPr>
          <a:lstStyle/>
          <a:p>
            <a:pPr algn="just">
              <a:lnSpc>
                <a:spcPts val="9262"/>
              </a:lnSpc>
            </a:pPr>
            <a:r>
              <a:rPr lang="en-US" sz="5899" spc="-70">
                <a:solidFill>
                  <a:srgbClr val="0F0550"/>
                </a:solidFill>
                <a:latin typeface="Roboto Condensed"/>
              </a:rPr>
              <a:t>Đã uống _____.______ </a:t>
            </a:r>
          </a:p>
          <a:p>
            <a:pPr algn="just">
              <a:lnSpc>
                <a:spcPts val="9262"/>
              </a:lnSpc>
              <a:spcBef>
                <a:spcPct val="0"/>
              </a:spcBef>
            </a:pPr>
            <a:r>
              <a:rPr lang="en-US" sz="5899" spc="-70">
                <a:solidFill>
                  <a:srgbClr val="0F0550"/>
                </a:solidFill>
                <a:latin typeface="Roboto Condensed"/>
              </a:rPr>
              <a:t>thì không lái xe</a:t>
            </a:r>
          </a:p>
        </p:txBody>
      </p:sp>
      <p:sp>
        <p:nvSpPr>
          <p:cNvPr id="6" name="TextBox 6"/>
          <p:cNvSpPr txBox="1"/>
          <p:nvPr/>
        </p:nvSpPr>
        <p:spPr>
          <a:xfrm>
            <a:off x="3598032" y="1786197"/>
            <a:ext cx="3300589" cy="1137174"/>
          </a:xfrm>
          <a:prstGeom prst="rect">
            <a:avLst/>
          </a:prstGeom>
        </p:spPr>
        <p:txBody>
          <a:bodyPr wrap="square" lIns="0" tIns="0" rIns="0" bIns="0" rtlCol="0" anchor="t">
            <a:spAutoFit/>
          </a:bodyPr>
          <a:lstStyle/>
          <a:p>
            <a:pPr algn="ctr">
              <a:lnSpc>
                <a:spcPts val="9239"/>
              </a:lnSpc>
            </a:pPr>
            <a:r>
              <a:rPr lang="en-US" sz="6599" dirty="0" err="1">
                <a:solidFill>
                  <a:srgbClr val="202F5A"/>
                </a:solidFill>
                <a:latin typeface="Roboto Condensed"/>
              </a:rPr>
              <a:t>rượu</a:t>
            </a:r>
            <a:r>
              <a:rPr lang="en-US" sz="6599" dirty="0">
                <a:solidFill>
                  <a:srgbClr val="202F5A"/>
                </a:solidFill>
                <a:latin typeface="Roboto Condensed"/>
              </a:rPr>
              <a:t>, </a:t>
            </a:r>
            <a:r>
              <a:rPr lang="en-US" sz="6599" dirty="0" err="1">
                <a:solidFill>
                  <a:srgbClr val="202F5A"/>
                </a:solidFill>
                <a:latin typeface="Roboto Condensed"/>
              </a:rPr>
              <a:t>bia</a:t>
            </a:r>
            <a:endParaRPr lang="en-US" sz="6599" dirty="0">
              <a:solidFill>
                <a:srgbClr val="202F5A"/>
              </a:solidFill>
              <a:latin typeface="Roboto Condensed"/>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8700" y="-432984"/>
            <a:ext cx="4114800"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6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225755">
            <a:off x="-712098" y="4898029"/>
            <a:ext cx="21075309" cy="14858093"/>
          </a:xfrm>
          <a:prstGeom prst="rect">
            <a:avLst/>
          </a:prstGeom>
        </p:spPr>
      </p:pic>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17855" y="0"/>
            <a:ext cx="8541445" cy="9050538"/>
          </a:xfrm>
          <a:prstGeom prst="rect">
            <a:avLst/>
          </a:prstGeom>
        </p:spPr>
      </p:pic>
      <p:pic>
        <p:nvPicPr>
          <p:cNvPr id="4" name="Picture 4"/>
          <p:cNvPicPr>
            <a:picLocks noChangeAspect="1"/>
          </p:cNvPicPr>
          <p:nvPr/>
        </p:nvPicPr>
        <p:blipFill>
          <a:blip r:embed="rId2">
            <a:alphaModFix amt="9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5453" y="-457876"/>
            <a:ext cx="4439973" cy="290818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3929" y="4582397"/>
            <a:ext cx="5583381" cy="5704603"/>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878893" y="4315697"/>
            <a:ext cx="3195895" cy="5080180"/>
          </a:xfrm>
          <a:prstGeom prst="rect">
            <a:avLst/>
          </a:prstGeom>
        </p:spPr>
      </p:pic>
      <p:sp>
        <p:nvSpPr>
          <p:cNvPr id="7" name="TextBox 7"/>
          <p:cNvSpPr txBox="1"/>
          <p:nvPr/>
        </p:nvSpPr>
        <p:spPr>
          <a:xfrm>
            <a:off x="504532" y="1470514"/>
            <a:ext cx="12068467" cy="1326435"/>
          </a:xfrm>
          <a:prstGeom prst="rect">
            <a:avLst/>
          </a:prstGeom>
        </p:spPr>
        <p:txBody>
          <a:bodyPr wrap="square" lIns="0" tIns="0" rIns="0" bIns="0" rtlCol="0" anchor="t">
            <a:spAutoFit/>
          </a:bodyPr>
          <a:lstStyle/>
          <a:p>
            <a:pPr algn="ctr">
              <a:lnSpc>
                <a:spcPts val="11056"/>
              </a:lnSpc>
              <a:spcBef>
                <a:spcPct val="0"/>
              </a:spcBef>
            </a:pPr>
            <a:r>
              <a:rPr lang="en-US" sz="7042" spc="-84" dirty="0" err="1">
                <a:solidFill>
                  <a:srgbClr val="3C9C7D"/>
                </a:solidFill>
                <a:latin typeface="Roboto Condensed"/>
              </a:rPr>
              <a:t>Nhanh</a:t>
            </a:r>
            <a:r>
              <a:rPr lang="en-US" sz="7042" spc="-84" dirty="0">
                <a:solidFill>
                  <a:srgbClr val="3C9C7D"/>
                </a:solidFill>
                <a:latin typeface="Roboto Condensed"/>
              </a:rPr>
              <a:t> _____ </a:t>
            </a:r>
            <a:r>
              <a:rPr lang="en-US" sz="7042" spc="-84" dirty="0" err="1">
                <a:solidFill>
                  <a:srgbClr val="3C9C7D"/>
                </a:solidFill>
                <a:latin typeface="Roboto Condensed"/>
              </a:rPr>
              <a:t>phút</a:t>
            </a:r>
            <a:r>
              <a:rPr lang="en-US" sz="7042" spc="-84" dirty="0">
                <a:solidFill>
                  <a:srgbClr val="3C9C7D"/>
                </a:solidFill>
                <a:latin typeface="Roboto Condensed"/>
              </a:rPr>
              <a:t>, </a:t>
            </a:r>
            <a:r>
              <a:rPr lang="en-US" sz="7042" spc="-84" dirty="0" err="1">
                <a:solidFill>
                  <a:srgbClr val="3C9C7D"/>
                </a:solidFill>
                <a:latin typeface="Roboto Condensed"/>
              </a:rPr>
              <a:t>chậm</a:t>
            </a:r>
            <a:r>
              <a:rPr lang="en-US" sz="7042" spc="-84" dirty="0">
                <a:solidFill>
                  <a:srgbClr val="3C9C7D"/>
                </a:solidFill>
                <a:latin typeface="Roboto Condensed"/>
              </a:rPr>
              <a:t> _____ </a:t>
            </a:r>
            <a:r>
              <a:rPr lang="en-US" sz="7042" spc="-84" dirty="0" err="1">
                <a:solidFill>
                  <a:srgbClr val="3C9C7D"/>
                </a:solidFill>
                <a:latin typeface="Roboto Condensed"/>
              </a:rPr>
              <a:t>đời</a:t>
            </a:r>
            <a:endParaRPr lang="en-US" sz="7042" spc="-84" dirty="0">
              <a:solidFill>
                <a:srgbClr val="3C9C7D"/>
              </a:solidFill>
              <a:latin typeface="Roboto Condensed"/>
            </a:endParaRPr>
          </a:p>
        </p:txBody>
      </p:sp>
      <p:sp>
        <p:nvSpPr>
          <p:cNvPr id="8" name="TextBox 8"/>
          <p:cNvSpPr txBox="1"/>
          <p:nvPr/>
        </p:nvSpPr>
        <p:spPr>
          <a:xfrm>
            <a:off x="3252045" y="1233618"/>
            <a:ext cx="1692461" cy="1028701"/>
          </a:xfrm>
          <a:prstGeom prst="rect">
            <a:avLst/>
          </a:prstGeom>
        </p:spPr>
        <p:txBody>
          <a:bodyPr wrap="square" lIns="0" tIns="0" rIns="0" bIns="0" rtlCol="0" anchor="t">
            <a:spAutoFit/>
          </a:bodyPr>
          <a:lstStyle/>
          <a:p>
            <a:pPr algn="ctr">
              <a:lnSpc>
                <a:spcPts val="8399"/>
              </a:lnSpc>
            </a:pPr>
            <a:r>
              <a:rPr lang="en-US" sz="5999" dirty="0" err="1">
                <a:solidFill>
                  <a:srgbClr val="000000"/>
                </a:solidFill>
                <a:latin typeface="Roboto Condensed"/>
              </a:rPr>
              <a:t>một</a:t>
            </a:r>
            <a:endParaRPr lang="en-US" sz="5999" dirty="0">
              <a:solidFill>
                <a:srgbClr val="000000"/>
              </a:solidFill>
              <a:latin typeface="Roboto Condensed"/>
            </a:endParaRPr>
          </a:p>
        </p:txBody>
      </p:sp>
      <p:sp>
        <p:nvSpPr>
          <p:cNvPr id="9" name="TextBox 9"/>
          <p:cNvSpPr txBox="1"/>
          <p:nvPr/>
        </p:nvSpPr>
        <p:spPr>
          <a:xfrm>
            <a:off x="9467029" y="1233618"/>
            <a:ext cx="1470811" cy="1028701"/>
          </a:xfrm>
          <a:prstGeom prst="rect">
            <a:avLst/>
          </a:prstGeom>
        </p:spPr>
        <p:txBody>
          <a:bodyPr wrap="square" lIns="0" tIns="0" rIns="0" bIns="0" rtlCol="0" anchor="t">
            <a:spAutoFit/>
          </a:bodyPr>
          <a:lstStyle/>
          <a:p>
            <a:pPr algn="ctr">
              <a:lnSpc>
                <a:spcPts val="8399"/>
              </a:lnSpc>
            </a:pPr>
            <a:r>
              <a:rPr lang="en-US" sz="5999" dirty="0" err="1">
                <a:solidFill>
                  <a:srgbClr val="000000"/>
                </a:solidFill>
                <a:latin typeface="Roboto Condensed"/>
              </a:rPr>
              <a:t>cả</a:t>
            </a:r>
            <a:endParaRPr lang="en-US" sz="5999" dirty="0">
              <a:solidFill>
                <a:srgbClr val="000000"/>
              </a:solidFill>
              <a:latin typeface="Roboto Condensed"/>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6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56241" y="1238173"/>
            <a:ext cx="20918077" cy="13858226"/>
          </a:xfrm>
          <a:prstGeom prst="rect">
            <a:avLst/>
          </a:prstGeom>
        </p:spPr>
      </p:pic>
      <p:sp>
        <p:nvSpPr>
          <p:cNvPr id="3" name="TextBox 3"/>
          <p:cNvSpPr txBox="1"/>
          <p:nvPr/>
        </p:nvSpPr>
        <p:spPr>
          <a:xfrm>
            <a:off x="899806" y="2708119"/>
            <a:ext cx="6650083" cy="2720710"/>
          </a:xfrm>
          <a:prstGeom prst="rect">
            <a:avLst/>
          </a:prstGeom>
        </p:spPr>
        <p:txBody>
          <a:bodyPr lIns="0" tIns="0" rIns="0" bIns="0" rtlCol="0" anchor="t">
            <a:spAutoFit/>
          </a:bodyPr>
          <a:lstStyle/>
          <a:p>
            <a:pPr algn="ctr">
              <a:lnSpc>
                <a:spcPts val="11056"/>
              </a:lnSpc>
            </a:pPr>
            <a:r>
              <a:rPr lang="en-US" sz="7042" spc="-84">
                <a:solidFill>
                  <a:srgbClr val="E29971"/>
                </a:solidFill>
                <a:latin typeface="Roboto Condensed"/>
              </a:rPr>
              <a:t>_______ giao thông, </a:t>
            </a:r>
          </a:p>
          <a:p>
            <a:pPr algn="ctr">
              <a:lnSpc>
                <a:spcPts val="11056"/>
              </a:lnSpc>
              <a:spcBef>
                <a:spcPct val="0"/>
              </a:spcBef>
            </a:pPr>
            <a:r>
              <a:rPr lang="en-US" sz="7042" spc="-84">
                <a:solidFill>
                  <a:srgbClr val="E29971"/>
                </a:solidFill>
                <a:latin typeface="Roboto Condensed"/>
              </a:rPr>
              <a:t>là không tai nạn </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0" y="0"/>
            <a:ext cx="2796695" cy="247634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98696" y="2476346"/>
            <a:ext cx="9641101" cy="7857497"/>
          </a:xfrm>
          <a:prstGeom prst="rect">
            <a:avLst/>
          </a:prstGeom>
        </p:spPr>
      </p:pic>
      <p:sp>
        <p:nvSpPr>
          <p:cNvPr id="6" name="TextBox 6"/>
          <p:cNvSpPr txBox="1"/>
          <p:nvPr/>
        </p:nvSpPr>
        <p:spPr>
          <a:xfrm>
            <a:off x="1028700" y="2673124"/>
            <a:ext cx="2498080" cy="1028701"/>
          </a:xfrm>
          <a:prstGeom prst="rect">
            <a:avLst/>
          </a:prstGeom>
        </p:spPr>
        <p:txBody>
          <a:bodyPr lIns="0" tIns="0" rIns="0" bIns="0" rtlCol="0" anchor="t">
            <a:spAutoFit/>
          </a:bodyPr>
          <a:lstStyle/>
          <a:p>
            <a:pPr algn="ctr">
              <a:lnSpc>
                <a:spcPts val="8399"/>
              </a:lnSpc>
            </a:pPr>
            <a:r>
              <a:rPr lang="en-US" sz="5999" dirty="0">
                <a:solidFill>
                  <a:srgbClr val="000000"/>
                </a:solidFill>
                <a:latin typeface="Roboto Condensed"/>
              </a:rPr>
              <a:t>An </a:t>
            </a:r>
            <a:r>
              <a:rPr lang="en-US" sz="5999" dirty="0" err="1">
                <a:solidFill>
                  <a:srgbClr val="000000"/>
                </a:solidFill>
                <a:latin typeface="Roboto Condensed"/>
              </a:rPr>
              <a:t>toàn</a:t>
            </a:r>
            <a:r>
              <a:rPr lang="en-US" sz="5999" dirty="0">
                <a:solidFill>
                  <a:srgbClr val="000000"/>
                </a:solidFill>
                <a:latin typeface="Roboto Condensed"/>
              </a:rPr>
              <a:t>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7D2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3687353" cy="3986327"/>
          </a:xfrm>
          <a:prstGeom prst="rect">
            <a:avLst/>
          </a:prstGeom>
        </p:spPr>
      </p:pic>
      <p:sp>
        <p:nvSpPr>
          <p:cNvPr id="3" name="TextBox 3"/>
          <p:cNvSpPr txBox="1"/>
          <p:nvPr/>
        </p:nvSpPr>
        <p:spPr>
          <a:xfrm>
            <a:off x="5006685" y="2653744"/>
            <a:ext cx="8274630" cy="2928861"/>
          </a:xfrm>
          <a:prstGeom prst="rect">
            <a:avLst/>
          </a:prstGeom>
        </p:spPr>
        <p:txBody>
          <a:bodyPr lIns="0" tIns="0" rIns="0" bIns="0" rtlCol="0" anchor="t">
            <a:spAutoFit/>
          </a:bodyPr>
          <a:lstStyle/>
          <a:p>
            <a:pPr algn="ctr">
              <a:lnSpc>
                <a:spcPts val="23891"/>
              </a:lnSpc>
            </a:pPr>
            <a:r>
              <a:rPr lang="en-US" sz="17065">
                <a:solidFill>
                  <a:srgbClr val="FFB300"/>
                </a:solidFill>
                <a:latin typeface="iCiel Helena"/>
              </a:rPr>
              <a:t>ÔN TẬP</a:t>
            </a:r>
          </a:p>
        </p:txBody>
      </p:sp>
      <p:sp>
        <p:nvSpPr>
          <p:cNvPr id="4" name="TextBox 4"/>
          <p:cNvSpPr txBox="1"/>
          <p:nvPr/>
        </p:nvSpPr>
        <p:spPr>
          <a:xfrm>
            <a:off x="6151135" y="99045"/>
            <a:ext cx="11856245" cy="2468317"/>
          </a:xfrm>
          <a:prstGeom prst="rect">
            <a:avLst/>
          </a:prstGeom>
        </p:spPr>
        <p:txBody>
          <a:bodyPr lIns="0" tIns="0" rIns="0" bIns="0" rtlCol="0" anchor="t">
            <a:spAutoFit/>
          </a:bodyPr>
          <a:lstStyle/>
          <a:p>
            <a:pPr algn="ctr">
              <a:lnSpc>
                <a:spcPts val="9901"/>
              </a:lnSpc>
            </a:pPr>
            <a:r>
              <a:rPr lang="en-US" sz="7072">
                <a:solidFill>
                  <a:srgbClr val="874D63"/>
                </a:solidFill>
                <a:latin typeface="Fraunces Bold"/>
              </a:rPr>
              <a:t>BÀI 10</a:t>
            </a:r>
          </a:p>
          <a:p>
            <a:pPr algn="ctr">
              <a:lnSpc>
                <a:spcPts val="9901"/>
              </a:lnSpc>
            </a:pPr>
            <a:r>
              <a:rPr lang="en-US" sz="7072">
                <a:solidFill>
                  <a:srgbClr val="874D63"/>
                </a:solidFill>
                <a:latin typeface="Fraunces Bold"/>
              </a:rPr>
              <a:t>VĂN BẢN THÔNG TIN</a:t>
            </a:r>
          </a:p>
        </p:txBody>
      </p:sp>
      <p:sp>
        <p:nvSpPr>
          <p:cNvPr id="5" name="AutoShape 5"/>
          <p:cNvSpPr/>
          <p:nvPr/>
        </p:nvSpPr>
        <p:spPr>
          <a:xfrm>
            <a:off x="1188594" y="8775050"/>
            <a:ext cx="15238747" cy="1859799"/>
          </a:xfrm>
          <a:prstGeom prst="rect">
            <a:avLst/>
          </a:prstGeom>
          <a:solidFill>
            <a:srgbClr val="EFBC75"/>
          </a:solidFill>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80769" y="6002362"/>
            <a:ext cx="3705990" cy="4632488"/>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49126" y="5257362"/>
            <a:ext cx="3173359" cy="486169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58434" y="5324404"/>
            <a:ext cx="2892347" cy="7230867"/>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66032" y="3072462"/>
            <a:ext cx="2592675" cy="6758157"/>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062608" y="2567362"/>
            <a:ext cx="3195833" cy="7263257"/>
          </a:xfrm>
          <a:prstGeom prst="rect">
            <a:avLst/>
          </a:prstGeom>
        </p:spPr>
      </p:pic>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7D2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94284" y="0"/>
            <a:ext cx="5291694" cy="6410643"/>
          </a:xfrm>
          <a:prstGeom prst="rect">
            <a:avLst/>
          </a:prstGeom>
        </p:spPr>
      </p:pic>
      <p:pic>
        <p:nvPicPr>
          <p:cNvPr id="3" name="Picture 3"/>
          <p:cNvPicPr>
            <a:picLocks noChangeAspect="1"/>
          </p:cNvPicPr>
          <p:nvPr/>
        </p:nvPicPr>
        <p:blipFill>
          <a:blip r:embed="rId2"/>
          <a:srcRect/>
          <a:stretch>
            <a:fillRect/>
          </a:stretch>
        </p:blipFill>
        <p:spPr>
          <a:xfrm>
            <a:off x="4253327" y="2015723"/>
            <a:ext cx="8234991" cy="8489681"/>
          </a:xfrm>
          <a:prstGeom prst="rect">
            <a:avLst/>
          </a:prstGeom>
        </p:spPr>
      </p:pic>
      <p:sp>
        <p:nvSpPr>
          <p:cNvPr id="4" name="TextBox 4"/>
          <p:cNvSpPr txBox="1"/>
          <p:nvPr/>
        </p:nvSpPr>
        <p:spPr>
          <a:xfrm>
            <a:off x="5116319" y="3884216"/>
            <a:ext cx="6800158" cy="5579587"/>
          </a:xfrm>
          <a:prstGeom prst="rect">
            <a:avLst/>
          </a:prstGeom>
        </p:spPr>
        <p:txBody>
          <a:bodyPr lIns="0" tIns="0" rIns="0" bIns="0" rtlCol="0" anchor="t">
            <a:spAutoFit/>
          </a:bodyPr>
          <a:lstStyle/>
          <a:p>
            <a:pPr algn="ctr">
              <a:lnSpc>
                <a:spcPts val="7419"/>
              </a:lnSpc>
            </a:pPr>
            <a:r>
              <a:rPr lang="en-US" sz="5299" dirty="0" err="1">
                <a:solidFill>
                  <a:srgbClr val="874D63"/>
                </a:solidFill>
                <a:latin typeface="Roboto Condensed Bold"/>
              </a:rPr>
              <a:t>Các</a:t>
            </a:r>
            <a:r>
              <a:rPr lang="en-US" sz="5299" dirty="0">
                <a:solidFill>
                  <a:srgbClr val="874D63"/>
                </a:solidFill>
                <a:latin typeface="Roboto Condensed Bold"/>
              </a:rPr>
              <a:t> </a:t>
            </a:r>
            <a:r>
              <a:rPr lang="en-US" sz="5299" dirty="0" err="1">
                <a:solidFill>
                  <a:srgbClr val="874D63"/>
                </a:solidFill>
                <a:latin typeface="Roboto Condensed Bold"/>
              </a:rPr>
              <a:t>câu</a:t>
            </a:r>
            <a:r>
              <a:rPr lang="en-US" sz="5299" dirty="0">
                <a:solidFill>
                  <a:srgbClr val="874D63"/>
                </a:solidFill>
                <a:latin typeface="Roboto Condensed Bold"/>
              </a:rPr>
              <a:t> </a:t>
            </a:r>
            <a:r>
              <a:rPr lang="en-US" sz="5299" dirty="0" err="1">
                <a:solidFill>
                  <a:srgbClr val="874D63"/>
                </a:solidFill>
                <a:latin typeface="Roboto Condensed Bold"/>
              </a:rPr>
              <a:t>hỏi</a:t>
            </a:r>
            <a:r>
              <a:rPr lang="en-US" sz="5299" dirty="0">
                <a:solidFill>
                  <a:srgbClr val="874D63"/>
                </a:solidFill>
                <a:latin typeface="Roboto Condensed Bold"/>
              </a:rPr>
              <a:t> </a:t>
            </a:r>
            <a:r>
              <a:rPr lang="en-US" sz="5299" dirty="0" err="1">
                <a:solidFill>
                  <a:srgbClr val="874D63"/>
                </a:solidFill>
                <a:latin typeface="Roboto Condensed Bold"/>
              </a:rPr>
              <a:t>trắc</a:t>
            </a:r>
            <a:r>
              <a:rPr lang="en-US" sz="5299" dirty="0">
                <a:solidFill>
                  <a:srgbClr val="874D63"/>
                </a:solidFill>
                <a:latin typeface="Roboto Condensed Bold"/>
              </a:rPr>
              <a:t> </a:t>
            </a:r>
            <a:r>
              <a:rPr lang="en-US" sz="5299" dirty="0" err="1">
                <a:solidFill>
                  <a:srgbClr val="874D63"/>
                </a:solidFill>
                <a:latin typeface="Roboto Condensed Bold"/>
              </a:rPr>
              <a:t>nghiệm</a:t>
            </a:r>
            <a:r>
              <a:rPr lang="en-US" sz="5299" dirty="0">
                <a:solidFill>
                  <a:srgbClr val="874D63"/>
                </a:solidFill>
                <a:latin typeface="Roboto Condensed Bold"/>
              </a:rPr>
              <a:t> </a:t>
            </a:r>
            <a:r>
              <a:rPr lang="en-US" sz="5299" dirty="0" err="1">
                <a:solidFill>
                  <a:srgbClr val="874D63"/>
                </a:solidFill>
                <a:latin typeface="Roboto Condensed Bold"/>
              </a:rPr>
              <a:t>lần</a:t>
            </a:r>
            <a:r>
              <a:rPr lang="en-US" sz="5299" dirty="0">
                <a:solidFill>
                  <a:srgbClr val="874D63"/>
                </a:solidFill>
                <a:latin typeface="Roboto Condensed Bold"/>
              </a:rPr>
              <a:t> </a:t>
            </a:r>
            <a:r>
              <a:rPr lang="en-US" sz="5299" dirty="0" err="1">
                <a:solidFill>
                  <a:srgbClr val="874D63"/>
                </a:solidFill>
                <a:latin typeface="Roboto Condensed Bold"/>
              </a:rPr>
              <a:t>lượt</a:t>
            </a:r>
            <a:r>
              <a:rPr lang="en-US" sz="5299" dirty="0">
                <a:solidFill>
                  <a:srgbClr val="874D63"/>
                </a:solidFill>
                <a:latin typeface="Roboto Condensed Bold"/>
              </a:rPr>
              <a:t> </a:t>
            </a:r>
            <a:r>
              <a:rPr lang="en-US" sz="5299" dirty="0" err="1">
                <a:solidFill>
                  <a:srgbClr val="874D63"/>
                </a:solidFill>
                <a:latin typeface="Roboto Condensed Bold"/>
              </a:rPr>
              <a:t>được</a:t>
            </a:r>
            <a:r>
              <a:rPr lang="en-US" sz="5299" dirty="0">
                <a:solidFill>
                  <a:srgbClr val="874D63"/>
                </a:solidFill>
                <a:latin typeface="Roboto Condensed Bold"/>
              </a:rPr>
              <a:t> </a:t>
            </a:r>
            <a:r>
              <a:rPr lang="en-US" sz="5299" dirty="0" err="1">
                <a:solidFill>
                  <a:srgbClr val="874D63"/>
                </a:solidFill>
                <a:latin typeface="Roboto Condensed Bold"/>
              </a:rPr>
              <a:t>đưa</a:t>
            </a:r>
            <a:r>
              <a:rPr lang="en-US" sz="5299" dirty="0">
                <a:solidFill>
                  <a:srgbClr val="874D63"/>
                </a:solidFill>
                <a:latin typeface="Roboto Condensed Bold"/>
              </a:rPr>
              <a:t> </a:t>
            </a:r>
            <a:r>
              <a:rPr lang="en-US" sz="5299" dirty="0" err="1">
                <a:solidFill>
                  <a:srgbClr val="874D63"/>
                </a:solidFill>
                <a:latin typeface="Roboto Condensed Bold"/>
              </a:rPr>
              <a:t>ra</a:t>
            </a:r>
            <a:r>
              <a:rPr lang="en-US" sz="5299" dirty="0">
                <a:solidFill>
                  <a:srgbClr val="874D63"/>
                </a:solidFill>
                <a:latin typeface="Roboto Condensed Bold"/>
              </a:rPr>
              <a:t>, HS </a:t>
            </a:r>
            <a:r>
              <a:rPr lang="en-US" sz="5299" dirty="0" err="1">
                <a:solidFill>
                  <a:srgbClr val="874D63"/>
                </a:solidFill>
                <a:latin typeface="Roboto Condensed Bold"/>
              </a:rPr>
              <a:t>thực</a:t>
            </a:r>
            <a:r>
              <a:rPr lang="en-US" sz="5299" dirty="0">
                <a:solidFill>
                  <a:srgbClr val="874D63"/>
                </a:solidFill>
                <a:latin typeface="Roboto Condensed Bold"/>
              </a:rPr>
              <a:t> </a:t>
            </a:r>
            <a:r>
              <a:rPr lang="en-US" sz="5299" dirty="0" err="1">
                <a:solidFill>
                  <a:srgbClr val="874D63"/>
                </a:solidFill>
                <a:latin typeface="Roboto Condensed Bold"/>
              </a:rPr>
              <a:t>hiện</a:t>
            </a:r>
            <a:r>
              <a:rPr lang="en-US" sz="5299" dirty="0">
                <a:solidFill>
                  <a:srgbClr val="874D63"/>
                </a:solidFill>
                <a:latin typeface="Roboto Condensed Bold"/>
              </a:rPr>
              <a:t> </a:t>
            </a:r>
            <a:r>
              <a:rPr lang="en-US" sz="5299" dirty="0" err="1">
                <a:solidFill>
                  <a:srgbClr val="874D63"/>
                </a:solidFill>
                <a:latin typeface="Roboto Condensed Bold"/>
              </a:rPr>
              <a:t>theo</a:t>
            </a:r>
            <a:r>
              <a:rPr lang="en-US" sz="5299" dirty="0">
                <a:solidFill>
                  <a:srgbClr val="874D63"/>
                </a:solidFill>
                <a:latin typeface="Roboto Condensed Bold"/>
              </a:rPr>
              <a:t> </a:t>
            </a:r>
            <a:r>
              <a:rPr lang="en-US" sz="5299" dirty="0" err="1">
                <a:solidFill>
                  <a:srgbClr val="874D63"/>
                </a:solidFill>
                <a:latin typeface="Roboto Condensed Bold"/>
              </a:rPr>
              <a:t>thời</a:t>
            </a:r>
            <a:r>
              <a:rPr lang="en-US" sz="5299" dirty="0">
                <a:solidFill>
                  <a:srgbClr val="874D63"/>
                </a:solidFill>
                <a:latin typeface="Roboto Condensed Bold"/>
              </a:rPr>
              <a:t> </a:t>
            </a:r>
            <a:r>
              <a:rPr lang="en-US" sz="5299" dirty="0" err="1">
                <a:solidFill>
                  <a:srgbClr val="874D63"/>
                </a:solidFill>
                <a:latin typeface="Roboto Condensed Bold"/>
              </a:rPr>
              <a:t>gian</a:t>
            </a:r>
            <a:r>
              <a:rPr lang="en-US" sz="5299" dirty="0">
                <a:solidFill>
                  <a:srgbClr val="874D63"/>
                </a:solidFill>
                <a:latin typeface="Roboto Condensed Bold"/>
              </a:rPr>
              <a:t> </a:t>
            </a:r>
            <a:r>
              <a:rPr lang="en-US" sz="5299" dirty="0" err="1">
                <a:solidFill>
                  <a:srgbClr val="874D63"/>
                </a:solidFill>
                <a:latin typeface="Roboto Condensed Bold"/>
              </a:rPr>
              <a:t>từng</a:t>
            </a:r>
            <a:r>
              <a:rPr lang="en-US" sz="5299" dirty="0">
                <a:solidFill>
                  <a:srgbClr val="874D63"/>
                </a:solidFill>
                <a:latin typeface="Roboto Condensed Bold"/>
              </a:rPr>
              <a:t> </a:t>
            </a:r>
            <a:r>
              <a:rPr lang="en-US" sz="5299" dirty="0" err="1">
                <a:solidFill>
                  <a:srgbClr val="874D63"/>
                </a:solidFill>
                <a:latin typeface="Roboto Condensed Bold"/>
              </a:rPr>
              <a:t>câu</a:t>
            </a:r>
            <a:r>
              <a:rPr lang="en-US" sz="5299" dirty="0">
                <a:solidFill>
                  <a:srgbClr val="874D63"/>
                </a:solidFill>
                <a:latin typeface="Roboto Condensed Bold"/>
              </a:rPr>
              <a:t>. </a:t>
            </a:r>
            <a:r>
              <a:rPr lang="en-US" sz="5299" dirty="0" err="1">
                <a:solidFill>
                  <a:srgbClr val="874D63"/>
                </a:solidFill>
                <a:latin typeface="Roboto Condensed Bold"/>
              </a:rPr>
              <a:t>Trả</a:t>
            </a:r>
            <a:r>
              <a:rPr lang="en-US" sz="5299" dirty="0">
                <a:solidFill>
                  <a:srgbClr val="874D63"/>
                </a:solidFill>
                <a:latin typeface="Roboto Condensed Bold"/>
              </a:rPr>
              <a:t> </a:t>
            </a:r>
            <a:r>
              <a:rPr lang="en-US" sz="5299" dirty="0" err="1">
                <a:solidFill>
                  <a:srgbClr val="874D63"/>
                </a:solidFill>
                <a:latin typeface="Roboto Condensed Bold"/>
              </a:rPr>
              <a:t>lời</a:t>
            </a:r>
            <a:r>
              <a:rPr lang="en-US" sz="5299" dirty="0">
                <a:solidFill>
                  <a:srgbClr val="874D63"/>
                </a:solidFill>
                <a:latin typeface="Roboto Condensed Bold"/>
              </a:rPr>
              <a:t> </a:t>
            </a:r>
            <a:r>
              <a:rPr lang="en-US" sz="5299" dirty="0" err="1">
                <a:solidFill>
                  <a:srgbClr val="874D63"/>
                </a:solidFill>
                <a:latin typeface="Roboto Condensed Bold"/>
              </a:rPr>
              <a:t>sai</a:t>
            </a:r>
            <a:r>
              <a:rPr lang="en-US" sz="5299" dirty="0">
                <a:solidFill>
                  <a:srgbClr val="874D63"/>
                </a:solidFill>
                <a:latin typeface="Roboto Condensed Bold"/>
              </a:rPr>
              <a:t> </a:t>
            </a:r>
            <a:r>
              <a:rPr lang="en-US" sz="5299" dirty="0" err="1">
                <a:solidFill>
                  <a:srgbClr val="874D63"/>
                </a:solidFill>
                <a:latin typeface="Roboto Condensed Bold"/>
              </a:rPr>
              <a:t>sẽ</a:t>
            </a:r>
            <a:r>
              <a:rPr lang="en-US" sz="5299" dirty="0">
                <a:solidFill>
                  <a:srgbClr val="874D63"/>
                </a:solidFill>
                <a:latin typeface="Roboto Condensed Bold"/>
              </a:rPr>
              <a:t> </a:t>
            </a:r>
            <a:r>
              <a:rPr lang="en-US" sz="5299" dirty="0" err="1">
                <a:solidFill>
                  <a:srgbClr val="874D63"/>
                </a:solidFill>
                <a:latin typeface="Roboto Condensed Bold"/>
              </a:rPr>
              <a:t>bị</a:t>
            </a:r>
            <a:r>
              <a:rPr lang="en-US" sz="5299" dirty="0">
                <a:solidFill>
                  <a:srgbClr val="874D63"/>
                </a:solidFill>
                <a:latin typeface="Roboto Condensed Bold"/>
              </a:rPr>
              <a:t> </a:t>
            </a:r>
            <a:r>
              <a:rPr lang="en-US" sz="5299" dirty="0" err="1">
                <a:solidFill>
                  <a:srgbClr val="874D63"/>
                </a:solidFill>
                <a:latin typeface="Roboto Condensed Bold"/>
              </a:rPr>
              <a:t>loại</a:t>
            </a:r>
            <a:r>
              <a:rPr lang="en-US" sz="5299" dirty="0">
                <a:solidFill>
                  <a:srgbClr val="874D63"/>
                </a:solidFill>
                <a:latin typeface="Roboto Condensed Bold"/>
              </a:rPr>
              <a:t> </a:t>
            </a:r>
            <a:r>
              <a:rPr lang="en-US" sz="5299" dirty="0" err="1">
                <a:solidFill>
                  <a:srgbClr val="874D63"/>
                </a:solidFill>
                <a:latin typeface="Roboto Condensed Bold"/>
              </a:rPr>
              <a:t>khỏi</a:t>
            </a:r>
            <a:r>
              <a:rPr lang="en-US" sz="5299" dirty="0">
                <a:solidFill>
                  <a:srgbClr val="874D63"/>
                </a:solidFill>
                <a:latin typeface="Roboto Condensed Bold"/>
              </a:rPr>
              <a:t> </a:t>
            </a:r>
            <a:r>
              <a:rPr lang="en-US" sz="5299" dirty="0" err="1">
                <a:solidFill>
                  <a:srgbClr val="874D63"/>
                </a:solidFill>
                <a:latin typeface="Roboto Condensed Bold"/>
              </a:rPr>
              <a:t>sàn</a:t>
            </a:r>
            <a:r>
              <a:rPr lang="en-US" sz="5299" dirty="0">
                <a:solidFill>
                  <a:srgbClr val="874D63"/>
                </a:solidFill>
                <a:latin typeface="Roboto Condensed Bold"/>
              </a:rPr>
              <a:t> thi </a:t>
            </a:r>
            <a:r>
              <a:rPr lang="en-US" sz="5299" dirty="0" err="1">
                <a:solidFill>
                  <a:srgbClr val="874D63"/>
                </a:solidFill>
                <a:latin typeface="Roboto Condensed Bold"/>
              </a:rPr>
              <a:t>đấu</a:t>
            </a:r>
            <a:r>
              <a:rPr lang="en-US" sz="5299" dirty="0">
                <a:solidFill>
                  <a:srgbClr val="874D63"/>
                </a:solidFill>
                <a:latin typeface="Roboto Condensed Bold"/>
              </a:rPr>
              <a:t>. </a:t>
            </a:r>
          </a:p>
          <a:p>
            <a:pPr algn="ctr">
              <a:lnSpc>
                <a:spcPts val="7419"/>
              </a:lnSpc>
            </a:pPr>
            <a:endParaRPr lang="en-US" sz="5299" dirty="0">
              <a:solidFill>
                <a:srgbClr val="874D63"/>
              </a:solidFill>
              <a:latin typeface="Roboto Condensed Bold"/>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67653" y="6390605"/>
            <a:ext cx="4887991" cy="4114800"/>
          </a:xfrm>
          <a:prstGeom prst="rect">
            <a:avLst/>
          </a:prstGeom>
        </p:spPr>
      </p:pic>
      <p:sp>
        <p:nvSpPr>
          <p:cNvPr id="6" name="TextBox 6"/>
          <p:cNvSpPr txBox="1"/>
          <p:nvPr/>
        </p:nvSpPr>
        <p:spPr>
          <a:xfrm>
            <a:off x="1812243" y="459974"/>
            <a:ext cx="11389069" cy="1555750"/>
          </a:xfrm>
          <a:prstGeom prst="rect">
            <a:avLst/>
          </a:prstGeom>
        </p:spPr>
        <p:txBody>
          <a:bodyPr lIns="0" tIns="0" rIns="0" bIns="0" rtlCol="0" anchor="t">
            <a:spAutoFit/>
          </a:bodyPr>
          <a:lstStyle/>
          <a:p>
            <a:pPr algn="ctr">
              <a:lnSpc>
                <a:spcPts val="11299"/>
              </a:lnSpc>
              <a:spcBef>
                <a:spcPct val="0"/>
              </a:spcBef>
            </a:pPr>
            <a:r>
              <a:rPr lang="en-US" sz="9999">
                <a:solidFill>
                  <a:srgbClr val="874D63"/>
                </a:solidFill>
                <a:latin typeface="iCiel Brush Up"/>
              </a:rPr>
              <a:t>VUA THÔNG TIN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2408</Words>
  <Application>Microsoft Office PowerPoint</Application>
  <PresentationFormat>Custom</PresentationFormat>
  <Paragraphs>216</Paragraphs>
  <Slides>46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Roboto Condensed</vt:lpstr>
      <vt:lpstr>Calibri</vt:lpstr>
      <vt:lpstr>iCiel Brush Up</vt:lpstr>
      <vt:lpstr>iCiel Helena</vt:lpstr>
      <vt:lpstr>Roboto Condensed Bold Italics</vt:lpstr>
      <vt:lpstr>Arial</vt:lpstr>
      <vt:lpstr>Fraunces Bold</vt:lpstr>
      <vt:lpstr>Roboto Condensed Italics</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L7 CD - B10 - ÔN TẬP</dc:title>
  <dc:creator>Administrator</dc:creator>
  <cp:lastModifiedBy>Admin</cp:lastModifiedBy>
  <cp:revision>3</cp:revision>
  <dcterms:created xsi:type="dcterms:W3CDTF">2006-08-16T00:00:00Z</dcterms:created>
  <dcterms:modified xsi:type="dcterms:W3CDTF">2024-02-02T09:05:22Z</dcterms:modified>
  <dc:identifier>DAFbVulD71A</dc:identifier>
</cp:coreProperties>
</file>