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18288000" cy="10287000"/>
  <p:notesSz cx="6858000" cy="9144000"/>
  <p:embeddedFontLst>
    <p:embeddedFont>
      <p:font typeface="#9Slide05 SVNBistro Script" panose="020B0604020202020204" charset="0"/>
      <p:regular r:id="rId23"/>
    </p:embeddedFont>
    <p:embeddedFont>
      <p:font typeface="Roboto Condensed Italics" panose="020B0604020202020204" charset="0"/>
      <p:regular r:id="rId24"/>
    </p:embeddedFont>
    <p:embeddedFont>
      <p:font typeface="Roboto Condensed Bold" panose="020B0604020202020204" charset="0"/>
      <p:regular r:id="rId25"/>
      <p:bold r:id="rId26"/>
    </p:embeddedFont>
    <p:embeddedFont>
      <p:font typeface="Josefin Sans Regular Bold Italics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 Condensed" panose="020B0604020202020204" charset="0"/>
      <p:regular r:id="rId32"/>
      <p:bold r:id="rId33"/>
      <p:italic r:id="rId34"/>
      <p:boldItalic r:id="rId35"/>
    </p:embeddedFont>
    <p:embeddedFont>
      <p:font typeface="Fraunces Bold" panose="020B0604020202020204" charset="0"/>
      <p:regular r:id="rId36"/>
    </p:embeddedFont>
    <p:embeddedFont>
      <p:font typeface="#9Slide05 Atlantika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4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5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46.svg"/><Relationship Id="rId4" Type="http://schemas.openxmlformats.org/officeDocument/2006/relationships/image" Target="../media/image38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56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54.svg"/><Relationship Id="rId4" Type="http://schemas.openxmlformats.org/officeDocument/2006/relationships/image" Target="../media/image52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62.svg"/><Relationship Id="rId12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4.sv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59.sv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71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0.svg"/><Relationship Id="rId4" Type="http://schemas.openxmlformats.org/officeDocument/2006/relationships/image" Target="../media/image27.png"/><Relationship Id="rId9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7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7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7.png"/><Relationship Id="rId4" Type="http://schemas.openxmlformats.org/officeDocument/2006/relationships/image" Target="../media/image77.sv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88.sv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1.sv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93.svg"/><Relationship Id="rId10" Type="http://schemas.openxmlformats.org/officeDocument/2006/relationships/image" Target="../media/image97.sv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4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5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6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420132">
            <a:off x="12615127" y="-1327204"/>
            <a:ext cx="4800643" cy="6894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18722">
            <a:off x="12453935" y="4135847"/>
            <a:ext cx="5878015" cy="102449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543490">
            <a:off x="4699477" y="5083556"/>
            <a:ext cx="6103923" cy="60428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7550" y="4347404"/>
            <a:ext cx="8251316" cy="42803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963557"/>
            <a:ext cx="4658185" cy="723601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63180" y="866775"/>
            <a:ext cx="8342710" cy="152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FD5B6C"/>
                </a:solidFill>
                <a:latin typeface="Fraunces Bold"/>
              </a:rPr>
              <a:t>KHỞI ĐỘNG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81969" y="5076825"/>
            <a:ext cx="6262480" cy="300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4500">
                <a:solidFill>
                  <a:srgbClr val="FFFFFF"/>
                </a:solidFill>
                <a:latin typeface="Roboto Condensed Bold"/>
              </a:rPr>
              <a:t>Quan sát những hình ảnh sau và dựa vào trang phục, hãy cho biết họ đại diện cho dân tộc nào?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151779" y="8795618"/>
            <a:ext cx="781031" cy="7810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275517" y="2567345"/>
            <a:ext cx="9309303" cy="55506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60625" y="3330575"/>
            <a:ext cx="8019338" cy="3521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Tác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giả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triển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khai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thông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tin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theo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cách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nào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?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Nêu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tác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dụng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của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cách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thức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triển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khai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D2418"/>
                </a:solidFill>
                <a:latin typeface="Roboto Condensed"/>
              </a:rPr>
              <a:t>ấy</a:t>
            </a:r>
            <a:r>
              <a:rPr lang="en-US" sz="5000" dirty="0">
                <a:solidFill>
                  <a:srgbClr val="4D2418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endParaRPr lang="en-US" sz="5000" dirty="0">
              <a:solidFill>
                <a:srgbClr val="4D2418"/>
              </a:solidFill>
              <a:latin typeface="Roboto Condense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972800" y="243459"/>
            <a:ext cx="7315200" cy="3857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276932" y="4448157"/>
            <a:ext cx="4182735" cy="58388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1290" y="1308412"/>
            <a:ext cx="9744140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3.1 Khái quát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68929" y="9576648"/>
            <a:ext cx="1780741" cy="336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151779" y="8795618"/>
            <a:ext cx="781031" cy="7810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2655262" y="2664608"/>
            <a:ext cx="4679463" cy="6395464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1786052" y="2856949"/>
            <a:ext cx="5203619" cy="639546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067540">
            <a:off x="5922908" y="2570379"/>
            <a:ext cx="905112" cy="95733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0041153" y="3265341"/>
            <a:ext cx="4679463" cy="6395464"/>
          </a:xfrm>
          <a:prstGeom prst="rect">
            <a:avLst/>
          </a:prstGeom>
          <a:solidFill>
            <a:srgbClr val="DB9463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51209" y="5557168"/>
            <a:ext cx="6616182" cy="4715533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9171943" y="3457682"/>
            <a:ext cx="5203619" cy="639546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067540">
            <a:off x="13308799" y="3171112"/>
            <a:ext cx="905112" cy="9573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52029" y="7729079"/>
            <a:ext cx="4999750" cy="25436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1290" y="1308412"/>
            <a:ext cx="9744140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3.1 Khái quát chung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34360" y="4495093"/>
            <a:ext cx="4507004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4D2418"/>
                </a:solidFill>
                <a:latin typeface="Roboto Condensed Bold"/>
              </a:rPr>
              <a:t>Xuất</a:t>
            </a:r>
            <a:r>
              <a:rPr lang="en-US" sz="4500" dirty="0">
                <a:solidFill>
                  <a:srgbClr val="4D24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 Bold"/>
              </a:rPr>
              <a:t>xứ</a:t>
            </a:r>
            <a:r>
              <a:rPr lang="en-US" sz="4500" dirty="0">
                <a:solidFill>
                  <a:srgbClr val="4D2418"/>
                </a:solidFill>
                <a:latin typeface="Roboto Condensed Bold"/>
              </a:rPr>
              <a:t>: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4D2418"/>
                </a:solidFill>
                <a:latin typeface="Roboto Condensed"/>
              </a:rPr>
              <a:t>Theo TRẦN BÌNH, </a:t>
            </a:r>
            <a:r>
              <a:rPr lang="en-US" sz="4500" dirty="0">
                <a:solidFill>
                  <a:srgbClr val="4D2418"/>
                </a:solidFill>
                <a:latin typeface="Roboto Condensed Italics"/>
              </a:rPr>
              <a:t>dlib.huc.edu.vn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41134" y="4416381"/>
            <a:ext cx="4855311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4D2418"/>
                </a:solidFill>
                <a:latin typeface="Roboto Condensed Bold"/>
              </a:rPr>
              <a:t>Trình</a:t>
            </a:r>
            <a:r>
              <a:rPr lang="en-US" sz="4500" dirty="0">
                <a:solidFill>
                  <a:srgbClr val="4D24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 Bold"/>
              </a:rPr>
              <a:t>tự</a:t>
            </a:r>
            <a:r>
              <a:rPr lang="en-US" sz="4500" dirty="0">
                <a:solidFill>
                  <a:srgbClr val="4D24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 Bold"/>
              </a:rPr>
              <a:t>triển</a:t>
            </a:r>
            <a:r>
              <a:rPr lang="en-US" sz="4500" dirty="0">
                <a:solidFill>
                  <a:srgbClr val="4D24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 Bold"/>
              </a:rPr>
              <a:t>khai</a:t>
            </a:r>
            <a:r>
              <a:rPr lang="en-US" sz="4500" dirty="0">
                <a:solidFill>
                  <a:srgbClr val="4D2418"/>
                </a:solidFill>
                <a:latin typeface="Roboto Condensed Bold"/>
              </a:rPr>
              <a:t>: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Tác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giả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triển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khai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ý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tưởng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tin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theo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nhóm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đối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tượng</a:t>
            </a:r>
            <a:endParaRPr lang="en-US" sz="4500" dirty="0">
              <a:solidFill>
                <a:srgbClr val="4D241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162538" y="380097"/>
            <a:ext cx="1412502" cy="14125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4000"/>
          </a:blip>
          <a:srcRect r="1318"/>
          <a:stretch>
            <a:fillRect/>
          </a:stretch>
        </p:blipFill>
        <p:spPr>
          <a:xfrm>
            <a:off x="-318196" y="2482655"/>
            <a:ext cx="18606196" cy="131748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6535" y="2256216"/>
            <a:ext cx="835900" cy="12130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911" y="3835472"/>
            <a:ext cx="5010248" cy="49601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46341" y="2482655"/>
            <a:ext cx="5010248" cy="496014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08069" y="3324428"/>
            <a:ext cx="3886793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D2418"/>
                </a:solidFill>
                <a:latin typeface="Roboto Condensed"/>
              </a:rPr>
              <a:t>Phương tiện vận chuyển của các dân tộc ở Tây Nguyên.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774029" y="2066723"/>
            <a:ext cx="8168359" cy="84976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290" y="1308412"/>
            <a:ext cx="9744140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3.1 Khái quát chung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23639" y="4677245"/>
            <a:ext cx="3886793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D2418"/>
                </a:solidFill>
                <a:latin typeface="Roboto Condensed"/>
              </a:rPr>
              <a:t> Phương tiện vận chuyển của các dân tộc miền núi phía Bắc.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24650" y="2524295"/>
            <a:ext cx="9744140" cy="12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D2418"/>
                </a:solidFill>
                <a:latin typeface="#9Slide05 SVNBistro Script Bold"/>
              </a:rPr>
              <a:t>Trình tự triển khai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6685" y="3444360"/>
            <a:ext cx="8772615" cy="68426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1290" y="1308412"/>
            <a:ext cx="1479059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3.2 Tìm hiểu các thông tin được triển khai trong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99642"/>
            <a:ext cx="8115300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Học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sinh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làm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việc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nhóm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Hoàn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thành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Phiếu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học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tập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Thời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gian</a:t>
            </a:r>
            <a:r>
              <a:rPr lang="en-US" sz="4500" dirty="0">
                <a:solidFill>
                  <a:srgbClr val="A92F26"/>
                </a:solidFill>
                <a:latin typeface="Roboto Condensed"/>
              </a:rPr>
              <a:t>: 10 </a:t>
            </a:r>
            <a:r>
              <a:rPr lang="en-US" sz="4500" dirty="0" err="1">
                <a:solidFill>
                  <a:srgbClr val="A92F26"/>
                </a:solidFill>
                <a:latin typeface="Roboto Condensed"/>
              </a:rPr>
              <a:t>phút</a:t>
            </a:r>
            <a:endParaRPr lang="en-US" sz="4500" dirty="0">
              <a:solidFill>
                <a:srgbClr val="A92F26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rcRect/>
          <a:stretch>
            <a:fillRect/>
          </a:stretch>
        </p:blipFill>
        <p:spPr>
          <a:xfrm>
            <a:off x="8954875" y="2172011"/>
            <a:ext cx="1482810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231258">
            <a:off x="12059282" y="7192329"/>
            <a:ext cx="3093310" cy="15737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1290" y="1308412"/>
            <a:ext cx="1479059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3.2 Tìm hiểu các thông tin được triển khai trong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1101" y="2237198"/>
            <a:ext cx="14450782" cy="1035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a.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Phương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tiện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vận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chuyển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của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các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dân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tộc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miền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núi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phía</a:t>
            </a:r>
            <a:r>
              <a:rPr lang="en-US" sz="6300" dirty="0">
                <a:solidFill>
                  <a:srgbClr val="FD5B6C"/>
                </a:solidFill>
                <a:latin typeface="#9Slide05 Atlantika"/>
              </a:rPr>
              <a:t> </a:t>
            </a:r>
            <a:r>
              <a:rPr lang="en-US" sz="6300" dirty="0" err="1">
                <a:solidFill>
                  <a:srgbClr val="FD5B6C"/>
                </a:solidFill>
                <a:latin typeface="#9Slide05 Atlantika"/>
              </a:rPr>
              <a:t>Bắc</a:t>
            </a:r>
            <a:endParaRPr lang="en-US" sz="6300" dirty="0">
              <a:solidFill>
                <a:srgbClr val="FD5B6C"/>
              </a:solidFill>
              <a:latin typeface="#9Slide05 Atlantik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9575" y="3448361"/>
            <a:ext cx="8115300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4D2418"/>
                </a:solidFill>
                <a:latin typeface="Roboto Condensed"/>
              </a:rPr>
              <a:t>     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số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tộc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sinh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sống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ở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ven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Mã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hay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Lam... (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Kháng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La Ha,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Mảng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Thái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Cống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...)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đã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biết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đóng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sử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dụng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vận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chuyển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lưu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bằng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trên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suối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lớn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2000"/>
          </a:blip>
          <a:srcRect/>
          <a:stretch>
            <a:fillRect/>
          </a:stretch>
        </p:blipFill>
        <p:spPr>
          <a:xfrm>
            <a:off x="7490144" y="2629211"/>
            <a:ext cx="14437895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56955" y="4609369"/>
            <a:ext cx="3742918" cy="24937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056199" y="7795185"/>
            <a:ext cx="5672216" cy="194982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1290" y="265797"/>
            <a:ext cx="9744140" cy="102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1290" y="1308412"/>
            <a:ext cx="1479059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3.2 Tìm hiểu các thông tin được triển khai trong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1290" y="2265773"/>
            <a:ext cx="10539710" cy="85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D5B6C"/>
                </a:solidFill>
                <a:latin typeface="#9Slide05 SVNBistro Script"/>
              </a:rPr>
              <a:t>a. Phương tiện vận chuyển của các dân tộc miền núi phía Bắc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1290" y="3462960"/>
            <a:ext cx="8785541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4D2418"/>
                </a:solidFill>
                <a:latin typeface="Roboto Condensed"/>
              </a:rPr>
              <a:t>    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số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tộc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sinh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sống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ở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ven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Mã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hay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Lam... (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Kháng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La Ha,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Mảng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Thái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Cống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...)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đã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biết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đóng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sử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dụng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vận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chuyển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lưu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bằng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trên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suối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lớn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6109" t="2613" r="6509" b="2613"/>
          <a:stretch>
            <a:fillRect/>
          </a:stretch>
        </p:blipFill>
        <p:spPr>
          <a:xfrm>
            <a:off x="-1645159" y="2822035"/>
            <a:ext cx="11296059" cy="5676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74000"/>
          </a:blip>
          <a:srcRect/>
          <a:stretch>
            <a:fillRect/>
          </a:stretch>
        </p:blipFill>
        <p:spPr>
          <a:xfrm>
            <a:off x="0" y="4622707"/>
            <a:ext cx="10857812" cy="66232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1290" y="1308412"/>
            <a:ext cx="1479059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3.2 Tìm hiểu các thông tin được triển khai trong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1290" y="2152961"/>
            <a:ext cx="10539710" cy="85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a.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Phương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tiện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vận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chuyển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của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các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dân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tộc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miền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núi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phía</a:t>
            </a:r>
            <a:r>
              <a:rPr lang="en-US" sz="4799" dirty="0">
                <a:solidFill>
                  <a:srgbClr val="FD5B6C"/>
                </a:solidFill>
                <a:latin typeface="#9Slide05 SVNBistro Script"/>
              </a:rPr>
              <a:t> </a:t>
            </a:r>
            <a:r>
              <a:rPr lang="en-US" sz="4799" dirty="0" err="1">
                <a:solidFill>
                  <a:srgbClr val="FD5B6C"/>
                </a:solidFill>
                <a:latin typeface="#9Slide05 SVNBistro Script"/>
              </a:rPr>
              <a:t>Bắc</a:t>
            </a:r>
            <a:endParaRPr lang="en-US" sz="4799" dirty="0">
              <a:solidFill>
                <a:srgbClr val="FD5B6C"/>
              </a:solidFill>
              <a:latin typeface="#9Slide05 SVNBistro Scrip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365961" y="3855059"/>
            <a:ext cx="6088092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Sán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Dìu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còn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khá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phổ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biến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việc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dùng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xe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quệt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trâu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kéo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để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vận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chuyển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phân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bón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ra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ruộng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nương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chở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lúa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hoa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màu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củi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về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nhà</a:t>
            </a:r>
            <a:endParaRPr lang="en-US" sz="4500" dirty="0">
              <a:solidFill>
                <a:srgbClr val="4D2418"/>
              </a:solidFill>
              <a:latin typeface="Roboto Condensed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064E3CA1-CAE5-8FF1-751E-A27BDD371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6399312"/>
            <a:ext cx="5629701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37237">
            <a:off x="423693" y="9790370"/>
            <a:ext cx="1324314" cy="2504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-2147642" y="2822035"/>
            <a:ext cx="11207072" cy="7588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alphaModFix amt="88000"/>
          </a:blip>
          <a:srcRect/>
          <a:stretch>
            <a:fillRect/>
          </a:stretch>
        </p:blipFill>
        <p:spPr>
          <a:xfrm>
            <a:off x="-2147642" y="7482622"/>
            <a:ext cx="16230600" cy="34692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1290" y="1308412"/>
            <a:ext cx="1479059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3.2 Tìm hiểu các thông tin được triển khai trong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1290" y="2152961"/>
            <a:ext cx="10539710" cy="85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D5B6C"/>
                </a:solidFill>
                <a:latin typeface="#9Slide05 SVNBistro Script"/>
              </a:rPr>
              <a:t>a. Phương tiện vận chuyển của các dân tộc miền núi phía Bắc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63014" y="4226560"/>
            <a:ext cx="5613640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(H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),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Hà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Nhi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Dao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thường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cưỡi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ngựa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dùng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sức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ngựa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để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vận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chuyển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đồ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đạc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hàng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hóa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139" y="5143500"/>
            <a:ext cx="10512291" cy="4678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290" y="1308412"/>
            <a:ext cx="1479059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3.2 Tìm hiểu các thông tin được triển khai trong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1290" y="2143436"/>
            <a:ext cx="10649769" cy="93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D5B6C"/>
                </a:solidFill>
                <a:latin typeface="#9Slide05 SVNBistro Script"/>
              </a:rPr>
              <a:t>b. Phương tiện vận chuyển của các dân tộc ở Tây Nguyên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67000"/>
          </a:blip>
          <a:srcRect/>
          <a:stretch>
            <a:fillRect/>
          </a:stretch>
        </p:blipFill>
        <p:spPr>
          <a:xfrm>
            <a:off x="0" y="3086411"/>
            <a:ext cx="14828108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231258">
            <a:off x="3104407" y="8106729"/>
            <a:ext cx="3093310" cy="15737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66588" y="3982313"/>
            <a:ext cx="7221412" cy="714919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317739" y="5918612"/>
            <a:ext cx="471911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Để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vận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chuyển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lưu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trên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sông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họ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sử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dụng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thuyền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độc</a:t>
            </a:r>
            <a:r>
              <a:rPr lang="en-US" sz="4500" dirty="0">
                <a:solidFill>
                  <a:srgbClr val="4D241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D2418"/>
                </a:solidFill>
                <a:latin typeface="Roboto Condensed"/>
              </a:rPr>
              <a:t>mộc</a:t>
            </a:r>
            <a:endParaRPr lang="en-US" sz="4500" dirty="0">
              <a:solidFill>
                <a:srgbClr val="4D241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281" b="18535"/>
          <a:stretch>
            <a:fillRect/>
          </a:stretch>
        </p:blipFill>
        <p:spPr>
          <a:xfrm>
            <a:off x="0" y="1995906"/>
            <a:ext cx="18796699" cy="105314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4281" y="3888142"/>
            <a:ext cx="12967490" cy="6937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91073" y="788064"/>
            <a:ext cx="11181795" cy="73660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904277" y="1669419"/>
            <a:ext cx="9602056" cy="526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40"/>
              </a:lnSpc>
            </a:pP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Tìm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hiểu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thêm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về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phương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tiện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vận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chuyển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được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dân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tộc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thiểu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số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ở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Việt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Nam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sử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dụng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trong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cuộc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sống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hiện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nay.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Chỉ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ra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những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thay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đổi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về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việc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sử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dụng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phương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tiện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vận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chuyển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ở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những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dân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tộc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thiểu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số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này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(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nếu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có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)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và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lí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giải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nguyên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nhân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của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sự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thay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đổi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722618"/>
                </a:solidFill>
                <a:latin typeface="Roboto Condensed Bold"/>
              </a:rPr>
              <a:t>đó</a:t>
            </a:r>
            <a:r>
              <a:rPr lang="en-US" sz="4500" dirty="0">
                <a:solidFill>
                  <a:srgbClr val="722618"/>
                </a:solidFill>
                <a:latin typeface="Roboto Condensed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6621" y="673764"/>
            <a:ext cx="834271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6B5539"/>
                </a:solidFill>
                <a:latin typeface="Fraunces Bold"/>
              </a:rPr>
              <a:t>4.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6388" y="793845"/>
            <a:ext cx="6912176" cy="6343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71728" y="2758123"/>
            <a:ext cx="992381" cy="9526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51056">
            <a:off x="-199126" y="6841838"/>
            <a:ext cx="3088754" cy="20928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00982">
            <a:off x="3408797" y="8205523"/>
            <a:ext cx="3284827" cy="231580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89401" y="6588647"/>
            <a:ext cx="262275" cy="26227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435159" y="7308967"/>
            <a:ext cx="262275" cy="26227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551780" y="7757124"/>
            <a:ext cx="262275" cy="26227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712363" y="8019399"/>
            <a:ext cx="262275" cy="26227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14113" y="9363425"/>
            <a:ext cx="262275" cy="26227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83228" y="6224274"/>
            <a:ext cx="4650377" cy="4114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440087" y="2592705"/>
            <a:ext cx="6262480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4"/>
              </a:lnSpc>
            </a:pP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A.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Dân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tộc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Nùng</a:t>
            </a:r>
            <a:endParaRPr lang="en-US" sz="4500" dirty="0">
              <a:solidFill>
                <a:srgbClr val="000000"/>
              </a:solidFill>
              <a:latin typeface="Roboto Condensed Bold"/>
            </a:endParaRPr>
          </a:p>
          <a:p>
            <a:pPr algn="just">
              <a:lnSpc>
                <a:spcPts val="9044"/>
              </a:lnSpc>
            </a:pP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B.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Dân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tộc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Ê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đê</a:t>
            </a:r>
            <a:endParaRPr lang="en-US" sz="4500" dirty="0">
              <a:solidFill>
                <a:srgbClr val="000000"/>
              </a:solidFill>
              <a:latin typeface="Roboto Condensed Bold"/>
            </a:endParaRPr>
          </a:p>
          <a:p>
            <a:pPr algn="just">
              <a:lnSpc>
                <a:spcPts val="9044"/>
              </a:lnSpc>
            </a:pP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C.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Dân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tộc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Sán</a:t>
            </a:r>
            <a:r>
              <a:rPr lang="en-US" sz="45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 Bold"/>
              </a:rPr>
              <a:t>Dìu</a:t>
            </a:r>
            <a:endParaRPr lang="en-US" sz="4500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20318" y="9739666"/>
            <a:ext cx="314325" cy="16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Josefin Sans Regular Bold Italics"/>
              </a:rPr>
              <a:t>       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10325" y="6589378"/>
            <a:ext cx="3396183" cy="265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Đây là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dân tộc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47215" y="1530654"/>
            <a:ext cx="91440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204705" y="3238119"/>
            <a:ext cx="6684075" cy="345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77"/>
              </a:lnSpc>
            </a:pP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Nhiệm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vụ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: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Đọc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mở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rộng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văn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bản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cùng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thể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"/>
              </a:rPr>
              <a:t>loại</a:t>
            </a:r>
            <a:r>
              <a:rPr lang="en-US" sz="5415" dirty="0">
                <a:solidFill>
                  <a:srgbClr val="202F5A"/>
                </a:solidFill>
                <a:latin typeface="Roboto Condensed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Một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số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phương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tiện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giao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thông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của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tương</a:t>
            </a:r>
            <a:r>
              <a:rPr lang="en-US" sz="5415" dirty="0">
                <a:solidFill>
                  <a:srgbClr val="202F5A"/>
                </a:solidFill>
                <a:latin typeface="Roboto Condensed Italics"/>
              </a:rPr>
              <a:t> </a:t>
            </a:r>
            <a:r>
              <a:rPr lang="en-US" sz="5415" dirty="0" err="1">
                <a:solidFill>
                  <a:srgbClr val="202F5A"/>
                </a:solidFill>
                <a:latin typeface="Roboto Condensed Italics"/>
              </a:rPr>
              <a:t>lai</a:t>
            </a:r>
            <a:endParaRPr lang="en-US" sz="5415" dirty="0">
              <a:solidFill>
                <a:srgbClr val="202F5A"/>
              </a:solidFill>
              <a:latin typeface="Roboto Condensed Itali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8417" y="6223086"/>
            <a:ext cx="2717597" cy="3314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39302" y="507514"/>
            <a:ext cx="592057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22010" y="5517111"/>
            <a:ext cx="6965337" cy="511952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81273" y="625396"/>
            <a:ext cx="7125453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800">
                <a:solidFill>
                  <a:srgbClr val="202F5A"/>
                </a:solidFill>
                <a:latin typeface="Fraunces Bold"/>
              </a:rPr>
              <a:t>5. 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8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53819" y="3374502"/>
            <a:ext cx="7012425" cy="125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3E1"/>
                </a:solidFill>
                <a:latin typeface="#9Slide05 SVNBistro Script"/>
              </a:rPr>
              <a:t>Xin chào và hẹn gặp lại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275941">
            <a:off x="6608009" y="7041475"/>
            <a:ext cx="2199416" cy="3825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275941">
            <a:off x="305470" y="7041475"/>
            <a:ext cx="2199416" cy="3825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275941">
            <a:off x="13005892" y="6949767"/>
            <a:ext cx="2199416" cy="38250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51329">
            <a:off x="6425005" y="9128648"/>
            <a:ext cx="1382181" cy="24037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51329">
            <a:off x="122467" y="9128648"/>
            <a:ext cx="1382181" cy="24037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51329">
            <a:off x="12822889" y="9036939"/>
            <a:ext cx="1382181" cy="24037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24752">
            <a:off x="10682682" y="7483359"/>
            <a:ext cx="1914606" cy="3329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24752">
            <a:off x="4380143" y="7483359"/>
            <a:ext cx="1914606" cy="33297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24752">
            <a:off x="17080565" y="7391650"/>
            <a:ext cx="1914606" cy="33297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90568">
            <a:off x="11696019" y="8906086"/>
            <a:ext cx="1382181" cy="24037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90568">
            <a:off x="5393480" y="8906086"/>
            <a:ext cx="1382181" cy="240379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90568">
            <a:off x="18093902" y="8814377"/>
            <a:ext cx="1382181" cy="2403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94279">
            <a:off x="8822331" y="7517286"/>
            <a:ext cx="3324934" cy="46179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38078">
            <a:off x="2038225" y="5900548"/>
            <a:ext cx="3324934" cy="46179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38078">
            <a:off x="14909966" y="5900548"/>
            <a:ext cx="3324934" cy="461796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41696">
            <a:off x="7486554" y="6422799"/>
            <a:ext cx="2403950" cy="42174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41696">
            <a:off x="1379921" y="7610864"/>
            <a:ext cx="2403950" cy="42174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41696">
            <a:off x="13999764" y="7717540"/>
            <a:ext cx="2403950" cy="4217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51056">
            <a:off x="-199126" y="6841838"/>
            <a:ext cx="3088754" cy="2092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00982">
            <a:off x="3408797" y="8205523"/>
            <a:ext cx="3284827" cy="23158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89401" y="6588647"/>
            <a:ext cx="262275" cy="26227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435159" y="7308967"/>
            <a:ext cx="262275" cy="26227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551780" y="7757124"/>
            <a:ext cx="262275" cy="26227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712363" y="8019399"/>
            <a:ext cx="262275" cy="26227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14113" y="9363425"/>
            <a:ext cx="262275" cy="26227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20318" y="9739666"/>
            <a:ext cx="314325" cy="16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Josefin Sans Regular Bold Italics"/>
              </a:rPr>
              <a:t>         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9200" y="2278023"/>
            <a:ext cx="6775694" cy="602434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440087" y="2592705"/>
            <a:ext cx="6262480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A. Dân tộc Chăm 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B. Dân tộc Thái 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C. Dân tộc Ê đê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39147" y="3961355"/>
            <a:ext cx="992381" cy="9526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83228" y="6224274"/>
            <a:ext cx="4650377" cy="4114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3510325" y="6589378"/>
            <a:ext cx="3396183" cy="265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Đây là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dân tộc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51056">
            <a:off x="-199126" y="6841838"/>
            <a:ext cx="3088754" cy="2092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00982">
            <a:off x="3408797" y="8205523"/>
            <a:ext cx="3284827" cy="23158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89401" y="6588647"/>
            <a:ext cx="262275" cy="26227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435159" y="7308967"/>
            <a:ext cx="262275" cy="26227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551780" y="7757124"/>
            <a:ext cx="262275" cy="26227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712363" y="8019399"/>
            <a:ext cx="262275" cy="26227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14113" y="9363425"/>
            <a:ext cx="262275" cy="26227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20318" y="9739666"/>
            <a:ext cx="314325" cy="16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Josefin Sans Regular Bold Italics"/>
              </a:rPr>
              <a:t>         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4113" y="1753999"/>
            <a:ext cx="7098904" cy="626540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440087" y="2592705"/>
            <a:ext cx="6262480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A. Dân tộc Mường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B. Dân tộc Khmer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C. Dân tộc Mông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8418" y="5143500"/>
            <a:ext cx="992381" cy="9526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83228" y="6224274"/>
            <a:ext cx="4650377" cy="4114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3510325" y="6589378"/>
            <a:ext cx="3396183" cy="265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Đây là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dân tộc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51056">
            <a:off x="-199126" y="6841838"/>
            <a:ext cx="3088754" cy="2092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00982">
            <a:off x="3408797" y="8205523"/>
            <a:ext cx="3284827" cy="23158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89401" y="6588647"/>
            <a:ext cx="262275" cy="26227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435159" y="7308967"/>
            <a:ext cx="262275" cy="26227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551780" y="7757124"/>
            <a:ext cx="262275" cy="26227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712363" y="8019399"/>
            <a:ext cx="262275" cy="26227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14113" y="9363425"/>
            <a:ext cx="262275" cy="26227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20318" y="9739666"/>
            <a:ext cx="314325" cy="16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Josefin Sans Regular Bold Italics"/>
              </a:rPr>
              <a:t>         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4194" y="2182075"/>
            <a:ext cx="7399898" cy="656694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440087" y="2592705"/>
            <a:ext cx="6262480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A. Dân tộc Gia Rai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B. Dân tộc Dao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C. Dân tộc Mường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96297" y="3961355"/>
            <a:ext cx="992381" cy="9526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83228" y="6224274"/>
            <a:ext cx="4650377" cy="4114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3510325" y="6589378"/>
            <a:ext cx="3396183" cy="265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Đây là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dân tộc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51056">
            <a:off x="-199126" y="6841838"/>
            <a:ext cx="3088754" cy="2092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00982">
            <a:off x="3408797" y="8205523"/>
            <a:ext cx="3284827" cy="23158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89401" y="6588647"/>
            <a:ext cx="262275" cy="26227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435159" y="7308967"/>
            <a:ext cx="262275" cy="26227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551780" y="7757124"/>
            <a:ext cx="262275" cy="26227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712363" y="8019399"/>
            <a:ext cx="262275" cy="26227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14113" y="9363425"/>
            <a:ext cx="262275" cy="26227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5B6C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20318" y="9739666"/>
            <a:ext cx="314325" cy="16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Josefin Sans Regular Bold Italics"/>
              </a:rPr>
              <a:t>         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7473" y="2242590"/>
            <a:ext cx="7437198" cy="655128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440087" y="2592705"/>
            <a:ext cx="6262480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A. Dân tộc Ê đê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B. Dân tộc Tày</a:t>
            </a:r>
          </a:p>
          <a:p>
            <a:pPr algn="just">
              <a:lnSpc>
                <a:spcPts val="9044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C. Dân tộc Ba Na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5932" y="2887980"/>
            <a:ext cx="992381" cy="9526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883228" y="6224274"/>
            <a:ext cx="4650377" cy="4114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3510325" y="6589378"/>
            <a:ext cx="3396183" cy="265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Đây là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000000"/>
                </a:solidFill>
                <a:latin typeface="#9Slide05 SVNBistro Script"/>
              </a:rPr>
              <a:t>dân tộc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61884" y="1028700"/>
            <a:ext cx="14564232" cy="8416245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9FC7AA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861884" y="637415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128F8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81704" y="4547104"/>
            <a:ext cx="5517475" cy="573989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142963" y="3385919"/>
            <a:ext cx="12002074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BEC"/>
                </a:solidFill>
                <a:latin typeface="Fraunces Bold"/>
              </a:rPr>
              <a:t>PHƯƠNG TIỆN VẬN CHUYỂN CỦA CÁC DÂN TỘC THIỂU SỐ VIỆT NAM NGÀY XƯA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7601" y="2111495"/>
            <a:ext cx="11963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90" dirty="0">
                <a:solidFill>
                  <a:srgbClr val="FFFBEC"/>
                </a:solidFill>
                <a:latin typeface="#9Slide05 SVNBeloved Bold"/>
              </a:rPr>
              <a:t>BÀI 8: VĂN BẢN THÔNG TIN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9449C1E2-74A7-1368-33CA-1F90B3D72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41595" y="7693306"/>
            <a:ext cx="4940370" cy="259369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3493DC1-DB21-1A0F-C09B-6AF754A15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8112" y="6172200"/>
            <a:ext cx="562970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15802" y="7137450"/>
            <a:ext cx="5900796" cy="314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16926" y="560789"/>
            <a:ext cx="16654148" cy="9726211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76645" y="-267381"/>
            <a:ext cx="1647304" cy="1656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508546">
            <a:off x="16881991" y="8330829"/>
            <a:ext cx="1359132" cy="543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743005">
            <a:off x="16768420" y="9514820"/>
            <a:ext cx="1405308" cy="4599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0756" y="3926932"/>
            <a:ext cx="1023193" cy="768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76645" y="8746703"/>
            <a:ext cx="1023193" cy="10231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2054655">
            <a:off x="16812736" y="2837681"/>
            <a:ext cx="626794" cy="6267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783423" y="713870"/>
            <a:ext cx="834271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2.  ĐỌC VĂN BẢN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286243" y="2996131"/>
          <a:ext cx="15587573" cy="5264459"/>
        </p:xfrm>
        <a:graphic>
          <a:graphicData uri="http://schemas.openxmlformats.org/drawingml/2006/table">
            <a:tbl>
              <a:tblPr/>
              <a:tblGrid>
                <a:gridCol w="11428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2471">
                <a:tc>
                  <a:txBody>
                    <a:bodyPr/>
                    <a:lstStyle/>
                    <a:p>
                      <a:pPr algn="ctr">
                        <a:lnSpc>
                          <a:spcPts val="5909"/>
                        </a:lnSpc>
                        <a:defRPr/>
                      </a:pPr>
                      <a:r>
                        <a:rPr lang="en-US" sz="4221">
                          <a:solidFill>
                            <a:srgbClr val="4D2418"/>
                          </a:solidFill>
                          <a:latin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5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09"/>
                        </a:lnSpc>
                        <a:defRPr/>
                      </a:pPr>
                      <a:r>
                        <a:rPr lang="en-US" sz="4221">
                          <a:solidFill>
                            <a:srgbClr val="4D2418"/>
                          </a:solidFill>
                          <a:latin typeface="Roboto Condensed Bold"/>
                        </a:rPr>
                        <a:t>Có</a:t>
                      </a: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5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09"/>
                        </a:lnSpc>
                        <a:defRPr/>
                      </a:pPr>
                      <a:r>
                        <a:rPr lang="en-US" sz="4221">
                          <a:solidFill>
                            <a:srgbClr val="4D2418"/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5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236">
                <a:tc>
                  <a:txBody>
                    <a:bodyPr/>
                    <a:lstStyle/>
                    <a:p>
                      <a:pPr algn="just">
                        <a:lnSpc>
                          <a:spcPts val="5909"/>
                        </a:lnSpc>
                        <a:defRPr/>
                      </a:pPr>
                      <a:r>
                        <a:rPr lang="en-US" sz="4221">
                          <a:solidFill>
                            <a:srgbClr val="000000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29"/>
                        </a:lnSpc>
                        <a:defRPr/>
                      </a:pP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29"/>
                        </a:lnSpc>
                        <a:defRPr/>
                      </a:pP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3397">
                <a:tc>
                  <a:txBody>
                    <a:bodyPr/>
                    <a:lstStyle/>
                    <a:p>
                      <a:pPr algn="just">
                        <a:lnSpc>
                          <a:spcPts val="6049"/>
                        </a:lnSpc>
                        <a:defRPr/>
                      </a:pPr>
                      <a:r>
                        <a:rPr lang="en-US" sz="4321">
                          <a:solidFill>
                            <a:srgbClr val="000000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29"/>
                        </a:lnSpc>
                        <a:defRPr/>
                      </a:pP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29"/>
                        </a:lnSpc>
                        <a:defRPr/>
                      </a:pP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355">
                <a:tc>
                  <a:txBody>
                    <a:bodyPr/>
                    <a:lstStyle/>
                    <a:p>
                      <a:pPr algn="just">
                        <a:lnSpc>
                          <a:spcPts val="5909"/>
                        </a:lnSpc>
                        <a:defRPr/>
                      </a:pPr>
                      <a:r>
                        <a:rPr lang="en-US" sz="4221">
                          <a:solidFill>
                            <a:srgbClr val="000000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29"/>
                        </a:lnSpc>
                        <a:defRPr/>
                      </a:pP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29"/>
                        </a:lnSpc>
                        <a:defRPr/>
                      </a:pPr>
                      <a:endParaRPr lang="en-US" sz="1100"/>
                    </a:p>
                  </a:txBody>
                  <a:tcPr marL="103686" marR="103686" marT="103686" marB="103686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4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t="26255" b="174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151779" y="8795618"/>
            <a:ext cx="781031" cy="7810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1911" y="2399123"/>
            <a:ext cx="613606" cy="845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470660" y="3244946"/>
            <a:ext cx="9309303" cy="55506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15642" y="3807511"/>
            <a:ext cx="8019338" cy="3521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4D2418"/>
                </a:solidFill>
                <a:latin typeface="Roboto Condensed"/>
              </a:rPr>
              <a:t>Văn bản cung cấp những thông tin chính nào? Tóm tắt thông tin bằng một sơ đồ tư duy.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4D2418"/>
              </a:solidFill>
              <a:latin typeface="Roboto Condense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649639" y="4288641"/>
            <a:ext cx="4609661" cy="60798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972800" y="243459"/>
            <a:ext cx="7315200" cy="385710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01290" y="265797"/>
            <a:ext cx="974414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4D2418"/>
                </a:solidFill>
                <a:latin typeface="Fraunces Bold"/>
              </a:rPr>
              <a:t>3. 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1290" y="1308412"/>
            <a:ext cx="9744140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4D2418"/>
                </a:solidFill>
                <a:latin typeface="Roboto Condensed Bold"/>
              </a:rPr>
              <a:t>3.1 Khái quát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813</Words>
  <Application>Microsoft Office PowerPoint</Application>
  <PresentationFormat>Custom</PresentationFormat>
  <Paragraphs>87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#9Slide05 SVNBistro Script</vt:lpstr>
      <vt:lpstr>#9Slide05 SVNBistro Script Bold</vt:lpstr>
      <vt:lpstr>Roboto Condensed Italics</vt:lpstr>
      <vt:lpstr>#9Slide05 SVNBeloved Bold</vt:lpstr>
      <vt:lpstr>Roboto Condensed Bold</vt:lpstr>
      <vt:lpstr>Josefin Sans Regular Bold Italics</vt:lpstr>
      <vt:lpstr>Calibri</vt:lpstr>
      <vt:lpstr>Roboto Condensed</vt:lpstr>
      <vt:lpstr>Fraunces Bold</vt:lpstr>
      <vt:lpstr>#9Slide05 Atlantika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CD7 - B10 -  PHƯƠNG TIỆN VẬN CHUYỂN CỦA CÁC DÂN TỘC THIỂU SỐ VIỆT NAM NGÀY XƯA</dc:title>
  <dc:creator>Administrator</dc:creator>
  <cp:lastModifiedBy>Admin</cp:lastModifiedBy>
  <cp:revision>4</cp:revision>
  <dcterms:created xsi:type="dcterms:W3CDTF">2006-08-16T00:00:00Z</dcterms:created>
  <dcterms:modified xsi:type="dcterms:W3CDTF">2024-01-31T01:27:35Z</dcterms:modified>
  <dc:identifier>DAFbhxHcb1A</dc:identifier>
</cp:coreProperties>
</file>