
<file path=[Content_Types].xml><?xml version="1.0" encoding="utf-8"?>
<Types xmlns="http://schemas.openxmlformats.org/package/2006/content-types">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League Spartan" panose="020B0604020202020204" charset="0"/>
      <p:regular r:id="rId27"/>
    </p:embeddedFont>
    <p:embeddedFont>
      <p:font typeface="Calibri" panose="020F0502020204030204" pitchFamily="34" charset="0"/>
      <p:regular r:id="rId28"/>
      <p:bold r:id="rId29"/>
      <p:italic r:id="rId30"/>
      <p:boldItalic r:id="rId31"/>
    </p:embeddedFont>
    <p:embeddedFont>
      <p:font typeface="Roboto Condensed" panose="020B0604020202020204" charset="0"/>
      <p:regular r:id="rId27"/>
      <p:bold r:id="rId27"/>
      <p:italic r:id="rId27"/>
      <p:boldItalic r:id="rId27"/>
    </p:embeddedFont>
    <p:embeddedFont>
      <p:font typeface="Fraunces Bold" panose="020B0604020202020204" charset="0"/>
      <p:regular r:id="rId27"/>
    </p:embeddedFont>
    <p:embeddedFont>
      <p:font typeface="Roboto Condensed Bold Italics" panose="020B0604020202020204" charset="0"/>
      <p:regular r:id="rId27"/>
    </p:embeddedFont>
    <p:embeddedFont>
      <p:font typeface="Glacial Indifference" panose="020B0604020202020204" charset="0"/>
      <p:regular r:id="rId27"/>
    </p:embeddedFont>
    <p:embeddedFont>
      <p:font typeface="Roboto Condensed Bold" panose="020B0604020202020204" charset="0"/>
      <p:regular r:id="rId27"/>
      <p:bold r:id="rId27"/>
    </p:embeddedFont>
    <p:embeddedFont>
      <p:font typeface="#9Slide07 SVNSmirk" charset="0"/>
      <p:regular r:id="rId27"/>
    </p:embeddedFont>
    <p:embeddedFont>
      <p:font typeface="#9Slide05 SVNBistro Script" panose="020B0604020202020204" charset="0"/>
      <p:regular r:id="rId27"/>
    </p:embeddedFont>
    <p:embeddedFont>
      <p:font typeface="#9Slide07 SVNNexa Rust Slab Bla Bold" panose="020B0606040200020203"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3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NULL"/><Relationship Id="rId30" Type="http://schemas.openxmlformats.org/officeDocument/2006/relationships/font" Target="fonts/font3.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4.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72.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98.svg"/><Relationship Id="rId5" Type="http://schemas.openxmlformats.org/officeDocument/2006/relationships/image" Target="../media/image94.svg"/><Relationship Id="rId9" Type="http://schemas.openxmlformats.org/officeDocument/2006/relationships/image" Target="../media/image96.svg"/></Relationships>
</file>

<file path=ppt/slides/_rels/slide11.xml.rels><?xml version="1.0" encoding="UTF-8" standalone="yes"?>
<Relationships xmlns="http://schemas.openxmlformats.org/package/2006/relationships"><Relationship Id="rId13" Type="http://schemas.openxmlformats.org/officeDocument/2006/relationships/image" Target="../media/image104.svg"/><Relationship Id="rId3" Type="http://schemas.openxmlformats.org/officeDocument/2006/relationships/image" Target="../media/image86.svg"/><Relationship Id="rId7" Type="http://schemas.openxmlformats.org/officeDocument/2006/relationships/image" Target="../media/image100.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102.svg"/><Relationship Id="rId5" Type="http://schemas.openxmlformats.org/officeDocument/2006/relationships/image" Target="../media/image92.svg"/><Relationship Id="rId15" Type="http://schemas.openxmlformats.org/officeDocument/2006/relationships/image" Target="../media/image106.sv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13" Type="http://schemas.openxmlformats.org/officeDocument/2006/relationships/image" Target="../media/image108.svg"/><Relationship Id="rId3" Type="http://schemas.openxmlformats.org/officeDocument/2006/relationships/image" Target="../media/image92.svg"/><Relationship Id="rId7" Type="http://schemas.openxmlformats.org/officeDocument/2006/relationships/image" Target="../media/image26.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8.svg"/><Relationship Id="rId5" Type="http://schemas.openxmlformats.org/officeDocument/2006/relationships/image" Target="../media/image100.sv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3" Type="http://schemas.openxmlformats.org/officeDocument/2006/relationships/image" Target="../media/image110.svg"/><Relationship Id="rId7" Type="http://schemas.openxmlformats.org/officeDocument/2006/relationships/image" Target="../media/image112.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116.svg"/><Relationship Id="rId5" Type="http://schemas.openxmlformats.org/officeDocument/2006/relationships/image" Target="../media/image74.svg"/><Relationship Id="rId9" Type="http://schemas.openxmlformats.org/officeDocument/2006/relationships/image" Target="../media/image114.svg"/></Relationships>
</file>

<file path=ppt/slides/_rels/slide14.xml.rels><?xml version="1.0" encoding="UTF-8" standalone="yes"?>
<Relationships xmlns="http://schemas.openxmlformats.org/package/2006/relationships"><Relationship Id="rId3" Type="http://schemas.openxmlformats.org/officeDocument/2006/relationships/image" Target="../media/image110.svg"/><Relationship Id="rId7" Type="http://schemas.openxmlformats.org/officeDocument/2006/relationships/image" Target="../media/image114.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16.svg"/><Relationship Id="rId9" Type="http://schemas.openxmlformats.org/officeDocument/2006/relationships/image" Target="../media/image118.svg"/></Relationships>
</file>

<file path=ppt/slides/_rels/slide15.xml.rels><?xml version="1.0" encoding="UTF-8" standalone="yes"?>
<Relationships xmlns="http://schemas.openxmlformats.org/package/2006/relationships"><Relationship Id="rId3" Type="http://schemas.openxmlformats.org/officeDocument/2006/relationships/image" Target="../media/image110.svg"/><Relationship Id="rId7" Type="http://schemas.openxmlformats.org/officeDocument/2006/relationships/image" Target="../media/image112.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120.svg"/><Relationship Id="rId5" Type="http://schemas.openxmlformats.org/officeDocument/2006/relationships/image" Target="../media/image74.svg"/><Relationship Id="rId9" Type="http://schemas.openxmlformats.org/officeDocument/2006/relationships/image" Target="../media/image116.svg"/></Relationships>
</file>

<file path=ppt/slides/_rels/slide16.xml.rels><?xml version="1.0" encoding="UTF-8" standalone="yes"?>
<Relationships xmlns="http://schemas.openxmlformats.org/package/2006/relationships"><Relationship Id="rId3" Type="http://schemas.openxmlformats.org/officeDocument/2006/relationships/image" Target="../media/image122.svg"/><Relationship Id="rId7" Type="http://schemas.openxmlformats.org/officeDocument/2006/relationships/image" Target="../media/image124.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16.svg"/><Relationship Id="rId9" Type="http://schemas.openxmlformats.org/officeDocument/2006/relationships/image" Target="../media/image126.svg"/></Relationships>
</file>

<file path=ppt/slides/_rels/slide17.xml.rels><?xml version="1.0" encoding="UTF-8" standalone="yes"?>
<Relationships xmlns="http://schemas.openxmlformats.org/package/2006/relationships"><Relationship Id="rId3" Type="http://schemas.openxmlformats.org/officeDocument/2006/relationships/image" Target="../media/image122.svg"/><Relationship Id="rId7" Type="http://schemas.openxmlformats.org/officeDocument/2006/relationships/image" Target="../media/image124.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16.svg"/><Relationship Id="rId9" Type="http://schemas.openxmlformats.org/officeDocument/2006/relationships/image" Target="../media/image126.svg"/></Relationships>
</file>

<file path=ppt/slides/_rels/slide18.xml.rels><?xml version="1.0" encoding="UTF-8" standalone="yes"?>
<Relationships xmlns="http://schemas.openxmlformats.org/package/2006/relationships"><Relationship Id="rId3" Type="http://schemas.openxmlformats.org/officeDocument/2006/relationships/image" Target="../media/image128.svg"/><Relationship Id="rId7" Type="http://schemas.openxmlformats.org/officeDocument/2006/relationships/image" Target="../media/image124.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16.svg"/><Relationship Id="rId9" Type="http://schemas.openxmlformats.org/officeDocument/2006/relationships/image" Target="../media/image126.svg"/></Relationships>
</file>

<file path=ppt/slides/_rels/slide19.xml.rels><?xml version="1.0" encoding="UTF-8" standalone="yes"?>
<Relationships xmlns="http://schemas.openxmlformats.org/package/2006/relationships"><Relationship Id="rId8" Type="http://schemas.openxmlformats.org/officeDocument/2006/relationships/image" Target="../media/image135.svg"/><Relationship Id="rId2" Type="http://schemas.openxmlformats.org/officeDocument/2006/relationships/image" Target="NULL"/><Relationship Id="rId1" Type="http://schemas.openxmlformats.org/officeDocument/2006/relationships/slideLayout" Target="../slideLayouts/slideLayout7.xml"/><Relationship Id="rId10" Type="http://schemas.openxmlformats.org/officeDocument/2006/relationships/image" Target="../media/image137.svg"/></Relationships>
</file>

<file path=ppt/slides/_rels/slide2.xml.rels><?xml version="1.0" encoding="UTF-8" standalone="yes"?>
<Relationships xmlns="http://schemas.openxmlformats.org/package/2006/relationships"><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20.svg"/><Relationship Id="rId5" Type="http://schemas.openxmlformats.org/officeDocument/2006/relationships/image" Target="../media/image16.sv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135.svg"/><Relationship Id="rId2" Type="http://schemas.openxmlformats.org/officeDocument/2006/relationships/image" Target="NULL"/><Relationship Id="rId1" Type="http://schemas.openxmlformats.org/officeDocument/2006/relationships/slideLayout" Target="../slideLayouts/slideLayout7.xml"/><Relationship Id="rId10" Type="http://schemas.openxmlformats.org/officeDocument/2006/relationships/image" Target="../media/image137.svg"/></Relationships>
</file>

<file path=ppt/slides/_rels/slide21.xml.rels><?xml version="1.0" encoding="UTF-8" standalone="yes"?>
<Relationships xmlns="http://schemas.openxmlformats.org/package/2006/relationships"><Relationship Id="rId8" Type="http://schemas.openxmlformats.org/officeDocument/2006/relationships/image" Target="../media/image135.svg"/><Relationship Id="rId2" Type="http://schemas.openxmlformats.org/officeDocument/2006/relationships/image" Target="NULL"/><Relationship Id="rId1" Type="http://schemas.openxmlformats.org/officeDocument/2006/relationships/slideLayout" Target="../slideLayouts/slideLayout7.xml"/><Relationship Id="rId10" Type="http://schemas.openxmlformats.org/officeDocument/2006/relationships/image" Target="../media/image137.svg"/></Relationships>
</file>

<file path=ppt/slides/_rels/slide22.xml.rels><?xml version="1.0" encoding="UTF-8" standalone="yes"?>
<Relationships xmlns="http://schemas.openxmlformats.org/package/2006/relationships"><Relationship Id="rId8" Type="http://schemas.openxmlformats.org/officeDocument/2006/relationships/image" Target="../media/image135.svg"/><Relationship Id="rId2" Type="http://schemas.openxmlformats.org/officeDocument/2006/relationships/image" Target="NULL"/><Relationship Id="rId1" Type="http://schemas.openxmlformats.org/officeDocument/2006/relationships/slideLayout" Target="../slideLayouts/slideLayout7.xml"/><Relationship Id="rId10" Type="http://schemas.openxmlformats.org/officeDocument/2006/relationships/image" Target="../media/image137.svg"/></Relationships>
</file>

<file path=ppt/slides/_rels/slide23.xml.rels><?xml version="1.0" encoding="UTF-8" standalone="yes"?>
<Relationships xmlns="http://schemas.openxmlformats.org/package/2006/relationships"><Relationship Id="rId3" Type="http://schemas.openxmlformats.org/officeDocument/2006/relationships/image" Target="../media/image143.svg"/><Relationship Id="rId7" Type="http://schemas.openxmlformats.org/officeDocument/2006/relationships/image" Target="../media/image147.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45.svg"/><Relationship Id="rId10" Type="http://schemas.openxmlformats.org/officeDocument/2006/relationships/image" Target="../media/image150.svg"/></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47.svg"/></Relationships>
</file>

<file path=ppt/slides/_rels/slide25.xml.rels><?xml version="1.0" encoding="UTF-8" standalone="yes"?>
<Relationships xmlns="http://schemas.openxmlformats.org/package/2006/relationships"><Relationship Id="rId8" Type="http://schemas.openxmlformats.org/officeDocument/2006/relationships/image" Target="../media/image156.svg"/><Relationship Id="rId3" Type="http://schemas.openxmlformats.org/officeDocument/2006/relationships/image" Target="../media/image64.svg"/><Relationship Id="rId12" Type="http://schemas.openxmlformats.org/officeDocument/2006/relationships/image" Target="../media/image160.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54.svg"/><Relationship Id="rId10" Type="http://schemas.openxmlformats.org/officeDocument/2006/relationships/image" Target="../media/image158.svg"/></Relationships>
</file>

<file path=ppt/slides/_rels/slide3.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26.sv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13" Type="http://schemas.openxmlformats.org/officeDocument/2006/relationships/image" Target="../media/image40.svg"/><Relationship Id="rId3" Type="http://schemas.openxmlformats.org/officeDocument/2006/relationships/image" Target="../media/image24.svg"/><Relationship Id="rId7" Type="http://schemas.openxmlformats.org/officeDocument/2006/relationships/image" Target="../media/image36.svg"/><Relationship Id="rId17" Type="http://schemas.openxmlformats.org/officeDocument/2006/relationships/image" Target="../media/image44.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38.svg"/><Relationship Id="rId5" Type="http://schemas.openxmlformats.org/officeDocument/2006/relationships/image" Target="../media/image26.svg"/><Relationship Id="rId15" Type="http://schemas.openxmlformats.org/officeDocument/2006/relationships/image" Target="../media/image42.sv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13" Type="http://schemas.openxmlformats.org/officeDocument/2006/relationships/image" Target="../media/image46.sv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30.svg"/><Relationship Id="rId5" Type="http://schemas.openxmlformats.org/officeDocument/2006/relationships/image" Target="../media/image26.sv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13" Type="http://schemas.openxmlformats.org/officeDocument/2006/relationships/image" Target="../media/image49.sv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30.svg"/><Relationship Id="rId5" Type="http://schemas.openxmlformats.org/officeDocument/2006/relationships/image" Target="../media/image26.sv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13" Type="http://schemas.openxmlformats.org/officeDocument/2006/relationships/image" Target="../media/image60.svg"/><Relationship Id="rId3" Type="http://schemas.openxmlformats.org/officeDocument/2006/relationships/image" Target="../media/image52.svg"/><Relationship Id="rId21" Type="http://schemas.openxmlformats.org/officeDocument/2006/relationships/image" Target="../media/image68.svg"/><Relationship Id="rId7" Type="http://schemas.openxmlformats.org/officeDocument/2006/relationships/image" Target="../media/image56.svg"/><Relationship Id="rId17" Type="http://schemas.openxmlformats.org/officeDocument/2006/relationships/image" Target="../media/image64.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8.svg"/><Relationship Id="rId5" Type="http://schemas.openxmlformats.org/officeDocument/2006/relationships/image" Target="../media/image54.svg"/><Relationship Id="rId15" Type="http://schemas.openxmlformats.org/officeDocument/2006/relationships/image" Target="../media/image62.svg"/><Relationship Id="rId23" Type="http://schemas.openxmlformats.org/officeDocument/2006/relationships/image" Target="../media/image70.svg"/><Relationship Id="rId19" Type="http://schemas.openxmlformats.org/officeDocument/2006/relationships/image" Target="../media/image66.svg"/><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80.svg"/><Relationship Id="rId5" Type="http://schemas.openxmlformats.org/officeDocument/2006/relationships/image" Target="../media/image74.svg"/><Relationship Id="rId9" Type="http://schemas.openxmlformats.org/officeDocument/2006/relationships/image" Target="../media/image78.svg"/></Relationships>
</file>

<file path=ppt/slides/_rels/slide9.xml.rels><?xml version="1.0" encoding="UTF-8" standalone="yes"?>
<Relationships xmlns="http://schemas.openxmlformats.org/package/2006/relationships"><Relationship Id="rId13" Type="http://schemas.openxmlformats.org/officeDocument/2006/relationships/image" Target="../media/image28.svg"/><Relationship Id="rId3" Type="http://schemas.openxmlformats.org/officeDocument/2006/relationships/image" Target="../media/image24.svg"/><Relationship Id="rId7" Type="http://schemas.openxmlformats.org/officeDocument/2006/relationships/image" Target="../media/image84.svg"/><Relationship Id="rId17" Type="http://schemas.openxmlformats.org/officeDocument/2006/relationships/image" Target="../media/image90.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86.svg"/><Relationship Id="rId5" Type="http://schemas.openxmlformats.org/officeDocument/2006/relationships/image" Target="../media/image82.svg"/><Relationship Id="rId15" Type="http://schemas.openxmlformats.org/officeDocument/2006/relationships/image" Target="../media/image88.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93957" y="-819247"/>
            <a:ext cx="4788085" cy="5256381"/>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06800" y="7039323"/>
            <a:ext cx="2682658" cy="368865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221312" y="3510310"/>
            <a:ext cx="5060979" cy="7462570"/>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5663" y="-170402"/>
            <a:ext cx="1929223" cy="1816977"/>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1663" y="6291608"/>
            <a:ext cx="1723793" cy="1899972"/>
          </a:xfrm>
          <a:prstGeom prst="rect">
            <a:avLst/>
          </a:prstGeom>
        </p:spPr>
      </p:pic>
      <p:sp>
        <p:nvSpPr>
          <p:cNvPr id="7" name="TextBox 7"/>
          <p:cNvSpPr txBox="1"/>
          <p:nvPr/>
        </p:nvSpPr>
        <p:spPr>
          <a:xfrm>
            <a:off x="5074768" y="1167665"/>
            <a:ext cx="11232032" cy="1240900"/>
          </a:xfrm>
          <a:prstGeom prst="rect">
            <a:avLst/>
          </a:prstGeom>
        </p:spPr>
        <p:txBody>
          <a:bodyPr lIns="0" tIns="0" rIns="0" bIns="0" rtlCol="0" anchor="t">
            <a:spAutoFit/>
          </a:bodyPr>
          <a:lstStyle/>
          <a:p>
            <a:pPr marL="0" lvl="0" indent="0" algn="ctr">
              <a:lnSpc>
                <a:spcPts val="9008"/>
              </a:lnSpc>
            </a:pPr>
            <a:r>
              <a:rPr lang="en-US" sz="9899">
                <a:solidFill>
                  <a:srgbClr val="3B3B3B"/>
                </a:solidFill>
                <a:latin typeface="Fraunces Bold"/>
              </a:rPr>
              <a:t>KHỞI ĐỘNG</a:t>
            </a:r>
          </a:p>
        </p:txBody>
      </p:sp>
      <p:sp>
        <p:nvSpPr>
          <p:cNvPr id="8" name="TextBox 8"/>
          <p:cNvSpPr txBox="1"/>
          <p:nvPr/>
        </p:nvSpPr>
        <p:spPr>
          <a:xfrm>
            <a:off x="4230847" y="4132334"/>
            <a:ext cx="10271931" cy="1978024"/>
          </a:xfrm>
          <a:prstGeom prst="rect">
            <a:avLst/>
          </a:prstGeom>
        </p:spPr>
        <p:txBody>
          <a:bodyPr lIns="0" tIns="0" rIns="0" bIns="0" rtlCol="0" anchor="t">
            <a:spAutoFit/>
          </a:bodyPr>
          <a:lstStyle/>
          <a:p>
            <a:pPr algn="ctr">
              <a:lnSpc>
                <a:spcPts val="15400"/>
              </a:lnSpc>
            </a:pPr>
            <a:r>
              <a:rPr lang="en-US" sz="11000" dirty="0">
                <a:solidFill>
                  <a:srgbClr val="EFA93E"/>
                </a:solidFill>
                <a:latin typeface="#9Slide07 SVNNexa Rust Slab Bla Bold"/>
              </a:rPr>
              <a:t>30S TƯ DUY</a:t>
            </a:r>
          </a:p>
        </p:txBody>
      </p:sp>
      <p:grpSp>
        <p:nvGrpSpPr>
          <p:cNvPr id="9" name="Group 9"/>
          <p:cNvGrpSpPr/>
          <p:nvPr/>
        </p:nvGrpSpPr>
        <p:grpSpPr>
          <a:xfrm>
            <a:off x="4166883" y="1643321"/>
            <a:ext cx="1905610" cy="190561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21961"/>
              </a:srgbClr>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4526643" y="1500331"/>
            <a:ext cx="1233714" cy="1713492"/>
          </a:xfrm>
          <a:prstGeom prst="rect">
            <a:avLst/>
          </a:prstGeom>
        </p:spPr>
      </p:pic>
      <p:sp>
        <p:nvSpPr>
          <p:cNvPr id="12" name="AutoShape 12"/>
          <p:cNvSpPr/>
          <p:nvPr/>
        </p:nvSpPr>
        <p:spPr>
          <a:xfrm rot="24992">
            <a:off x="750928" y="678556"/>
            <a:ext cx="3275416" cy="0"/>
          </a:xfrm>
          <a:prstGeom prst="line">
            <a:avLst/>
          </a:prstGeom>
          <a:ln w="47625" cap="flat">
            <a:solidFill>
              <a:srgbClr val="000000"/>
            </a:solidFill>
            <a:prstDash val="solid"/>
            <a:headEnd type="none" w="sm" len="sm"/>
            <a:tailEnd type="none" w="sm" len="sm"/>
          </a:ln>
        </p:spPr>
      </p:sp>
      <p:sp>
        <p:nvSpPr>
          <p:cNvPr id="13" name="AutoShape 13"/>
          <p:cNvSpPr/>
          <p:nvPr/>
        </p:nvSpPr>
        <p:spPr>
          <a:xfrm rot="-10844">
            <a:off x="782140" y="9529972"/>
            <a:ext cx="16548612" cy="0"/>
          </a:xfrm>
          <a:prstGeom prst="line">
            <a:avLst/>
          </a:prstGeom>
          <a:ln w="47625" cap="flat">
            <a:solidFill>
              <a:srgbClr val="000000"/>
            </a:solidFill>
            <a:prstDash val="solid"/>
            <a:headEnd type="none" w="sm" len="sm"/>
            <a:tailEnd type="none" w="sm" len="sm"/>
          </a:ln>
        </p:spPr>
      </p:sp>
      <p:sp>
        <p:nvSpPr>
          <p:cNvPr id="14" name="AutoShape 14"/>
          <p:cNvSpPr/>
          <p:nvPr/>
        </p:nvSpPr>
        <p:spPr>
          <a:xfrm rot="-5418290">
            <a:off x="-3710256" y="5111361"/>
            <a:ext cx="8937174" cy="0"/>
          </a:xfrm>
          <a:prstGeom prst="line">
            <a:avLst/>
          </a:prstGeom>
          <a:ln w="47625" cap="flat">
            <a:solidFill>
              <a:srgbClr val="000000"/>
            </a:solidFill>
            <a:prstDash val="solid"/>
            <a:headEnd type="none" w="sm" len="sm"/>
            <a:tailEnd type="none" w="sm" len="sm"/>
          </a:ln>
        </p:spPr>
      </p:sp>
      <p:sp>
        <p:nvSpPr>
          <p:cNvPr id="15" name="AutoShape 15"/>
          <p:cNvSpPr/>
          <p:nvPr/>
        </p:nvSpPr>
        <p:spPr>
          <a:xfrm rot="-5409226">
            <a:off x="12858682" y="5119688"/>
            <a:ext cx="8872673" cy="0"/>
          </a:xfrm>
          <a:prstGeom prst="line">
            <a:avLst/>
          </a:prstGeom>
          <a:ln w="47625" cap="flat">
            <a:solidFill>
              <a:srgbClr val="000000"/>
            </a:solidFill>
            <a:prstDash val="solid"/>
            <a:headEnd type="none" w="sm" len="sm"/>
            <a:tailEnd type="none" w="sm" len="sm"/>
          </a:ln>
        </p:spPr>
      </p:sp>
      <p:sp>
        <p:nvSpPr>
          <p:cNvPr id="16" name="AutoShape 16"/>
          <p:cNvSpPr/>
          <p:nvPr/>
        </p:nvSpPr>
        <p:spPr>
          <a:xfrm rot="-5400000">
            <a:off x="4738565" y="1071584"/>
            <a:ext cx="809869" cy="0"/>
          </a:xfrm>
          <a:prstGeom prst="line">
            <a:avLst/>
          </a:prstGeom>
          <a:ln w="47625" cap="flat">
            <a:solidFill>
              <a:srgbClr val="000000"/>
            </a:solidFill>
            <a:prstDash val="solid"/>
            <a:headEnd type="none" w="sm" len="sm"/>
            <a:tailEnd type="none" w="sm" len="sm"/>
          </a:ln>
        </p:spPr>
      </p:sp>
      <p:sp>
        <p:nvSpPr>
          <p:cNvPr id="17" name="AutoShape 17"/>
          <p:cNvSpPr/>
          <p:nvPr/>
        </p:nvSpPr>
        <p:spPr>
          <a:xfrm rot="-10786592">
            <a:off x="5119641" y="690462"/>
            <a:ext cx="12211143" cy="0"/>
          </a:xfrm>
          <a:prstGeom prst="line">
            <a:avLst/>
          </a:prstGeom>
          <a:ln w="47625" cap="flat">
            <a:solidFill>
              <a:srgbClr val="000000"/>
            </a:solidFill>
            <a:prstDash val="solid"/>
            <a:headEnd type="none" w="sm" len="sm"/>
            <a:tailEnd type="none" w="sm" len="sm"/>
          </a:ln>
        </p:spPr>
      </p:sp>
      <p:sp>
        <p:nvSpPr>
          <p:cNvPr id="18" name="TextBox 18"/>
          <p:cNvSpPr txBox="1"/>
          <p:nvPr/>
        </p:nvSpPr>
        <p:spPr>
          <a:xfrm>
            <a:off x="3562927" y="3334055"/>
            <a:ext cx="579688" cy="874289"/>
          </a:xfrm>
          <a:prstGeom prst="rect">
            <a:avLst/>
          </a:prstGeom>
        </p:spPr>
        <p:txBody>
          <a:bodyPr lIns="0" tIns="0" rIns="0" bIns="0" rtlCol="0" anchor="t">
            <a:spAutoFit/>
          </a:bodyPr>
          <a:lstStyle/>
          <a:p>
            <a:pPr algn="ctr">
              <a:lnSpc>
                <a:spcPts val="7209"/>
              </a:lnSpc>
            </a:pPr>
            <a:r>
              <a:rPr lang="en-US" sz="5149">
                <a:solidFill>
                  <a:srgbClr val="000000"/>
                </a:solidFill>
                <a:latin typeface="League Spartan"/>
              </a:rPr>
              <a:t>?</a:t>
            </a:r>
          </a:p>
        </p:txBody>
      </p:sp>
      <p:sp>
        <p:nvSpPr>
          <p:cNvPr id="19" name="TextBox 19"/>
          <p:cNvSpPr txBox="1"/>
          <p:nvPr/>
        </p:nvSpPr>
        <p:spPr>
          <a:xfrm>
            <a:off x="6458417" y="2007080"/>
            <a:ext cx="345025" cy="520827"/>
          </a:xfrm>
          <a:prstGeom prst="rect">
            <a:avLst/>
          </a:prstGeom>
        </p:spPr>
        <p:txBody>
          <a:bodyPr lIns="0" tIns="0" rIns="0" bIns="0" rtlCol="0" anchor="t">
            <a:spAutoFit/>
          </a:bodyPr>
          <a:lstStyle/>
          <a:p>
            <a:pPr algn="ctr">
              <a:lnSpc>
                <a:spcPts val="4290"/>
              </a:lnSpc>
            </a:pPr>
            <a:r>
              <a:rPr lang="en-US" sz="3064">
                <a:solidFill>
                  <a:srgbClr val="000000"/>
                </a:solidFill>
                <a:latin typeface="League Spartan"/>
              </a:rPr>
              <a:t>?</a:t>
            </a:r>
          </a:p>
        </p:txBody>
      </p:sp>
      <p:sp>
        <p:nvSpPr>
          <p:cNvPr id="20" name="TextBox 20"/>
          <p:cNvSpPr txBox="1"/>
          <p:nvPr/>
        </p:nvSpPr>
        <p:spPr>
          <a:xfrm>
            <a:off x="6333442" y="3055698"/>
            <a:ext cx="594976" cy="891213"/>
          </a:xfrm>
          <a:prstGeom prst="rect">
            <a:avLst/>
          </a:prstGeom>
        </p:spPr>
        <p:txBody>
          <a:bodyPr lIns="0" tIns="0" rIns="0" bIns="0" rtlCol="0" anchor="t">
            <a:spAutoFit/>
          </a:bodyPr>
          <a:lstStyle/>
          <a:p>
            <a:pPr algn="ctr">
              <a:lnSpc>
                <a:spcPts val="7399"/>
              </a:lnSpc>
            </a:pPr>
            <a:r>
              <a:rPr lang="en-US" sz="5285">
                <a:solidFill>
                  <a:srgbClr val="000000"/>
                </a:solidFill>
                <a:latin typeface="League Spartan"/>
              </a:rPr>
              <a:t>?</a:t>
            </a:r>
          </a:p>
        </p:txBody>
      </p:sp>
      <p:sp>
        <p:nvSpPr>
          <p:cNvPr id="21" name="TextBox 21"/>
          <p:cNvSpPr txBox="1"/>
          <p:nvPr/>
        </p:nvSpPr>
        <p:spPr>
          <a:xfrm>
            <a:off x="3852772" y="1826105"/>
            <a:ext cx="347058" cy="530972"/>
          </a:xfrm>
          <a:prstGeom prst="rect">
            <a:avLst/>
          </a:prstGeom>
        </p:spPr>
        <p:txBody>
          <a:bodyPr lIns="0" tIns="0" rIns="0" bIns="0" rtlCol="0" anchor="t">
            <a:spAutoFit/>
          </a:bodyPr>
          <a:lstStyle/>
          <a:p>
            <a:pPr algn="ctr">
              <a:lnSpc>
                <a:spcPts val="4316"/>
              </a:lnSpc>
            </a:pPr>
            <a:r>
              <a:rPr lang="en-US" sz="3082">
                <a:solidFill>
                  <a:srgbClr val="000000"/>
                </a:solidFill>
                <a:latin typeface="League Spartan"/>
              </a:rPr>
              <a:t>?</a:t>
            </a:r>
          </a:p>
        </p:txBody>
      </p:sp>
      <p:sp>
        <p:nvSpPr>
          <p:cNvPr id="22" name="AutoShape 22"/>
          <p:cNvSpPr/>
          <p:nvPr/>
        </p:nvSpPr>
        <p:spPr>
          <a:xfrm rot="-1617440">
            <a:off x="4148626" y="2971682"/>
            <a:ext cx="324114" cy="0"/>
          </a:xfrm>
          <a:prstGeom prst="line">
            <a:avLst/>
          </a:prstGeom>
          <a:ln w="47625" cap="rnd">
            <a:solidFill>
              <a:srgbClr val="000000"/>
            </a:solidFill>
            <a:prstDash val="solid"/>
            <a:headEnd type="none" w="sm" len="sm"/>
            <a:tailEnd type="none" w="sm" len="sm"/>
          </a:ln>
        </p:spPr>
      </p:sp>
      <p:sp>
        <p:nvSpPr>
          <p:cNvPr id="23" name="AutoShape 23"/>
          <p:cNvSpPr/>
          <p:nvPr/>
        </p:nvSpPr>
        <p:spPr>
          <a:xfrm rot="-9013278">
            <a:off x="5814259" y="2971682"/>
            <a:ext cx="324114" cy="0"/>
          </a:xfrm>
          <a:prstGeom prst="line">
            <a:avLst/>
          </a:prstGeom>
          <a:ln w="47625" cap="rnd">
            <a:solidFill>
              <a:srgbClr val="000000"/>
            </a:solidFill>
            <a:prstDash val="solid"/>
            <a:headEnd type="none" w="sm" len="sm"/>
            <a:tailEnd type="none" w="sm" len="sm"/>
          </a:ln>
        </p:spPr>
      </p:sp>
      <p:sp>
        <p:nvSpPr>
          <p:cNvPr id="24" name="AutoShape 24"/>
          <p:cNvSpPr/>
          <p:nvPr/>
        </p:nvSpPr>
        <p:spPr>
          <a:xfrm rot="-7642660">
            <a:off x="5544473" y="3405493"/>
            <a:ext cx="324114" cy="0"/>
          </a:xfrm>
          <a:prstGeom prst="line">
            <a:avLst/>
          </a:prstGeom>
          <a:ln w="47625" cap="rnd">
            <a:solidFill>
              <a:srgbClr val="000000"/>
            </a:solidFill>
            <a:prstDash val="solid"/>
            <a:headEnd type="none" w="sm" len="sm"/>
            <a:tailEnd type="none" w="sm" len="sm"/>
          </a:ln>
        </p:spPr>
      </p:sp>
      <p:sp>
        <p:nvSpPr>
          <p:cNvPr id="25" name="AutoShape 25"/>
          <p:cNvSpPr/>
          <p:nvPr/>
        </p:nvSpPr>
        <p:spPr>
          <a:xfrm rot="-2700000">
            <a:off x="4435300" y="3393688"/>
            <a:ext cx="324114" cy="0"/>
          </a:xfrm>
          <a:prstGeom prst="line">
            <a:avLst/>
          </a:prstGeom>
          <a:ln w="47625" cap="rnd">
            <a:solidFill>
              <a:srgbClr val="000000"/>
            </a:solidFill>
            <a:prstDash val="solid"/>
            <a:headEnd type="none" w="sm" len="sm"/>
            <a:tailEnd type="none" w="sm" len="sm"/>
          </a:ln>
        </p:spPr>
      </p:sp>
      <p:sp>
        <p:nvSpPr>
          <p:cNvPr id="26" name="AutoShape 26"/>
          <p:cNvSpPr/>
          <p:nvPr/>
        </p:nvSpPr>
        <p:spPr>
          <a:xfrm rot="-5400000">
            <a:off x="5005255" y="3567550"/>
            <a:ext cx="324114" cy="0"/>
          </a:xfrm>
          <a:prstGeom prst="line">
            <a:avLst/>
          </a:prstGeom>
          <a:ln w="47625" cap="rnd">
            <a:solidFill>
              <a:srgbClr val="000000"/>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D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3314323"/>
            <a:ext cx="13736494" cy="568347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0703240" y="-2863232"/>
            <a:ext cx="7584760" cy="7171046"/>
          </a:xfrm>
          <a:prstGeom prst="rect">
            <a:avLst/>
          </a:prstGeom>
        </p:spPr>
      </p:pic>
      <p:sp>
        <p:nvSpPr>
          <p:cNvPr id="4" name="TextBox 4"/>
          <p:cNvSpPr txBox="1"/>
          <p:nvPr/>
        </p:nvSpPr>
        <p:spPr>
          <a:xfrm>
            <a:off x="492280" y="1086309"/>
            <a:ext cx="10210960" cy="1543050"/>
          </a:xfrm>
          <a:prstGeom prst="rect">
            <a:avLst/>
          </a:prstGeom>
        </p:spPr>
        <p:txBody>
          <a:bodyPr lIns="0" tIns="0" rIns="0" bIns="0" rtlCol="0" anchor="t">
            <a:spAutoFit/>
          </a:bodyPr>
          <a:lstStyle/>
          <a:p>
            <a:pPr algn="ctr">
              <a:lnSpc>
                <a:spcPts val="12599"/>
              </a:lnSpc>
            </a:pPr>
            <a:r>
              <a:rPr lang="en-US" sz="9000">
                <a:solidFill>
                  <a:srgbClr val="000000"/>
                </a:solidFill>
                <a:latin typeface="#9Slide07 SVNSmirk Bold"/>
              </a:rPr>
              <a:t>Tôi trông thế nào? </a:t>
            </a:r>
          </a:p>
        </p:txBody>
      </p:sp>
      <p:sp>
        <p:nvSpPr>
          <p:cNvPr id="5" name="TextBox 5"/>
          <p:cNvSpPr txBox="1"/>
          <p:nvPr/>
        </p:nvSpPr>
        <p:spPr>
          <a:xfrm>
            <a:off x="2403425" y="3900223"/>
            <a:ext cx="9582543" cy="4406900"/>
          </a:xfrm>
          <a:prstGeom prst="rect">
            <a:avLst/>
          </a:prstGeom>
        </p:spPr>
        <p:txBody>
          <a:bodyPr lIns="0" tIns="0" rIns="0" bIns="0" rtlCol="0" anchor="t">
            <a:spAutoFit/>
          </a:bodyPr>
          <a:lstStyle/>
          <a:p>
            <a:pPr algn="ctr">
              <a:lnSpc>
                <a:spcPts val="7000"/>
              </a:lnSpc>
            </a:pPr>
            <a:r>
              <a:rPr lang="en-US" sz="5000" dirty="0" err="1">
                <a:solidFill>
                  <a:srgbClr val="C45A11"/>
                </a:solidFill>
                <a:latin typeface="#9Slide07 SVNSmirk Bold"/>
              </a:rPr>
              <a:t>Tôi</a:t>
            </a:r>
            <a:r>
              <a:rPr lang="en-US" sz="5000" dirty="0">
                <a:solidFill>
                  <a:srgbClr val="C45A11"/>
                </a:solidFill>
                <a:latin typeface="#9Slide07 SVNSmirk Bold"/>
              </a:rPr>
              <a:t> </a:t>
            </a:r>
            <a:r>
              <a:rPr lang="en-US" sz="5000" dirty="0" err="1">
                <a:solidFill>
                  <a:srgbClr val="C45A11"/>
                </a:solidFill>
                <a:latin typeface="#9Slide07 SVNSmirk Bold"/>
              </a:rPr>
              <a:t>là</a:t>
            </a:r>
            <a:r>
              <a:rPr lang="en-US" sz="5000" dirty="0">
                <a:solidFill>
                  <a:srgbClr val="C45A11"/>
                </a:solidFill>
                <a:latin typeface="#9Slide07 SVNSmirk Bold"/>
              </a:rPr>
              <a:t> </a:t>
            </a:r>
            <a:r>
              <a:rPr lang="en-US" sz="5000" dirty="0" err="1">
                <a:solidFill>
                  <a:srgbClr val="C45A11"/>
                </a:solidFill>
                <a:latin typeface="#9Slide07 SVNSmirk Bold"/>
              </a:rPr>
              <a:t>từ</a:t>
            </a:r>
            <a:r>
              <a:rPr lang="en-US" sz="5000" dirty="0">
                <a:solidFill>
                  <a:srgbClr val="C45A11"/>
                </a:solidFill>
                <a:latin typeface="#9Slide07 SVNSmirk Bold"/>
              </a:rPr>
              <a:t> </a:t>
            </a:r>
            <a:r>
              <a:rPr lang="en-US" sz="5000" dirty="0" err="1">
                <a:solidFill>
                  <a:srgbClr val="C45A11"/>
                </a:solidFill>
                <a:latin typeface="#9Slide07 SVNSmirk Bold"/>
              </a:rPr>
              <a:t>hoặc</a:t>
            </a:r>
            <a:r>
              <a:rPr lang="en-US" sz="5000" dirty="0">
                <a:solidFill>
                  <a:srgbClr val="C45A11"/>
                </a:solidFill>
                <a:latin typeface="#9Slide07 SVNSmirk Bold"/>
              </a:rPr>
              <a:t> </a:t>
            </a:r>
            <a:r>
              <a:rPr lang="en-US" sz="5000" dirty="0" err="1">
                <a:solidFill>
                  <a:srgbClr val="C45A11"/>
                </a:solidFill>
                <a:latin typeface="#9Slide07 SVNSmirk Bold"/>
              </a:rPr>
              <a:t>cụm</a:t>
            </a:r>
            <a:r>
              <a:rPr lang="en-US" sz="5000" dirty="0">
                <a:solidFill>
                  <a:srgbClr val="C45A11"/>
                </a:solidFill>
                <a:latin typeface="#9Slide07 SVNSmirk Bold"/>
              </a:rPr>
              <a:t> </a:t>
            </a:r>
            <a:r>
              <a:rPr lang="en-US" sz="5000" dirty="0" err="1">
                <a:solidFill>
                  <a:srgbClr val="C45A11"/>
                </a:solidFill>
                <a:latin typeface="#9Slide07 SVNSmirk Bold"/>
              </a:rPr>
              <a:t>từ</a:t>
            </a:r>
            <a:r>
              <a:rPr lang="en-US" sz="5000" dirty="0">
                <a:solidFill>
                  <a:srgbClr val="C45A11"/>
                </a:solidFill>
                <a:latin typeface="#9Slide07 SVNSmirk Bold"/>
              </a:rPr>
              <a:t> </a:t>
            </a:r>
            <a:r>
              <a:rPr lang="en-US" sz="5000" dirty="0" err="1">
                <a:solidFill>
                  <a:srgbClr val="C45A11"/>
                </a:solidFill>
                <a:latin typeface="#9Slide07 SVNSmirk Bold"/>
              </a:rPr>
              <a:t>cố</a:t>
            </a:r>
            <a:r>
              <a:rPr lang="en-US" sz="5000" dirty="0">
                <a:solidFill>
                  <a:srgbClr val="C45A11"/>
                </a:solidFill>
                <a:latin typeface="#9Slide07 SVNSmirk Bold"/>
              </a:rPr>
              <a:t> </a:t>
            </a:r>
            <a:r>
              <a:rPr lang="en-US" sz="5000" dirty="0" err="1">
                <a:solidFill>
                  <a:srgbClr val="C45A11"/>
                </a:solidFill>
                <a:latin typeface="#9Slide07 SVNSmirk Bold"/>
              </a:rPr>
              <a:t>định</a:t>
            </a:r>
            <a:r>
              <a:rPr lang="en-US" sz="5000" dirty="0">
                <a:solidFill>
                  <a:srgbClr val="C45A11"/>
                </a:solidFill>
                <a:latin typeface="#9Slide07 SVNSmirk Bold"/>
              </a:rPr>
              <a:t>, </a:t>
            </a:r>
            <a:r>
              <a:rPr lang="en-US" sz="5000" dirty="0" err="1">
                <a:solidFill>
                  <a:srgbClr val="C45A11"/>
                </a:solidFill>
                <a:latin typeface="#9Slide07 SVNSmirk Bold"/>
              </a:rPr>
              <a:t>được</a:t>
            </a:r>
            <a:r>
              <a:rPr lang="en-US" sz="5000" dirty="0">
                <a:solidFill>
                  <a:srgbClr val="C45A11"/>
                </a:solidFill>
                <a:latin typeface="#9Slide07 SVNSmirk Bold"/>
              </a:rPr>
              <a:t> </a:t>
            </a:r>
            <a:r>
              <a:rPr lang="en-US" sz="5000" dirty="0" err="1">
                <a:solidFill>
                  <a:srgbClr val="C45A11"/>
                </a:solidFill>
                <a:latin typeface="#9Slide07 SVNSmirk Bold"/>
              </a:rPr>
              <a:t>sử</a:t>
            </a:r>
            <a:r>
              <a:rPr lang="en-US" sz="5000" dirty="0">
                <a:solidFill>
                  <a:srgbClr val="C45A11"/>
                </a:solidFill>
                <a:latin typeface="#9Slide07 SVNSmirk Bold"/>
              </a:rPr>
              <a:t> </a:t>
            </a:r>
            <a:r>
              <a:rPr lang="en-US" sz="5000" dirty="0" err="1">
                <a:solidFill>
                  <a:srgbClr val="C45A11"/>
                </a:solidFill>
                <a:latin typeface="#9Slide07 SVNSmirk Bold"/>
              </a:rPr>
              <a:t>dụng</a:t>
            </a:r>
            <a:r>
              <a:rPr lang="en-US" sz="5000" dirty="0">
                <a:solidFill>
                  <a:srgbClr val="C45A11"/>
                </a:solidFill>
                <a:latin typeface="#9Slide07 SVNSmirk Bold"/>
              </a:rPr>
              <a:t> </a:t>
            </a:r>
            <a:r>
              <a:rPr lang="en-US" sz="5000" dirty="0" err="1">
                <a:solidFill>
                  <a:srgbClr val="C45A11"/>
                </a:solidFill>
                <a:latin typeface="#9Slide07 SVNSmirk Bold"/>
              </a:rPr>
              <a:t>theo</a:t>
            </a:r>
            <a:r>
              <a:rPr lang="en-US" sz="5000" dirty="0">
                <a:solidFill>
                  <a:srgbClr val="C45A11"/>
                </a:solidFill>
                <a:latin typeface="#9Slide07 SVNSmirk Bold"/>
              </a:rPr>
              <a:t> </a:t>
            </a:r>
            <a:r>
              <a:rPr lang="en-US" sz="5000" dirty="0" err="1">
                <a:solidFill>
                  <a:srgbClr val="C45A11"/>
                </a:solidFill>
                <a:latin typeface="#9Slide07 SVNSmirk Bold"/>
              </a:rPr>
              <a:t>quy</a:t>
            </a:r>
            <a:r>
              <a:rPr lang="en-US" sz="5000" dirty="0">
                <a:solidFill>
                  <a:srgbClr val="C45A11"/>
                </a:solidFill>
                <a:latin typeface="#9Slide07 SVNSmirk Bold"/>
              </a:rPr>
              <a:t> </a:t>
            </a:r>
            <a:r>
              <a:rPr lang="en-US" sz="5000" dirty="0" err="1">
                <a:solidFill>
                  <a:srgbClr val="C45A11"/>
                </a:solidFill>
                <a:latin typeface="#9Slide07 SVNSmirk Bold"/>
              </a:rPr>
              <a:t>ước</a:t>
            </a:r>
            <a:r>
              <a:rPr lang="en-US" sz="5000" dirty="0">
                <a:solidFill>
                  <a:srgbClr val="C45A11"/>
                </a:solidFill>
                <a:latin typeface="#9Slide07 SVNSmirk Bold"/>
              </a:rPr>
              <a:t> </a:t>
            </a:r>
            <a:r>
              <a:rPr lang="en-US" sz="5000" dirty="0" err="1">
                <a:solidFill>
                  <a:srgbClr val="C45A11"/>
                </a:solidFill>
                <a:latin typeface="#9Slide07 SVNSmirk Bold"/>
              </a:rPr>
              <a:t>của</a:t>
            </a:r>
            <a:r>
              <a:rPr lang="en-US" sz="5000" dirty="0">
                <a:solidFill>
                  <a:srgbClr val="C45A11"/>
                </a:solidFill>
                <a:latin typeface="#9Slide07 SVNSmirk Bold"/>
              </a:rPr>
              <a:t> </a:t>
            </a:r>
            <a:r>
              <a:rPr lang="en-US" sz="5000" dirty="0" err="1">
                <a:solidFill>
                  <a:srgbClr val="C45A11"/>
                </a:solidFill>
                <a:latin typeface="#9Slide07 SVNSmirk Bold"/>
              </a:rPr>
              <a:t>một</a:t>
            </a:r>
            <a:r>
              <a:rPr lang="en-US" sz="5000" dirty="0">
                <a:solidFill>
                  <a:srgbClr val="C45A11"/>
                </a:solidFill>
                <a:latin typeface="#9Slide07 SVNSmirk Bold"/>
              </a:rPr>
              <a:t> </a:t>
            </a:r>
            <a:r>
              <a:rPr lang="en-US" sz="5000" dirty="0" err="1">
                <a:solidFill>
                  <a:srgbClr val="C45A11"/>
                </a:solidFill>
                <a:latin typeface="#9Slide07 SVNSmirk Bold"/>
              </a:rPr>
              <a:t>lĩnh</a:t>
            </a:r>
            <a:r>
              <a:rPr lang="en-US" sz="5000" dirty="0">
                <a:solidFill>
                  <a:srgbClr val="C45A11"/>
                </a:solidFill>
                <a:latin typeface="#9Slide07 SVNSmirk Bold"/>
              </a:rPr>
              <a:t> </a:t>
            </a:r>
            <a:r>
              <a:rPr lang="en-US" sz="5000" dirty="0" err="1">
                <a:solidFill>
                  <a:srgbClr val="C45A11"/>
                </a:solidFill>
                <a:latin typeface="#9Slide07 SVNSmirk Bold"/>
              </a:rPr>
              <a:t>vực</a:t>
            </a:r>
            <a:r>
              <a:rPr lang="en-US" sz="5000" dirty="0">
                <a:solidFill>
                  <a:srgbClr val="C45A11"/>
                </a:solidFill>
                <a:latin typeface="#9Slide07 SVNSmirk Bold"/>
              </a:rPr>
              <a:t> </a:t>
            </a:r>
            <a:r>
              <a:rPr lang="en-US" sz="5000" dirty="0" err="1">
                <a:solidFill>
                  <a:srgbClr val="C45A11"/>
                </a:solidFill>
                <a:latin typeface="#9Slide07 SVNSmirk Bold"/>
              </a:rPr>
              <a:t>chuyên</a:t>
            </a:r>
            <a:r>
              <a:rPr lang="en-US" sz="5000" dirty="0">
                <a:solidFill>
                  <a:srgbClr val="C45A11"/>
                </a:solidFill>
                <a:latin typeface="#9Slide07 SVNSmirk Bold"/>
              </a:rPr>
              <a:t> </a:t>
            </a:r>
            <a:r>
              <a:rPr lang="en-US" sz="5000" dirty="0" err="1">
                <a:solidFill>
                  <a:srgbClr val="C45A11"/>
                </a:solidFill>
                <a:latin typeface="#9Slide07 SVNSmirk Bold"/>
              </a:rPr>
              <a:t>môn</a:t>
            </a:r>
            <a:r>
              <a:rPr lang="en-US" sz="5000" dirty="0">
                <a:solidFill>
                  <a:srgbClr val="C45A11"/>
                </a:solidFill>
                <a:latin typeface="#9Slide07 SVNSmirk Bold"/>
              </a:rPr>
              <a:t> </a:t>
            </a:r>
            <a:r>
              <a:rPr lang="en-US" sz="5000" dirty="0" err="1">
                <a:solidFill>
                  <a:srgbClr val="C45A11"/>
                </a:solidFill>
                <a:latin typeface="#9Slide07 SVNSmirk Bold"/>
              </a:rPr>
              <a:t>hoặc</a:t>
            </a:r>
            <a:r>
              <a:rPr lang="en-US" sz="5000" dirty="0">
                <a:solidFill>
                  <a:srgbClr val="C45A11"/>
                </a:solidFill>
                <a:latin typeface="#9Slide07 SVNSmirk Bold"/>
              </a:rPr>
              <a:t> </a:t>
            </a:r>
            <a:r>
              <a:rPr lang="en-US" sz="5000" dirty="0" err="1">
                <a:solidFill>
                  <a:srgbClr val="C45A11"/>
                </a:solidFill>
                <a:latin typeface="#9Slide07 SVNSmirk Bold"/>
              </a:rPr>
              <a:t>ngành</a:t>
            </a:r>
            <a:r>
              <a:rPr lang="en-US" sz="5000" dirty="0">
                <a:solidFill>
                  <a:srgbClr val="C45A11"/>
                </a:solidFill>
                <a:latin typeface="#9Slide07 SVNSmirk Bold"/>
              </a:rPr>
              <a:t> khoa </a:t>
            </a:r>
            <a:r>
              <a:rPr lang="en-US" sz="5000" dirty="0" err="1">
                <a:solidFill>
                  <a:srgbClr val="C45A11"/>
                </a:solidFill>
                <a:latin typeface="#9Slide07 SVNSmirk Bold"/>
              </a:rPr>
              <a:t>học</a:t>
            </a:r>
            <a:r>
              <a:rPr lang="en-US" sz="5000" dirty="0">
                <a:solidFill>
                  <a:srgbClr val="C45A11"/>
                </a:solidFill>
                <a:latin typeface="#9Slide07 SVNSmirk Bold"/>
              </a:rPr>
              <a:t> </a:t>
            </a:r>
            <a:r>
              <a:rPr lang="en-US" sz="5000" dirty="0" err="1">
                <a:solidFill>
                  <a:srgbClr val="C45A11"/>
                </a:solidFill>
                <a:latin typeface="#9Slide07 SVNSmirk Bold"/>
              </a:rPr>
              <a:t>nhất</a:t>
            </a:r>
            <a:r>
              <a:rPr lang="en-US" sz="5000" dirty="0">
                <a:solidFill>
                  <a:srgbClr val="C45A11"/>
                </a:solidFill>
                <a:latin typeface="#9Slide07 SVNSmirk Bold"/>
              </a:rPr>
              <a:t> </a:t>
            </a:r>
            <a:r>
              <a:rPr lang="en-US" sz="5000" dirty="0" err="1">
                <a:solidFill>
                  <a:srgbClr val="C45A11"/>
                </a:solidFill>
                <a:latin typeface="#9Slide07 SVNSmirk Bold"/>
              </a:rPr>
              <a:t>định</a:t>
            </a:r>
            <a:endParaRPr lang="en-US" sz="5000" dirty="0">
              <a:solidFill>
                <a:srgbClr val="C45A11"/>
              </a:solidFill>
              <a:latin typeface="#9Slide07 SVNSmirk Bold"/>
            </a:endParaRPr>
          </a:p>
          <a:p>
            <a:pPr algn="ctr">
              <a:lnSpc>
                <a:spcPts val="7000"/>
              </a:lnSpc>
            </a:pPr>
            <a:endParaRPr lang="en-US" sz="5000" dirty="0">
              <a:solidFill>
                <a:srgbClr val="C45A11"/>
              </a:solidFill>
              <a:latin typeface="#9Slide07 SVNSmirk Bold"/>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52157" y="3706868"/>
            <a:ext cx="7902754" cy="8675678"/>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601694" y="8621897"/>
            <a:ext cx="3257546" cy="333020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815066" y="2940156"/>
            <a:ext cx="2888467" cy="3215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75519" y="-748333"/>
            <a:ext cx="5153665" cy="75992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77948" y="3696641"/>
            <a:ext cx="14630420" cy="605333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2885" y="2368527"/>
            <a:ext cx="4752772" cy="554994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37540" y="5143500"/>
            <a:ext cx="8875079" cy="903943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974454" y="-1169660"/>
            <a:ext cx="4181283" cy="380116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0235" y="4411468"/>
            <a:ext cx="5445423" cy="701401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793237" y="8074477"/>
            <a:ext cx="2932126" cy="3351001"/>
          </a:xfrm>
          <a:prstGeom prst="rect">
            <a:avLst/>
          </a:prstGeom>
        </p:spPr>
      </p:pic>
      <p:sp>
        <p:nvSpPr>
          <p:cNvPr id="9" name="TextBox 9"/>
          <p:cNvSpPr txBox="1"/>
          <p:nvPr/>
        </p:nvSpPr>
        <p:spPr>
          <a:xfrm>
            <a:off x="6840124" y="2387786"/>
            <a:ext cx="11447876" cy="1193651"/>
          </a:xfrm>
          <a:prstGeom prst="rect">
            <a:avLst/>
          </a:prstGeom>
        </p:spPr>
        <p:txBody>
          <a:bodyPr lIns="0" tIns="0" rIns="0" bIns="0" rtlCol="0" anchor="t">
            <a:spAutoFit/>
          </a:bodyPr>
          <a:lstStyle/>
          <a:p>
            <a:pPr algn="ctr">
              <a:lnSpc>
                <a:spcPts val="9799"/>
              </a:lnSpc>
            </a:pPr>
            <a:r>
              <a:rPr lang="en-US" sz="6999">
                <a:solidFill>
                  <a:srgbClr val="000000"/>
                </a:solidFill>
                <a:latin typeface="#9Slide07 SVNSmirk Bold"/>
              </a:rPr>
              <a:t>Tôi được hiểu như thế nào? </a:t>
            </a:r>
          </a:p>
        </p:txBody>
      </p:sp>
      <p:sp>
        <p:nvSpPr>
          <p:cNvPr id="10" name="TextBox 10"/>
          <p:cNvSpPr txBox="1"/>
          <p:nvPr/>
        </p:nvSpPr>
        <p:spPr>
          <a:xfrm>
            <a:off x="7127016" y="4306693"/>
            <a:ext cx="10132284" cy="4406900"/>
          </a:xfrm>
          <a:prstGeom prst="rect">
            <a:avLst/>
          </a:prstGeom>
        </p:spPr>
        <p:txBody>
          <a:bodyPr lIns="0" tIns="0" rIns="0" bIns="0" rtlCol="0" anchor="t">
            <a:spAutoFit/>
          </a:bodyPr>
          <a:lstStyle/>
          <a:p>
            <a:pPr algn="ctr">
              <a:lnSpc>
                <a:spcPts val="7000"/>
              </a:lnSpc>
            </a:pPr>
            <a:r>
              <a:rPr lang="en-US" sz="5000" dirty="0" err="1">
                <a:solidFill>
                  <a:srgbClr val="C45A11"/>
                </a:solidFill>
                <a:latin typeface="#9Slide07 SVNSmirk Bold"/>
              </a:rPr>
              <a:t>Muốn</a:t>
            </a:r>
            <a:r>
              <a:rPr lang="en-US" sz="5000" dirty="0">
                <a:solidFill>
                  <a:srgbClr val="C45A11"/>
                </a:solidFill>
                <a:latin typeface="#9Slide07 SVNSmirk Bold"/>
              </a:rPr>
              <a:t> </a:t>
            </a:r>
            <a:r>
              <a:rPr lang="en-US" sz="5000" dirty="0" err="1">
                <a:solidFill>
                  <a:srgbClr val="C45A11"/>
                </a:solidFill>
                <a:latin typeface="#9Slide07 SVNSmirk Bold"/>
              </a:rPr>
              <a:t>tìm</a:t>
            </a:r>
            <a:r>
              <a:rPr lang="en-US" sz="5000" dirty="0">
                <a:solidFill>
                  <a:srgbClr val="C45A11"/>
                </a:solidFill>
                <a:latin typeface="#9Slide07 SVNSmirk Bold"/>
              </a:rPr>
              <a:t> </a:t>
            </a:r>
            <a:r>
              <a:rPr lang="en-US" sz="5000" dirty="0" err="1">
                <a:solidFill>
                  <a:srgbClr val="C45A11"/>
                </a:solidFill>
                <a:latin typeface="#9Slide07 SVNSmirk Bold"/>
              </a:rPr>
              <a:t>hiểu</a:t>
            </a:r>
            <a:r>
              <a:rPr lang="en-US" sz="5000" dirty="0">
                <a:solidFill>
                  <a:srgbClr val="C45A11"/>
                </a:solidFill>
                <a:latin typeface="#9Slide07 SVNSmirk Bold"/>
              </a:rPr>
              <a:t> “</a:t>
            </a:r>
            <a:r>
              <a:rPr lang="en-US" sz="5000" dirty="0" err="1">
                <a:solidFill>
                  <a:srgbClr val="C45A11"/>
                </a:solidFill>
                <a:latin typeface="#9Slide07 SVNSmirk Bold"/>
              </a:rPr>
              <a:t>tôi</a:t>
            </a:r>
            <a:r>
              <a:rPr lang="en-US" sz="5000" dirty="0">
                <a:solidFill>
                  <a:srgbClr val="C45A11"/>
                </a:solidFill>
                <a:latin typeface="#9Slide07 SVNSmirk Bold"/>
              </a:rPr>
              <a:t>”, </a:t>
            </a:r>
            <a:r>
              <a:rPr lang="en-US" sz="5000" dirty="0" err="1">
                <a:solidFill>
                  <a:srgbClr val="C45A11"/>
                </a:solidFill>
                <a:latin typeface="#9Slide07 SVNSmirk Bold"/>
              </a:rPr>
              <a:t>các</a:t>
            </a:r>
            <a:r>
              <a:rPr lang="en-US" sz="5000" dirty="0">
                <a:solidFill>
                  <a:srgbClr val="C45A11"/>
                </a:solidFill>
                <a:latin typeface="#9Slide07 SVNSmirk Bold"/>
              </a:rPr>
              <a:t> </a:t>
            </a:r>
            <a:r>
              <a:rPr lang="en-US" sz="5000" dirty="0" err="1">
                <a:solidFill>
                  <a:srgbClr val="C45A11"/>
                </a:solidFill>
                <a:latin typeface="#9Slide07 SVNSmirk Bold"/>
              </a:rPr>
              <a:t>bạn</a:t>
            </a:r>
            <a:r>
              <a:rPr lang="en-US" sz="5000" dirty="0">
                <a:solidFill>
                  <a:srgbClr val="C45A11"/>
                </a:solidFill>
                <a:latin typeface="#9Slide07 SVNSmirk Bold"/>
              </a:rPr>
              <a:t> </a:t>
            </a:r>
            <a:r>
              <a:rPr lang="en-US" sz="5000" dirty="0" err="1">
                <a:solidFill>
                  <a:srgbClr val="C45A11"/>
                </a:solidFill>
                <a:latin typeface="#9Slide07 SVNSmirk Bold"/>
              </a:rPr>
              <a:t>cần</a:t>
            </a:r>
            <a:r>
              <a:rPr lang="en-US" sz="5000" dirty="0">
                <a:solidFill>
                  <a:srgbClr val="C45A11"/>
                </a:solidFill>
                <a:latin typeface="#9Slide07 SVNSmirk Bold"/>
              </a:rPr>
              <a:t> </a:t>
            </a:r>
            <a:r>
              <a:rPr lang="en-US" sz="5000" dirty="0" err="1">
                <a:solidFill>
                  <a:srgbClr val="C45A11"/>
                </a:solidFill>
                <a:latin typeface="#9Slide07 SVNSmirk Bold"/>
              </a:rPr>
              <a:t>tìm</a:t>
            </a:r>
            <a:r>
              <a:rPr lang="en-US" sz="5000" dirty="0">
                <a:solidFill>
                  <a:srgbClr val="C45A11"/>
                </a:solidFill>
                <a:latin typeface="#9Slide07 SVNSmirk Bold"/>
              </a:rPr>
              <a:t> </a:t>
            </a:r>
            <a:r>
              <a:rPr lang="en-US" sz="5000" dirty="0" err="1">
                <a:solidFill>
                  <a:srgbClr val="C45A11"/>
                </a:solidFill>
                <a:latin typeface="#9Slide07 SVNSmirk Bold"/>
              </a:rPr>
              <a:t>đến</a:t>
            </a:r>
            <a:r>
              <a:rPr lang="en-US" sz="5000" dirty="0">
                <a:solidFill>
                  <a:srgbClr val="C45A11"/>
                </a:solidFill>
                <a:latin typeface="#9Slide07 SVNSmirk Bold"/>
              </a:rPr>
              <a:t> </a:t>
            </a:r>
            <a:r>
              <a:rPr lang="en-US" sz="5000" dirty="0" err="1">
                <a:solidFill>
                  <a:srgbClr val="C45A11"/>
                </a:solidFill>
                <a:latin typeface="#9Slide07 SVNSmirk Bold"/>
              </a:rPr>
              <a:t>Bảng</a:t>
            </a:r>
            <a:r>
              <a:rPr lang="en-US" sz="5000" dirty="0">
                <a:solidFill>
                  <a:srgbClr val="C45A11"/>
                </a:solidFill>
                <a:latin typeface="#9Slide07 SVNSmirk Bold"/>
              </a:rPr>
              <a:t> </a:t>
            </a:r>
            <a:r>
              <a:rPr lang="en-US" sz="5000" dirty="0" err="1">
                <a:solidFill>
                  <a:srgbClr val="C45A11"/>
                </a:solidFill>
                <a:latin typeface="#9Slide07 SVNSmirk Bold"/>
              </a:rPr>
              <a:t>tra</a:t>
            </a:r>
            <a:r>
              <a:rPr lang="en-US" sz="5000" dirty="0">
                <a:solidFill>
                  <a:srgbClr val="C45A11"/>
                </a:solidFill>
                <a:latin typeface="#9Slide07 SVNSmirk Bold"/>
              </a:rPr>
              <a:t> </a:t>
            </a:r>
            <a:r>
              <a:rPr lang="en-US" sz="5000" dirty="0" err="1">
                <a:solidFill>
                  <a:srgbClr val="C45A11"/>
                </a:solidFill>
                <a:latin typeface="#9Slide07 SVNSmirk Bold"/>
              </a:rPr>
              <a:t>cứu</a:t>
            </a:r>
            <a:r>
              <a:rPr lang="en-US" sz="5000" dirty="0">
                <a:solidFill>
                  <a:srgbClr val="C45A11"/>
                </a:solidFill>
                <a:latin typeface="#9Slide07 SVNSmirk Bold"/>
              </a:rPr>
              <a:t> </a:t>
            </a:r>
            <a:r>
              <a:rPr lang="en-US" sz="5000" dirty="0" err="1">
                <a:solidFill>
                  <a:srgbClr val="C45A11"/>
                </a:solidFill>
                <a:latin typeface="#9Slide07 SVNSmirk Bold"/>
              </a:rPr>
              <a:t>thuật</a:t>
            </a:r>
            <a:r>
              <a:rPr lang="en-US" sz="5000" dirty="0">
                <a:solidFill>
                  <a:srgbClr val="C45A11"/>
                </a:solidFill>
                <a:latin typeface="#9Slide07 SVNSmirk Bold"/>
              </a:rPr>
              <a:t> </a:t>
            </a:r>
            <a:r>
              <a:rPr lang="en-US" sz="5000" dirty="0" err="1">
                <a:solidFill>
                  <a:srgbClr val="C45A11"/>
                </a:solidFill>
                <a:latin typeface="#9Slide07 SVNSmirk Bold"/>
              </a:rPr>
              <a:t>ngữ</a:t>
            </a:r>
            <a:r>
              <a:rPr lang="en-US" sz="5000" dirty="0">
                <a:solidFill>
                  <a:srgbClr val="C45A11"/>
                </a:solidFill>
                <a:latin typeface="#9Slide07 SVNSmirk Bold"/>
              </a:rPr>
              <a:t> </a:t>
            </a:r>
            <a:r>
              <a:rPr lang="en-US" sz="5000" dirty="0" err="1">
                <a:solidFill>
                  <a:srgbClr val="C45A11"/>
                </a:solidFill>
                <a:latin typeface="#9Slide07 SVNSmirk Bold"/>
              </a:rPr>
              <a:t>đặt</a:t>
            </a:r>
            <a:r>
              <a:rPr lang="en-US" sz="5000" dirty="0">
                <a:solidFill>
                  <a:srgbClr val="C45A11"/>
                </a:solidFill>
                <a:latin typeface="#9Slide07 SVNSmirk Bold"/>
              </a:rPr>
              <a:t> ở </a:t>
            </a:r>
            <a:r>
              <a:rPr lang="en-US" sz="5000" dirty="0" err="1">
                <a:solidFill>
                  <a:srgbClr val="C45A11"/>
                </a:solidFill>
                <a:latin typeface="#9Slide07 SVNSmirk Bold"/>
              </a:rPr>
              <a:t>phía</a:t>
            </a:r>
            <a:r>
              <a:rPr lang="en-US" sz="5000" dirty="0">
                <a:solidFill>
                  <a:srgbClr val="C45A11"/>
                </a:solidFill>
                <a:latin typeface="#9Slide07 SVNSmirk Bold"/>
              </a:rPr>
              <a:t> </a:t>
            </a:r>
            <a:r>
              <a:rPr lang="en-US" sz="5000" dirty="0" err="1">
                <a:solidFill>
                  <a:srgbClr val="C45A11"/>
                </a:solidFill>
                <a:latin typeface="#9Slide07 SVNSmirk Bold"/>
              </a:rPr>
              <a:t>sau</a:t>
            </a:r>
            <a:r>
              <a:rPr lang="en-US" sz="5000" dirty="0">
                <a:solidFill>
                  <a:srgbClr val="C45A11"/>
                </a:solidFill>
                <a:latin typeface="#9Slide07 SVNSmirk Bold"/>
              </a:rPr>
              <a:t> </a:t>
            </a:r>
            <a:r>
              <a:rPr lang="en-US" sz="5000" dirty="0" err="1">
                <a:solidFill>
                  <a:srgbClr val="C45A11"/>
                </a:solidFill>
                <a:latin typeface="#9Slide07 SVNSmirk Bold"/>
              </a:rPr>
              <a:t>cuốn</a:t>
            </a:r>
            <a:r>
              <a:rPr lang="en-US" sz="5000" dirty="0">
                <a:solidFill>
                  <a:srgbClr val="C45A11"/>
                </a:solidFill>
                <a:latin typeface="#9Slide07 SVNSmirk Bold"/>
              </a:rPr>
              <a:t> </a:t>
            </a:r>
            <a:r>
              <a:rPr lang="en-US" sz="5000" dirty="0" err="1">
                <a:solidFill>
                  <a:srgbClr val="C45A11"/>
                </a:solidFill>
                <a:latin typeface="#9Slide07 SVNSmirk Bold"/>
              </a:rPr>
              <a:t>sách</a:t>
            </a:r>
            <a:r>
              <a:rPr lang="en-US" sz="5000" dirty="0">
                <a:solidFill>
                  <a:srgbClr val="C45A11"/>
                </a:solidFill>
                <a:latin typeface="#9Slide07 SVNSmirk Bold"/>
              </a:rPr>
              <a:t> </a:t>
            </a:r>
            <a:r>
              <a:rPr lang="en-US" sz="5000" dirty="0" err="1">
                <a:solidFill>
                  <a:srgbClr val="C45A11"/>
                </a:solidFill>
                <a:latin typeface="#9Slide07 SVNSmirk Bold"/>
              </a:rPr>
              <a:t>hoặc</a:t>
            </a:r>
            <a:r>
              <a:rPr lang="en-US" sz="5000" dirty="0">
                <a:solidFill>
                  <a:srgbClr val="C45A11"/>
                </a:solidFill>
                <a:latin typeface="#9Slide07 SVNSmirk Bold"/>
              </a:rPr>
              <a:t> </a:t>
            </a:r>
            <a:r>
              <a:rPr lang="en-US" sz="5000" dirty="0" err="1">
                <a:solidFill>
                  <a:srgbClr val="C45A11"/>
                </a:solidFill>
                <a:latin typeface="#9Slide07 SVNSmirk Bold"/>
              </a:rPr>
              <a:t>đọc</a:t>
            </a:r>
            <a:r>
              <a:rPr lang="en-US" sz="5000" dirty="0">
                <a:solidFill>
                  <a:srgbClr val="C45A11"/>
                </a:solidFill>
                <a:latin typeface="#9Slide07 SVNSmirk Bold"/>
              </a:rPr>
              <a:t> </a:t>
            </a:r>
            <a:r>
              <a:rPr lang="en-US" sz="5000" dirty="0" err="1">
                <a:solidFill>
                  <a:srgbClr val="C45A11"/>
                </a:solidFill>
                <a:latin typeface="#9Slide07 SVNSmirk Bold"/>
              </a:rPr>
              <a:t>các</a:t>
            </a:r>
            <a:r>
              <a:rPr lang="en-US" sz="5000" dirty="0">
                <a:solidFill>
                  <a:srgbClr val="C45A11"/>
                </a:solidFill>
                <a:latin typeface="#9Slide07 SVNSmirk Bold"/>
              </a:rPr>
              <a:t> </a:t>
            </a:r>
            <a:r>
              <a:rPr lang="en-US" sz="5000" dirty="0" err="1">
                <a:solidFill>
                  <a:srgbClr val="C45A11"/>
                </a:solidFill>
                <a:latin typeface="#9Slide07 SVNSmirk Bold"/>
              </a:rPr>
              <a:t>từ</a:t>
            </a:r>
            <a:r>
              <a:rPr lang="en-US" sz="5000" dirty="0">
                <a:solidFill>
                  <a:srgbClr val="C45A11"/>
                </a:solidFill>
                <a:latin typeface="#9Slide07 SVNSmirk Bold"/>
              </a:rPr>
              <a:t> </a:t>
            </a:r>
            <a:r>
              <a:rPr lang="en-US" sz="5000" dirty="0" err="1">
                <a:solidFill>
                  <a:srgbClr val="C45A11"/>
                </a:solidFill>
                <a:latin typeface="#9Slide07 SVNSmirk Bold"/>
              </a:rPr>
              <a:t>điển</a:t>
            </a:r>
            <a:r>
              <a:rPr lang="en-US" sz="5000" dirty="0">
                <a:solidFill>
                  <a:srgbClr val="C45A11"/>
                </a:solidFill>
                <a:latin typeface="#9Slide07 SVNSmirk Bold"/>
              </a:rPr>
              <a:t> </a:t>
            </a:r>
            <a:r>
              <a:rPr lang="en-US" sz="5000" dirty="0" err="1">
                <a:solidFill>
                  <a:srgbClr val="C45A11"/>
                </a:solidFill>
                <a:latin typeface="#9Slide07 SVNSmirk Bold"/>
              </a:rPr>
              <a:t>chuyên</a:t>
            </a:r>
            <a:r>
              <a:rPr lang="en-US" sz="5000" dirty="0">
                <a:solidFill>
                  <a:srgbClr val="C45A11"/>
                </a:solidFill>
                <a:latin typeface="#9Slide07 SVNSmirk Bold"/>
              </a:rPr>
              <a:t> </a:t>
            </a:r>
            <a:r>
              <a:rPr lang="en-US" sz="5000" dirty="0" err="1">
                <a:solidFill>
                  <a:srgbClr val="C45A11"/>
                </a:solidFill>
                <a:latin typeface="#9Slide07 SVNSmirk Bold"/>
              </a:rPr>
              <a:t>ngành</a:t>
            </a:r>
            <a:endParaRPr lang="en-US" sz="5000" dirty="0">
              <a:solidFill>
                <a:srgbClr val="C45A11"/>
              </a:solidFill>
              <a:latin typeface="#9Slide07 SVNSmirk Bold"/>
            </a:endParaRPr>
          </a:p>
          <a:p>
            <a:pPr algn="ctr">
              <a:lnSpc>
                <a:spcPts val="7000"/>
              </a:lnSpc>
            </a:pPr>
            <a:endParaRPr lang="en-US" sz="5000" dirty="0">
              <a:solidFill>
                <a:srgbClr val="C45A11"/>
              </a:solidFill>
              <a:latin typeface="#9Slide07 SVNSmirk Bo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16381" y="3145532"/>
            <a:ext cx="14630420" cy="605333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71575" y="-911802"/>
            <a:ext cx="7168173" cy="8370478"/>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8262">
            <a:off x="16582838" y="5187564"/>
            <a:ext cx="6396631" cy="663801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79824" y="2489497"/>
            <a:ext cx="2784671" cy="2997200"/>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800873" y="3988097"/>
            <a:ext cx="1669639" cy="1572496"/>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0873" y="6172200"/>
            <a:ext cx="7125195" cy="4114800"/>
          </a:xfrm>
          <a:prstGeom prst="rect">
            <a:avLst/>
          </a:prstGeom>
        </p:spPr>
      </p:pic>
      <p:sp>
        <p:nvSpPr>
          <p:cNvPr id="8" name="TextBox 8"/>
          <p:cNvSpPr txBox="1"/>
          <p:nvPr/>
        </p:nvSpPr>
        <p:spPr>
          <a:xfrm>
            <a:off x="5236690" y="4089475"/>
            <a:ext cx="10590401" cy="3521075"/>
          </a:xfrm>
          <a:prstGeom prst="rect">
            <a:avLst/>
          </a:prstGeom>
        </p:spPr>
        <p:txBody>
          <a:bodyPr lIns="0" tIns="0" rIns="0" bIns="0" rtlCol="0" anchor="t">
            <a:spAutoFit/>
          </a:bodyPr>
          <a:lstStyle/>
          <a:p>
            <a:pPr algn="ctr">
              <a:lnSpc>
                <a:spcPts val="7000"/>
              </a:lnSpc>
            </a:pPr>
            <a:r>
              <a:rPr lang="en-US" sz="5000" dirty="0" err="1">
                <a:solidFill>
                  <a:srgbClr val="C45A11"/>
                </a:solidFill>
                <a:latin typeface="#9Slide07 SVNSmirk Bold"/>
              </a:rPr>
              <a:t>Có</a:t>
            </a:r>
            <a:r>
              <a:rPr lang="en-US" sz="5000" dirty="0">
                <a:solidFill>
                  <a:srgbClr val="C45A11"/>
                </a:solidFill>
                <a:latin typeface="#9Slide07 SVNSmirk Bold"/>
              </a:rPr>
              <a:t> </a:t>
            </a:r>
            <a:r>
              <a:rPr lang="en-US" sz="5000" dirty="0" err="1">
                <a:solidFill>
                  <a:srgbClr val="C45A11"/>
                </a:solidFill>
                <a:latin typeface="#9Slide07 SVNSmirk Bold"/>
              </a:rPr>
              <a:t>những</a:t>
            </a:r>
            <a:r>
              <a:rPr lang="en-US" sz="5000" dirty="0">
                <a:solidFill>
                  <a:srgbClr val="C45A11"/>
                </a:solidFill>
                <a:latin typeface="#9Slide07 SVNSmirk Bold"/>
              </a:rPr>
              <a:t> </a:t>
            </a:r>
            <a:r>
              <a:rPr lang="en-US" sz="5000" dirty="0" err="1">
                <a:solidFill>
                  <a:srgbClr val="C45A11"/>
                </a:solidFill>
                <a:latin typeface="#9Slide07 SVNSmirk Bold"/>
              </a:rPr>
              <a:t>từ</a:t>
            </a:r>
            <a:r>
              <a:rPr lang="en-US" sz="5000" dirty="0">
                <a:solidFill>
                  <a:srgbClr val="C45A11"/>
                </a:solidFill>
                <a:latin typeface="#9Slide07 SVNSmirk Bold"/>
              </a:rPr>
              <a:t> </a:t>
            </a:r>
            <a:r>
              <a:rPr lang="en-US" sz="5000" dirty="0" err="1">
                <a:solidFill>
                  <a:srgbClr val="C45A11"/>
                </a:solidFill>
                <a:latin typeface="#9Slide07 SVNSmirk Bold"/>
              </a:rPr>
              <a:t>ngữ</a:t>
            </a:r>
            <a:r>
              <a:rPr lang="en-US" sz="5000" dirty="0">
                <a:solidFill>
                  <a:srgbClr val="C45A11"/>
                </a:solidFill>
                <a:latin typeface="#9Slide07 SVNSmirk Bold"/>
              </a:rPr>
              <a:t> </a:t>
            </a:r>
            <a:r>
              <a:rPr lang="en-US" sz="5000" dirty="0" err="1">
                <a:solidFill>
                  <a:srgbClr val="C45A11"/>
                </a:solidFill>
                <a:latin typeface="#9Slide07 SVNSmirk Bold"/>
              </a:rPr>
              <a:t>khi</a:t>
            </a:r>
            <a:r>
              <a:rPr lang="en-US" sz="5000" dirty="0">
                <a:solidFill>
                  <a:srgbClr val="C45A11"/>
                </a:solidFill>
                <a:latin typeface="#9Slide07 SVNSmirk Bold"/>
              </a:rPr>
              <a:t> </a:t>
            </a:r>
            <a:r>
              <a:rPr lang="en-US" sz="5000" dirty="0" err="1">
                <a:solidFill>
                  <a:srgbClr val="C45A11"/>
                </a:solidFill>
                <a:latin typeface="#9Slide07 SVNSmirk Bold"/>
              </a:rPr>
              <a:t>được</a:t>
            </a:r>
            <a:r>
              <a:rPr lang="en-US" sz="5000" dirty="0">
                <a:solidFill>
                  <a:srgbClr val="C45A11"/>
                </a:solidFill>
                <a:latin typeface="#9Slide07 SVNSmirk Bold"/>
              </a:rPr>
              <a:t> </a:t>
            </a:r>
            <a:r>
              <a:rPr lang="en-US" sz="5000" dirty="0" err="1">
                <a:solidFill>
                  <a:srgbClr val="C45A11"/>
                </a:solidFill>
                <a:latin typeface="#9Slide07 SVNSmirk Bold"/>
              </a:rPr>
              <a:t>dùng</a:t>
            </a:r>
            <a:r>
              <a:rPr lang="en-US" sz="5000" dirty="0">
                <a:solidFill>
                  <a:srgbClr val="C45A11"/>
                </a:solidFill>
                <a:latin typeface="#9Slide07 SVNSmirk Bold"/>
              </a:rPr>
              <a:t> </a:t>
            </a:r>
            <a:r>
              <a:rPr lang="en-US" sz="5000" dirty="0" err="1">
                <a:solidFill>
                  <a:srgbClr val="C45A11"/>
                </a:solidFill>
                <a:latin typeface="#9Slide07 SVNSmirk Bold"/>
              </a:rPr>
              <a:t>với</a:t>
            </a:r>
            <a:r>
              <a:rPr lang="en-US" sz="5000" dirty="0">
                <a:solidFill>
                  <a:srgbClr val="C45A11"/>
                </a:solidFill>
                <a:latin typeface="#9Slide07 SVNSmirk Bold"/>
              </a:rPr>
              <a:t> </a:t>
            </a:r>
            <a:r>
              <a:rPr lang="en-US" sz="5000" dirty="0" err="1">
                <a:solidFill>
                  <a:srgbClr val="C45A11"/>
                </a:solidFill>
                <a:latin typeface="#9Slide07 SVNSmirk Bold"/>
              </a:rPr>
              <a:t>tư</a:t>
            </a:r>
            <a:r>
              <a:rPr lang="en-US" sz="5000" dirty="0">
                <a:solidFill>
                  <a:srgbClr val="C45A11"/>
                </a:solidFill>
                <a:latin typeface="#9Slide07 SVNSmirk Bold"/>
              </a:rPr>
              <a:t> </a:t>
            </a:r>
            <a:r>
              <a:rPr lang="en-US" sz="5000" dirty="0" err="1">
                <a:solidFill>
                  <a:srgbClr val="C45A11"/>
                </a:solidFill>
                <a:latin typeface="#9Slide07 SVNSmirk Bold"/>
              </a:rPr>
              <a:t>cách</a:t>
            </a:r>
            <a:r>
              <a:rPr lang="en-US" sz="5000" dirty="0">
                <a:solidFill>
                  <a:srgbClr val="C45A11"/>
                </a:solidFill>
                <a:latin typeface="#9Slide07 SVNSmirk Bold"/>
              </a:rPr>
              <a:t> </a:t>
            </a:r>
            <a:r>
              <a:rPr lang="en-US" sz="5000" dirty="0" err="1">
                <a:solidFill>
                  <a:srgbClr val="C45A11"/>
                </a:solidFill>
                <a:latin typeface="#9Slide07 SVNSmirk Bold"/>
              </a:rPr>
              <a:t>một</a:t>
            </a:r>
            <a:r>
              <a:rPr lang="en-US" sz="5000" dirty="0">
                <a:solidFill>
                  <a:srgbClr val="C45A11"/>
                </a:solidFill>
                <a:latin typeface="#9Slide07 SVNSmirk Bold"/>
              </a:rPr>
              <a:t> </a:t>
            </a:r>
            <a:r>
              <a:rPr lang="en-US" sz="5000" dirty="0" err="1">
                <a:solidFill>
                  <a:srgbClr val="C45A11"/>
                </a:solidFill>
                <a:latin typeface="#9Slide07 SVNSmirk Bold"/>
              </a:rPr>
              <a:t>thuật</a:t>
            </a:r>
            <a:r>
              <a:rPr lang="en-US" sz="5000" dirty="0">
                <a:solidFill>
                  <a:srgbClr val="C45A11"/>
                </a:solidFill>
                <a:latin typeface="#9Slide07 SVNSmirk Bold"/>
              </a:rPr>
              <a:t> </a:t>
            </a:r>
            <a:r>
              <a:rPr lang="en-US" sz="5000" dirty="0" err="1">
                <a:solidFill>
                  <a:srgbClr val="C45A11"/>
                </a:solidFill>
                <a:latin typeface="#9Slide07 SVNSmirk Bold"/>
              </a:rPr>
              <a:t>ngữ</a:t>
            </a:r>
            <a:r>
              <a:rPr lang="en-US" sz="5000" dirty="0">
                <a:solidFill>
                  <a:srgbClr val="C45A11"/>
                </a:solidFill>
                <a:latin typeface="#9Slide07 SVNSmirk Bold"/>
              </a:rPr>
              <a:t>, </a:t>
            </a:r>
            <a:r>
              <a:rPr lang="en-US" sz="5000" dirty="0" err="1">
                <a:solidFill>
                  <a:srgbClr val="C45A11"/>
                </a:solidFill>
                <a:latin typeface="#9Slide07 SVNSmirk Bold"/>
              </a:rPr>
              <a:t>khi</a:t>
            </a:r>
            <a:r>
              <a:rPr lang="en-US" sz="5000" dirty="0">
                <a:solidFill>
                  <a:srgbClr val="C45A11"/>
                </a:solidFill>
                <a:latin typeface="#9Slide07 SVNSmirk Bold"/>
              </a:rPr>
              <a:t> </a:t>
            </a:r>
            <a:r>
              <a:rPr lang="en-US" sz="5000" dirty="0" err="1">
                <a:solidFill>
                  <a:srgbClr val="C45A11"/>
                </a:solidFill>
                <a:latin typeface="#9Slide07 SVNSmirk Bold"/>
              </a:rPr>
              <a:t>lại</a:t>
            </a:r>
            <a:r>
              <a:rPr lang="en-US" sz="5000" dirty="0">
                <a:solidFill>
                  <a:srgbClr val="C45A11"/>
                </a:solidFill>
                <a:latin typeface="#9Slide07 SVNSmirk Bold"/>
              </a:rPr>
              <a:t> </a:t>
            </a:r>
            <a:r>
              <a:rPr lang="en-US" sz="5000" dirty="0" err="1">
                <a:solidFill>
                  <a:srgbClr val="C45A11"/>
                </a:solidFill>
                <a:latin typeface="#9Slide07 SVNSmirk Bold"/>
              </a:rPr>
              <a:t>được</a:t>
            </a:r>
            <a:r>
              <a:rPr lang="en-US" sz="5000" dirty="0">
                <a:solidFill>
                  <a:srgbClr val="C45A11"/>
                </a:solidFill>
                <a:latin typeface="#9Slide07 SVNSmirk Bold"/>
              </a:rPr>
              <a:t> </a:t>
            </a:r>
            <a:r>
              <a:rPr lang="en-US" sz="5000" dirty="0" err="1">
                <a:solidFill>
                  <a:srgbClr val="C45A11"/>
                </a:solidFill>
                <a:latin typeface="#9Slide07 SVNSmirk Bold"/>
              </a:rPr>
              <a:t>dùng</a:t>
            </a:r>
            <a:r>
              <a:rPr lang="en-US" sz="5000" dirty="0">
                <a:solidFill>
                  <a:srgbClr val="C45A11"/>
                </a:solidFill>
                <a:latin typeface="#9Slide07 SVNSmirk Bold"/>
              </a:rPr>
              <a:t> </a:t>
            </a:r>
            <a:r>
              <a:rPr lang="en-US" sz="5000" dirty="0" err="1">
                <a:solidFill>
                  <a:srgbClr val="C45A11"/>
                </a:solidFill>
                <a:latin typeface="#9Slide07 SVNSmirk Bold"/>
              </a:rPr>
              <a:t>như</a:t>
            </a:r>
            <a:r>
              <a:rPr lang="en-US" sz="5000" dirty="0">
                <a:solidFill>
                  <a:srgbClr val="C45A11"/>
                </a:solidFill>
                <a:latin typeface="#9Slide07 SVNSmirk Bold"/>
              </a:rPr>
              <a:t> </a:t>
            </a:r>
            <a:r>
              <a:rPr lang="en-US" sz="5000" dirty="0" err="1">
                <a:solidFill>
                  <a:srgbClr val="C45A11"/>
                </a:solidFill>
                <a:latin typeface="#9Slide07 SVNSmirk Bold"/>
              </a:rPr>
              <a:t>một</a:t>
            </a:r>
            <a:r>
              <a:rPr lang="en-US" sz="5000" dirty="0">
                <a:solidFill>
                  <a:srgbClr val="C45A11"/>
                </a:solidFill>
                <a:latin typeface="#9Slide07 SVNSmirk Bold"/>
              </a:rPr>
              <a:t> </a:t>
            </a:r>
            <a:r>
              <a:rPr lang="en-US" sz="5000" dirty="0" err="1">
                <a:solidFill>
                  <a:srgbClr val="C45A11"/>
                </a:solidFill>
                <a:latin typeface="#9Slide07 SVNSmirk Bold"/>
              </a:rPr>
              <a:t>từ</a:t>
            </a:r>
            <a:r>
              <a:rPr lang="en-US" sz="5000" dirty="0">
                <a:solidFill>
                  <a:srgbClr val="C45A11"/>
                </a:solidFill>
                <a:latin typeface="#9Slide07 SVNSmirk Bold"/>
              </a:rPr>
              <a:t> </a:t>
            </a:r>
            <a:r>
              <a:rPr lang="en-US" sz="5000" dirty="0" err="1">
                <a:solidFill>
                  <a:srgbClr val="C45A11"/>
                </a:solidFill>
                <a:latin typeface="#9Slide07 SVNSmirk Bold"/>
              </a:rPr>
              <a:t>ngữ</a:t>
            </a:r>
            <a:r>
              <a:rPr lang="en-US" sz="5000" dirty="0">
                <a:solidFill>
                  <a:srgbClr val="C45A11"/>
                </a:solidFill>
                <a:latin typeface="#9Slide07 SVNSmirk Bold"/>
              </a:rPr>
              <a:t> </a:t>
            </a:r>
            <a:r>
              <a:rPr lang="en-US" sz="5000" dirty="0" err="1">
                <a:solidFill>
                  <a:srgbClr val="C45A11"/>
                </a:solidFill>
                <a:latin typeface="#9Slide07 SVNSmirk Bold"/>
              </a:rPr>
              <a:t>thông</a:t>
            </a:r>
            <a:r>
              <a:rPr lang="en-US" sz="5000" dirty="0">
                <a:solidFill>
                  <a:srgbClr val="C45A11"/>
                </a:solidFill>
                <a:latin typeface="#9Slide07 SVNSmirk Bold"/>
              </a:rPr>
              <a:t> </a:t>
            </a:r>
            <a:r>
              <a:rPr lang="en-US" sz="5000" dirty="0" err="1">
                <a:solidFill>
                  <a:srgbClr val="C45A11"/>
                </a:solidFill>
                <a:latin typeface="#9Slide07 SVNSmirk Bold"/>
              </a:rPr>
              <a:t>thường</a:t>
            </a:r>
            <a:r>
              <a:rPr lang="en-US" sz="5000" dirty="0">
                <a:solidFill>
                  <a:srgbClr val="C45A11"/>
                </a:solidFill>
                <a:latin typeface="#9Slide07 SVNSmirk Bold"/>
              </a:rPr>
              <a:t>.</a:t>
            </a:r>
          </a:p>
          <a:p>
            <a:pPr algn="ctr">
              <a:lnSpc>
                <a:spcPts val="7000"/>
              </a:lnSpc>
            </a:pPr>
            <a:endParaRPr lang="en-US" sz="5000" dirty="0">
              <a:solidFill>
                <a:srgbClr val="C45A11"/>
              </a:solidFill>
              <a:latin typeface="#9Slide07 SVNSmirk Bold"/>
            </a:endParaRPr>
          </a:p>
        </p:txBody>
      </p:sp>
      <p:sp>
        <p:nvSpPr>
          <p:cNvPr id="9" name="TextBox 9"/>
          <p:cNvSpPr txBox="1"/>
          <p:nvPr/>
        </p:nvSpPr>
        <p:spPr>
          <a:xfrm>
            <a:off x="1798695" y="841685"/>
            <a:ext cx="16258106" cy="2431752"/>
          </a:xfrm>
          <a:prstGeom prst="rect">
            <a:avLst/>
          </a:prstGeom>
        </p:spPr>
        <p:txBody>
          <a:bodyPr lIns="0" tIns="0" rIns="0" bIns="0" rtlCol="0" anchor="t">
            <a:spAutoFit/>
          </a:bodyPr>
          <a:lstStyle/>
          <a:p>
            <a:pPr algn="ctr">
              <a:lnSpc>
                <a:spcPts val="9799"/>
              </a:lnSpc>
            </a:pPr>
            <a:r>
              <a:rPr lang="en-US" sz="6999">
                <a:solidFill>
                  <a:srgbClr val="000000"/>
                </a:solidFill>
                <a:latin typeface="#9Slide07 SVNSmirk"/>
              </a:rPr>
              <a:t>Đừng nhầm lẫn tôi </a:t>
            </a:r>
          </a:p>
          <a:p>
            <a:pPr algn="ctr">
              <a:lnSpc>
                <a:spcPts val="9799"/>
              </a:lnSpc>
            </a:pPr>
            <a:r>
              <a:rPr lang="en-US" sz="6999">
                <a:solidFill>
                  <a:srgbClr val="000000"/>
                </a:solidFill>
                <a:latin typeface="#9Slide07 SVNSmirk"/>
              </a:rPr>
              <a:t>với ai khác nhé!</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B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0656" y="5479180"/>
            <a:ext cx="3177353" cy="34198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52050" y="3415695"/>
            <a:ext cx="7558084" cy="761345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26223" y="7189106"/>
            <a:ext cx="3009737" cy="4138388"/>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47929" y="2753624"/>
            <a:ext cx="8120542" cy="676035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337371">
            <a:off x="52988" y="-1681330"/>
            <a:ext cx="3892763" cy="392847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68020" y="2753624"/>
            <a:ext cx="8120542" cy="6760351"/>
          </a:xfrm>
          <a:prstGeom prst="rect">
            <a:avLst/>
          </a:prstGeom>
        </p:spPr>
      </p:pic>
      <p:sp>
        <p:nvSpPr>
          <p:cNvPr id="8" name="TextBox 8"/>
          <p:cNvSpPr txBox="1"/>
          <p:nvPr/>
        </p:nvSpPr>
        <p:spPr>
          <a:xfrm>
            <a:off x="4158778" y="581779"/>
            <a:ext cx="11344796" cy="1836906"/>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1. ĐẶC ĐIỂM VÀ CHỨC NĂNG CỦA THUẬT NGỮ</a:t>
            </a:r>
          </a:p>
        </p:txBody>
      </p:sp>
      <p:sp>
        <p:nvSpPr>
          <p:cNvPr id="9" name="TextBox 9"/>
          <p:cNvSpPr txBox="1"/>
          <p:nvPr/>
        </p:nvSpPr>
        <p:spPr>
          <a:xfrm>
            <a:off x="1908846" y="4596134"/>
            <a:ext cx="6038892" cy="4091940"/>
          </a:xfrm>
          <a:prstGeom prst="rect">
            <a:avLst/>
          </a:prstGeom>
        </p:spPr>
        <p:txBody>
          <a:bodyPr lIns="0" tIns="0" rIns="0" bIns="0" rtlCol="0" anchor="t">
            <a:spAutoFit/>
          </a:bodyPr>
          <a:lstStyle/>
          <a:p>
            <a:pPr algn="just">
              <a:lnSpc>
                <a:spcPts val="5459"/>
              </a:lnSpc>
            </a:pPr>
            <a:r>
              <a:rPr lang="en-US" sz="3899" dirty="0" err="1">
                <a:solidFill>
                  <a:srgbClr val="4F674F"/>
                </a:solidFill>
                <a:latin typeface="Roboto Condensed Bold"/>
              </a:rPr>
              <a:t>Thuật</a:t>
            </a:r>
            <a:r>
              <a:rPr lang="en-US" sz="3899" dirty="0">
                <a:solidFill>
                  <a:srgbClr val="4F674F"/>
                </a:solidFill>
                <a:latin typeface="Roboto Condensed Bold"/>
              </a:rPr>
              <a:t> </a:t>
            </a:r>
            <a:r>
              <a:rPr lang="en-US" sz="3899" dirty="0" err="1">
                <a:solidFill>
                  <a:srgbClr val="4F674F"/>
                </a:solidFill>
                <a:latin typeface="Roboto Condensed Bold"/>
              </a:rPr>
              <a:t>ngữ</a:t>
            </a:r>
            <a:r>
              <a:rPr lang="en-US" sz="3899" dirty="0">
                <a:solidFill>
                  <a:srgbClr val="4F674F"/>
                </a:solidFill>
                <a:latin typeface="Roboto Condensed Bold"/>
              </a:rPr>
              <a:t> </a:t>
            </a:r>
            <a:r>
              <a:rPr lang="en-US" sz="3899" dirty="0" err="1">
                <a:solidFill>
                  <a:srgbClr val="4F674F"/>
                </a:solidFill>
                <a:latin typeface="Roboto Condensed Bold"/>
              </a:rPr>
              <a:t>là</a:t>
            </a:r>
            <a:r>
              <a:rPr lang="en-US" sz="3899" dirty="0">
                <a:solidFill>
                  <a:srgbClr val="4F674F"/>
                </a:solidFill>
                <a:latin typeface="Roboto Condensed Bold"/>
              </a:rPr>
              <a:t> </a:t>
            </a:r>
            <a:r>
              <a:rPr lang="en-US" sz="3899" dirty="0" err="1">
                <a:solidFill>
                  <a:srgbClr val="4F674F"/>
                </a:solidFill>
                <a:latin typeface="Roboto Condensed Bold"/>
              </a:rPr>
              <a:t>từ</a:t>
            </a:r>
            <a:r>
              <a:rPr lang="en-US" sz="3899" dirty="0">
                <a:solidFill>
                  <a:srgbClr val="4F674F"/>
                </a:solidFill>
                <a:latin typeface="Roboto Condensed Bold"/>
              </a:rPr>
              <a:t> </a:t>
            </a:r>
            <a:r>
              <a:rPr lang="en-US" sz="3899" dirty="0" err="1">
                <a:solidFill>
                  <a:srgbClr val="4F674F"/>
                </a:solidFill>
                <a:latin typeface="Roboto Condensed Bold"/>
              </a:rPr>
              <a:t>hoặc</a:t>
            </a:r>
            <a:r>
              <a:rPr lang="en-US" sz="3899" dirty="0">
                <a:solidFill>
                  <a:srgbClr val="4F674F"/>
                </a:solidFill>
                <a:latin typeface="Roboto Condensed Bold"/>
              </a:rPr>
              <a:t> </a:t>
            </a:r>
            <a:r>
              <a:rPr lang="en-US" sz="3899" dirty="0" err="1">
                <a:solidFill>
                  <a:srgbClr val="4F674F"/>
                </a:solidFill>
                <a:latin typeface="Roboto Condensed Bold"/>
              </a:rPr>
              <a:t>cụm</a:t>
            </a:r>
            <a:r>
              <a:rPr lang="en-US" sz="3899" dirty="0">
                <a:solidFill>
                  <a:srgbClr val="4F674F"/>
                </a:solidFill>
                <a:latin typeface="Roboto Condensed Bold"/>
              </a:rPr>
              <a:t> </a:t>
            </a:r>
            <a:r>
              <a:rPr lang="en-US" sz="3899" dirty="0" err="1">
                <a:solidFill>
                  <a:srgbClr val="4F674F"/>
                </a:solidFill>
                <a:latin typeface="Roboto Condensed Bold"/>
              </a:rPr>
              <a:t>từ</a:t>
            </a:r>
            <a:r>
              <a:rPr lang="en-US" sz="3899" dirty="0">
                <a:solidFill>
                  <a:srgbClr val="4F674F"/>
                </a:solidFill>
                <a:latin typeface="Roboto Condensed Bold"/>
              </a:rPr>
              <a:t> </a:t>
            </a:r>
            <a:r>
              <a:rPr lang="en-US" sz="3899" dirty="0" err="1">
                <a:solidFill>
                  <a:srgbClr val="4F674F"/>
                </a:solidFill>
                <a:latin typeface="Roboto Condensed Bold"/>
              </a:rPr>
              <a:t>cố</a:t>
            </a:r>
            <a:r>
              <a:rPr lang="en-US" sz="3899" dirty="0">
                <a:solidFill>
                  <a:srgbClr val="4F674F"/>
                </a:solidFill>
                <a:latin typeface="Roboto Condensed Bold"/>
              </a:rPr>
              <a:t> </a:t>
            </a:r>
            <a:r>
              <a:rPr lang="en-US" sz="3899" dirty="0" err="1">
                <a:solidFill>
                  <a:srgbClr val="4F674F"/>
                </a:solidFill>
                <a:latin typeface="Roboto Condensed Bold"/>
              </a:rPr>
              <a:t>định</a:t>
            </a:r>
            <a:r>
              <a:rPr lang="en-US" sz="3899" dirty="0">
                <a:solidFill>
                  <a:srgbClr val="4F674F"/>
                </a:solidFill>
                <a:latin typeface="Roboto Condensed Bold"/>
              </a:rPr>
              <a:t>, </a:t>
            </a:r>
            <a:r>
              <a:rPr lang="en-US" sz="3899" dirty="0" err="1">
                <a:solidFill>
                  <a:srgbClr val="4F674F"/>
                </a:solidFill>
                <a:latin typeface="Roboto Condensed Bold"/>
              </a:rPr>
              <a:t>được</a:t>
            </a:r>
            <a:r>
              <a:rPr lang="en-US" sz="3899" dirty="0">
                <a:solidFill>
                  <a:srgbClr val="4F674F"/>
                </a:solidFill>
                <a:latin typeface="Roboto Condensed Bold"/>
              </a:rPr>
              <a:t> </a:t>
            </a:r>
            <a:r>
              <a:rPr lang="en-US" sz="3899" dirty="0" err="1">
                <a:solidFill>
                  <a:srgbClr val="4F674F"/>
                </a:solidFill>
                <a:latin typeface="Roboto Condensed Bold"/>
              </a:rPr>
              <a:t>sử</a:t>
            </a:r>
            <a:r>
              <a:rPr lang="en-US" sz="3899" dirty="0">
                <a:solidFill>
                  <a:srgbClr val="4F674F"/>
                </a:solidFill>
                <a:latin typeface="Roboto Condensed Bold"/>
              </a:rPr>
              <a:t> </a:t>
            </a:r>
            <a:r>
              <a:rPr lang="en-US" sz="3899" dirty="0" err="1">
                <a:solidFill>
                  <a:srgbClr val="4F674F"/>
                </a:solidFill>
                <a:latin typeface="Roboto Condensed Bold"/>
              </a:rPr>
              <a:t>dụng</a:t>
            </a:r>
            <a:r>
              <a:rPr lang="en-US" sz="3899" dirty="0">
                <a:solidFill>
                  <a:srgbClr val="4F674F"/>
                </a:solidFill>
                <a:latin typeface="Roboto Condensed Bold"/>
              </a:rPr>
              <a:t> </a:t>
            </a:r>
            <a:r>
              <a:rPr lang="en-US" sz="3899" dirty="0" err="1">
                <a:solidFill>
                  <a:srgbClr val="4F674F"/>
                </a:solidFill>
                <a:latin typeface="Roboto Condensed Bold"/>
              </a:rPr>
              <a:t>theo</a:t>
            </a:r>
            <a:r>
              <a:rPr lang="en-US" sz="3899" dirty="0">
                <a:solidFill>
                  <a:srgbClr val="4F674F"/>
                </a:solidFill>
                <a:latin typeface="Roboto Condensed Bold"/>
              </a:rPr>
              <a:t> </a:t>
            </a:r>
            <a:r>
              <a:rPr lang="en-US" sz="3899" dirty="0" err="1">
                <a:solidFill>
                  <a:srgbClr val="4F674F"/>
                </a:solidFill>
                <a:latin typeface="Roboto Condensed Bold"/>
              </a:rPr>
              <a:t>quy</a:t>
            </a:r>
            <a:r>
              <a:rPr lang="en-US" sz="3899" dirty="0">
                <a:solidFill>
                  <a:srgbClr val="4F674F"/>
                </a:solidFill>
                <a:latin typeface="Roboto Condensed Bold"/>
              </a:rPr>
              <a:t> </a:t>
            </a:r>
            <a:r>
              <a:rPr lang="en-US" sz="3899" dirty="0" err="1">
                <a:solidFill>
                  <a:srgbClr val="4F674F"/>
                </a:solidFill>
                <a:latin typeface="Roboto Condensed Bold"/>
              </a:rPr>
              <a:t>ước</a:t>
            </a:r>
            <a:r>
              <a:rPr lang="en-US" sz="3899" dirty="0">
                <a:solidFill>
                  <a:srgbClr val="4F674F"/>
                </a:solidFill>
                <a:latin typeface="Roboto Condensed Bold"/>
              </a:rPr>
              <a:t> </a:t>
            </a:r>
            <a:r>
              <a:rPr lang="en-US" sz="3899" dirty="0" err="1">
                <a:solidFill>
                  <a:srgbClr val="4F674F"/>
                </a:solidFill>
                <a:latin typeface="Roboto Condensed Bold"/>
              </a:rPr>
              <a:t>của</a:t>
            </a:r>
            <a:r>
              <a:rPr lang="en-US" sz="3899" dirty="0">
                <a:solidFill>
                  <a:srgbClr val="4F674F"/>
                </a:solidFill>
                <a:latin typeface="Roboto Condensed Bold"/>
              </a:rPr>
              <a:t> </a:t>
            </a:r>
            <a:r>
              <a:rPr lang="en-US" sz="3899" dirty="0" err="1">
                <a:solidFill>
                  <a:srgbClr val="4F674F"/>
                </a:solidFill>
                <a:latin typeface="Roboto Condensed Bold"/>
              </a:rPr>
              <a:t>một</a:t>
            </a:r>
            <a:r>
              <a:rPr lang="en-US" sz="3899" dirty="0">
                <a:solidFill>
                  <a:srgbClr val="4F674F"/>
                </a:solidFill>
                <a:latin typeface="Roboto Condensed Bold"/>
              </a:rPr>
              <a:t> </a:t>
            </a:r>
            <a:r>
              <a:rPr lang="en-US" sz="3899" dirty="0" err="1">
                <a:solidFill>
                  <a:srgbClr val="4F674F"/>
                </a:solidFill>
                <a:latin typeface="Roboto Condensed Bold"/>
              </a:rPr>
              <a:t>lĩnh</a:t>
            </a:r>
            <a:r>
              <a:rPr lang="en-US" sz="3899" dirty="0">
                <a:solidFill>
                  <a:srgbClr val="4F674F"/>
                </a:solidFill>
                <a:latin typeface="Roboto Condensed Bold"/>
              </a:rPr>
              <a:t> </a:t>
            </a:r>
            <a:r>
              <a:rPr lang="en-US" sz="3899" dirty="0" err="1">
                <a:solidFill>
                  <a:srgbClr val="4F674F"/>
                </a:solidFill>
                <a:latin typeface="Roboto Condensed Bold"/>
              </a:rPr>
              <a:t>vực</a:t>
            </a:r>
            <a:r>
              <a:rPr lang="en-US" sz="3899" dirty="0">
                <a:solidFill>
                  <a:srgbClr val="4F674F"/>
                </a:solidFill>
                <a:latin typeface="Roboto Condensed Bold"/>
              </a:rPr>
              <a:t> </a:t>
            </a:r>
            <a:r>
              <a:rPr lang="en-US" sz="3899" dirty="0" err="1">
                <a:solidFill>
                  <a:srgbClr val="4F674F"/>
                </a:solidFill>
                <a:latin typeface="Roboto Condensed Bold"/>
              </a:rPr>
              <a:t>chuyên</a:t>
            </a:r>
            <a:r>
              <a:rPr lang="en-US" sz="3899" dirty="0">
                <a:solidFill>
                  <a:srgbClr val="4F674F"/>
                </a:solidFill>
                <a:latin typeface="Roboto Condensed Bold"/>
              </a:rPr>
              <a:t> </a:t>
            </a:r>
            <a:r>
              <a:rPr lang="en-US" sz="3899" dirty="0" err="1">
                <a:solidFill>
                  <a:srgbClr val="4F674F"/>
                </a:solidFill>
                <a:latin typeface="Roboto Condensed Bold"/>
              </a:rPr>
              <a:t>môn</a:t>
            </a:r>
            <a:r>
              <a:rPr lang="en-US" sz="3899" dirty="0">
                <a:solidFill>
                  <a:srgbClr val="4F674F"/>
                </a:solidFill>
                <a:latin typeface="Roboto Condensed Bold"/>
              </a:rPr>
              <a:t> </a:t>
            </a:r>
            <a:r>
              <a:rPr lang="en-US" sz="3899" dirty="0" err="1">
                <a:solidFill>
                  <a:srgbClr val="4F674F"/>
                </a:solidFill>
                <a:latin typeface="Roboto Condensed Bold"/>
              </a:rPr>
              <a:t>hoặc</a:t>
            </a:r>
            <a:r>
              <a:rPr lang="en-US" sz="3899" dirty="0">
                <a:solidFill>
                  <a:srgbClr val="4F674F"/>
                </a:solidFill>
                <a:latin typeface="Roboto Condensed Bold"/>
              </a:rPr>
              <a:t> </a:t>
            </a:r>
            <a:r>
              <a:rPr lang="en-US" sz="3899" dirty="0" err="1">
                <a:solidFill>
                  <a:srgbClr val="4F674F"/>
                </a:solidFill>
                <a:latin typeface="Roboto Condensed Bold"/>
              </a:rPr>
              <a:t>ngành</a:t>
            </a:r>
            <a:r>
              <a:rPr lang="en-US" sz="3899" dirty="0">
                <a:solidFill>
                  <a:srgbClr val="4F674F"/>
                </a:solidFill>
                <a:latin typeface="Roboto Condensed Bold"/>
              </a:rPr>
              <a:t> khoa </a:t>
            </a:r>
            <a:r>
              <a:rPr lang="en-US" sz="3899" dirty="0" err="1">
                <a:solidFill>
                  <a:srgbClr val="4F674F"/>
                </a:solidFill>
                <a:latin typeface="Roboto Condensed Bold"/>
              </a:rPr>
              <a:t>học</a:t>
            </a:r>
            <a:r>
              <a:rPr lang="en-US" sz="3899" dirty="0">
                <a:solidFill>
                  <a:srgbClr val="4F674F"/>
                </a:solidFill>
                <a:latin typeface="Roboto Condensed Bold"/>
              </a:rPr>
              <a:t> </a:t>
            </a:r>
            <a:r>
              <a:rPr lang="en-US" sz="3899" dirty="0" err="1">
                <a:solidFill>
                  <a:srgbClr val="4F674F"/>
                </a:solidFill>
                <a:latin typeface="Roboto Condensed Bold"/>
              </a:rPr>
              <a:t>nhất</a:t>
            </a:r>
            <a:r>
              <a:rPr lang="en-US" sz="3899" dirty="0">
                <a:solidFill>
                  <a:srgbClr val="4F674F"/>
                </a:solidFill>
                <a:latin typeface="Roboto Condensed Bold"/>
              </a:rPr>
              <a:t> </a:t>
            </a:r>
            <a:r>
              <a:rPr lang="en-US" sz="3899" dirty="0" err="1">
                <a:solidFill>
                  <a:srgbClr val="4F674F"/>
                </a:solidFill>
                <a:latin typeface="Roboto Condensed Bold"/>
              </a:rPr>
              <a:t>định</a:t>
            </a:r>
            <a:endParaRPr lang="en-US" sz="3899" dirty="0">
              <a:solidFill>
                <a:srgbClr val="4F674F"/>
              </a:solidFill>
              <a:latin typeface="Roboto Condensed Bold"/>
            </a:endParaRPr>
          </a:p>
          <a:p>
            <a:pPr algn="just">
              <a:lnSpc>
                <a:spcPts val="5459"/>
              </a:lnSpc>
            </a:pPr>
            <a:endParaRPr lang="en-US" sz="3899" dirty="0">
              <a:solidFill>
                <a:srgbClr val="4F674F"/>
              </a:solidFill>
              <a:latin typeface="Roboto Condensed Bold"/>
            </a:endParaRPr>
          </a:p>
        </p:txBody>
      </p:sp>
      <p:sp>
        <p:nvSpPr>
          <p:cNvPr id="10" name="TextBox 10"/>
          <p:cNvSpPr txBox="1"/>
          <p:nvPr/>
        </p:nvSpPr>
        <p:spPr>
          <a:xfrm>
            <a:off x="10688754" y="4596134"/>
            <a:ext cx="6038892" cy="4091940"/>
          </a:xfrm>
          <a:prstGeom prst="rect">
            <a:avLst/>
          </a:prstGeom>
        </p:spPr>
        <p:txBody>
          <a:bodyPr lIns="0" tIns="0" rIns="0" bIns="0" rtlCol="0" anchor="t">
            <a:spAutoFit/>
          </a:bodyPr>
          <a:lstStyle/>
          <a:p>
            <a:pPr algn="just">
              <a:lnSpc>
                <a:spcPts val="5459"/>
              </a:lnSpc>
            </a:pPr>
            <a:r>
              <a:rPr lang="en-US" sz="3899" dirty="0" err="1">
                <a:solidFill>
                  <a:srgbClr val="4F674F"/>
                </a:solidFill>
                <a:latin typeface="Roboto Condensed Bold"/>
              </a:rPr>
              <a:t>Muốn</a:t>
            </a:r>
            <a:r>
              <a:rPr lang="en-US" sz="3899" dirty="0">
                <a:solidFill>
                  <a:srgbClr val="4F674F"/>
                </a:solidFill>
                <a:latin typeface="Roboto Condensed Bold"/>
              </a:rPr>
              <a:t> </a:t>
            </a:r>
            <a:r>
              <a:rPr lang="en-US" sz="3899" dirty="0" err="1">
                <a:solidFill>
                  <a:srgbClr val="4F674F"/>
                </a:solidFill>
                <a:latin typeface="Roboto Condensed Bold"/>
              </a:rPr>
              <a:t>tìm</a:t>
            </a:r>
            <a:r>
              <a:rPr lang="en-US" sz="3899" dirty="0">
                <a:solidFill>
                  <a:srgbClr val="4F674F"/>
                </a:solidFill>
                <a:latin typeface="Roboto Condensed Bold"/>
              </a:rPr>
              <a:t> </a:t>
            </a:r>
            <a:r>
              <a:rPr lang="en-US" sz="3899" dirty="0" err="1">
                <a:solidFill>
                  <a:srgbClr val="4F674F"/>
                </a:solidFill>
                <a:latin typeface="Roboto Condensed Bold"/>
              </a:rPr>
              <a:t>hiểu</a:t>
            </a:r>
            <a:r>
              <a:rPr lang="en-US" sz="3899" dirty="0">
                <a:solidFill>
                  <a:srgbClr val="4F674F"/>
                </a:solidFill>
                <a:latin typeface="Roboto Condensed Bold"/>
              </a:rPr>
              <a:t> </a:t>
            </a:r>
            <a:r>
              <a:rPr lang="en-US" sz="3899" dirty="0" err="1">
                <a:solidFill>
                  <a:srgbClr val="4F674F"/>
                </a:solidFill>
                <a:latin typeface="Roboto Condensed Bold"/>
              </a:rPr>
              <a:t>thuật</a:t>
            </a:r>
            <a:r>
              <a:rPr lang="en-US" sz="3899" dirty="0">
                <a:solidFill>
                  <a:srgbClr val="4F674F"/>
                </a:solidFill>
                <a:latin typeface="Roboto Condensed Bold"/>
              </a:rPr>
              <a:t> </a:t>
            </a:r>
            <a:r>
              <a:rPr lang="en-US" sz="3899" dirty="0" err="1">
                <a:solidFill>
                  <a:srgbClr val="4F674F"/>
                </a:solidFill>
                <a:latin typeface="Roboto Condensed Bold"/>
              </a:rPr>
              <a:t>ngữ</a:t>
            </a:r>
            <a:r>
              <a:rPr lang="en-US" sz="3899" dirty="0">
                <a:solidFill>
                  <a:srgbClr val="4F674F"/>
                </a:solidFill>
                <a:latin typeface="Roboto Condensed Bold"/>
              </a:rPr>
              <a:t>, </a:t>
            </a:r>
            <a:r>
              <a:rPr lang="en-US" sz="3899" dirty="0" err="1">
                <a:solidFill>
                  <a:srgbClr val="4F674F"/>
                </a:solidFill>
                <a:latin typeface="Roboto Condensed Bold"/>
              </a:rPr>
              <a:t>cần</a:t>
            </a:r>
            <a:r>
              <a:rPr lang="en-US" sz="3899" dirty="0">
                <a:solidFill>
                  <a:srgbClr val="4F674F"/>
                </a:solidFill>
                <a:latin typeface="Roboto Condensed Bold"/>
              </a:rPr>
              <a:t> </a:t>
            </a:r>
            <a:r>
              <a:rPr lang="en-US" sz="3899" dirty="0" err="1">
                <a:solidFill>
                  <a:srgbClr val="4F674F"/>
                </a:solidFill>
                <a:latin typeface="Roboto Condensed Bold"/>
              </a:rPr>
              <a:t>tìm</a:t>
            </a:r>
            <a:r>
              <a:rPr lang="en-US" sz="3899" dirty="0">
                <a:solidFill>
                  <a:srgbClr val="4F674F"/>
                </a:solidFill>
                <a:latin typeface="Roboto Condensed Bold"/>
              </a:rPr>
              <a:t> </a:t>
            </a:r>
            <a:r>
              <a:rPr lang="en-US" sz="3899" dirty="0" err="1">
                <a:solidFill>
                  <a:srgbClr val="4F674F"/>
                </a:solidFill>
                <a:latin typeface="Roboto Condensed Bold"/>
              </a:rPr>
              <a:t>đến</a:t>
            </a:r>
            <a:r>
              <a:rPr lang="en-US" sz="3899" dirty="0">
                <a:solidFill>
                  <a:srgbClr val="4F674F"/>
                </a:solidFill>
                <a:latin typeface="Roboto Condensed Bold"/>
              </a:rPr>
              <a:t> </a:t>
            </a:r>
            <a:r>
              <a:rPr lang="en-US" sz="3899" dirty="0" err="1">
                <a:solidFill>
                  <a:srgbClr val="4F674F"/>
                </a:solidFill>
                <a:latin typeface="Roboto Condensed Bold"/>
              </a:rPr>
              <a:t>Bảng</a:t>
            </a:r>
            <a:r>
              <a:rPr lang="en-US" sz="3899" dirty="0">
                <a:solidFill>
                  <a:srgbClr val="4F674F"/>
                </a:solidFill>
                <a:latin typeface="Roboto Condensed Bold"/>
              </a:rPr>
              <a:t> </a:t>
            </a:r>
            <a:r>
              <a:rPr lang="en-US" sz="3899" dirty="0" err="1">
                <a:solidFill>
                  <a:srgbClr val="4F674F"/>
                </a:solidFill>
                <a:latin typeface="Roboto Condensed Bold"/>
              </a:rPr>
              <a:t>tra</a:t>
            </a:r>
            <a:r>
              <a:rPr lang="en-US" sz="3899" dirty="0">
                <a:solidFill>
                  <a:srgbClr val="4F674F"/>
                </a:solidFill>
                <a:latin typeface="Roboto Condensed Bold"/>
              </a:rPr>
              <a:t> </a:t>
            </a:r>
            <a:r>
              <a:rPr lang="en-US" sz="3899" dirty="0" err="1">
                <a:solidFill>
                  <a:srgbClr val="4F674F"/>
                </a:solidFill>
                <a:latin typeface="Roboto Condensed Bold"/>
              </a:rPr>
              <a:t>cứu</a:t>
            </a:r>
            <a:r>
              <a:rPr lang="en-US" sz="3899" dirty="0">
                <a:solidFill>
                  <a:srgbClr val="4F674F"/>
                </a:solidFill>
                <a:latin typeface="Roboto Condensed Bold"/>
              </a:rPr>
              <a:t> </a:t>
            </a:r>
            <a:r>
              <a:rPr lang="en-US" sz="3899" dirty="0" err="1">
                <a:solidFill>
                  <a:srgbClr val="4F674F"/>
                </a:solidFill>
                <a:latin typeface="Roboto Condensed Bold"/>
              </a:rPr>
              <a:t>thuật</a:t>
            </a:r>
            <a:r>
              <a:rPr lang="en-US" sz="3899" dirty="0">
                <a:solidFill>
                  <a:srgbClr val="4F674F"/>
                </a:solidFill>
                <a:latin typeface="Roboto Condensed Bold"/>
              </a:rPr>
              <a:t> </a:t>
            </a:r>
            <a:r>
              <a:rPr lang="en-US" sz="3899" dirty="0" err="1">
                <a:solidFill>
                  <a:srgbClr val="4F674F"/>
                </a:solidFill>
                <a:latin typeface="Roboto Condensed Bold"/>
              </a:rPr>
              <a:t>ngữ</a:t>
            </a:r>
            <a:r>
              <a:rPr lang="en-US" sz="3899" dirty="0">
                <a:solidFill>
                  <a:srgbClr val="4F674F"/>
                </a:solidFill>
                <a:latin typeface="Roboto Condensed Bold"/>
              </a:rPr>
              <a:t> </a:t>
            </a:r>
            <a:r>
              <a:rPr lang="en-US" sz="3899" dirty="0" err="1">
                <a:solidFill>
                  <a:srgbClr val="4F674F"/>
                </a:solidFill>
                <a:latin typeface="Roboto Condensed Bold"/>
              </a:rPr>
              <a:t>đặt</a:t>
            </a:r>
            <a:r>
              <a:rPr lang="en-US" sz="3899" dirty="0">
                <a:solidFill>
                  <a:srgbClr val="4F674F"/>
                </a:solidFill>
                <a:latin typeface="Roboto Condensed Bold"/>
              </a:rPr>
              <a:t> ở </a:t>
            </a:r>
            <a:r>
              <a:rPr lang="en-US" sz="3899" dirty="0" err="1">
                <a:solidFill>
                  <a:srgbClr val="4F674F"/>
                </a:solidFill>
                <a:latin typeface="Roboto Condensed Bold"/>
              </a:rPr>
              <a:t>phía</a:t>
            </a:r>
            <a:r>
              <a:rPr lang="en-US" sz="3899" dirty="0">
                <a:solidFill>
                  <a:srgbClr val="4F674F"/>
                </a:solidFill>
                <a:latin typeface="Roboto Condensed Bold"/>
              </a:rPr>
              <a:t> </a:t>
            </a:r>
            <a:r>
              <a:rPr lang="en-US" sz="3899" dirty="0" err="1">
                <a:solidFill>
                  <a:srgbClr val="4F674F"/>
                </a:solidFill>
                <a:latin typeface="Roboto Condensed Bold"/>
              </a:rPr>
              <a:t>sau</a:t>
            </a:r>
            <a:r>
              <a:rPr lang="en-US" sz="3899" dirty="0">
                <a:solidFill>
                  <a:srgbClr val="4F674F"/>
                </a:solidFill>
                <a:latin typeface="Roboto Condensed Bold"/>
              </a:rPr>
              <a:t> </a:t>
            </a:r>
            <a:r>
              <a:rPr lang="en-US" sz="3899" dirty="0" err="1">
                <a:solidFill>
                  <a:srgbClr val="4F674F"/>
                </a:solidFill>
                <a:latin typeface="Roboto Condensed Bold"/>
              </a:rPr>
              <a:t>cuốn</a:t>
            </a:r>
            <a:r>
              <a:rPr lang="en-US" sz="3899" dirty="0">
                <a:solidFill>
                  <a:srgbClr val="4F674F"/>
                </a:solidFill>
                <a:latin typeface="Roboto Condensed Bold"/>
              </a:rPr>
              <a:t> </a:t>
            </a:r>
            <a:r>
              <a:rPr lang="en-US" sz="3899" dirty="0" err="1">
                <a:solidFill>
                  <a:srgbClr val="4F674F"/>
                </a:solidFill>
                <a:latin typeface="Roboto Condensed Bold"/>
              </a:rPr>
              <a:t>sách</a:t>
            </a:r>
            <a:r>
              <a:rPr lang="en-US" sz="3899" dirty="0">
                <a:solidFill>
                  <a:srgbClr val="4F674F"/>
                </a:solidFill>
                <a:latin typeface="Roboto Condensed Bold"/>
              </a:rPr>
              <a:t> </a:t>
            </a:r>
            <a:r>
              <a:rPr lang="en-US" sz="3899" dirty="0" err="1">
                <a:solidFill>
                  <a:srgbClr val="4F674F"/>
                </a:solidFill>
                <a:latin typeface="Roboto Condensed Bold"/>
              </a:rPr>
              <a:t>hoặc</a:t>
            </a:r>
            <a:r>
              <a:rPr lang="en-US" sz="3899" dirty="0">
                <a:solidFill>
                  <a:srgbClr val="4F674F"/>
                </a:solidFill>
                <a:latin typeface="Roboto Condensed Bold"/>
              </a:rPr>
              <a:t> </a:t>
            </a:r>
            <a:r>
              <a:rPr lang="en-US" sz="3899" dirty="0" err="1">
                <a:solidFill>
                  <a:srgbClr val="4F674F"/>
                </a:solidFill>
                <a:latin typeface="Roboto Condensed Bold"/>
              </a:rPr>
              <a:t>đọc</a:t>
            </a:r>
            <a:r>
              <a:rPr lang="en-US" sz="3899" dirty="0">
                <a:solidFill>
                  <a:srgbClr val="4F674F"/>
                </a:solidFill>
                <a:latin typeface="Roboto Condensed Bold"/>
              </a:rPr>
              <a:t> </a:t>
            </a:r>
            <a:r>
              <a:rPr lang="en-US" sz="3899" dirty="0" err="1">
                <a:solidFill>
                  <a:srgbClr val="4F674F"/>
                </a:solidFill>
                <a:latin typeface="Roboto Condensed Bold"/>
              </a:rPr>
              <a:t>các</a:t>
            </a:r>
            <a:r>
              <a:rPr lang="en-US" sz="3899" dirty="0">
                <a:solidFill>
                  <a:srgbClr val="4F674F"/>
                </a:solidFill>
                <a:latin typeface="Roboto Condensed Bold"/>
              </a:rPr>
              <a:t> </a:t>
            </a:r>
            <a:r>
              <a:rPr lang="en-US" sz="3899" dirty="0" err="1">
                <a:solidFill>
                  <a:srgbClr val="4F674F"/>
                </a:solidFill>
                <a:latin typeface="Roboto Condensed Bold"/>
              </a:rPr>
              <a:t>từ</a:t>
            </a:r>
            <a:r>
              <a:rPr lang="en-US" sz="3899" dirty="0">
                <a:solidFill>
                  <a:srgbClr val="4F674F"/>
                </a:solidFill>
                <a:latin typeface="Roboto Condensed Bold"/>
              </a:rPr>
              <a:t> </a:t>
            </a:r>
            <a:r>
              <a:rPr lang="en-US" sz="3899" dirty="0" err="1">
                <a:solidFill>
                  <a:srgbClr val="4F674F"/>
                </a:solidFill>
                <a:latin typeface="Roboto Condensed Bold"/>
              </a:rPr>
              <a:t>điển</a:t>
            </a:r>
            <a:r>
              <a:rPr lang="en-US" sz="3899" dirty="0">
                <a:solidFill>
                  <a:srgbClr val="4F674F"/>
                </a:solidFill>
                <a:latin typeface="Roboto Condensed Bold"/>
              </a:rPr>
              <a:t> </a:t>
            </a:r>
            <a:r>
              <a:rPr lang="en-US" sz="3899" dirty="0" err="1">
                <a:solidFill>
                  <a:srgbClr val="4F674F"/>
                </a:solidFill>
                <a:latin typeface="Roboto Condensed Bold"/>
              </a:rPr>
              <a:t>chuyên</a:t>
            </a:r>
            <a:r>
              <a:rPr lang="en-US" sz="3899" dirty="0">
                <a:solidFill>
                  <a:srgbClr val="4F674F"/>
                </a:solidFill>
                <a:latin typeface="Roboto Condensed Bold"/>
              </a:rPr>
              <a:t> </a:t>
            </a:r>
            <a:r>
              <a:rPr lang="en-US" sz="3899" dirty="0" err="1">
                <a:solidFill>
                  <a:srgbClr val="4F674F"/>
                </a:solidFill>
                <a:latin typeface="Roboto Condensed Bold"/>
              </a:rPr>
              <a:t>ngành</a:t>
            </a:r>
            <a:endParaRPr lang="en-US" sz="3899" dirty="0">
              <a:solidFill>
                <a:srgbClr val="4F674F"/>
              </a:solidFill>
              <a:latin typeface="Roboto Condensed Bold"/>
            </a:endParaRPr>
          </a:p>
          <a:p>
            <a:pPr algn="just">
              <a:lnSpc>
                <a:spcPts val="5459"/>
              </a:lnSpc>
            </a:pPr>
            <a:endParaRPr lang="en-US" sz="3899" dirty="0">
              <a:solidFill>
                <a:srgbClr val="4F674F"/>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0656" y="5479180"/>
            <a:ext cx="3177353" cy="3419852"/>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7371">
            <a:off x="14019198" y="-1964238"/>
            <a:ext cx="3892763" cy="392847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9562" y="1902406"/>
            <a:ext cx="8120542" cy="676035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849649" y="1028700"/>
            <a:ext cx="8115300" cy="4642179"/>
          </a:xfrm>
          <a:prstGeom prst="rect">
            <a:avLst/>
          </a:prstGeom>
        </p:spPr>
      </p:pic>
      <p:sp>
        <p:nvSpPr>
          <p:cNvPr id="6" name="TextBox 6"/>
          <p:cNvSpPr txBox="1"/>
          <p:nvPr/>
        </p:nvSpPr>
        <p:spPr>
          <a:xfrm>
            <a:off x="-274870" y="252821"/>
            <a:ext cx="11344796" cy="1836906"/>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1. ĐẶC ĐIỂM VÀ CHỨC NĂNG CỦA THUẬT NGỮ</a:t>
            </a:r>
          </a:p>
        </p:txBody>
      </p:sp>
      <p:sp>
        <p:nvSpPr>
          <p:cNvPr id="7" name="TextBox 7"/>
          <p:cNvSpPr txBox="1"/>
          <p:nvPr/>
        </p:nvSpPr>
        <p:spPr>
          <a:xfrm>
            <a:off x="1290387" y="3744916"/>
            <a:ext cx="6038892" cy="3406140"/>
          </a:xfrm>
          <a:prstGeom prst="rect">
            <a:avLst/>
          </a:prstGeom>
        </p:spPr>
        <p:txBody>
          <a:bodyPr lIns="0" tIns="0" rIns="0" bIns="0" rtlCol="0" anchor="t">
            <a:spAutoFit/>
          </a:bodyPr>
          <a:lstStyle/>
          <a:p>
            <a:pPr algn="just">
              <a:lnSpc>
                <a:spcPts val="5459"/>
              </a:lnSpc>
            </a:pPr>
            <a:r>
              <a:rPr lang="en-US" sz="3899" dirty="0" err="1">
                <a:solidFill>
                  <a:srgbClr val="4F674F"/>
                </a:solidFill>
                <a:latin typeface="Roboto Condensed Bold"/>
              </a:rPr>
              <a:t>Lưu</a:t>
            </a:r>
            <a:r>
              <a:rPr lang="en-US" sz="3899" dirty="0">
                <a:solidFill>
                  <a:srgbClr val="4F674F"/>
                </a:solidFill>
                <a:latin typeface="Roboto Condensed Bold"/>
              </a:rPr>
              <a:t> ý: </a:t>
            </a:r>
            <a:r>
              <a:rPr lang="en-US" sz="3899" dirty="0" err="1">
                <a:solidFill>
                  <a:srgbClr val="4F674F"/>
                </a:solidFill>
                <a:latin typeface="Roboto Condensed Bold"/>
              </a:rPr>
              <a:t>có</a:t>
            </a:r>
            <a:r>
              <a:rPr lang="en-US" sz="3899" dirty="0">
                <a:solidFill>
                  <a:srgbClr val="4F674F"/>
                </a:solidFill>
                <a:latin typeface="Roboto Condensed Bold"/>
              </a:rPr>
              <a:t> </a:t>
            </a:r>
            <a:r>
              <a:rPr lang="en-US" sz="3899" dirty="0" err="1">
                <a:solidFill>
                  <a:srgbClr val="4F674F"/>
                </a:solidFill>
                <a:latin typeface="Roboto Condensed Bold"/>
              </a:rPr>
              <a:t>những</a:t>
            </a:r>
            <a:r>
              <a:rPr lang="en-US" sz="3899" dirty="0">
                <a:solidFill>
                  <a:srgbClr val="4F674F"/>
                </a:solidFill>
                <a:latin typeface="Roboto Condensed Bold"/>
              </a:rPr>
              <a:t> </a:t>
            </a:r>
            <a:r>
              <a:rPr lang="en-US" sz="3899" dirty="0" err="1">
                <a:solidFill>
                  <a:srgbClr val="4F674F"/>
                </a:solidFill>
                <a:latin typeface="Roboto Condensed Bold"/>
              </a:rPr>
              <a:t>từ</a:t>
            </a:r>
            <a:r>
              <a:rPr lang="en-US" sz="3899" dirty="0">
                <a:solidFill>
                  <a:srgbClr val="4F674F"/>
                </a:solidFill>
                <a:latin typeface="Roboto Condensed Bold"/>
              </a:rPr>
              <a:t> </a:t>
            </a:r>
            <a:r>
              <a:rPr lang="en-US" sz="3899" dirty="0" err="1">
                <a:solidFill>
                  <a:srgbClr val="4F674F"/>
                </a:solidFill>
                <a:latin typeface="Roboto Condensed Bold"/>
              </a:rPr>
              <a:t>ngữ</a:t>
            </a:r>
            <a:r>
              <a:rPr lang="en-US" sz="3899" dirty="0">
                <a:solidFill>
                  <a:srgbClr val="4F674F"/>
                </a:solidFill>
                <a:latin typeface="Roboto Condensed Bold"/>
              </a:rPr>
              <a:t> </a:t>
            </a:r>
            <a:r>
              <a:rPr lang="en-US" sz="3899" dirty="0" err="1">
                <a:solidFill>
                  <a:srgbClr val="4F674F"/>
                </a:solidFill>
                <a:latin typeface="Roboto Condensed Bold"/>
              </a:rPr>
              <a:t>khi</a:t>
            </a:r>
            <a:r>
              <a:rPr lang="en-US" sz="3899" dirty="0">
                <a:solidFill>
                  <a:srgbClr val="4F674F"/>
                </a:solidFill>
                <a:latin typeface="Roboto Condensed Bold"/>
              </a:rPr>
              <a:t> </a:t>
            </a:r>
            <a:r>
              <a:rPr lang="en-US" sz="3899" dirty="0" err="1">
                <a:solidFill>
                  <a:srgbClr val="4F674F"/>
                </a:solidFill>
                <a:latin typeface="Roboto Condensed Bold"/>
              </a:rPr>
              <a:t>được</a:t>
            </a:r>
            <a:r>
              <a:rPr lang="en-US" sz="3899" dirty="0">
                <a:solidFill>
                  <a:srgbClr val="4F674F"/>
                </a:solidFill>
                <a:latin typeface="Roboto Condensed Bold"/>
              </a:rPr>
              <a:t> </a:t>
            </a:r>
            <a:r>
              <a:rPr lang="en-US" sz="3899" dirty="0" err="1">
                <a:solidFill>
                  <a:srgbClr val="4F674F"/>
                </a:solidFill>
                <a:latin typeface="Roboto Condensed Bold"/>
              </a:rPr>
              <a:t>dùng</a:t>
            </a:r>
            <a:r>
              <a:rPr lang="en-US" sz="3899" dirty="0">
                <a:solidFill>
                  <a:srgbClr val="4F674F"/>
                </a:solidFill>
                <a:latin typeface="Roboto Condensed Bold"/>
              </a:rPr>
              <a:t> </a:t>
            </a:r>
            <a:r>
              <a:rPr lang="en-US" sz="3899" dirty="0" err="1">
                <a:solidFill>
                  <a:srgbClr val="4F674F"/>
                </a:solidFill>
                <a:latin typeface="Roboto Condensed Bold"/>
              </a:rPr>
              <a:t>với</a:t>
            </a:r>
            <a:r>
              <a:rPr lang="en-US" sz="3899" dirty="0">
                <a:solidFill>
                  <a:srgbClr val="4F674F"/>
                </a:solidFill>
                <a:latin typeface="Roboto Condensed Bold"/>
              </a:rPr>
              <a:t> </a:t>
            </a:r>
            <a:r>
              <a:rPr lang="en-US" sz="3899" dirty="0" err="1">
                <a:solidFill>
                  <a:srgbClr val="4F674F"/>
                </a:solidFill>
                <a:latin typeface="Roboto Condensed Bold"/>
              </a:rPr>
              <a:t>tư</a:t>
            </a:r>
            <a:r>
              <a:rPr lang="en-US" sz="3899" dirty="0">
                <a:solidFill>
                  <a:srgbClr val="4F674F"/>
                </a:solidFill>
                <a:latin typeface="Roboto Condensed Bold"/>
              </a:rPr>
              <a:t> </a:t>
            </a:r>
            <a:r>
              <a:rPr lang="en-US" sz="3899" dirty="0" err="1">
                <a:solidFill>
                  <a:srgbClr val="4F674F"/>
                </a:solidFill>
                <a:latin typeface="Roboto Condensed Bold"/>
              </a:rPr>
              <a:t>cách</a:t>
            </a:r>
            <a:r>
              <a:rPr lang="en-US" sz="3899" dirty="0">
                <a:solidFill>
                  <a:srgbClr val="4F674F"/>
                </a:solidFill>
                <a:latin typeface="Roboto Condensed Bold"/>
              </a:rPr>
              <a:t> </a:t>
            </a:r>
            <a:r>
              <a:rPr lang="en-US" sz="3899" dirty="0" err="1">
                <a:solidFill>
                  <a:srgbClr val="4F674F"/>
                </a:solidFill>
                <a:latin typeface="Roboto Condensed Bold"/>
              </a:rPr>
              <a:t>một</a:t>
            </a:r>
            <a:r>
              <a:rPr lang="en-US" sz="3899" dirty="0">
                <a:solidFill>
                  <a:srgbClr val="4F674F"/>
                </a:solidFill>
                <a:latin typeface="Roboto Condensed Bold"/>
              </a:rPr>
              <a:t> </a:t>
            </a:r>
            <a:r>
              <a:rPr lang="en-US" sz="3899" dirty="0" err="1">
                <a:solidFill>
                  <a:srgbClr val="4F674F"/>
                </a:solidFill>
                <a:latin typeface="Roboto Condensed Bold"/>
              </a:rPr>
              <a:t>thuật</a:t>
            </a:r>
            <a:r>
              <a:rPr lang="en-US" sz="3899" dirty="0">
                <a:solidFill>
                  <a:srgbClr val="4F674F"/>
                </a:solidFill>
                <a:latin typeface="Roboto Condensed Bold"/>
              </a:rPr>
              <a:t> </a:t>
            </a:r>
            <a:r>
              <a:rPr lang="en-US" sz="3899" dirty="0" err="1">
                <a:solidFill>
                  <a:srgbClr val="4F674F"/>
                </a:solidFill>
                <a:latin typeface="Roboto Condensed Bold"/>
              </a:rPr>
              <a:t>ngữ</a:t>
            </a:r>
            <a:r>
              <a:rPr lang="en-US" sz="3899" dirty="0">
                <a:solidFill>
                  <a:srgbClr val="4F674F"/>
                </a:solidFill>
                <a:latin typeface="Roboto Condensed Bold"/>
              </a:rPr>
              <a:t>, </a:t>
            </a:r>
            <a:r>
              <a:rPr lang="en-US" sz="3899" dirty="0" err="1">
                <a:solidFill>
                  <a:srgbClr val="4F674F"/>
                </a:solidFill>
                <a:latin typeface="Roboto Condensed Bold"/>
              </a:rPr>
              <a:t>khi</a:t>
            </a:r>
            <a:r>
              <a:rPr lang="en-US" sz="3899" dirty="0">
                <a:solidFill>
                  <a:srgbClr val="4F674F"/>
                </a:solidFill>
                <a:latin typeface="Roboto Condensed Bold"/>
              </a:rPr>
              <a:t> </a:t>
            </a:r>
            <a:r>
              <a:rPr lang="en-US" sz="3899" dirty="0" err="1">
                <a:solidFill>
                  <a:srgbClr val="4F674F"/>
                </a:solidFill>
                <a:latin typeface="Roboto Condensed Bold"/>
              </a:rPr>
              <a:t>lại</a:t>
            </a:r>
            <a:r>
              <a:rPr lang="en-US" sz="3899" dirty="0">
                <a:solidFill>
                  <a:srgbClr val="4F674F"/>
                </a:solidFill>
                <a:latin typeface="Roboto Condensed Bold"/>
              </a:rPr>
              <a:t> </a:t>
            </a:r>
            <a:r>
              <a:rPr lang="en-US" sz="3899" dirty="0" err="1">
                <a:solidFill>
                  <a:srgbClr val="4F674F"/>
                </a:solidFill>
                <a:latin typeface="Roboto Condensed Bold"/>
              </a:rPr>
              <a:t>được</a:t>
            </a:r>
            <a:r>
              <a:rPr lang="en-US" sz="3899" dirty="0">
                <a:solidFill>
                  <a:srgbClr val="4F674F"/>
                </a:solidFill>
                <a:latin typeface="Roboto Condensed Bold"/>
              </a:rPr>
              <a:t> </a:t>
            </a:r>
            <a:r>
              <a:rPr lang="en-US" sz="3899" dirty="0" err="1">
                <a:solidFill>
                  <a:srgbClr val="4F674F"/>
                </a:solidFill>
                <a:latin typeface="Roboto Condensed Bold"/>
              </a:rPr>
              <a:t>dùng</a:t>
            </a:r>
            <a:r>
              <a:rPr lang="en-US" sz="3899" dirty="0">
                <a:solidFill>
                  <a:srgbClr val="4F674F"/>
                </a:solidFill>
                <a:latin typeface="Roboto Condensed Bold"/>
              </a:rPr>
              <a:t> </a:t>
            </a:r>
            <a:r>
              <a:rPr lang="en-US" sz="3899" dirty="0" err="1">
                <a:solidFill>
                  <a:srgbClr val="4F674F"/>
                </a:solidFill>
                <a:latin typeface="Roboto Condensed Bold"/>
              </a:rPr>
              <a:t>như</a:t>
            </a:r>
            <a:r>
              <a:rPr lang="en-US" sz="3899" dirty="0">
                <a:solidFill>
                  <a:srgbClr val="4F674F"/>
                </a:solidFill>
                <a:latin typeface="Roboto Condensed Bold"/>
              </a:rPr>
              <a:t> </a:t>
            </a:r>
            <a:r>
              <a:rPr lang="en-US" sz="3899" dirty="0" err="1">
                <a:solidFill>
                  <a:srgbClr val="4F674F"/>
                </a:solidFill>
                <a:latin typeface="Roboto Condensed Bold"/>
              </a:rPr>
              <a:t>một</a:t>
            </a:r>
            <a:r>
              <a:rPr lang="en-US" sz="3899" dirty="0">
                <a:solidFill>
                  <a:srgbClr val="4F674F"/>
                </a:solidFill>
                <a:latin typeface="Roboto Condensed Bold"/>
              </a:rPr>
              <a:t> </a:t>
            </a:r>
            <a:r>
              <a:rPr lang="en-US" sz="3899" dirty="0" err="1">
                <a:solidFill>
                  <a:srgbClr val="4F674F"/>
                </a:solidFill>
                <a:latin typeface="Roboto Condensed Bold"/>
              </a:rPr>
              <a:t>từ</a:t>
            </a:r>
            <a:r>
              <a:rPr lang="en-US" sz="3899" dirty="0">
                <a:solidFill>
                  <a:srgbClr val="4F674F"/>
                </a:solidFill>
                <a:latin typeface="Roboto Condensed Bold"/>
              </a:rPr>
              <a:t> </a:t>
            </a:r>
            <a:r>
              <a:rPr lang="en-US" sz="3899" dirty="0" err="1">
                <a:solidFill>
                  <a:srgbClr val="4F674F"/>
                </a:solidFill>
                <a:latin typeface="Roboto Condensed Bold"/>
              </a:rPr>
              <a:t>ngữ</a:t>
            </a:r>
            <a:r>
              <a:rPr lang="en-US" sz="3899" dirty="0">
                <a:solidFill>
                  <a:srgbClr val="4F674F"/>
                </a:solidFill>
                <a:latin typeface="Roboto Condensed Bold"/>
              </a:rPr>
              <a:t> </a:t>
            </a:r>
            <a:r>
              <a:rPr lang="en-US" sz="3899" dirty="0" err="1">
                <a:solidFill>
                  <a:srgbClr val="4F674F"/>
                </a:solidFill>
                <a:latin typeface="Roboto Condensed Bold"/>
              </a:rPr>
              <a:t>thông</a:t>
            </a:r>
            <a:r>
              <a:rPr lang="en-US" sz="3899" dirty="0">
                <a:solidFill>
                  <a:srgbClr val="4F674F"/>
                </a:solidFill>
                <a:latin typeface="Roboto Condensed Bold"/>
              </a:rPr>
              <a:t> </a:t>
            </a:r>
            <a:r>
              <a:rPr lang="en-US" sz="3899" dirty="0" err="1">
                <a:solidFill>
                  <a:srgbClr val="4F674F"/>
                </a:solidFill>
                <a:latin typeface="Roboto Condensed Bold"/>
              </a:rPr>
              <a:t>thường</a:t>
            </a:r>
            <a:r>
              <a:rPr lang="en-US" sz="3899" dirty="0">
                <a:solidFill>
                  <a:srgbClr val="4F674F"/>
                </a:solidFill>
                <a:latin typeface="Roboto Condensed Bold"/>
              </a:rPr>
              <a:t>.</a:t>
            </a:r>
          </a:p>
          <a:p>
            <a:pPr algn="just">
              <a:lnSpc>
                <a:spcPts val="5459"/>
              </a:lnSpc>
            </a:pPr>
            <a:endParaRPr lang="en-US" sz="3899" dirty="0">
              <a:solidFill>
                <a:srgbClr val="4F674F"/>
              </a:solidFill>
              <a:latin typeface="Roboto Condensed Bold"/>
            </a:endParaRPr>
          </a:p>
        </p:txBody>
      </p:sp>
      <p:sp>
        <p:nvSpPr>
          <p:cNvPr id="8" name="TextBox 8"/>
          <p:cNvSpPr txBox="1"/>
          <p:nvPr/>
        </p:nvSpPr>
        <p:spPr>
          <a:xfrm>
            <a:off x="10887853" y="2023184"/>
            <a:ext cx="6038892" cy="3406140"/>
          </a:xfrm>
          <a:prstGeom prst="rect">
            <a:avLst/>
          </a:prstGeom>
        </p:spPr>
        <p:txBody>
          <a:bodyPr lIns="0" tIns="0" rIns="0" bIns="0" rtlCol="0" anchor="t">
            <a:spAutoFit/>
          </a:bodyPr>
          <a:lstStyle/>
          <a:p>
            <a:pPr algn="just">
              <a:lnSpc>
                <a:spcPts val="5459"/>
              </a:lnSpc>
            </a:pPr>
            <a:r>
              <a:rPr lang="en-US" sz="3899" dirty="0" err="1">
                <a:solidFill>
                  <a:srgbClr val="4F674F"/>
                </a:solidFill>
                <a:latin typeface="Roboto Condensed Bold"/>
              </a:rPr>
              <a:t>Muối</a:t>
            </a:r>
            <a:r>
              <a:rPr lang="en-US" sz="3899" dirty="0">
                <a:solidFill>
                  <a:srgbClr val="4F674F"/>
                </a:solidFill>
                <a:latin typeface="Roboto Condensed Bold"/>
              </a:rPr>
              <a:t> </a:t>
            </a:r>
            <a:r>
              <a:rPr lang="en-US" sz="3899" dirty="0" err="1">
                <a:solidFill>
                  <a:srgbClr val="4F674F"/>
                </a:solidFill>
                <a:latin typeface="Roboto Condensed Bold"/>
              </a:rPr>
              <a:t>là</a:t>
            </a:r>
            <a:r>
              <a:rPr lang="en-US" sz="3899" dirty="0">
                <a:solidFill>
                  <a:srgbClr val="4F674F"/>
                </a:solidFill>
                <a:latin typeface="Roboto Condensed Bold"/>
              </a:rPr>
              <a:t> </a:t>
            </a:r>
            <a:r>
              <a:rPr lang="en-US" sz="3899" dirty="0" err="1">
                <a:solidFill>
                  <a:srgbClr val="4F674F"/>
                </a:solidFill>
                <a:latin typeface="Roboto Condensed Bold"/>
              </a:rPr>
              <a:t>hợp</a:t>
            </a:r>
            <a:r>
              <a:rPr lang="en-US" sz="3899" dirty="0">
                <a:solidFill>
                  <a:srgbClr val="4F674F"/>
                </a:solidFill>
                <a:latin typeface="Roboto Condensed Bold"/>
              </a:rPr>
              <a:t> </a:t>
            </a:r>
            <a:r>
              <a:rPr lang="en-US" sz="3899" dirty="0" err="1">
                <a:solidFill>
                  <a:srgbClr val="4F674F"/>
                </a:solidFill>
                <a:latin typeface="Roboto Condensed Bold"/>
              </a:rPr>
              <a:t>chất</a:t>
            </a:r>
            <a:r>
              <a:rPr lang="en-US" sz="3899" dirty="0">
                <a:solidFill>
                  <a:srgbClr val="4F674F"/>
                </a:solidFill>
                <a:latin typeface="Roboto Condensed Bold"/>
              </a:rPr>
              <a:t> </a:t>
            </a:r>
            <a:r>
              <a:rPr lang="en-US" sz="3899" dirty="0" err="1">
                <a:solidFill>
                  <a:srgbClr val="4F674F"/>
                </a:solidFill>
                <a:latin typeface="Roboto Condensed Bold"/>
              </a:rPr>
              <a:t>phân</a:t>
            </a:r>
            <a:r>
              <a:rPr lang="en-US" sz="3899" dirty="0">
                <a:solidFill>
                  <a:srgbClr val="4F674F"/>
                </a:solidFill>
                <a:latin typeface="Roboto Condensed Bold"/>
              </a:rPr>
              <a:t> </a:t>
            </a:r>
            <a:r>
              <a:rPr lang="en-US" sz="3899" dirty="0" err="1">
                <a:solidFill>
                  <a:srgbClr val="4F674F"/>
                </a:solidFill>
                <a:latin typeface="Roboto Condensed Bold"/>
              </a:rPr>
              <a:t>tử</a:t>
            </a:r>
            <a:r>
              <a:rPr lang="en-US" sz="3899" dirty="0">
                <a:solidFill>
                  <a:srgbClr val="4F674F"/>
                </a:solidFill>
                <a:latin typeface="Roboto Condensed Bold"/>
              </a:rPr>
              <a:t> </a:t>
            </a:r>
            <a:r>
              <a:rPr lang="en-US" sz="3899" dirty="0" err="1">
                <a:solidFill>
                  <a:srgbClr val="4F674F"/>
                </a:solidFill>
                <a:latin typeface="Roboto Condensed Bold"/>
              </a:rPr>
              <a:t>gồm</a:t>
            </a:r>
            <a:r>
              <a:rPr lang="en-US" sz="3899" dirty="0">
                <a:solidFill>
                  <a:srgbClr val="4F674F"/>
                </a:solidFill>
                <a:latin typeface="Roboto Condensed Bold"/>
              </a:rPr>
              <a:t> </a:t>
            </a:r>
            <a:r>
              <a:rPr lang="en-US" sz="3899" dirty="0" err="1">
                <a:solidFill>
                  <a:srgbClr val="4F674F"/>
                </a:solidFill>
                <a:latin typeface="Roboto Condensed Bold"/>
              </a:rPr>
              <a:t>một</a:t>
            </a:r>
            <a:r>
              <a:rPr lang="en-US" sz="3899" dirty="0">
                <a:solidFill>
                  <a:srgbClr val="4F674F"/>
                </a:solidFill>
                <a:latin typeface="Roboto Condensed Bold"/>
              </a:rPr>
              <a:t> hay </a:t>
            </a:r>
            <a:r>
              <a:rPr lang="en-US" sz="3899" dirty="0" err="1">
                <a:solidFill>
                  <a:srgbClr val="4F674F"/>
                </a:solidFill>
                <a:latin typeface="Roboto Condensed Bold"/>
              </a:rPr>
              <a:t>nhiều</a:t>
            </a:r>
            <a:r>
              <a:rPr lang="en-US" sz="3899" dirty="0">
                <a:solidFill>
                  <a:srgbClr val="4F674F"/>
                </a:solidFill>
                <a:latin typeface="Roboto Condensed Bold"/>
              </a:rPr>
              <a:t> </a:t>
            </a:r>
            <a:r>
              <a:rPr lang="en-US" sz="3899" dirty="0" err="1">
                <a:solidFill>
                  <a:srgbClr val="4F674F"/>
                </a:solidFill>
                <a:latin typeface="Roboto Condensed Bold"/>
              </a:rPr>
              <a:t>nguyên</a:t>
            </a:r>
            <a:r>
              <a:rPr lang="en-US" sz="3899" dirty="0">
                <a:solidFill>
                  <a:srgbClr val="4F674F"/>
                </a:solidFill>
                <a:latin typeface="Roboto Condensed Bold"/>
              </a:rPr>
              <a:t> </a:t>
            </a:r>
            <a:r>
              <a:rPr lang="en-US" sz="3899" dirty="0" err="1">
                <a:solidFill>
                  <a:srgbClr val="4F674F"/>
                </a:solidFill>
                <a:latin typeface="Roboto Condensed Bold"/>
              </a:rPr>
              <a:t>tử</a:t>
            </a:r>
            <a:r>
              <a:rPr lang="en-US" sz="3899" dirty="0">
                <a:solidFill>
                  <a:srgbClr val="4F674F"/>
                </a:solidFill>
                <a:latin typeface="Roboto Condensed Bold"/>
              </a:rPr>
              <a:t> </a:t>
            </a:r>
            <a:r>
              <a:rPr lang="en-US" sz="3899" dirty="0" err="1">
                <a:solidFill>
                  <a:srgbClr val="4F674F"/>
                </a:solidFill>
                <a:latin typeface="Roboto Condensed Bold"/>
              </a:rPr>
              <a:t>kim</a:t>
            </a:r>
            <a:r>
              <a:rPr lang="en-US" sz="3899" dirty="0">
                <a:solidFill>
                  <a:srgbClr val="4F674F"/>
                </a:solidFill>
                <a:latin typeface="Roboto Condensed Bold"/>
              </a:rPr>
              <a:t> </a:t>
            </a:r>
            <a:r>
              <a:rPr lang="en-US" sz="3899" dirty="0" err="1">
                <a:solidFill>
                  <a:srgbClr val="4F674F"/>
                </a:solidFill>
                <a:latin typeface="Roboto Condensed Bold"/>
              </a:rPr>
              <a:t>loại</a:t>
            </a:r>
            <a:r>
              <a:rPr lang="en-US" sz="3899" dirty="0">
                <a:solidFill>
                  <a:srgbClr val="4F674F"/>
                </a:solidFill>
                <a:latin typeface="Roboto Condensed Bold"/>
              </a:rPr>
              <a:t> </a:t>
            </a:r>
            <a:r>
              <a:rPr lang="en-US" sz="3899" dirty="0" err="1">
                <a:solidFill>
                  <a:srgbClr val="4F674F"/>
                </a:solidFill>
                <a:latin typeface="Roboto Condensed Bold"/>
              </a:rPr>
              <a:t>liên</a:t>
            </a:r>
            <a:r>
              <a:rPr lang="en-US" sz="3899" dirty="0">
                <a:solidFill>
                  <a:srgbClr val="4F674F"/>
                </a:solidFill>
                <a:latin typeface="Roboto Condensed Bold"/>
              </a:rPr>
              <a:t> </a:t>
            </a:r>
            <a:r>
              <a:rPr lang="en-US" sz="3899" dirty="0" err="1">
                <a:solidFill>
                  <a:srgbClr val="4F674F"/>
                </a:solidFill>
                <a:latin typeface="Roboto Condensed Bold"/>
              </a:rPr>
              <a:t>kết</a:t>
            </a:r>
            <a:r>
              <a:rPr lang="en-US" sz="3899" dirty="0">
                <a:solidFill>
                  <a:srgbClr val="4F674F"/>
                </a:solidFill>
                <a:latin typeface="Roboto Condensed Bold"/>
              </a:rPr>
              <a:t> </a:t>
            </a:r>
            <a:r>
              <a:rPr lang="en-US" sz="3899" dirty="0" err="1">
                <a:solidFill>
                  <a:srgbClr val="4F674F"/>
                </a:solidFill>
                <a:latin typeface="Roboto Condensed Bold"/>
              </a:rPr>
              <a:t>với</a:t>
            </a:r>
            <a:r>
              <a:rPr lang="en-US" sz="3899" dirty="0">
                <a:solidFill>
                  <a:srgbClr val="4F674F"/>
                </a:solidFill>
                <a:latin typeface="Roboto Condensed Bold"/>
              </a:rPr>
              <a:t> </a:t>
            </a:r>
            <a:r>
              <a:rPr lang="en-US" sz="3899" dirty="0" err="1">
                <a:solidFill>
                  <a:srgbClr val="4F674F"/>
                </a:solidFill>
                <a:latin typeface="Roboto Condensed Bold"/>
              </a:rPr>
              <a:t>một</a:t>
            </a:r>
            <a:r>
              <a:rPr lang="en-US" sz="3899" dirty="0">
                <a:solidFill>
                  <a:srgbClr val="4F674F"/>
                </a:solidFill>
                <a:latin typeface="Roboto Condensed Bold"/>
              </a:rPr>
              <a:t> hay </a:t>
            </a:r>
            <a:r>
              <a:rPr lang="en-US" sz="3899" dirty="0" err="1">
                <a:solidFill>
                  <a:srgbClr val="4F674F"/>
                </a:solidFill>
                <a:latin typeface="Roboto Condensed Bold"/>
              </a:rPr>
              <a:t>nhiều</a:t>
            </a:r>
            <a:r>
              <a:rPr lang="en-US" sz="3899" dirty="0">
                <a:solidFill>
                  <a:srgbClr val="4F674F"/>
                </a:solidFill>
                <a:latin typeface="Roboto Condensed Bold"/>
              </a:rPr>
              <a:t> </a:t>
            </a:r>
            <a:r>
              <a:rPr lang="en-US" sz="3899" dirty="0" err="1">
                <a:solidFill>
                  <a:srgbClr val="4F674F"/>
                </a:solidFill>
                <a:latin typeface="Roboto Condensed Bold"/>
              </a:rPr>
              <a:t>gốc</a:t>
            </a:r>
            <a:r>
              <a:rPr lang="en-US" sz="3899" dirty="0">
                <a:solidFill>
                  <a:srgbClr val="4F674F"/>
                </a:solidFill>
                <a:latin typeface="Roboto Condensed Bold"/>
              </a:rPr>
              <a:t> acid --&gt; </a:t>
            </a:r>
            <a:r>
              <a:rPr lang="en-US" sz="3899" dirty="0" err="1">
                <a:solidFill>
                  <a:srgbClr val="4F674F"/>
                </a:solidFill>
                <a:latin typeface="Roboto Condensed Bold"/>
              </a:rPr>
              <a:t>thuật</a:t>
            </a:r>
            <a:r>
              <a:rPr lang="en-US" sz="3899" dirty="0">
                <a:solidFill>
                  <a:srgbClr val="4F674F"/>
                </a:solidFill>
                <a:latin typeface="Roboto Condensed Bold"/>
              </a:rPr>
              <a:t> </a:t>
            </a:r>
            <a:r>
              <a:rPr lang="en-US" sz="3899" dirty="0" err="1">
                <a:solidFill>
                  <a:srgbClr val="4F674F"/>
                </a:solidFill>
                <a:latin typeface="Roboto Condensed Bold"/>
              </a:rPr>
              <a:t>ngữ</a:t>
            </a:r>
            <a:endParaRPr lang="en-US" sz="3899" dirty="0">
              <a:solidFill>
                <a:srgbClr val="4F674F"/>
              </a:solidFill>
              <a:latin typeface="Roboto Condensed Bold"/>
            </a:endParaRPr>
          </a:p>
          <a:p>
            <a:pPr algn="just">
              <a:lnSpc>
                <a:spcPts val="5459"/>
              </a:lnSpc>
            </a:pPr>
            <a:endParaRPr lang="en-US" sz="3899" dirty="0">
              <a:solidFill>
                <a:srgbClr val="4F674F"/>
              </a:solidFill>
              <a:latin typeface="Roboto Condensed Bold"/>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888484" y="5644821"/>
            <a:ext cx="8115300" cy="4642179"/>
          </a:xfrm>
          <a:prstGeom prst="rect">
            <a:avLst/>
          </a:prstGeom>
        </p:spPr>
      </p:pic>
      <p:sp>
        <p:nvSpPr>
          <p:cNvPr id="10" name="TextBox 10"/>
          <p:cNvSpPr txBox="1"/>
          <p:nvPr/>
        </p:nvSpPr>
        <p:spPr>
          <a:xfrm>
            <a:off x="9926688" y="6824511"/>
            <a:ext cx="6038892" cy="2720340"/>
          </a:xfrm>
          <a:prstGeom prst="rect">
            <a:avLst/>
          </a:prstGeom>
        </p:spPr>
        <p:txBody>
          <a:bodyPr lIns="0" tIns="0" rIns="0" bIns="0" rtlCol="0" anchor="t">
            <a:spAutoFit/>
          </a:bodyPr>
          <a:lstStyle/>
          <a:p>
            <a:pPr algn="just">
              <a:lnSpc>
                <a:spcPts val="5459"/>
              </a:lnSpc>
            </a:pPr>
            <a:r>
              <a:rPr lang="en-US" sz="3899">
                <a:solidFill>
                  <a:srgbClr val="4F674F"/>
                </a:solidFill>
                <a:latin typeface="Roboto Condensed Bold"/>
              </a:rPr>
              <a:t>Canh còn hơi nhạt, con thêm tí muối nữa đi --&gt; không phải thuật ngữ</a:t>
            </a:r>
          </a:p>
          <a:p>
            <a:pPr algn="just">
              <a:lnSpc>
                <a:spcPts val="5459"/>
              </a:lnSpc>
            </a:pPr>
            <a:endParaRPr lang="en-US" sz="3899">
              <a:solidFill>
                <a:srgbClr val="4F674F"/>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B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0656" y="5479180"/>
            <a:ext cx="3177353" cy="341985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52050" y="3415695"/>
            <a:ext cx="7558084" cy="761345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26223" y="7189106"/>
            <a:ext cx="3009737" cy="4138388"/>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7371">
            <a:off x="52988" y="-1681330"/>
            <a:ext cx="3892763" cy="392847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623959" y="1889114"/>
            <a:ext cx="8795637" cy="6508772"/>
          </a:xfrm>
          <a:prstGeom prst="rect">
            <a:avLst/>
          </a:prstGeom>
        </p:spPr>
      </p:pic>
      <p:sp>
        <p:nvSpPr>
          <p:cNvPr id="7" name="TextBox 7"/>
          <p:cNvSpPr txBox="1"/>
          <p:nvPr/>
        </p:nvSpPr>
        <p:spPr>
          <a:xfrm>
            <a:off x="5312858" y="3816654"/>
            <a:ext cx="7794805" cy="2720340"/>
          </a:xfrm>
          <a:prstGeom prst="rect">
            <a:avLst/>
          </a:prstGeom>
        </p:spPr>
        <p:txBody>
          <a:bodyPr lIns="0" tIns="0" rIns="0" bIns="0" rtlCol="0" anchor="t">
            <a:spAutoFit/>
          </a:bodyPr>
          <a:lstStyle/>
          <a:p>
            <a:pPr marL="842008" lvl="1" indent="-421004" algn="just">
              <a:lnSpc>
                <a:spcPts val="5459"/>
              </a:lnSpc>
              <a:buFont typeface="Arial"/>
              <a:buChar char="•"/>
            </a:pPr>
            <a:r>
              <a:rPr lang="en-US" sz="3899" dirty="0" err="1">
                <a:solidFill>
                  <a:srgbClr val="4F674F"/>
                </a:solidFill>
                <a:latin typeface="Roboto Condensed Bold"/>
              </a:rPr>
              <a:t>Thực</a:t>
            </a:r>
            <a:r>
              <a:rPr lang="en-US" sz="3899" dirty="0">
                <a:solidFill>
                  <a:srgbClr val="4F674F"/>
                </a:solidFill>
                <a:latin typeface="Roboto Condensed Bold"/>
              </a:rPr>
              <a:t> </a:t>
            </a:r>
            <a:r>
              <a:rPr lang="en-US" sz="3899" dirty="0" err="1">
                <a:solidFill>
                  <a:srgbClr val="4F674F"/>
                </a:solidFill>
                <a:latin typeface="Roboto Condensed Bold"/>
              </a:rPr>
              <a:t>hiện</a:t>
            </a:r>
            <a:r>
              <a:rPr lang="en-US" sz="3899" dirty="0">
                <a:solidFill>
                  <a:srgbClr val="4F674F"/>
                </a:solidFill>
                <a:latin typeface="Roboto Condensed Bold"/>
              </a:rPr>
              <a:t> </a:t>
            </a:r>
            <a:r>
              <a:rPr lang="en-US" sz="3899" dirty="0" err="1">
                <a:solidFill>
                  <a:srgbClr val="4F674F"/>
                </a:solidFill>
                <a:latin typeface="Roboto Condensed Bold"/>
              </a:rPr>
              <a:t>theo</a:t>
            </a:r>
            <a:r>
              <a:rPr lang="en-US" sz="3899" dirty="0">
                <a:solidFill>
                  <a:srgbClr val="4F674F"/>
                </a:solidFill>
                <a:latin typeface="Roboto Condensed Bold"/>
              </a:rPr>
              <a:t> </a:t>
            </a:r>
            <a:r>
              <a:rPr lang="en-US" sz="3899" dirty="0" err="1">
                <a:solidFill>
                  <a:srgbClr val="4F674F"/>
                </a:solidFill>
                <a:latin typeface="Roboto Condensed Bold"/>
              </a:rPr>
              <a:t>nhóm</a:t>
            </a:r>
            <a:r>
              <a:rPr lang="en-US" sz="3899" dirty="0">
                <a:solidFill>
                  <a:srgbClr val="4F674F"/>
                </a:solidFill>
                <a:latin typeface="Roboto Condensed Bold"/>
              </a:rPr>
              <a:t> 4 </a:t>
            </a:r>
            <a:r>
              <a:rPr lang="en-US" sz="3899" dirty="0" err="1">
                <a:solidFill>
                  <a:srgbClr val="4F674F"/>
                </a:solidFill>
                <a:latin typeface="Roboto Condensed Bold"/>
              </a:rPr>
              <a:t>bạn</a:t>
            </a:r>
            <a:r>
              <a:rPr lang="en-US" sz="3899" dirty="0">
                <a:solidFill>
                  <a:srgbClr val="4F674F"/>
                </a:solidFill>
                <a:latin typeface="Roboto Condensed Bold"/>
              </a:rPr>
              <a:t> </a:t>
            </a:r>
          </a:p>
          <a:p>
            <a:pPr marL="842008" lvl="1" indent="-421004" algn="just">
              <a:lnSpc>
                <a:spcPts val="5459"/>
              </a:lnSpc>
              <a:buFont typeface="Arial"/>
              <a:buChar char="•"/>
            </a:pPr>
            <a:r>
              <a:rPr lang="en-US" sz="3899" dirty="0" err="1">
                <a:solidFill>
                  <a:srgbClr val="4F674F"/>
                </a:solidFill>
                <a:latin typeface="Roboto Condensed Bold"/>
              </a:rPr>
              <a:t>Thời</a:t>
            </a:r>
            <a:r>
              <a:rPr lang="en-US" sz="3899" dirty="0">
                <a:solidFill>
                  <a:srgbClr val="4F674F"/>
                </a:solidFill>
                <a:latin typeface="Roboto Condensed Bold"/>
              </a:rPr>
              <a:t> </a:t>
            </a:r>
            <a:r>
              <a:rPr lang="en-US" sz="3899" dirty="0" err="1">
                <a:solidFill>
                  <a:srgbClr val="4F674F"/>
                </a:solidFill>
                <a:latin typeface="Roboto Condensed Bold"/>
              </a:rPr>
              <a:t>gian</a:t>
            </a:r>
            <a:r>
              <a:rPr lang="en-US" sz="3899" dirty="0">
                <a:solidFill>
                  <a:srgbClr val="4F674F"/>
                </a:solidFill>
                <a:latin typeface="Roboto Condensed Bold"/>
              </a:rPr>
              <a:t>: 10 </a:t>
            </a:r>
            <a:r>
              <a:rPr lang="en-US" sz="3899" dirty="0" err="1">
                <a:solidFill>
                  <a:srgbClr val="4F674F"/>
                </a:solidFill>
                <a:latin typeface="Roboto Condensed Bold"/>
              </a:rPr>
              <a:t>phút</a:t>
            </a:r>
            <a:endParaRPr lang="en-US" sz="3899" dirty="0">
              <a:solidFill>
                <a:srgbClr val="4F674F"/>
              </a:solidFill>
              <a:latin typeface="Roboto Condensed Bold"/>
            </a:endParaRPr>
          </a:p>
          <a:p>
            <a:pPr marL="842008" lvl="1" indent="-421004" algn="just">
              <a:lnSpc>
                <a:spcPts val="5459"/>
              </a:lnSpc>
              <a:buFont typeface="Arial"/>
              <a:buChar char="•"/>
            </a:pPr>
            <a:r>
              <a:rPr lang="en-US" sz="3899" dirty="0" err="1">
                <a:solidFill>
                  <a:srgbClr val="4F674F"/>
                </a:solidFill>
                <a:latin typeface="Roboto Condensed Bold"/>
              </a:rPr>
              <a:t>Nhiệm</a:t>
            </a:r>
            <a:r>
              <a:rPr lang="en-US" sz="3899" dirty="0">
                <a:solidFill>
                  <a:srgbClr val="4F674F"/>
                </a:solidFill>
                <a:latin typeface="Roboto Condensed Bold"/>
              </a:rPr>
              <a:t> </a:t>
            </a:r>
            <a:r>
              <a:rPr lang="en-US" sz="3899" dirty="0" err="1">
                <a:solidFill>
                  <a:srgbClr val="4F674F"/>
                </a:solidFill>
                <a:latin typeface="Roboto Condensed Bold"/>
              </a:rPr>
              <a:t>vụ</a:t>
            </a:r>
            <a:r>
              <a:rPr lang="en-US" sz="3899" dirty="0">
                <a:solidFill>
                  <a:srgbClr val="4F674F"/>
                </a:solidFill>
                <a:latin typeface="Roboto Condensed Bold"/>
              </a:rPr>
              <a:t>:</a:t>
            </a:r>
            <a:r>
              <a:rPr lang="en-US" sz="3899" dirty="0">
                <a:solidFill>
                  <a:srgbClr val="4F674F"/>
                </a:solidFill>
                <a:latin typeface="Roboto Condensed"/>
              </a:rPr>
              <a:t> </a:t>
            </a:r>
            <a:r>
              <a:rPr lang="en-US" sz="3899" dirty="0" err="1">
                <a:solidFill>
                  <a:srgbClr val="4F674F"/>
                </a:solidFill>
                <a:latin typeface="Roboto Condensed Bold"/>
              </a:rPr>
              <a:t>Hoàn</a:t>
            </a:r>
            <a:r>
              <a:rPr lang="en-US" sz="3899" dirty="0">
                <a:solidFill>
                  <a:srgbClr val="4F674F"/>
                </a:solidFill>
                <a:latin typeface="Roboto Condensed Bold"/>
              </a:rPr>
              <a:t> </a:t>
            </a:r>
            <a:r>
              <a:rPr lang="en-US" sz="3899" dirty="0" err="1">
                <a:solidFill>
                  <a:srgbClr val="4F674F"/>
                </a:solidFill>
                <a:latin typeface="Roboto Condensed Bold"/>
              </a:rPr>
              <a:t>thành</a:t>
            </a:r>
            <a:r>
              <a:rPr lang="en-US" sz="3899" dirty="0">
                <a:solidFill>
                  <a:srgbClr val="4F674F"/>
                </a:solidFill>
                <a:latin typeface="Roboto Condensed Bold"/>
              </a:rPr>
              <a:t> </a:t>
            </a:r>
            <a:r>
              <a:rPr lang="en-US" sz="3899" dirty="0" err="1">
                <a:solidFill>
                  <a:srgbClr val="4F674F"/>
                </a:solidFill>
                <a:latin typeface="Roboto Condensed Bold"/>
              </a:rPr>
              <a:t>bài</a:t>
            </a:r>
            <a:r>
              <a:rPr lang="en-US" sz="3899" dirty="0">
                <a:solidFill>
                  <a:srgbClr val="4F674F"/>
                </a:solidFill>
                <a:latin typeface="Roboto Condensed Bold"/>
              </a:rPr>
              <a:t> </a:t>
            </a:r>
            <a:r>
              <a:rPr lang="en-US" sz="3899" dirty="0" err="1">
                <a:solidFill>
                  <a:srgbClr val="4F674F"/>
                </a:solidFill>
                <a:latin typeface="Roboto Condensed Bold"/>
              </a:rPr>
              <a:t>tập</a:t>
            </a:r>
            <a:r>
              <a:rPr lang="en-US" sz="3899" dirty="0">
                <a:solidFill>
                  <a:srgbClr val="4F674F"/>
                </a:solidFill>
                <a:latin typeface="Roboto Condensed Bold"/>
              </a:rPr>
              <a:t> 1,2,3 SGK tr.82 (</a:t>
            </a:r>
            <a:r>
              <a:rPr lang="en-US" sz="3899" dirty="0" err="1">
                <a:solidFill>
                  <a:srgbClr val="4F674F"/>
                </a:solidFill>
                <a:latin typeface="Roboto Condensed Bold"/>
              </a:rPr>
              <a:t>Phiếu</a:t>
            </a:r>
            <a:r>
              <a:rPr lang="en-US" sz="3899" dirty="0">
                <a:solidFill>
                  <a:srgbClr val="4F674F"/>
                </a:solidFill>
                <a:latin typeface="Roboto Condensed Bold"/>
              </a:rPr>
              <a:t> </a:t>
            </a:r>
            <a:r>
              <a:rPr lang="en-US" sz="3899" dirty="0" err="1">
                <a:solidFill>
                  <a:srgbClr val="4F674F"/>
                </a:solidFill>
                <a:latin typeface="Roboto Condensed Bold"/>
              </a:rPr>
              <a:t>học</a:t>
            </a:r>
            <a:r>
              <a:rPr lang="en-US" sz="3899" dirty="0">
                <a:solidFill>
                  <a:srgbClr val="4F674F"/>
                </a:solidFill>
                <a:latin typeface="Roboto Condensed Bold"/>
              </a:rPr>
              <a:t> </a:t>
            </a:r>
            <a:r>
              <a:rPr lang="en-US" sz="3899" dirty="0" err="1">
                <a:solidFill>
                  <a:srgbClr val="4F674F"/>
                </a:solidFill>
                <a:latin typeface="Roboto Condensed Bold"/>
              </a:rPr>
              <a:t>tập</a:t>
            </a:r>
            <a:r>
              <a:rPr lang="en-US" sz="3899" dirty="0">
                <a:solidFill>
                  <a:srgbClr val="4F674F"/>
                </a:solidFill>
                <a:latin typeface="Roboto Condensed Bold"/>
              </a:rPr>
              <a:t> 01)</a:t>
            </a:r>
          </a:p>
        </p:txBody>
      </p:sp>
      <p:sp>
        <p:nvSpPr>
          <p:cNvPr id="8" name="TextBox 8"/>
          <p:cNvSpPr txBox="1"/>
          <p:nvPr/>
        </p:nvSpPr>
        <p:spPr>
          <a:xfrm>
            <a:off x="4158778" y="581779"/>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grpSp>
        <p:nvGrpSpPr>
          <p:cNvPr id="2" name="Group 2"/>
          <p:cNvGrpSpPr/>
          <p:nvPr/>
        </p:nvGrpSpPr>
        <p:grpSpPr>
          <a:xfrm>
            <a:off x="2017848" y="2911471"/>
            <a:ext cx="15241452" cy="6085697"/>
            <a:chOff x="0" y="0"/>
            <a:chExt cx="4014210" cy="1602817"/>
          </a:xfrm>
        </p:grpSpPr>
        <p:sp>
          <p:nvSpPr>
            <p:cNvPr id="3" name="Freeform 3"/>
            <p:cNvSpPr/>
            <p:nvPr/>
          </p:nvSpPr>
          <p:spPr>
            <a:xfrm>
              <a:off x="0" y="0"/>
              <a:ext cx="4014210" cy="1602817"/>
            </a:xfrm>
            <a:custGeom>
              <a:avLst/>
              <a:gdLst/>
              <a:ahLst/>
              <a:cxnLst/>
              <a:rect l="l" t="t" r="r" b="b"/>
              <a:pathLst>
                <a:path w="4014210" h="1602817">
                  <a:moveTo>
                    <a:pt x="25906" y="0"/>
                  </a:moveTo>
                  <a:lnTo>
                    <a:pt x="3988304" y="0"/>
                  </a:lnTo>
                  <a:cubicBezTo>
                    <a:pt x="4002611" y="0"/>
                    <a:pt x="4014210" y="11598"/>
                    <a:pt x="4014210" y="25906"/>
                  </a:cubicBezTo>
                  <a:lnTo>
                    <a:pt x="4014210" y="1576912"/>
                  </a:lnTo>
                  <a:cubicBezTo>
                    <a:pt x="4014210" y="1583782"/>
                    <a:pt x="4011480" y="1590372"/>
                    <a:pt x="4006622" y="1595230"/>
                  </a:cubicBezTo>
                  <a:cubicBezTo>
                    <a:pt x="4001764" y="1600088"/>
                    <a:pt x="3995175" y="1602817"/>
                    <a:pt x="3988304" y="1602817"/>
                  </a:cubicBezTo>
                  <a:lnTo>
                    <a:pt x="25906" y="1602817"/>
                  </a:lnTo>
                  <a:cubicBezTo>
                    <a:pt x="11598" y="1602817"/>
                    <a:pt x="0" y="1591219"/>
                    <a:pt x="0" y="1576912"/>
                  </a:cubicBezTo>
                  <a:lnTo>
                    <a:pt x="0" y="25906"/>
                  </a:lnTo>
                  <a:cubicBezTo>
                    <a:pt x="0" y="11598"/>
                    <a:pt x="11598" y="0"/>
                    <a:pt x="25906" y="0"/>
                  </a:cubicBezTo>
                  <a:close/>
                </a:path>
              </a:pathLst>
            </a:custGeom>
            <a:solidFill>
              <a:srgbClr val="FDDDC8"/>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833"/>
                </a:lnSpc>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9505" y="7759936"/>
            <a:ext cx="3177353" cy="341985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7371">
            <a:off x="14019198" y="-1964238"/>
            <a:ext cx="3892763" cy="3928477"/>
          </a:xfrm>
          <a:prstGeom prst="rect">
            <a:avLst/>
          </a:prstGeom>
        </p:spPr>
      </p:pic>
      <p:sp>
        <p:nvSpPr>
          <p:cNvPr id="7" name="TextBox 7"/>
          <p:cNvSpPr txBox="1"/>
          <p:nvPr/>
        </p:nvSpPr>
        <p:spPr>
          <a:xfrm>
            <a:off x="2920186" y="3221414"/>
            <a:ext cx="13305048" cy="4780657"/>
          </a:xfrm>
          <a:prstGeom prst="rect">
            <a:avLst/>
          </a:prstGeom>
        </p:spPr>
        <p:txBody>
          <a:bodyPr lIns="0" tIns="0" rIns="0" bIns="0" rtlCol="0" anchor="t">
            <a:spAutoFit/>
          </a:bodyPr>
          <a:lstStyle/>
          <a:p>
            <a:pPr algn="just">
              <a:lnSpc>
                <a:spcPts val="6299"/>
              </a:lnSpc>
              <a:spcBef>
                <a:spcPct val="0"/>
              </a:spcBef>
            </a:pPr>
            <a:r>
              <a:rPr lang="en-US" sz="4500" dirty="0" err="1">
                <a:solidFill>
                  <a:srgbClr val="100F0D"/>
                </a:solidFill>
                <a:latin typeface="Roboto Condensed Bold"/>
              </a:rPr>
              <a:t>Bài</a:t>
            </a:r>
            <a:r>
              <a:rPr lang="en-US" sz="4500" dirty="0">
                <a:solidFill>
                  <a:srgbClr val="100F0D"/>
                </a:solidFill>
                <a:latin typeface="Roboto Condensed Bold"/>
              </a:rPr>
              <a:t> 1 SGK tr.82</a:t>
            </a:r>
          </a:p>
          <a:p>
            <a:pPr algn="just">
              <a:lnSpc>
                <a:spcPts val="6299"/>
              </a:lnSpc>
              <a:spcBef>
                <a:spcPct val="0"/>
              </a:spcBef>
            </a:pPr>
            <a:r>
              <a:rPr lang="en-US" sz="4500" dirty="0">
                <a:solidFill>
                  <a:srgbClr val="100F0D"/>
                </a:solidFill>
                <a:latin typeface="Roboto Condensed"/>
              </a:rPr>
              <a:t>1. </a:t>
            </a:r>
            <a:r>
              <a:rPr lang="en-US" sz="4500" dirty="0" err="1">
                <a:solidFill>
                  <a:srgbClr val="100F0D"/>
                </a:solidFill>
                <a:latin typeface="Roboto Condensed"/>
              </a:rPr>
              <a:t>danh</a:t>
            </a:r>
            <a:r>
              <a:rPr lang="en-US" sz="4500" dirty="0">
                <a:solidFill>
                  <a:srgbClr val="100F0D"/>
                </a:solidFill>
                <a:latin typeface="Roboto Condensed"/>
              </a:rPr>
              <a:t> </a:t>
            </a:r>
            <a:r>
              <a:rPr lang="en-US" sz="4500" dirty="0" err="1">
                <a:solidFill>
                  <a:srgbClr val="100F0D"/>
                </a:solidFill>
                <a:latin typeface="Roboto Condensed"/>
              </a:rPr>
              <a:t>từ</a:t>
            </a:r>
            <a:r>
              <a:rPr lang="en-US" sz="4500" dirty="0">
                <a:solidFill>
                  <a:srgbClr val="100F0D"/>
                </a:solidFill>
                <a:latin typeface="Roboto Condensed"/>
              </a:rPr>
              <a:t>, </a:t>
            </a:r>
            <a:r>
              <a:rPr lang="en-US" sz="4500" dirty="0" err="1">
                <a:solidFill>
                  <a:srgbClr val="100F0D"/>
                </a:solidFill>
                <a:latin typeface="Roboto Condensed"/>
              </a:rPr>
              <a:t>động</a:t>
            </a:r>
            <a:r>
              <a:rPr lang="en-US" sz="4500" dirty="0">
                <a:solidFill>
                  <a:srgbClr val="100F0D"/>
                </a:solidFill>
                <a:latin typeface="Roboto Condensed"/>
              </a:rPr>
              <a:t> </a:t>
            </a:r>
            <a:r>
              <a:rPr lang="en-US" sz="4500" dirty="0" err="1">
                <a:solidFill>
                  <a:srgbClr val="100F0D"/>
                </a:solidFill>
                <a:latin typeface="Roboto Condensed"/>
              </a:rPr>
              <a:t>từ</a:t>
            </a:r>
            <a:r>
              <a:rPr lang="en-US" sz="4500" dirty="0">
                <a:solidFill>
                  <a:srgbClr val="100F0D"/>
                </a:solidFill>
                <a:latin typeface="Roboto Condensed"/>
              </a:rPr>
              <a:t>, </a:t>
            </a:r>
            <a:r>
              <a:rPr lang="en-US" sz="4500" dirty="0" err="1">
                <a:solidFill>
                  <a:srgbClr val="100F0D"/>
                </a:solidFill>
                <a:latin typeface="Roboto Condensed"/>
              </a:rPr>
              <a:t>tính</a:t>
            </a:r>
            <a:r>
              <a:rPr lang="en-US" sz="4500" dirty="0">
                <a:solidFill>
                  <a:srgbClr val="100F0D"/>
                </a:solidFill>
                <a:latin typeface="Roboto Condensed"/>
              </a:rPr>
              <a:t> </a:t>
            </a:r>
            <a:r>
              <a:rPr lang="en-US" sz="4500" dirty="0" err="1">
                <a:solidFill>
                  <a:srgbClr val="100F0D"/>
                </a:solidFill>
                <a:latin typeface="Roboto Condensed"/>
              </a:rPr>
              <a:t>từ</a:t>
            </a:r>
            <a:r>
              <a:rPr lang="en-US" sz="4500" dirty="0">
                <a:solidFill>
                  <a:srgbClr val="100F0D"/>
                </a:solidFill>
                <a:latin typeface="Roboto Condensed"/>
              </a:rPr>
              <a:t>, </a:t>
            </a:r>
            <a:r>
              <a:rPr lang="en-US" sz="4500" dirty="0" err="1">
                <a:solidFill>
                  <a:srgbClr val="100F0D"/>
                </a:solidFill>
                <a:latin typeface="Roboto Condensed"/>
              </a:rPr>
              <a:t>chủ</a:t>
            </a:r>
            <a:r>
              <a:rPr lang="en-US" sz="4500" dirty="0">
                <a:solidFill>
                  <a:srgbClr val="100F0D"/>
                </a:solidFill>
                <a:latin typeface="Roboto Condensed"/>
              </a:rPr>
              <a:t> </a:t>
            </a:r>
            <a:r>
              <a:rPr lang="en-US" sz="4500" dirty="0" err="1">
                <a:solidFill>
                  <a:srgbClr val="100F0D"/>
                </a:solidFill>
                <a:latin typeface="Roboto Condensed"/>
              </a:rPr>
              <a:t>ngữ</a:t>
            </a:r>
            <a:r>
              <a:rPr lang="en-US" sz="4500" dirty="0">
                <a:solidFill>
                  <a:srgbClr val="100F0D"/>
                </a:solidFill>
                <a:latin typeface="Roboto Condensed"/>
              </a:rPr>
              <a:t>, </a:t>
            </a:r>
            <a:r>
              <a:rPr lang="en-US" sz="4500" dirty="0" err="1">
                <a:solidFill>
                  <a:srgbClr val="100F0D"/>
                </a:solidFill>
                <a:latin typeface="Roboto Condensed"/>
              </a:rPr>
              <a:t>vị</a:t>
            </a:r>
            <a:r>
              <a:rPr lang="en-US" sz="4500" dirty="0">
                <a:solidFill>
                  <a:srgbClr val="100F0D"/>
                </a:solidFill>
                <a:latin typeface="Roboto Condensed"/>
              </a:rPr>
              <a:t> </a:t>
            </a:r>
            <a:r>
              <a:rPr lang="en-US" sz="4500" dirty="0" err="1">
                <a:solidFill>
                  <a:srgbClr val="100F0D"/>
                </a:solidFill>
                <a:latin typeface="Roboto Condensed"/>
              </a:rPr>
              <a:t>ngữ</a:t>
            </a:r>
            <a:r>
              <a:rPr lang="en-US" sz="4500" dirty="0">
                <a:solidFill>
                  <a:srgbClr val="100F0D"/>
                </a:solidFill>
                <a:latin typeface="Roboto Condensed"/>
              </a:rPr>
              <a:t> - </a:t>
            </a:r>
            <a:r>
              <a:rPr lang="en-US" sz="4500" dirty="0" err="1">
                <a:solidFill>
                  <a:srgbClr val="100F0D"/>
                </a:solidFill>
                <a:latin typeface="Roboto Condensed"/>
              </a:rPr>
              <a:t>ngôn</a:t>
            </a:r>
            <a:r>
              <a:rPr lang="en-US" sz="4500" dirty="0">
                <a:solidFill>
                  <a:srgbClr val="100F0D"/>
                </a:solidFill>
                <a:latin typeface="Roboto Condensed"/>
              </a:rPr>
              <a:t> </a:t>
            </a:r>
            <a:r>
              <a:rPr lang="en-US" sz="4500" dirty="0" err="1">
                <a:solidFill>
                  <a:srgbClr val="100F0D"/>
                </a:solidFill>
                <a:latin typeface="Roboto Condensed"/>
              </a:rPr>
              <a:t>ngữ</a:t>
            </a:r>
            <a:r>
              <a:rPr lang="en-US" sz="4500" dirty="0">
                <a:solidFill>
                  <a:srgbClr val="100F0D"/>
                </a:solidFill>
                <a:latin typeface="Roboto Condensed"/>
              </a:rPr>
              <a:t> </a:t>
            </a:r>
            <a:r>
              <a:rPr lang="en-US" sz="4500" dirty="0" err="1">
                <a:solidFill>
                  <a:srgbClr val="100F0D"/>
                </a:solidFill>
                <a:latin typeface="Roboto Condensed"/>
              </a:rPr>
              <a:t>học</a:t>
            </a:r>
            <a:r>
              <a:rPr lang="en-US" sz="4500" dirty="0">
                <a:solidFill>
                  <a:srgbClr val="100F0D"/>
                </a:solidFill>
                <a:latin typeface="Roboto Condensed"/>
              </a:rPr>
              <a:t> </a:t>
            </a:r>
          </a:p>
          <a:p>
            <a:pPr algn="just">
              <a:lnSpc>
                <a:spcPts val="6299"/>
              </a:lnSpc>
              <a:spcBef>
                <a:spcPct val="0"/>
              </a:spcBef>
            </a:pPr>
            <a:r>
              <a:rPr lang="en-US" sz="4500" dirty="0">
                <a:solidFill>
                  <a:srgbClr val="100F0D"/>
                </a:solidFill>
                <a:latin typeface="Roboto Condensed"/>
              </a:rPr>
              <a:t>2. </a:t>
            </a:r>
            <a:r>
              <a:rPr lang="en-US" sz="4500" dirty="0" err="1">
                <a:solidFill>
                  <a:srgbClr val="100F0D"/>
                </a:solidFill>
                <a:latin typeface="Roboto Condensed"/>
              </a:rPr>
              <a:t>số</a:t>
            </a:r>
            <a:r>
              <a:rPr lang="en-US" sz="4500" dirty="0">
                <a:solidFill>
                  <a:srgbClr val="100F0D"/>
                </a:solidFill>
                <a:latin typeface="Roboto Condensed"/>
              </a:rPr>
              <a:t> </a:t>
            </a:r>
            <a:r>
              <a:rPr lang="en-US" sz="4500" dirty="0" err="1">
                <a:solidFill>
                  <a:srgbClr val="100F0D"/>
                </a:solidFill>
                <a:latin typeface="Roboto Condensed"/>
              </a:rPr>
              <a:t>tự</a:t>
            </a:r>
            <a:r>
              <a:rPr lang="en-US" sz="4500" dirty="0">
                <a:solidFill>
                  <a:srgbClr val="100F0D"/>
                </a:solidFill>
                <a:latin typeface="Roboto Condensed"/>
              </a:rPr>
              <a:t> </a:t>
            </a:r>
            <a:r>
              <a:rPr lang="en-US" sz="4500" dirty="0" err="1">
                <a:solidFill>
                  <a:srgbClr val="100F0D"/>
                </a:solidFill>
                <a:latin typeface="Roboto Condensed"/>
              </a:rPr>
              <a:t>nhiên</a:t>
            </a:r>
            <a:r>
              <a:rPr lang="en-US" sz="4500" dirty="0">
                <a:solidFill>
                  <a:srgbClr val="100F0D"/>
                </a:solidFill>
                <a:latin typeface="Roboto Condensed"/>
              </a:rPr>
              <a:t>, </a:t>
            </a:r>
            <a:r>
              <a:rPr lang="en-US" sz="4500" dirty="0" err="1">
                <a:solidFill>
                  <a:srgbClr val="100F0D"/>
                </a:solidFill>
                <a:latin typeface="Roboto Condensed"/>
              </a:rPr>
              <a:t>số</a:t>
            </a:r>
            <a:r>
              <a:rPr lang="en-US" sz="4500" dirty="0">
                <a:solidFill>
                  <a:srgbClr val="100F0D"/>
                </a:solidFill>
                <a:latin typeface="Roboto Condensed"/>
              </a:rPr>
              <a:t> </a:t>
            </a:r>
            <a:r>
              <a:rPr lang="en-US" sz="4500" dirty="0" err="1">
                <a:solidFill>
                  <a:srgbClr val="100F0D"/>
                </a:solidFill>
                <a:latin typeface="Roboto Condensed"/>
              </a:rPr>
              <a:t>hữu</a:t>
            </a:r>
            <a:r>
              <a:rPr lang="en-US" sz="4500" dirty="0">
                <a:solidFill>
                  <a:srgbClr val="100F0D"/>
                </a:solidFill>
                <a:latin typeface="Roboto Condensed"/>
              </a:rPr>
              <a:t> </a:t>
            </a:r>
            <a:r>
              <a:rPr lang="en-US" sz="4500" dirty="0" err="1">
                <a:solidFill>
                  <a:srgbClr val="100F0D"/>
                </a:solidFill>
                <a:latin typeface="Roboto Condensed"/>
              </a:rPr>
              <a:t>tỉ</a:t>
            </a:r>
            <a:r>
              <a:rPr lang="en-US" sz="4500" dirty="0">
                <a:solidFill>
                  <a:srgbClr val="100F0D"/>
                </a:solidFill>
                <a:latin typeface="Roboto Condensed"/>
              </a:rPr>
              <a:t>, </a:t>
            </a:r>
            <a:r>
              <a:rPr lang="en-US" sz="4500" dirty="0" err="1">
                <a:solidFill>
                  <a:srgbClr val="100F0D"/>
                </a:solidFill>
                <a:latin typeface="Roboto Condensed"/>
              </a:rPr>
              <a:t>phân</a:t>
            </a:r>
            <a:r>
              <a:rPr lang="en-US" sz="4500" dirty="0">
                <a:solidFill>
                  <a:srgbClr val="100F0D"/>
                </a:solidFill>
                <a:latin typeface="Roboto Condensed"/>
              </a:rPr>
              <a:t> </a:t>
            </a:r>
            <a:r>
              <a:rPr lang="en-US" sz="4500" dirty="0" err="1">
                <a:solidFill>
                  <a:srgbClr val="100F0D"/>
                </a:solidFill>
                <a:latin typeface="Roboto Condensed"/>
              </a:rPr>
              <a:t>số</a:t>
            </a:r>
            <a:r>
              <a:rPr lang="en-US" sz="4500" dirty="0">
                <a:solidFill>
                  <a:srgbClr val="100F0D"/>
                </a:solidFill>
                <a:latin typeface="Roboto Condensed"/>
              </a:rPr>
              <a:t>, </a:t>
            </a:r>
            <a:r>
              <a:rPr lang="en-US" sz="4500" dirty="0" err="1">
                <a:solidFill>
                  <a:srgbClr val="100F0D"/>
                </a:solidFill>
                <a:latin typeface="Roboto Condensed"/>
              </a:rPr>
              <a:t>góc</a:t>
            </a:r>
            <a:r>
              <a:rPr lang="en-US" sz="4500" dirty="0">
                <a:solidFill>
                  <a:srgbClr val="100F0D"/>
                </a:solidFill>
                <a:latin typeface="Roboto Condensed"/>
              </a:rPr>
              <a:t> </a:t>
            </a:r>
            <a:r>
              <a:rPr lang="en-US" sz="4500" dirty="0" err="1">
                <a:solidFill>
                  <a:srgbClr val="100F0D"/>
                </a:solidFill>
                <a:latin typeface="Roboto Condensed"/>
              </a:rPr>
              <a:t>vuông</a:t>
            </a:r>
            <a:r>
              <a:rPr lang="en-US" sz="4500" dirty="0">
                <a:solidFill>
                  <a:srgbClr val="100F0D"/>
                </a:solidFill>
                <a:latin typeface="Roboto Condensed"/>
              </a:rPr>
              <a:t> – </a:t>
            </a:r>
            <a:r>
              <a:rPr lang="en-US" sz="4500" dirty="0" err="1">
                <a:solidFill>
                  <a:srgbClr val="100F0D"/>
                </a:solidFill>
                <a:latin typeface="Roboto Condensed"/>
              </a:rPr>
              <a:t>toán</a:t>
            </a:r>
            <a:r>
              <a:rPr lang="en-US" sz="4500" dirty="0">
                <a:solidFill>
                  <a:srgbClr val="100F0D"/>
                </a:solidFill>
                <a:latin typeface="Roboto Condensed"/>
              </a:rPr>
              <a:t> </a:t>
            </a:r>
            <a:r>
              <a:rPr lang="en-US" sz="4500" dirty="0" err="1">
                <a:solidFill>
                  <a:srgbClr val="100F0D"/>
                </a:solidFill>
                <a:latin typeface="Roboto Condensed"/>
              </a:rPr>
              <a:t>học</a:t>
            </a:r>
            <a:r>
              <a:rPr lang="en-US" sz="4500" dirty="0">
                <a:solidFill>
                  <a:srgbClr val="100F0D"/>
                </a:solidFill>
                <a:latin typeface="Roboto Condensed"/>
              </a:rPr>
              <a:t> </a:t>
            </a:r>
          </a:p>
          <a:p>
            <a:pPr algn="just">
              <a:lnSpc>
                <a:spcPts val="6299"/>
              </a:lnSpc>
              <a:spcBef>
                <a:spcPct val="0"/>
              </a:spcBef>
            </a:pPr>
            <a:r>
              <a:rPr lang="en-US" sz="4500" dirty="0">
                <a:solidFill>
                  <a:srgbClr val="100F0D"/>
                </a:solidFill>
                <a:latin typeface="Roboto Condensed"/>
              </a:rPr>
              <a:t>3. </a:t>
            </a:r>
            <a:r>
              <a:rPr lang="en-US" sz="4500" dirty="0" err="1">
                <a:solidFill>
                  <a:srgbClr val="100F0D"/>
                </a:solidFill>
                <a:latin typeface="Roboto Condensed"/>
              </a:rPr>
              <a:t>hệ</a:t>
            </a:r>
            <a:r>
              <a:rPr lang="en-US" sz="4500" dirty="0">
                <a:solidFill>
                  <a:srgbClr val="100F0D"/>
                </a:solidFill>
                <a:latin typeface="Roboto Condensed"/>
              </a:rPr>
              <a:t> </a:t>
            </a:r>
            <a:r>
              <a:rPr lang="en-US" sz="4500" dirty="0" err="1">
                <a:solidFill>
                  <a:srgbClr val="100F0D"/>
                </a:solidFill>
                <a:latin typeface="Roboto Condensed"/>
              </a:rPr>
              <a:t>thần</a:t>
            </a:r>
            <a:r>
              <a:rPr lang="en-US" sz="4500" dirty="0">
                <a:solidFill>
                  <a:srgbClr val="100F0D"/>
                </a:solidFill>
                <a:latin typeface="Roboto Condensed"/>
              </a:rPr>
              <a:t> </a:t>
            </a:r>
            <a:r>
              <a:rPr lang="en-US" sz="4500" dirty="0" err="1">
                <a:solidFill>
                  <a:srgbClr val="100F0D"/>
                </a:solidFill>
                <a:latin typeface="Roboto Condensed"/>
              </a:rPr>
              <a:t>kinh</a:t>
            </a:r>
            <a:r>
              <a:rPr lang="en-US" sz="4500" dirty="0">
                <a:solidFill>
                  <a:srgbClr val="100F0D"/>
                </a:solidFill>
                <a:latin typeface="Roboto Condensed"/>
              </a:rPr>
              <a:t>, </a:t>
            </a:r>
            <a:r>
              <a:rPr lang="en-US" sz="4500" dirty="0" err="1">
                <a:solidFill>
                  <a:srgbClr val="100F0D"/>
                </a:solidFill>
                <a:latin typeface="Roboto Condensed"/>
              </a:rPr>
              <a:t>lưỡng</a:t>
            </a:r>
            <a:r>
              <a:rPr lang="en-US" sz="4500" dirty="0">
                <a:solidFill>
                  <a:srgbClr val="100F0D"/>
                </a:solidFill>
                <a:latin typeface="Roboto Condensed"/>
              </a:rPr>
              <a:t> </a:t>
            </a:r>
            <a:r>
              <a:rPr lang="en-US" sz="4500" dirty="0" err="1">
                <a:solidFill>
                  <a:srgbClr val="100F0D"/>
                </a:solidFill>
                <a:latin typeface="Roboto Condensed"/>
              </a:rPr>
              <a:t>cư</a:t>
            </a:r>
            <a:r>
              <a:rPr lang="en-US" sz="4500" dirty="0">
                <a:solidFill>
                  <a:srgbClr val="100F0D"/>
                </a:solidFill>
                <a:latin typeface="Roboto Condensed"/>
              </a:rPr>
              <a:t>, </a:t>
            </a:r>
            <a:r>
              <a:rPr lang="en-US" sz="4500" dirty="0" err="1">
                <a:solidFill>
                  <a:srgbClr val="100F0D"/>
                </a:solidFill>
                <a:latin typeface="Roboto Condensed"/>
              </a:rPr>
              <a:t>tế</a:t>
            </a:r>
            <a:r>
              <a:rPr lang="en-US" sz="4500" dirty="0">
                <a:solidFill>
                  <a:srgbClr val="100F0D"/>
                </a:solidFill>
                <a:latin typeface="Roboto Condensed"/>
              </a:rPr>
              <a:t> </a:t>
            </a:r>
            <a:r>
              <a:rPr lang="en-US" sz="4500" dirty="0" err="1">
                <a:solidFill>
                  <a:srgbClr val="100F0D"/>
                </a:solidFill>
                <a:latin typeface="Roboto Condensed"/>
              </a:rPr>
              <a:t>bào</a:t>
            </a:r>
            <a:r>
              <a:rPr lang="en-US" sz="4500" dirty="0">
                <a:solidFill>
                  <a:srgbClr val="100F0D"/>
                </a:solidFill>
                <a:latin typeface="Roboto Condensed"/>
              </a:rPr>
              <a:t>, vi </a:t>
            </a:r>
            <a:r>
              <a:rPr lang="en-US" sz="4500" dirty="0" err="1">
                <a:solidFill>
                  <a:srgbClr val="100F0D"/>
                </a:solidFill>
                <a:latin typeface="Roboto Condensed"/>
              </a:rPr>
              <a:t>khuẩn</a:t>
            </a:r>
            <a:r>
              <a:rPr lang="en-US" sz="4500" dirty="0">
                <a:solidFill>
                  <a:srgbClr val="100F0D"/>
                </a:solidFill>
                <a:latin typeface="Roboto Condensed"/>
              </a:rPr>
              <a:t> – </a:t>
            </a:r>
            <a:r>
              <a:rPr lang="en-US" sz="4500" dirty="0" err="1">
                <a:solidFill>
                  <a:srgbClr val="100F0D"/>
                </a:solidFill>
                <a:latin typeface="Roboto Condensed"/>
              </a:rPr>
              <a:t>sinh</a:t>
            </a:r>
            <a:r>
              <a:rPr lang="en-US" sz="4500" dirty="0">
                <a:solidFill>
                  <a:srgbClr val="100F0D"/>
                </a:solidFill>
                <a:latin typeface="Roboto Condensed"/>
              </a:rPr>
              <a:t> </a:t>
            </a:r>
            <a:r>
              <a:rPr lang="en-US" sz="4500" dirty="0" err="1">
                <a:solidFill>
                  <a:srgbClr val="100F0D"/>
                </a:solidFill>
                <a:latin typeface="Roboto Condensed"/>
              </a:rPr>
              <a:t>học</a:t>
            </a:r>
            <a:endParaRPr lang="en-US" sz="4500" dirty="0">
              <a:solidFill>
                <a:srgbClr val="100F0D"/>
              </a:solidFill>
              <a:latin typeface="Roboto Condensed"/>
            </a:endParaRPr>
          </a:p>
          <a:p>
            <a:pPr algn="just">
              <a:lnSpc>
                <a:spcPts val="6299"/>
              </a:lnSpc>
              <a:spcBef>
                <a:spcPct val="0"/>
              </a:spcBef>
            </a:pPr>
            <a:r>
              <a:rPr lang="en-US" sz="4500" dirty="0">
                <a:solidFill>
                  <a:srgbClr val="100F0D"/>
                </a:solidFill>
                <a:latin typeface="Roboto Condensed"/>
              </a:rPr>
              <a:t>4. </a:t>
            </a:r>
            <a:r>
              <a:rPr lang="en-US" sz="4500" dirty="0" err="1">
                <a:solidFill>
                  <a:srgbClr val="100F0D"/>
                </a:solidFill>
                <a:latin typeface="Roboto Condensed"/>
              </a:rPr>
              <a:t>đơn</a:t>
            </a:r>
            <a:r>
              <a:rPr lang="en-US" sz="4500" dirty="0">
                <a:solidFill>
                  <a:srgbClr val="100F0D"/>
                </a:solidFill>
                <a:latin typeface="Roboto Condensed"/>
              </a:rPr>
              <a:t> </a:t>
            </a:r>
            <a:r>
              <a:rPr lang="en-US" sz="4500" dirty="0" err="1">
                <a:solidFill>
                  <a:srgbClr val="100F0D"/>
                </a:solidFill>
                <a:latin typeface="Roboto Condensed"/>
              </a:rPr>
              <a:t>chất</a:t>
            </a:r>
            <a:r>
              <a:rPr lang="en-US" sz="4500" dirty="0">
                <a:solidFill>
                  <a:srgbClr val="100F0D"/>
                </a:solidFill>
                <a:latin typeface="Roboto Condensed"/>
              </a:rPr>
              <a:t>, </a:t>
            </a:r>
            <a:r>
              <a:rPr lang="en-US" sz="4500" dirty="0" err="1">
                <a:solidFill>
                  <a:srgbClr val="100F0D"/>
                </a:solidFill>
                <a:latin typeface="Roboto Condensed"/>
              </a:rPr>
              <a:t>kim</a:t>
            </a:r>
            <a:r>
              <a:rPr lang="en-US" sz="4500" dirty="0">
                <a:solidFill>
                  <a:srgbClr val="100F0D"/>
                </a:solidFill>
                <a:latin typeface="Roboto Condensed"/>
              </a:rPr>
              <a:t> </a:t>
            </a:r>
            <a:r>
              <a:rPr lang="en-US" sz="4500" dirty="0" err="1">
                <a:solidFill>
                  <a:srgbClr val="100F0D"/>
                </a:solidFill>
                <a:latin typeface="Roboto Condensed"/>
              </a:rPr>
              <a:t>loại</a:t>
            </a:r>
            <a:r>
              <a:rPr lang="en-US" sz="4500" dirty="0">
                <a:solidFill>
                  <a:srgbClr val="100F0D"/>
                </a:solidFill>
                <a:latin typeface="Roboto Condensed"/>
              </a:rPr>
              <a:t>, phi </a:t>
            </a:r>
            <a:r>
              <a:rPr lang="en-US" sz="4500" dirty="0" err="1">
                <a:solidFill>
                  <a:srgbClr val="100F0D"/>
                </a:solidFill>
                <a:latin typeface="Roboto Condensed"/>
              </a:rPr>
              <a:t>kim</a:t>
            </a:r>
            <a:r>
              <a:rPr lang="en-US" sz="4500" dirty="0">
                <a:solidFill>
                  <a:srgbClr val="100F0D"/>
                </a:solidFill>
                <a:latin typeface="Roboto Condensed"/>
              </a:rPr>
              <a:t>, </a:t>
            </a:r>
            <a:r>
              <a:rPr lang="en-US" sz="4500" dirty="0" err="1">
                <a:solidFill>
                  <a:srgbClr val="100F0D"/>
                </a:solidFill>
                <a:latin typeface="Roboto Condensed"/>
              </a:rPr>
              <a:t>hóa</a:t>
            </a:r>
            <a:r>
              <a:rPr lang="en-US" sz="4500" dirty="0">
                <a:solidFill>
                  <a:srgbClr val="100F0D"/>
                </a:solidFill>
                <a:latin typeface="Roboto Condensed"/>
              </a:rPr>
              <a:t> </a:t>
            </a:r>
            <a:r>
              <a:rPr lang="en-US" sz="4500" dirty="0" err="1">
                <a:solidFill>
                  <a:srgbClr val="100F0D"/>
                </a:solidFill>
                <a:latin typeface="Roboto Condensed"/>
              </a:rPr>
              <a:t>trị</a:t>
            </a:r>
            <a:r>
              <a:rPr lang="en-US" sz="4500" dirty="0">
                <a:solidFill>
                  <a:srgbClr val="100F0D"/>
                </a:solidFill>
                <a:latin typeface="Roboto Condensed"/>
              </a:rPr>
              <a:t> - </a:t>
            </a:r>
            <a:r>
              <a:rPr lang="en-US" sz="4500" dirty="0" err="1">
                <a:solidFill>
                  <a:srgbClr val="100F0D"/>
                </a:solidFill>
                <a:latin typeface="Roboto Condensed"/>
              </a:rPr>
              <a:t>hóa</a:t>
            </a:r>
            <a:r>
              <a:rPr lang="en-US" sz="4500" dirty="0">
                <a:solidFill>
                  <a:srgbClr val="100F0D"/>
                </a:solidFill>
                <a:latin typeface="Roboto Condensed"/>
              </a:rPr>
              <a:t> </a:t>
            </a:r>
            <a:r>
              <a:rPr lang="en-US" sz="4500" dirty="0" err="1">
                <a:solidFill>
                  <a:srgbClr val="100F0D"/>
                </a:solidFill>
                <a:latin typeface="Roboto Condensed"/>
              </a:rPr>
              <a:t>học</a:t>
            </a:r>
            <a:endParaRPr lang="en-US" sz="4500" dirty="0">
              <a:solidFill>
                <a:srgbClr val="100F0D"/>
              </a:solidFill>
              <a:latin typeface="Roboto Condensed"/>
            </a:endParaRPr>
          </a:p>
          <a:p>
            <a:pPr algn="just">
              <a:lnSpc>
                <a:spcPts val="6299"/>
              </a:lnSpc>
              <a:spcBef>
                <a:spcPct val="0"/>
              </a:spcBef>
            </a:pPr>
            <a:r>
              <a:rPr lang="en-US" sz="4500" dirty="0">
                <a:solidFill>
                  <a:srgbClr val="100F0D"/>
                </a:solidFill>
                <a:latin typeface="Roboto Condensed"/>
              </a:rPr>
              <a:t>5. </a:t>
            </a:r>
            <a:r>
              <a:rPr lang="en-US" sz="4500" dirty="0" err="1">
                <a:solidFill>
                  <a:srgbClr val="100F0D"/>
                </a:solidFill>
                <a:latin typeface="Roboto Condensed"/>
              </a:rPr>
              <a:t>dao</a:t>
            </a:r>
            <a:r>
              <a:rPr lang="en-US" sz="4500" dirty="0">
                <a:solidFill>
                  <a:srgbClr val="100F0D"/>
                </a:solidFill>
                <a:latin typeface="Roboto Condensed"/>
              </a:rPr>
              <a:t> </a:t>
            </a:r>
            <a:r>
              <a:rPr lang="en-US" sz="4500" dirty="0" err="1">
                <a:solidFill>
                  <a:srgbClr val="100F0D"/>
                </a:solidFill>
                <a:latin typeface="Roboto Condensed"/>
              </a:rPr>
              <a:t>động</a:t>
            </a:r>
            <a:r>
              <a:rPr lang="en-US" sz="4500" dirty="0">
                <a:solidFill>
                  <a:srgbClr val="100F0D"/>
                </a:solidFill>
                <a:latin typeface="Roboto Condensed"/>
              </a:rPr>
              <a:t>, </a:t>
            </a:r>
            <a:r>
              <a:rPr lang="en-US" sz="4500" dirty="0" err="1">
                <a:solidFill>
                  <a:srgbClr val="100F0D"/>
                </a:solidFill>
                <a:latin typeface="Roboto Condensed"/>
              </a:rPr>
              <a:t>tần</a:t>
            </a:r>
            <a:r>
              <a:rPr lang="en-US" sz="4500" dirty="0">
                <a:solidFill>
                  <a:srgbClr val="100F0D"/>
                </a:solidFill>
                <a:latin typeface="Roboto Condensed"/>
              </a:rPr>
              <a:t> </a:t>
            </a:r>
            <a:r>
              <a:rPr lang="en-US" sz="4500" dirty="0" err="1">
                <a:solidFill>
                  <a:srgbClr val="100F0D"/>
                </a:solidFill>
                <a:latin typeface="Roboto Condensed"/>
              </a:rPr>
              <a:t>số</a:t>
            </a:r>
            <a:r>
              <a:rPr lang="en-US" sz="4500" dirty="0">
                <a:solidFill>
                  <a:srgbClr val="100F0D"/>
                </a:solidFill>
                <a:latin typeface="Roboto Condensed"/>
              </a:rPr>
              <a:t>, </a:t>
            </a:r>
            <a:r>
              <a:rPr lang="en-US" sz="4500" dirty="0" err="1">
                <a:solidFill>
                  <a:srgbClr val="100F0D"/>
                </a:solidFill>
                <a:latin typeface="Roboto Condensed"/>
              </a:rPr>
              <a:t>vận</a:t>
            </a:r>
            <a:r>
              <a:rPr lang="en-US" sz="4500" dirty="0">
                <a:solidFill>
                  <a:srgbClr val="100F0D"/>
                </a:solidFill>
                <a:latin typeface="Roboto Condensed"/>
              </a:rPr>
              <a:t> </a:t>
            </a:r>
            <a:r>
              <a:rPr lang="en-US" sz="4500" dirty="0" err="1">
                <a:solidFill>
                  <a:srgbClr val="100F0D"/>
                </a:solidFill>
                <a:latin typeface="Roboto Condensed"/>
              </a:rPr>
              <a:t>tốc</a:t>
            </a:r>
            <a:r>
              <a:rPr lang="en-US" sz="4500" dirty="0">
                <a:solidFill>
                  <a:srgbClr val="100F0D"/>
                </a:solidFill>
                <a:latin typeface="Roboto Condensed"/>
              </a:rPr>
              <a:t>, </a:t>
            </a:r>
            <a:r>
              <a:rPr lang="en-US" sz="4500" dirty="0" err="1">
                <a:solidFill>
                  <a:srgbClr val="100F0D"/>
                </a:solidFill>
                <a:latin typeface="Roboto Condensed"/>
              </a:rPr>
              <a:t>diện</a:t>
            </a:r>
            <a:r>
              <a:rPr lang="en-US" sz="4500" dirty="0">
                <a:solidFill>
                  <a:srgbClr val="100F0D"/>
                </a:solidFill>
                <a:latin typeface="Roboto Condensed"/>
              </a:rPr>
              <a:t> </a:t>
            </a:r>
            <a:r>
              <a:rPr lang="en-US" sz="4500" dirty="0" err="1">
                <a:solidFill>
                  <a:srgbClr val="100F0D"/>
                </a:solidFill>
                <a:latin typeface="Roboto Condensed"/>
              </a:rPr>
              <a:t>tích</a:t>
            </a:r>
            <a:r>
              <a:rPr lang="en-US" sz="4500" dirty="0">
                <a:solidFill>
                  <a:srgbClr val="100F0D"/>
                </a:solidFill>
                <a:latin typeface="Roboto Condensed"/>
              </a:rPr>
              <a:t> – </a:t>
            </a:r>
            <a:r>
              <a:rPr lang="en-US" sz="4500" dirty="0" err="1">
                <a:solidFill>
                  <a:srgbClr val="100F0D"/>
                </a:solidFill>
                <a:latin typeface="Roboto Condensed"/>
              </a:rPr>
              <a:t>vật</a:t>
            </a:r>
            <a:r>
              <a:rPr lang="en-US" sz="4500" dirty="0">
                <a:solidFill>
                  <a:srgbClr val="100F0D"/>
                </a:solidFill>
                <a:latin typeface="Roboto Condensed"/>
              </a:rPr>
              <a:t> </a:t>
            </a:r>
            <a:r>
              <a:rPr lang="en-US" sz="4500" dirty="0" err="1">
                <a:solidFill>
                  <a:srgbClr val="100F0D"/>
                </a:solidFill>
                <a:latin typeface="Roboto Condensed"/>
              </a:rPr>
              <a:t>lí</a:t>
            </a:r>
            <a:r>
              <a:rPr lang="en-US" sz="4500" dirty="0">
                <a:solidFill>
                  <a:srgbClr val="100F0D"/>
                </a:solidFill>
                <a:latin typeface="Roboto Condensed"/>
              </a:rPr>
              <a:t> </a:t>
            </a:r>
            <a:r>
              <a:rPr lang="en-US" sz="4500" dirty="0" err="1">
                <a:solidFill>
                  <a:srgbClr val="100F0D"/>
                </a:solidFill>
                <a:latin typeface="Roboto Condensed"/>
              </a:rPr>
              <a:t>học</a:t>
            </a:r>
            <a:r>
              <a:rPr lang="en-US" sz="4500" dirty="0">
                <a:solidFill>
                  <a:srgbClr val="100F0D"/>
                </a:solidFill>
                <a:latin typeface="Roboto Condensed"/>
              </a:rPr>
              <a:t> </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65580" y="7790508"/>
            <a:ext cx="1558466" cy="1467792"/>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49991" y="2177547"/>
            <a:ext cx="1070195" cy="1467848"/>
          </a:xfrm>
          <a:prstGeom prst="rect">
            <a:avLst/>
          </a:prstGeom>
        </p:spPr>
      </p:pic>
      <p:sp>
        <p:nvSpPr>
          <p:cNvPr id="10" name="TextBox 10"/>
          <p:cNvSpPr txBox="1"/>
          <p:nvPr/>
        </p:nvSpPr>
        <p:spPr>
          <a:xfrm>
            <a:off x="868020" y="524547"/>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grpSp>
        <p:nvGrpSpPr>
          <p:cNvPr id="2" name="Group 2"/>
          <p:cNvGrpSpPr/>
          <p:nvPr/>
        </p:nvGrpSpPr>
        <p:grpSpPr>
          <a:xfrm>
            <a:off x="2017848" y="1733689"/>
            <a:ext cx="15439620" cy="7736173"/>
            <a:chOff x="0" y="0"/>
            <a:chExt cx="4066402" cy="2037511"/>
          </a:xfrm>
        </p:grpSpPr>
        <p:sp>
          <p:nvSpPr>
            <p:cNvPr id="3" name="Freeform 3"/>
            <p:cNvSpPr/>
            <p:nvPr/>
          </p:nvSpPr>
          <p:spPr>
            <a:xfrm>
              <a:off x="0" y="0"/>
              <a:ext cx="4066402" cy="2037511"/>
            </a:xfrm>
            <a:custGeom>
              <a:avLst/>
              <a:gdLst/>
              <a:ahLst/>
              <a:cxnLst/>
              <a:rect l="l" t="t" r="r" b="b"/>
              <a:pathLst>
                <a:path w="4066402" h="2037511">
                  <a:moveTo>
                    <a:pt x="25573" y="0"/>
                  </a:moveTo>
                  <a:lnTo>
                    <a:pt x="4040829" y="0"/>
                  </a:lnTo>
                  <a:cubicBezTo>
                    <a:pt x="4054952" y="0"/>
                    <a:pt x="4066402" y="11449"/>
                    <a:pt x="4066402" y="25573"/>
                  </a:cubicBezTo>
                  <a:lnTo>
                    <a:pt x="4066402" y="2011937"/>
                  </a:lnTo>
                  <a:cubicBezTo>
                    <a:pt x="4066402" y="2026061"/>
                    <a:pt x="4054952" y="2037511"/>
                    <a:pt x="4040829" y="2037511"/>
                  </a:cubicBezTo>
                  <a:lnTo>
                    <a:pt x="25573" y="2037511"/>
                  </a:lnTo>
                  <a:cubicBezTo>
                    <a:pt x="11449" y="2037511"/>
                    <a:pt x="0" y="2026061"/>
                    <a:pt x="0" y="2011937"/>
                  </a:cubicBezTo>
                  <a:lnTo>
                    <a:pt x="0" y="25573"/>
                  </a:lnTo>
                  <a:cubicBezTo>
                    <a:pt x="0" y="11449"/>
                    <a:pt x="11449" y="0"/>
                    <a:pt x="25573" y="0"/>
                  </a:cubicBezTo>
                  <a:close/>
                </a:path>
              </a:pathLst>
            </a:custGeom>
            <a:solidFill>
              <a:srgbClr val="FDDDC8"/>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833"/>
                </a:lnSpc>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0719" y="7759936"/>
            <a:ext cx="3177353" cy="341985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7371">
            <a:off x="14019198" y="-1964238"/>
            <a:ext cx="3892763" cy="3928477"/>
          </a:xfrm>
          <a:prstGeom prst="rect">
            <a:avLst/>
          </a:prstGeom>
        </p:spPr>
      </p:pic>
      <p:sp>
        <p:nvSpPr>
          <p:cNvPr id="7" name="TextBox 7"/>
          <p:cNvSpPr txBox="1"/>
          <p:nvPr/>
        </p:nvSpPr>
        <p:spPr>
          <a:xfrm>
            <a:off x="2166440" y="2043537"/>
            <a:ext cx="14909908" cy="7426325"/>
          </a:xfrm>
          <a:prstGeom prst="rect">
            <a:avLst/>
          </a:prstGeom>
        </p:spPr>
        <p:txBody>
          <a:bodyPr lIns="0" tIns="0" rIns="0" bIns="0" rtlCol="0" anchor="t">
            <a:spAutoFit/>
          </a:bodyPr>
          <a:lstStyle/>
          <a:p>
            <a:pPr algn="just">
              <a:lnSpc>
                <a:spcPts val="4900"/>
              </a:lnSpc>
            </a:pPr>
            <a:r>
              <a:rPr lang="en-US" sz="3500" dirty="0" err="1">
                <a:solidFill>
                  <a:srgbClr val="100F0D"/>
                </a:solidFill>
                <a:latin typeface="Roboto Condensed Bold"/>
              </a:rPr>
              <a:t>Bài</a:t>
            </a:r>
            <a:r>
              <a:rPr lang="en-US" sz="3500" dirty="0">
                <a:solidFill>
                  <a:srgbClr val="100F0D"/>
                </a:solidFill>
                <a:latin typeface="Roboto Condensed Bold"/>
              </a:rPr>
              <a:t> 2 SGK tr.82</a:t>
            </a:r>
          </a:p>
          <a:p>
            <a:pPr marL="755651" lvl="1" indent="-377825" algn="just">
              <a:lnSpc>
                <a:spcPts val="4900"/>
              </a:lnSpc>
              <a:buFont typeface="Arial"/>
              <a:buChar char="•"/>
            </a:pPr>
            <a:r>
              <a:rPr lang="en-US" sz="3500" dirty="0" err="1">
                <a:solidFill>
                  <a:srgbClr val="100F0D"/>
                </a:solidFill>
                <a:latin typeface="Roboto Condensed"/>
              </a:rPr>
              <a:t>Toán</a:t>
            </a:r>
            <a:r>
              <a:rPr lang="en-US" sz="3500" dirty="0">
                <a:solidFill>
                  <a:srgbClr val="100F0D"/>
                </a:solidFill>
                <a:latin typeface="Roboto Condensed"/>
              </a:rPr>
              <a:t> </a:t>
            </a:r>
            <a:r>
              <a:rPr lang="en-US" sz="3500" dirty="0" err="1">
                <a:solidFill>
                  <a:srgbClr val="100F0D"/>
                </a:solidFill>
                <a:latin typeface="Roboto Condensed"/>
              </a:rPr>
              <a:t>học</a:t>
            </a:r>
            <a:r>
              <a:rPr lang="en-US" sz="3500" dirty="0">
                <a:solidFill>
                  <a:srgbClr val="100F0D"/>
                </a:solidFill>
                <a:latin typeface="Roboto Condensed"/>
              </a:rPr>
              <a:t>: c. Ta </a:t>
            </a:r>
            <a:r>
              <a:rPr lang="en-US" sz="3500" dirty="0" err="1">
                <a:solidFill>
                  <a:srgbClr val="100F0D"/>
                </a:solidFill>
                <a:latin typeface="Roboto Condensed"/>
              </a:rPr>
              <a:t>gọi</a:t>
            </a:r>
            <a:r>
              <a:rPr lang="en-US" sz="3500" dirty="0">
                <a:solidFill>
                  <a:srgbClr val="100F0D"/>
                </a:solidFill>
                <a:latin typeface="Roboto Condensed"/>
              </a:rPr>
              <a:t> tam </a:t>
            </a:r>
            <a:r>
              <a:rPr lang="en-US" sz="3500" dirty="0" err="1">
                <a:solidFill>
                  <a:srgbClr val="100F0D"/>
                </a:solidFill>
                <a:latin typeface="Roboto Condensed"/>
              </a:rPr>
              <a:t>giác</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ba</a:t>
            </a:r>
            <a:r>
              <a:rPr lang="en-US" sz="3500" dirty="0">
                <a:solidFill>
                  <a:srgbClr val="100F0D"/>
                </a:solidFill>
                <a:latin typeface="Roboto Condensed"/>
              </a:rPr>
              <a:t> </a:t>
            </a:r>
            <a:r>
              <a:rPr lang="en-US" sz="3500" dirty="0" err="1">
                <a:solidFill>
                  <a:srgbClr val="100F0D"/>
                </a:solidFill>
                <a:latin typeface="Roboto Condensed"/>
              </a:rPr>
              <a:t>góc</a:t>
            </a:r>
            <a:r>
              <a:rPr lang="en-US" sz="3500" dirty="0">
                <a:solidFill>
                  <a:srgbClr val="100F0D"/>
                </a:solidFill>
                <a:latin typeface="Roboto Condensed"/>
              </a:rPr>
              <a:t> </a:t>
            </a:r>
            <a:r>
              <a:rPr lang="en-US" sz="3500" dirty="0" err="1">
                <a:solidFill>
                  <a:srgbClr val="100F0D"/>
                </a:solidFill>
                <a:latin typeface="Roboto Condensed"/>
              </a:rPr>
              <a:t>nhọn</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tam </a:t>
            </a:r>
            <a:r>
              <a:rPr lang="en-US" sz="3500" dirty="0" err="1">
                <a:solidFill>
                  <a:srgbClr val="100F0D"/>
                </a:solidFill>
                <a:latin typeface="Roboto Condensed"/>
              </a:rPr>
              <a:t>giác</a:t>
            </a:r>
            <a:r>
              <a:rPr lang="en-US" sz="3500" dirty="0">
                <a:solidFill>
                  <a:srgbClr val="100F0D"/>
                </a:solidFill>
                <a:latin typeface="Roboto Condensed"/>
              </a:rPr>
              <a:t> </a:t>
            </a:r>
            <a:r>
              <a:rPr lang="en-US" sz="3500" dirty="0" err="1">
                <a:solidFill>
                  <a:srgbClr val="100F0D"/>
                </a:solidFill>
                <a:latin typeface="Roboto Condensed"/>
              </a:rPr>
              <a:t>nhọn</a:t>
            </a:r>
            <a:r>
              <a:rPr lang="en-US" sz="3500" dirty="0">
                <a:solidFill>
                  <a:srgbClr val="100F0D"/>
                </a:solidFill>
                <a:latin typeface="Roboto Condensed"/>
              </a:rPr>
              <a:t>, tam </a:t>
            </a:r>
            <a:r>
              <a:rPr lang="en-US" sz="3500" dirty="0" err="1">
                <a:solidFill>
                  <a:srgbClr val="100F0D"/>
                </a:solidFill>
                <a:latin typeface="Roboto Condensed"/>
              </a:rPr>
              <a:t>giác</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một</a:t>
            </a:r>
            <a:r>
              <a:rPr lang="en-US" sz="3500" dirty="0">
                <a:solidFill>
                  <a:srgbClr val="100F0D"/>
                </a:solidFill>
                <a:latin typeface="Roboto Condensed"/>
              </a:rPr>
              <a:t> </a:t>
            </a:r>
            <a:r>
              <a:rPr lang="en-US" sz="3500" dirty="0" err="1">
                <a:solidFill>
                  <a:srgbClr val="100F0D"/>
                </a:solidFill>
                <a:latin typeface="Roboto Condensed"/>
              </a:rPr>
              <a:t>góc</a:t>
            </a:r>
            <a:r>
              <a:rPr lang="en-US" sz="3500" dirty="0">
                <a:solidFill>
                  <a:srgbClr val="100F0D"/>
                </a:solidFill>
                <a:latin typeface="Roboto Condensed"/>
              </a:rPr>
              <a:t> </a:t>
            </a:r>
            <a:r>
              <a:rPr lang="en-US" sz="3500" dirty="0" err="1">
                <a:solidFill>
                  <a:srgbClr val="100F0D"/>
                </a:solidFill>
                <a:latin typeface="Roboto Condensed"/>
              </a:rPr>
              <a:t>tù</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tam </a:t>
            </a:r>
            <a:r>
              <a:rPr lang="en-US" sz="3500" dirty="0" err="1">
                <a:solidFill>
                  <a:srgbClr val="100F0D"/>
                </a:solidFill>
                <a:latin typeface="Roboto Condensed"/>
              </a:rPr>
              <a:t>giác</a:t>
            </a:r>
            <a:r>
              <a:rPr lang="en-US" sz="3500" dirty="0">
                <a:solidFill>
                  <a:srgbClr val="100F0D"/>
                </a:solidFill>
                <a:latin typeface="Roboto Condensed"/>
              </a:rPr>
              <a:t> </a:t>
            </a:r>
            <a:r>
              <a:rPr lang="en-US" sz="3500" dirty="0" err="1">
                <a:solidFill>
                  <a:srgbClr val="100F0D"/>
                </a:solidFill>
                <a:latin typeface="Roboto Condensed"/>
              </a:rPr>
              <a:t>tù</a:t>
            </a:r>
            <a:endParaRPr lang="en-US" sz="3500" dirty="0">
              <a:solidFill>
                <a:srgbClr val="100F0D"/>
              </a:solidFill>
              <a:latin typeface="Roboto Condensed"/>
            </a:endParaRPr>
          </a:p>
          <a:p>
            <a:pPr marL="755651" lvl="1" indent="-377825" algn="just">
              <a:lnSpc>
                <a:spcPts val="4900"/>
              </a:lnSpc>
              <a:buFont typeface="Arial"/>
              <a:buChar char="•"/>
            </a:pPr>
            <a:r>
              <a:rPr lang="en-US" sz="3500" dirty="0" err="1">
                <a:solidFill>
                  <a:srgbClr val="100F0D"/>
                </a:solidFill>
                <a:latin typeface="Roboto Condensed"/>
              </a:rPr>
              <a:t>Vật</a:t>
            </a:r>
            <a:r>
              <a:rPr lang="en-US" sz="3500" dirty="0">
                <a:solidFill>
                  <a:srgbClr val="100F0D"/>
                </a:solidFill>
                <a:latin typeface="Roboto Condensed"/>
              </a:rPr>
              <a:t> </a:t>
            </a:r>
            <a:r>
              <a:rPr lang="en-US" sz="3500" dirty="0" err="1">
                <a:solidFill>
                  <a:srgbClr val="100F0D"/>
                </a:solidFill>
                <a:latin typeface="Roboto Condensed"/>
              </a:rPr>
              <a:t>lí</a:t>
            </a:r>
            <a:r>
              <a:rPr lang="en-US" sz="3500" dirty="0">
                <a:solidFill>
                  <a:srgbClr val="100F0D"/>
                </a:solidFill>
                <a:latin typeface="Roboto Condensed"/>
              </a:rPr>
              <a:t> </a:t>
            </a:r>
            <a:r>
              <a:rPr lang="en-US" sz="3500" dirty="0" err="1">
                <a:solidFill>
                  <a:srgbClr val="100F0D"/>
                </a:solidFill>
                <a:latin typeface="Roboto Condensed"/>
              </a:rPr>
              <a:t>học</a:t>
            </a:r>
            <a:r>
              <a:rPr lang="en-US" sz="3500" dirty="0">
                <a:solidFill>
                  <a:srgbClr val="100F0D"/>
                </a:solidFill>
                <a:latin typeface="Roboto Condensed"/>
              </a:rPr>
              <a:t>: d. </a:t>
            </a:r>
            <a:r>
              <a:rPr lang="en-US" sz="3500" dirty="0" err="1">
                <a:solidFill>
                  <a:srgbClr val="100F0D"/>
                </a:solidFill>
                <a:latin typeface="Roboto Condensed"/>
              </a:rPr>
              <a:t>Cường</a:t>
            </a:r>
            <a:r>
              <a:rPr lang="en-US" sz="3500" dirty="0">
                <a:solidFill>
                  <a:srgbClr val="100F0D"/>
                </a:solidFill>
                <a:latin typeface="Roboto Condensed"/>
              </a:rPr>
              <a:t> </a:t>
            </a:r>
            <a:r>
              <a:rPr lang="en-US" sz="3500" dirty="0" err="1">
                <a:solidFill>
                  <a:srgbClr val="100F0D"/>
                </a:solidFill>
                <a:latin typeface="Roboto Condensed"/>
              </a:rPr>
              <a:t>độ</a:t>
            </a:r>
            <a:r>
              <a:rPr lang="en-US" sz="3500" dirty="0">
                <a:solidFill>
                  <a:srgbClr val="100F0D"/>
                </a:solidFill>
                <a:latin typeface="Roboto Condensed"/>
              </a:rPr>
              <a:t> </a:t>
            </a:r>
            <a:r>
              <a:rPr lang="en-US" sz="3500" dirty="0" err="1">
                <a:solidFill>
                  <a:srgbClr val="100F0D"/>
                </a:solidFill>
                <a:latin typeface="Roboto Condensed"/>
              </a:rPr>
              <a:t>dòng</a:t>
            </a:r>
            <a:r>
              <a:rPr lang="en-US" sz="3500" dirty="0">
                <a:solidFill>
                  <a:srgbClr val="100F0D"/>
                </a:solidFill>
                <a:latin typeface="Roboto Condensed"/>
              </a:rPr>
              <a:t> </a:t>
            </a:r>
            <a:r>
              <a:rPr lang="en-US" sz="3500" dirty="0" err="1">
                <a:solidFill>
                  <a:srgbClr val="100F0D"/>
                </a:solidFill>
                <a:latin typeface="Roboto Condensed"/>
              </a:rPr>
              <a:t>điện</a:t>
            </a:r>
            <a:r>
              <a:rPr lang="en-US" sz="3500" dirty="0">
                <a:solidFill>
                  <a:srgbClr val="100F0D"/>
                </a:solidFill>
                <a:latin typeface="Roboto Condensed"/>
              </a:rPr>
              <a:t> </a:t>
            </a:r>
            <a:r>
              <a:rPr lang="en-US" sz="3500" dirty="0" err="1">
                <a:solidFill>
                  <a:srgbClr val="100F0D"/>
                </a:solidFill>
                <a:latin typeface="Roboto Condensed"/>
              </a:rPr>
              <a:t>và</a:t>
            </a:r>
            <a:r>
              <a:rPr lang="en-US" sz="3500" dirty="0">
                <a:solidFill>
                  <a:srgbClr val="100F0D"/>
                </a:solidFill>
                <a:latin typeface="Roboto Condensed"/>
              </a:rPr>
              <a:t> </a:t>
            </a:r>
            <a:r>
              <a:rPr lang="en-US" sz="3500" dirty="0" err="1">
                <a:solidFill>
                  <a:srgbClr val="100F0D"/>
                </a:solidFill>
                <a:latin typeface="Roboto Condensed"/>
              </a:rPr>
              <a:t>hiệu</a:t>
            </a:r>
            <a:r>
              <a:rPr lang="en-US" sz="3500" dirty="0">
                <a:solidFill>
                  <a:srgbClr val="100F0D"/>
                </a:solidFill>
                <a:latin typeface="Roboto Condensed"/>
              </a:rPr>
              <a:t> </a:t>
            </a:r>
            <a:r>
              <a:rPr lang="en-US" sz="3500" dirty="0" err="1">
                <a:solidFill>
                  <a:srgbClr val="100F0D"/>
                </a:solidFill>
                <a:latin typeface="Roboto Condensed"/>
              </a:rPr>
              <a:t>điện</a:t>
            </a:r>
            <a:r>
              <a:rPr lang="en-US" sz="3500" dirty="0">
                <a:solidFill>
                  <a:srgbClr val="100F0D"/>
                </a:solidFill>
                <a:latin typeface="Roboto Condensed"/>
              </a:rPr>
              <a:t> </a:t>
            </a:r>
            <a:r>
              <a:rPr lang="en-US" sz="3500" dirty="0" err="1">
                <a:solidFill>
                  <a:srgbClr val="100F0D"/>
                </a:solidFill>
                <a:latin typeface="Roboto Condensed"/>
              </a:rPr>
              <a:t>thế</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đặc</a:t>
            </a:r>
            <a:r>
              <a:rPr lang="en-US" sz="3500" dirty="0">
                <a:solidFill>
                  <a:srgbClr val="100F0D"/>
                </a:solidFill>
                <a:latin typeface="Roboto Condensed"/>
              </a:rPr>
              <a:t> </a:t>
            </a:r>
            <a:r>
              <a:rPr lang="en-US" sz="3500" dirty="0" err="1">
                <a:solidFill>
                  <a:srgbClr val="100F0D"/>
                </a:solidFill>
                <a:latin typeface="Roboto Condensed"/>
              </a:rPr>
              <a:t>điểm</a:t>
            </a:r>
            <a:r>
              <a:rPr lang="en-US" sz="3500" dirty="0">
                <a:solidFill>
                  <a:srgbClr val="100F0D"/>
                </a:solidFill>
                <a:latin typeface="Roboto Condensed"/>
              </a:rPr>
              <a:t> </a:t>
            </a:r>
            <a:r>
              <a:rPr lang="en-US" sz="3500" dirty="0" err="1">
                <a:solidFill>
                  <a:srgbClr val="100F0D"/>
                </a:solidFill>
                <a:latin typeface="Roboto Condensed"/>
              </a:rPr>
              <a:t>gì</a:t>
            </a:r>
            <a:r>
              <a:rPr lang="en-US" sz="3500" dirty="0">
                <a:solidFill>
                  <a:srgbClr val="100F0D"/>
                </a:solidFill>
                <a:latin typeface="Roboto Condensed"/>
              </a:rPr>
              <a:t> </a:t>
            </a:r>
            <a:r>
              <a:rPr lang="en-US" sz="3500" dirty="0" err="1">
                <a:solidFill>
                  <a:srgbClr val="100F0D"/>
                </a:solidFill>
                <a:latin typeface="Roboto Condensed"/>
              </a:rPr>
              <a:t>trong</a:t>
            </a:r>
            <a:r>
              <a:rPr lang="en-US" sz="3500" dirty="0">
                <a:solidFill>
                  <a:srgbClr val="100F0D"/>
                </a:solidFill>
                <a:latin typeface="Roboto Condensed"/>
              </a:rPr>
              <a:t> </a:t>
            </a:r>
            <a:r>
              <a:rPr lang="en-US" sz="3500" dirty="0" err="1">
                <a:solidFill>
                  <a:srgbClr val="100F0D"/>
                </a:solidFill>
                <a:latin typeface="Roboto Condensed"/>
              </a:rPr>
              <a:t>đoạn</a:t>
            </a:r>
            <a:r>
              <a:rPr lang="en-US" sz="3500" dirty="0">
                <a:solidFill>
                  <a:srgbClr val="100F0D"/>
                </a:solidFill>
                <a:latin typeface="Roboto Condensed"/>
              </a:rPr>
              <a:t> </a:t>
            </a:r>
            <a:r>
              <a:rPr lang="en-US" sz="3500" dirty="0" err="1">
                <a:solidFill>
                  <a:srgbClr val="100F0D"/>
                </a:solidFill>
                <a:latin typeface="Roboto Condensed"/>
              </a:rPr>
              <a:t>mạch</a:t>
            </a:r>
            <a:r>
              <a:rPr lang="en-US" sz="3500" dirty="0">
                <a:solidFill>
                  <a:srgbClr val="100F0D"/>
                </a:solidFill>
                <a:latin typeface="Roboto Condensed"/>
              </a:rPr>
              <a:t> </a:t>
            </a:r>
            <a:r>
              <a:rPr lang="en-US" sz="3500" dirty="0" err="1">
                <a:solidFill>
                  <a:srgbClr val="100F0D"/>
                </a:solidFill>
                <a:latin typeface="Roboto Condensed"/>
              </a:rPr>
              <a:t>nối</a:t>
            </a:r>
            <a:r>
              <a:rPr lang="en-US" sz="3500" dirty="0">
                <a:solidFill>
                  <a:srgbClr val="100F0D"/>
                </a:solidFill>
                <a:latin typeface="Roboto Condensed"/>
              </a:rPr>
              <a:t> </a:t>
            </a:r>
            <a:r>
              <a:rPr lang="en-US" sz="3500" dirty="0" err="1">
                <a:solidFill>
                  <a:srgbClr val="100F0D"/>
                </a:solidFill>
                <a:latin typeface="Roboto Condensed"/>
              </a:rPr>
              <a:t>tiếp</a:t>
            </a:r>
            <a:r>
              <a:rPr lang="en-US" sz="3500" dirty="0">
                <a:solidFill>
                  <a:srgbClr val="100F0D"/>
                </a:solidFill>
                <a:latin typeface="Roboto Condensed"/>
              </a:rPr>
              <a:t> </a:t>
            </a:r>
            <a:r>
              <a:rPr lang="en-US" sz="3500" dirty="0" err="1">
                <a:solidFill>
                  <a:srgbClr val="100F0D"/>
                </a:solidFill>
                <a:latin typeface="Roboto Condensed"/>
              </a:rPr>
              <a:t>và</a:t>
            </a:r>
            <a:r>
              <a:rPr lang="en-US" sz="3500" dirty="0">
                <a:solidFill>
                  <a:srgbClr val="100F0D"/>
                </a:solidFill>
                <a:latin typeface="Roboto Condensed"/>
              </a:rPr>
              <a:t> </a:t>
            </a:r>
            <a:r>
              <a:rPr lang="en-US" sz="3500" dirty="0" err="1">
                <a:solidFill>
                  <a:srgbClr val="100F0D"/>
                </a:solidFill>
                <a:latin typeface="Roboto Condensed"/>
              </a:rPr>
              <a:t>đoạn</a:t>
            </a:r>
            <a:r>
              <a:rPr lang="en-US" sz="3500" dirty="0">
                <a:solidFill>
                  <a:srgbClr val="100F0D"/>
                </a:solidFill>
                <a:latin typeface="Roboto Condensed"/>
              </a:rPr>
              <a:t> </a:t>
            </a:r>
            <a:r>
              <a:rPr lang="en-US" sz="3500" dirty="0" err="1">
                <a:solidFill>
                  <a:srgbClr val="100F0D"/>
                </a:solidFill>
                <a:latin typeface="Roboto Condensed"/>
              </a:rPr>
              <a:t>mạch</a:t>
            </a:r>
            <a:r>
              <a:rPr lang="en-US" sz="3500" dirty="0">
                <a:solidFill>
                  <a:srgbClr val="100F0D"/>
                </a:solidFill>
                <a:latin typeface="Roboto Condensed"/>
              </a:rPr>
              <a:t> song </a:t>
            </a:r>
            <a:r>
              <a:rPr lang="en-US" sz="3500" dirty="0" err="1">
                <a:solidFill>
                  <a:srgbClr val="100F0D"/>
                </a:solidFill>
                <a:latin typeface="Roboto Condensed"/>
              </a:rPr>
              <a:t>song</a:t>
            </a:r>
            <a:r>
              <a:rPr lang="en-US" sz="3500" dirty="0">
                <a:solidFill>
                  <a:srgbClr val="100F0D"/>
                </a:solidFill>
                <a:latin typeface="Roboto Condensed"/>
              </a:rPr>
              <a:t>?</a:t>
            </a:r>
          </a:p>
          <a:p>
            <a:pPr marL="755651" lvl="1" indent="-377825" algn="just">
              <a:lnSpc>
                <a:spcPts val="4900"/>
              </a:lnSpc>
              <a:buFont typeface="Arial"/>
              <a:buChar char="•"/>
            </a:pPr>
            <a:r>
              <a:rPr lang="en-US" sz="3500" dirty="0" err="1">
                <a:solidFill>
                  <a:srgbClr val="100F0D"/>
                </a:solidFill>
                <a:latin typeface="Roboto Condensed"/>
              </a:rPr>
              <a:t>Hóa</a:t>
            </a:r>
            <a:r>
              <a:rPr lang="en-US" sz="3500" dirty="0">
                <a:solidFill>
                  <a:srgbClr val="100F0D"/>
                </a:solidFill>
                <a:latin typeface="Roboto Condensed"/>
              </a:rPr>
              <a:t> </a:t>
            </a:r>
            <a:r>
              <a:rPr lang="en-US" sz="3500" dirty="0" err="1">
                <a:solidFill>
                  <a:srgbClr val="100F0D"/>
                </a:solidFill>
                <a:latin typeface="Roboto Condensed"/>
              </a:rPr>
              <a:t>học</a:t>
            </a:r>
            <a:r>
              <a:rPr lang="en-US" sz="3500" dirty="0">
                <a:solidFill>
                  <a:srgbClr val="100F0D"/>
                </a:solidFill>
                <a:latin typeface="Roboto Condensed"/>
              </a:rPr>
              <a:t>: a. </a:t>
            </a:r>
            <a:r>
              <a:rPr lang="en-US" sz="3500" dirty="0" err="1">
                <a:solidFill>
                  <a:srgbClr val="100F0D"/>
                </a:solidFill>
                <a:latin typeface="Roboto Condensed"/>
              </a:rPr>
              <a:t>Oxit</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a:t>
            </a:r>
            <a:r>
              <a:rPr lang="en-US" sz="3500" dirty="0" err="1">
                <a:solidFill>
                  <a:srgbClr val="100F0D"/>
                </a:solidFill>
                <a:latin typeface="Roboto Condensed"/>
              </a:rPr>
              <a:t>hợp</a:t>
            </a:r>
            <a:r>
              <a:rPr lang="en-US" sz="3500" dirty="0">
                <a:solidFill>
                  <a:srgbClr val="100F0D"/>
                </a:solidFill>
                <a:latin typeface="Roboto Condensed"/>
              </a:rPr>
              <a:t> </a:t>
            </a:r>
            <a:r>
              <a:rPr lang="en-US" sz="3500" dirty="0" err="1">
                <a:solidFill>
                  <a:srgbClr val="100F0D"/>
                </a:solidFill>
                <a:latin typeface="Roboto Condensed"/>
              </a:rPr>
              <a:t>chất</a:t>
            </a:r>
            <a:r>
              <a:rPr lang="en-US" sz="3500" dirty="0">
                <a:solidFill>
                  <a:srgbClr val="100F0D"/>
                </a:solidFill>
                <a:latin typeface="Roboto Condensed"/>
              </a:rPr>
              <a:t> </a:t>
            </a:r>
            <a:r>
              <a:rPr lang="en-US" sz="3500" dirty="0" err="1">
                <a:solidFill>
                  <a:srgbClr val="100F0D"/>
                </a:solidFill>
                <a:latin typeface="Roboto Condensed"/>
              </a:rPr>
              <a:t>của</a:t>
            </a:r>
            <a:r>
              <a:rPr lang="en-US" sz="3500" dirty="0">
                <a:solidFill>
                  <a:srgbClr val="100F0D"/>
                </a:solidFill>
                <a:latin typeface="Roboto Condensed"/>
              </a:rPr>
              <a:t> </a:t>
            </a:r>
            <a:r>
              <a:rPr lang="en-US" sz="3500" dirty="0" err="1">
                <a:solidFill>
                  <a:srgbClr val="100F0D"/>
                </a:solidFill>
                <a:latin typeface="Roboto Condensed"/>
              </a:rPr>
              <a:t>hai</a:t>
            </a:r>
            <a:r>
              <a:rPr lang="en-US" sz="3500" dirty="0">
                <a:solidFill>
                  <a:srgbClr val="100F0D"/>
                </a:solidFill>
                <a:latin typeface="Roboto Condensed"/>
              </a:rPr>
              <a:t> </a:t>
            </a:r>
            <a:r>
              <a:rPr lang="en-US" sz="3500" dirty="0" err="1">
                <a:solidFill>
                  <a:srgbClr val="100F0D"/>
                </a:solidFill>
                <a:latin typeface="Roboto Condensed"/>
              </a:rPr>
              <a:t>nguyên</a:t>
            </a:r>
            <a:r>
              <a:rPr lang="en-US" sz="3500" dirty="0">
                <a:solidFill>
                  <a:srgbClr val="100F0D"/>
                </a:solidFill>
                <a:latin typeface="Roboto Condensed"/>
              </a:rPr>
              <a:t> </a:t>
            </a:r>
            <a:r>
              <a:rPr lang="en-US" sz="3500" dirty="0" err="1">
                <a:solidFill>
                  <a:srgbClr val="100F0D"/>
                </a:solidFill>
                <a:latin typeface="Roboto Condensed"/>
              </a:rPr>
              <a:t>tố</a:t>
            </a:r>
            <a:r>
              <a:rPr lang="en-US" sz="3500" dirty="0">
                <a:solidFill>
                  <a:srgbClr val="100F0D"/>
                </a:solidFill>
                <a:latin typeface="Roboto Condensed"/>
              </a:rPr>
              <a:t>, </a:t>
            </a:r>
            <a:r>
              <a:rPr lang="en-US" sz="3500" dirty="0" err="1">
                <a:solidFill>
                  <a:srgbClr val="100F0D"/>
                </a:solidFill>
                <a:latin typeface="Roboto Condensed"/>
              </a:rPr>
              <a:t>trong</a:t>
            </a:r>
            <a:r>
              <a:rPr lang="en-US" sz="3500" dirty="0">
                <a:solidFill>
                  <a:srgbClr val="100F0D"/>
                </a:solidFill>
                <a:latin typeface="Roboto Condensed"/>
              </a:rPr>
              <a:t> </a:t>
            </a:r>
            <a:r>
              <a:rPr lang="en-US" sz="3500" dirty="0" err="1">
                <a:solidFill>
                  <a:srgbClr val="100F0D"/>
                </a:solidFill>
                <a:latin typeface="Roboto Condensed"/>
              </a:rPr>
              <a:t>đó</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một</a:t>
            </a:r>
            <a:r>
              <a:rPr lang="en-US" sz="3500" dirty="0">
                <a:solidFill>
                  <a:srgbClr val="100F0D"/>
                </a:solidFill>
                <a:latin typeface="Roboto Condensed"/>
              </a:rPr>
              <a:t> </a:t>
            </a:r>
            <a:r>
              <a:rPr lang="en-US" sz="3500" dirty="0" err="1">
                <a:solidFill>
                  <a:srgbClr val="100F0D"/>
                </a:solidFill>
                <a:latin typeface="Roboto Condensed"/>
              </a:rPr>
              <a:t>nguyên</a:t>
            </a:r>
            <a:r>
              <a:rPr lang="en-US" sz="3500" dirty="0">
                <a:solidFill>
                  <a:srgbClr val="100F0D"/>
                </a:solidFill>
                <a:latin typeface="Roboto Condensed"/>
              </a:rPr>
              <a:t> </a:t>
            </a:r>
            <a:r>
              <a:rPr lang="en-US" sz="3500" dirty="0" err="1">
                <a:solidFill>
                  <a:srgbClr val="100F0D"/>
                </a:solidFill>
                <a:latin typeface="Roboto Condensed"/>
              </a:rPr>
              <a:t>tố</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a:t>
            </a:r>
            <a:r>
              <a:rPr lang="en-US" sz="3500" dirty="0" err="1">
                <a:solidFill>
                  <a:srgbClr val="100F0D"/>
                </a:solidFill>
                <a:latin typeface="Roboto Condensed"/>
              </a:rPr>
              <a:t>oxit</a:t>
            </a:r>
            <a:r>
              <a:rPr lang="en-US" sz="3500" dirty="0">
                <a:solidFill>
                  <a:srgbClr val="100F0D"/>
                </a:solidFill>
                <a:latin typeface="Roboto Condensed"/>
              </a:rPr>
              <a:t>. </a:t>
            </a:r>
            <a:r>
              <a:rPr lang="en-US" sz="3500" dirty="0" err="1">
                <a:solidFill>
                  <a:srgbClr val="100F0D"/>
                </a:solidFill>
                <a:latin typeface="Roboto Condensed"/>
              </a:rPr>
              <a:t>Oxit</a:t>
            </a:r>
            <a:r>
              <a:rPr lang="en-US" sz="3500" dirty="0">
                <a:solidFill>
                  <a:srgbClr val="100F0D"/>
                </a:solidFill>
                <a:latin typeface="Roboto Condensed"/>
              </a:rPr>
              <a:t> </a:t>
            </a:r>
            <a:r>
              <a:rPr lang="en-US" sz="3500" dirty="0" err="1">
                <a:solidFill>
                  <a:srgbClr val="100F0D"/>
                </a:solidFill>
                <a:latin typeface="Roboto Condensed"/>
              </a:rPr>
              <a:t>gồm</a:t>
            </a:r>
            <a:r>
              <a:rPr lang="en-US" sz="3500" dirty="0">
                <a:solidFill>
                  <a:srgbClr val="100F0D"/>
                </a:solidFill>
                <a:latin typeface="Roboto Condensed"/>
              </a:rPr>
              <a:t> </a:t>
            </a:r>
            <a:r>
              <a:rPr lang="en-US" sz="3500" dirty="0" err="1">
                <a:solidFill>
                  <a:srgbClr val="100F0D"/>
                </a:solidFill>
                <a:latin typeface="Roboto Condensed"/>
              </a:rPr>
              <a:t>hai</a:t>
            </a:r>
            <a:r>
              <a:rPr lang="en-US" sz="3500" dirty="0">
                <a:solidFill>
                  <a:srgbClr val="100F0D"/>
                </a:solidFill>
                <a:latin typeface="Roboto Condensed"/>
              </a:rPr>
              <a:t> </a:t>
            </a:r>
            <a:r>
              <a:rPr lang="en-US" sz="3500" dirty="0" err="1">
                <a:solidFill>
                  <a:srgbClr val="100F0D"/>
                </a:solidFill>
                <a:latin typeface="Roboto Condensed"/>
              </a:rPr>
              <a:t>loại</a:t>
            </a:r>
            <a:r>
              <a:rPr lang="en-US" sz="3500" dirty="0">
                <a:solidFill>
                  <a:srgbClr val="100F0D"/>
                </a:solidFill>
                <a:latin typeface="Roboto Condensed"/>
              </a:rPr>
              <a:t> </a:t>
            </a:r>
            <a:r>
              <a:rPr lang="en-US" sz="3500" dirty="0" err="1">
                <a:solidFill>
                  <a:srgbClr val="100F0D"/>
                </a:solidFill>
                <a:latin typeface="Roboto Condensed"/>
              </a:rPr>
              <a:t>chính</a:t>
            </a:r>
            <a:r>
              <a:rPr lang="en-US" sz="3500" dirty="0">
                <a:solidFill>
                  <a:srgbClr val="100F0D"/>
                </a:solidFill>
                <a:latin typeface="Roboto Condensed"/>
              </a:rPr>
              <a:t>: </a:t>
            </a:r>
            <a:r>
              <a:rPr lang="en-US" sz="3500" dirty="0" err="1">
                <a:solidFill>
                  <a:srgbClr val="100F0D"/>
                </a:solidFill>
                <a:latin typeface="Roboto Condensed"/>
              </a:rPr>
              <a:t>oxit</a:t>
            </a:r>
            <a:r>
              <a:rPr lang="en-US" sz="3500" dirty="0">
                <a:solidFill>
                  <a:srgbClr val="100F0D"/>
                </a:solidFill>
                <a:latin typeface="Roboto Condensed"/>
              </a:rPr>
              <a:t> </a:t>
            </a:r>
            <a:r>
              <a:rPr lang="en-US" sz="3500" dirty="0" err="1">
                <a:solidFill>
                  <a:srgbClr val="100F0D"/>
                </a:solidFill>
                <a:latin typeface="Roboto Condensed"/>
              </a:rPr>
              <a:t>axit</a:t>
            </a:r>
            <a:r>
              <a:rPr lang="en-US" sz="3500" dirty="0">
                <a:solidFill>
                  <a:srgbClr val="100F0D"/>
                </a:solidFill>
                <a:latin typeface="Roboto Condensed"/>
              </a:rPr>
              <a:t>, </a:t>
            </a:r>
            <a:r>
              <a:rPr lang="en-US" sz="3500" dirty="0" err="1">
                <a:solidFill>
                  <a:srgbClr val="100F0D"/>
                </a:solidFill>
                <a:latin typeface="Roboto Condensed"/>
              </a:rPr>
              <a:t>oxit</a:t>
            </a:r>
            <a:r>
              <a:rPr lang="en-US" sz="3500" dirty="0">
                <a:solidFill>
                  <a:srgbClr val="100F0D"/>
                </a:solidFill>
                <a:latin typeface="Roboto Condensed"/>
              </a:rPr>
              <a:t> </a:t>
            </a:r>
            <a:r>
              <a:rPr lang="en-US" sz="3500" dirty="0" err="1">
                <a:solidFill>
                  <a:srgbClr val="100F0D"/>
                </a:solidFill>
                <a:latin typeface="Roboto Condensed"/>
              </a:rPr>
              <a:t>bazơ</a:t>
            </a:r>
            <a:endParaRPr lang="en-US" sz="3500" dirty="0">
              <a:solidFill>
                <a:srgbClr val="100F0D"/>
              </a:solidFill>
              <a:latin typeface="Roboto Condensed"/>
            </a:endParaRPr>
          </a:p>
          <a:p>
            <a:pPr marL="755651" lvl="1" indent="-377825" algn="just">
              <a:lnSpc>
                <a:spcPts val="4900"/>
              </a:lnSpc>
              <a:buFont typeface="Arial"/>
              <a:buChar char="•"/>
            </a:pPr>
            <a:r>
              <a:rPr lang="en-US" sz="3500" dirty="0" err="1">
                <a:solidFill>
                  <a:srgbClr val="100F0D"/>
                </a:solidFill>
                <a:latin typeface="Roboto Condensed"/>
              </a:rPr>
              <a:t>Sinh</a:t>
            </a:r>
            <a:r>
              <a:rPr lang="en-US" sz="3500" dirty="0">
                <a:solidFill>
                  <a:srgbClr val="100F0D"/>
                </a:solidFill>
                <a:latin typeface="Roboto Condensed"/>
              </a:rPr>
              <a:t> </a:t>
            </a:r>
            <a:r>
              <a:rPr lang="en-US" sz="3500" dirty="0" err="1">
                <a:solidFill>
                  <a:srgbClr val="100F0D"/>
                </a:solidFill>
                <a:latin typeface="Roboto Condensed"/>
              </a:rPr>
              <a:t>học</a:t>
            </a:r>
            <a:r>
              <a:rPr lang="en-US" sz="3500" dirty="0">
                <a:solidFill>
                  <a:srgbClr val="100F0D"/>
                </a:solidFill>
                <a:latin typeface="Roboto Condensed"/>
              </a:rPr>
              <a:t>: b. </a:t>
            </a:r>
            <a:r>
              <a:rPr lang="en-US" sz="3500" dirty="0" err="1">
                <a:solidFill>
                  <a:srgbClr val="100F0D"/>
                </a:solidFill>
                <a:latin typeface="Roboto Condensed"/>
              </a:rPr>
              <a:t>Trùng</a:t>
            </a:r>
            <a:r>
              <a:rPr lang="en-US" sz="3500" dirty="0">
                <a:solidFill>
                  <a:srgbClr val="100F0D"/>
                </a:solidFill>
                <a:latin typeface="Roboto Condensed"/>
              </a:rPr>
              <a:t> </a:t>
            </a:r>
            <a:r>
              <a:rPr lang="en-US" sz="3500" dirty="0" err="1">
                <a:solidFill>
                  <a:srgbClr val="100F0D"/>
                </a:solidFill>
                <a:latin typeface="Roboto Condensed"/>
              </a:rPr>
              <a:t>roi</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a:t>
            </a:r>
            <a:r>
              <a:rPr lang="en-US" sz="3500" dirty="0" err="1">
                <a:solidFill>
                  <a:srgbClr val="100F0D"/>
                </a:solidFill>
                <a:latin typeface="Roboto Condensed"/>
              </a:rPr>
              <a:t>một</a:t>
            </a:r>
            <a:r>
              <a:rPr lang="en-US" sz="3500" dirty="0">
                <a:solidFill>
                  <a:srgbClr val="100F0D"/>
                </a:solidFill>
                <a:latin typeface="Roboto Condensed"/>
              </a:rPr>
              <a:t> </a:t>
            </a:r>
            <a:r>
              <a:rPr lang="en-US" sz="3500" dirty="0" err="1">
                <a:solidFill>
                  <a:srgbClr val="100F0D"/>
                </a:solidFill>
                <a:latin typeface="Roboto Condensed"/>
              </a:rPr>
              <a:t>cơ</a:t>
            </a:r>
            <a:r>
              <a:rPr lang="en-US" sz="3500" dirty="0">
                <a:solidFill>
                  <a:srgbClr val="100F0D"/>
                </a:solidFill>
                <a:latin typeface="Roboto Condensed"/>
              </a:rPr>
              <a:t> </a:t>
            </a:r>
            <a:r>
              <a:rPr lang="en-US" sz="3500" dirty="0" err="1">
                <a:solidFill>
                  <a:srgbClr val="100F0D"/>
                </a:solidFill>
                <a:latin typeface="Roboto Condensed"/>
              </a:rPr>
              <a:t>thể</a:t>
            </a:r>
            <a:r>
              <a:rPr lang="en-US" sz="3500" dirty="0">
                <a:solidFill>
                  <a:srgbClr val="100F0D"/>
                </a:solidFill>
                <a:latin typeface="Roboto Condensed"/>
              </a:rPr>
              <a:t> </a:t>
            </a:r>
            <a:r>
              <a:rPr lang="en-US" sz="3500" dirty="0" err="1">
                <a:solidFill>
                  <a:srgbClr val="100F0D"/>
                </a:solidFill>
                <a:latin typeface="Roboto Condensed"/>
              </a:rPr>
              <a:t>đơn</a:t>
            </a:r>
            <a:r>
              <a:rPr lang="en-US" sz="3500" dirty="0">
                <a:solidFill>
                  <a:srgbClr val="100F0D"/>
                </a:solidFill>
                <a:latin typeface="Roboto Condensed"/>
              </a:rPr>
              <a:t> </a:t>
            </a:r>
            <a:r>
              <a:rPr lang="en-US" sz="3500" dirty="0" err="1">
                <a:solidFill>
                  <a:srgbClr val="100F0D"/>
                </a:solidFill>
                <a:latin typeface="Roboto Condensed"/>
              </a:rPr>
              <a:t>bào</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thể</a:t>
            </a:r>
            <a:r>
              <a:rPr lang="en-US" sz="3500" dirty="0">
                <a:solidFill>
                  <a:srgbClr val="100F0D"/>
                </a:solidFill>
                <a:latin typeface="Roboto Condensed"/>
              </a:rPr>
              <a:t> </a:t>
            </a:r>
            <a:r>
              <a:rPr lang="en-US" sz="3500" dirty="0" err="1">
                <a:solidFill>
                  <a:srgbClr val="100F0D"/>
                </a:solidFill>
                <a:latin typeface="Roboto Condensed"/>
              </a:rPr>
              <a:t>tự</a:t>
            </a:r>
            <a:r>
              <a:rPr lang="en-US" sz="3500" dirty="0">
                <a:solidFill>
                  <a:srgbClr val="100F0D"/>
                </a:solidFill>
                <a:latin typeface="Roboto Condensed"/>
              </a:rPr>
              <a:t> </a:t>
            </a:r>
            <a:r>
              <a:rPr lang="en-US" sz="3500" dirty="0" err="1">
                <a:solidFill>
                  <a:srgbClr val="100F0D"/>
                </a:solidFill>
                <a:latin typeface="Roboto Condensed"/>
              </a:rPr>
              <a:t>dưỡng</a:t>
            </a:r>
            <a:r>
              <a:rPr lang="en-US" sz="3500" dirty="0">
                <a:solidFill>
                  <a:srgbClr val="100F0D"/>
                </a:solidFill>
                <a:latin typeface="Roboto Condensed"/>
              </a:rPr>
              <a:t> </a:t>
            </a:r>
            <a:r>
              <a:rPr lang="en-US" sz="3500" dirty="0" err="1">
                <a:solidFill>
                  <a:srgbClr val="100F0D"/>
                </a:solidFill>
                <a:latin typeface="Roboto Condensed"/>
              </a:rPr>
              <a:t>như</a:t>
            </a:r>
            <a:r>
              <a:rPr lang="en-US" sz="3500" dirty="0">
                <a:solidFill>
                  <a:srgbClr val="100F0D"/>
                </a:solidFill>
                <a:latin typeface="Roboto Condensed"/>
              </a:rPr>
              <a:t> </a:t>
            </a:r>
            <a:r>
              <a:rPr lang="en-US" sz="3500" dirty="0" err="1">
                <a:solidFill>
                  <a:srgbClr val="100F0D"/>
                </a:solidFill>
                <a:latin typeface="Roboto Condensed"/>
              </a:rPr>
              <a:t>thực</a:t>
            </a:r>
            <a:r>
              <a:rPr lang="en-US" sz="3500" dirty="0">
                <a:solidFill>
                  <a:srgbClr val="100F0D"/>
                </a:solidFill>
                <a:latin typeface="Roboto Condensed"/>
              </a:rPr>
              <a:t> </a:t>
            </a:r>
            <a:r>
              <a:rPr lang="en-US" sz="3500" dirty="0" err="1">
                <a:solidFill>
                  <a:srgbClr val="100F0D"/>
                </a:solidFill>
                <a:latin typeface="Roboto Condensed"/>
              </a:rPr>
              <a:t>vật</a:t>
            </a:r>
            <a:r>
              <a:rPr lang="en-US" sz="3500" dirty="0">
                <a:solidFill>
                  <a:srgbClr val="100F0D"/>
                </a:solidFill>
                <a:latin typeface="Roboto Condensed"/>
              </a:rPr>
              <a:t> </a:t>
            </a:r>
            <a:r>
              <a:rPr lang="en-US" sz="3500" dirty="0" err="1">
                <a:solidFill>
                  <a:srgbClr val="100F0D"/>
                </a:solidFill>
                <a:latin typeface="Roboto Condensed"/>
              </a:rPr>
              <a:t>nhưng</a:t>
            </a:r>
            <a:r>
              <a:rPr lang="en-US" sz="3500" dirty="0">
                <a:solidFill>
                  <a:srgbClr val="100F0D"/>
                </a:solidFill>
                <a:latin typeface="Roboto Condensed"/>
              </a:rPr>
              <a:t> </a:t>
            </a:r>
            <a:r>
              <a:rPr lang="en-US" sz="3500" dirty="0" err="1">
                <a:solidFill>
                  <a:srgbClr val="100F0D"/>
                </a:solidFill>
                <a:latin typeface="Roboto Condensed"/>
              </a:rPr>
              <a:t>cũng</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thể</a:t>
            </a:r>
            <a:r>
              <a:rPr lang="en-US" sz="3500" dirty="0">
                <a:solidFill>
                  <a:srgbClr val="100F0D"/>
                </a:solidFill>
                <a:latin typeface="Roboto Condensed"/>
              </a:rPr>
              <a:t> </a:t>
            </a:r>
            <a:r>
              <a:rPr lang="en-US" sz="3500" dirty="0" err="1">
                <a:solidFill>
                  <a:srgbClr val="100F0D"/>
                </a:solidFill>
                <a:latin typeface="Roboto Condensed"/>
              </a:rPr>
              <a:t>dị</a:t>
            </a:r>
            <a:r>
              <a:rPr lang="en-US" sz="3500" dirty="0">
                <a:solidFill>
                  <a:srgbClr val="100F0D"/>
                </a:solidFill>
                <a:latin typeface="Roboto Condensed"/>
              </a:rPr>
              <a:t> </a:t>
            </a:r>
            <a:r>
              <a:rPr lang="en-US" sz="3500" dirty="0" err="1">
                <a:solidFill>
                  <a:srgbClr val="100F0D"/>
                </a:solidFill>
                <a:latin typeface="Roboto Condensed"/>
              </a:rPr>
              <a:t>dưỡng</a:t>
            </a:r>
            <a:r>
              <a:rPr lang="en-US" sz="3500" dirty="0">
                <a:solidFill>
                  <a:srgbClr val="100F0D"/>
                </a:solidFill>
                <a:latin typeface="Roboto Condensed"/>
              </a:rPr>
              <a:t> </a:t>
            </a:r>
            <a:r>
              <a:rPr lang="en-US" sz="3500" dirty="0" err="1">
                <a:solidFill>
                  <a:srgbClr val="100F0D"/>
                </a:solidFill>
                <a:latin typeface="Roboto Condensed"/>
              </a:rPr>
              <a:t>như</a:t>
            </a:r>
            <a:r>
              <a:rPr lang="en-US" sz="3500" dirty="0">
                <a:solidFill>
                  <a:srgbClr val="100F0D"/>
                </a:solidFill>
                <a:latin typeface="Roboto Condensed"/>
              </a:rPr>
              <a:t> </a:t>
            </a:r>
            <a:r>
              <a:rPr lang="en-US" sz="3500" dirty="0" err="1">
                <a:solidFill>
                  <a:srgbClr val="100F0D"/>
                </a:solidFill>
                <a:latin typeface="Roboto Condensed"/>
              </a:rPr>
              <a:t>động</a:t>
            </a:r>
            <a:r>
              <a:rPr lang="en-US" sz="3500" dirty="0">
                <a:solidFill>
                  <a:srgbClr val="100F0D"/>
                </a:solidFill>
                <a:latin typeface="Roboto Condensed"/>
              </a:rPr>
              <a:t> </a:t>
            </a:r>
            <a:r>
              <a:rPr lang="en-US" sz="3500" dirty="0" err="1">
                <a:solidFill>
                  <a:srgbClr val="100F0D"/>
                </a:solidFill>
                <a:latin typeface="Roboto Condensed"/>
              </a:rPr>
              <a:t>vật</a:t>
            </a:r>
            <a:r>
              <a:rPr lang="en-US" sz="3500" dirty="0">
                <a:solidFill>
                  <a:srgbClr val="100F0D"/>
                </a:solidFill>
                <a:latin typeface="Roboto Condensed"/>
              </a:rPr>
              <a:t>.</a:t>
            </a:r>
          </a:p>
          <a:p>
            <a:pPr marL="755651" lvl="1" indent="-377825" algn="just">
              <a:lnSpc>
                <a:spcPts val="4900"/>
              </a:lnSpc>
              <a:buFont typeface="Arial"/>
              <a:buChar char="•"/>
            </a:pPr>
            <a:r>
              <a:rPr lang="en-US" sz="3500" dirty="0" err="1">
                <a:solidFill>
                  <a:srgbClr val="100F0D"/>
                </a:solidFill>
                <a:latin typeface="Roboto Condensed"/>
              </a:rPr>
              <a:t>Ngôn</a:t>
            </a:r>
            <a:r>
              <a:rPr lang="en-US" sz="3500" dirty="0">
                <a:solidFill>
                  <a:srgbClr val="100F0D"/>
                </a:solidFill>
                <a:latin typeface="Roboto Condensed"/>
              </a:rPr>
              <a:t> </a:t>
            </a:r>
            <a:r>
              <a:rPr lang="en-US" sz="3500" dirty="0" err="1">
                <a:solidFill>
                  <a:srgbClr val="100F0D"/>
                </a:solidFill>
                <a:latin typeface="Roboto Condensed"/>
              </a:rPr>
              <a:t>ngữ</a:t>
            </a:r>
            <a:r>
              <a:rPr lang="en-US" sz="3500" dirty="0">
                <a:solidFill>
                  <a:srgbClr val="100F0D"/>
                </a:solidFill>
                <a:latin typeface="Roboto Condensed"/>
              </a:rPr>
              <a:t> </a:t>
            </a:r>
            <a:r>
              <a:rPr lang="en-US" sz="3500" dirty="0" err="1">
                <a:solidFill>
                  <a:srgbClr val="100F0D"/>
                </a:solidFill>
                <a:latin typeface="Roboto Condensed"/>
              </a:rPr>
              <a:t>học</a:t>
            </a:r>
            <a:r>
              <a:rPr lang="en-US" sz="3500" dirty="0">
                <a:solidFill>
                  <a:srgbClr val="100F0D"/>
                </a:solidFill>
                <a:latin typeface="Roboto Condensed"/>
              </a:rPr>
              <a:t>: e. </a:t>
            </a:r>
            <a:r>
              <a:rPr lang="en-US" sz="3500" dirty="0" err="1">
                <a:solidFill>
                  <a:srgbClr val="100F0D"/>
                </a:solidFill>
                <a:latin typeface="Roboto Condensed"/>
              </a:rPr>
              <a:t>Từ</a:t>
            </a:r>
            <a:r>
              <a:rPr lang="en-US" sz="3500" dirty="0">
                <a:solidFill>
                  <a:srgbClr val="100F0D"/>
                </a:solidFill>
                <a:latin typeface="Roboto Condensed"/>
              </a:rPr>
              <a:t> </a:t>
            </a:r>
            <a:r>
              <a:rPr lang="en-US" sz="3500" dirty="0" err="1">
                <a:solidFill>
                  <a:srgbClr val="100F0D"/>
                </a:solidFill>
                <a:latin typeface="Roboto Condensed"/>
              </a:rPr>
              <a:t>đơn</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a:t>
            </a:r>
            <a:r>
              <a:rPr lang="en-US" sz="3500" dirty="0" err="1">
                <a:solidFill>
                  <a:srgbClr val="100F0D"/>
                </a:solidFill>
                <a:latin typeface="Roboto Condensed"/>
              </a:rPr>
              <a:t>từ</a:t>
            </a:r>
            <a:r>
              <a:rPr lang="en-US" sz="3500" dirty="0">
                <a:solidFill>
                  <a:srgbClr val="100F0D"/>
                </a:solidFill>
                <a:latin typeface="Roboto Condensed"/>
              </a:rPr>
              <a:t> </a:t>
            </a:r>
            <a:r>
              <a:rPr lang="en-US" sz="3500" dirty="0" err="1">
                <a:solidFill>
                  <a:srgbClr val="100F0D"/>
                </a:solidFill>
                <a:latin typeface="Roboto Condensed"/>
              </a:rPr>
              <a:t>chỉ</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một</a:t>
            </a:r>
            <a:r>
              <a:rPr lang="en-US" sz="3500" dirty="0">
                <a:solidFill>
                  <a:srgbClr val="100F0D"/>
                </a:solidFill>
                <a:latin typeface="Roboto Condensed"/>
              </a:rPr>
              <a:t> </a:t>
            </a:r>
            <a:r>
              <a:rPr lang="en-US" sz="3500" dirty="0" err="1">
                <a:solidFill>
                  <a:srgbClr val="100F0D"/>
                </a:solidFill>
                <a:latin typeface="Roboto Condensed"/>
              </a:rPr>
              <a:t>tiếng</a:t>
            </a:r>
            <a:r>
              <a:rPr lang="en-US" sz="3500" dirty="0">
                <a:solidFill>
                  <a:srgbClr val="100F0D"/>
                </a:solidFill>
                <a:latin typeface="Roboto Condensed"/>
              </a:rPr>
              <a:t>. </a:t>
            </a:r>
            <a:r>
              <a:rPr lang="en-US" sz="3500" dirty="0" err="1">
                <a:solidFill>
                  <a:srgbClr val="100F0D"/>
                </a:solidFill>
                <a:latin typeface="Roboto Condensed"/>
              </a:rPr>
              <a:t>Từ</a:t>
            </a:r>
            <a:r>
              <a:rPr lang="en-US" sz="3500" dirty="0">
                <a:solidFill>
                  <a:srgbClr val="100F0D"/>
                </a:solidFill>
                <a:latin typeface="Roboto Condensed"/>
              </a:rPr>
              <a:t> </a:t>
            </a:r>
            <a:r>
              <a:rPr lang="en-US" sz="3500" dirty="0" err="1">
                <a:solidFill>
                  <a:srgbClr val="100F0D"/>
                </a:solidFill>
                <a:latin typeface="Roboto Condensed"/>
              </a:rPr>
              <a:t>phức</a:t>
            </a:r>
            <a:r>
              <a:rPr lang="en-US" sz="3500" dirty="0">
                <a:solidFill>
                  <a:srgbClr val="100F0D"/>
                </a:solidFill>
                <a:latin typeface="Roboto Condensed"/>
              </a:rPr>
              <a:t> </a:t>
            </a:r>
            <a:r>
              <a:rPr lang="en-US" sz="3500" dirty="0" err="1">
                <a:solidFill>
                  <a:srgbClr val="100F0D"/>
                </a:solidFill>
                <a:latin typeface="Roboto Condensed"/>
              </a:rPr>
              <a:t>là</a:t>
            </a:r>
            <a:r>
              <a:rPr lang="en-US" sz="3500" dirty="0">
                <a:solidFill>
                  <a:srgbClr val="100F0D"/>
                </a:solidFill>
                <a:latin typeface="Roboto Condensed"/>
              </a:rPr>
              <a:t> </a:t>
            </a:r>
            <a:r>
              <a:rPr lang="en-US" sz="3500" dirty="0" err="1">
                <a:solidFill>
                  <a:srgbClr val="100F0D"/>
                </a:solidFill>
                <a:latin typeface="Roboto Condensed"/>
              </a:rPr>
              <a:t>từ</a:t>
            </a:r>
            <a:r>
              <a:rPr lang="en-US" sz="3500" dirty="0">
                <a:solidFill>
                  <a:srgbClr val="100F0D"/>
                </a:solidFill>
                <a:latin typeface="Roboto Condensed"/>
              </a:rPr>
              <a:t> </a:t>
            </a:r>
            <a:r>
              <a:rPr lang="en-US" sz="3500" dirty="0" err="1">
                <a:solidFill>
                  <a:srgbClr val="100F0D"/>
                </a:solidFill>
                <a:latin typeface="Roboto Condensed"/>
              </a:rPr>
              <a:t>có</a:t>
            </a:r>
            <a:r>
              <a:rPr lang="en-US" sz="3500" dirty="0">
                <a:solidFill>
                  <a:srgbClr val="100F0D"/>
                </a:solidFill>
                <a:latin typeface="Roboto Condensed"/>
              </a:rPr>
              <a:t> </a:t>
            </a:r>
            <a:r>
              <a:rPr lang="en-US" sz="3500" dirty="0" err="1">
                <a:solidFill>
                  <a:srgbClr val="100F0D"/>
                </a:solidFill>
                <a:latin typeface="Roboto Condensed"/>
              </a:rPr>
              <a:t>hai</a:t>
            </a:r>
            <a:r>
              <a:rPr lang="en-US" sz="3500" dirty="0">
                <a:solidFill>
                  <a:srgbClr val="100F0D"/>
                </a:solidFill>
                <a:latin typeface="Roboto Condensed"/>
              </a:rPr>
              <a:t> hay </a:t>
            </a:r>
            <a:r>
              <a:rPr lang="en-US" sz="3500" dirty="0" err="1">
                <a:solidFill>
                  <a:srgbClr val="100F0D"/>
                </a:solidFill>
                <a:latin typeface="Roboto Condensed"/>
              </a:rPr>
              <a:t>nhiều</a:t>
            </a:r>
            <a:r>
              <a:rPr lang="en-US" sz="3500" dirty="0">
                <a:solidFill>
                  <a:srgbClr val="100F0D"/>
                </a:solidFill>
                <a:latin typeface="Roboto Condensed"/>
              </a:rPr>
              <a:t> </a:t>
            </a:r>
            <a:r>
              <a:rPr lang="en-US" sz="3500" dirty="0" err="1">
                <a:solidFill>
                  <a:srgbClr val="100F0D"/>
                </a:solidFill>
                <a:latin typeface="Roboto Condensed"/>
              </a:rPr>
              <a:t>tiếng</a:t>
            </a:r>
            <a:endParaRPr lang="en-US" sz="3500" dirty="0">
              <a:solidFill>
                <a:srgbClr val="100F0D"/>
              </a:solidFill>
              <a:latin typeface="Roboto Condensed"/>
            </a:endParaRPr>
          </a:p>
          <a:p>
            <a:pPr algn="just">
              <a:lnSpc>
                <a:spcPts val="4900"/>
              </a:lnSpc>
              <a:spcBef>
                <a:spcPct val="0"/>
              </a:spcBef>
            </a:pPr>
            <a:endParaRPr lang="en-US" sz="3500" dirty="0">
              <a:solidFill>
                <a:srgbClr val="100F0D"/>
              </a:solidFill>
              <a:latin typeface="Roboto Condensed"/>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6" y="8735967"/>
            <a:ext cx="1558466" cy="1467792"/>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24203" y="999765"/>
            <a:ext cx="1070195" cy="1467848"/>
          </a:xfrm>
          <a:prstGeom prst="rect">
            <a:avLst/>
          </a:prstGeom>
        </p:spPr>
      </p:pic>
      <p:sp>
        <p:nvSpPr>
          <p:cNvPr id="10" name="TextBox 10"/>
          <p:cNvSpPr txBox="1"/>
          <p:nvPr/>
        </p:nvSpPr>
        <p:spPr>
          <a:xfrm>
            <a:off x="868020" y="524547"/>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grpSp>
        <p:nvGrpSpPr>
          <p:cNvPr id="2" name="Group 2"/>
          <p:cNvGrpSpPr/>
          <p:nvPr/>
        </p:nvGrpSpPr>
        <p:grpSpPr>
          <a:xfrm>
            <a:off x="2017848" y="2901583"/>
            <a:ext cx="15439620" cy="4858353"/>
            <a:chOff x="0" y="0"/>
            <a:chExt cx="4066402" cy="1279566"/>
          </a:xfrm>
        </p:grpSpPr>
        <p:sp>
          <p:nvSpPr>
            <p:cNvPr id="3" name="Freeform 3"/>
            <p:cNvSpPr/>
            <p:nvPr/>
          </p:nvSpPr>
          <p:spPr>
            <a:xfrm>
              <a:off x="0" y="0"/>
              <a:ext cx="4066402" cy="1279566"/>
            </a:xfrm>
            <a:custGeom>
              <a:avLst/>
              <a:gdLst/>
              <a:ahLst/>
              <a:cxnLst/>
              <a:rect l="l" t="t" r="r" b="b"/>
              <a:pathLst>
                <a:path w="4066402" h="1279566">
                  <a:moveTo>
                    <a:pt x="25573" y="0"/>
                  </a:moveTo>
                  <a:lnTo>
                    <a:pt x="4040829" y="0"/>
                  </a:lnTo>
                  <a:cubicBezTo>
                    <a:pt x="4054952" y="0"/>
                    <a:pt x="4066402" y="11449"/>
                    <a:pt x="4066402" y="25573"/>
                  </a:cubicBezTo>
                  <a:lnTo>
                    <a:pt x="4066402" y="1253993"/>
                  </a:lnTo>
                  <a:cubicBezTo>
                    <a:pt x="4066402" y="1268117"/>
                    <a:pt x="4054952" y="1279566"/>
                    <a:pt x="4040829" y="1279566"/>
                  </a:cubicBezTo>
                  <a:lnTo>
                    <a:pt x="25573" y="1279566"/>
                  </a:lnTo>
                  <a:cubicBezTo>
                    <a:pt x="11449" y="1279566"/>
                    <a:pt x="0" y="1268117"/>
                    <a:pt x="0" y="1253993"/>
                  </a:cubicBezTo>
                  <a:lnTo>
                    <a:pt x="0" y="25573"/>
                  </a:lnTo>
                  <a:cubicBezTo>
                    <a:pt x="0" y="11449"/>
                    <a:pt x="11449" y="0"/>
                    <a:pt x="25573" y="0"/>
                  </a:cubicBezTo>
                  <a:close/>
                </a:path>
              </a:pathLst>
            </a:custGeom>
            <a:solidFill>
              <a:srgbClr val="FDDDC8"/>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833"/>
                </a:lnSpc>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9505" y="7759936"/>
            <a:ext cx="3177353" cy="341985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7371">
            <a:off x="14019198" y="-1964238"/>
            <a:ext cx="3892763" cy="3928477"/>
          </a:xfrm>
          <a:prstGeom prst="rect">
            <a:avLst/>
          </a:prstGeom>
        </p:spPr>
      </p:pic>
      <p:sp>
        <p:nvSpPr>
          <p:cNvPr id="7" name="TextBox 7"/>
          <p:cNvSpPr txBox="1"/>
          <p:nvPr/>
        </p:nvSpPr>
        <p:spPr>
          <a:xfrm>
            <a:off x="2780087" y="3004120"/>
            <a:ext cx="14479213" cy="4558030"/>
          </a:xfrm>
          <a:prstGeom prst="rect">
            <a:avLst/>
          </a:prstGeom>
        </p:spPr>
        <p:txBody>
          <a:bodyPr lIns="0" tIns="0" rIns="0" bIns="0" rtlCol="0" anchor="t">
            <a:spAutoFit/>
          </a:bodyPr>
          <a:lstStyle/>
          <a:p>
            <a:pPr algn="just">
              <a:lnSpc>
                <a:spcPts val="6019"/>
              </a:lnSpc>
            </a:pPr>
            <a:r>
              <a:rPr lang="en-US" sz="4299" dirty="0" err="1">
                <a:solidFill>
                  <a:srgbClr val="100F0D"/>
                </a:solidFill>
                <a:latin typeface="Roboto Condensed Bold"/>
              </a:rPr>
              <a:t>Bài</a:t>
            </a:r>
            <a:r>
              <a:rPr lang="en-US" sz="4299" dirty="0">
                <a:solidFill>
                  <a:srgbClr val="100F0D"/>
                </a:solidFill>
                <a:latin typeface="Roboto Condensed Bold"/>
              </a:rPr>
              <a:t> 3 SGK tr.82</a:t>
            </a:r>
          </a:p>
          <a:p>
            <a:pPr algn="just">
              <a:lnSpc>
                <a:spcPts val="6019"/>
              </a:lnSpc>
            </a:pPr>
            <a:r>
              <a:rPr lang="en-US" sz="4299" dirty="0">
                <a:solidFill>
                  <a:srgbClr val="100F0D"/>
                </a:solidFill>
                <a:latin typeface="Roboto Condensed"/>
              </a:rPr>
              <a:t>a. </a:t>
            </a:r>
            <a:r>
              <a:rPr lang="en-US" sz="4299" dirty="0" err="1">
                <a:solidFill>
                  <a:srgbClr val="100F0D"/>
                </a:solidFill>
                <a:latin typeface="Roboto Condensed"/>
              </a:rPr>
              <a:t>Chỉ</a:t>
            </a:r>
            <a:r>
              <a:rPr lang="en-US" sz="4299" dirty="0">
                <a:solidFill>
                  <a:srgbClr val="100F0D"/>
                </a:solidFill>
                <a:latin typeface="Roboto Condensed"/>
              </a:rPr>
              <a:t> </a:t>
            </a:r>
            <a:r>
              <a:rPr lang="en-US" sz="4299" dirty="0" err="1">
                <a:solidFill>
                  <a:srgbClr val="100F0D"/>
                </a:solidFill>
                <a:latin typeface="Roboto Condensed"/>
              </a:rPr>
              <a:t>đặc</a:t>
            </a:r>
            <a:r>
              <a:rPr lang="en-US" sz="4299" dirty="0">
                <a:solidFill>
                  <a:srgbClr val="100F0D"/>
                </a:solidFill>
                <a:latin typeface="Roboto Condensed"/>
              </a:rPr>
              <a:t> </a:t>
            </a:r>
            <a:r>
              <a:rPr lang="en-US" sz="4299" dirty="0" err="1">
                <a:solidFill>
                  <a:srgbClr val="100F0D"/>
                </a:solidFill>
                <a:latin typeface="Roboto Condensed"/>
              </a:rPr>
              <a:t>điểm</a:t>
            </a:r>
            <a:r>
              <a:rPr lang="en-US" sz="4299" dirty="0">
                <a:solidFill>
                  <a:srgbClr val="100F0D"/>
                </a:solidFill>
                <a:latin typeface="Roboto Condensed"/>
              </a:rPr>
              <a:t> </a:t>
            </a:r>
            <a:r>
              <a:rPr lang="en-US" sz="4299" dirty="0" err="1">
                <a:solidFill>
                  <a:srgbClr val="100F0D"/>
                </a:solidFill>
                <a:latin typeface="Roboto Condensed"/>
              </a:rPr>
              <a:t>cấu</a:t>
            </a:r>
            <a:r>
              <a:rPr lang="en-US" sz="4299" dirty="0">
                <a:solidFill>
                  <a:srgbClr val="100F0D"/>
                </a:solidFill>
                <a:latin typeface="Roboto Condensed"/>
              </a:rPr>
              <a:t> </a:t>
            </a:r>
            <a:r>
              <a:rPr lang="en-US" sz="4299" dirty="0" err="1">
                <a:solidFill>
                  <a:srgbClr val="100F0D"/>
                </a:solidFill>
                <a:latin typeface="Roboto Condensed"/>
              </a:rPr>
              <a:t>tạo</a:t>
            </a:r>
            <a:r>
              <a:rPr lang="en-US" sz="4299" dirty="0">
                <a:solidFill>
                  <a:srgbClr val="100F0D"/>
                </a:solidFill>
                <a:latin typeface="Roboto Condensed"/>
              </a:rPr>
              <a:t> </a:t>
            </a:r>
            <a:r>
              <a:rPr lang="en-US" sz="4299" dirty="0" err="1">
                <a:solidFill>
                  <a:srgbClr val="100F0D"/>
                </a:solidFill>
                <a:latin typeface="Roboto Condensed"/>
              </a:rPr>
              <a:t>của</a:t>
            </a:r>
            <a:r>
              <a:rPr lang="en-US" sz="4299" dirty="0">
                <a:solidFill>
                  <a:srgbClr val="100F0D"/>
                </a:solidFill>
                <a:latin typeface="Roboto Condensed"/>
              </a:rPr>
              <a:t> </a:t>
            </a:r>
            <a:r>
              <a:rPr lang="en-US" sz="4299" dirty="0" err="1">
                <a:solidFill>
                  <a:srgbClr val="100F0D"/>
                </a:solidFill>
                <a:latin typeface="Roboto Condensed"/>
              </a:rPr>
              <a:t>sự</a:t>
            </a:r>
            <a:r>
              <a:rPr lang="en-US" sz="4299" dirty="0">
                <a:solidFill>
                  <a:srgbClr val="100F0D"/>
                </a:solidFill>
                <a:latin typeface="Roboto Condensed"/>
              </a:rPr>
              <a:t> </a:t>
            </a:r>
            <a:r>
              <a:rPr lang="en-US" sz="4299" dirty="0" err="1">
                <a:solidFill>
                  <a:srgbClr val="100F0D"/>
                </a:solidFill>
                <a:latin typeface="Roboto Condensed"/>
              </a:rPr>
              <a:t>vật</a:t>
            </a:r>
            <a:r>
              <a:rPr lang="en-US" sz="4299" dirty="0">
                <a:solidFill>
                  <a:srgbClr val="100F0D"/>
                </a:solidFill>
                <a:latin typeface="Roboto Condensed"/>
              </a:rPr>
              <a:t>: </a:t>
            </a:r>
            <a:r>
              <a:rPr lang="en-US" sz="4299" dirty="0" err="1">
                <a:solidFill>
                  <a:srgbClr val="100F0D"/>
                </a:solidFill>
                <a:latin typeface="Roboto Condensed"/>
              </a:rPr>
              <a:t>xuồng</a:t>
            </a:r>
            <a:r>
              <a:rPr lang="en-US" sz="4299" dirty="0">
                <a:solidFill>
                  <a:srgbClr val="100F0D"/>
                </a:solidFill>
                <a:latin typeface="Roboto Condensed"/>
              </a:rPr>
              <a:t> </a:t>
            </a:r>
            <a:r>
              <a:rPr lang="en-US" sz="4299" dirty="0" err="1">
                <a:solidFill>
                  <a:srgbClr val="100F0D"/>
                </a:solidFill>
                <a:latin typeface="Roboto Condensed"/>
              </a:rPr>
              <a:t>năm</a:t>
            </a:r>
            <a:r>
              <a:rPr lang="en-US" sz="4299" dirty="0">
                <a:solidFill>
                  <a:srgbClr val="100F0D"/>
                </a:solidFill>
                <a:latin typeface="Roboto Condensed"/>
              </a:rPr>
              <a:t> </a:t>
            </a:r>
            <a:r>
              <a:rPr lang="en-US" sz="4299" dirty="0" err="1">
                <a:solidFill>
                  <a:srgbClr val="100F0D"/>
                </a:solidFill>
                <a:latin typeface="Roboto Condensed"/>
              </a:rPr>
              <a:t>lá</a:t>
            </a:r>
            <a:r>
              <a:rPr lang="en-US" sz="4299" dirty="0">
                <a:solidFill>
                  <a:srgbClr val="100F0D"/>
                </a:solidFill>
                <a:latin typeface="Roboto Condensed"/>
              </a:rPr>
              <a:t>, </a:t>
            </a:r>
            <a:r>
              <a:rPr lang="en-US" sz="4299" dirty="0" err="1">
                <a:solidFill>
                  <a:srgbClr val="100F0D"/>
                </a:solidFill>
                <a:latin typeface="Roboto Condensed"/>
              </a:rPr>
              <a:t>xuồng</a:t>
            </a:r>
            <a:r>
              <a:rPr lang="en-US" sz="4299" dirty="0">
                <a:solidFill>
                  <a:srgbClr val="100F0D"/>
                </a:solidFill>
                <a:latin typeface="Roboto Condensed"/>
              </a:rPr>
              <a:t> </a:t>
            </a:r>
            <a:r>
              <a:rPr lang="en-US" sz="4299" dirty="0" err="1">
                <a:solidFill>
                  <a:srgbClr val="100F0D"/>
                </a:solidFill>
                <a:latin typeface="Roboto Condensed"/>
              </a:rPr>
              <a:t>ba</a:t>
            </a:r>
            <a:r>
              <a:rPr lang="en-US" sz="4299" dirty="0">
                <a:solidFill>
                  <a:srgbClr val="100F0D"/>
                </a:solidFill>
                <a:latin typeface="Roboto Condensed"/>
              </a:rPr>
              <a:t> </a:t>
            </a:r>
            <a:r>
              <a:rPr lang="en-US" sz="4299" dirty="0" err="1">
                <a:solidFill>
                  <a:srgbClr val="100F0D"/>
                </a:solidFill>
                <a:latin typeface="Roboto Condensed"/>
              </a:rPr>
              <a:t>lá</a:t>
            </a:r>
            <a:r>
              <a:rPr lang="en-US" sz="4299" dirty="0">
                <a:solidFill>
                  <a:srgbClr val="100F0D"/>
                </a:solidFill>
                <a:latin typeface="Roboto Condensed"/>
              </a:rPr>
              <a:t>, </a:t>
            </a:r>
            <a:r>
              <a:rPr lang="en-US" sz="4299" dirty="0" err="1">
                <a:solidFill>
                  <a:srgbClr val="100F0D"/>
                </a:solidFill>
                <a:latin typeface="Roboto Condensed"/>
              </a:rPr>
              <a:t>xuồng</a:t>
            </a:r>
            <a:r>
              <a:rPr lang="en-US" sz="4299" dirty="0">
                <a:solidFill>
                  <a:srgbClr val="100F0D"/>
                </a:solidFill>
                <a:latin typeface="Roboto Condensed"/>
              </a:rPr>
              <a:t> tam </a:t>
            </a:r>
            <a:r>
              <a:rPr lang="en-US" sz="4299" dirty="0" err="1">
                <a:solidFill>
                  <a:srgbClr val="100F0D"/>
                </a:solidFill>
                <a:latin typeface="Roboto Condensed"/>
              </a:rPr>
              <a:t>bản</a:t>
            </a:r>
            <a:endParaRPr lang="en-US" sz="4299" dirty="0">
              <a:solidFill>
                <a:srgbClr val="100F0D"/>
              </a:solidFill>
              <a:latin typeface="Roboto Condensed"/>
            </a:endParaRPr>
          </a:p>
          <a:p>
            <a:pPr algn="just">
              <a:lnSpc>
                <a:spcPts val="6019"/>
              </a:lnSpc>
            </a:pPr>
            <a:r>
              <a:rPr lang="en-US" sz="4299" dirty="0">
                <a:solidFill>
                  <a:srgbClr val="100F0D"/>
                </a:solidFill>
                <a:latin typeface="Roboto Condensed"/>
              </a:rPr>
              <a:t>b. </a:t>
            </a:r>
            <a:r>
              <a:rPr lang="en-US" sz="4299" dirty="0" err="1">
                <a:solidFill>
                  <a:srgbClr val="100F0D"/>
                </a:solidFill>
                <a:latin typeface="Roboto Condensed"/>
              </a:rPr>
              <a:t>Chỉ</a:t>
            </a:r>
            <a:r>
              <a:rPr lang="en-US" sz="4299" dirty="0">
                <a:solidFill>
                  <a:srgbClr val="100F0D"/>
                </a:solidFill>
                <a:latin typeface="Roboto Condensed"/>
              </a:rPr>
              <a:t> </a:t>
            </a:r>
            <a:r>
              <a:rPr lang="en-US" sz="4299" dirty="0" err="1">
                <a:solidFill>
                  <a:srgbClr val="100F0D"/>
                </a:solidFill>
                <a:latin typeface="Roboto Condensed"/>
              </a:rPr>
              <a:t>cách</a:t>
            </a:r>
            <a:r>
              <a:rPr lang="en-US" sz="4299" dirty="0">
                <a:solidFill>
                  <a:srgbClr val="100F0D"/>
                </a:solidFill>
                <a:latin typeface="Roboto Condensed"/>
              </a:rPr>
              <a:t> </a:t>
            </a:r>
            <a:r>
              <a:rPr lang="en-US" sz="4299" dirty="0" err="1">
                <a:solidFill>
                  <a:srgbClr val="100F0D"/>
                </a:solidFill>
                <a:latin typeface="Roboto Condensed"/>
              </a:rPr>
              <a:t>vận</a:t>
            </a:r>
            <a:r>
              <a:rPr lang="en-US" sz="4299" dirty="0">
                <a:solidFill>
                  <a:srgbClr val="100F0D"/>
                </a:solidFill>
                <a:latin typeface="Roboto Condensed"/>
              </a:rPr>
              <a:t> </a:t>
            </a:r>
            <a:r>
              <a:rPr lang="en-US" sz="4299" dirty="0" err="1">
                <a:solidFill>
                  <a:srgbClr val="100F0D"/>
                </a:solidFill>
                <a:latin typeface="Roboto Condensed"/>
              </a:rPr>
              <a:t>hành</a:t>
            </a:r>
            <a:r>
              <a:rPr lang="en-US" sz="4299" dirty="0">
                <a:solidFill>
                  <a:srgbClr val="100F0D"/>
                </a:solidFill>
                <a:latin typeface="Roboto Condensed"/>
              </a:rPr>
              <a:t> </a:t>
            </a:r>
            <a:r>
              <a:rPr lang="en-US" sz="4299" dirty="0" err="1">
                <a:solidFill>
                  <a:srgbClr val="100F0D"/>
                </a:solidFill>
                <a:latin typeface="Roboto Condensed"/>
              </a:rPr>
              <a:t>sự</a:t>
            </a:r>
            <a:r>
              <a:rPr lang="en-US" sz="4299" dirty="0">
                <a:solidFill>
                  <a:srgbClr val="100F0D"/>
                </a:solidFill>
                <a:latin typeface="Roboto Condensed"/>
              </a:rPr>
              <a:t> </a:t>
            </a:r>
            <a:r>
              <a:rPr lang="en-US" sz="4299" dirty="0" err="1">
                <a:solidFill>
                  <a:srgbClr val="100F0D"/>
                </a:solidFill>
                <a:latin typeface="Roboto Condensed"/>
              </a:rPr>
              <a:t>vật</a:t>
            </a:r>
            <a:r>
              <a:rPr lang="en-US" sz="4299" dirty="0">
                <a:solidFill>
                  <a:srgbClr val="100F0D"/>
                </a:solidFill>
                <a:latin typeface="Roboto Condensed"/>
              </a:rPr>
              <a:t>: </a:t>
            </a:r>
            <a:r>
              <a:rPr lang="en-US" sz="4299" dirty="0" err="1">
                <a:solidFill>
                  <a:srgbClr val="100F0D"/>
                </a:solidFill>
                <a:latin typeface="Roboto Condensed"/>
              </a:rPr>
              <a:t>xuồng</a:t>
            </a:r>
            <a:r>
              <a:rPr lang="en-US" sz="4299" dirty="0">
                <a:solidFill>
                  <a:srgbClr val="100F0D"/>
                </a:solidFill>
                <a:latin typeface="Roboto Condensed"/>
              </a:rPr>
              <a:t> </a:t>
            </a:r>
            <a:r>
              <a:rPr lang="en-US" sz="4299" dirty="0" err="1">
                <a:solidFill>
                  <a:srgbClr val="100F0D"/>
                </a:solidFill>
                <a:latin typeface="Roboto Condensed"/>
              </a:rPr>
              <a:t>chèo</a:t>
            </a:r>
            <a:r>
              <a:rPr lang="en-US" sz="4299" dirty="0">
                <a:solidFill>
                  <a:srgbClr val="100F0D"/>
                </a:solidFill>
                <a:latin typeface="Roboto Condensed"/>
              </a:rPr>
              <a:t>, </a:t>
            </a:r>
            <a:r>
              <a:rPr lang="en-US" sz="4299" dirty="0" err="1">
                <a:solidFill>
                  <a:srgbClr val="100F0D"/>
                </a:solidFill>
                <a:latin typeface="Roboto Condensed"/>
              </a:rPr>
              <a:t>xuồng</a:t>
            </a:r>
            <a:r>
              <a:rPr lang="en-US" sz="4299" dirty="0">
                <a:solidFill>
                  <a:srgbClr val="100F0D"/>
                </a:solidFill>
                <a:latin typeface="Roboto Condensed"/>
              </a:rPr>
              <a:t> </a:t>
            </a:r>
            <a:r>
              <a:rPr lang="en-US" sz="4299" dirty="0" err="1">
                <a:solidFill>
                  <a:srgbClr val="100F0D"/>
                </a:solidFill>
                <a:latin typeface="Roboto Condensed"/>
              </a:rPr>
              <a:t>máy</a:t>
            </a:r>
            <a:endParaRPr lang="en-US" sz="4299" dirty="0">
              <a:solidFill>
                <a:srgbClr val="100F0D"/>
              </a:solidFill>
              <a:latin typeface="Roboto Condensed"/>
            </a:endParaRPr>
          </a:p>
          <a:p>
            <a:pPr algn="just">
              <a:lnSpc>
                <a:spcPts val="6019"/>
              </a:lnSpc>
            </a:pPr>
            <a:r>
              <a:rPr lang="en-US" sz="4299" dirty="0">
                <a:solidFill>
                  <a:srgbClr val="100F0D"/>
                </a:solidFill>
                <a:latin typeface="Roboto Condensed"/>
              </a:rPr>
              <a:t>c. </a:t>
            </a:r>
            <a:r>
              <a:rPr lang="en-US" sz="4299" dirty="0" err="1">
                <a:solidFill>
                  <a:srgbClr val="100F0D"/>
                </a:solidFill>
                <a:latin typeface="Roboto Condensed"/>
              </a:rPr>
              <a:t>Chỉ</a:t>
            </a:r>
            <a:r>
              <a:rPr lang="en-US" sz="4299" dirty="0">
                <a:solidFill>
                  <a:srgbClr val="100F0D"/>
                </a:solidFill>
                <a:latin typeface="Roboto Condensed"/>
              </a:rPr>
              <a:t> </a:t>
            </a:r>
            <a:r>
              <a:rPr lang="en-US" sz="4299" dirty="0" err="1">
                <a:solidFill>
                  <a:srgbClr val="100F0D"/>
                </a:solidFill>
                <a:latin typeface="Roboto Condensed"/>
              </a:rPr>
              <a:t>công</a:t>
            </a:r>
            <a:r>
              <a:rPr lang="en-US" sz="4299" dirty="0">
                <a:solidFill>
                  <a:srgbClr val="100F0D"/>
                </a:solidFill>
                <a:latin typeface="Roboto Condensed"/>
              </a:rPr>
              <a:t> </a:t>
            </a:r>
            <a:r>
              <a:rPr lang="en-US" sz="4299" dirty="0" err="1">
                <a:solidFill>
                  <a:srgbClr val="100F0D"/>
                </a:solidFill>
                <a:latin typeface="Roboto Condensed"/>
              </a:rPr>
              <a:t>dụng</a:t>
            </a:r>
            <a:r>
              <a:rPr lang="en-US" sz="4299" dirty="0">
                <a:solidFill>
                  <a:srgbClr val="100F0D"/>
                </a:solidFill>
                <a:latin typeface="Roboto Condensed"/>
              </a:rPr>
              <a:t> </a:t>
            </a:r>
            <a:r>
              <a:rPr lang="en-US" sz="4299" dirty="0" err="1">
                <a:solidFill>
                  <a:srgbClr val="100F0D"/>
                </a:solidFill>
                <a:latin typeface="Roboto Condensed"/>
              </a:rPr>
              <a:t>của</a:t>
            </a:r>
            <a:r>
              <a:rPr lang="en-US" sz="4299" dirty="0">
                <a:solidFill>
                  <a:srgbClr val="100F0D"/>
                </a:solidFill>
                <a:latin typeface="Roboto Condensed"/>
              </a:rPr>
              <a:t> </a:t>
            </a:r>
            <a:r>
              <a:rPr lang="en-US" sz="4299" dirty="0" err="1">
                <a:solidFill>
                  <a:srgbClr val="100F0D"/>
                </a:solidFill>
                <a:latin typeface="Roboto Condensed"/>
              </a:rPr>
              <a:t>sự</a:t>
            </a:r>
            <a:r>
              <a:rPr lang="en-US" sz="4299" dirty="0">
                <a:solidFill>
                  <a:srgbClr val="100F0D"/>
                </a:solidFill>
                <a:latin typeface="Roboto Condensed"/>
              </a:rPr>
              <a:t> </a:t>
            </a:r>
            <a:r>
              <a:rPr lang="en-US" sz="4299" dirty="0" err="1">
                <a:solidFill>
                  <a:srgbClr val="100F0D"/>
                </a:solidFill>
                <a:latin typeface="Roboto Condensed"/>
              </a:rPr>
              <a:t>vật</a:t>
            </a:r>
            <a:r>
              <a:rPr lang="en-US" sz="4299" dirty="0">
                <a:solidFill>
                  <a:srgbClr val="100F0D"/>
                </a:solidFill>
                <a:latin typeface="Roboto Condensed"/>
              </a:rPr>
              <a:t>: </a:t>
            </a:r>
            <a:r>
              <a:rPr lang="en-US" sz="4299" dirty="0" err="1">
                <a:solidFill>
                  <a:srgbClr val="100F0D"/>
                </a:solidFill>
                <a:latin typeface="Roboto Condensed"/>
              </a:rPr>
              <a:t>ghe</a:t>
            </a:r>
            <a:r>
              <a:rPr lang="en-US" sz="4299" dirty="0">
                <a:solidFill>
                  <a:srgbClr val="100F0D"/>
                </a:solidFill>
                <a:latin typeface="Roboto Condensed"/>
              </a:rPr>
              <a:t> </a:t>
            </a:r>
            <a:r>
              <a:rPr lang="en-US" sz="4299" dirty="0" err="1">
                <a:solidFill>
                  <a:srgbClr val="100F0D"/>
                </a:solidFill>
                <a:latin typeface="Roboto Condensed"/>
              </a:rPr>
              <a:t>câu</a:t>
            </a:r>
            <a:r>
              <a:rPr lang="en-US" sz="4299" dirty="0">
                <a:solidFill>
                  <a:srgbClr val="100F0D"/>
                </a:solidFill>
                <a:latin typeface="Roboto Condensed"/>
              </a:rPr>
              <a:t>, </a:t>
            </a:r>
            <a:r>
              <a:rPr lang="en-US" sz="4299" dirty="0" err="1">
                <a:solidFill>
                  <a:srgbClr val="100F0D"/>
                </a:solidFill>
                <a:latin typeface="Roboto Condensed"/>
              </a:rPr>
              <a:t>ghe</a:t>
            </a:r>
            <a:r>
              <a:rPr lang="en-US" sz="4299" dirty="0">
                <a:solidFill>
                  <a:srgbClr val="100F0D"/>
                </a:solidFill>
                <a:latin typeface="Roboto Condensed"/>
              </a:rPr>
              <a:t> </a:t>
            </a:r>
            <a:r>
              <a:rPr lang="en-US" sz="4299" dirty="0" err="1">
                <a:solidFill>
                  <a:srgbClr val="100F0D"/>
                </a:solidFill>
                <a:latin typeface="Roboto Condensed"/>
              </a:rPr>
              <a:t>cào</a:t>
            </a:r>
            <a:r>
              <a:rPr lang="en-US" sz="4299" dirty="0">
                <a:solidFill>
                  <a:srgbClr val="100F0D"/>
                </a:solidFill>
                <a:latin typeface="Roboto Condensed"/>
              </a:rPr>
              <a:t> </a:t>
            </a:r>
            <a:r>
              <a:rPr lang="en-US" sz="4299" dirty="0" err="1">
                <a:solidFill>
                  <a:srgbClr val="100F0D"/>
                </a:solidFill>
                <a:latin typeface="Roboto Condensed"/>
              </a:rPr>
              <a:t>tôm</a:t>
            </a:r>
            <a:endParaRPr lang="en-US" sz="4299" dirty="0">
              <a:solidFill>
                <a:srgbClr val="100F0D"/>
              </a:solidFill>
              <a:latin typeface="Roboto Condensed"/>
            </a:endParaRPr>
          </a:p>
          <a:p>
            <a:pPr algn="just">
              <a:lnSpc>
                <a:spcPts val="6019"/>
              </a:lnSpc>
              <a:spcBef>
                <a:spcPct val="0"/>
              </a:spcBef>
            </a:pPr>
            <a:endParaRPr lang="en-US" sz="4299" dirty="0">
              <a:solidFill>
                <a:srgbClr val="100F0D"/>
              </a:solidFill>
              <a:latin typeface="Roboto Condensed"/>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7026041"/>
            <a:ext cx="1558466" cy="1467792"/>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87273" y="1981841"/>
            <a:ext cx="1070195" cy="1467848"/>
          </a:xfrm>
          <a:prstGeom prst="rect">
            <a:avLst/>
          </a:prstGeom>
        </p:spPr>
      </p:pic>
      <p:sp>
        <p:nvSpPr>
          <p:cNvPr id="10" name="TextBox 10"/>
          <p:cNvSpPr txBox="1"/>
          <p:nvPr/>
        </p:nvSpPr>
        <p:spPr>
          <a:xfrm>
            <a:off x="868020" y="524547"/>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620984">
            <a:off x="102868" y="7547421"/>
            <a:ext cx="5820782" cy="1280572"/>
          </a:xfrm>
          <a:prstGeom prst="rect">
            <a:avLst/>
          </a:prstGeom>
        </p:spPr>
      </p:pic>
      <p:pic>
        <p:nvPicPr>
          <p:cNvPr id="3" name="Picture 3"/>
          <p:cNvPicPr>
            <a:picLocks noChangeAspect="1"/>
          </p:cNvPicPr>
          <p:nvPr/>
        </p:nvPicPr>
        <p:blipFill>
          <a:blip r:embed="rId2"/>
          <a:srcRect/>
          <a:stretch>
            <a:fillRect/>
          </a:stretch>
        </p:blipFill>
        <p:spPr>
          <a:xfrm rot="-471746">
            <a:off x="3977910" y="1704986"/>
            <a:ext cx="10466569" cy="8425588"/>
          </a:xfrm>
          <a:prstGeom prst="rect">
            <a:avLst/>
          </a:prstGeom>
        </p:spPr>
      </p:pic>
      <p:pic>
        <p:nvPicPr>
          <p:cNvPr id="4" name="Picture 4"/>
          <p:cNvPicPr>
            <a:picLocks noChangeAspect="1"/>
          </p:cNvPicPr>
          <p:nvPr/>
        </p:nvPicPr>
        <p:blipFill>
          <a:blip r:embed="rId2"/>
          <a:srcRect/>
          <a:stretch>
            <a:fillRect/>
          </a:stretch>
        </p:blipFill>
        <p:spPr>
          <a:xfrm rot="4796940">
            <a:off x="-2148060" y="9564359"/>
            <a:ext cx="7767037" cy="3873810"/>
          </a:xfrm>
          <a:prstGeom prst="rect">
            <a:avLst/>
          </a:prstGeom>
        </p:spPr>
      </p:pic>
      <p:pic>
        <p:nvPicPr>
          <p:cNvPr id="5" name="Picture 5"/>
          <p:cNvPicPr>
            <a:picLocks noChangeAspect="1"/>
          </p:cNvPicPr>
          <p:nvPr/>
        </p:nvPicPr>
        <p:blipFill>
          <a:blip r:embed="rId2"/>
          <a:srcRect/>
          <a:stretch>
            <a:fillRect/>
          </a:stretch>
        </p:blipFill>
        <p:spPr>
          <a:xfrm>
            <a:off x="7282167" y="1193364"/>
            <a:ext cx="3196255" cy="1172294"/>
          </a:xfrm>
          <a:prstGeom prst="rect">
            <a:avLst/>
          </a:prstGeom>
        </p:spPr>
      </p:pic>
      <p:pic>
        <p:nvPicPr>
          <p:cNvPr id="6" name="Picture 6"/>
          <p:cNvPicPr>
            <a:picLocks noChangeAspect="1"/>
          </p:cNvPicPr>
          <p:nvPr/>
        </p:nvPicPr>
        <p:blipFill>
          <a:blip r:embed="rId2"/>
          <a:srcRect/>
          <a:stretch>
            <a:fillRect/>
          </a:stretch>
        </p:blipFill>
        <p:spPr>
          <a:xfrm>
            <a:off x="7999754" y="9216407"/>
            <a:ext cx="2752208" cy="146524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75084" y="9251164"/>
            <a:ext cx="988570" cy="142333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63142" y="1644397"/>
            <a:ext cx="4254023" cy="4114800"/>
          </a:xfrm>
          <a:prstGeom prst="rect">
            <a:avLst/>
          </a:prstGeom>
        </p:spPr>
      </p:pic>
      <p:pic>
        <p:nvPicPr>
          <p:cNvPr id="9" name="Picture 9"/>
          <p:cNvPicPr>
            <a:picLocks noChangeAspect="1"/>
          </p:cNvPicPr>
          <p:nvPr/>
        </p:nvPicPr>
        <p:blipFill>
          <a:blip r:embed="rId2"/>
          <a:srcRect/>
          <a:stretch>
            <a:fillRect/>
          </a:stretch>
        </p:blipFill>
        <p:spPr>
          <a:xfrm rot="-399852">
            <a:off x="4504191" y="2440019"/>
            <a:ext cx="9395580" cy="6252331"/>
          </a:xfrm>
          <a:prstGeom prst="rect">
            <a:avLst/>
          </a:prstGeom>
        </p:spPr>
      </p:pic>
      <p:sp>
        <p:nvSpPr>
          <p:cNvPr id="10" name="TextBox 10"/>
          <p:cNvSpPr txBox="1"/>
          <p:nvPr/>
        </p:nvSpPr>
        <p:spPr>
          <a:xfrm>
            <a:off x="-206710" y="125169"/>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
        <p:nvSpPr>
          <p:cNvPr id="11" name="TextBox 11"/>
          <p:cNvSpPr txBox="1"/>
          <p:nvPr/>
        </p:nvSpPr>
        <p:spPr>
          <a:xfrm>
            <a:off x="15339835" y="2100476"/>
            <a:ext cx="2480764" cy="3107392"/>
          </a:xfrm>
          <a:prstGeom prst="rect">
            <a:avLst/>
          </a:prstGeom>
        </p:spPr>
        <p:txBody>
          <a:bodyPr lIns="0" tIns="0" rIns="0" bIns="0" rtlCol="0" anchor="t">
            <a:spAutoFit/>
          </a:bodyPr>
          <a:lstStyle/>
          <a:p>
            <a:pPr algn="ctr">
              <a:lnSpc>
                <a:spcPts val="6160"/>
              </a:lnSpc>
            </a:pPr>
            <a:r>
              <a:rPr lang="en-US" sz="4400">
                <a:solidFill>
                  <a:srgbClr val="603813"/>
                </a:solidFill>
                <a:latin typeface="Roboto Condensed Bold"/>
              </a:rPr>
              <a:t>Nhìn hình ảnh và tìm thuật ngữ phù hợp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B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09551" y="1025332"/>
            <a:ext cx="8539701" cy="6554220"/>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7841" y="-1241739"/>
            <a:ext cx="6413133" cy="6889108"/>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850742"/>
            <a:ext cx="1813915" cy="1999306"/>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47665" y="2561865"/>
            <a:ext cx="1511635" cy="229906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749251" y="4872105"/>
            <a:ext cx="4284536" cy="5414895"/>
          </a:xfrm>
          <a:prstGeom prst="rect">
            <a:avLst/>
          </a:prstGeom>
        </p:spPr>
      </p:pic>
      <p:sp>
        <p:nvSpPr>
          <p:cNvPr id="7" name="TextBox 7"/>
          <p:cNvSpPr txBox="1"/>
          <p:nvPr/>
        </p:nvSpPr>
        <p:spPr>
          <a:xfrm>
            <a:off x="5805563" y="2466615"/>
            <a:ext cx="6921319" cy="3180755"/>
          </a:xfrm>
          <a:prstGeom prst="rect">
            <a:avLst/>
          </a:prstGeom>
        </p:spPr>
        <p:txBody>
          <a:bodyPr lIns="0" tIns="0" rIns="0" bIns="0" rtlCol="0" anchor="t">
            <a:spAutoFit/>
          </a:bodyPr>
          <a:lstStyle/>
          <a:p>
            <a:pPr algn="ctr">
              <a:lnSpc>
                <a:spcPts val="6299"/>
              </a:lnSpc>
            </a:pPr>
            <a:r>
              <a:rPr lang="en-US" sz="4500" dirty="0" err="1">
                <a:solidFill>
                  <a:srgbClr val="3B3B3B"/>
                </a:solidFill>
                <a:latin typeface="Roboto Condensed Bold"/>
              </a:rPr>
              <a:t>Các</a:t>
            </a:r>
            <a:r>
              <a:rPr lang="en-US" sz="4500" dirty="0">
                <a:solidFill>
                  <a:srgbClr val="3B3B3B"/>
                </a:solidFill>
                <a:latin typeface="Roboto Condensed Bold"/>
              </a:rPr>
              <a:t> </a:t>
            </a:r>
            <a:r>
              <a:rPr lang="en-US" sz="4500" dirty="0" err="1">
                <a:solidFill>
                  <a:srgbClr val="3B3B3B"/>
                </a:solidFill>
                <a:latin typeface="Roboto Condensed Bold"/>
              </a:rPr>
              <a:t>thuật</a:t>
            </a:r>
            <a:r>
              <a:rPr lang="en-US" sz="4500" dirty="0">
                <a:solidFill>
                  <a:srgbClr val="3B3B3B"/>
                </a:solidFill>
                <a:latin typeface="Roboto Condensed Bold"/>
              </a:rPr>
              <a:t> </a:t>
            </a:r>
            <a:r>
              <a:rPr lang="en-US" sz="4500" dirty="0" err="1">
                <a:solidFill>
                  <a:srgbClr val="3B3B3B"/>
                </a:solidFill>
                <a:latin typeface="Roboto Condensed Bold"/>
              </a:rPr>
              <a:t>ngữ</a:t>
            </a:r>
            <a:r>
              <a:rPr lang="en-US" sz="4500" dirty="0">
                <a:solidFill>
                  <a:srgbClr val="3B3B3B"/>
                </a:solidFill>
                <a:latin typeface="Roboto Condensed Bold"/>
              </a:rPr>
              <a:t> </a:t>
            </a:r>
            <a:r>
              <a:rPr lang="en-US" sz="4500" dirty="0" err="1">
                <a:solidFill>
                  <a:srgbClr val="3B3B3B"/>
                </a:solidFill>
                <a:latin typeface="Roboto Condensed Bold"/>
              </a:rPr>
              <a:t>quen</a:t>
            </a:r>
            <a:r>
              <a:rPr lang="en-US" sz="4500" dirty="0">
                <a:solidFill>
                  <a:srgbClr val="3B3B3B"/>
                </a:solidFill>
                <a:latin typeface="Roboto Condensed Bold"/>
              </a:rPr>
              <a:t> </a:t>
            </a:r>
            <a:r>
              <a:rPr lang="en-US" sz="4500" dirty="0" err="1">
                <a:solidFill>
                  <a:srgbClr val="3B3B3B"/>
                </a:solidFill>
                <a:latin typeface="Roboto Condensed Bold"/>
              </a:rPr>
              <a:t>thuộc</a:t>
            </a:r>
            <a:r>
              <a:rPr lang="en-US" sz="4500" dirty="0">
                <a:solidFill>
                  <a:srgbClr val="3B3B3B"/>
                </a:solidFill>
                <a:latin typeface="Roboto Condensed Bold"/>
              </a:rPr>
              <a:t> </a:t>
            </a:r>
            <a:r>
              <a:rPr lang="en-US" sz="4500" dirty="0" err="1">
                <a:solidFill>
                  <a:srgbClr val="3B3B3B"/>
                </a:solidFill>
                <a:latin typeface="Roboto Condensed Bold"/>
              </a:rPr>
              <a:t>sẽ</a:t>
            </a:r>
            <a:r>
              <a:rPr lang="en-US" sz="4500" dirty="0">
                <a:solidFill>
                  <a:srgbClr val="3B3B3B"/>
                </a:solidFill>
                <a:latin typeface="Roboto Condensed Bold"/>
              </a:rPr>
              <a:t> </a:t>
            </a:r>
            <a:r>
              <a:rPr lang="en-US" sz="4500" dirty="0" err="1">
                <a:solidFill>
                  <a:srgbClr val="3B3B3B"/>
                </a:solidFill>
                <a:latin typeface="Roboto Condensed Bold"/>
              </a:rPr>
              <a:t>lần</a:t>
            </a:r>
            <a:r>
              <a:rPr lang="en-US" sz="4500" dirty="0">
                <a:solidFill>
                  <a:srgbClr val="3B3B3B"/>
                </a:solidFill>
                <a:latin typeface="Roboto Condensed Bold"/>
              </a:rPr>
              <a:t> </a:t>
            </a:r>
            <a:r>
              <a:rPr lang="en-US" sz="4500" dirty="0" err="1">
                <a:solidFill>
                  <a:srgbClr val="3B3B3B"/>
                </a:solidFill>
                <a:latin typeface="Roboto Condensed Bold"/>
              </a:rPr>
              <a:t>lượt</a:t>
            </a:r>
            <a:r>
              <a:rPr lang="en-US" sz="4500" dirty="0">
                <a:solidFill>
                  <a:srgbClr val="3B3B3B"/>
                </a:solidFill>
                <a:latin typeface="Roboto Condensed Bold"/>
              </a:rPr>
              <a:t> </a:t>
            </a:r>
            <a:r>
              <a:rPr lang="en-US" sz="4500" dirty="0" err="1">
                <a:solidFill>
                  <a:srgbClr val="3B3B3B"/>
                </a:solidFill>
                <a:latin typeface="Roboto Condensed Bold"/>
              </a:rPr>
              <a:t>xuất</a:t>
            </a:r>
            <a:r>
              <a:rPr lang="en-US" sz="4500" dirty="0">
                <a:solidFill>
                  <a:srgbClr val="3B3B3B"/>
                </a:solidFill>
                <a:latin typeface="Roboto Condensed Bold"/>
              </a:rPr>
              <a:t> </a:t>
            </a:r>
            <a:r>
              <a:rPr lang="en-US" sz="4500" dirty="0" err="1">
                <a:solidFill>
                  <a:srgbClr val="3B3B3B"/>
                </a:solidFill>
                <a:latin typeface="Roboto Condensed Bold"/>
              </a:rPr>
              <a:t>hiện</a:t>
            </a:r>
            <a:r>
              <a:rPr lang="en-US" sz="4500" dirty="0">
                <a:solidFill>
                  <a:srgbClr val="3B3B3B"/>
                </a:solidFill>
                <a:latin typeface="Roboto Condensed Bold"/>
              </a:rPr>
              <a:t> </a:t>
            </a:r>
            <a:r>
              <a:rPr lang="en-US" sz="4500" dirty="0" err="1">
                <a:solidFill>
                  <a:srgbClr val="3B3B3B"/>
                </a:solidFill>
                <a:latin typeface="Roboto Condensed Bold"/>
              </a:rPr>
              <a:t>trên</a:t>
            </a:r>
            <a:r>
              <a:rPr lang="en-US" sz="4500" dirty="0">
                <a:solidFill>
                  <a:srgbClr val="3B3B3B"/>
                </a:solidFill>
                <a:latin typeface="Roboto Condensed Bold"/>
              </a:rPr>
              <a:t> </a:t>
            </a:r>
            <a:r>
              <a:rPr lang="en-US" sz="4500" dirty="0" err="1">
                <a:solidFill>
                  <a:srgbClr val="3B3B3B"/>
                </a:solidFill>
                <a:latin typeface="Roboto Condensed Bold"/>
              </a:rPr>
              <a:t>màn</a:t>
            </a:r>
            <a:r>
              <a:rPr lang="en-US" sz="4500" dirty="0">
                <a:solidFill>
                  <a:srgbClr val="3B3B3B"/>
                </a:solidFill>
                <a:latin typeface="Roboto Condensed Bold"/>
              </a:rPr>
              <a:t> </a:t>
            </a:r>
            <a:r>
              <a:rPr lang="en-US" sz="4500" dirty="0" err="1">
                <a:solidFill>
                  <a:srgbClr val="3B3B3B"/>
                </a:solidFill>
                <a:latin typeface="Roboto Condensed Bold"/>
              </a:rPr>
              <a:t>hình</a:t>
            </a:r>
            <a:r>
              <a:rPr lang="en-US" sz="4500" dirty="0">
                <a:solidFill>
                  <a:srgbClr val="3B3B3B"/>
                </a:solidFill>
                <a:latin typeface="Roboto Condensed Bold"/>
              </a:rPr>
              <a:t>, HS </a:t>
            </a:r>
            <a:r>
              <a:rPr lang="en-US" sz="4500" dirty="0" err="1">
                <a:solidFill>
                  <a:srgbClr val="3B3B3B"/>
                </a:solidFill>
                <a:latin typeface="Roboto Condensed Bold"/>
              </a:rPr>
              <a:t>suy</a:t>
            </a:r>
            <a:r>
              <a:rPr lang="en-US" sz="4500" dirty="0">
                <a:solidFill>
                  <a:srgbClr val="3B3B3B"/>
                </a:solidFill>
                <a:latin typeface="Roboto Condensed Bold"/>
              </a:rPr>
              <a:t> </a:t>
            </a:r>
            <a:r>
              <a:rPr lang="en-US" sz="4500" dirty="0" err="1">
                <a:solidFill>
                  <a:srgbClr val="3B3B3B"/>
                </a:solidFill>
                <a:latin typeface="Roboto Condensed Bold"/>
              </a:rPr>
              <a:t>nghĩ</a:t>
            </a:r>
            <a:r>
              <a:rPr lang="en-US" sz="4500" dirty="0">
                <a:solidFill>
                  <a:srgbClr val="3B3B3B"/>
                </a:solidFill>
                <a:latin typeface="Roboto Condensed Bold"/>
              </a:rPr>
              <a:t> </a:t>
            </a:r>
            <a:r>
              <a:rPr lang="en-US" sz="4500" dirty="0" err="1">
                <a:solidFill>
                  <a:srgbClr val="3B3B3B"/>
                </a:solidFill>
                <a:latin typeface="Roboto Condensed Bold"/>
              </a:rPr>
              <a:t>nhanh</a:t>
            </a:r>
            <a:r>
              <a:rPr lang="en-US" sz="4500" dirty="0">
                <a:solidFill>
                  <a:srgbClr val="3B3B3B"/>
                </a:solidFill>
                <a:latin typeface="Roboto Condensed Bold"/>
              </a:rPr>
              <a:t> </a:t>
            </a:r>
            <a:r>
              <a:rPr lang="en-US" sz="4500" dirty="0" err="1">
                <a:solidFill>
                  <a:srgbClr val="3B3B3B"/>
                </a:solidFill>
                <a:latin typeface="Roboto Condensed Bold"/>
              </a:rPr>
              <a:t>để</a:t>
            </a:r>
            <a:r>
              <a:rPr lang="en-US" sz="4500" dirty="0">
                <a:solidFill>
                  <a:srgbClr val="3B3B3B"/>
                </a:solidFill>
                <a:latin typeface="Roboto Condensed Bold"/>
              </a:rPr>
              <a:t> </a:t>
            </a:r>
            <a:r>
              <a:rPr lang="en-US" sz="4500" dirty="0" err="1">
                <a:solidFill>
                  <a:srgbClr val="3B3B3B"/>
                </a:solidFill>
                <a:latin typeface="Roboto Condensed Bold"/>
              </a:rPr>
              <a:t>giải</a:t>
            </a:r>
            <a:r>
              <a:rPr lang="en-US" sz="4500" dirty="0">
                <a:solidFill>
                  <a:srgbClr val="3B3B3B"/>
                </a:solidFill>
                <a:latin typeface="Roboto Condensed Bold"/>
              </a:rPr>
              <a:t> </a:t>
            </a:r>
            <a:r>
              <a:rPr lang="en-US" sz="4500" dirty="0" err="1">
                <a:solidFill>
                  <a:srgbClr val="3B3B3B"/>
                </a:solidFill>
                <a:latin typeface="Roboto Condensed Bold"/>
              </a:rPr>
              <a:t>nghĩa</a:t>
            </a:r>
            <a:r>
              <a:rPr lang="en-US" sz="4500" dirty="0">
                <a:solidFill>
                  <a:srgbClr val="3B3B3B"/>
                </a:solidFill>
                <a:latin typeface="Roboto Condensed Bold"/>
              </a:rPr>
              <a:t> </a:t>
            </a:r>
            <a:r>
              <a:rPr lang="en-US" sz="4500" dirty="0" err="1">
                <a:solidFill>
                  <a:srgbClr val="3B3B3B"/>
                </a:solidFill>
                <a:latin typeface="Roboto Condensed Bold"/>
              </a:rPr>
              <a:t>những</a:t>
            </a:r>
            <a:r>
              <a:rPr lang="en-US" sz="4500" dirty="0">
                <a:solidFill>
                  <a:srgbClr val="3B3B3B"/>
                </a:solidFill>
                <a:latin typeface="Roboto Condensed Bold"/>
              </a:rPr>
              <a:t> </a:t>
            </a:r>
            <a:r>
              <a:rPr lang="en-US" sz="4500" dirty="0" err="1">
                <a:solidFill>
                  <a:srgbClr val="3B3B3B"/>
                </a:solidFill>
                <a:latin typeface="Roboto Condensed Bold"/>
              </a:rPr>
              <a:t>thuật</a:t>
            </a:r>
            <a:r>
              <a:rPr lang="en-US" sz="4500" dirty="0">
                <a:solidFill>
                  <a:srgbClr val="3B3B3B"/>
                </a:solidFill>
                <a:latin typeface="Roboto Condensed Bold"/>
              </a:rPr>
              <a:t> </a:t>
            </a:r>
            <a:r>
              <a:rPr lang="en-US" sz="4500" dirty="0" err="1">
                <a:solidFill>
                  <a:srgbClr val="3B3B3B"/>
                </a:solidFill>
                <a:latin typeface="Roboto Condensed Bold"/>
              </a:rPr>
              <a:t>ngữ</a:t>
            </a:r>
            <a:r>
              <a:rPr lang="en-US" sz="4500" dirty="0">
                <a:solidFill>
                  <a:srgbClr val="3B3B3B"/>
                </a:solidFill>
                <a:latin typeface="Roboto Condensed Bold"/>
              </a:rPr>
              <a:t> </a:t>
            </a:r>
            <a:r>
              <a:rPr lang="en-US" sz="4500" dirty="0" err="1">
                <a:solidFill>
                  <a:srgbClr val="3B3B3B"/>
                </a:solidFill>
                <a:latin typeface="Roboto Condensed Bold"/>
              </a:rPr>
              <a:t>đó</a:t>
            </a:r>
            <a:endParaRPr lang="en-US" sz="4500" dirty="0">
              <a:solidFill>
                <a:srgbClr val="3B3B3B"/>
              </a:solidFill>
              <a:latin typeface="Roboto Condensed Bold"/>
            </a:endParaRPr>
          </a:p>
        </p:txBody>
      </p:sp>
      <p:sp>
        <p:nvSpPr>
          <p:cNvPr id="8" name="TextBox 8"/>
          <p:cNvSpPr txBox="1"/>
          <p:nvPr/>
        </p:nvSpPr>
        <p:spPr>
          <a:xfrm>
            <a:off x="5968961" y="4704626"/>
            <a:ext cx="7020879" cy="464571"/>
          </a:xfrm>
          <a:prstGeom prst="rect">
            <a:avLst/>
          </a:prstGeom>
        </p:spPr>
        <p:txBody>
          <a:bodyPr lIns="0" tIns="0" rIns="0" bIns="0" rtlCol="0" anchor="t">
            <a:spAutoFit/>
          </a:bodyPr>
          <a:lstStyle/>
          <a:p>
            <a:pPr marL="0" lvl="0" indent="0" algn="ctr">
              <a:lnSpc>
                <a:spcPts val="3833"/>
              </a:lnSpc>
              <a:spcBef>
                <a:spcPct val="0"/>
              </a:spcBef>
            </a:pPr>
            <a:r>
              <a:rPr lang="en-US" sz="2555" spc="319">
                <a:solidFill>
                  <a:srgbClr val="000000"/>
                </a:solidFill>
                <a:latin typeface="Glacial Indifference"/>
              </a:rPr>
              <a:t>-</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75410" y="818928"/>
            <a:ext cx="1337181" cy="1383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620984">
            <a:off x="102868" y="7547421"/>
            <a:ext cx="5820782" cy="1280572"/>
          </a:xfrm>
          <a:prstGeom prst="rect">
            <a:avLst/>
          </a:prstGeom>
        </p:spPr>
      </p:pic>
      <p:pic>
        <p:nvPicPr>
          <p:cNvPr id="3" name="Picture 3"/>
          <p:cNvPicPr>
            <a:picLocks noChangeAspect="1"/>
          </p:cNvPicPr>
          <p:nvPr/>
        </p:nvPicPr>
        <p:blipFill>
          <a:blip r:embed="rId2"/>
          <a:srcRect/>
          <a:stretch>
            <a:fillRect/>
          </a:stretch>
        </p:blipFill>
        <p:spPr>
          <a:xfrm rot="-471746">
            <a:off x="3977910" y="1704986"/>
            <a:ext cx="10466569" cy="8425588"/>
          </a:xfrm>
          <a:prstGeom prst="rect">
            <a:avLst/>
          </a:prstGeom>
        </p:spPr>
      </p:pic>
      <p:pic>
        <p:nvPicPr>
          <p:cNvPr id="4" name="Picture 4"/>
          <p:cNvPicPr>
            <a:picLocks noChangeAspect="1"/>
          </p:cNvPicPr>
          <p:nvPr/>
        </p:nvPicPr>
        <p:blipFill>
          <a:blip r:embed="rId2"/>
          <a:srcRect/>
          <a:stretch>
            <a:fillRect/>
          </a:stretch>
        </p:blipFill>
        <p:spPr>
          <a:xfrm rot="4796940">
            <a:off x="-1916275" y="9516844"/>
            <a:ext cx="7767037" cy="3873810"/>
          </a:xfrm>
          <a:prstGeom prst="rect">
            <a:avLst/>
          </a:prstGeom>
        </p:spPr>
      </p:pic>
      <p:pic>
        <p:nvPicPr>
          <p:cNvPr id="5" name="Picture 5"/>
          <p:cNvPicPr>
            <a:picLocks noChangeAspect="1"/>
          </p:cNvPicPr>
          <p:nvPr/>
        </p:nvPicPr>
        <p:blipFill>
          <a:blip r:embed="rId2"/>
          <a:srcRect/>
          <a:stretch>
            <a:fillRect/>
          </a:stretch>
        </p:blipFill>
        <p:spPr>
          <a:xfrm>
            <a:off x="7282167" y="1193364"/>
            <a:ext cx="3196255" cy="1172294"/>
          </a:xfrm>
          <a:prstGeom prst="rect">
            <a:avLst/>
          </a:prstGeom>
        </p:spPr>
      </p:pic>
      <p:pic>
        <p:nvPicPr>
          <p:cNvPr id="6" name="Picture 6"/>
          <p:cNvPicPr>
            <a:picLocks noChangeAspect="1"/>
          </p:cNvPicPr>
          <p:nvPr/>
        </p:nvPicPr>
        <p:blipFill>
          <a:blip r:embed="rId2"/>
          <a:srcRect/>
          <a:stretch>
            <a:fillRect/>
          </a:stretch>
        </p:blipFill>
        <p:spPr>
          <a:xfrm>
            <a:off x="7999754" y="9216407"/>
            <a:ext cx="2752208" cy="146524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75084" y="9251164"/>
            <a:ext cx="988570" cy="142333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63142" y="1644397"/>
            <a:ext cx="4254023" cy="4114800"/>
          </a:xfrm>
          <a:prstGeom prst="rect">
            <a:avLst/>
          </a:prstGeom>
        </p:spPr>
      </p:pic>
      <p:pic>
        <p:nvPicPr>
          <p:cNvPr id="9" name="Picture 9"/>
          <p:cNvPicPr>
            <a:picLocks noChangeAspect="1"/>
          </p:cNvPicPr>
          <p:nvPr/>
        </p:nvPicPr>
        <p:blipFill>
          <a:blip r:embed="rId2"/>
          <a:srcRect/>
          <a:stretch>
            <a:fillRect/>
          </a:stretch>
        </p:blipFill>
        <p:spPr>
          <a:xfrm rot="-414145">
            <a:off x="4449374" y="2461184"/>
            <a:ext cx="9389253" cy="6255590"/>
          </a:xfrm>
          <a:prstGeom prst="rect">
            <a:avLst/>
          </a:prstGeom>
        </p:spPr>
      </p:pic>
      <p:sp>
        <p:nvSpPr>
          <p:cNvPr id="10" name="TextBox 10"/>
          <p:cNvSpPr txBox="1"/>
          <p:nvPr/>
        </p:nvSpPr>
        <p:spPr>
          <a:xfrm>
            <a:off x="-206710" y="125169"/>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
        <p:nvSpPr>
          <p:cNvPr id="11" name="TextBox 11"/>
          <p:cNvSpPr txBox="1"/>
          <p:nvPr/>
        </p:nvSpPr>
        <p:spPr>
          <a:xfrm>
            <a:off x="15339835" y="2100476"/>
            <a:ext cx="2480764" cy="3107392"/>
          </a:xfrm>
          <a:prstGeom prst="rect">
            <a:avLst/>
          </a:prstGeom>
        </p:spPr>
        <p:txBody>
          <a:bodyPr lIns="0" tIns="0" rIns="0" bIns="0" rtlCol="0" anchor="t">
            <a:spAutoFit/>
          </a:bodyPr>
          <a:lstStyle/>
          <a:p>
            <a:pPr algn="ctr">
              <a:lnSpc>
                <a:spcPts val="6160"/>
              </a:lnSpc>
            </a:pPr>
            <a:r>
              <a:rPr lang="en-US" sz="4400">
                <a:solidFill>
                  <a:srgbClr val="603813"/>
                </a:solidFill>
                <a:latin typeface="Roboto Condensed Bold"/>
              </a:rPr>
              <a:t>Nhìn hình ảnh và tìm thuật ngữ phù hợp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620984">
            <a:off x="102868" y="7547421"/>
            <a:ext cx="5820782" cy="1280572"/>
          </a:xfrm>
          <a:prstGeom prst="rect">
            <a:avLst/>
          </a:prstGeom>
        </p:spPr>
      </p:pic>
      <p:pic>
        <p:nvPicPr>
          <p:cNvPr id="3" name="Picture 3"/>
          <p:cNvPicPr>
            <a:picLocks noChangeAspect="1"/>
          </p:cNvPicPr>
          <p:nvPr/>
        </p:nvPicPr>
        <p:blipFill>
          <a:blip r:embed="rId2"/>
          <a:srcRect/>
          <a:stretch>
            <a:fillRect/>
          </a:stretch>
        </p:blipFill>
        <p:spPr>
          <a:xfrm rot="-471746">
            <a:off x="3977910" y="1704986"/>
            <a:ext cx="10466569" cy="8425588"/>
          </a:xfrm>
          <a:prstGeom prst="rect">
            <a:avLst/>
          </a:prstGeom>
        </p:spPr>
      </p:pic>
      <p:pic>
        <p:nvPicPr>
          <p:cNvPr id="4" name="Picture 4"/>
          <p:cNvPicPr>
            <a:picLocks noChangeAspect="1"/>
          </p:cNvPicPr>
          <p:nvPr/>
        </p:nvPicPr>
        <p:blipFill>
          <a:blip r:embed="rId2"/>
          <a:srcRect/>
          <a:stretch>
            <a:fillRect/>
          </a:stretch>
        </p:blipFill>
        <p:spPr>
          <a:xfrm rot="4796940">
            <a:off x="-2148060" y="9540602"/>
            <a:ext cx="7767037" cy="3873810"/>
          </a:xfrm>
          <a:prstGeom prst="rect">
            <a:avLst/>
          </a:prstGeom>
        </p:spPr>
      </p:pic>
      <p:pic>
        <p:nvPicPr>
          <p:cNvPr id="5" name="Picture 5"/>
          <p:cNvPicPr>
            <a:picLocks noChangeAspect="1"/>
          </p:cNvPicPr>
          <p:nvPr/>
        </p:nvPicPr>
        <p:blipFill>
          <a:blip r:embed="rId2"/>
          <a:srcRect/>
          <a:stretch>
            <a:fillRect/>
          </a:stretch>
        </p:blipFill>
        <p:spPr>
          <a:xfrm>
            <a:off x="7282167" y="1193364"/>
            <a:ext cx="3196255" cy="1172294"/>
          </a:xfrm>
          <a:prstGeom prst="rect">
            <a:avLst/>
          </a:prstGeom>
        </p:spPr>
      </p:pic>
      <p:pic>
        <p:nvPicPr>
          <p:cNvPr id="6" name="Picture 6"/>
          <p:cNvPicPr>
            <a:picLocks noChangeAspect="1"/>
          </p:cNvPicPr>
          <p:nvPr/>
        </p:nvPicPr>
        <p:blipFill>
          <a:blip r:embed="rId2"/>
          <a:srcRect/>
          <a:stretch>
            <a:fillRect/>
          </a:stretch>
        </p:blipFill>
        <p:spPr>
          <a:xfrm>
            <a:off x="7999754" y="9216407"/>
            <a:ext cx="2752208" cy="146524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75084" y="9251164"/>
            <a:ext cx="988570" cy="142333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63142" y="1644397"/>
            <a:ext cx="4254023" cy="4114800"/>
          </a:xfrm>
          <a:prstGeom prst="rect">
            <a:avLst/>
          </a:prstGeom>
        </p:spPr>
      </p:pic>
      <p:pic>
        <p:nvPicPr>
          <p:cNvPr id="9" name="Picture 9"/>
          <p:cNvPicPr>
            <a:picLocks noChangeAspect="1"/>
          </p:cNvPicPr>
          <p:nvPr/>
        </p:nvPicPr>
        <p:blipFill>
          <a:blip r:embed="rId2"/>
          <a:srcRect/>
          <a:stretch>
            <a:fillRect/>
          </a:stretch>
        </p:blipFill>
        <p:spPr>
          <a:xfrm rot="-351732">
            <a:off x="4377967" y="2386576"/>
            <a:ext cx="9532065" cy="6359675"/>
          </a:xfrm>
          <a:prstGeom prst="rect">
            <a:avLst/>
          </a:prstGeom>
        </p:spPr>
      </p:pic>
      <p:sp>
        <p:nvSpPr>
          <p:cNvPr id="10" name="TextBox 10"/>
          <p:cNvSpPr txBox="1"/>
          <p:nvPr/>
        </p:nvSpPr>
        <p:spPr>
          <a:xfrm>
            <a:off x="-206710" y="125169"/>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
        <p:nvSpPr>
          <p:cNvPr id="11" name="TextBox 11"/>
          <p:cNvSpPr txBox="1"/>
          <p:nvPr/>
        </p:nvSpPr>
        <p:spPr>
          <a:xfrm>
            <a:off x="15339835" y="2100476"/>
            <a:ext cx="2480764" cy="3107392"/>
          </a:xfrm>
          <a:prstGeom prst="rect">
            <a:avLst/>
          </a:prstGeom>
        </p:spPr>
        <p:txBody>
          <a:bodyPr lIns="0" tIns="0" rIns="0" bIns="0" rtlCol="0" anchor="t">
            <a:spAutoFit/>
          </a:bodyPr>
          <a:lstStyle/>
          <a:p>
            <a:pPr algn="ctr">
              <a:lnSpc>
                <a:spcPts val="6160"/>
              </a:lnSpc>
            </a:pPr>
            <a:r>
              <a:rPr lang="en-US" sz="4400">
                <a:solidFill>
                  <a:srgbClr val="603813"/>
                </a:solidFill>
                <a:latin typeface="Roboto Condensed Bold"/>
              </a:rPr>
              <a:t>Nhìn hình ảnh và tìm thuật ngữ phù hợp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620984">
            <a:off x="102868" y="7547421"/>
            <a:ext cx="5820782" cy="1280572"/>
          </a:xfrm>
          <a:prstGeom prst="rect">
            <a:avLst/>
          </a:prstGeom>
        </p:spPr>
      </p:pic>
      <p:pic>
        <p:nvPicPr>
          <p:cNvPr id="3" name="Picture 3"/>
          <p:cNvPicPr>
            <a:picLocks noChangeAspect="1"/>
          </p:cNvPicPr>
          <p:nvPr/>
        </p:nvPicPr>
        <p:blipFill>
          <a:blip r:embed="rId2"/>
          <a:srcRect/>
          <a:stretch>
            <a:fillRect/>
          </a:stretch>
        </p:blipFill>
        <p:spPr>
          <a:xfrm rot="-471746">
            <a:off x="3977910" y="1704986"/>
            <a:ext cx="10466569" cy="8425588"/>
          </a:xfrm>
          <a:prstGeom prst="rect">
            <a:avLst/>
          </a:prstGeom>
        </p:spPr>
      </p:pic>
      <p:pic>
        <p:nvPicPr>
          <p:cNvPr id="4" name="Picture 4"/>
          <p:cNvPicPr>
            <a:picLocks noChangeAspect="1"/>
          </p:cNvPicPr>
          <p:nvPr/>
        </p:nvPicPr>
        <p:blipFill>
          <a:blip r:embed="rId2"/>
          <a:srcRect/>
          <a:stretch>
            <a:fillRect/>
          </a:stretch>
        </p:blipFill>
        <p:spPr>
          <a:xfrm rot="4796940">
            <a:off x="-1892517" y="9516844"/>
            <a:ext cx="7767037" cy="3873810"/>
          </a:xfrm>
          <a:prstGeom prst="rect">
            <a:avLst/>
          </a:prstGeom>
        </p:spPr>
      </p:pic>
      <p:pic>
        <p:nvPicPr>
          <p:cNvPr id="5" name="Picture 5"/>
          <p:cNvPicPr>
            <a:picLocks noChangeAspect="1"/>
          </p:cNvPicPr>
          <p:nvPr/>
        </p:nvPicPr>
        <p:blipFill>
          <a:blip r:embed="rId2"/>
          <a:srcRect/>
          <a:stretch>
            <a:fillRect/>
          </a:stretch>
        </p:blipFill>
        <p:spPr>
          <a:xfrm>
            <a:off x="7282167" y="1193364"/>
            <a:ext cx="3196255" cy="1172294"/>
          </a:xfrm>
          <a:prstGeom prst="rect">
            <a:avLst/>
          </a:prstGeom>
        </p:spPr>
      </p:pic>
      <p:pic>
        <p:nvPicPr>
          <p:cNvPr id="6" name="Picture 6"/>
          <p:cNvPicPr>
            <a:picLocks noChangeAspect="1"/>
          </p:cNvPicPr>
          <p:nvPr/>
        </p:nvPicPr>
        <p:blipFill>
          <a:blip r:embed="rId2"/>
          <a:srcRect/>
          <a:stretch>
            <a:fillRect/>
          </a:stretch>
        </p:blipFill>
        <p:spPr>
          <a:xfrm>
            <a:off x="7999754" y="9216407"/>
            <a:ext cx="2752208" cy="146524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875084" y="9251164"/>
            <a:ext cx="988570" cy="142333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033977" y="1644397"/>
            <a:ext cx="4254023" cy="4114800"/>
          </a:xfrm>
          <a:prstGeom prst="rect">
            <a:avLst/>
          </a:prstGeom>
        </p:spPr>
      </p:pic>
      <p:pic>
        <p:nvPicPr>
          <p:cNvPr id="9" name="Picture 9"/>
          <p:cNvPicPr>
            <a:picLocks noChangeAspect="1"/>
          </p:cNvPicPr>
          <p:nvPr/>
        </p:nvPicPr>
        <p:blipFill>
          <a:blip r:embed="rId2"/>
          <a:srcRect l="6255" r="6255"/>
          <a:stretch>
            <a:fillRect/>
          </a:stretch>
        </p:blipFill>
        <p:spPr>
          <a:xfrm rot="-380091">
            <a:off x="4266369" y="2490409"/>
            <a:ext cx="9755262" cy="6206755"/>
          </a:xfrm>
          <a:prstGeom prst="rect">
            <a:avLst/>
          </a:prstGeom>
        </p:spPr>
      </p:pic>
      <p:sp>
        <p:nvSpPr>
          <p:cNvPr id="10" name="TextBox 10"/>
          <p:cNvSpPr txBox="1"/>
          <p:nvPr/>
        </p:nvSpPr>
        <p:spPr>
          <a:xfrm>
            <a:off x="-206710" y="125169"/>
            <a:ext cx="11344796" cy="903531"/>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2. THỰC HÀNH THUẬT NGỮ</a:t>
            </a:r>
          </a:p>
        </p:txBody>
      </p:sp>
      <p:sp>
        <p:nvSpPr>
          <p:cNvPr id="11" name="TextBox 11"/>
          <p:cNvSpPr txBox="1"/>
          <p:nvPr/>
        </p:nvSpPr>
        <p:spPr>
          <a:xfrm>
            <a:off x="15339835" y="2100476"/>
            <a:ext cx="2480764" cy="3107392"/>
          </a:xfrm>
          <a:prstGeom prst="rect">
            <a:avLst/>
          </a:prstGeom>
        </p:spPr>
        <p:txBody>
          <a:bodyPr lIns="0" tIns="0" rIns="0" bIns="0" rtlCol="0" anchor="t">
            <a:spAutoFit/>
          </a:bodyPr>
          <a:lstStyle/>
          <a:p>
            <a:pPr algn="ctr">
              <a:lnSpc>
                <a:spcPts val="6160"/>
              </a:lnSpc>
            </a:pPr>
            <a:r>
              <a:rPr lang="en-US" sz="4400">
                <a:solidFill>
                  <a:srgbClr val="603813"/>
                </a:solidFill>
                <a:latin typeface="Roboto Condensed Bold"/>
              </a:rPr>
              <a:t>Nhìn hình ảnh và tìm thuật ngữ phù hợp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sp>
        <p:nvSpPr>
          <p:cNvPr id="2" name="TextBox 2"/>
          <p:cNvSpPr txBox="1"/>
          <p:nvPr/>
        </p:nvSpPr>
        <p:spPr>
          <a:xfrm>
            <a:off x="3109324" y="499500"/>
            <a:ext cx="13159445" cy="903473"/>
          </a:xfrm>
          <a:prstGeom prst="rect">
            <a:avLst/>
          </a:prstGeom>
        </p:spPr>
        <p:txBody>
          <a:bodyPr lIns="0" tIns="0" rIns="0" bIns="0" rtlCol="0" anchor="t">
            <a:spAutoFit/>
          </a:bodyPr>
          <a:lstStyle/>
          <a:p>
            <a:pPr algn="ctr">
              <a:lnSpc>
                <a:spcPts val="7419"/>
              </a:lnSpc>
              <a:spcBef>
                <a:spcPct val="0"/>
              </a:spcBef>
            </a:pPr>
            <a:r>
              <a:rPr lang="en-US" sz="5299">
                <a:solidFill>
                  <a:srgbClr val="6B4C31"/>
                </a:solidFill>
                <a:latin typeface="Fraunces Bold"/>
              </a:rPr>
              <a:t>III. VIẾT NGẮN</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09289">
            <a:off x="15166944" y="2307416"/>
            <a:ext cx="4901744" cy="1648768"/>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25124" y="7170473"/>
            <a:ext cx="3312386" cy="2541503"/>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9121" y="1003624"/>
            <a:ext cx="2056054" cy="2581803"/>
          </a:xfrm>
          <a:prstGeom prst="rect">
            <a:avLst/>
          </a:prstGeom>
        </p:spPr>
      </p:pic>
      <p:pic>
        <p:nvPicPr>
          <p:cNvPr id="6" name="Picture 6"/>
          <p:cNvPicPr>
            <a:picLocks noChangeAspect="1"/>
          </p:cNvPicPr>
          <p:nvPr/>
        </p:nvPicPr>
        <p:blipFill>
          <a:blip r:embed="rId2"/>
          <a:srcRect/>
          <a:stretch>
            <a:fillRect/>
          </a:stretch>
        </p:blipFill>
        <p:spPr>
          <a:xfrm rot="1534021">
            <a:off x="-1327693" y="4255397"/>
            <a:ext cx="4712786" cy="708689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455175" y="1402973"/>
            <a:ext cx="12190169" cy="8670258"/>
          </a:xfrm>
          <a:prstGeom prst="rect">
            <a:avLst/>
          </a:prstGeom>
        </p:spPr>
      </p:pic>
      <p:sp>
        <p:nvSpPr>
          <p:cNvPr id="8" name="TextBox 8"/>
          <p:cNvSpPr txBox="1"/>
          <p:nvPr/>
        </p:nvSpPr>
        <p:spPr>
          <a:xfrm>
            <a:off x="4077254" y="3269794"/>
            <a:ext cx="10746544" cy="6046700"/>
          </a:xfrm>
          <a:prstGeom prst="rect">
            <a:avLst/>
          </a:prstGeom>
        </p:spPr>
        <p:txBody>
          <a:bodyPr lIns="0" tIns="0" rIns="0" bIns="0" rtlCol="0" anchor="t">
            <a:spAutoFit/>
          </a:bodyPr>
          <a:lstStyle/>
          <a:p>
            <a:pPr marL="1057895" lvl="1" indent="-528947" algn="just">
              <a:lnSpc>
                <a:spcPts val="6859"/>
              </a:lnSpc>
              <a:buFont typeface="Arial"/>
              <a:buChar char="•"/>
            </a:pPr>
            <a:r>
              <a:rPr lang="en-US" sz="4899" dirty="0" err="1">
                <a:solidFill>
                  <a:srgbClr val="6B4C31"/>
                </a:solidFill>
                <a:latin typeface="Roboto Condensed"/>
              </a:rPr>
              <a:t>Viết</a:t>
            </a:r>
            <a:r>
              <a:rPr lang="en-US" sz="4899" dirty="0">
                <a:solidFill>
                  <a:srgbClr val="6B4C31"/>
                </a:solidFill>
                <a:latin typeface="Roboto Condensed"/>
              </a:rPr>
              <a:t> </a:t>
            </a:r>
            <a:r>
              <a:rPr lang="en-US" sz="4899" dirty="0" err="1">
                <a:solidFill>
                  <a:srgbClr val="6B4C31"/>
                </a:solidFill>
                <a:latin typeface="Roboto Condensed"/>
              </a:rPr>
              <a:t>đoạn</a:t>
            </a:r>
            <a:r>
              <a:rPr lang="en-US" sz="4899" dirty="0">
                <a:solidFill>
                  <a:srgbClr val="6B4C31"/>
                </a:solidFill>
                <a:latin typeface="Roboto Condensed"/>
              </a:rPr>
              <a:t> </a:t>
            </a:r>
            <a:r>
              <a:rPr lang="en-US" sz="4899" dirty="0" err="1">
                <a:solidFill>
                  <a:srgbClr val="6B4C31"/>
                </a:solidFill>
                <a:latin typeface="Roboto Condensed"/>
              </a:rPr>
              <a:t>văn</a:t>
            </a:r>
            <a:r>
              <a:rPr lang="en-US" sz="4899" dirty="0">
                <a:solidFill>
                  <a:srgbClr val="6B4C31"/>
                </a:solidFill>
                <a:latin typeface="Roboto Condensed"/>
              </a:rPr>
              <a:t> </a:t>
            </a:r>
            <a:r>
              <a:rPr lang="en-US" sz="4899" dirty="0" err="1">
                <a:solidFill>
                  <a:srgbClr val="6B4C31"/>
                </a:solidFill>
                <a:latin typeface="Roboto Condensed"/>
              </a:rPr>
              <a:t>khoảng</a:t>
            </a:r>
            <a:r>
              <a:rPr lang="en-US" sz="4899" dirty="0">
                <a:solidFill>
                  <a:srgbClr val="6B4C31"/>
                </a:solidFill>
                <a:latin typeface="Roboto Condensed"/>
              </a:rPr>
              <a:t> 5 – 7 </a:t>
            </a:r>
            <a:r>
              <a:rPr lang="en-US" sz="4899" dirty="0" err="1">
                <a:solidFill>
                  <a:srgbClr val="6B4C31"/>
                </a:solidFill>
                <a:latin typeface="Roboto Condensed"/>
              </a:rPr>
              <a:t>dòng</a:t>
            </a:r>
            <a:r>
              <a:rPr lang="en-US" sz="4899" dirty="0">
                <a:solidFill>
                  <a:srgbClr val="6B4C31"/>
                </a:solidFill>
                <a:latin typeface="Roboto Condensed"/>
              </a:rPr>
              <a:t> </a:t>
            </a:r>
            <a:r>
              <a:rPr lang="en-US" sz="4899" dirty="0" err="1">
                <a:solidFill>
                  <a:srgbClr val="6B4C31"/>
                </a:solidFill>
                <a:latin typeface="Roboto Condensed"/>
              </a:rPr>
              <a:t>giới</a:t>
            </a:r>
            <a:r>
              <a:rPr lang="en-US" sz="4899" dirty="0">
                <a:solidFill>
                  <a:srgbClr val="6B4C31"/>
                </a:solidFill>
                <a:latin typeface="Roboto Condensed"/>
              </a:rPr>
              <a:t> </a:t>
            </a:r>
            <a:r>
              <a:rPr lang="en-US" sz="4899" dirty="0" err="1">
                <a:solidFill>
                  <a:srgbClr val="6B4C31"/>
                </a:solidFill>
                <a:latin typeface="Roboto Condensed"/>
              </a:rPr>
              <a:t>thiệu</a:t>
            </a:r>
            <a:r>
              <a:rPr lang="en-US" sz="4899" dirty="0">
                <a:solidFill>
                  <a:srgbClr val="6B4C31"/>
                </a:solidFill>
                <a:latin typeface="Roboto Condensed"/>
              </a:rPr>
              <a:t> </a:t>
            </a:r>
            <a:r>
              <a:rPr lang="en-US" sz="4899" dirty="0" err="1">
                <a:solidFill>
                  <a:srgbClr val="6B4C31"/>
                </a:solidFill>
                <a:latin typeface="Roboto Condensed"/>
              </a:rPr>
              <a:t>khái</a:t>
            </a:r>
            <a:r>
              <a:rPr lang="en-US" sz="4899" dirty="0">
                <a:solidFill>
                  <a:srgbClr val="6B4C31"/>
                </a:solidFill>
                <a:latin typeface="Roboto Condensed"/>
              </a:rPr>
              <a:t> </a:t>
            </a:r>
            <a:r>
              <a:rPr lang="en-US" sz="4899" dirty="0" err="1">
                <a:solidFill>
                  <a:srgbClr val="6B4C31"/>
                </a:solidFill>
                <a:latin typeface="Roboto Condensed"/>
              </a:rPr>
              <a:t>quát</a:t>
            </a:r>
            <a:r>
              <a:rPr lang="en-US" sz="4899" dirty="0">
                <a:solidFill>
                  <a:srgbClr val="6B4C31"/>
                </a:solidFill>
                <a:latin typeface="Roboto Condensed"/>
              </a:rPr>
              <a:t> </a:t>
            </a:r>
            <a:r>
              <a:rPr lang="en-US" sz="4899" dirty="0" err="1">
                <a:solidFill>
                  <a:srgbClr val="6B4C31"/>
                </a:solidFill>
                <a:latin typeface="Roboto Condensed"/>
              </a:rPr>
              <a:t>về</a:t>
            </a:r>
            <a:r>
              <a:rPr lang="en-US" sz="4899" dirty="0">
                <a:solidFill>
                  <a:srgbClr val="6B4C31"/>
                </a:solidFill>
                <a:latin typeface="Roboto Condensed"/>
              </a:rPr>
              <a:t> </a:t>
            </a:r>
            <a:r>
              <a:rPr lang="en-US" sz="4899" dirty="0" err="1">
                <a:solidFill>
                  <a:srgbClr val="6B4C31"/>
                </a:solidFill>
                <a:latin typeface="Roboto Condensed"/>
              </a:rPr>
              <a:t>các</a:t>
            </a:r>
            <a:r>
              <a:rPr lang="en-US" sz="4899" dirty="0">
                <a:solidFill>
                  <a:srgbClr val="6B4C31"/>
                </a:solidFill>
                <a:latin typeface="Roboto Condensed"/>
              </a:rPr>
              <a:t> </a:t>
            </a:r>
            <a:r>
              <a:rPr lang="en-US" sz="4899" dirty="0" err="1">
                <a:solidFill>
                  <a:srgbClr val="6B4C31"/>
                </a:solidFill>
                <a:latin typeface="Roboto Condensed"/>
              </a:rPr>
              <a:t>từ</a:t>
            </a:r>
            <a:r>
              <a:rPr lang="en-US" sz="4899" dirty="0">
                <a:solidFill>
                  <a:srgbClr val="6B4C31"/>
                </a:solidFill>
                <a:latin typeface="Roboto Condensed"/>
              </a:rPr>
              <a:t> </a:t>
            </a:r>
            <a:r>
              <a:rPr lang="en-US" sz="4899" dirty="0" err="1">
                <a:solidFill>
                  <a:srgbClr val="6B4C31"/>
                </a:solidFill>
                <a:latin typeface="Roboto Condensed"/>
              </a:rPr>
              <a:t>loại</a:t>
            </a:r>
            <a:r>
              <a:rPr lang="en-US" sz="4899" dirty="0">
                <a:solidFill>
                  <a:srgbClr val="6B4C31"/>
                </a:solidFill>
                <a:latin typeface="Roboto Condensed"/>
              </a:rPr>
              <a:t> </a:t>
            </a:r>
            <a:r>
              <a:rPr lang="en-US" sz="4899" dirty="0" err="1">
                <a:solidFill>
                  <a:srgbClr val="6B4C31"/>
                </a:solidFill>
                <a:latin typeface="Roboto Condensed"/>
              </a:rPr>
              <a:t>hoặc</a:t>
            </a:r>
            <a:r>
              <a:rPr lang="en-US" sz="4899" dirty="0">
                <a:solidFill>
                  <a:srgbClr val="6B4C31"/>
                </a:solidFill>
                <a:latin typeface="Roboto Condensed"/>
              </a:rPr>
              <a:t> </a:t>
            </a:r>
            <a:r>
              <a:rPr lang="en-US" sz="4899" dirty="0" err="1">
                <a:solidFill>
                  <a:srgbClr val="6B4C31"/>
                </a:solidFill>
                <a:latin typeface="Roboto Condensed"/>
              </a:rPr>
              <a:t>các</a:t>
            </a:r>
            <a:r>
              <a:rPr lang="en-US" sz="4899" dirty="0">
                <a:solidFill>
                  <a:srgbClr val="6B4C31"/>
                </a:solidFill>
                <a:latin typeface="Roboto Condensed"/>
              </a:rPr>
              <a:t> </a:t>
            </a:r>
            <a:r>
              <a:rPr lang="en-US" sz="4899" dirty="0" err="1">
                <a:solidFill>
                  <a:srgbClr val="6B4C31"/>
                </a:solidFill>
                <a:latin typeface="Roboto Condensed"/>
              </a:rPr>
              <a:t>thành</a:t>
            </a:r>
            <a:r>
              <a:rPr lang="en-US" sz="4899" dirty="0">
                <a:solidFill>
                  <a:srgbClr val="6B4C31"/>
                </a:solidFill>
                <a:latin typeface="Roboto Condensed"/>
              </a:rPr>
              <a:t> </a:t>
            </a:r>
            <a:r>
              <a:rPr lang="en-US" sz="4899" dirty="0" err="1">
                <a:solidFill>
                  <a:srgbClr val="6B4C31"/>
                </a:solidFill>
                <a:latin typeface="Roboto Condensed"/>
              </a:rPr>
              <a:t>phần</a:t>
            </a:r>
            <a:r>
              <a:rPr lang="en-US" sz="4899" dirty="0">
                <a:solidFill>
                  <a:srgbClr val="6B4C31"/>
                </a:solidFill>
                <a:latin typeface="Roboto Condensed"/>
              </a:rPr>
              <a:t> </a:t>
            </a:r>
            <a:r>
              <a:rPr lang="en-US" sz="4899" dirty="0" err="1">
                <a:solidFill>
                  <a:srgbClr val="6B4C31"/>
                </a:solidFill>
                <a:latin typeface="Roboto Condensed"/>
              </a:rPr>
              <a:t>câu</a:t>
            </a:r>
            <a:r>
              <a:rPr lang="en-US" sz="4899" dirty="0">
                <a:solidFill>
                  <a:srgbClr val="6B4C31"/>
                </a:solidFill>
                <a:latin typeface="Roboto Condensed"/>
              </a:rPr>
              <a:t> </a:t>
            </a:r>
            <a:r>
              <a:rPr lang="en-US" sz="4899" dirty="0" err="1">
                <a:solidFill>
                  <a:srgbClr val="6B4C31"/>
                </a:solidFill>
                <a:latin typeface="Roboto Condensed"/>
              </a:rPr>
              <a:t>em</a:t>
            </a:r>
            <a:r>
              <a:rPr lang="en-US" sz="4899" dirty="0">
                <a:solidFill>
                  <a:srgbClr val="6B4C31"/>
                </a:solidFill>
                <a:latin typeface="Roboto Condensed"/>
              </a:rPr>
              <a:t> </a:t>
            </a:r>
            <a:r>
              <a:rPr lang="en-US" sz="4899" dirty="0" err="1">
                <a:solidFill>
                  <a:srgbClr val="6B4C31"/>
                </a:solidFill>
                <a:latin typeface="Roboto Condensed"/>
              </a:rPr>
              <a:t>đã</a:t>
            </a:r>
            <a:r>
              <a:rPr lang="en-US" sz="4899" dirty="0">
                <a:solidFill>
                  <a:srgbClr val="6B4C31"/>
                </a:solidFill>
                <a:latin typeface="Roboto Condensed"/>
              </a:rPr>
              <a:t> </a:t>
            </a:r>
            <a:r>
              <a:rPr lang="en-US" sz="4899" dirty="0" err="1">
                <a:solidFill>
                  <a:srgbClr val="6B4C31"/>
                </a:solidFill>
                <a:latin typeface="Roboto Condensed"/>
              </a:rPr>
              <a:t>học</a:t>
            </a:r>
            <a:r>
              <a:rPr lang="en-US" sz="4899" dirty="0">
                <a:solidFill>
                  <a:srgbClr val="6B4C31"/>
                </a:solidFill>
                <a:latin typeface="Roboto Condensed"/>
              </a:rPr>
              <a:t>. </a:t>
            </a:r>
            <a:r>
              <a:rPr lang="en-US" sz="4899" dirty="0" err="1">
                <a:solidFill>
                  <a:srgbClr val="6B4C31"/>
                </a:solidFill>
                <a:latin typeface="Roboto Condensed"/>
              </a:rPr>
              <a:t>Chỉ</a:t>
            </a:r>
            <a:r>
              <a:rPr lang="en-US" sz="4899" dirty="0">
                <a:solidFill>
                  <a:srgbClr val="6B4C31"/>
                </a:solidFill>
                <a:latin typeface="Roboto Condensed"/>
              </a:rPr>
              <a:t> </a:t>
            </a:r>
            <a:r>
              <a:rPr lang="en-US" sz="4899" dirty="0" err="1">
                <a:solidFill>
                  <a:srgbClr val="6B4C31"/>
                </a:solidFill>
                <a:latin typeface="Roboto Condensed"/>
              </a:rPr>
              <a:t>ra</a:t>
            </a:r>
            <a:r>
              <a:rPr lang="en-US" sz="4899" dirty="0">
                <a:solidFill>
                  <a:srgbClr val="6B4C31"/>
                </a:solidFill>
                <a:latin typeface="Roboto Condensed"/>
              </a:rPr>
              <a:t> </a:t>
            </a:r>
            <a:r>
              <a:rPr lang="en-US" sz="4899" dirty="0" err="1">
                <a:solidFill>
                  <a:srgbClr val="6B4C31"/>
                </a:solidFill>
                <a:latin typeface="Roboto Condensed"/>
              </a:rPr>
              <a:t>một</a:t>
            </a:r>
            <a:r>
              <a:rPr lang="en-US" sz="4899" dirty="0">
                <a:solidFill>
                  <a:srgbClr val="6B4C31"/>
                </a:solidFill>
                <a:latin typeface="Roboto Condensed"/>
              </a:rPr>
              <a:t> </a:t>
            </a:r>
            <a:r>
              <a:rPr lang="en-US" sz="4899" dirty="0" err="1">
                <a:solidFill>
                  <a:srgbClr val="6B4C31"/>
                </a:solidFill>
                <a:latin typeface="Roboto Condensed"/>
              </a:rPr>
              <a:t>thuật</a:t>
            </a:r>
            <a:r>
              <a:rPr lang="en-US" sz="4899" dirty="0">
                <a:solidFill>
                  <a:srgbClr val="6B4C31"/>
                </a:solidFill>
                <a:latin typeface="Roboto Condensed"/>
              </a:rPr>
              <a:t> </a:t>
            </a:r>
            <a:r>
              <a:rPr lang="en-US" sz="4899" dirty="0" err="1">
                <a:solidFill>
                  <a:srgbClr val="6B4C31"/>
                </a:solidFill>
                <a:latin typeface="Roboto Condensed"/>
              </a:rPr>
              <a:t>ngữ</a:t>
            </a:r>
            <a:r>
              <a:rPr lang="en-US" sz="4899" dirty="0">
                <a:solidFill>
                  <a:srgbClr val="6B4C31"/>
                </a:solidFill>
                <a:latin typeface="Roboto Condensed"/>
              </a:rPr>
              <a:t> </a:t>
            </a:r>
            <a:r>
              <a:rPr lang="en-US" sz="4899" dirty="0" err="1">
                <a:solidFill>
                  <a:srgbClr val="6B4C31"/>
                </a:solidFill>
                <a:latin typeface="Roboto Condensed"/>
              </a:rPr>
              <a:t>được</a:t>
            </a:r>
            <a:r>
              <a:rPr lang="en-US" sz="4899" dirty="0">
                <a:solidFill>
                  <a:srgbClr val="6B4C31"/>
                </a:solidFill>
                <a:latin typeface="Roboto Condensed"/>
              </a:rPr>
              <a:t> </a:t>
            </a:r>
            <a:r>
              <a:rPr lang="en-US" sz="4899" dirty="0" err="1">
                <a:solidFill>
                  <a:srgbClr val="6B4C31"/>
                </a:solidFill>
                <a:latin typeface="Roboto Condensed"/>
              </a:rPr>
              <a:t>sử</a:t>
            </a:r>
            <a:r>
              <a:rPr lang="en-US" sz="4899" dirty="0">
                <a:solidFill>
                  <a:srgbClr val="6B4C31"/>
                </a:solidFill>
                <a:latin typeface="Roboto Condensed"/>
              </a:rPr>
              <a:t> </a:t>
            </a:r>
            <a:r>
              <a:rPr lang="en-US" sz="4899" dirty="0" err="1">
                <a:solidFill>
                  <a:srgbClr val="6B4C31"/>
                </a:solidFill>
                <a:latin typeface="Roboto Condensed"/>
              </a:rPr>
              <a:t>dụng</a:t>
            </a:r>
            <a:r>
              <a:rPr lang="en-US" sz="4899" dirty="0">
                <a:solidFill>
                  <a:srgbClr val="6B4C31"/>
                </a:solidFill>
                <a:latin typeface="Roboto Condensed"/>
              </a:rPr>
              <a:t> </a:t>
            </a:r>
            <a:r>
              <a:rPr lang="en-US" sz="4899" dirty="0" err="1">
                <a:solidFill>
                  <a:srgbClr val="6B4C31"/>
                </a:solidFill>
                <a:latin typeface="Roboto Condensed"/>
              </a:rPr>
              <a:t>trong</a:t>
            </a:r>
            <a:r>
              <a:rPr lang="en-US" sz="4899" dirty="0">
                <a:solidFill>
                  <a:srgbClr val="6B4C31"/>
                </a:solidFill>
                <a:latin typeface="Roboto Condensed"/>
              </a:rPr>
              <a:t> </a:t>
            </a:r>
            <a:r>
              <a:rPr lang="en-US" sz="4899" dirty="0" err="1">
                <a:solidFill>
                  <a:srgbClr val="6B4C31"/>
                </a:solidFill>
                <a:latin typeface="Roboto Condensed"/>
              </a:rPr>
              <a:t>đoạn</a:t>
            </a:r>
            <a:r>
              <a:rPr lang="en-US" sz="4899" dirty="0">
                <a:solidFill>
                  <a:srgbClr val="6B4C31"/>
                </a:solidFill>
                <a:latin typeface="Roboto Condensed"/>
              </a:rPr>
              <a:t> </a:t>
            </a:r>
            <a:r>
              <a:rPr lang="en-US" sz="4899" dirty="0" err="1">
                <a:solidFill>
                  <a:srgbClr val="6B4C31"/>
                </a:solidFill>
                <a:latin typeface="Roboto Condensed"/>
              </a:rPr>
              <a:t>văn</a:t>
            </a:r>
            <a:r>
              <a:rPr lang="en-US" sz="4899" dirty="0">
                <a:solidFill>
                  <a:srgbClr val="6B4C31"/>
                </a:solidFill>
                <a:latin typeface="Roboto Condensed"/>
              </a:rPr>
              <a:t>. (PHT 02)</a:t>
            </a:r>
          </a:p>
          <a:p>
            <a:pPr marL="1057895" lvl="1" indent="-528947" algn="just">
              <a:lnSpc>
                <a:spcPts val="6859"/>
              </a:lnSpc>
              <a:buFont typeface="Arial"/>
              <a:buChar char="•"/>
            </a:pPr>
            <a:r>
              <a:rPr lang="en-US" sz="4899" dirty="0" err="1">
                <a:solidFill>
                  <a:srgbClr val="6B4C31"/>
                </a:solidFill>
                <a:latin typeface="Roboto Condensed"/>
              </a:rPr>
              <a:t>Thời</a:t>
            </a:r>
            <a:r>
              <a:rPr lang="en-US" sz="4899" dirty="0">
                <a:solidFill>
                  <a:srgbClr val="6B4C31"/>
                </a:solidFill>
                <a:latin typeface="Roboto Condensed"/>
              </a:rPr>
              <a:t> </a:t>
            </a:r>
            <a:r>
              <a:rPr lang="en-US" sz="4899" dirty="0" err="1">
                <a:solidFill>
                  <a:srgbClr val="6B4C31"/>
                </a:solidFill>
                <a:latin typeface="Roboto Condensed"/>
              </a:rPr>
              <a:t>gian</a:t>
            </a:r>
            <a:r>
              <a:rPr lang="en-US" sz="4899" dirty="0">
                <a:solidFill>
                  <a:srgbClr val="6B4C31"/>
                </a:solidFill>
                <a:latin typeface="Roboto Condensed"/>
              </a:rPr>
              <a:t>: 10 </a:t>
            </a:r>
            <a:r>
              <a:rPr lang="en-US" sz="4899" dirty="0" err="1">
                <a:solidFill>
                  <a:srgbClr val="6B4C31"/>
                </a:solidFill>
                <a:latin typeface="Roboto Condensed"/>
              </a:rPr>
              <a:t>phút</a:t>
            </a:r>
            <a:endParaRPr lang="en-US" sz="4899" dirty="0">
              <a:solidFill>
                <a:srgbClr val="6B4C31"/>
              </a:solidFill>
              <a:latin typeface="Roboto Condensed"/>
            </a:endParaRPr>
          </a:p>
          <a:p>
            <a:pPr marL="1057895" lvl="1" indent="-528947" algn="just">
              <a:lnSpc>
                <a:spcPts val="6859"/>
              </a:lnSpc>
              <a:buFont typeface="Arial"/>
              <a:buChar char="•"/>
            </a:pPr>
            <a:r>
              <a:rPr lang="en-US" sz="4899" dirty="0" err="1">
                <a:solidFill>
                  <a:srgbClr val="6B4C31"/>
                </a:solidFill>
                <a:latin typeface="Roboto Condensed"/>
              </a:rPr>
              <a:t>Làm</a:t>
            </a:r>
            <a:r>
              <a:rPr lang="en-US" sz="4899" dirty="0">
                <a:solidFill>
                  <a:srgbClr val="6B4C31"/>
                </a:solidFill>
                <a:latin typeface="Roboto Condensed"/>
              </a:rPr>
              <a:t> </a:t>
            </a:r>
            <a:r>
              <a:rPr lang="en-US" sz="4899" dirty="0" err="1">
                <a:solidFill>
                  <a:srgbClr val="6B4C31"/>
                </a:solidFill>
                <a:latin typeface="Roboto Condensed"/>
              </a:rPr>
              <a:t>cá</a:t>
            </a:r>
            <a:r>
              <a:rPr lang="en-US" sz="4899" dirty="0">
                <a:solidFill>
                  <a:srgbClr val="6B4C31"/>
                </a:solidFill>
                <a:latin typeface="Roboto Condensed"/>
              </a:rPr>
              <a:t> </a:t>
            </a:r>
            <a:r>
              <a:rPr lang="en-US" sz="4899" dirty="0" err="1">
                <a:solidFill>
                  <a:srgbClr val="6B4C31"/>
                </a:solidFill>
                <a:latin typeface="Roboto Condensed"/>
              </a:rPr>
              <a:t>nhân</a:t>
            </a:r>
            <a:endParaRPr lang="en-US" sz="4899" dirty="0">
              <a:solidFill>
                <a:srgbClr val="6B4C31"/>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sp>
        <p:nvSpPr>
          <p:cNvPr id="2" name="TextBox 2"/>
          <p:cNvSpPr txBox="1"/>
          <p:nvPr/>
        </p:nvSpPr>
        <p:spPr>
          <a:xfrm>
            <a:off x="2085902" y="213969"/>
            <a:ext cx="13159445" cy="1078230"/>
          </a:xfrm>
          <a:prstGeom prst="rect">
            <a:avLst/>
          </a:prstGeom>
        </p:spPr>
        <p:txBody>
          <a:bodyPr lIns="0" tIns="0" rIns="0" bIns="0" rtlCol="0" anchor="t">
            <a:spAutoFit/>
          </a:bodyPr>
          <a:lstStyle/>
          <a:p>
            <a:pPr algn="ctr">
              <a:lnSpc>
                <a:spcPts val="8819"/>
              </a:lnSpc>
              <a:spcBef>
                <a:spcPct val="0"/>
              </a:spcBef>
            </a:pPr>
            <a:r>
              <a:rPr lang="en-US" sz="6300">
                <a:solidFill>
                  <a:srgbClr val="6B4C31"/>
                </a:solidFill>
                <a:latin typeface="Fraunces Bold"/>
              </a:rPr>
              <a:t>III. VIẾT NGẮN</a:t>
            </a:r>
          </a:p>
        </p:txBody>
      </p:sp>
      <p:pic>
        <p:nvPicPr>
          <p:cNvPr id="3" name="Picture 3"/>
          <p:cNvPicPr>
            <a:picLocks noChangeAspect="1"/>
          </p:cNvPicPr>
          <p:nvPr/>
        </p:nvPicPr>
        <p:blipFill>
          <a:blip r:embed="rId2"/>
          <a:srcRect/>
          <a:stretch>
            <a:fillRect/>
          </a:stretch>
        </p:blipFill>
        <p:spPr>
          <a:xfrm rot="-305422">
            <a:off x="16850841" y="-9312179"/>
            <a:ext cx="10051930" cy="10881657"/>
          </a:xfrm>
          <a:prstGeom prst="rect">
            <a:avLst/>
          </a:prstGeom>
        </p:spPr>
      </p:pic>
      <p:pic>
        <p:nvPicPr>
          <p:cNvPr id="4" name="Picture 4"/>
          <p:cNvPicPr>
            <a:picLocks noChangeAspect="1"/>
          </p:cNvPicPr>
          <p:nvPr/>
        </p:nvPicPr>
        <p:blipFill>
          <a:blip r:embed="rId2"/>
          <a:srcRect/>
          <a:stretch>
            <a:fillRect/>
          </a:stretch>
        </p:blipFill>
        <p:spPr>
          <a:xfrm rot="1534021">
            <a:off x="-1434177" y="6052336"/>
            <a:ext cx="4712786" cy="7086897"/>
          </a:xfrm>
          <a:prstGeom prst="rect">
            <a:avLst/>
          </a:prstGeom>
        </p:spPr>
      </p:pic>
      <p:graphicFrame>
        <p:nvGraphicFramePr>
          <p:cNvPr id="5" name="Table 5"/>
          <p:cNvGraphicFramePr>
            <a:graphicFrameLocks noGrp="1"/>
          </p:cNvGraphicFramePr>
          <p:nvPr/>
        </p:nvGraphicFramePr>
        <p:xfrm>
          <a:off x="1028700" y="3949423"/>
          <a:ext cx="16795186" cy="6154616"/>
        </p:xfrm>
        <a:graphic>
          <a:graphicData uri="http://schemas.openxmlformats.org/drawingml/2006/table">
            <a:tbl>
              <a:tblPr/>
              <a:tblGrid>
                <a:gridCol w="2048651">
                  <a:extLst>
                    <a:ext uri="{9D8B030D-6E8A-4147-A177-3AD203B41FA5}">
                      <a16:colId xmlns:a16="http://schemas.microsoft.com/office/drawing/2014/main" val="20000"/>
                    </a:ext>
                  </a:extLst>
                </a:gridCol>
                <a:gridCol w="14746535">
                  <a:extLst>
                    <a:ext uri="{9D8B030D-6E8A-4147-A177-3AD203B41FA5}">
                      <a16:colId xmlns:a16="http://schemas.microsoft.com/office/drawing/2014/main" val="20001"/>
                    </a:ext>
                  </a:extLst>
                </a:gridCol>
              </a:tblGrid>
              <a:tr h="1431651">
                <a:tc>
                  <a:txBody>
                    <a:bodyPr/>
                    <a:lstStyle/>
                    <a:p>
                      <a:pPr algn="ctr">
                        <a:lnSpc>
                          <a:spcPts val="3509"/>
                        </a:lnSpc>
                        <a:defRPr/>
                      </a:pPr>
                      <a:r>
                        <a:rPr lang="en-US" sz="2699">
                          <a:solidFill>
                            <a:srgbClr val="FFFFFF"/>
                          </a:solidFill>
                          <a:latin typeface="Roboto Condensed Bold"/>
                        </a:rPr>
                        <a:t>Mở đoạn </a:t>
                      </a:r>
                      <a:endParaRPr lang="en-US" sz="1100"/>
                    </a:p>
                    <a:p>
                      <a:pPr algn="ctr">
                        <a:lnSpc>
                          <a:spcPts val="3509"/>
                        </a:lnSpc>
                      </a:pPr>
                      <a:r>
                        <a:rPr lang="en-US" sz="2699">
                          <a:solidFill>
                            <a:srgbClr val="FFFFFF"/>
                          </a:solidFill>
                          <a:latin typeface="Roboto Condensed Bold"/>
                        </a:rPr>
                        <a:t>(1 câu)</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09789"/>
                    </a:solidFill>
                  </a:tcPr>
                </a:tc>
                <a:tc>
                  <a:txBody>
                    <a:bodyPr/>
                    <a:lstStyle/>
                    <a:p>
                      <a:pPr algn="l">
                        <a:lnSpc>
                          <a:spcPts val="3509"/>
                        </a:lnSpc>
                        <a:defRPr/>
                      </a:pPr>
                      <a:r>
                        <a:rPr lang="en-US" sz="2699" dirty="0" err="1">
                          <a:solidFill>
                            <a:srgbClr val="545454"/>
                          </a:solidFill>
                          <a:latin typeface="Roboto Condensed"/>
                        </a:rPr>
                        <a:t>Giới</a:t>
                      </a:r>
                      <a:r>
                        <a:rPr lang="en-US" sz="2699" dirty="0">
                          <a:solidFill>
                            <a:srgbClr val="545454"/>
                          </a:solidFill>
                          <a:latin typeface="Roboto Condensed"/>
                        </a:rPr>
                        <a:t> </a:t>
                      </a:r>
                      <a:r>
                        <a:rPr lang="en-US" sz="2699" dirty="0" err="1">
                          <a:solidFill>
                            <a:srgbClr val="545454"/>
                          </a:solidFill>
                          <a:latin typeface="Roboto Condensed"/>
                        </a:rPr>
                        <a:t>thiệu</a:t>
                      </a:r>
                      <a:r>
                        <a:rPr lang="en-US" sz="2699" dirty="0">
                          <a:solidFill>
                            <a:srgbClr val="545454"/>
                          </a:solidFill>
                          <a:latin typeface="Roboto Condensed"/>
                        </a:rPr>
                        <a:t> </a:t>
                      </a:r>
                      <a:r>
                        <a:rPr lang="en-US" sz="2699" dirty="0" err="1">
                          <a:solidFill>
                            <a:srgbClr val="545454"/>
                          </a:solidFill>
                          <a:latin typeface="Roboto Condensed"/>
                        </a:rPr>
                        <a:t>các</a:t>
                      </a:r>
                      <a:r>
                        <a:rPr lang="en-US" sz="2699" dirty="0">
                          <a:solidFill>
                            <a:srgbClr val="545454"/>
                          </a:solidFill>
                          <a:latin typeface="Roboto Condensed"/>
                        </a:rPr>
                        <a:t> </a:t>
                      </a:r>
                      <a:r>
                        <a:rPr lang="en-US" sz="2699" dirty="0" err="1">
                          <a:solidFill>
                            <a:srgbClr val="545454"/>
                          </a:solidFill>
                          <a:latin typeface="Roboto Condensed"/>
                        </a:rPr>
                        <a:t>từ</a:t>
                      </a:r>
                      <a:r>
                        <a:rPr lang="en-US" sz="2699" dirty="0">
                          <a:solidFill>
                            <a:srgbClr val="545454"/>
                          </a:solidFill>
                          <a:latin typeface="Roboto Condensed"/>
                        </a:rPr>
                        <a:t> </a:t>
                      </a:r>
                      <a:r>
                        <a:rPr lang="en-US" sz="2699" dirty="0" err="1">
                          <a:solidFill>
                            <a:srgbClr val="545454"/>
                          </a:solidFill>
                          <a:latin typeface="Roboto Condensed"/>
                        </a:rPr>
                        <a:t>loại</a:t>
                      </a:r>
                      <a:r>
                        <a:rPr lang="en-US" sz="2699" dirty="0">
                          <a:solidFill>
                            <a:srgbClr val="545454"/>
                          </a:solidFill>
                          <a:latin typeface="Roboto Condensed"/>
                        </a:rPr>
                        <a:t> </a:t>
                      </a:r>
                      <a:r>
                        <a:rPr lang="en-US" sz="2699" dirty="0" err="1">
                          <a:solidFill>
                            <a:srgbClr val="545454"/>
                          </a:solidFill>
                          <a:latin typeface="Roboto Condensed"/>
                        </a:rPr>
                        <a:t>hoặc</a:t>
                      </a:r>
                      <a:r>
                        <a:rPr lang="en-US" sz="2699" dirty="0">
                          <a:solidFill>
                            <a:srgbClr val="545454"/>
                          </a:solidFill>
                          <a:latin typeface="Roboto Condensed"/>
                        </a:rPr>
                        <a:t> </a:t>
                      </a:r>
                      <a:r>
                        <a:rPr lang="en-US" sz="2699" dirty="0" err="1">
                          <a:solidFill>
                            <a:srgbClr val="545454"/>
                          </a:solidFill>
                          <a:latin typeface="Roboto Condensed"/>
                        </a:rPr>
                        <a:t>thành</a:t>
                      </a:r>
                      <a:r>
                        <a:rPr lang="en-US" sz="2699" dirty="0">
                          <a:solidFill>
                            <a:srgbClr val="545454"/>
                          </a:solidFill>
                          <a:latin typeface="Roboto Condensed"/>
                        </a:rPr>
                        <a:t> </a:t>
                      </a:r>
                      <a:r>
                        <a:rPr lang="en-US" sz="2699" dirty="0" err="1">
                          <a:solidFill>
                            <a:srgbClr val="545454"/>
                          </a:solidFill>
                          <a:latin typeface="Roboto Condensed"/>
                        </a:rPr>
                        <a:t>phần</a:t>
                      </a:r>
                      <a:r>
                        <a:rPr lang="en-US" sz="2699" dirty="0">
                          <a:solidFill>
                            <a:srgbClr val="545454"/>
                          </a:solidFill>
                          <a:latin typeface="Roboto Condensed"/>
                        </a:rPr>
                        <a:t> </a:t>
                      </a:r>
                      <a:r>
                        <a:rPr lang="en-US" sz="2699" dirty="0" err="1">
                          <a:solidFill>
                            <a:srgbClr val="545454"/>
                          </a:solidFill>
                          <a:latin typeface="Roboto Condensed"/>
                        </a:rPr>
                        <a:t>câu</a:t>
                      </a:r>
                      <a:r>
                        <a:rPr lang="en-US" sz="2699" dirty="0">
                          <a:solidFill>
                            <a:srgbClr val="545454"/>
                          </a:solidFill>
                          <a:latin typeface="Roboto Condensed"/>
                        </a:rPr>
                        <a:t> </a:t>
                      </a:r>
                      <a:r>
                        <a:rPr lang="en-US" sz="2699" dirty="0" err="1">
                          <a:solidFill>
                            <a:srgbClr val="545454"/>
                          </a:solidFill>
                          <a:latin typeface="Roboto Condensed"/>
                        </a:rPr>
                        <a:t>trong</a:t>
                      </a:r>
                      <a:r>
                        <a:rPr lang="en-US" sz="2699" dirty="0">
                          <a:solidFill>
                            <a:srgbClr val="545454"/>
                          </a:solidFill>
                          <a:latin typeface="Roboto Condensed"/>
                        </a:rPr>
                        <a:t> </a:t>
                      </a:r>
                      <a:r>
                        <a:rPr lang="en-US" sz="2699" dirty="0" err="1">
                          <a:solidFill>
                            <a:srgbClr val="545454"/>
                          </a:solidFill>
                          <a:latin typeface="Roboto Condensed"/>
                        </a:rPr>
                        <a:t>tiếng</a:t>
                      </a:r>
                      <a:r>
                        <a:rPr lang="en-US" sz="2699" dirty="0">
                          <a:solidFill>
                            <a:srgbClr val="545454"/>
                          </a:solidFill>
                          <a:latin typeface="Roboto Condensed"/>
                        </a:rPr>
                        <a:t> </a:t>
                      </a:r>
                      <a:r>
                        <a:rPr lang="en-US" sz="2699" dirty="0" err="1">
                          <a:solidFill>
                            <a:srgbClr val="545454"/>
                          </a:solidFill>
                          <a:latin typeface="Roboto Condensed"/>
                        </a:rPr>
                        <a:t>Việt</a:t>
                      </a:r>
                      <a:r>
                        <a:rPr lang="en-US" sz="2699" dirty="0">
                          <a:solidFill>
                            <a:srgbClr val="545454"/>
                          </a:solidFill>
                          <a:latin typeface="Roboto Condensed"/>
                        </a:rPr>
                        <a:t>  </a:t>
                      </a:r>
                      <a:endParaRPr lang="en-US" sz="1100" dirty="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D7D7"/>
                    </a:solidFill>
                  </a:tcPr>
                </a:tc>
                <a:extLst>
                  <a:ext uri="{0D108BD9-81ED-4DB2-BD59-A6C34878D82A}">
                    <a16:rowId xmlns:a16="http://schemas.microsoft.com/office/drawing/2014/main" val="10000"/>
                  </a:ext>
                </a:extLst>
              </a:tr>
              <a:tr h="3291314">
                <a:tc>
                  <a:txBody>
                    <a:bodyPr/>
                    <a:lstStyle/>
                    <a:p>
                      <a:pPr algn="ctr">
                        <a:lnSpc>
                          <a:spcPts val="3509"/>
                        </a:lnSpc>
                        <a:defRPr/>
                      </a:pPr>
                      <a:r>
                        <a:rPr lang="en-US" sz="2699">
                          <a:solidFill>
                            <a:srgbClr val="FFFFFF"/>
                          </a:solidFill>
                          <a:latin typeface="Roboto Condensed Bold"/>
                        </a:rPr>
                        <a:t>Thân đoạn </a:t>
                      </a:r>
                      <a:endParaRPr lang="en-US" sz="1100"/>
                    </a:p>
                    <a:p>
                      <a:pPr algn="ctr">
                        <a:lnSpc>
                          <a:spcPts val="3509"/>
                        </a:lnSpc>
                      </a:pPr>
                      <a:r>
                        <a:rPr lang="en-US" sz="2699">
                          <a:solidFill>
                            <a:srgbClr val="FFFFFF"/>
                          </a:solidFill>
                          <a:latin typeface="Roboto Condensed Bold"/>
                        </a:rPr>
                        <a:t>(3 - 4 câu)</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09789"/>
                    </a:solidFill>
                  </a:tcPr>
                </a:tc>
                <a:tc>
                  <a:txBody>
                    <a:bodyPr/>
                    <a:lstStyle/>
                    <a:p>
                      <a:pPr algn="l">
                        <a:lnSpc>
                          <a:spcPts val="3509"/>
                        </a:lnSpc>
                        <a:defRPr/>
                      </a:pPr>
                      <a:r>
                        <a:rPr lang="en-US" sz="2699">
                          <a:solidFill>
                            <a:srgbClr val="545454"/>
                          </a:solidFill>
                          <a:latin typeface="Roboto Condensed"/>
                        </a:rPr>
                        <a:t>Nêu đặc điểm của từng loại </a:t>
                      </a:r>
                      <a:endParaRPr lang="en-US" sz="1100"/>
                    </a:p>
                    <a:p>
                      <a:pPr marL="582928" lvl="1" indent="-291464">
                        <a:lnSpc>
                          <a:spcPts val="3509"/>
                        </a:lnSpc>
                        <a:buFont typeface="Arial"/>
                        <a:buChar char="•"/>
                      </a:pPr>
                      <a:r>
                        <a:rPr lang="en-US" sz="2699">
                          <a:solidFill>
                            <a:srgbClr val="545454"/>
                          </a:solidFill>
                          <a:latin typeface="Roboto Condensed"/>
                        </a:rPr>
                        <a:t>Danh từ là từ loại để nói về các sự vật, hiện tượng hay gọi tên con người, sự vật, khái niệm, đơn vị. Danh từ thường làm chủ ngữ trong câu. </a:t>
                      </a:r>
                    </a:p>
                    <a:p>
                      <a:pPr marL="582928" lvl="1" indent="-291464">
                        <a:lnSpc>
                          <a:spcPts val="3509"/>
                        </a:lnSpc>
                        <a:buFont typeface="Arial"/>
                        <a:buChar char="•"/>
                      </a:pPr>
                      <a:r>
                        <a:rPr lang="en-US" sz="2699">
                          <a:solidFill>
                            <a:srgbClr val="545454"/>
                          </a:solidFill>
                          <a:latin typeface="Roboto Condensed"/>
                        </a:rPr>
                        <a:t>Động từ là từ loại chỉ các hành động, trạng thái của sự vật và con người. Động từ thường làm vị ngữ trong câu.</a:t>
                      </a:r>
                    </a:p>
                    <a:p>
                      <a:pPr marL="582928" lvl="1" indent="-291464" algn="l">
                        <a:lnSpc>
                          <a:spcPts val="3509"/>
                        </a:lnSpc>
                        <a:buFont typeface="Arial"/>
                        <a:buChar char="•"/>
                      </a:pPr>
                      <a:r>
                        <a:rPr lang="en-US" sz="2699">
                          <a:solidFill>
                            <a:srgbClr val="545454"/>
                          </a:solidFill>
                          <a:latin typeface="Roboto Condensed"/>
                        </a:rPr>
                        <a:t>Tính từ là từ loại chỉ đặc điểm, tính chất, màu sắc, trạng thái của sự vật, hiện tượng.</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D7D7"/>
                    </a:solidFill>
                  </a:tcPr>
                </a:tc>
                <a:extLst>
                  <a:ext uri="{0D108BD9-81ED-4DB2-BD59-A6C34878D82A}">
                    <a16:rowId xmlns:a16="http://schemas.microsoft.com/office/drawing/2014/main" val="10001"/>
                  </a:ext>
                </a:extLst>
              </a:tr>
              <a:tr h="1431651">
                <a:tc>
                  <a:txBody>
                    <a:bodyPr/>
                    <a:lstStyle/>
                    <a:p>
                      <a:pPr algn="ctr">
                        <a:lnSpc>
                          <a:spcPts val="3509"/>
                        </a:lnSpc>
                        <a:defRPr/>
                      </a:pPr>
                      <a:r>
                        <a:rPr lang="en-US" sz="2699">
                          <a:solidFill>
                            <a:srgbClr val="FFFFFF"/>
                          </a:solidFill>
                          <a:latin typeface="Roboto Condensed Bold"/>
                        </a:rPr>
                        <a:t>Kết đoạn </a:t>
                      </a:r>
                      <a:endParaRPr lang="en-US" sz="1100"/>
                    </a:p>
                    <a:p>
                      <a:pPr algn="ctr">
                        <a:lnSpc>
                          <a:spcPts val="3509"/>
                        </a:lnSpc>
                      </a:pPr>
                      <a:r>
                        <a:rPr lang="en-US" sz="2699">
                          <a:solidFill>
                            <a:srgbClr val="FFFFFF"/>
                          </a:solidFill>
                          <a:latin typeface="Roboto Condensed Bold"/>
                        </a:rPr>
                        <a:t>(1 câu)</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09789"/>
                    </a:solidFill>
                  </a:tcPr>
                </a:tc>
                <a:tc>
                  <a:txBody>
                    <a:bodyPr/>
                    <a:lstStyle/>
                    <a:p>
                      <a:pPr algn="just">
                        <a:lnSpc>
                          <a:spcPts val="3509"/>
                        </a:lnSpc>
                        <a:defRPr/>
                      </a:pPr>
                      <a:r>
                        <a:rPr lang="en-US" sz="2699" dirty="0" err="1">
                          <a:solidFill>
                            <a:srgbClr val="545454"/>
                          </a:solidFill>
                          <a:latin typeface="Roboto Condensed"/>
                        </a:rPr>
                        <a:t>Khẳng</a:t>
                      </a:r>
                      <a:r>
                        <a:rPr lang="en-US" sz="2699" dirty="0">
                          <a:solidFill>
                            <a:srgbClr val="545454"/>
                          </a:solidFill>
                          <a:latin typeface="Roboto Condensed"/>
                        </a:rPr>
                        <a:t> </a:t>
                      </a:r>
                      <a:r>
                        <a:rPr lang="en-US" sz="2699" dirty="0" err="1">
                          <a:solidFill>
                            <a:srgbClr val="545454"/>
                          </a:solidFill>
                          <a:latin typeface="Roboto Condensed"/>
                        </a:rPr>
                        <a:t>định</a:t>
                      </a:r>
                      <a:r>
                        <a:rPr lang="en-US" sz="2699" dirty="0">
                          <a:solidFill>
                            <a:srgbClr val="545454"/>
                          </a:solidFill>
                          <a:latin typeface="Roboto Condensed"/>
                        </a:rPr>
                        <a:t> </a:t>
                      </a:r>
                      <a:r>
                        <a:rPr lang="en-US" sz="2699" dirty="0" err="1">
                          <a:solidFill>
                            <a:srgbClr val="545454"/>
                          </a:solidFill>
                          <a:latin typeface="Roboto Condensed"/>
                        </a:rPr>
                        <a:t>từ</a:t>
                      </a:r>
                      <a:r>
                        <a:rPr lang="en-US" sz="2699" dirty="0">
                          <a:solidFill>
                            <a:srgbClr val="545454"/>
                          </a:solidFill>
                          <a:latin typeface="Roboto Condensed"/>
                        </a:rPr>
                        <a:t> </a:t>
                      </a:r>
                      <a:r>
                        <a:rPr lang="en-US" sz="2699" dirty="0" err="1">
                          <a:solidFill>
                            <a:srgbClr val="545454"/>
                          </a:solidFill>
                          <a:latin typeface="Roboto Condensed"/>
                        </a:rPr>
                        <a:t>loại</a:t>
                      </a:r>
                      <a:r>
                        <a:rPr lang="en-US" sz="2699" dirty="0">
                          <a:solidFill>
                            <a:srgbClr val="545454"/>
                          </a:solidFill>
                          <a:latin typeface="Roboto Condensed"/>
                        </a:rPr>
                        <a:t> </a:t>
                      </a:r>
                      <a:r>
                        <a:rPr lang="en-US" sz="2699" dirty="0" err="1">
                          <a:solidFill>
                            <a:srgbClr val="545454"/>
                          </a:solidFill>
                          <a:latin typeface="Roboto Condensed"/>
                        </a:rPr>
                        <a:t>tiếng</a:t>
                      </a:r>
                      <a:r>
                        <a:rPr lang="en-US" sz="2699" dirty="0">
                          <a:solidFill>
                            <a:srgbClr val="545454"/>
                          </a:solidFill>
                          <a:latin typeface="Roboto Condensed"/>
                        </a:rPr>
                        <a:t> </a:t>
                      </a:r>
                      <a:r>
                        <a:rPr lang="en-US" sz="2699" dirty="0" err="1">
                          <a:solidFill>
                            <a:srgbClr val="545454"/>
                          </a:solidFill>
                          <a:latin typeface="Roboto Condensed"/>
                        </a:rPr>
                        <a:t>Việt</a:t>
                      </a:r>
                      <a:r>
                        <a:rPr lang="en-US" sz="2699" dirty="0">
                          <a:solidFill>
                            <a:srgbClr val="545454"/>
                          </a:solidFill>
                          <a:latin typeface="Roboto Condensed"/>
                        </a:rPr>
                        <a:t> </a:t>
                      </a:r>
                      <a:r>
                        <a:rPr lang="en-US" sz="2699" dirty="0" err="1">
                          <a:solidFill>
                            <a:srgbClr val="545454"/>
                          </a:solidFill>
                          <a:latin typeface="Roboto Condensed"/>
                        </a:rPr>
                        <a:t>đa</a:t>
                      </a:r>
                      <a:r>
                        <a:rPr lang="en-US" sz="2699" dirty="0">
                          <a:solidFill>
                            <a:srgbClr val="545454"/>
                          </a:solidFill>
                          <a:latin typeface="Roboto Condensed"/>
                        </a:rPr>
                        <a:t> </a:t>
                      </a:r>
                      <a:r>
                        <a:rPr lang="en-US" sz="2699" dirty="0" err="1">
                          <a:solidFill>
                            <a:srgbClr val="545454"/>
                          </a:solidFill>
                          <a:latin typeface="Roboto Condensed"/>
                        </a:rPr>
                        <a:t>dạng</a:t>
                      </a:r>
                      <a:r>
                        <a:rPr lang="en-US" sz="2699" dirty="0">
                          <a:solidFill>
                            <a:srgbClr val="545454"/>
                          </a:solidFill>
                          <a:latin typeface="Roboto Condensed"/>
                        </a:rPr>
                        <a:t> </a:t>
                      </a:r>
                      <a:r>
                        <a:rPr lang="en-US" sz="2699" dirty="0" err="1">
                          <a:solidFill>
                            <a:srgbClr val="545454"/>
                          </a:solidFill>
                          <a:latin typeface="Roboto Condensed"/>
                        </a:rPr>
                        <a:t>và</a:t>
                      </a:r>
                      <a:r>
                        <a:rPr lang="en-US" sz="2699" dirty="0">
                          <a:solidFill>
                            <a:srgbClr val="545454"/>
                          </a:solidFill>
                          <a:latin typeface="Roboto Condensed"/>
                        </a:rPr>
                        <a:t> </a:t>
                      </a:r>
                      <a:r>
                        <a:rPr lang="en-US" sz="2699" dirty="0" err="1">
                          <a:solidFill>
                            <a:srgbClr val="545454"/>
                          </a:solidFill>
                          <a:latin typeface="Roboto Condensed"/>
                        </a:rPr>
                        <a:t>phong</a:t>
                      </a:r>
                      <a:r>
                        <a:rPr lang="en-US" sz="2699" dirty="0">
                          <a:solidFill>
                            <a:srgbClr val="545454"/>
                          </a:solidFill>
                          <a:latin typeface="Roboto Condensed"/>
                        </a:rPr>
                        <a:t> </a:t>
                      </a:r>
                      <a:r>
                        <a:rPr lang="en-US" sz="2699" dirty="0" err="1">
                          <a:solidFill>
                            <a:srgbClr val="545454"/>
                          </a:solidFill>
                          <a:latin typeface="Roboto Condensed"/>
                        </a:rPr>
                        <a:t>phú</a:t>
                      </a:r>
                      <a:endParaRPr lang="en-US" sz="1100" dirty="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D7D7"/>
                    </a:solidFill>
                  </a:tcPr>
                </a:tc>
                <a:extLst>
                  <a:ext uri="{0D108BD9-81ED-4DB2-BD59-A6C34878D82A}">
                    <a16:rowId xmlns:a16="http://schemas.microsoft.com/office/drawing/2014/main" val="10002"/>
                  </a:ext>
                </a:extLst>
              </a:tr>
            </a:tbl>
          </a:graphicData>
        </a:graphic>
      </p:graphicFrame>
      <p:sp>
        <p:nvSpPr>
          <p:cNvPr id="6" name="TextBox 6"/>
          <p:cNvSpPr txBox="1"/>
          <p:nvPr/>
        </p:nvSpPr>
        <p:spPr>
          <a:xfrm>
            <a:off x="1311483" y="1378679"/>
            <a:ext cx="16746638" cy="1154356"/>
          </a:xfrm>
          <a:prstGeom prst="rect">
            <a:avLst/>
          </a:prstGeom>
        </p:spPr>
        <p:txBody>
          <a:bodyPr lIns="0" tIns="0" rIns="0" bIns="0" rtlCol="0" anchor="t">
            <a:spAutoFit/>
          </a:bodyPr>
          <a:lstStyle/>
          <a:p>
            <a:pPr algn="just">
              <a:lnSpc>
                <a:spcPts val="4619"/>
              </a:lnSpc>
              <a:spcBef>
                <a:spcPct val="0"/>
              </a:spcBef>
            </a:pPr>
            <a:r>
              <a:rPr lang="en-US" sz="3299">
                <a:solidFill>
                  <a:srgbClr val="AB5762"/>
                </a:solidFill>
                <a:latin typeface="Roboto Condensed Bold Italics"/>
              </a:rPr>
              <a:t>Viết đoạn văn khoảng 5 – 7 dòng giới thiệu khái quát về các từ loại hoặc các thành phần câu em đã học. Chỉ ra một thuật ngữ được sử dụng trong đoạn văn. (PHT 02)</a:t>
            </a:r>
          </a:p>
        </p:txBody>
      </p:sp>
      <p:sp>
        <p:nvSpPr>
          <p:cNvPr id="7" name="TextBox 7"/>
          <p:cNvSpPr txBox="1"/>
          <p:nvPr/>
        </p:nvSpPr>
        <p:spPr>
          <a:xfrm>
            <a:off x="1311483" y="2749272"/>
            <a:ext cx="8792571" cy="1038226"/>
          </a:xfrm>
          <a:prstGeom prst="rect">
            <a:avLst/>
          </a:prstGeom>
        </p:spPr>
        <p:txBody>
          <a:bodyPr lIns="0" tIns="0" rIns="0" bIns="0" rtlCol="0" anchor="t">
            <a:spAutoFit/>
          </a:bodyPr>
          <a:lstStyle/>
          <a:p>
            <a:pPr algn="just">
              <a:lnSpc>
                <a:spcPts val="4199"/>
              </a:lnSpc>
            </a:pPr>
            <a:r>
              <a:rPr lang="en-US" sz="2999">
                <a:solidFill>
                  <a:srgbClr val="000000"/>
                </a:solidFill>
                <a:latin typeface="Roboto Condensed"/>
              </a:rPr>
              <a:t>Trên lớp: Lập dàn ý cho đoạn văn theo mô hình gợi ý.</a:t>
            </a:r>
          </a:p>
          <a:p>
            <a:pPr algn="just">
              <a:lnSpc>
                <a:spcPts val="4199"/>
              </a:lnSpc>
              <a:spcBef>
                <a:spcPct val="0"/>
              </a:spcBef>
            </a:pPr>
            <a:r>
              <a:rPr lang="en-US" sz="2999">
                <a:solidFill>
                  <a:srgbClr val="000000"/>
                </a:solidFill>
                <a:latin typeface="Roboto Condensed"/>
              </a:rPr>
              <a:t>Về nhà: Hoàn thành đoạn văn vào Phiếu học tập.</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72003" y="337794"/>
            <a:ext cx="1100425" cy="1381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9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43084">
            <a:off x="4052990" y="6902637"/>
            <a:ext cx="1977751" cy="2988360"/>
          </a:xfrm>
          <a:prstGeom prst="rect">
            <a:avLst/>
          </a:prstGeom>
        </p:spPr>
      </p:pic>
      <p:pic>
        <p:nvPicPr>
          <p:cNvPr id="3" name="Picture 3"/>
          <p:cNvPicPr>
            <a:picLocks noChangeAspect="1"/>
          </p:cNvPicPr>
          <p:nvPr/>
        </p:nvPicPr>
        <p:blipFill>
          <a:blip r:embed="rId2"/>
          <a:srcRect/>
          <a:stretch>
            <a:fillRect/>
          </a:stretch>
        </p:blipFill>
        <p:spPr>
          <a:xfrm rot="-167127">
            <a:off x="4120783" y="-24561"/>
            <a:ext cx="10724543" cy="1092947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1688" y="6916574"/>
            <a:ext cx="4377447" cy="41148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768867">
            <a:off x="15358434" y="-1552404"/>
            <a:ext cx="3304707" cy="480843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210334" y="3862633"/>
            <a:ext cx="1490848" cy="163340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04556" y="2668818"/>
            <a:ext cx="1089628" cy="1193815"/>
          </a:xfrm>
          <a:prstGeom prst="rect">
            <a:avLst/>
          </a:prstGeom>
        </p:spPr>
      </p:pic>
      <p:sp>
        <p:nvSpPr>
          <p:cNvPr id="8" name="TextBox 8"/>
          <p:cNvSpPr txBox="1"/>
          <p:nvPr/>
        </p:nvSpPr>
        <p:spPr>
          <a:xfrm>
            <a:off x="3496272" y="3101993"/>
            <a:ext cx="11295456" cy="1406524"/>
          </a:xfrm>
          <a:prstGeom prst="rect">
            <a:avLst/>
          </a:prstGeom>
        </p:spPr>
        <p:txBody>
          <a:bodyPr lIns="0" tIns="0" rIns="0" bIns="0" rtlCol="0" anchor="t">
            <a:spAutoFit/>
          </a:bodyPr>
          <a:lstStyle/>
          <a:p>
            <a:pPr algn="ctr">
              <a:lnSpc>
                <a:spcPts val="9999"/>
              </a:lnSpc>
            </a:pPr>
            <a:r>
              <a:rPr lang="en-US" sz="9999">
                <a:solidFill>
                  <a:srgbClr val="FFFFFF"/>
                </a:solidFill>
                <a:latin typeface="#9Slide05 SVNBistro Script"/>
              </a:rPr>
              <a:t>Xin chào và hẹn gặp lại</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545134">
            <a:off x="12493873" y="1950739"/>
            <a:ext cx="1254892" cy="658818"/>
          </a:xfrm>
          <a:prstGeom prst="rect">
            <a:avLst/>
          </a:prstGeom>
        </p:spPr>
      </p:pic>
      <p:pic>
        <p:nvPicPr>
          <p:cNvPr id="10" name="Picture 10"/>
          <p:cNvPicPr>
            <a:picLocks noChangeAspect="1"/>
          </p:cNvPicPr>
          <p:nvPr/>
        </p:nvPicPr>
        <p:blipFill>
          <a:blip r:embed="rId2"/>
          <a:srcRect/>
          <a:stretch>
            <a:fillRect/>
          </a:stretch>
        </p:blipFill>
        <p:spPr>
          <a:xfrm>
            <a:off x="14189760" y="5672370"/>
            <a:ext cx="4008847" cy="6028341"/>
          </a:xfrm>
          <a:prstGeom prst="rect">
            <a:avLst/>
          </a:prstGeom>
        </p:spPr>
      </p:pic>
      <p:pic>
        <p:nvPicPr>
          <p:cNvPr id="11" name="Picture 11"/>
          <p:cNvPicPr>
            <a:picLocks noChangeAspect="1"/>
          </p:cNvPicPr>
          <p:nvPr/>
        </p:nvPicPr>
        <p:blipFill>
          <a:blip r:embed="rId2"/>
          <a:srcRect/>
          <a:stretch>
            <a:fillRect/>
          </a:stretch>
        </p:blipFill>
        <p:spPr>
          <a:xfrm rot="6757336">
            <a:off x="-2664207" y="1569930"/>
            <a:ext cx="6696561" cy="1004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28037" y="4180575"/>
            <a:ext cx="6956631" cy="708545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06255" y="-1119079"/>
            <a:ext cx="6034849" cy="626257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8830" y="7424858"/>
            <a:ext cx="3429121" cy="384117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66092" y="1028700"/>
            <a:ext cx="11093902" cy="8362029"/>
          </a:xfrm>
          <a:prstGeom prst="rect">
            <a:avLst/>
          </a:prstGeom>
        </p:spPr>
      </p:pic>
      <p:pic>
        <p:nvPicPr>
          <p:cNvPr id="6" name="Picture 6"/>
          <p:cNvPicPr>
            <a:picLocks noChangeAspect="1"/>
          </p:cNvPicPr>
          <p:nvPr/>
        </p:nvPicPr>
        <p:blipFill>
          <a:blip r:embed="rId2"/>
          <a:srcRect/>
          <a:stretch>
            <a:fillRect/>
          </a:stretch>
        </p:blipFill>
        <p:spPr>
          <a:xfrm>
            <a:off x="-1110015" y="922397"/>
            <a:ext cx="5071491" cy="8229600"/>
          </a:xfrm>
          <a:prstGeom prst="rect">
            <a:avLst/>
          </a:prstGeom>
        </p:spPr>
      </p:pic>
      <p:pic>
        <p:nvPicPr>
          <p:cNvPr id="7" name="Picture 7"/>
          <p:cNvPicPr>
            <a:picLocks noChangeAspect="1"/>
          </p:cNvPicPr>
          <p:nvPr/>
        </p:nvPicPr>
        <p:blipFill>
          <a:blip r:embed="rId2"/>
          <a:srcRect/>
          <a:stretch>
            <a:fillRect/>
          </a:stretch>
        </p:blipFill>
        <p:spPr>
          <a:xfrm>
            <a:off x="13949901" y="-506296"/>
            <a:ext cx="9093481" cy="822960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144000" y="6567790"/>
            <a:ext cx="3487293" cy="4114800"/>
          </a:xfrm>
          <a:prstGeom prst="rect">
            <a:avLst/>
          </a:prstGeom>
        </p:spPr>
      </p:pic>
      <p:sp>
        <p:nvSpPr>
          <p:cNvPr id="9" name="TextBox 9"/>
          <p:cNvSpPr txBox="1"/>
          <p:nvPr/>
        </p:nvSpPr>
        <p:spPr>
          <a:xfrm>
            <a:off x="5368863" y="3856725"/>
            <a:ext cx="7550274" cy="2037093"/>
          </a:xfrm>
          <a:prstGeom prst="rect">
            <a:avLst/>
          </a:prstGeom>
        </p:spPr>
        <p:txBody>
          <a:bodyPr lIns="0" tIns="0" rIns="0" bIns="0" rtlCol="0" anchor="t">
            <a:spAutoFit/>
          </a:bodyPr>
          <a:lstStyle/>
          <a:p>
            <a:pPr algn="ctr">
              <a:lnSpc>
                <a:spcPts val="15819"/>
              </a:lnSpc>
            </a:pPr>
            <a:r>
              <a:rPr lang="en-US" sz="11299" dirty="0" err="1">
                <a:solidFill>
                  <a:srgbClr val="000000"/>
                </a:solidFill>
                <a:latin typeface="#9Slide03 SVNRex Bold"/>
              </a:rPr>
              <a:t>Hình</a:t>
            </a:r>
            <a:r>
              <a:rPr lang="en-US" sz="11299" dirty="0">
                <a:solidFill>
                  <a:srgbClr val="000000"/>
                </a:solidFill>
                <a:latin typeface="#9Slide03 SVNRex Bold"/>
              </a:rPr>
              <a:t> tam </a:t>
            </a:r>
            <a:r>
              <a:rPr lang="en-US" sz="11299" dirty="0" err="1">
                <a:solidFill>
                  <a:srgbClr val="000000"/>
                </a:solidFill>
                <a:latin typeface="#9Slide03 SVNRex Bold"/>
              </a:rPr>
              <a:t>giác</a:t>
            </a:r>
            <a:endParaRPr lang="en-US" sz="11299" dirty="0">
              <a:solidFill>
                <a:srgbClr val="000000"/>
              </a:solidFill>
              <a:latin typeface="#9Slide03 SVNRex Bold"/>
            </a:endParaRPr>
          </a:p>
        </p:txBody>
      </p:sp>
      <p:sp>
        <p:nvSpPr>
          <p:cNvPr id="10" name="TextBox 10"/>
          <p:cNvSpPr txBox="1"/>
          <p:nvPr/>
        </p:nvSpPr>
        <p:spPr>
          <a:xfrm>
            <a:off x="165908" y="412249"/>
            <a:ext cx="11093902" cy="905996"/>
          </a:xfrm>
          <a:prstGeom prst="rect">
            <a:avLst/>
          </a:prstGeom>
        </p:spPr>
        <p:txBody>
          <a:bodyPr lIns="0" tIns="0" rIns="0" bIns="0" rtlCol="0" anchor="t">
            <a:spAutoFit/>
          </a:bodyPr>
          <a:lstStyle/>
          <a:p>
            <a:pPr algn="ctr">
              <a:lnSpc>
                <a:spcPts val="7279"/>
              </a:lnSpc>
            </a:pPr>
            <a:r>
              <a:rPr lang="en-US" sz="5199">
                <a:solidFill>
                  <a:srgbClr val="4F674F"/>
                </a:solidFill>
                <a:latin typeface="#9Slide05 Awesome Display Bold"/>
              </a:rPr>
              <a:t>Giải nghĩa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28037" y="4180575"/>
            <a:ext cx="6956631" cy="708545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06255" y="-1119079"/>
            <a:ext cx="6034849" cy="626257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6842">
            <a:off x="1057374" y="2384215"/>
            <a:ext cx="2340418" cy="2392620"/>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8830" y="7424858"/>
            <a:ext cx="3429121" cy="384117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859155" y="65775"/>
            <a:ext cx="4054948" cy="41148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859155" y="6172200"/>
            <a:ext cx="4428845" cy="4114800"/>
          </a:xfrm>
          <a:prstGeom prst="rect">
            <a:avLst/>
          </a:prstGeom>
        </p:spPr>
      </p:pic>
      <p:sp>
        <p:nvSpPr>
          <p:cNvPr id="8" name="TextBox 8"/>
          <p:cNvSpPr txBox="1"/>
          <p:nvPr/>
        </p:nvSpPr>
        <p:spPr>
          <a:xfrm>
            <a:off x="5984788" y="3856725"/>
            <a:ext cx="6318424" cy="2037093"/>
          </a:xfrm>
          <a:prstGeom prst="rect">
            <a:avLst/>
          </a:prstGeom>
        </p:spPr>
        <p:txBody>
          <a:bodyPr lIns="0" tIns="0" rIns="0" bIns="0" rtlCol="0" anchor="t">
            <a:spAutoFit/>
          </a:bodyPr>
          <a:lstStyle/>
          <a:p>
            <a:pPr algn="ctr">
              <a:lnSpc>
                <a:spcPts val="15819"/>
              </a:lnSpc>
            </a:pPr>
            <a:r>
              <a:rPr lang="en-US" sz="11299" dirty="0" err="1">
                <a:solidFill>
                  <a:srgbClr val="000000"/>
                </a:solidFill>
                <a:latin typeface="#9Slide03 SVNRex Bold"/>
              </a:rPr>
              <a:t>Hình</a:t>
            </a:r>
            <a:r>
              <a:rPr lang="en-US" sz="11299" dirty="0">
                <a:solidFill>
                  <a:srgbClr val="000000"/>
                </a:solidFill>
                <a:latin typeface="#9Slide03 SVNRex Bold"/>
              </a:rPr>
              <a:t> </a:t>
            </a:r>
            <a:r>
              <a:rPr lang="en-US" sz="11299" dirty="0" err="1">
                <a:solidFill>
                  <a:srgbClr val="000000"/>
                </a:solidFill>
                <a:latin typeface="#9Slide03 SVNRex Bold"/>
              </a:rPr>
              <a:t>vuông</a:t>
            </a:r>
            <a:endParaRPr lang="en-US" sz="11299" dirty="0">
              <a:solidFill>
                <a:srgbClr val="000000"/>
              </a:solidFill>
              <a:latin typeface="#9Slide03 SVNRex Bold"/>
            </a:endParaRPr>
          </a:p>
        </p:txBody>
      </p:sp>
      <p:sp>
        <p:nvSpPr>
          <p:cNvPr id="9" name="TextBox 9"/>
          <p:cNvSpPr txBox="1"/>
          <p:nvPr/>
        </p:nvSpPr>
        <p:spPr>
          <a:xfrm>
            <a:off x="-139648" y="518552"/>
            <a:ext cx="11093902" cy="905996"/>
          </a:xfrm>
          <a:prstGeom prst="rect">
            <a:avLst/>
          </a:prstGeom>
        </p:spPr>
        <p:txBody>
          <a:bodyPr lIns="0" tIns="0" rIns="0" bIns="0" rtlCol="0" anchor="t">
            <a:spAutoFit/>
          </a:bodyPr>
          <a:lstStyle/>
          <a:p>
            <a:pPr algn="ctr">
              <a:lnSpc>
                <a:spcPts val="7279"/>
              </a:lnSpc>
            </a:pPr>
            <a:r>
              <a:rPr lang="en-US" sz="5199">
                <a:solidFill>
                  <a:srgbClr val="4F674F"/>
                </a:solidFill>
                <a:latin typeface="#9Slide05 Awesome Display Bold"/>
              </a:rPr>
              <a:t>Giải nghĩa thuật ngữ</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00000">
            <a:off x="5364383" y="1361597"/>
            <a:ext cx="7563805" cy="756380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25838" y="6172200"/>
            <a:ext cx="4151122"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28037" y="4180575"/>
            <a:ext cx="6956631" cy="708545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06255" y="-1119079"/>
            <a:ext cx="6034849" cy="626257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6842">
            <a:off x="1057374" y="2384215"/>
            <a:ext cx="2340418" cy="2392620"/>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8830" y="7424858"/>
            <a:ext cx="3429121" cy="384117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85069" y="763672"/>
            <a:ext cx="12375943" cy="932836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90512" y="6324993"/>
            <a:ext cx="5597488" cy="4114800"/>
          </a:xfrm>
          <a:prstGeom prst="rect">
            <a:avLst/>
          </a:prstGeom>
        </p:spPr>
      </p:pic>
      <p:pic>
        <p:nvPicPr>
          <p:cNvPr id="8" name="Picture 8"/>
          <p:cNvPicPr>
            <a:picLocks noChangeAspect="1"/>
          </p:cNvPicPr>
          <p:nvPr/>
        </p:nvPicPr>
        <p:blipFill>
          <a:blip r:embed="rId2"/>
          <a:srcRect/>
          <a:stretch>
            <a:fillRect/>
          </a:stretch>
        </p:blipFill>
        <p:spPr>
          <a:xfrm>
            <a:off x="14899928" y="0"/>
            <a:ext cx="3388072" cy="3580525"/>
          </a:xfrm>
          <a:prstGeom prst="rect">
            <a:avLst/>
          </a:prstGeom>
        </p:spPr>
      </p:pic>
      <p:sp>
        <p:nvSpPr>
          <p:cNvPr id="9" name="TextBox 9"/>
          <p:cNvSpPr txBox="1"/>
          <p:nvPr/>
        </p:nvSpPr>
        <p:spPr>
          <a:xfrm>
            <a:off x="4340609" y="3856725"/>
            <a:ext cx="9606781" cy="2037093"/>
          </a:xfrm>
          <a:prstGeom prst="rect">
            <a:avLst/>
          </a:prstGeom>
        </p:spPr>
        <p:txBody>
          <a:bodyPr lIns="0" tIns="0" rIns="0" bIns="0" rtlCol="0" anchor="t">
            <a:spAutoFit/>
          </a:bodyPr>
          <a:lstStyle/>
          <a:p>
            <a:pPr algn="ctr">
              <a:lnSpc>
                <a:spcPts val="15819"/>
              </a:lnSpc>
            </a:pPr>
            <a:r>
              <a:rPr lang="en-US" sz="11299" dirty="0" err="1">
                <a:solidFill>
                  <a:srgbClr val="000000"/>
                </a:solidFill>
                <a:latin typeface="#9Slide03 SVNRex Bold"/>
              </a:rPr>
              <a:t>Truyện</a:t>
            </a:r>
            <a:r>
              <a:rPr lang="en-US" sz="11299" dirty="0">
                <a:solidFill>
                  <a:srgbClr val="000000"/>
                </a:solidFill>
                <a:latin typeface="#9Slide03 SVNRex Bold"/>
              </a:rPr>
              <a:t> </a:t>
            </a:r>
            <a:r>
              <a:rPr lang="en-US" sz="11299" dirty="0" err="1">
                <a:solidFill>
                  <a:srgbClr val="000000"/>
                </a:solidFill>
                <a:latin typeface="#9Slide03 SVNRex Bold"/>
              </a:rPr>
              <a:t>ngụ</a:t>
            </a:r>
            <a:r>
              <a:rPr lang="en-US" sz="11299" dirty="0">
                <a:solidFill>
                  <a:srgbClr val="000000"/>
                </a:solidFill>
                <a:latin typeface="#9Slide03 SVNRex Bold"/>
              </a:rPr>
              <a:t> </a:t>
            </a:r>
            <a:r>
              <a:rPr lang="en-US" sz="11299" dirty="0" err="1">
                <a:solidFill>
                  <a:srgbClr val="000000"/>
                </a:solidFill>
                <a:latin typeface="#9Slide03 SVNRex Bold"/>
              </a:rPr>
              <a:t>ngôn</a:t>
            </a:r>
            <a:endParaRPr lang="en-US" sz="11299" dirty="0">
              <a:solidFill>
                <a:srgbClr val="000000"/>
              </a:solidFill>
              <a:latin typeface="#9Slide03 SVNRex Bold"/>
            </a:endParaRPr>
          </a:p>
        </p:txBody>
      </p:sp>
      <p:sp>
        <p:nvSpPr>
          <p:cNvPr id="10" name="TextBox 10"/>
          <p:cNvSpPr txBox="1"/>
          <p:nvPr/>
        </p:nvSpPr>
        <p:spPr>
          <a:xfrm>
            <a:off x="165908" y="412249"/>
            <a:ext cx="11093902" cy="905996"/>
          </a:xfrm>
          <a:prstGeom prst="rect">
            <a:avLst/>
          </a:prstGeom>
        </p:spPr>
        <p:txBody>
          <a:bodyPr lIns="0" tIns="0" rIns="0" bIns="0" rtlCol="0" anchor="t">
            <a:spAutoFit/>
          </a:bodyPr>
          <a:lstStyle/>
          <a:p>
            <a:pPr algn="ctr">
              <a:lnSpc>
                <a:spcPts val="7279"/>
              </a:lnSpc>
            </a:pPr>
            <a:r>
              <a:rPr lang="en-US" sz="5199">
                <a:solidFill>
                  <a:srgbClr val="4F674F"/>
                </a:solidFill>
                <a:latin typeface="#9Slide05 Awesome Display Bold"/>
              </a:rPr>
              <a:t>Giải nghĩa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28037" y="4180575"/>
            <a:ext cx="6956631" cy="708545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06255" y="-1119079"/>
            <a:ext cx="6034849" cy="626257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6842">
            <a:off x="1057374" y="2384215"/>
            <a:ext cx="2340418" cy="2392620"/>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8830" y="7424858"/>
            <a:ext cx="3429121" cy="384117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85069" y="763672"/>
            <a:ext cx="12375943" cy="932836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89330" y="65775"/>
            <a:ext cx="4709356" cy="4114800"/>
          </a:xfrm>
          <a:prstGeom prst="rect">
            <a:avLst/>
          </a:prstGeom>
        </p:spPr>
      </p:pic>
      <p:pic>
        <p:nvPicPr>
          <p:cNvPr id="8" name="Picture 8"/>
          <p:cNvPicPr>
            <a:picLocks noChangeAspect="1"/>
          </p:cNvPicPr>
          <p:nvPr/>
        </p:nvPicPr>
        <p:blipFill>
          <a:blip r:embed="rId2"/>
          <a:srcRect/>
          <a:stretch>
            <a:fillRect/>
          </a:stretch>
        </p:blipFill>
        <p:spPr>
          <a:xfrm>
            <a:off x="10173041" y="7109459"/>
            <a:ext cx="5055220" cy="2982580"/>
          </a:xfrm>
          <a:prstGeom prst="rect">
            <a:avLst/>
          </a:prstGeom>
        </p:spPr>
      </p:pic>
      <p:sp>
        <p:nvSpPr>
          <p:cNvPr id="9" name="TextBox 9"/>
          <p:cNvSpPr txBox="1"/>
          <p:nvPr/>
        </p:nvSpPr>
        <p:spPr>
          <a:xfrm>
            <a:off x="6890817" y="3856725"/>
            <a:ext cx="4506367" cy="2037093"/>
          </a:xfrm>
          <a:prstGeom prst="rect">
            <a:avLst/>
          </a:prstGeom>
        </p:spPr>
        <p:txBody>
          <a:bodyPr lIns="0" tIns="0" rIns="0" bIns="0" rtlCol="0" anchor="t">
            <a:spAutoFit/>
          </a:bodyPr>
          <a:lstStyle/>
          <a:p>
            <a:pPr algn="ctr">
              <a:lnSpc>
                <a:spcPts val="15819"/>
              </a:lnSpc>
            </a:pPr>
            <a:r>
              <a:rPr lang="en-US" sz="11299" dirty="0">
                <a:solidFill>
                  <a:srgbClr val="000000"/>
                </a:solidFill>
                <a:latin typeface="#9Slide03 SVNRex Bold"/>
              </a:rPr>
              <a:t>TỤC NGỮ</a:t>
            </a:r>
          </a:p>
        </p:txBody>
      </p:sp>
      <p:sp>
        <p:nvSpPr>
          <p:cNvPr id="10" name="TextBox 10"/>
          <p:cNvSpPr txBox="1"/>
          <p:nvPr/>
        </p:nvSpPr>
        <p:spPr>
          <a:xfrm>
            <a:off x="165908" y="412249"/>
            <a:ext cx="11093902" cy="905996"/>
          </a:xfrm>
          <a:prstGeom prst="rect">
            <a:avLst/>
          </a:prstGeom>
        </p:spPr>
        <p:txBody>
          <a:bodyPr lIns="0" tIns="0" rIns="0" bIns="0" rtlCol="0" anchor="t">
            <a:spAutoFit/>
          </a:bodyPr>
          <a:lstStyle/>
          <a:p>
            <a:pPr algn="ctr">
              <a:lnSpc>
                <a:spcPts val="7279"/>
              </a:lnSpc>
            </a:pPr>
            <a:r>
              <a:rPr lang="en-US" sz="5199">
                <a:solidFill>
                  <a:srgbClr val="4F674F"/>
                </a:solidFill>
                <a:latin typeface="#9Slide05 Awesome Display Bold"/>
              </a:rPr>
              <a:t>Giải nghĩa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C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412356" y="8749996"/>
            <a:ext cx="5277691" cy="540545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90427" y="6880586"/>
            <a:ext cx="3337747" cy="3738820"/>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0020" y="6639060"/>
            <a:ext cx="4457439" cy="597949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22805" y="8680319"/>
            <a:ext cx="2808145" cy="277240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4283975"/>
            <a:ext cx="1448079" cy="136382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24054" y="-804162"/>
            <a:ext cx="3006896" cy="2733541"/>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41701" y="-209020"/>
            <a:ext cx="3074550" cy="3309202"/>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05972">
            <a:off x="15698240" y="5798716"/>
            <a:ext cx="2008914" cy="3035448"/>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08809">
            <a:off x="686150" y="3050039"/>
            <a:ext cx="2060074" cy="311274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273377">
            <a:off x="-1247604" y="6454325"/>
            <a:ext cx="4057347" cy="5903547"/>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249076">
            <a:off x="15836100" y="728726"/>
            <a:ext cx="1912092" cy="2094921"/>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944714" y="3824834"/>
            <a:ext cx="9774217" cy="5070375"/>
          </a:xfrm>
          <a:prstGeom prst="rect">
            <a:avLst/>
          </a:prstGeom>
        </p:spPr>
      </p:pic>
      <p:sp>
        <p:nvSpPr>
          <p:cNvPr id="14" name="TextBox 14"/>
          <p:cNvSpPr txBox="1"/>
          <p:nvPr/>
        </p:nvSpPr>
        <p:spPr>
          <a:xfrm>
            <a:off x="4147964" y="1285687"/>
            <a:ext cx="10824466" cy="885748"/>
          </a:xfrm>
          <a:prstGeom prst="rect">
            <a:avLst/>
          </a:prstGeom>
        </p:spPr>
        <p:txBody>
          <a:bodyPr lIns="0" tIns="0" rIns="0" bIns="0" rtlCol="0" anchor="t">
            <a:spAutoFit/>
          </a:bodyPr>
          <a:lstStyle/>
          <a:p>
            <a:pPr algn="ctr">
              <a:lnSpc>
                <a:spcPts val="7346"/>
              </a:lnSpc>
              <a:spcBef>
                <a:spcPct val="0"/>
              </a:spcBef>
            </a:pPr>
            <a:r>
              <a:rPr lang="en-US" sz="5247">
                <a:solidFill>
                  <a:srgbClr val="C45A11"/>
                </a:solidFill>
                <a:latin typeface="Fraunces Bold"/>
              </a:rPr>
              <a:t>BÀI 10: VĂN BẢN THÔNG TIN </a:t>
            </a:r>
          </a:p>
        </p:txBody>
      </p:sp>
      <p:sp>
        <p:nvSpPr>
          <p:cNvPr id="15" name="TextBox 15"/>
          <p:cNvSpPr txBox="1"/>
          <p:nvPr/>
        </p:nvSpPr>
        <p:spPr>
          <a:xfrm>
            <a:off x="4944714" y="2604542"/>
            <a:ext cx="9784784" cy="885748"/>
          </a:xfrm>
          <a:prstGeom prst="rect">
            <a:avLst/>
          </a:prstGeom>
        </p:spPr>
        <p:txBody>
          <a:bodyPr lIns="0" tIns="0" rIns="0" bIns="0" rtlCol="0" anchor="t">
            <a:spAutoFit/>
          </a:bodyPr>
          <a:lstStyle/>
          <a:p>
            <a:pPr algn="ctr">
              <a:lnSpc>
                <a:spcPts val="7346"/>
              </a:lnSpc>
              <a:spcBef>
                <a:spcPct val="0"/>
              </a:spcBef>
            </a:pPr>
            <a:r>
              <a:rPr lang="en-US" sz="5247">
                <a:solidFill>
                  <a:srgbClr val="C45A11"/>
                </a:solidFill>
                <a:latin typeface="Fraunces Bold"/>
              </a:rPr>
              <a:t>THỰC HÀNH TIẾNG VIỆT </a:t>
            </a:r>
          </a:p>
        </p:txBody>
      </p:sp>
      <p:sp>
        <p:nvSpPr>
          <p:cNvPr id="16" name="TextBox 16"/>
          <p:cNvSpPr txBox="1"/>
          <p:nvPr/>
        </p:nvSpPr>
        <p:spPr>
          <a:xfrm>
            <a:off x="3887798" y="4433475"/>
            <a:ext cx="11344796" cy="2165401"/>
          </a:xfrm>
          <a:prstGeom prst="rect">
            <a:avLst/>
          </a:prstGeom>
        </p:spPr>
        <p:txBody>
          <a:bodyPr lIns="0" tIns="0" rIns="0" bIns="0" rtlCol="0" anchor="t">
            <a:spAutoFit/>
          </a:bodyPr>
          <a:lstStyle/>
          <a:p>
            <a:pPr algn="ctr">
              <a:lnSpc>
                <a:spcPts val="19600"/>
              </a:lnSpc>
              <a:spcBef>
                <a:spcPct val="0"/>
              </a:spcBef>
            </a:pPr>
            <a:r>
              <a:rPr lang="en-US" sz="9600" dirty="0">
                <a:solidFill>
                  <a:srgbClr val="4F674F"/>
                </a:solidFill>
                <a:latin typeface="#9Slide07 SVNStick A Round Bold"/>
              </a:rPr>
              <a:t>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79812" y="-733325"/>
            <a:ext cx="4671238" cy="512810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4366426" y="-939943"/>
            <a:ext cx="6183218" cy="62285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00406" y="7832122"/>
            <a:ext cx="2515259" cy="2852356"/>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91420" y="0"/>
            <a:ext cx="3396580" cy="4114800"/>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4193" y="6324463"/>
            <a:ext cx="5159624" cy="4114800"/>
          </a:xfrm>
          <a:prstGeom prst="rect">
            <a:avLst/>
          </a:prstGeom>
        </p:spPr>
      </p:pic>
      <p:sp>
        <p:nvSpPr>
          <p:cNvPr id="7" name="TextBox 7"/>
          <p:cNvSpPr txBox="1"/>
          <p:nvPr/>
        </p:nvSpPr>
        <p:spPr>
          <a:xfrm>
            <a:off x="5879659" y="5440955"/>
            <a:ext cx="9011761" cy="3231654"/>
          </a:xfrm>
          <a:prstGeom prst="rect">
            <a:avLst/>
          </a:prstGeom>
        </p:spPr>
        <p:txBody>
          <a:bodyPr wrap="square" lIns="0" tIns="0" rIns="0" bIns="0" rtlCol="0" anchor="t">
            <a:spAutoFit/>
          </a:bodyPr>
          <a:lstStyle/>
          <a:p>
            <a:pPr algn="ctr">
              <a:lnSpc>
                <a:spcPts val="12599"/>
              </a:lnSpc>
            </a:pPr>
            <a:r>
              <a:rPr lang="en-US" sz="9000" dirty="0" err="1">
                <a:solidFill>
                  <a:srgbClr val="C45A11"/>
                </a:solidFill>
                <a:latin typeface="#9Slide05 Awesome Display Bold"/>
              </a:rPr>
              <a:t>Thuật</a:t>
            </a:r>
            <a:r>
              <a:rPr lang="en-US" sz="9000" dirty="0">
                <a:solidFill>
                  <a:srgbClr val="C45A11"/>
                </a:solidFill>
                <a:latin typeface="#9Slide05 Awesome Display Bold"/>
              </a:rPr>
              <a:t> </a:t>
            </a:r>
            <a:r>
              <a:rPr lang="en-US" sz="9000" dirty="0" err="1">
                <a:solidFill>
                  <a:srgbClr val="C45A11"/>
                </a:solidFill>
                <a:latin typeface="#9Slide05 Awesome Display Bold"/>
              </a:rPr>
              <a:t>ngữ</a:t>
            </a:r>
            <a:r>
              <a:rPr lang="en-US" sz="9000" dirty="0">
                <a:solidFill>
                  <a:srgbClr val="C45A11"/>
                </a:solidFill>
                <a:latin typeface="#9Slide05 Awesome Display Bold"/>
              </a:rPr>
              <a:t> </a:t>
            </a:r>
            <a:r>
              <a:rPr lang="en-US" sz="9000" dirty="0" err="1">
                <a:solidFill>
                  <a:srgbClr val="C45A11"/>
                </a:solidFill>
                <a:latin typeface="#9Slide05 Awesome Display Bold"/>
              </a:rPr>
              <a:t>hỏi</a:t>
            </a:r>
            <a:r>
              <a:rPr lang="en-US" sz="9000" dirty="0">
                <a:solidFill>
                  <a:srgbClr val="C45A11"/>
                </a:solidFill>
                <a:latin typeface="#9Slide05 Awesome Display Bold"/>
              </a:rPr>
              <a:t> </a:t>
            </a:r>
          </a:p>
          <a:p>
            <a:pPr algn="ctr">
              <a:lnSpc>
                <a:spcPts val="12599"/>
              </a:lnSpc>
            </a:pPr>
            <a:r>
              <a:rPr lang="en-US" sz="9000" dirty="0" err="1">
                <a:solidFill>
                  <a:srgbClr val="C45A11"/>
                </a:solidFill>
                <a:latin typeface="#9Slide05 Awesome Display Bold"/>
              </a:rPr>
              <a:t>Các</a:t>
            </a:r>
            <a:r>
              <a:rPr lang="en-US" sz="9000" dirty="0">
                <a:solidFill>
                  <a:srgbClr val="C45A11"/>
                </a:solidFill>
                <a:latin typeface="#9Slide05 Awesome Display Bold"/>
              </a:rPr>
              <a:t> </a:t>
            </a:r>
            <a:r>
              <a:rPr lang="en-US" sz="9000" dirty="0" err="1">
                <a:solidFill>
                  <a:srgbClr val="C45A11"/>
                </a:solidFill>
                <a:latin typeface="#9Slide05 Awesome Display Bold"/>
              </a:rPr>
              <a:t>bạn</a:t>
            </a:r>
            <a:r>
              <a:rPr lang="en-US" sz="9000" dirty="0">
                <a:solidFill>
                  <a:srgbClr val="C45A11"/>
                </a:solidFill>
                <a:latin typeface="#9Slide05 Awesome Display Bold"/>
              </a:rPr>
              <a:t> </a:t>
            </a:r>
            <a:r>
              <a:rPr lang="en-US" sz="9000" dirty="0" err="1">
                <a:solidFill>
                  <a:srgbClr val="C45A11"/>
                </a:solidFill>
                <a:latin typeface="#9Slide05 Awesome Display Bold"/>
              </a:rPr>
              <a:t>trả</a:t>
            </a:r>
            <a:r>
              <a:rPr lang="en-US" sz="9000" dirty="0">
                <a:solidFill>
                  <a:srgbClr val="C45A11"/>
                </a:solidFill>
                <a:latin typeface="#9Slide05 Awesome Display Bold"/>
              </a:rPr>
              <a:t> </a:t>
            </a:r>
            <a:r>
              <a:rPr lang="en-US" sz="9000" dirty="0" err="1">
                <a:solidFill>
                  <a:srgbClr val="C45A11"/>
                </a:solidFill>
                <a:latin typeface="#9Slide05 Awesome Display Bold"/>
              </a:rPr>
              <a:t>lời</a:t>
            </a:r>
            <a:r>
              <a:rPr lang="en-US" sz="9000" dirty="0">
                <a:solidFill>
                  <a:srgbClr val="C45A11"/>
                </a:solidFill>
                <a:latin typeface="#9Slide05 Awesome Display Bold"/>
              </a:rPr>
              <a:t> </a:t>
            </a:r>
          </a:p>
        </p:txBody>
      </p:sp>
      <p:sp>
        <p:nvSpPr>
          <p:cNvPr id="8" name="TextBox 8"/>
          <p:cNvSpPr txBox="1"/>
          <p:nvPr/>
        </p:nvSpPr>
        <p:spPr>
          <a:xfrm>
            <a:off x="3352000" y="3023255"/>
            <a:ext cx="12271177" cy="1185068"/>
          </a:xfrm>
          <a:prstGeom prst="rect">
            <a:avLst/>
          </a:prstGeom>
        </p:spPr>
        <p:txBody>
          <a:bodyPr lIns="0" tIns="0" rIns="0" bIns="0" rtlCol="0" anchor="t">
            <a:spAutoFit/>
          </a:bodyPr>
          <a:lstStyle/>
          <a:p>
            <a:pPr algn="ctr">
              <a:lnSpc>
                <a:spcPts val="10500"/>
              </a:lnSpc>
            </a:pPr>
            <a:r>
              <a:rPr lang="en-US" sz="6000" dirty="0">
                <a:solidFill>
                  <a:srgbClr val="C45A11"/>
                </a:solidFill>
                <a:latin typeface="#9Slide07 SVNPrima Bold"/>
              </a:rPr>
              <a:t>GIAO LƯU CÙNG THUẬT NGỮ</a:t>
            </a:r>
          </a:p>
        </p:txBody>
      </p:sp>
      <p:sp>
        <p:nvSpPr>
          <p:cNvPr id="9" name="TextBox 9"/>
          <p:cNvSpPr txBox="1"/>
          <p:nvPr/>
        </p:nvSpPr>
        <p:spPr>
          <a:xfrm>
            <a:off x="3471602" y="719214"/>
            <a:ext cx="11344796" cy="1836906"/>
          </a:xfrm>
          <a:prstGeom prst="rect">
            <a:avLst/>
          </a:prstGeom>
        </p:spPr>
        <p:txBody>
          <a:bodyPr lIns="0" tIns="0" rIns="0" bIns="0" rtlCol="0" anchor="t">
            <a:spAutoFit/>
          </a:bodyPr>
          <a:lstStyle/>
          <a:p>
            <a:pPr algn="ctr">
              <a:lnSpc>
                <a:spcPts val="7419"/>
              </a:lnSpc>
              <a:spcBef>
                <a:spcPct val="0"/>
              </a:spcBef>
            </a:pPr>
            <a:r>
              <a:rPr lang="en-US" sz="5299">
                <a:solidFill>
                  <a:srgbClr val="100F0D"/>
                </a:solidFill>
                <a:latin typeface="Fraunces Bold"/>
              </a:rPr>
              <a:t>1. ĐẶC ĐIỂM VÀ CHỨC NĂNG CỦA THUẬT NGỮ</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22690" y="5046860"/>
            <a:ext cx="5959277" cy="6069633"/>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89316" y="7272146"/>
            <a:ext cx="3733969" cy="397230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55297" y="2753456"/>
            <a:ext cx="11455966" cy="3408488"/>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46361" y="935947"/>
            <a:ext cx="2295642" cy="2162078"/>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75520" y="-214630"/>
            <a:ext cx="4167561" cy="614519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811148" y="8081677"/>
            <a:ext cx="2566068" cy="287441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20813" y="5143500"/>
            <a:ext cx="1442381" cy="131125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0" y="5588685"/>
            <a:ext cx="7099037" cy="7339230"/>
          </a:xfrm>
          <a:prstGeom prst="rect">
            <a:avLst/>
          </a:prstGeom>
        </p:spPr>
      </p:pic>
      <p:sp>
        <p:nvSpPr>
          <p:cNvPr id="10" name="TextBox 10"/>
          <p:cNvSpPr txBox="1"/>
          <p:nvPr/>
        </p:nvSpPr>
        <p:spPr>
          <a:xfrm>
            <a:off x="1028700" y="857250"/>
            <a:ext cx="5679728" cy="1543050"/>
          </a:xfrm>
          <a:prstGeom prst="rect">
            <a:avLst/>
          </a:prstGeom>
        </p:spPr>
        <p:txBody>
          <a:bodyPr lIns="0" tIns="0" rIns="0" bIns="0" rtlCol="0" anchor="t">
            <a:spAutoFit/>
          </a:bodyPr>
          <a:lstStyle/>
          <a:p>
            <a:pPr algn="ctr">
              <a:lnSpc>
                <a:spcPts val="12599"/>
              </a:lnSpc>
            </a:pPr>
            <a:r>
              <a:rPr lang="en-US" sz="9000">
                <a:solidFill>
                  <a:srgbClr val="000000"/>
                </a:solidFill>
                <a:latin typeface="#9Slide07 SVNSmirk Bold"/>
              </a:rPr>
              <a:t>Tôi là ai? </a:t>
            </a:r>
          </a:p>
        </p:txBody>
      </p:sp>
      <p:sp>
        <p:nvSpPr>
          <p:cNvPr id="11" name="TextBox 11"/>
          <p:cNvSpPr txBox="1"/>
          <p:nvPr/>
        </p:nvSpPr>
        <p:spPr>
          <a:xfrm>
            <a:off x="2709128" y="3600450"/>
            <a:ext cx="9776222" cy="1543050"/>
          </a:xfrm>
          <a:prstGeom prst="rect">
            <a:avLst/>
          </a:prstGeom>
        </p:spPr>
        <p:txBody>
          <a:bodyPr lIns="0" tIns="0" rIns="0" bIns="0" rtlCol="0" anchor="t">
            <a:spAutoFit/>
          </a:bodyPr>
          <a:lstStyle/>
          <a:p>
            <a:pPr algn="ctr">
              <a:lnSpc>
                <a:spcPts val="12599"/>
              </a:lnSpc>
            </a:pPr>
            <a:r>
              <a:rPr lang="en-US" sz="9000" dirty="0" err="1">
                <a:solidFill>
                  <a:srgbClr val="C45A11"/>
                </a:solidFill>
                <a:latin typeface="#9Slide07 SVNSmirk Bold"/>
              </a:rPr>
              <a:t>Tôi</a:t>
            </a:r>
            <a:r>
              <a:rPr lang="en-US" sz="9000" dirty="0">
                <a:solidFill>
                  <a:srgbClr val="C45A11"/>
                </a:solidFill>
                <a:latin typeface="#9Slide07 SVNSmirk Bold"/>
              </a:rPr>
              <a:t> </a:t>
            </a:r>
            <a:r>
              <a:rPr lang="en-US" sz="9000" dirty="0" err="1">
                <a:solidFill>
                  <a:srgbClr val="C45A11"/>
                </a:solidFill>
                <a:latin typeface="#9Slide07 SVNSmirk Bold"/>
              </a:rPr>
              <a:t>là</a:t>
            </a:r>
            <a:r>
              <a:rPr lang="en-US" sz="9000" dirty="0">
                <a:solidFill>
                  <a:srgbClr val="C45A11"/>
                </a:solidFill>
                <a:latin typeface="#9Slide07 SVNSmirk Bold"/>
              </a:rPr>
              <a:t> </a:t>
            </a:r>
            <a:r>
              <a:rPr lang="en-US" sz="9000" dirty="0" err="1">
                <a:solidFill>
                  <a:srgbClr val="C45A11"/>
                </a:solidFill>
                <a:latin typeface="#9Slide07 SVNSmirk Bold"/>
              </a:rPr>
              <a:t>Thuật</a:t>
            </a:r>
            <a:r>
              <a:rPr lang="en-US" sz="9000" dirty="0">
                <a:solidFill>
                  <a:srgbClr val="C45A11"/>
                </a:solidFill>
                <a:latin typeface="#9Slide07 SVNSmirk Bold"/>
              </a:rPr>
              <a:t> </a:t>
            </a:r>
            <a:r>
              <a:rPr lang="en-US" sz="9000" dirty="0" err="1">
                <a:solidFill>
                  <a:srgbClr val="C45A11"/>
                </a:solidFill>
                <a:latin typeface="#9Slide07 SVNSmirk Bold"/>
              </a:rPr>
              <a:t>ngữ</a:t>
            </a:r>
            <a:r>
              <a:rPr lang="en-US" sz="9000" dirty="0">
                <a:solidFill>
                  <a:srgbClr val="C45A11"/>
                </a:solidFill>
                <a:latin typeface="#9Slide07 SVNSmirk Bold"/>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1027</Words>
  <Application>Microsoft Office PowerPoint</Application>
  <PresentationFormat>Custom</PresentationFormat>
  <Paragraphs>91</Paragraphs>
  <Slides>25</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25</vt:i4>
      </vt:variant>
    </vt:vector>
  </HeadingPairs>
  <TitlesOfParts>
    <vt:vector size="42" baseType="lpstr">
      <vt:lpstr>League Spartan</vt:lpstr>
      <vt:lpstr>Calibri</vt:lpstr>
      <vt:lpstr>#9Slide07 SVNStick A Round Bold</vt:lpstr>
      <vt:lpstr>Roboto Condensed</vt:lpstr>
      <vt:lpstr>Arial</vt:lpstr>
      <vt:lpstr>Fraunces Bold</vt:lpstr>
      <vt:lpstr>Roboto Condensed Bold Italics</vt:lpstr>
      <vt:lpstr>Glacial Indifference</vt:lpstr>
      <vt:lpstr>#9Slide07 SVNSmirk Bold</vt:lpstr>
      <vt:lpstr>#9Slide03 SVNRex Bold</vt:lpstr>
      <vt:lpstr>#9Slide07 SVNPrima Bold</vt:lpstr>
      <vt:lpstr>Roboto Condensed Bold</vt:lpstr>
      <vt:lpstr>#9Slide07 SVNSmirk</vt:lpstr>
      <vt:lpstr>#9Slide05 Awesome Display Bold</vt:lpstr>
      <vt:lpstr>#9Slide05 SVNBistro Script</vt:lpstr>
      <vt:lpstr>#9Slide07 SVNNexa Rust Slab Bla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Cánh diều 7 - Bài 10 - Tiếng Việt</dc:title>
  <dc:creator>Administrator</dc:creator>
  <cp:lastModifiedBy>Admin</cp:lastModifiedBy>
  <cp:revision>3</cp:revision>
  <dcterms:created xsi:type="dcterms:W3CDTF">2006-08-16T00:00:00Z</dcterms:created>
  <dcterms:modified xsi:type="dcterms:W3CDTF">2024-01-31T14:24:53Z</dcterms:modified>
  <dc:identifier>DAFbMwWpJbA</dc:identifier>
</cp:coreProperties>
</file>