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Fraunces Bold" panose="020B0604020202020204" charset="0"/>
      <p:regular r:id="rId18"/>
    </p:embeddedFont>
    <p:embeddedFont>
      <p:font typeface="Calibri" panose="020F0502020204030204" pitchFamily="34" charset="0"/>
      <p:regular r:id="rId19"/>
      <p:bold r:id="rId20"/>
      <p:italic r:id="rId21"/>
      <p:boldItalic r:id="rId22"/>
    </p:embeddedFont>
    <p:embeddedFont>
      <p:font typeface="#9Slide05 VL Fadilla" panose="020B0604020202020204" charset="0"/>
      <p:regular r:id="rId23"/>
    </p:embeddedFont>
    <p:embeddedFont>
      <p:font typeface="Roboto Condensed Bold Italics" panose="020B0604020202020204" charset="0"/>
      <p:regular r:id="rId24"/>
    </p:embeddedFont>
    <p:embeddedFont>
      <p:font typeface="Roboto Condensed Italics" panose="020B0604020202020204" charset="0"/>
      <p:regular r:id="rId25"/>
    </p:embeddedFont>
    <p:embeddedFont>
      <p:font typeface="Roboto Condensed Bold" panose="020B0604020202020204" charset="0"/>
      <p:regular r:id="rId26"/>
      <p:bold r:id="rId27"/>
    </p:embeddedFont>
    <p:embeddedFont>
      <p:font typeface="#9Slide05 SVNBistro Script" panose="020B0604020202020204" charset="0"/>
      <p:regular r:id="rId28"/>
    </p:embeddedFont>
    <p:embeddedFont>
      <p:font typeface="Roboto Condensed" panose="020B0604020202020204" charset="0"/>
      <p:regular r:id="rId29"/>
      <p:bold r:id="rId30"/>
      <p:italic r:id="rId31"/>
      <p:boldItalic r:id="rId32"/>
    </p:embeddedFont>
    <p:embeddedFont>
      <p:font typeface="Fraunces" panose="020B0604020202020204" charset="0"/>
      <p:regular r:id="rId33"/>
    </p:embeddedFont>
    <p:embeddedFont>
      <p:font typeface="#9Slide07 SVNNexa Rust Slab Bla" panose="020B0606040200020203"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2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0.svg"/><Relationship Id="rId3" Type="http://schemas.openxmlformats.org/officeDocument/2006/relationships/image" Target="../media/image39.png"/><Relationship Id="rId7" Type="http://schemas.openxmlformats.org/officeDocument/2006/relationships/image" Target="../media/image44.svg"/><Relationship Id="rId12" Type="http://schemas.openxmlformats.org/officeDocument/2006/relationships/image" Target="../media/image44.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CA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6865" b="11"/>
          <a:stretch>
            <a:fillRect/>
          </a:stretch>
        </p:blipFill>
        <p:spPr>
          <a:xfrm rot="-9148213">
            <a:off x="12689026" y="2572811"/>
            <a:ext cx="2978180" cy="1995385"/>
          </a:xfrm>
          <a:prstGeom prst="rect">
            <a:avLst/>
          </a:prstGeom>
        </p:spPr>
      </p:pic>
      <p:pic>
        <p:nvPicPr>
          <p:cNvPr id="3" name="Picture 3"/>
          <p:cNvPicPr>
            <a:picLocks noChangeAspect="1"/>
          </p:cNvPicPr>
          <p:nvPr/>
        </p:nvPicPr>
        <p:blipFill>
          <a:blip r:embed="rId3"/>
          <a:srcRect b="30"/>
          <a:stretch>
            <a:fillRect/>
          </a:stretch>
        </p:blipFill>
        <p:spPr>
          <a:xfrm rot="2486238">
            <a:off x="6144985" y="7635660"/>
            <a:ext cx="3192176" cy="3245281"/>
          </a:xfrm>
          <a:prstGeom prst="rect">
            <a:avLst/>
          </a:prstGeom>
        </p:spPr>
      </p:pic>
      <p:pic>
        <p:nvPicPr>
          <p:cNvPr id="4" name="Picture 4"/>
          <p:cNvPicPr>
            <a:picLocks noChangeAspect="1"/>
          </p:cNvPicPr>
          <p:nvPr/>
        </p:nvPicPr>
        <p:blipFill>
          <a:blip r:embed="rId4"/>
          <a:srcRect r="14"/>
          <a:stretch>
            <a:fillRect/>
          </a:stretch>
        </p:blipFill>
        <p:spPr>
          <a:xfrm rot="4930685">
            <a:off x="417928" y="1332661"/>
            <a:ext cx="1206785" cy="1543562"/>
          </a:xfrm>
          <a:prstGeom prst="rect">
            <a:avLst/>
          </a:prstGeom>
        </p:spPr>
      </p:pic>
      <p:pic>
        <p:nvPicPr>
          <p:cNvPr id="5" name="Picture 5"/>
          <p:cNvPicPr>
            <a:picLocks noChangeAspect="1"/>
          </p:cNvPicPr>
          <p:nvPr/>
        </p:nvPicPr>
        <p:blipFill>
          <a:blip r:embed="rId5"/>
          <a:srcRect r="514"/>
          <a:stretch>
            <a:fillRect/>
          </a:stretch>
        </p:blipFill>
        <p:spPr>
          <a:xfrm rot="831497">
            <a:off x="13124782" y="545228"/>
            <a:ext cx="879040" cy="966944"/>
          </a:xfrm>
          <a:prstGeom prst="rect">
            <a:avLst/>
          </a:prstGeom>
        </p:spPr>
      </p:pic>
      <p:grpSp>
        <p:nvGrpSpPr>
          <p:cNvPr id="6" name="Group 6"/>
          <p:cNvGrpSpPr/>
          <p:nvPr/>
        </p:nvGrpSpPr>
        <p:grpSpPr>
          <a:xfrm>
            <a:off x="10222618" y="2454709"/>
            <a:ext cx="7543800" cy="2688791"/>
            <a:chOff x="0" y="0"/>
            <a:chExt cx="10058400" cy="3585055"/>
          </a:xfrm>
        </p:grpSpPr>
        <p:sp>
          <p:nvSpPr>
            <p:cNvPr id="7" name="Freeform 7"/>
            <p:cNvSpPr/>
            <p:nvPr/>
          </p:nvSpPr>
          <p:spPr>
            <a:xfrm>
              <a:off x="0" y="0"/>
              <a:ext cx="10058400" cy="3584956"/>
            </a:xfrm>
            <a:custGeom>
              <a:avLst/>
              <a:gdLst/>
              <a:ahLst/>
              <a:cxnLst/>
              <a:rect l="l" t="t" r="r" b="b"/>
              <a:pathLst>
                <a:path w="10058400" h="3584956">
                  <a:moveTo>
                    <a:pt x="38862" y="0"/>
                  </a:moveTo>
                  <a:lnTo>
                    <a:pt x="10019538" y="0"/>
                  </a:lnTo>
                  <a:cubicBezTo>
                    <a:pt x="10041001" y="0"/>
                    <a:pt x="10058400" y="42926"/>
                    <a:pt x="10058400" y="95885"/>
                  </a:cubicBezTo>
                  <a:lnTo>
                    <a:pt x="10058400" y="3489071"/>
                  </a:lnTo>
                  <a:cubicBezTo>
                    <a:pt x="10058400" y="3542030"/>
                    <a:pt x="10041001" y="3584956"/>
                    <a:pt x="10019538" y="3584956"/>
                  </a:cubicBezTo>
                  <a:lnTo>
                    <a:pt x="38862" y="3584956"/>
                  </a:lnTo>
                  <a:cubicBezTo>
                    <a:pt x="17399" y="3584956"/>
                    <a:pt x="0" y="3542030"/>
                    <a:pt x="0" y="3489071"/>
                  </a:cubicBezTo>
                  <a:lnTo>
                    <a:pt x="0" y="95885"/>
                  </a:lnTo>
                  <a:cubicBezTo>
                    <a:pt x="0" y="42926"/>
                    <a:pt x="17399" y="0"/>
                    <a:pt x="38862" y="0"/>
                  </a:cubicBezTo>
                  <a:close/>
                </a:path>
              </a:pathLst>
            </a:custGeom>
            <a:solidFill>
              <a:srgbClr val="FFFFFF"/>
            </a:solidFill>
          </p:spPr>
        </p:sp>
      </p:grpSp>
      <p:sp>
        <p:nvSpPr>
          <p:cNvPr id="8" name="TextBox 8"/>
          <p:cNvSpPr txBox="1"/>
          <p:nvPr/>
        </p:nvSpPr>
        <p:spPr>
          <a:xfrm>
            <a:off x="10770412" y="2807256"/>
            <a:ext cx="6672835" cy="2990143"/>
          </a:xfrm>
          <a:prstGeom prst="rect">
            <a:avLst/>
          </a:prstGeom>
        </p:spPr>
        <p:txBody>
          <a:bodyPr lIns="0" tIns="0" rIns="0" bIns="0" rtlCol="0" anchor="t">
            <a:spAutoFit/>
          </a:bodyPr>
          <a:lstStyle/>
          <a:p>
            <a:pPr algn="just">
              <a:lnSpc>
                <a:spcPts val="4439"/>
              </a:lnSpc>
            </a:pPr>
            <a:r>
              <a:rPr lang="en-US" sz="3699">
                <a:solidFill>
                  <a:srgbClr val="000000"/>
                </a:solidFill>
                <a:latin typeface="Roboto Condensed"/>
              </a:rPr>
              <a:t>Lời nói của anh giúp việc khi nhìn thấy tàn thuốc rơi vào áo ông chủ có hợp lí không? Vì sao? Lúc ấy, anh cần nói như thế nào?</a:t>
            </a:r>
          </a:p>
          <a:p>
            <a:pPr algn="l">
              <a:lnSpc>
                <a:spcPts val="5879"/>
              </a:lnSpc>
            </a:pPr>
            <a:endParaRPr lang="en-US" sz="3699">
              <a:solidFill>
                <a:srgbClr val="000000"/>
              </a:solidFill>
              <a:latin typeface="Roboto Condensed"/>
            </a:endParaRPr>
          </a:p>
        </p:txBody>
      </p:sp>
      <p:pic>
        <p:nvPicPr>
          <p:cNvPr id="9" name="Picture 9"/>
          <p:cNvPicPr>
            <a:picLocks noChangeAspect="1"/>
          </p:cNvPicPr>
          <p:nvPr/>
        </p:nvPicPr>
        <p:blipFill>
          <a:blip r:embed="rId6"/>
          <a:srcRect b="72"/>
          <a:stretch>
            <a:fillRect/>
          </a:stretch>
        </p:blipFill>
        <p:spPr>
          <a:xfrm>
            <a:off x="12396491" y="5575441"/>
            <a:ext cx="7118440" cy="5966547"/>
          </a:xfrm>
          <a:prstGeom prst="rect">
            <a:avLst/>
          </a:prstGeom>
        </p:spPr>
      </p:pic>
      <p:pic>
        <p:nvPicPr>
          <p:cNvPr id="10" name="Picture 10"/>
          <p:cNvPicPr>
            <a:picLocks noChangeAspect="1"/>
          </p:cNvPicPr>
          <p:nvPr/>
        </p:nvPicPr>
        <p:blipFill>
          <a:blip r:embed="rId7"/>
          <a:srcRect r="156"/>
          <a:stretch>
            <a:fillRect/>
          </a:stretch>
        </p:blipFill>
        <p:spPr>
          <a:xfrm>
            <a:off x="1726227" y="6819900"/>
            <a:ext cx="3562484" cy="3143892"/>
          </a:xfrm>
          <a:prstGeom prst="rect">
            <a:avLst/>
          </a:prstGeom>
        </p:spPr>
      </p:pic>
      <p:grpSp>
        <p:nvGrpSpPr>
          <p:cNvPr id="11" name="Group 11"/>
          <p:cNvGrpSpPr/>
          <p:nvPr/>
        </p:nvGrpSpPr>
        <p:grpSpPr>
          <a:xfrm>
            <a:off x="514956" y="2601139"/>
            <a:ext cx="9547509" cy="6392519"/>
            <a:chOff x="0" y="0"/>
            <a:chExt cx="12730012" cy="8523359"/>
          </a:xfrm>
        </p:grpSpPr>
        <p:sp>
          <p:nvSpPr>
            <p:cNvPr id="12" name="Freeform 12"/>
            <p:cNvSpPr/>
            <p:nvPr/>
          </p:nvSpPr>
          <p:spPr>
            <a:xfrm>
              <a:off x="0" y="0"/>
              <a:ext cx="12729972" cy="8523351"/>
            </a:xfrm>
            <a:custGeom>
              <a:avLst/>
              <a:gdLst/>
              <a:ahLst/>
              <a:cxnLst/>
              <a:rect l="l" t="t" r="r" b="b"/>
              <a:pathLst>
                <a:path w="12729972" h="8523351">
                  <a:moveTo>
                    <a:pt x="0" y="0"/>
                  </a:moveTo>
                  <a:lnTo>
                    <a:pt x="12729972" y="0"/>
                  </a:lnTo>
                  <a:lnTo>
                    <a:pt x="12729972" y="8523351"/>
                  </a:lnTo>
                  <a:lnTo>
                    <a:pt x="0" y="8523351"/>
                  </a:lnTo>
                  <a:close/>
                </a:path>
              </a:pathLst>
            </a:custGeom>
            <a:solidFill>
              <a:srgbClr val="ED5D3B"/>
            </a:solidFill>
          </p:spPr>
        </p:sp>
        <p:sp>
          <p:nvSpPr>
            <p:cNvPr id="13" name="TextBox 13"/>
            <p:cNvSpPr txBox="1"/>
            <p:nvPr/>
          </p:nvSpPr>
          <p:spPr>
            <a:xfrm>
              <a:off x="0" y="-9525"/>
              <a:ext cx="12730012" cy="8532884"/>
            </a:xfrm>
            <a:prstGeom prst="rect">
              <a:avLst/>
            </a:prstGeom>
          </p:spPr>
          <p:txBody>
            <a:bodyPr lIns="50800" tIns="50800" rIns="50800" bIns="50800" rtlCol="0" anchor="t"/>
            <a:lstStyle/>
            <a:p>
              <a:pPr algn="ctr">
                <a:lnSpc>
                  <a:spcPts val="2879"/>
                </a:lnSpc>
              </a:pPr>
              <a:r>
                <a:rPr lang="en-US" sz="2400">
                  <a:solidFill>
                    <a:srgbClr val="FFFFFF"/>
                  </a:solidFill>
                  <a:latin typeface="Roboto Condensed Bold Italics"/>
                </a:rPr>
                <a:t>  </a:t>
              </a:r>
            </a:p>
            <a:p>
              <a:pPr algn="ctr">
                <a:lnSpc>
                  <a:spcPts val="2879"/>
                </a:lnSpc>
              </a:pPr>
              <a:r>
                <a:rPr lang="en-US" sz="2400">
                  <a:solidFill>
                    <a:srgbClr val="FFFFFF"/>
                  </a:solidFill>
                  <a:latin typeface="Roboto Condensed Bold Italics"/>
                </a:rPr>
                <a:t>  NÓI CÓ ĐẦU CÓ ĐUÔI </a:t>
              </a:r>
            </a:p>
            <a:p>
              <a:pPr algn="l">
                <a:lnSpc>
                  <a:spcPts val="2879"/>
                </a:lnSpc>
              </a:pPr>
              <a:r>
                <a:rPr lang="en-US" sz="2400">
                  <a:solidFill>
                    <a:srgbClr val="FFFFFF"/>
                  </a:solidFill>
                  <a:latin typeface="Roboto Condensed Italics"/>
                </a:rPr>
                <a:t>    </a:t>
              </a:r>
            </a:p>
            <a:p>
              <a:pPr algn="just">
                <a:lnSpc>
                  <a:spcPts val="3456"/>
                </a:lnSpc>
              </a:pPr>
              <a:r>
                <a:rPr lang="en-US" sz="2400">
                  <a:solidFill>
                    <a:srgbClr val="FFFFFF"/>
                  </a:solidFill>
                  <a:latin typeface="Roboto Condensed Italics"/>
                </a:rPr>
                <a:t>         Ông nhà giàu nọ có anh giúp việc tính rất bộp chộp, gặp đâu nói đó, chẳng có đầu có cuối gì. Một lần, ông dặn anh ta:</a:t>
              </a:r>
            </a:p>
            <a:p>
              <a:pPr algn="just">
                <a:lnSpc>
                  <a:spcPts val="3456"/>
                </a:lnSpc>
              </a:pPr>
              <a:r>
                <a:rPr lang="en-US" sz="2400">
                  <a:solidFill>
                    <a:srgbClr val="FFFFFF"/>
                  </a:solidFill>
                  <a:latin typeface="Roboto Condensed Italics"/>
                </a:rPr>
                <a:t>      - Mày ăn nói chẳng có đầu có đuôi gì. Họ cười cả ông lẫn mày. Từ nay, nói cái gì cũng cần nói cho có đầu có cuối nghe chưa?</a:t>
              </a:r>
            </a:p>
            <a:p>
              <a:pPr algn="just">
                <a:lnSpc>
                  <a:spcPts val="3456"/>
                </a:lnSpc>
              </a:pPr>
              <a:r>
                <a:rPr lang="en-US" sz="2400">
                  <a:solidFill>
                    <a:srgbClr val="FFFFFF"/>
                  </a:solidFill>
                  <a:latin typeface="Roboto Condensed Italics"/>
                </a:rPr>
                <a:t>      Anh giúp việc vâng vâng rối rít, hứa sẽ nghe lời.</a:t>
              </a:r>
            </a:p>
            <a:p>
              <a:pPr algn="just">
                <a:lnSpc>
                  <a:spcPts val="3456"/>
                </a:lnSpc>
              </a:pPr>
              <a:r>
                <a:rPr lang="en-US" sz="2400">
                  <a:solidFill>
                    <a:srgbClr val="FFFFFF"/>
                  </a:solidFill>
                  <a:latin typeface="Roboto Condensed Italics"/>
                </a:rPr>
                <a:t>      Một hôm ông nhà giàu mặc quần áo đẹp chuẩn bị đi chơi. Ông ta đang ngồi hút thuốc thì thấy anh giúp việc chạy vào lễ phép nói:</a:t>
              </a:r>
            </a:p>
            <a:p>
              <a:pPr algn="just">
                <a:lnSpc>
                  <a:spcPts val="3456"/>
                </a:lnSpc>
              </a:pPr>
              <a:r>
                <a:rPr lang="en-US" sz="2400">
                  <a:solidFill>
                    <a:srgbClr val="FFFFFF"/>
                  </a:solidFill>
                  <a:latin typeface="Roboto Condensed Italics"/>
                </a:rPr>
                <a:t>      - Thưa ông, con tằm nó nhả tơ, người ta đem tơ dệt lụa. Ông mua lụa về may thành áo. Chiếc áo rất đẹp. Hôm nay ông mặc áo đẹp, ông hút thuốc. Tàn thuốc nó rơi vào áo ông…</a:t>
              </a:r>
            </a:p>
            <a:p>
              <a:pPr algn="just">
                <a:lnSpc>
                  <a:spcPts val="3456"/>
                </a:lnSpc>
              </a:pPr>
              <a:r>
                <a:rPr lang="en-US" sz="2400">
                  <a:solidFill>
                    <a:srgbClr val="FFFFFF"/>
                  </a:solidFill>
                  <a:latin typeface="Roboto Condensed Italics"/>
                </a:rPr>
                <a:t>      Ông nhà giàu giật mình nhìn xuống thì áo đã cháy to bằng bàn tay rồi.</a:t>
              </a:r>
            </a:p>
            <a:p>
              <a:pPr algn="r">
                <a:lnSpc>
                  <a:spcPts val="3456"/>
                </a:lnSpc>
              </a:pPr>
              <a:r>
                <a:rPr lang="en-US" sz="2400">
                  <a:solidFill>
                    <a:srgbClr val="FFFFFF"/>
                  </a:solidFill>
                  <a:latin typeface="Roboto Condensed"/>
                </a:rPr>
                <a:t>                                                                                   (Truyện cười)</a:t>
              </a:r>
            </a:p>
          </p:txBody>
        </p:sp>
      </p:grpSp>
      <p:sp>
        <p:nvSpPr>
          <p:cNvPr id="14" name="TextBox 14"/>
          <p:cNvSpPr txBox="1"/>
          <p:nvPr/>
        </p:nvSpPr>
        <p:spPr>
          <a:xfrm>
            <a:off x="1631271" y="508662"/>
            <a:ext cx="9678283" cy="1769773"/>
          </a:xfrm>
          <a:prstGeom prst="rect">
            <a:avLst/>
          </a:prstGeom>
        </p:spPr>
        <p:txBody>
          <a:bodyPr lIns="0" tIns="0" rIns="0" bIns="0" rtlCol="0" anchor="t">
            <a:spAutoFit/>
          </a:bodyPr>
          <a:lstStyle/>
          <a:p>
            <a:pPr algn="ctr">
              <a:lnSpc>
                <a:spcPts val="13743"/>
              </a:lnSpc>
            </a:pPr>
            <a:r>
              <a:rPr lang="en-US" sz="9815" spc="490" dirty="0" err="1">
                <a:solidFill>
                  <a:srgbClr val="6E5773"/>
                </a:solidFill>
                <a:latin typeface="#9Slide07 SVNNexa Rust Slab Bla"/>
              </a:rPr>
              <a:t>Khởi</a:t>
            </a:r>
            <a:r>
              <a:rPr lang="en-US" sz="9815" spc="490" dirty="0">
                <a:solidFill>
                  <a:srgbClr val="6E5773"/>
                </a:solidFill>
                <a:latin typeface="#9Slide07 SVNNexa Rust Slab Bla"/>
              </a:rPr>
              <a:t> </a:t>
            </a:r>
            <a:r>
              <a:rPr lang="en-US" sz="9815" spc="490" dirty="0" err="1">
                <a:solidFill>
                  <a:srgbClr val="6E5773"/>
                </a:solidFill>
                <a:latin typeface="#9Slide07 SVNNexa Rust Slab Bla"/>
              </a:rPr>
              <a:t>động</a:t>
            </a:r>
            <a:endParaRPr lang="en-US" sz="9815" spc="490" dirty="0">
              <a:solidFill>
                <a:srgbClr val="6E5773"/>
              </a:solidFill>
              <a:latin typeface="#9Slide07 SVNNexa Rust Slab Bla"/>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7DD"/>
        </a:solidFill>
        <a:effectLst/>
      </p:bgPr>
    </p:bg>
    <p:spTree>
      <p:nvGrpSpPr>
        <p:cNvPr id="1" name=""/>
        <p:cNvGrpSpPr/>
        <p:nvPr/>
      </p:nvGrpSpPr>
      <p:grpSpPr>
        <a:xfrm>
          <a:off x="0" y="0"/>
          <a:ext cx="0" cy="0"/>
          <a:chOff x="0" y="0"/>
          <a:chExt cx="0" cy="0"/>
        </a:xfrm>
      </p:grpSpPr>
      <p:grpSp>
        <p:nvGrpSpPr>
          <p:cNvPr id="2" name="Group 2"/>
          <p:cNvGrpSpPr/>
          <p:nvPr/>
        </p:nvGrpSpPr>
        <p:grpSpPr>
          <a:xfrm>
            <a:off x="-29380" y="3802546"/>
            <a:ext cx="18346760" cy="7538113"/>
            <a:chOff x="0" y="0"/>
            <a:chExt cx="24462347" cy="10050817"/>
          </a:xfrm>
        </p:grpSpPr>
        <p:sp>
          <p:nvSpPr>
            <p:cNvPr id="3" name="Freeform 3"/>
            <p:cNvSpPr/>
            <p:nvPr/>
          </p:nvSpPr>
          <p:spPr>
            <a:xfrm>
              <a:off x="0" y="0"/>
              <a:ext cx="24462360" cy="10050780"/>
            </a:xfrm>
            <a:custGeom>
              <a:avLst/>
              <a:gdLst/>
              <a:ahLst/>
              <a:cxnLst/>
              <a:rect l="l" t="t" r="r" b="b"/>
              <a:pathLst>
                <a:path w="24462360" h="10050780">
                  <a:moveTo>
                    <a:pt x="24462360" y="5025390"/>
                  </a:moveTo>
                  <a:lnTo>
                    <a:pt x="19436969" y="0"/>
                  </a:lnTo>
                  <a:lnTo>
                    <a:pt x="19436969" y="2512695"/>
                  </a:lnTo>
                  <a:lnTo>
                    <a:pt x="0" y="2512695"/>
                  </a:lnTo>
                  <a:lnTo>
                    <a:pt x="0" y="7538086"/>
                  </a:lnTo>
                  <a:lnTo>
                    <a:pt x="19436969" y="7538086"/>
                  </a:lnTo>
                  <a:lnTo>
                    <a:pt x="19436969" y="10050780"/>
                  </a:lnTo>
                  <a:lnTo>
                    <a:pt x="24462360" y="5025390"/>
                  </a:lnTo>
                  <a:close/>
                </a:path>
              </a:pathLst>
            </a:custGeom>
            <a:solidFill>
              <a:srgbClr val="D6E5FA"/>
            </a:solidFill>
          </p:spPr>
        </p:sp>
      </p:grpSp>
      <p:grpSp>
        <p:nvGrpSpPr>
          <p:cNvPr id="4" name="Group 4"/>
          <p:cNvGrpSpPr/>
          <p:nvPr/>
        </p:nvGrpSpPr>
        <p:grpSpPr>
          <a:xfrm>
            <a:off x="1028700" y="2884266"/>
            <a:ext cx="16653456" cy="1836560"/>
            <a:chOff x="0" y="0"/>
            <a:chExt cx="22204608" cy="2448747"/>
          </a:xfrm>
        </p:grpSpPr>
        <p:sp>
          <p:nvSpPr>
            <p:cNvPr id="5" name="Freeform 5"/>
            <p:cNvSpPr/>
            <p:nvPr/>
          </p:nvSpPr>
          <p:spPr>
            <a:xfrm>
              <a:off x="0" y="0"/>
              <a:ext cx="22204553" cy="2448687"/>
            </a:xfrm>
            <a:custGeom>
              <a:avLst/>
              <a:gdLst/>
              <a:ahLst/>
              <a:cxnLst/>
              <a:rect l="l" t="t" r="r" b="b"/>
              <a:pathLst>
                <a:path w="22204553" h="2448687">
                  <a:moveTo>
                    <a:pt x="24638" y="0"/>
                  </a:moveTo>
                  <a:lnTo>
                    <a:pt x="22179914" y="0"/>
                  </a:lnTo>
                  <a:cubicBezTo>
                    <a:pt x="22186392" y="0"/>
                    <a:pt x="22192742" y="2540"/>
                    <a:pt x="22197313" y="7239"/>
                  </a:cubicBezTo>
                  <a:cubicBezTo>
                    <a:pt x="22201885" y="11938"/>
                    <a:pt x="22204553" y="18161"/>
                    <a:pt x="22204553" y="24638"/>
                  </a:cubicBezTo>
                  <a:lnTo>
                    <a:pt x="22204553" y="2424049"/>
                  </a:lnTo>
                  <a:cubicBezTo>
                    <a:pt x="22204553" y="2437638"/>
                    <a:pt x="22193504" y="2448687"/>
                    <a:pt x="22179914" y="2448687"/>
                  </a:cubicBezTo>
                  <a:lnTo>
                    <a:pt x="24638" y="2448687"/>
                  </a:lnTo>
                  <a:cubicBezTo>
                    <a:pt x="18161" y="2448687"/>
                    <a:pt x="11811" y="2446147"/>
                    <a:pt x="7239" y="2441448"/>
                  </a:cubicBezTo>
                  <a:cubicBezTo>
                    <a:pt x="2667" y="2436749"/>
                    <a:pt x="0" y="2430653"/>
                    <a:pt x="0" y="2424049"/>
                  </a:cubicBezTo>
                  <a:lnTo>
                    <a:pt x="0" y="24638"/>
                  </a:lnTo>
                  <a:cubicBezTo>
                    <a:pt x="0" y="18161"/>
                    <a:pt x="2540" y="11811"/>
                    <a:pt x="7239" y="7239"/>
                  </a:cubicBezTo>
                  <a:cubicBezTo>
                    <a:pt x="11938" y="2667"/>
                    <a:pt x="18161" y="0"/>
                    <a:pt x="24638" y="0"/>
                  </a:cubicBezTo>
                  <a:close/>
                </a:path>
              </a:pathLst>
            </a:custGeom>
            <a:solidFill>
              <a:srgbClr val="FFFFFF"/>
            </a:solidFill>
          </p:spPr>
        </p:sp>
      </p:grpSp>
      <p:sp>
        <p:nvSpPr>
          <p:cNvPr id="6" name="TextBox 6"/>
          <p:cNvSpPr txBox="1"/>
          <p:nvPr/>
        </p:nvSpPr>
        <p:spPr>
          <a:xfrm>
            <a:off x="1274417" y="3177112"/>
            <a:ext cx="16145456" cy="1412263"/>
          </a:xfrm>
          <a:prstGeom prst="rect">
            <a:avLst/>
          </a:prstGeom>
        </p:spPr>
        <p:txBody>
          <a:bodyPr lIns="0" tIns="0" rIns="0" bIns="0" rtlCol="0" anchor="t">
            <a:spAutoFit/>
          </a:bodyPr>
          <a:lstStyle/>
          <a:p>
            <a:pPr algn="l">
              <a:lnSpc>
                <a:spcPts val="5723"/>
              </a:lnSpc>
            </a:pPr>
            <a:r>
              <a:rPr lang="en-US" sz="3598" dirty="0" err="1">
                <a:solidFill>
                  <a:srgbClr val="E8451D"/>
                </a:solidFill>
                <a:latin typeface="Roboto Condensed Bold"/>
              </a:rPr>
              <a:t>Yêu</a:t>
            </a:r>
            <a:r>
              <a:rPr lang="en-US" sz="3598" dirty="0">
                <a:solidFill>
                  <a:srgbClr val="E8451D"/>
                </a:solidFill>
                <a:latin typeface="Roboto Condensed Bold"/>
              </a:rPr>
              <a:t> </a:t>
            </a:r>
            <a:r>
              <a:rPr lang="en-US" sz="3598" dirty="0" err="1">
                <a:solidFill>
                  <a:srgbClr val="E8451D"/>
                </a:solidFill>
                <a:latin typeface="Roboto Condensed Bold"/>
              </a:rPr>
              <a:t>cầu</a:t>
            </a:r>
            <a:r>
              <a:rPr lang="en-US" sz="3598" dirty="0">
                <a:solidFill>
                  <a:srgbClr val="E8451D"/>
                </a:solidFill>
                <a:latin typeface="Roboto Condensed Bold"/>
              </a:rPr>
              <a:t>: </a:t>
            </a:r>
            <a:r>
              <a:rPr lang="en-US" sz="3598" dirty="0" err="1">
                <a:solidFill>
                  <a:srgbClr val="E8451D"/>
                </a:solidFill>
                <a:latin typeface="Roboto Condensed"/>
              </a:rPr>
              <a:t>Dựa</a:t>
            </a:r>
            <a:r>
              <a:rPr lang="en-US" sz="3598" dirty="0">
                <a:solidFill>
                  <a:srgbClr val="E8451D"/>
                </a:solidFill>
                <a:latin typeface="Roboto Condensed"/>
              </a:rPr>
              <a:t> </a:t>
            </a:r>
            <a:r>
              <a:rPr lang="en-US" sz="3598" dirty="0" err="1">
                <a:solidFill>
                  <a:srgbClr val="E8451D"/>
                </a:solidFill>
                <a:latin typeface="Roboto Condensed"/>
              </a:rPr>
              <a:t>vào</a:t>
            </a:r>
            <a:r>
              <a:rPr lang="en-US" sz="3598" dirty="0">
                <a:solidFill>
                  <a:srgbClr val="E8451D"/>
                </a:solidFill>
                <a:latin typeface="Roboto Condensed"/>
              </a:rPr>
              <a:t> </a:t>
            </a:r>
            <a:r>
              <a:rPr lang="en-US" sz="3598" dirty="0" err="1">
                <a:solidFill>
                  <a:srgbClr val="E8451D"/>
                </a:solidFill>
                <a:latin typeface="Roboto Condensed"/>
              </a:rPr>
              <a:t>thông</a:t>
            </a:r>
            <a:r>
              <a:rPr lang="en-US" sz="3598" dirty="0">
                <a:solidFill>
                  <a:srgbClr val="E8451D"/>
                </a:solidFill>
                <a:latin typeface="Roboto Condensed"/>
              </a:rPr>
              <a:t> tin </a:t>
            </a:r>
            <a:r>
              <a:rPr lang="en-US" sz="3598" dirty="0" err="1">
                <a:solidFill>
                  <a:srgbClr val="E8451D"/>
                </a:solidFill>
                <a:latin typeface="Roboto Condensed"/>
              </a:rPr>
              <a:t>trong</a:t>
            </a:r>
            <a:r>
              <a:rPr lang="en-US" sz="3598" dirty="0">
                <a:solidFill>
                  <a:srgbClr val="E8451D"/>
                </a:solidFill>
                <a:latin typeface="Roboto Condensed"/>
              </a:rPr>
              <a:t> SGK, </a:t>
            </a:r>
            <a:r>
              <a:rPr lang="en-US" sz="3598" dirty="0" err="1">
                <a:solidFill>
                  <a:srgbClr val="E8451D"/>
                </a:solidFill>
                <a:latin typeface="Roboto Condensed"/>
              </a:rPr>
              <a:t>kết</a:t>
            </a:r>
            <a:r>
              <a:rPr lang="en-US" sz="3598" dirty="0">
                <a:solidFill>
                  <a:srgbClr val="E8451D"/>
                </a:solidFill>
                <a:latin typeface="Roboto Condensed"/>
              </a:rPr>
              <a:t> </a:t>
            </a:r>
            <a:r>
              <a:rPr lang="en-US" sz="3598" dirty="0" err="1">
                <a:solidFill>
                  <a:srgbClr val="E8451D"/>
                </a:solidFill>
                <a:latin typeface="Roboto Condensed"/>
              </a:rPr>
              <a:t>hợp</a:t>
            </a:r>
            <a:r>
              <a:rPr lang="en-US" sz="3598" dirty="0">
                <a:solidFill>
                  <a:srgbClr val="E8451D"/>
                </a:solidFill>
                <a:latin typeface="Roboto Condensed"/>
              </a:rPr>
              <a:t> </a:t>
            </a:r>
            <a:r>
              <a:rPr lang="en-US" sz="3598" dirty="0" err="1">
                <a:solidFill>
                  <a:srgbClr val="E8451D"/>
                </a:solidFill>
                <a:latin typeface="Roboto Condensed"/>
              </a:rPr>
              <a:t>với</a:t>
            </a:r>
            <a:r>
              <a:rPr lang="en-US" sz="3598" dirty="0">
                <a:solidFill>
                  <a:srgbClr val="E8451D"/>
                </a:solidFill>
                <a:latin typeface="Roboto Condensed"/>
              </a:rPr>
              <a:t> </a:t>
            </a:r>
            <a:r>
              <a:rPr lang="en-US" sz="3598" dirty="0" err="1">
                <a:solidFill>
                  <a:srgbClr val="E8451D"/>
                </a:solidFill>
                <a:latin typeface="Roboto Condensed"/>
              </a:rPr>
              <a:t>phần</a:t>
            </a:r>
            <a:r>
              <a:rPr lang="en-US" sz="3598" dirty="0">
                <a:solidFill>
                  <a:srgbClr val="E8451D"/>
                </a:solidFill>
                <a:latin typeface="Roboto Condensed"/>
              </a:rPr>
              <a:t> </a:t>
            </a:r>
            <a:r>
              <a:rPr lang="en-US" sz="3598" dirty="0" err="1">
                <a:solidFill>
                  <a:srgbClr val="E8451D"/>
                </a:solidFill>
                <a:latin typeface="Roboto Condensed"/>
              </a:rPr>
              <a:t>phân</a:t>
            </a:r>
            <a:r>
              <a:rPr lang="en-US" sz="3598" dirty="0">
                <a:solidFill>
                  <a:srgbClr val="E8451D"/>
                </a:solidFill>
                <a:latin typeface="Roboto Condensed"/>
              </a:rPr>
              <a:t> </a:t>
            </a:r>
            <a:r>
              <a:rPr lang="en-US" sz="3598" dirty="0" err="1">
                <a:solidFill>
                  <a:srgbClr val="E8451D"/>
                </a:solidFill>
                <a:latin typeface="Roboto Condensed"/>
              </a:rPr>
              <a:t>tích</a:t>
            </a:r>
            <a:r>
              <a:rPr lang="en-US" sz="3598" dirty="0">
                <a:solidFill>
                  <a:srgbClr val="E8451D"/>
                </a:solidFill>
                <a:latin typeface="Roboto Condensed"/>
              </a:rPr>
              <a:t> </a:t>
            </a:r>
            <a:r>
              <a:rPr lang="en-US" sz="3598" dirty="0" err="1">
                <a:solidFill>
                  <a:srgbClr val="E8451D"/>
                </a:solidFill>
                <a:latin typeface="Roboto Condensed"/>
              </a:rPr>
              <a:t>mẫu</a:t>
            </a:r>
            <a:r>
              <a:rPr lang="en-US" sz="3598" dirty="0">
                <a:solidFill>
                  <a:srgbClr val="E8451D"/>
                </a:solidFill>
                <a:latin typeface="Roboto Condensed"/>
              </a:rPr>
              <a:t> </a:t>
            </a:r>
            <a:r>
              <a:rPr lang="en-US" sz="3598" dirty="0" err="1">
                <a:solidFill>
                  <a:srgbClr val="E8451D"/>
                </a:solidFill>
                <a:latin typeface="Roboto Condensed"/>
              </a:rPr>
              <a:t>vừa</a:t>
            </a:r>
            <a:r>
              <a:rPr lang="en-US" sz="3598" dirty="0">
                <a:solidFill>
                  <a:srgbClr val="E8451D"/>
                </a:solidFill>
                <a:latin typeface="Roboto Condensed"/>
              </a:rPr>
              <a:t> </a:t>
            </a:r>
            <a:r>
              <a:rPr lang="en-US" sz="3598" dirty="0" err="1">
                <a:solidFill>
                  <a:srgbClr val="E8451D"/>
                </a:solidFill>
                <a:latin typeface="Roboto Condensed"/>
              </a:rPr>
              <a:t>rồi</a:t>
            </a:r>
            <a:r>
              <a:rPr lang="en-US" sz="3598" dirty="0">
                <a:solidFill>
                  <a:srgbClr val="E8451D"/>
                </a:solidFill>
                <a:latin typeface="Roboto Condensed"/>
              </a:rPr>
              <a:t>, </a:t>
            </a:r>
            <a:r>
              <a:rPr lang="en-US" sz="3598" dirty="0" err="1">
                <a:solidFill>
                  <a:srgbClr val="E8451D"/>
                </a:solidFill>
                <a:latin typeface="Roboto Condensed"/>
              </a:rPr>
              <a:t>em</a:t>
            </a:r>
            <a:r>
              <a:rPr lang="en-US" sz="3598" dirty="0">
                <a:solidFill>
                  <a:srgbClr val="E8451D"/>
                </a:solidFill>
                <a:latin typeface="Roboto Condensed"/>
              </a:rPr>
              <a:t> </a:t>
            </a:r>
            <a:r>
              <a:rPr lang="en-US" sz="3598" dirty="0" err="1">
                <a:solidFill>
                  <a:srgbClr val="E8451D"/>
                </a:solidFill>
                <a:latin typeface="Roboto Condensed"/>
              </a:rPr>
              <a:t>hãy</a:t>
            </a:r>
            <a:r>
              <a:rPr lang="en-US" sz="3598" dirty="0">
                <a:solidFill>
                  <a:srgbClr val="E8451D"/>
                </a:solidFill>
                <a:latin typeface="Roboto Condensed"/>
              </a:rPr>
              <a:t> </a:t>
            </a:r>
            <a:r>
              <a:rPr lang="en-US" sz="3598" dirty="0" err="1">
                <a:solidFill>
                  <a:srgbClr val="E8451D"/>
                </a:solidFill>
                <a:latin typeface="Roboto Condensed"/>
              </a:rPr>
              <a:t>nêu</a:t>
            </a:r>
            <a:r>
              <a:rPr lang="en-US" sz="3598" dirty="0">
                <a:solidFill>
                  <a:srgbClr val="E8451D"/>
                </a:solidFill>
                <a:latin typeface="Roboto Condensed"/>
              </a:rPr>
              <a:t> </a:t>
            </a:r>
            <a:r>
              <a:rPr lang="en-US" sz="3598" dirty="0" err="1">
                <a:solidFill>
                  <a:srgbClr val="E8451D"/>
                </a:solidFill>
                <a:latin typeface="Roboto Condensed"/>
              </a:rPr>
              <a:t>quy</a:t>
            </a:r>
            <a:r>
              <a:rPr lang="en-US" sz="3598" dirty="0">
                <a:solidFill>
                  <a:srgbClr val="E8451D"/>
                </a:solidFill>
                <a:latin typeface="Roboto Condensed"/>
              </a:rPr>
              <a:t> </a:t>
            </a:r>
            <a:r>
              <a:rPr lang="en-US" sz="3598" dirty="0" err="1">
                <a:solidFill>
                  <a:srgbClr val="E8451D"/>
                </a:solidFill>
                <a:latin typeface="Roboto Condensed"/>
              </a:rPr>
              <a:t>trình</a:t>
            </a:r>
            <a:r>
              <a:rPr lang="en-US" sz="3598" dirty="0">
                <a:solidFill>
                  <a:srgbClr val="E8451D"/>
                </a:solidFill>
                <a:latin typeface="Roboto Condensed"/>
              </a:rPr>
              <a:t> </a:t>
            </a:r>
            <a:r>
              <a:rPr lang="en-US" sz="3598" dirty="0" err="1">
                <a:solidFill>
                  <a:srgbClr val="E8451D"/>
                </a:solidFill>
                <a:latin typeface="Roboto Condensed"/>
              </a:rPr>
              <a:t>tóm</a:t>
            </a:r>
            <a:r>
              <a:rPr lang="en-US" sz="3598" dirty="0">
                <a:solidFill>
                  <a:srgbClr val="E8451D"/>
                </a:solidFill>
                <a:latin typeface="Roboto Condensed"/>
              </a:rPr>
              <a:t> </a:t>
            </a:r>
            <a:r>
              <a:rPr lang="en-US" sz="3598" dirty="0" err="1">
                <a:solidFill>
                  <a:srgbClr val="E8451D"/>
                </a:solidFill>
                <a:latin typeface="Roboto Condensed"/>
              </a:rPr>
              <a:t>tắt</a:t>
            </a:r>
            <a:r>
              <a:rPr lang="en-US" sz="3598" dirty="0">
                <a:solidFill>
                  <a:srgbClr val="E8451D"/>
                </a:solidFill>
                <a:latin typeface="Roboto Condensed"/>
              </a:rPr>
              <a:t> </a:t>
            </a:r>
            <a:r>
              <a:rPr lang="en-US" sz="3598" dirty="0" err="1">
                <a:solidFill>
                  <a:srgbClr val="E8451D"/>
                </a:solidFill>
                <a:latin typeface="Roboto Condensed"/>
              </a:rPr>
              <a:t>một</a:t>
            </a:r>
            <a:r>
              <a:rPr lang="en-US" sz="3598" dirty="0">
                <a:solidFill>
                  <a:srgbClr val="E8451D"/>
                </a:solidFill>
                <a:latin typeface="Roboto Condensed"/>
              </a:rPr>
              <a:t> </a:t>
            </a:r>
            <a:r>
              <a:rPr lang="en-US" sz="3598" dirty="0" err="1">
                <a:solidFill>
                  <a:srgbClr val="E8451D"/>
                </a:solidFill>
                <a:latin typeface="Roboto Condensed"/>
              </a:rPr>
              <a:t>văn</a:t>
            </a:r>
            <a:r>
              <a:rPr lang="en-US" sz="3598" dirty="0">
                <a:solidFill>
                  <a:srgbClr val="E8451D"/>
                </a:solidFill>
                <a:latin typeface="Roboto Condensed"/>
              </a:rPr>
              <a:t> </a:t>
            </a:r>
            <a:r>
              <a:rPr lang="en-US" sz="3598" dirty="0" err="1">
                <a:solidFill>
                  <a:srgbClr val="E8451D"/>
                </a:solidFill>
                <a:latin typeface="Roboto Condensed"/>
              </a:rPr>
              <a:t>bản</a:t>
            </a:r>
            <a:r>
              <a:rPr lang="en-US" sz="3598" dirty="0">
                <a:solidFill>
                  <a:srgbClr val="E8451D"/>
                </a:solidFill>
                <a:latin typeface="Roboto Condensed"/>
              </a:rPr>
              <a:t>.</a:t>
            </a:r>
          </a:p>
        </p:txBody>
      </p:sp>
      <p:grpSp>
        <p:nvGrpSpPr>
          <p:cNvPr id="7" name="Group 7"/>
          <p:cNvGrpSpPr/>
          <p:nvPr/>
        </p:nvGrpSpPr>
        <p:grpSpPr>
          <a:xfrm>
            <a:off x="1036388" y="5389348"/>
            <a:ext cx="3431157" cy="3446537"/>
            <a:chOff x="0" y="0"/>
            <a:chExt cx="4574876" cy="4595383"/>
          </a:xfrm>
        </p:grpSpPr>
        <p:sp>
          <p:nvSpPr>
            <p:cNvPr id="8" name="Freeform 8"/>
            <p:cNvSpPr/>
            <p:nvPr/>
          </p:nvSpPr>
          <p:spPr>
            <a:xfrm>
              <a:off x="0" y="0"/>
              <a:ext cx="4574794" cy="4595368"/>
            </a:xfrm>
            <a:custGeom>
              <a:avLst/>
              <a:gdLst/>
              <a:ahLst/>
              <a:cxnLst/>
              <a:rect l="l" t="t" r="r" b="b"/>
              <a:pathLst>
                <a:path w="4574794" h="4595368">
                  <a:moveTo>
                    <a:pt x="2287397" y="0"/>
                  </a:moveTo>
                  <a:cubicBezTo>
                    <a:pt x="3552317" y="5715"/>
                    <a:pt x="4574794" y="1032764"/>
                    <a:pt x="4574794" y="2297684"/>
                  </a:cubicBezTo>
                  <a:cubicBezTo>
                    <a:pt x="4574794" y="3562604"/>
                    <a:pt x="3552444" y="4589780"/>
                    <a:pt x="2287397" y="4595368"/>
                  </a:cubicBezTo>
                  <a:cubicBezTo>
                    <a:pt x="1022477" y="4589780"/>
                    <a:pt x="0" y="3562731"/>
                    <a:pt x="0" y="2297684"/>
                  </a:cubicBezTo>
                  <a:cubicBezTo>
                    <a:pt x="0" y="1032637"/>
                    <a:pt x="1022477" y="5715"/>
                    <a:pt x="2287397" y="0"/>
                  </a:cubicBezTo>
                  <a:close/>
                </a:path>
              </a:pathLst>
            </a:custGeom>
            <a:solidFill>
              <a:srgbClr val="ED5D3B"/>
            </a:solidFill>
          </p:spPr>
        </p:sp>
      </p:grpSp>
      <p:sp>
        <p:nvSpPr>
          <p:cNvPr id="9" name="TextBox 9"/>
          <p:cNvSpPr txBox="1"/>
          <p:nvPr/>
        </p:nvSpPr>
        <p:spPr>
          <a:xfrm>
            <a:off x="1605811" y="6444851"/>
            <a:ext cx="2292311" cy="1379044"/>
          </a:xfrm>
          <a:prstGeom prst="rect">
            <a:avLst/>
          </a:prstGeom>
        </p:spPr>
        <p:txBody>
          <a:bodyPr lIns="0" tIns="0" rIns="0" bIns="0" rtlCol="0" anchor="t">
            <a:spAutoFit/>
          </a:bodyPr>
          <a:lstStyle/>
          <a:p>
            <a:pPr algn="ctr">
              <a:lnSpc>
                <a:spcPts val="5564"/>
              </a:lnSpc>
            </a:pPr>
            <a:r>
              <a:rPr lang="en-US" sz="3498">
                <a:solidFill>
                  <a:srgbClr val="FFFFFF"/>
                </a:solidFill>
                <a:latin typeface="Roboto Condensed Bold"/>
              </a:rPr>
              <a:t>1. Trước khi tóm tắt</a:t>
            </a:r>
          </a:p>
        </p:txBody>
      </p:sp>
      <p:grpSp>
        <p:nvGrpSpPr>
          <p:cNvPr id="10" name="Group 10"/>
          <p:cNvGrpSpPr/>
          <p:nvPr/>
        </p:nvGrpSpPr>
        <p:grpSpPr>
          <a:xfrm>
            <a:off x="6471646" y="6587726"/>
            <a:ext cx="3431157" cy="3446537"/>
            <a:chOff x="0" y="0"/>
            <a:chExt cx="4574876" cy="4595383"/>
          </a:xfrm>
        </p:grpSpPr>
        <p:sp>
          <p:nvSpPr>
            <p:cNvPr id="11" name="Freeform 11"/>
            <p:cNvSpPr/>
            <p:nvPr/>
          </p:nvSpPr>
          <p:spPr>
            <a:xfrm>
              <a:off x="0" y="0"/>
              <a:ext cx="4574794" cy="4595368"/>
            </a:xfrm>
            <a:custGeom>
              <a:avLst/>
              <a:gdLst/>
              <a:ahLst/>
              <a:cxnLst/>
              <a:rect l="l" t="t" r="r" b="b"/>
              <a:pathLst>
                <a:path w="4574794" h="4595368">
                  <a:moveTo>
                    <a:pt x="2287397" y="0"/>
                  </a:moveTo>
                  <a:cubicBezTo>
                    <a:pt x="3552317" y="5715"/>
                    <a:pt x="4574794" y="1032764"/>
                    <a:pt x="4574794" y="2297684"/>
                  </a:cubicBezTo>
                  <a:cubicBezTo>
                    <a:pt x="4574794" y="3562604"/>
                    <a:pt x="3552444" y="4589780"/>
                    <a:pt x="2287397" y="4595368"/>
                  </a:cubicBezTo>
                  <a:cubicBezTo>
                    <a:pt x="1022477" y="4589780"/>
                    <a:pt x="0" y="3562731"/>
                    <a:pt x="0" y="2297684"/>
                  </a:cubicBezTo>
                  <a:cubicBezTo>
                    <a:pt x="0" y="1032637"/>
                    <a:pt x="1022477" y="5715"/>
                    <a:pt x="2287397" y="0"/>
                  </a:cubicBezTo>
                  <a:close/>
                </a:path>
              </a:pathLst>
            </a:custGeom>
            <a:solidFill>
              <a:srgbClr val="ED5D3B"/>
            </a:solidFill>
          </p:spPr>
        </p:sp>
      </p:grpSp>
      <p:sp>
        <p:nvSpPr>
          <p:cNvPr id="12" name="TextBox 12"/>
          <p:cNvSpPr txBox="1"/>
          <p:nvPr/>
        </p:nvSpPr>
        <p:spPr>
          <a:xfrm>
            <a:off x="7041069" y="7245977"/>
            <a:ext cx="2292311" cy="1379044"/>
          </a:xfrm>
          <a:prstGeom prst="rect">
            <a:avLst/>
          </a:prstGeom>
        </p:spPr>
        <p:txBody>
          <a:bodyPr lIns="0" tIns="0" rIns="0" bIns="0" rtlCol="0" anchor="t">
            <a:spAutoFit/>
          </a:bodyPr>
          <a:lstStyle/>
          <a:p>
            <a:pPr algn="ctr">
              <a:lnSpc>
                <a:spcPts val="5564"/>
              </a:lnSpc>
            </a:pPr>
            <a:r>
              <a:rPr lang="en-US" sz="3498">
                <a:solidFill>
                  <a:srgbClr val="FFFFFF"/>
                </a:solidFill>
                <a:latin typeface="Roboto Condensed Bold"/>
              </a:rPr>
              <a:t>2. Viết văn bản tóm tắt</a:t>
            </a:r>
          </a:p>
        </p:txBody>
      </p:sp>
      <p:grpSp>
        <p:nvGrpSpPr>
          <p:cNvPr id="13" name="Group 13"/>
          <p:cNvGrpSpPr/>
          <p:nvPr/>
        </p:nvGrpSpPr>
        <p:grpSpPr>
          <a:xfrm>
            <a:off x="11669396" y="5578102"/>
            <a:ext cx="3431157" cy="3446537"/>
            <a:chOff x="0" y="0"/>
            <a:chExt cx="4574876" cy="4595383"/>
          </a:xfrm>
        </p:grpSpPr>
        <p:sp>
          <p:nvSpPr>
            <p:cNvPr id="14" name="Freeform 14"/>
            <p:cNvSpPr/>
            <p:nvPr/>
          </p:nvSpPr>
          <p:spPr>
            <a:xfrm>
              <a:off x="0" y="0"/>
              <a:ext cx="4574794" cy="4595368"/>
            </a:xfrm>
            <a:custGeom>
              <a:avLst/>
              <a:gdLst/>
              <a:ahLst/>
              <a:cxnLst/>
              <a:rect l="l" t="t" r="r" b="b"/>
              <a:pathLst>
                <a:path w="4574794" h="4595368">
                  <a:moveTo>
                    <a:pt x="2287397" y="0"/>
                  </a:moveTo>
                  <a:cubicBezTo>
                    <a:pt x="3552317" y="5715"/>
                    <a:pt x="4574794" y="1032764"/>
                    <a:pt x="4574794" y="2297684"/>
                  </a:cubicBezTo>
                  <a:cubicBezTo>
                    <a:pt x="4574794" y="3562604"/>
                    <a:pt x="3552444" y="4589780"/>
                    <a:pt x="2287397" y="4595368"/>
                  </a:cubicBezTo>
                  <a:cubicBezTo>
                    <a:pt x="1022477" y="4589780"/>
                    <a:pt x="0" y="3562731"/>
                    <a:pt x="0" y="2297684"/>
                  </a:cubicBezTo>
                  <a:cubicBezTo>
                    <a:pt x="0" y="1032637"/>
                    <a:pt x="1022477" y="5715"/>
                    <a:pt x="2287397" y="0"/>
                  </a:cubicBezTo>
                  <a:close/>
                </a:path>
              </a:pathLst>
            </a:custGeom>
            <a:solidFill>
              <a:srgbClr val="ED5D3B"/>
            </a:solidFill>
          </p:spPr>
        </p:sp>
      </p:grpSp>
      <p:sp>
        <p:nvSpPr>
          <p:cNvPr id="15" name="TextBox 15"/>
          <p:cNvSpPr txBox="1"/>
          <p:nvPr/>
        </p:nvSpPr>
        <p:spPr>
          <a:xfrm>
            <a:off x="12238819" y="6482951"/>
            <a:ext cx="2292311" cy="1379044"/>
          </a:xfrm>
          <a:prstGeom prst="rect">
            <a:avLst/>
          </a:prstGeom>
        </p:spPr>
        <p:txBody>
          <a:bodyPr lIns="0" tIns="0" rIns="0" bIns="0" rtlCol="0" anchor="t">
            <a:spAutoFit/>
          </a:bodyPr>
          <a:lstStyle/>
          <a:p>
            <a:pPr algn="ctr">
              <a:lnSpc>
                <a:spcPts val="5564"/>
              </a:lnSpc>
            </a:pPr>
            <a:r>
              <a:rPr lang="en-US" sz="3498">
                <a:solidFill>
                  <a:srgbClr val="FFFFFF"/>
                </a:solidFill>
                <a:latin typeface="Roboto Condensed Bold"/>
              </a:rPr>
              <a:t>3. Chỉnh sửa đoạn tóm tắt</a:t>
            </a:r>
          </a:p>
        </p:txBody>
      </p:sp>
      <p:pic>
        <p:nvPicPr>
          <p:cNvPr id="16" name="Picture 16"/>
          <p:cNvPicPr>
            <a:picLocks noChangeAspect="1"/>
          </p:cNvPicPr>
          <p:nvPr/>
        </p:nvPicPr>
        <p:blipFill>
          <a:blip r:embed="rId2"/>
          <a:srcRect b="85"/>
          <a:stretch>
            <a:fillRect/>
          </a:stretch>
        </p:blipFill>
        <p:spPr>
          <a:xfrm>
            <a:off x="14936420" y="5236358"/>
            <a:ext cx="2457032" cy="2702735"/>
          </a:xfrm>
          <a:prstGeom prst="rect">
            <a:avLst/>
          </a:prstGeom>
        </p:spPr>
      </p:pic>
      <p:pic>
        <p:nvPicPr>
          <p:cNvPr id="17" name="Picture 17"/>
          <p:cNvPicPr>
            <a:picLocks noChangeAspect="1"/>
          </p:cNvPicPr>
          <p:nvPr/>
        </p:nvPicPr>
        <p:blipFill>
          <a:blip r:embed="rId3"/>
          <a:srcRect b="21"/>
          <a:stretch>
            <a:fillRect/>
          </a:stretch>
        </p:blipFill>
        <p:spPr>
          <a:xfrm>
            <a:off x="4170323" y="4738104"/>
            <a:ext cx="4189182" cy="4097782"/>
          </a:xfrm>
          <a:prstGeom prst="rect">
            <a:avLst/>
          </a:prstGeom>
        </p:spPr>
      </p:pic>
      <p:sp>
        <p:nvSpPr>
          <p:cNvPr id="18" name="TextBox 18"/>
          <p:cNvSpPr txBox="1"/>
          <p:nvPr/>
        </p:nvSpPr>
        <p:spPr>
          <a:xfrm>
            <a:off x="681416" y="494409"/>
            <a:ext cx="17468737" cy="918071"/>
          </a:xfrm>
          <a:prstGeom prst="rect">
            <a:avLst/>
          </a:prstGeom>
        </p:spPr>
        <p:txBody>
          <a:bodyPr lIns="0" tIns="0" rIns="0" bIns="0" rtlCol="0" anchor="t">
            <a:spAutoFit/>
          </a:bodyPr>
          <a:lstStyle/>
          <a:p>
            <a:pPr algn="l">
              <a:lnSpc>
                <a:spcPts val="7320"/>
              </a:lnSpc>
            </a:pPr>
            <a:r>
              <a:rPr lang="en-US" sz="6000" spc="11">
                <a:solidFill>
                  <a:srgbClr val="6E5773"/>
                </a:solidFill>
                <a:latin typeface="Fraunces Bold"/>
              </a:rPr>
              <a:t>III. HƯỚNG DẪN QUY TRÌNH TÓM TẮT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CAF4"/>
        </a:solidFill>
        <a:effectLst/>
      </p:bgPr>
    </p:bg>
    <p:spTree>
      <p:nvGrpSpPr>
        <p:cNvPr id="1" name=""/>
        <p:cNvGrpSpPr/>
        <p:nvPr/>
      </p:nvGrpSpPr>
      <p:grpSpPr>
        <a:xfrm>
          <a:off x="0" y="0"/>
          <a:ext cx="0" cy="0"/>
          <a:chOff x="0" y="0"/>
          <a:chExt cx="0" cy="0"/>
        </a:xfrm>
      </p:grpSpPr>
      <p:grpSp>
        <p:nvGrpSpPr>
          <p:cNvPr id="2" name="Group 2"/>
          <p:cNvGrpSpPr/>
          <p:nvPr/>
        </p:nvGrpSpPr>
        <p:grpSpPr>
          <a:xfrm>
            <a:off x="970491" y="2917923"/>
            <a:ext cx="16851793" cy="1836560"/>
            <a:chOff x="0" y="0"/>
            <a:chExt cx="22469058" cy="2448747"/>
          </a:xfrm>
        </p:grpSpPr>
        <p:sp>
          <p:nvSpPr>
            <p:cNvPr id="3" name="Freeform 3"/>
            <p:cNvSpPr/>
            <p:nvPr/>
          </p:nvSpPr>
          <p:spPr>
            <a:xfrm>
              <a:off x="0" y="0"/>
              <a:ext cx="22469171" cy="2448814"/>
            </a:xfrm>
            <a:custGeom>
              <a:avLst/>
              <a:gdLst/>
              <a:ahLst/>
              <a:cxnLst/>
              <a:rect l="l" t="t" r="r" b="b"/>
              <a:pathLst>
                <a:path w="22469171" h="2448814">
                  <a:moveTo>
                    <a:pt x="73466" y="0"/>
                  </a:moveTo>
                  <a:lnTo>
                    <a:pt x="22395566" y="0"/>
                  </a:lnTo>
                  <a:cubicBezTo>
                    <a:pt x="22414981" y="0"/>
                    <a:pt x="22433735" y="4445"/>
                    <a:pt x="22447633" y="12446"/>
                  </a:cubicBezTo>
                  <a:cubicBezTo>
                    <a:pt x="22461531" y="20447"/>
                    <a:pt x="22469171" y="31115"/>
                    <a:pt x="22469171" y="42418"/>
                  </a:cubicBezTo>
                  <a:lnTo>
                    <a:pt x="22469171" y="2406396"/>
                  </a:lnTo>
                  <a:cubicBezTo>
                    <a:pt x="22469171" y="2417572"/>
                    <a:pt x="22461531" y="2428367"/>
                    <a:pt x="22447633" y="2436368"/>
                  </a:cubicBezTo>
                  <a:cubicBezTo>
                    <a:pt x="22433735" y="2444369"/>
                    <a:pt x="22415202" y="2448814"/>
                    <a:pt x="22395566" y="2448814"/>
                  </a:cubicBezTo>
                  <a:lnTo>
                    <a:pt x="73466" y="2448814"/>
                  </a:lnTo>
                  <a:cubicBezTo>
                    <a:pt x="54052" y="2448814"/>
                    <a:pt x="35299" y="2444369"/>
                    <a:pt x="21400" y="2436368"/>
                  </a:cubicBezTo>
                  <a:cubicBezTo>
                    <a:pt x="7501" y="2428367"/>
                    <a:pt x="0" y="2417699"/>
                    <a:pt x="0" y="2406396"/>
                  </a:cubicBezTo>
                  <a:lnTo>
                    <a:pt x="0" y="42291"/>
                  </a:lnTo>
                  <a:cubicBezTo>
                    <a:pt x="0" y="31115"/>
                    <a:pt x="7722" y="20320"/>
                    <a:pt x="21621" y="12446"/>
                  </a:cubicBezTo>
                  <a:cubicBezTo>
                    <a:pt x="35520" y="4572"/>
                    <a:pt x="54052" y="0"/>
                    <a:pt x="73466" y="0"/>
                  </a:cubicBezTo>
                  <a:close/>
                </a:path>
              </a:pathLst>
            </a:custGeom>
            <a:solidFill>
              <a:srgbClr val="FFFFFF"/>
            </a:solidFill>
          </p:spPr>
        </p:sp>
      </p:grpSp>
      <p:sp>
        <p:nvSpPr>
          <p:cNvPr id="4" name="TextBox 4"/>
          <p:cNvSpPr txBox="1"/>
          <p:nvPr/>
        </p:nvSpPr>
        <p:spPr>
          <a:xfrm>
            <a:off x="1246133" y="3108905"/>
            <a:ext cx="9341909" cy="901653"/>
          </a:xfrm>
          <a:prstGeom prst="rect">
            <a:avLst/>
          </a:prstGeom>
        </p:spPr>
        <p:txBody>
          <a:bodyPr lIns="0" tIns="0" rIns="0" bIns="0" rtlCol="0" anchor="t">
            <a:spAutoFit/>
          </a:bodyPr>
          <a:lstStyle/>
          <a:p>
            <a:pPr algn="l">
              <a:lnSpc>
                <a:spcPts val="5405"/>
              </a:lnSpc>
            </a:pPr>
            <a:r>
              <a:rPr lang="en-US" sz="3399" dirty="0">
                <a:solidFill>
                  <a:srgbClr val="ED5D3B"/>
                </a:solidFill>
                <a:latin typeface="Roboto Condensed Bold"/>
              </a:rPr>
              <a:t>a. </a:t>
            </a:r>
            <a:r>
              <a:rPr lang="en-US" sz="3399" dirty="0" err="1">
                <a:solidFill>
                  <a:srgbClr val="ED5D3B"/>
                </a:solidFill>
                <a:latin typeface="Roboto Condensed Bold"/>
              </a:rPr>
              <a:t>Đọc</a:t>
            </a:r>
            <a:r>
              <a:rPr lang="en-US" sz="3399" dirty="0">
                <a:solidFill>
                  <a:srgbClr val="ED5D3B"/>
                </a:solidFill>
                <a:latin typeface="Roboto Condensed Bold"/>
              </a:rPr>
              <a:t> </a:t>
            </a:r>
            <a:r>
              <a:rPr lang="en-US" sz="3399" dirty="0" err="1">
                <a:solidFill>
                  <a:srgbClr val="ED5D3B"/>
                </a:solidFill>
                <a:latin typeface="Roboto Condensed Bold"/>
              </a:rPr>
              <a:t>kĩ</a:t>
            </a:r>
            <a:r>
              <a:rPr lang="en-US" sz="3399" dirty="0">
                <a:solidFill>
                  <a:srgbClr val="ED5D3B"/>
                </a:solidFill>
                <a:latin typeface="Roboto Condensed Bold"/>
              </a:rPr>
              <a:t> </a:t>
            </a:r>
            <a:r>
              <a:rPr lang="en-US" sz="3399" dirty="0" err="1">
                <a:solidFill>
                  <a:srgbClr val="ED5D3B"/>
                </a:solidFill>
                <a:latin typeface="Roboto Condensed Bold"/>
              </a:rPr>
              <a:t>văn</a:t>
            </a:r>
            <a:r>
              <a:rPr lang="en-US" sz="3399" dirty="0">
                <a:solidFill>
                  <a:srgbClr val="ED5D3B"/>
                </a:solidFill>
                <a:latin typeface="Roboto Condensed Bold"/>
              </a:rPr>
              <a:t> </a:t>
            </a:r>
            <a:r>
              <a:rPr lang="en-US" sz="3399" dirty="0" err="1">
                <a:solidFill>
                  <a:srgbClr val="ED5D3B"/>
                </a:solidFill>
                <a:latin typeface="Roboto Condensed Bold"/>
              </a:rPr>
              <a:t>bản</a:t>
            </a:r>
            <a:r>
              <a:rPr lang="en-US" sz="3399" dirty="0">
                <a:solidFill>
                  <a:srgbClr val="ED5D3B"/>
                </a:solidFill>
                <a:latin typeface="Roboto Condensed Bold"/>
              </a:rPr>
              <a:t> </a:t>
            </a:r>
            <a:r>
              <a:rPr lang="en-US" sz="3399" dirty="0" err="1">
                <a:solidFill>
                  <a:srgbClr val="ED5D3B"/>
                </a:solidFill>
                <a:latin typeface="Roboto Condensed Bold"/>
              </a:rPr>
              <a:t>gốc</a:t>
            </a:r>
            <a:endParaRPr lang="en-US" sz="3399" dirty="0">
              <a:solidFill>
                <a:srgbClr val="ED5D3B"/>
              </a:solidFill>
              <a:latin typeface="Roboto Condensed Bold"/>
            </a:endParaRPr>
          </a:p>
          <a:p>
            <a:pPr algn="l">
              <a:lnSpc>
                <a:spcPts val="5405"/>
              </a:lnSpc>
            </a:pPr>
            <a:r>
              <a:rPr lang="en-US" sz="3399" dirty="0" err="1">
                <a:solidFill>
                  <a:srgbClr val="2C2760"/>
                </a:solidFill>
                <a:latin typeface="Roboto Condensed"/>
              </a:rPr>
              <a:t>Mục</a:t>
            </a:r>
            <a:r>
              <a:rPr lang="en-US" sz="3399" dirty="0">
                <a:solidFill>
                  <a:srgbClr val="2C2760"/>
                </a:solidFill>
                <a:latin typeface="Roboto Condensed"/>
              </a:rPr>
              <a:t> </a:t>
            </a:r>
            <a:r>
              <a:rPr lang="en-US" sz="3399" dirty="0" err="1">
                <a:solidFill>
                  <a:srgbClr val="2C2760"/>
                </a:solidFill>
                <a:latin typeface="Roboto Condensed"/>
              </a:rPr>
              <a:t>đích</a:t>
            </a:r>
            <a:r>
              <a:rPr lang="en-US" sz="3399" dirty="0">
                <a:solidFill>
                  <a:srgbClr val="2C2760"/>
                </a:solidFill>
                <a:latin typeface="Roboto Condensed"/>
              </a:rPr>
              <a:t>: </a:t>
            </a:r>
            <a:r>
              <a:rPr lang="en-US" sz="3399" dirty="0" err="1">
                <a:solidFill>
                  <a:srgbClr val="2C2760"/>
                </a:solidFill>
                <a:latin typeface="Roboto Condensed"/>
              </a:rPr>
              <a:t>để</a:t>
            </a:r>
            <a:r>
              <a:rPr lang="en-US" sz="3399" dirty="0">
                <a:solidFill>
                  <a:srgbClr val="2C2760"/>
                </a:solidFill>
                <a:latin typeface="Roboto Condensed"/>
              </a:rPr>
              <a:t> </a:t>
            </a:r>
            <a:r>
              <a:rPr lang="en-US" sz="3399" dirty="0" err="1">
                <a:solidFill>
                  <a:srgbClr val="2C2760"/>
                </a:solidFill>
                <a:latin typeface="Roboto Condensed"/>
              </a:rPr>
              <a:t>hiểu</a:t>
            </a:r>
            <a:r>
              <a:rPr lang="en-US" sz="3399" dirty="0">
                <a:solidFill>
                  <a:srgbClr val="2C2760"/>
                </a:solidFill>
                <a:latin typeface="Roboto Condensed"/>
              </a:rPr>
              <a:t> </a:t>
            </a:r>
            <a:r>
              <a:rPr lang="en-US" sz="3399" dirty="0" err="1">
                <a:solidFill>
                  <a:srgbClr val="2C2760"/>
                </a:solidFill>
                <a:latin typeface="Roboto Condensed"/>
              </a:rPr>
              <a:t>đúng</a:t>
            </a:r>
            <a:r>
              <a:rPr lang="en-US" sz="3399" dirty="0">
                <a:solidFill>
                  <a:srgbClr val="2C2760"/>
                </a:solidFill>
                <a:latin typeface="Roboto Condensed"/>
              </a:rPr>
              <a:t> </a:t>
            </a:r>
            <a:r>
              <a:rPr lang="en-US" sz="3399" dirty="0" err="1">
                <a:solidFill>
                  <a:srgbClr val="2C2760"/>
                </a:solidFill>
                <a:latin typeface="Roboto Condensed"/>
              </a:rPr>
              <a:t>nội</a:t>
            </a:r>
            <a:r>
              <a:rPr lang="en-US" sz="3399" dirty="0">
                <a:solidFill>
                  <a:srgbClr val="2C2760"/>
                </a:solidFill>
                <a:latin typeface="Roboto Condensed"/>
              </a:rPr>
              <a:t> dung, </a:t>
            </a:r>
            <a:r>
              <a:rPr lang="en-US" sz="3399" dirty="0" err="1">
                <a:solidFill>
                  <a:srgbClr val="2C2760"/>
                </a:solidFill>
                <a:latin typeface="Roboto Condensed"/>
              </a:rPr>
              <a:t>chủ</a:t>
            </a:r>
            <a:r>
              <a:rPr lang="en-US" sz="3399" dirty="0">
                <a:solidFill>
                  <a:srgbClr val="2C2760"/>
                </a:solidFill>
                <a:latin typeface="Roboto Condensed"/>
              </a:rPr>
              <a:t> </a:t>
            </a:r>
            <a:r>
              <a:rPr lang="en-US" sz="3399" dirty="0" err="1">
                <a:solidFill>
                  <a:srgbClr val="2C2760"/>
                </a:solidFill>
                <a:latin typeface="Roboto Condensed"/>
              </a:rPr>
              <a:t>đề</a:t>
            </a:r>
            <a:r>
              <a:rPr lang="en-US" sz="3399" dirty="0">
                <a:solidFill>
                  <a:srgbClr val="2C2760"/>
                </a:solidFill>
                <a:latin typeface="Roboto Condensed"/>
              </a:rPr>
              <a:t> </a:t>
            </a:r>
            <a:r>
              <a:rPr lang="en-US" sz="3399" dirty="0" err="1">
                <a:solidFill>
                  <a:srgbClr val="2C2760"/>
                </a:solidFill>
                <a:latin typeface="Roboto Condensed"/>
              </a:rPr>
              <a:t>của</a:t>
            </a:r>
            <a:r>
              <a:rPr lang="en-US" sz="3399" dirty="0">
                <a:solidFill>
                  <a:srgbClr val="2C2760"/>
                </a:solidFill>
                <a:latin typeface="Roboto Condensed"/>
              </a:rPr>
              <a:t> </a:t>
            </a:r>
            <a:r>
              <a:rPr lang="en-US" sz="3399" dirty="0" err="1">
                <a:solidFill>
                  <a:srgbClr val="2C2760"/>
                </a:solidFill>
                <a:latin typeface="Roboto Condensed"/>
              </a:rPr>
              <a:t>văn</a:t>
            </a:r>
            <a:r>
              <a:rPr lang="en-US" sz="3399" dirty="0">
                <a:solidFill>
                  <a:srgbClr val="2C2760"/>
                </a:solidFill>
                <a:latin typeface="Roboto Condensed"/>
              </a:rPr>
              <a:t> </a:t>
            </a:r>
            <a:r>
              <a:rPr lang="en-US" sz="3399" dirty="0" err="1">
                <a:solidFill>
                  <a:srgbClr val="2C2760"/>
                </a:solidFill>
                <a:latin typeface="Roboto Condensed"/>
              </a:rPr>
              <a:t>bản</a:t>
            </a:r>
            <a:r>
              <a:rPr lang="en-US" sz="3399" dirty="0">
                <a:solidFill>
                  <a:srgbClr val="2C2760"/>
                </a:solidFill>
                <a:latin typeface="Roboto Condensed"/>
              </a:rPr>
              <a:t>.</a:t>
            </a:r>
          </a:p>
        </p:txBody>
      </p:sp>
      <p:grpSp>
        <p:nvGrpSpPr>
          <p:cNvPr id="5" name="Group 5"/>
          <p:cNvGrpSpPr/>
          <p:nvPr/>
        </p:nvGrpSpPr>
        <p:grpSpPr>
          <a:xfrm>
            <a:off x="970491" y="4830683"/>
            <a:ext cx="16851793" cy="5144869"/>
            <a:chOff x="0" y="0"/>
            <a:chExt cx="22469058" cy="6859825"/>
          </a:xfrm>
        </p:grpSpPr>
        <p:sp>
          <p:nvSpPr>
            <p:cNvPr id="6" name="Freeform 6"/>
            <p:cNvSpPr/>
            <p:nvPr/>
          </p:nvSpPr>
          <p:spPr>
            <a:xfrm>
              <a:off x="0" y="0"/>
              <a:ext cx="22469171" cy="6859943"/>
            </a:xfrm>
            <a:custGeom>
              <a:avLst/>
              <a:gdLst/>
              <a:ahLst/>
              <a:cxnLst/>
              <a:rect l="l" t="t" r="r" b="b"/>
              <a:pathLst>
                <a:path w="22469171" h="6859943">
                  <a:moveTo>
                    <a:pt x="73466" y="0"/>
                  </a:moveTo>
                  <a:lnTo>
                    <a:pt x="22395566" y="0"/>
                  </a:lnTo>
                  <a:cubicBezTo>
                    <a:pt x="22414981" y="0"/>
                    <a:pt x="22433735" y="6045"/>
                    <a:pt x="22447633" y="16927"/>
                  </a:cubicBezTo>
                  <a:cubicBezTo>
                    <a:pt x="22461531" y="27809"/>
                    <a:pt x="22469171" y="42318"/>
                    <a:pt x="22469171" y="57690"/>
                  </a:cubicBezTo>
                  <a:lnTo>
                    <a:pt x="22469171" y="6802294"/>
                  </a:lnTo>
                  <a:cubicBezTo>
                    <a:pt x="22469171" y="6817494"/>
                    <a:pt x="22461531" y="6832176"/>
                    <a:pt x="22447633" y="6843058"/>
                  </a:cubicBezTo>
                  <a:cubicBezTo>
                    <a:pt x="22433735" y="6853939"/>
                    <a:pt x="22415202" y="6859943"/>
                    <a:pt x="22395566" y="6859943"/>
                  </a:cubicBezTo>
                  <a:lnTo>
                    <a:pt x="73466" y="6859943"/>
                  </a:lnTo>
                  <a:cubicBezTo>
                    <a:pt x="54052" y="6859943"/>
                    <a:pt x="35299" y="6853939"/>
                    <a:pt x="21400" y="6843058"/>
                  </a:cubicBezTo>
                  <a:cubicBezTo>
                    <a:pt x="7501" y="6832176"/>
                    <a:pt x="0" y="6817494"/>
                    <a:pt x="0" y="6802294"/>
                  </a:cubicBezTo>
                  <a:lnTo>
                    <a:pt x="0" y="57518"/>
                  </a:lnTo>
                  <a:cubicBezTo>
                    <a:pt x="0" y="42318"/>
                    <a:pt x="7722" y="27636"/>
                    <a:pt x="21621" y="16927"/>
                  </a:cubicBezTo>
                  <a:cubicBezTo>
                    <a:pt x="35520" y="6218"/>
                    <a:pt x="54052" y="0"/>
                    <a:pt x="73466" y="0"/>
                  </a:cubicBezTo>
                  <a:close/>
                </a:path>
              </a:pathLst>
            </a:custGeom>
            <a:solidFill>
              <a:srgbClr val="FFFFFF"/>
            </a:solidFill>
          </p:spPr>
        </p:sp>
      </p:grpSp>
      <p:sp>
        <p:nvSpPr>
          <p:cNvPr id="7" name="TextBox 7"/>
          <p:cNvSpPr txBox="1"/>
          <p:nvPr/>
        </p:nvSpPr>
        <p:spPr>
          <a:xfrm>
            <a:off x="1246133" y="4861619"/>
            <a:ext cx="16576152" cy="5607102"/>
          </a:xfrm>
          <a:prstGeom prst="rect">
            <a:avLst/>
          </a:prstGeom>
        </p:spPr>
        <p:txBody>
          <a:bodyPr lIns="0" tIns="0" rIns="0" bIns="0" rtlCol="0" anchor="t">
            <a:spAutoFit/>
          </a:bodyPr>
          <a:lstStyle/>
          <a:p>
            <a:pPr algn="just">
              <a:lnSpc>
                <a:spcPts val="5564"/>
              </a:lnSpc>
            </a:pPr>
            <a:r>
              <a:rPr lang="en-US" sz="3498" dirty="0">
                <a:solidFill>
                  <a:srgbClr val="ED5D3B"/>
                </a:solidFill>
                <a:latin typeface="Roboto Condensed Bold"/>
              </a:rPr>
              <a:t>b. </a:t>
            </a:r>
            <a:r>
              <a:rPr lang="en-US" sz="3498" dirty="0" err="1">
                <a:solidFill>
                  <a:srgbClr val="ED5D3B"/>
                </a:solidFill>
                <a:latin typeface="Roboto Condensed Bold"/>
              </a:rPr>
              <a:t>Xác</a:t>
            </a:r>
            <a:r>
              <a:rPr lang="en-US" sz="3498" dirty="0">
                <a:solidFill>
                  <a:srgbClr val="ED5D3B"/>
                </a:solidFill>
                <a:latin typeface="Roboto Condensed Bold"/>
              </a:rPr>
              <a:t> </a:t>
            </a:r>
            <a:r>
              <a:rPr lang="en-US" sz="3498" dirty="0" err="1">
                <a:solidFill>
                  <a:srgbClr val="ED5D3B"/>
                </a:solidFill>
                <a:latin typeface="Roboto Condensed Bold"/>
              </a:rPr>
              <a:t>định</a:t>
            </a:r>
            <a:r>
              <a:rPr lang="en-US" sz="3498" dirty="0">
                <a:solidFill>
                  <a:srgbClr val="ED5D3B"/>
                </a:solidFill>
                <a:latin typeface="Roboto Condensed Bold"/>
              </a:rPr>
              <a:t> </a:t>
            </a:r>
            <a:r>
              <a:rPr lang="en-US" sz="3498" dirty="0" err="1">
                <a:solidFill>
                  <a:srgbClr val="ED5D3B"/>
                </a:solidFill>
                <a:latin typeface="Roboto Condensed Bold"/>
              </a:rPr>
              <a:t>nội</a:t>
            </a:r>
            <a:r>
              <a:rPr lang="en-US" sz="3498" dirty="0">
                <a:solidFill>
                  <a:srgbClr val="ED5D3B"/>
                </a:solidFill>
                <a:latin typeface="Roboto Condensed Bold"/>
              </a:rPr>
              <a:t> dung </a:t>
            </a:r>
            <a:r>
              <a:rPr lang="en-US" sz="3498" dirty="0" err="1">
                <a:solidFill>
                  <a:srgbClr val="ED5D3B"/>
                </a:solidFill>
                <a:latin typeface="Roboto Condensed Bold"/>
              </a:rPr>
              <a:t>chính</a:t>
            </a:r>
            <a:r>
              <a:rPr lang="en-US" sz="3498" dirty="0">
                <a:solidFill>
                  <a:srgbClr val="ED5D3B"/>
                </a:solidFill>
                <a:latin typeface="Roboto Condensed Bold"/>
              </a:rPr>
              <a:t> </a:t>
            </a:r>
            <a:r>
              <a:rPr lang="en-US" sz="3498" dirty="0" err="1">
                <a:solidFill>
                  <a:srgbClr val="ED5D3B"/>
                </a:solidFill>
                <a:latin typeface="Roboto Condensed Bold"/>
              </a:rPr>
              <a:t>cần</a:t>
            </a:r>
            <a:r>
              <a:rPr lang="en-US" sz="3498" dirty="0">
                <a:solidFill>
                  <a:srgbClr val="ED5D3B"/>
                </a:solidFill>
                <a:latin typeface="Roboto Condensed Bold"/>
              </a:rPr>
              <a:t> </a:t>
            </a:r>
            <a:r>
              <a:rPr lang="en-US" sz="3498" dirty="0" err="1">
                <a:solidFill>
                  <a:srgbClr val="ED5D3B"/>
                </a:solidFill>
                <a:latin typeface="Roboto Condensed Bold"/>
              </a:rPr>
              <a:t>tóm</a:t>
            </a:r>
            <a:r>
              <a:rPr lang="en-US" sz="3498" dirty="0">
                <a:solidFill>
                  <a:srgbClr val="ED5D3B"/>
                </a:solidFill>
                <a:latin typeface="Roboto Condensed Bold"/>
              </a:rPr>
              <a:t> </a:t>
            </a:r>
            <a:r>
              <a:rPr lang="en-US" sz="3498" dirty="0" err="1">
                <a:solidFill>
                  <a:srgbClr val="ED5D3B"/>
                </a:solidFill>
                <a:latin typeface="Roboto Condensed Bold"/>
              </a:rPr>
              <a:t>tắt</a:t>
            </a:r>
            <a:endParaRPr lang="en-US" sz="3498" dirty="0">
              <a:solidFill>
                <a:srgbClr val="ED5D3B"/>
              </a:solidFill>
              <a:latin typeface="Roboto Condensed Bold"/>
            </a:endParaRPr>
          </a:p>
          <a:p>
            <a:pPr algn="just">
              <a:lnSpc>
                <a:spcPts val="5563"/>
              </a:lnSpc>
            </a:pPr>
            <a:r>
              <a:rPr lang="en-US" sz="3498" dirty="0">
                <a:solidFill>
                  <a:srgbClr val="446889"/>
                </a:solidFill>
                <a:latin typeface="Roboto Condensed"/>
              </a:rPr>
              <a:t>- </a:t>
            </a:r>
            <a:r>
              <a:rPr lang="en-US" sz="3498" dirty="0" err="1">
                <a:solidFill>
                  <a:srgbClr val="446889"/>
                </a:solidFill>
                <a:latin typeface="Roboto Condensed"/>
              </a:rPr>
              <a:t>Xác</a:t>
            </a:r>
            <a:r>
              <a:rPr lang="en-US" sz="3498" dirty="0">
                <a:solidFill>
                  <a:srgbClr val="446889"/>
                </a:solidFill>
                <a:latin typeface="Roboto Condensed"/>
              </a:rPr>
              <a:t> </a:t>
            </a:r>
            <a:r>
              <a:rPr lang="en-US" sz="3498" dirty="0" err="1">
                <a:solidFill>
                  <a:srgbClr val="446889"/>
                </a:solidFill>
                <a:latin typeface="Roboto Condensed"/>
              </a:rPr>
              <a:t>định</a:t>
            </a:r>
            <a:r>
              <a:rPr lang="en-US" sz="3498" dirty="0">
                <a:solidFill>
                  <a:srgbClr val="446889"/>
                </a:solidFill>
                <a:latin typeface="Roboto Condensed"/>
              </a:rPr>
              <a:t> </a:t>
            </a:r>
            <a:r>
              <a:rPr lang="en-US" sz="3498" dirty="0" err="1">
                <a:solidFill>
                  <a:srgbClr val="446889"/>
                </a:solidFill>
                <a:latin typeface="Roboto Condensed"/>
              </a:rPr>
              <a:t>nội</a:t>
            </a:r>
            <a:r>
              <a:rPr lang="en-US" sz="3498" dirty="0">
                <a:solidFill>
                  <a:srgbClr val="446889"/>
                </a:solidFill>
                <a:latin typeface="Roboto Condensed"/>
              </a:rPr>
              <a:t> dung </a:t>
            </a:r>
            <a:r>
              <a:rPr lang="en-US" sz="3498" dirty="0" err="1">
                <a:solidFill>
                  <a:srgbClr val="446889"/>
                </a:solidFill>
                <a:latin typeface="Roboto Condensed"/>
              </a:rPr>
              <a:t>khái</a:t>
            </a:r>
            <a:r>
              <a:rPr lang="en-US" sz="3498" dirty="0">
                <a:solidFill>
                  <a:srgbClr val="446889"/>
                </a:solidFill>
                <a:latin typeface="Roboto Condensed"/>
              </a:rPr>
              <a:t> </a:t>
            </a:r>
            <a:r>
              <a:rPr lang="en-US" sz="3498" dirty="0" err="1">
                <a:solidFill>
                  <a:srgbClr val="446889"/>
                </a:solidFill>
                <a:latin typeface="Roboto Condensed"/>
              </a:rPr>
              <a:t>quát</a:t>
            </a:r>
            <a:r>
              <a:rPr lang="en-US" sz="3498" dirty="0">
                <a:solidFill>
                  <a:srgbClr val="446889"/>
                </a:solidFill>
                <a:latin typeface="Roboto Condensed"/>
              </a:rPr>
              <a:t> </a:t>
            </a:r>
            <a:r>
              <a:rPr lang="en-US" sz="3498" dirty="0" err="1">
                <a:solidFill>
                  <a:srgbClr val="446889"/>
                </a:solidFill>
                <a:latin typeface="Roboto Condensed"/>
              </a:rPr>
              <a:t>của</a:t>
            </a:r>
            <a:r>
              <a:rPr lang="en-US" sz="3498" dirty="0">
                <a:solidFill>
                  <a:srgbClr val="446889"/>
                </a:solidFill>
                <a:latin typeface="Roboto Condensed"/>
              </a:rPr>
              <a:t> </a:t>
            </a:r>
            <a:r>
              <a:rPr lang="en-US" sz="3498" dirty="0" err="1">
                <a:solidFill>
                  <a:srgbClr val="446889"/>
                </a:solidFill>
                <a:latin typeface="Roboto Condensed"/>
              </a:rPr>
              <a:t>văn</a:t>
            </a:r>
            <a:r>
              <a:rPr lang="en-US" sz="3498" dirty="0">
                <a:solidFill>
                  <a:srgbClr val="446889"/>
                </a:solidFill>
                <a:latin typeface="Roboto Condensed"/>
              </a:rPr>
              <a:t> </a:t>
            </a:r>
            <a:r>
              <a:rPr lang="en-US" sz="3498" dirty="0" err="1">
                <a:solidFill>
                  <a:srgbClr val="446889"/>
                </a:solidFill>
                <a:latin typeface="Roboto Condensed"/>
              </a:rPr>
              <a:t>bản</a:t>
            </a:r>
            <a:r>
              <a:rPr lang="en-US" sz="3498" dirty="0">
                <a:solidFill>
                  <a:srgbClr val="446889"/>
                </a:solidFill>
                <a:latin typeface="Roboto Condensed"/>
              </a:rPr>
              <a:t>.</a:t>
            </a:r>
          </a:p>
          <a:p>
            <a:pPr algn="just">
              <a:lnSpc>
                <a:spcPts val="5563"/>
              </a:lnSpc>
            </a:pPr>
            <a:r>
              <a:rPr lang="en-US" sz="3498" dirty="0">
                <a:solidFill>
                  <a:srgbClr val="446889"/>
                </a:solidFill>
                <a:latin typeface="Roboto Condensed"/>
              </a:rPr>
              <a:t>- </a:t>
            </a:r>
            <a:r>
              <a:rPr lang="en-US" sz="3498" dirty="0" err="1">
                <a:solidFill>
                  <a:srgbClr val="446889"/>
                </a:solidFill>
                <a:latin typeface="Roboto Condensed"/>
              </a:rPr>
              <a:t>Tìm</a:t>
            </a:r>
            <a:r>
              <a:rPr lang="en-US" sz="3498" dirty="0">
                <a:solidFill>
                  <a:srgbClr val="446889"/>
                </a:solidFill>
                <a:latin typeface="Roboto Condensed"/>
              </a:rPr>
              <a:t> </a:t>
            </a:r>
            <a:r>
              <a:rPr lang="en-US" sz="3498" dirty="0" err="1">
                <a:solidFill>
                  <a:srgbClr val="446889"/>
                </a:solidFill>
                <a:latin typeface="Roboto Condensed"/>
              </a:rPr>
              <a:t>các</a:t>
            </a:r>
            <a:r>
              <a:rPr lang="en-US" sz="3498" dirty="0">
                <a:solidFill>
                  <a:srgbClr val="446889"/>
                </a:solidFill>
                <a:latin typeface="Roboto Condensed"/>
              </a:rPr>
              <a:t> ý </a:t>
            </a:r>
            <a:r>
              <a:rPr lang="en-US" sz="3498" dirty="0" err="1">
                <a:solidFill>
                  <a:srgbClr val="446889"/>
                </a:solidFill>
                <a:latin typeface="Roboto Condensed"/>
              </a:rPr>
              <a:t>chính</a:t>
            </a:r>
            <a:r>
              <a:rPr lang="en-US" sz="3498" dirty="0">
                <a:solidFill>
                  <a:srgbClr val="446889"/>
                </a:solidFill>
                <a:latin typeface="Roboto Condensed"/>
              </a:rPr>
              <a:t> </a:t>
            </a:r>
            <a:r>
              <a:rPr lang="en-US" sz="3498" dirty="0" err="1">
                <a:solidFill>
                  <a:srgbClr val="446889"/>
                </a:solidFill>
                <a:latin typeface="Roboto Condensed"/>
              </a:rPr>
              <a:t>của</a:t>
            </a:r>
            <a:r>
              <a:rPr lang="en-US" sz="3498" dirty="0">
                <a:solidFill>
                  <a:srgbClr val="446889"/>
                </a:solidFill>
                <a:latin typeface="Roboto Condensed"/>
              </a:rPr>
              <a:t> </a:t>
            </a:r>
            <a:r>
              <a:rPr lang="en-US" sz="3498" dirty="0" err="1">
                <a:solidFill>
                  <a:srgbClr val="446889"/>
                </a:solidFill>
                <a:latin typeface="Roboto Condensed"/>
              </a:rPr>
              <a:t>văn</a:t>
            </a:r>
            <a:r>
              <a:rPr lang="en-US" sz="3498" dirty="0">
                <a:solidFill>
                  <a:srgbClr val="446889"/>
                </a:solidFill>
                <a:latin typeface="Roboto Condensed"/>
              </a:rPr>
              <a:t> </a:t>
            </a:r>
            <a:r>
              <a:rPr lang="en-US" sz="3498" dirty="0" err="1">
                <a:solidFill>
                  <a:srgbClr val="446889"/>
                </a:solidFill>
                <a:latin typeface="Roboto Condensed"/>
              </a:rPr>
              <a:t>bản</a:t>
            </a:r>
            <a:r>
              <a:rPr lang="en-US" sz="3498" dirty="0">
                <a:solidFill>
                  <a:srgbClr val="446889"/>
                </a:solidFill>
                <a:latin typeface="Roboto Condensed"/>
              </a:rPr>
              <a:t> (</a:t>
            </a:r>
            <a:r>
              <a:rPr lang="en-US" sz="3498" dirty="0" err="1">
                <a:solidFill>
                  <a:srgbClr val="446889"/>
                </a:solidFill>
                <a:latin typeface="Roboto Condensed"/>
              </a:rPr>
              <a:t>Có</a:t>
            </a:r>
            <a:r>
              <a:rPr lang="en-US" sz="3498" dirty="0">
                <a:solidFill>
                  <a:srgbClr val="446889"/>
                </a:solidFill>
                <a:latin typeface="Roboto Condensed"/>
              </a:rPr>
              <a:t> </a:t>
            </a:r>
            <a:r>
              <a:rPr lang="en-US" sz="3498" dirty="0" err="1">
                <a:solidFill>
                  <a:srgbClr val="446889"/>
                </a:solidFill>
                <a:latin typeface="Roboto Condensed"/>
              </a:rPr>
              <a:t>thể</a:t>
            </a:r>
            <a:r>
              <a:rPr lang="en-US" sz="3498" dirty="0">
                <a:solidFill>
                  <a:srgbClr val="446889"/>
                </a:solidFill>
                <a:latin typeface="Roboto Condensed"/>
              </a:rPr>
              <a:t> </a:t>
            </a:r>
            <a:r>
              <a:rPr lang="en-US" sz="3498" dirty="0" err="1">
                <a:solidFill>
                  <a:srgbClr val="446889"/>
                </a:solidFill>
                <a:latin typeface="Roboto Condensed"/>
              </a:rPr>
              <a:t>tìm</a:t>
            </a:r>
            <a:r>
              <a:rPr lang="en-US" sz="3498" dirty="0">
                <a:solidFill>
                  <a:srgbClr val="446889"/>
                </a:solidFill>
                <a:latin typeface="Roboto Condensed"/>
              </a:rPr>
              <a:t> ý </a:t>
            </a:r>
            <a:r>
              <a:rPr lang="en-US" sz="3498" dirty="0" err="1">
                <a:solidFill>
                  <a:srgbClr val="446889"/>
                </a:solidFill>
                <a:latin typeface="Roboto Condensed"/>
              </a:rPr>
              <a:t>chính</a:t>
            </a:r>
            <a:r>
              <a:rPr lang="en-US" sz="3498" dirty="0">
                <a:solidFill>
                  <a:srgbClr val="446889"/>
                </a:solidFill>
                <a:latin typeface="Roboto Condensed"/>
              </a:rPr>
              <a:t> </a:t>
            </a:r>
            <a:r>
              <a:rPr lang="en-US" sz="3498" dirty="0" err="1">
                <a:solidFill>
                  <a:srgbClr val="446889"/>
                </a:solidFill>
                <a:latin typeface="Roboto Condensed"/>
              </a:rPr>
              <a:t>theo</a:t>
            </a:r>
            <a:r>
              <a:rPr lang="en-US" sz="3498" dirty="0">
                <a:solidFill>
                  <a:srgbClr val="446889"/>
                </a:solidFill>
                <a:latin typeface="Roboto Condensed"/>
              </a:rPr>
              <a:t> </a:t>
            </a:r>
            <a:r>
              <a:rPr lang="en-US" sz="3498" dirty="0" err="1">
                <a:solidFill>
                  <a:srgbClr val="446889"/>
                </a:solidFill>
                <a:latin typeface="Roboto Condensed"/>
              </a:rPr>
              <a:t>từng</a:t>
            </a:r>
            <a:r>
              <a:rPr lang="en-US" sz="3498" dirty="0">
                <a:solidFill>
                  <a:srgbClr val="446889"/>
                </a:solidFill>
                <a:latin typeface="Roboto Condensed"/>
              </a:rPr>
              <a:t> </a:t>
            </a:r>
            <a:r>
              <a:rPr lang="en-US" sz="3498" dirty="0" err="1">
                <a:solidFill>
                  <a:srgbClr val="446889"/>
                </a:solidFill>
                <a:latin typeface="Roboto Condensed"/>
              </a:rPr>
              <a:t>phần</a:t>
            </a:r>
            <a:r>
              <a:rPr lang="en-US" sz="3498" dirty="0">
                <a:solidFill>
                  <a:srgbClr val="446889"/>
                </a:solidFill>
                <a:latin typeface="Roboto Condensed"/>
              </a:rPr>
              <a:t> </a:t>
            </a:r>
            <a:r>
              <a:rPr lang="en-US" sz="3498" dirty="0" err="1">
                <a:solidFill>
                  <a:srgbClr val="446889"/>
                </a:solidFill>
                <a:latin typeface="Roboto Condensed"/>
              </a:rPr>
              <a:t>của</a:t>
            </a:r>
            <a:r>
              <a:rPr lang="en-US" sz="3498" dirty="0">
                <a:solidFill>
                  <a:srgbClr val="446889"/>
                </a:solidFill>
                <a:latin typeface="Roboto Condensed"/>
              </a:rPr>
              <a:t> </a:t>
            </a:r>
            <a:r>
              <a:rPr lang="en-US" sz="3498" dirty="0" err="1">
                <a:solidFill>
                  <a:srgbClr val="446889"/>
                </a:solidFill>
                <a:latin typeface="Roboto Condensed"/>
              </a:rPr>
              <a:t>văn</a:t>
            </a:r>
            <a:r>
              <a:rPr lang="en-US" sz="3498" dirty="0">
                <a:solidFill>
                  <a:srgbClr val="446889"/>
                </a:solidFill>
                <a:latin typeface="Roboto Condensed"/>
              </a:rPr>
              <a:t> </a:t>
            </a:r>
            <a:r>
              <a:rPr lang="en-US" sz="3498" dirty="0" err="1">
                <a:solidFill>
                  <a:srgbClr val="446889"/>
                </a:solidFill>
                <a:latin typeface="Roboto Condensed"/>
              </a:rPr>
              <a:t>bản</a:t>
            </a:r>
            <a:r>
              <a:rPr lang="en-US" sz="3498" dirty="0">
                <a:solidFill>
                  <a:srgbClr val="446889"/>
                </a:solidFill>
                <a:latin typeface="Roboto Condensed"/>
              </a:rPr>
              <a:t>) </a:t>
            </a:r>
            <a:r>
              <a:rPr lang="en-US" sz="3498" dirty="0" err="1">
                <a:solidFill>
                  <a:srgbClr val="446889"/>
                </a:solidFill>
                <a:latin typeface="Roboto Condensed"/>
              </a:rPr>
              <a:t>bằng</a:t>
            </a:r>
            <a:r>
              <a:rPr lang="en-US" sz="3498" dirty="0">
                <a:solidFill>
                  <a:srgbClr val="446889"/>
                </a:solidFill>
                <a:latin typeface="Roboto Condensed"/>
              </a:rPr>
              <a:t> </a:t>
            </a:r>
            <a:r>
              <a:rPr lang="en-US" sz="3498" dirty="0" err="1">
                <a:solidFill>
                  <a:srgbClr val="446889"/>
                </a:solidFill>
                <a:latin typeface="Roboto Condensed"/>
              </a:rPr>
              <a:t>cách</a:t>
            </a:r>
            <a:r>
              <a:rPr lang="en-US" sz="3498" dirty="0">
                <a:solidFill>
                  <a:srgbClr val="446889"/>
                </a:solidFill>
                <a:latin typeface="Roboto Condensed"/>
              </a:rPr>
              <a:t> </a:t>
            </a:r>
            <a:r>
              <a:rPr lang="en-US" sz="3498" dirty="0" err="1">
                <a:solidFill>
                  <a:srgbClr val="446889"/>
                </a:solidFill>
                <a:latin typeface="Roboto Condensed"/>
              </a:rPr>
              <a:t>đặt</a:t>
            </a:r>
            <a:r>
              <a:rPr lang="en-US" sz="3498" dirty="0">
                <a:solidFill>
                  <a:srgbClr val="446889"/>
                </a:solidFill>
                <a:latin typeface="Roboto Condensed"/>
              </a:rPr>
              <a:t> </a:t>
            </a:r>
            <a:r>
              <a:rPr lang="en-US" sz="3498" dirty="0" err="1">
                <a:solidFill>
                  <a:srgbClr val="446889"/>
                </a:solidFill>
                <a:latin typeface="Roboto Condensed"/>
              </a:rPr>
              <a:t>các</a:t>
            </a:r>
            <a:r>
              <a:rPr lang="en-US" sz="3498" dirty="0">
                <a:solidFill>
                  <a:srgbClr val="446889"/>
                </a:solidFill>
                <a:latin typeface="Roboto Condensed"/>
              </a:rPr>
              <a:t> </a:t>
            </a:r>
            <a:r>
              <a:rPr lang="en-US" sz="3498" dirty="0" err="1">
                <a:solidFill>
                  <a:srgbClr val="446889"/>
                </a:solidFill>
                <a:latin typeface="Roboto Condensed"/>
              </a:rPr>
              <a:t>câu</a:t>
            </a:r>
            <a:r>
              <a:rPr lang="en-US" sz="3498" dirty="0">
                <a:solidFill>
                  <a:srgbClr val="446889"/>
                </a:solidFill>
                <a:latin typeface="Roboto Condensed"/>
              </a:rPr>
              <a:t> </a:t>
            </a:r>
            <a:r>
              <a:rPr lang="en-US" sz="3498" dirty="0" err="1">
                <a:solidFill>
                  <a:srgbClr val="446889"/>
                </a:solidFill>
                <a:latin typeface="Roboto Condensed"/>
              </a:rPr>
              <a:t>hỏi</a:t>
            </a:r>
            <a:r>
              <a:rPr lang="en-US" sz="3498" dirty="0">
                <a:solidFill>
                  <a:srgbClr val="446889"/>
                </a:solidFill>
                <a:latin typeface="Roboto Condensed"/>
              </a:rPr>
              <a:t>:</a:t>
            </a:r>
          </a:p>
          <a:p>
            <a:pPr algn="just">
              <a:lnSpc>
                <a:spcPts val="5563"/>
              </a:lnSpc>
            </a:pPr>
            <a:r>
              <a:rPr lang="en-US" sz="3498" dirty="0">
                <a:solidFill>
                  <a:srgbClr val="446889"/>
                </a:solidFill>
                <a:latin typeface="Roboto Condensed"/>
              </a:rPr>
              <a:t>- </a:t>
            </a:r>
            <a:r>
              <a:rPr lang="en-US" sz="3498" dirty="0" err="1">
                <a:solidFill>
                  <a:srgbClr val="446889"/>
                </a:solidFill>
                <a:latin typeface="Roboto Condensed"/>
              </a:rPr>
              <a:t>Tìm</a:t>
            </a:r>
            <a:r>
              <a:rPr lang="en-US" sz="3498" dirty="0">
                <a:solidFill>
                  <a:srgbClr val="446889"/>
                </a:solidFill>
                <a:latin typeface="Roboto Condensed"/>
              </a:rPr>
              <a:t> </a:t>
            </a:r>
            <a:r>
              <a:rPr lang="en-US" sz="3498" dirty="0" err="1">
                <a:solidFill>
                  <a:srgbClr val="446889"/>
                </a:solidFill>
                <a:latin typeface="Roboto Condensed"/>
              </a:rPr>
              <a:t>và</a:t>
            </a:r>
            <a:r>
              <a:rPr lang="en-US" sz="3498" dirty="0">
                <a:solidFill>
                  <a:srgbClr val="446889"/>
                </a:solidFill>
                <a:latin typeface="Roboto Condensed"/>
              </a:rPr>
              <a:t> </a:t>
            </a:r>
            <a:r>
              <a:rPr lang="en-US" sz="3498" dirty="0" err="1">
                <a:solidFill>
                  <a:srgbClr val="446889"/>
                </a:solidFill>
                <a:latin typeface="Roboto Condensed"/>
              </a:rPr>
              <a:t>đánh</a:t>
            </a:r>
            <a:r>
              <a:rPr lang="en-US" sz="3498" dirty="0">
                <a:solidFill>
                  <a:srgbClr val="446889"/>
                </a:solidFill>
                <a:latin typeface="Roboto Condensed"/>
              </a:rPr>
              <a:t> </a:t>
            </a:r>
            <a:r>
              <a:rPr lang="en-US" sz="3498" dirty="0" err="1">
                <a:solidFill>
                  <a:srgbClr val="446889"/>
                </a:solidFill>
                <a:latin typeface="Roboto Condensed"/>
              </a:rPr>
              <a:t>dấu</a:t>
            </a:r>
            <a:r>
              <a:rPr lang="en-US" sz="3498" dirty="0">
                <a:solidFill>
                  <a:srgbClr val="446889"/>
                </a:solidFill>
                <a:latin typeface="Roboto Condensed"/>
              </a:rPr>
              <a:t> </a:t>
            </a:r>
            <a:r>
              <a:rPr lang="en-US" sz="3498" dirty="0" err="1">
                <a:solidFill>
                  <a:srgbClr val="446889"/>
                </a:solidFill>
                <a:latin typeface="Roboto Condensed"/>
              </a:rPr>
              <a:t>các</a:t>
            </a:r>
            <a:r>
              <a:rPr lang="en-US" sz="3498" dirty="0">
                <a:solidFill>
                  <a:srgbClr val="446889"/>
                </a:solidFill>
                <a:latin typeface="Roboto Condensed"/>
              </a:rPr>
              <a:t> </a:t>
            </a:r>
            <a:r>
              <a:rPr lang="en-US" sz="3498" dirty="0" err="1">
                <a:solidFill>
                  <a:srgbClr val="446889"/>
                </a:solidFill>
                <a:latin typeface="Roboto Condensed"/>
              </a:rPr>
              <a:t>từ</a:t>
            </a:r>
            <a:r>
              <a:rPr lang="en-US" sz="3498" dirty="0">
                <a:solidFill>
                  <a:srgbClr val="446889"/>
                </a:solidFill>
                <a:latin typeface="Roboto Condensed"/>
              </a:rPr>
              <a:t> </a:t>
            </a:r>
            <a:r>
              <a:rPr lang="en-US" sz="3498" dirty="0" err="1">
                <a:solidFill>
                  <a:srgbClr val="446889"/>
                </a:solidFill>
                <a:latin typeface="Roboto Condensed"/>
              </a:rPr>
              <a:t>ngữ</a:t>
            </a:r>
            <a:r>
              <a:rPr lang="en-US" sz="3498" dirty="0">
                <a:solidFill>
                  <a:srgbClr val="446889"/>
                </a:solidFill>
                <a:latin typeface="Roboto Condensed"/>
              </a:rPr>
              <a:t> </a:t>
            </a:r>
            <a:r>
              <a:rPr lang="en-US" sz="3498" dirty="0" err="1">
                <a:solidFill>
                  <a:srgbClr val="446889"/>
                </a:solidFill>
                <a:latin typeface="Roboto Condensed"/>
              </a:rPr>
              <a:t>quan</a:t>
            </a:r>
            <a:r>
              <a:rPr lang="en-US" sz="3498" dirty="0">
                <a:solidFill>
                  <a:srgbClr val="446889"/>
                </a:solidFill>
                <a:latin typeface="Roboto Condensed"/>
              </a:rPr>
              <a:t> </a:t>
            </a:r>
            <a:r>
              <a:rPr lang="en-US" sz="3498" dirty="0" err="1">
                <a:solidFill>
                  <a:srgbClr val="446889"/>
                </a:solidFill>
                <a:latin typeface="Roboto Condensed"/>
              </a:rPr>
              <a:t>trọng</a:t>
            </a:r>
            <a:r>
              <a:rPr lang="en-US" sz="3498" dirty="0">
                <a:solidFill>
                  <a:srgbClr val="446889"/>
                </a:solidFill>
                <a:latin typeface="Roboto Condensed"/>
              </a:rPr>
              <a:t>.</a:t>
            </a:r>
          </a:p>
          <a:p>
            <a:pPr algn="just">
              <a:lnSpc>
                <a:spcPts val="5563"/>
              </a:lnSpc>
            </a:pPr>
            <a:r>
              <a:rPr lang="en-US" sz="3498" dirty="0">
                <a:solidFill>
                  <a:srgbClr val="446889"/>
                </a:solidFill>
                <a:latin typeface="Roboto Condensed"/>
              </a:rPr>
              <a:t>- </a:t>
            </a:r>
            <a:r>
              <a:rPr lang="en-US" sz="3498" dirty="0" err="1">
                <a:solidFill>
                  <a:srgbClr val="446889"/>
                </a:solidFill>
                <a:latin typeface="Roboto Condensed"/>
              </a:rPr>
              <a:t>Lập</a:t>
            </a:r>
            <a:r>
              <a:rPr lang="en-US" sz="3498" dirty="0">
                <a:solidFill>
                  <a:srgbClr val="446889"/>
                </a:solidFill>
                <a:latin typeface="Roboto Condensed"/>
              </a:rPr>
              <a:t> </a:t>
            </a:r>
            <a:r>
              <a:rPr lang="en-US" sz="3498" dirty="0" err="1">
                <a:solidFill>
                  <a:srgbClr val="446889"/>
                </a:solidFill>
                <a:latin typeface="Roboto Condensed"/>
              </a:rPr>
              <a:t>dàn</a:t>
            </a:r>
            <a:r>
              <a:rPr lang="en-US" sz="3498" dirty="0">
                <a:solidFill>
                  <a:srgbClr val="446889"/>
                </a:solidFill>
                <a:latin typeface="Roboto Condensed"/>
              </a:rPr>
              <a:t> ý </a:t>
            </a:r>
            <a:r>
              <a:rPr lang="en-US" sz="3498" dirty="0" err="1">
                <a:solidFill>
                  <a:srgbClr val="446889"/>
                </a:solidFill>
                <a:latin typeface="Roboto Condensed"/>
              </a:rPr>
              <a:t>cho</a:t>
            </a:r>
            <a:r>
              <a:rPr lang="en-US" sz="3498" dirty="0">
                <a:solidFill>
                  <a:srgbClr val="446889"/>
                </a:solidFill>
                <a:latin typeface="Roboto Condensed"/>
              </a:rPr>
              <a:t> </a:t>
            </a:r>
            <a:r>
              <a:rPr lang="en-US" sz="3498" dirty="0" err="1">
                <a:solidFill>
                  <a:srgbClr val="446889"/>
                </a:solidFill>
                <a:latin typeface="Roboto Condensed"/>
              </a:rPr>
              <a:t>bản</a:t>
            </a:r>
            <a:r>
              <a:rPr lang="en-US" sz="3498" dirty="0">
                <a:solidFill>
                  <a:srgbClr val="446889"/>
                </a:solidFill>
                <a:latin typeface="Roboto Condensed"/>
              </a:rPr>
              <a:t> </a:t>
            </a:r>
            <a:r>
              <a:rPr lang="en-US" sz="3498" dirty="0" err="1">
                <a:solidFill>
                  <a:srgbClr val="446889"/>
                </a:solidFill>
                <a:latin typeface="Roboto Condensed"/>
              </a:rPr>
              <a:t>tóm</a:t>
            </a:r>
            <a:r>
              <a:rPr lang="en-US" sz="3498" dirty="0">
                <a:solidFill>
                  <a:srgbClr val="446889"/>
                </a:solidFill>
                <a:latin typeface="Roboto Condensed"/>
              </a:rPr>
              <a:t> </a:t>
            </a:r>
            <a:r>
              <a:rPr lang="en-US" sz="3498" dirty="0" err="1">
                <a:solidFill>
                  <a:srgbClr val="446889"/>
                </a:solidFill>
                <a:latin typeface="Roboto Condensed"/>
              </a:rPr>
              <a:t>tắt</a:t>
            </a:r>
            <a:r>
              <a:rPr lang="en-US" sz="3498" dirty="0">
                <a:solidFill>
                  <a:srgbClr val="446889"/>
                </a:solidFill>
                <a:latin typeface="Roboto Condensed"/>
              </a:rPr>
              <a:t> </a:t>
            </a:r>
            <a:r>
              <a:rPr lang="en-US" sz="3498" dirty="0" err="1">
                <a:solidFill>
                  <a:srgbClr val="446889"/>
                </a:solidFill>
                <a:latin typeface="Roboto Condensed"/>
              </a:rPr>
              <a:t>bằng</a:t>
            </a:r>
            <a:r>
              <a:rPr lang="en-US" sz="3498" dirty="0">
                <a:solidFill>
                  <a:srgbClr val="446889"/>
                </a:solidFill>
                <a:latin typeface="Roboto Condensed"/>
              </a:rPr>
              <a:t> </a:t>
            </a:r>
            <a:r>
              <a:rPr lang="en-US" sz="3498" dirty="0" err="1">
                <a:solidFill>
                  <a:srgbClr val="446889"/>
                </a:solidFill>
                <a:latin typeface="Roboto Condensed"/>
              </a:rPr>
              <a:t>cách</a:t>
            </a:r>
            <a:r>
              <a:rPr lang="en-US" sz="3498" dirty="0">
                <a:solidFill>
                  <a:srgbClr val="446889"/>
                </a:solidFill>
                <a:latin typeface="Roboto Condensed"/>
              </a:rPr>
              <a:t> </a:t>
            </a:r>
            <a:r>
              <a:rPr lang="en-US" sz="3498" dirty="0" err="1">
                <a:solidFill>
                  <a:srgbClr val="446889"/>
                </a:solidFill>
                <a:latin typeface="Roboto Condensed"/>
              </a:rPr>
              <a:t>lựa</a:t>
            </a:r>
            <a:r>
              <a:rPr lang="en-US" sz="3498" dirty="0">
                <a:solidFill>
                  <a:srgbClr val="446889"/>
                </a:solidFill>
                <a:latin typeface="Roboto Condensed"/>
              </a:rPr>
              <a:t> </a:t>
            </a:r>
            <a:r>
              <a:rPr lang="en-US" sz="3498" dirty="0" err="1">
                <a:solidFill>
                  <a:srgbClr val="446889"/>
                </a:solidFill>
                <a:latin typeface="Roboto Condensed"/>
              </a:rPr>
              <a:t>chọn</a:t>
            </a:r>
            <a:r>
              <a:rPr lang="en-US" sz="3498" dirty="0">
                <a:solidFill>
                  <a:srgbClr val="446889"/>
                </a:solidFill>
                <a:latin typeface="Roboto Condensed"/>
              </a:rPr>
              <a:t>, </a:t>
            </a:r>
            <a:r>
              <a:rPr lang="en-US" sz="3498" dirty="0" err="1">
                <a:solidFill>
                  <a:srgbClr val="446889"/>
                </a:solidFill>
                <a:latin typeface="Roboto Condensed"/>
              </a:rPr>
              <a:t>sắp</a:t>
            </a:r>
            <a:r>
              <a:rPr lang="en-US" sz="3498" dirty="0">
                <a:solidFill>
                  <a:srgbClr val="446889"/>
                </a:solidFill>
                <a:latin typeface="Roboto Condensed"/>
              </a:rPr>
              <a:t> </a:t>
            </a:r>
            <a:r>
              <a:rPr lang="en-US" sz="3498" dirty="0" err="1">
                <a:solidFill>
                  <a:srgbClr val="446889"/>
                </a:solidFill>
                <a:latin typeface="Roboto Condensed"/>
              </a:rPr>
              <a:t>xếp</a:t>
            </a:r>
            <a:r>
              <a:rPr lang="en-US" sz="3498" dirty="0">
                <a:solidFill>
                  <a:srgbClr val="446889"/>
                </a:solidFill>
                <a:latin typeface="Roboto Condensed"/>
              </a:rPr>
              <a:t> </a:t>
            </a:r>
            <a:r>
              <a:rPr lang="en-US" sz="3498" dirty="0" err="1">
                <a:solidFill>
                  <a:srgbClr val="446889"/>
                </a:solidFill>
                <a:latin typeface="Roboto Condensed"/>
              </a:rPr>
              <a:t>các</a:t>
            </a:r>
            <a:r>
              <a:rPr lang="en-US" sz="3498" dirty="0">
                <a:solidFill>
                  <a:srgbClr val="446889"/>
                </a:solidFill>
                <a:latin typeface="Roboto Condensed"/>
              </a:rPr>
              <a:t> ý </a:t>
            </a:r>
            <a:r>
              <a:rPr lang="en-US" sz="3498" dirty="0" err="1">
                <a:solidFill>
                  <a:srgbClr val="446889"/>
                </a:solidFill>
                <a:latin typeface="Roboto Condensed"/>
              </a:rPr>
              <a:t>theo</a:t>
            </a:r>
            <a:r>
              <a:rPr lang="en-US" sz="3498" dirty="0">
                <a:solidFill>
                  <a:srgbClr val="446889"/>
                </a:solidFill>
                <a:latin typeface="Roboto Condensed"/>
              </a:rPr>
              <a:t> </a:t>
            </a:r>
            <a:r>
              <a:rPr lang="en-US" sz="3498" dirty="0" err="1">
                <a:solidFill>
                  <a:srgbClr val="446889"/>
                </a:solidFill>
                <a:latin typeface="Roboto Condensed"/>
              </a:rPr>
              <a:t>bố</a:t>
            </a:r>
            <a:r>
              <a:rPr lang="en-US" sz="3498" dirty="0">
                <a:solidFill>
                  <a:srgbClr val="446889"/>
                </a:solidFill>
                <a:latin typeface="Roboto Condensed"/>
              </a:rPr>
              <a:t> </a:t>
            </a:r>
            <a:r>
              <a:rPr lang="en-US" sz="3498" dirty="0" err="1">
                <a:solidFill>
                  <a:srgbClr val="446889"/>
                </a:solidFill>
                <a:latin typeface="Roboto Condensed"/>
              </a:rPr>
              <a:t>cục</a:t>
            </a:r>
            <a:r>
              <a:rPr lang="en-US" sz="3498" dirty="0">
                <a:solidFill>
                  <a:srgbClr val="446889"/>
                </a:solidFill>
                <a:latin typeface="Roboto Condensed"/>
              </a:rPr>
              <a:t> </a:t>
            </a:r>
            <a:r>
              <a:rPr lang="en-US" sz="3498" dirty="0" err="1">
                <a:solidFill>
                  <a:srgbClr val="446889"/>
                </a:solidFill>
                <a:latin typeface="Roboto Condensed"/>
              </a:rPr>
              <a:t>ba</a:t>
            </a:r>
            <a:r>
              <a:rPr lang="en-US" sz="3498" dirty="0">
                <a:solidFill>
                  <a:srgbClr val="446889"/>
                </a:solidFill>
                <a:latin typeface="Roboto Condensed"/>
              </a:rPr>
              <a:t> </a:t>
            </a:r>
            <a:r>
              <a:rPr lang="en-US" sz="3498" dirty="0" err="1">
                <a:solidFill>
                  <a:srgbClr val="446889"/>
                </a:solidFill>
                <a:latin typeface="Roboto Condensed"/>
              </a:rPr>
              <a:t>phần</a:t>
            </a:r>
            <a:r>
              <a:rPr lang="en-US" sz="3498" dirty="0">
                <a:solidFill>
                  <a:srgbClr val="446889"/>
                </a:solidFill>
                <a:latin typeface="Roboto Condensed"/>
              </a:rPr>
              <a:t> </a:t>
            </a:r>
            <a:r>
              <a:rPr lang="en-US" sz="3498" dirty="0" err="1">
                <a:solidFill>
                  <a:srgbClr val="446889"/>
                </a:solidFill>
                <a:latin typeface="Roboto Condensed"/>
              </a:rPr>
              <a:t>Mở</a:t>
            </a:r>
            <a:r>
              <a:rPr lang="en-US" sz="3498" dirty="0">
                <a:solidFill>
                  <a:srgbClr val="446889"/>
                </a:solidFill>
                <a:latin typeface="Roboto Condensed"/>
              </a:rPr>
              <a:t> </a:t>
            </a:r>
            <a:r>
              <a:rPr lang="en-US" sz="3498" dirty="0" err="1">
                <a:solidFill>
                  <a:srgbClr val="446889"/>
                </a:solidFill>
                <a:latin typeface="Roboto Condensed"/>
              </a:rPr>
              <a:t>đầu</a:t>
            </a:r>
            <a:r>
              <a:rPr lang="en-US" sz="3498" dirty="0">
                <a:solidFill>
                  <a:srgbClr val="446889"/>
                </a:solidFill>
                <a:latin typeface="Roboto Condensed"/>
              </a:rPr>
              <a:t>, </a:t>
            </a:r>
            <a:r>
              <a:rPr lang="en-US" sz="3498" dirty="0" err="1">
                <a:solidFill>
                  <a:srgbClr val="446889"/>
                </a:solidFill>
                <a:latin typeface="Roboto Condensed"/>
              </a:rPr>
              <a:t>Nội</a:t>
            </a:r>
            <a:r>
              <a:rPr lang="en-US" sz="3498" dirty="0">
                <a:solidFill>
                  <a:srgbClr val="446889"/>
                </a:solidFill>
                <a:latin typeface="Roboto Condensed"/>
              </a:rPr>
              <a:t> dung </a:t>
            </a:r>
            <a:r>
              <a:rPr lang="en-US" sz="3498" dirty="0" err="1">
                <a:solidFill>
                  <a:srgbClr val="446889"/>
                </a:solidFill>
                <a:latin typeface="Roboto Condensed"/>
              </a:rPr>
              <a:t>chính</a:t>
            </a:r>
            <a:r>
              <a:rPr lang="en-US" sz="3498" dirty="0">
                <a:solidFill>
                  <a:srgbClr val="446889"/>
                </a:solidFill>
                <a:latin typeface="Roboto Condensed"/>
              </a:rPr>
              <a:t>, </a:t>
            </a:r>
            <a:r>
              <a:rPr lang="en-US" sz="3498" dirty="0" err="1">
                <a:solidFill>
                  <a:srgbClr val="446889"/>
                </a:solidFill>
                <a:latin typeface="Roboto Condensed"/>
              </a:rPr>
              <a:t>Kết</a:t>
            </a:r>
            <a:r>
              <a:rPr lang="en-US" sz="3498" dirty="0">
                <a:solidFill>
                  <a:srgbClr val="446889"/>
                </a:solidFill>
                <a:latin typeface="Roboto Condensed"/>
              </a:rPr>
              <a:t> </a:t>
            </a:r>
            <a:r>
              <a:rPr lang="en-US" sz="3498" dirty="0" err="1">
                <a:solidFill>
                  <a:srgbClr val="446889"/>
                </a:solidFill>
                <a:latin typeface="Roboto Condensed"/>
              </a:rPr>
              <a:t>thúc</a:t>
            </a:r>
            <a:r>
              <a:rPr lang="en-US" sz="3498" dirty="0">
                <a:solidFill>
                  <a:srgbClr val="446889"/>
                </a:solidFill>
                <a:latin typeface="Roboto Condensed"/>
              </a:rPr>
              <a:t>.</a:t>
            </a:r>
          </a:p>
          <a:p>
            <a:pPr algn="just">
              <a:lnSpc>
                <a:spcPts val="5564"/>
              </a:lnSpc>
            </a:pPr>
            <a:endParaRPr lang="en-US" sz="3498" dirty="0">
              <a:solidFill>
                <a:srgbClr val="446889"/>
              </a:solidFill>
              <a:latin typeface="Roboto Condensed"/>
            </a:endParaRPr>
          </a:p>
        </p:txBody>
      </p:sp>
      <p:pic>
        <p:nvPicPr>
          <p:cNvPr id="8" name="Picture 8"/>
          <p:cNvPicPr>
            <a:picLocks noChangeAspect="1"/>
          </p:cNvPicPr>
          <p:nvPr/>
        </p:nvPicPr>
        <p:blipFill>
          <a:blip r:embed="rId2"/>
          <a:srcRect r="14"/>
          <a:stretch>
            <a:fillRect/>
          </a:stretch>
        </p:blipFill>
        <p:spPr>
          <a:xfrm rot="1424451">
            <a:off x="15236619" y="761223"/>
            <a:ext cx="2657374" cy="3398966"/>
          </a:xfrm>
          <a:prstGeom prst="rect">
            <a:avLst/>
          </a:prstGeom>
        </p:spPr>
      </p:pic>
      <p:sp>
        <p:nvSpPr>
          <p:cNvPr id="9" name="TextBox 9"/>
          <p:cNvSpPr txBox="1"/>
          <p:nvPr/>
        </p:nvSpPr>
        <p:spPr>
          <a:xfrm>
            <a:off x="850542" y="564902"/>
            <a:ext cx="17437458" cy="918071"/>
          </a:xfrm>
          <a:prstGeom prst="rect">
            <a:avLst/>
          </a:prstGeom>
        </p:spPr>
        <p:txBody>
          <a:bodyPr lIns="0" tIns="0" rIns="0" bIns="0" rtlCol="0" anchor="t">
            <a:spAutoFit/>
          </a:bodyPr>
          <a:lstStyle/>
          <a:p>
            <a:pPr algn="l">
              <a:lnSpc>
                <a:spcPts val="7320"/>
              </a:lnSpc>
            </a:pPr>
            <a:r>
              <a:rPr lang="en-US" sz="6000" spc="11">
                <a:solidFill>
                  <a:srgbClr val="6E5773"/>
                </a:solidFill>
                <a:latin typeface="Fraunces Bold"/>
              </a:rPr>
              <a:t>III. HƯỚNG DẪN QUY TRÌNH TÓM TẮT</a:t>
            </a:r>
          </a:p>
        </p:txBody>
      </p:sp>
      <p:sp>
        <p:nvSpPr>
          <p:cNvPr id="10" name="TextBox 10"/>
          <p:cNvSpPr txBox="1"/>
          <p:nvPr/>
        </p:nvSpPr>
        <p:spPr>
          <a:xfrm>
            <a:off x="850542" y="1565280"/>
            <a:ext cx="7277224" cy="895426"/>
          </a:xfrm>
          <a:prstGeom prst="rect">
            <a:avLst/>
          </a:prstGeom>
        </p:spPr>
        <p:txBody>
          <a:bodyPr lIns="0" tIns="0" rIns="0" bIns="0" rtlCol="0" anchor="t">
            <a:spAutoFit/>
          </a:bodyPr>
          <a:lstStyle/>
          <a:p>
            <a:pPr algn="ctr">
              <a:lnSpc>
                <a:spcPts val="7161"/>
              </a:lnSpc>
            </a:pPr>
            <a:r>
              <a:rPr lang="en-US" sz="5967">
                <a:solidFill>
                  <a:srgbClr val="ED5D3B"/>
                </a:solidFill>
                <a:latin typeface="Fraunces"/>
              </a:rPr>
              <a:t>1. Trước khi tóm tắt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CAF4"/>
        </a:solidFill>
        <a:effectLst/>
      </p:bgPr>
    </p:bg>
    <p:spTree>
      <p:nvGrpSpPr>
        <p:cNvPr id="1" name=""/>
        <p:cNvGrpSpPr/>
        <p:nvPr/>
      </p:nvGrpSpPr>
      <p:grpSpPr>
        <a:xfrm>
          <a:off x="0" y="0"/>
          <a:ext cx="0" cy="0"/>
          <a:chOff x="0" y="0"/>
          <a:chExt cx="0" cy="0"/>
        </a:xfrm>
      </p:grpSpPr>
      <p:grpSp>
        <p:nvGrpSpPr>
          <p:cNvPr id="2" name="Group 2"/>
          <p:cNvGrpSpPr/>
          <p:nvPr/>
        </p:nvGrpSpPr>
        <p:grpSpPr>
          <a:xfrm>
            <a:off x="1412644" y="3426929"/>
            <a:ext cx="14477538" cy="5831371"/>
            <a:chOff x="0" y="0"/>
            <a:chExt cx="19791839" cy="7971905"/>
          </a:xfrm>
        </p:grpSpPr>
        <p:sp>
          <p:nvSpPr>
            <p:cNvPr id="3" name="Freeform 3"/>
            <p:cNvSpPr/>
            <p:nvPr/>
          </p:nvSpPr>
          <p:spPr>
            <a:xfrm>
              <a:off x="0" y="0"/>
              <a:ext cx="19791843" cy="7971917"/>
            </a:xfrm>
            <a:custGeom>
              <a:avLst/>
              <a:gdLst/>
              <a:ahLst/>
              <a:cxnLst/>
              <a:rect l="l" t="t" r="r" b="b"/>
              <a:pathLst>
                <a:path w="19791843" h="7971917">
                  <a:moveTo>
                    <a:pt x="135034" y="0"/>
                  </a:moveTo>
                  <a:lnTo>
                    <a:pt x="19656814" y="0"/>
                  </a:lnTo>
                  <a:cubicBezTo>
                    <a:pt x="19731210" y="0"/>
                    <a:pt x="19791843" y="27305"/>
                    <a:pt x="19791843" y="61087"/>
                  </a:cubicBezTo>
                  <a:lnTo>
                    <a:pt x="19791843" y="7910830"/>
                  </a:lnTo>
                  <a:cubicBezTo>
                    <a:pt x="19791843" y="7944612"/>
                    <a:pt x="19731490" y="7971917"/>
                    <a:pt x="19656814" y="7971917"/>
                  </a:cubicBezTo>
                  <a:lnTo>
                    <a:pt x="135034" y="7971917"/>
                  </a:lnTo>
                  <a:cubicBezTo>
                    <a:pt x="60358" y="7971917"/>
                    <a:pt x="0" y="7944612"/>
                    <a:pt x="0" y="7910830"/>
                  </a:cubicBezTo>
                  <a:lnTo>
                    <a:pt x="0" y="61087"/>
                  </a:lnTo>
                  <a:cubicBezTo>
                    <a:pt x="0" y="27305"/>
                    <a:pt x="60358" y="0"/>
                    <a:pt x="135034" y="0"/>
                  </a:cubicBezTo>
                  <a:close/>
                </a:path>
              </a:pathLst>
            </a:custGeom>
            <a:solidFill>
              <a:srgbClr val="FFFFFF"/>
            </a:solidFill>
          </p:spPr>
        </p:sp>
      </p:grpSp>
      <p:sp>
        <p:nvSpPr>
          <p:cNvPr id="4" name="TextBox 4"/>
          <p:cNvSpPr txBox="1"/>
          <p:nvPr/>
        </p:nvSpPr>
        <p:spPr>
          <a:xfrm>
            <a:off x="2181011" y="4098548"/>
            <a:ext cx="13307145" cy="4307714"/>
          </a:xfrm>
          <a:prstGeom prst="rect">
            <a:avLst/>
          </a:prstGeom>
        </p:spPr>
        <p:txBody>
          <a:bodyPr lIns="0" tIns="0" rIns="0" bIns="0" rtlCol="0" anchor="t">
            <a:spAutoFit/>
          </a:bodyPr>
          <a:lstStyle/>
          <a:p>
            <a:pPr algn="just">
              <a:lnSpc>
                <a:spcPts val="5723"/>
              </a:lnSpc>
            </a:pPr>
            <a:r>
              <a:rPr lang="en-US" sz="3598">
                <a:solidFill>
                  <a:srgbClr val="ED5D3B"/>
                </a:solidFill>
                <a:latin typeface="Roboto Condensed Bold"/>
              </a:rPr>
              <a:t>c. Xác định yêu cầu về độ dài của văn bản tóm tắt</a:t>
            </a:r>
          </a:p>
          <a:p>
            <a:pPr algn="just">
              <a:lnSpc>
                <a:spcPts val="5722"/>
              </a:lnSpc>
            </a:pPr>
            <a:r>
              <a:rPr lang="en-US" sz="3598">
                <a:solidFill>
                  <a:srgbClr val="2C2760"/>
                </a:solidFill>
                <a:latin typeface="Roboto Condensed"/>
              </a:rPr>
              <a:t>- Nếu yêu cầu tóm tắt rất ngắn: chỉ nêu các ý lớn.</a:t>
            </a:r>
          </a:p>
          <a:p>
            <a:pPr algn="just">
              <a:lnSpc>
                <a:spcPts val="5722"/>
              </a:lnSpc>
            </a:pPr>
            <a:r>
              <a:rPr lang="en-US" sz="3598">
                <a:solidFill>
                  <a:srgbClr val="2C2760"/>
                </a:solidFill>
                <a:latin typeface="Roboto Condensed"/>
              </a:rPr>
              <a:t>- Nếu yêu cầu tóm tắt nửa trang: nêu thêm các ý nhỏ bên cạnh ý lớn.</a:t>
            </a:r>
          </a:p>
          <a:p>
            <a:pPr algn="just">
              <a:lnSpc>
                <a:spcPts val="5722"/>
              </a:lnSpc>
            </a:pPr>
            <a:r>
              <a:rPr lang="en-US" sz="3598">
                <a:solidFill>
                  <a:srgbClr val="2C2760"/>
                </a:solidFill>
                <a:latin typeface="Roboto Condensed"/>
              </a:rPr>
              <a:t>- Nếu yêu cầu tóm tắt một trang: thì nêu ý lớn, ý nhỏ và thêm cả các bằng chứng, ví dụ minh họa cho mỗi ý.</a:t>
            </a:r>
          </a:p>
          <a:p>
            <a:pPr algn="just">
              <a:lnSpc>
                <a:spcPts val="5723"/>
              </a:lnSpc>
            </a:pPr>
            <a:endParaRPr lang="en-US" sz="3598">
              <a:solidFill>
                <a:srgbClr val="2C2760"/>
              </a:solidFill>
              <a:latin typeface="Roboto Condensed"/>
            </a:endParaRPr>
          </a:p>
        </p:txBody>
      </p:sp>
      <p:pic>
        <p:nvPicPr>
          <p:cNvPr id="5" name="Picture 5"/>
          <p:cNvPicPr>
            <a:picLocks noChangeAspect="1"/>
          </p:cNvPicPr>
          <p:nvPr/>
        </p:nvPicPr>
        <p:blipFill>
          <a:blip r:embed="rId2"/>
          <a:srcRect r="14"/>
          <a:stretch>
            <a:fillRect/>
          </a:stretch>
        </p:blipFill>
        <p:spPr>
          <a:xfrm rot="1424451">
            <a:off x="15649946" y="26420"/>
            <a:ext cx="2657374" cy="3398966"/>
          </a:xfrm>
          <a:prstGeom prst="rect">
            <a:avLst/>
          </a:prstGeom>
        </p:spPr>
      </p:pic>
      <p:sp>
        <p:nvSpPr>
          <p:cNvPr id="6" name="TextBox 6"/>
          <p:cNvSpPr txBox="1"/>
          <p:nvPr/>
        </p:nvSpPr>
        <p:spPr>
          <a:xfrm>
            <a:off x="850542" y="564902"/>
            <a:ext cx="17437458" cy="918071"/>
          </a:xfrm>
          <a:prstGeom prst="rect">
            <a:avLst/>
          </a:prstGeom>
        </p:spPr>
        <p:txBody>
          <a:bodyPr lIns="0" tIns="0" rIns="0" bIns="0" rtlCol="0" anchor="t">
            <a:spAutoFit/>
          </a:bodyPr>
          <a:lstStyle/>
          <a:p>
            <a:pPr algn="l">
              <a:lnSpc>
                <a:spcPts val="7320"/>
              </a:lnSpc>
            </a:pPr>
            <a:r>
              <a:rPr lang="en-US" sz="6000" spc="11">
                <a:solidFill>
                  <a:srgbClr val="6E5773"/>
                </a:solidFill>
                <a:latin typeface="Fraunces Bold"/>
              </a:rPr>
              <a:t>III. HƯỚNG DẪN QUY TRÌNH TÓM TẮT</a:t>
            </a:r>
          </a:p>
        </p:txBody>
      </p:sp>
      <p:sp>
        <p:nvSpPr>
          <p:cNvPr id="7" name="TextBox 7"/>
          <p:cNvSpPr txBox="1"/>
          <p:nvPr/>
        </p:nvSpPr>
        <p:spPr>
          <a:xfrm>
            <a:off x="850542" y="1565280"/>
            <a:ext cx="7277224" cy="895426"/>
          </a:xfrm>
          <a:prstGeom prst="rect">
            <a:avLst/>
          </a:prstGeom>
        </p:spPr>
        <p:txBody>
          <a:bodyPr lIns="0" tIns="0" rIns="0" bIns="0" rtlCol="0" anchor="t">
            <a:spAutoFit/>
          </a:bodyPr>
          <a:lstStyle/>
          <a:p>
            <a:pPr algn="ctr">
              <a:lnSpc>
                <a:spcPts val="7161"/>
              </a:lnSpc>
            </a:pPr>
            <a:r>
              <a:rPr lang="en-US" sz="5967">
                <a:solidFill>
                  <a:srgbClr val="ED5D3B"/>
                </a:solidFill>
                <a:latin typeface="Fraunces"/>
              </a:rPr>
              <a:t>1. Trước khi tóm tắt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CA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1"/>
          <a:stretch>
            <a:fillRect/>
          </a:stretch>
        </p:blipFill>
        <p:spPr>
          <a:xfrm>
            <a:off x="9144000" y="6862716"/>
            <a:ext cx="4189182" cy="4097782"/>
          </a:xfrm>
          <a:prstGeom prst="rect">
            <a:avLst/>
          </a:prstGeom>
        </p:spPr>
      </p:pic>
      <p:grpSp>
        <p:nvGrpSpPr>
          <p:cNvPr id="3" name="Group 3"/>
          <p:cNvGrpSpPr/>
          <p:nvPr/>
        </p:nvGrpSpPr>
        <p:grpSpPr>
          <a:xfrm>
            <a:off x="1028700" y="3891848"/>
            <a:ext cx="11171339" cy="3034214"/>
            <a:chOff x="0" y="0"/>
            <a:chExt cx="14895118" cy="4045619"/>
          </a:xfrm>
        </p:grpSpPr>
        <p:sp>
          <p:nvSpPr>
            <p:cNvPr id="4" name="Freeform 4"/>
            <p:cNvSpPr/>
            <p:nvPr/>
          </p:nvSpPr>
          <p:spPr>
            <a:xfrm>
              <a:off x="0" y="0"/>
              <a:ext cx="14895068" cy="4045585"/>
            </a:xfrm>
            <a:custGeom>
              <a:avLst/>
              <a:gdLst/>
              <a:ahLst/>
              <a:cxnLst/>
              <a:rect l="l" t="t" r="r" b="b"/>
              <a:pathLst>
                <a:path w="14895068" h="4045585">
                  <a:moveTo>
                    <a:pt x="36703" y="0"/>
                  </a:moveTo>
                  <a:lnTo>
                    <a:pt x="14858364" y="0"/>
                  </a:lnTo>
                  <a:cubicBezTo>
                    <a:pt x="14878684" y="0"/>
                    <a:pt x="14895068" y="16510"/>
                    <a:pt x="14895068" y="36703"/>
                  </a:cubicBezTo>
                  <a:lnTo>
                    <a:pt x="14895068" y="4008882"/>
                  </a:lnTo>
                  <a:cubicBezTo>
                    <a:pt x="14895068" y="4029202"/>
                    <a:pt x="14878557" y="4045585"/>
                    <a:pt x="14858364" y="4045585"/>
                  </a:cubicBezTo>
                  <a:lnTo>
                    <a:pt x="36703" y="4045585"/>
                  </a:lnTo>
                  <a:cubicBezTo>
                    <a:pt x="16383" y="4045585"/>
                    <a:pt x="0" y="4029075"/>
                    <a:pt x="0" y="4008882"/>
                  </a:cubicBezTo>
                  <a:lnTo>
                    <a:pt x="0" y="36703"/>
                  </a:lnTo>
                  <a:cubicBezTo>
                    <a:pt x="0" y="16510"/>
                    <a:pt x="16510" y="0"/>
                    <a:pt x="36703" y="0"/>
                  </a:cubicBezTo>
                  <a:close/>
                </a:path>
              </a:pathLst>
            </a:custGeom>
            <a:solidFill>
              <a:srgbClr val="FFFFFF"/>
            </a:solidFill>
          </p:spPr>
        </p:sp>
      </p:grpSp>
      <p:sp>
        <p:nvSpPr>
          <p:cNvPr id="5" name="TextBox 5"/>
          <p:cNvSpPr txBox="1"/>
          <p:nvPr/>
        </p:nvSpPr>
        <p:spPr>
          <a:xfrm>
            <a:off x="1195031" y="4010228"/>
            <a:ext cx="10854682" cy="879501"/>
          </a:xfrm>
          <a:prstGeom prst="rect">
            <a:avLst/>
          </a:prstGeom>
        </p:spPr>
        <p:txBody>
          <a:bodyPr lIns="0" tIns="0" rIns="0" bIns="0" rtlCol="0" anchor="t">
            <a:spAutoFit/>
          </a:bodyPr>
          <a:lstStyle/>
          <a:p>
            <a:pPr algn="just">
              <a:lnSpc>
                <a:spcPts val="5302"/>
              </a:lnSpc>
            </a:pPr>
            <a:r>
              <a:rPr lang="en-US" sz="3399" dirty="0">
                <a:solidFill>
                  <a:srgbClr val="2C2760"/>
                </a:solidFill>
                <a:latin typeface="Roboto Condensed"/>
              </a:rPr>
              <a:t>- </a:t>
            </a:r>
            <a:r>
              <a:rPr lang="en-US" sz="3399" dirty="0" err="1">
                <a:solidFill>
                  <a:srgbClr val="2C2760"/>
                </a:solidFill>
                <a:latin typeface="Roboto Condensed"/>
              </a:rPr>
              <a:t>Sắp</a:t>
            </a:r>
            <a:r>
              <a:rPr lang="en-US" sz="3399" dirty="0">
                <a:solidFill>
                  <a:srgbClr val="2C2760"/>
                </a:solidFill>
                <a:latin typeface="Roboto Condensed"/>
              </a:rPr>
              <a:t> </a:t>
            </a:r>
            <a:r>
              <a:rPr lang="en-US" sz="3399" dirty="0" err="1">
                <a:solidFill>
                  <a:srgbClr val="2C2760"/>
                </a:solidFill>
                <a:latin typeface="Roboto Condensed"/>
              </a:rPr>
              <a:t>xếp</a:t>
            </a:r>
            <a:r>
              <a:rPr lang="en-US" sz="3399" dirty="0">
                <a:solidFill>
                  <a:srgbClr val="2C2760"/>
                </a:solidFill>
                <a:latin typeface="Roboto Condensed"/>
              </a:rPr>
              <a:t> </a:t>
            </a:r>
            <a:r>
              <a:rPr lang="en-US" sz="3399" dirty="0" err="1">
                <a:solidFill>
                  <a:srgbClr val="2C2760"/>
                </a:solidFill>
                <a:latin typeface="Roboto Condensed"/>
              </a:rPr>
              <a:t>các</a:t>
            </a:r>
            <a:r>
              <a:rPr lang="en-US" sz="3399" dirty="0">
                <a:solidFill>
                  <a:srgbClr val="2C2760"/>
                </a:solidFill>
                <a:latin typeface="Roboto Condensed"/>
              </a:rPr>
              <a:t> ý </a:t>
            </a:r>
            <a:r>
              <a:rPr lang="en-US" sz="3399" dirty="0" err="1">
                <a:solidFill>
                  <a:srgbClr val="2C2760"/>
                </a:solidFill>
                <a:latin typeface="Roboto Condensed"/>
              </a:rPr>
              <a:t>chính</a:t>
            </a:r>
            <a:r>
              <a:rPr lang="en-US" sz="3399" dirty="0">
                <a:solidFill>
                  <a:srgbClr val="2C2760"/>
                </a:solidFill>
                <a:latin typeface="Roboto Condensed"/>
              </a:rPr>
              <a:t> </a:t>
            </a:r>
            <a:r>
              <a:rPr lang="en-US" sz="3399" dirty="0" err="1">
                <a:solidFill>
                  <a:srgbClr val="2C2760"/>
                </a:solidFill>
                <a:latin typeface="Roboto Condensed"/>
              </a:rPr>
              <a:t>của</a:t>
            </a:r>
            <a:r>
              <a:rPr lang="en-US" sz="3399" dirty="0">
                <a:solidFill>
                  <a:srgbClr val="2C2760"/>
                </a:solidFill>
                <a:latin typeface="Roboto Condensed"/>
              </a:rPr>
              <a:t> </a:t>
            </a:r>
            <a:r>
              <a:rPr lang="en-US" sz="3399" dirty="0" err="1">
                <a:solidFill>
                  <a:srgbClr val="2C2760"/>
                </a:solidFill>
                <a:latin typeface="Roboto Condensed"/>
              </a:rPr>
              <a:t>văn</a:t>
            </a:r>
            <a:r>
              <a:rPr lang="en-US" sz="3399" dirty="0">
                <a:solidFill>
                  <a:srgbClr val="2C2760"/>
                </a:solidFill>
                <a:latin typeface="Roboto Condensed"/>
              </a:rPr>
              <a:t> </a:t>
            </a:r>
            <a:r>
              <a:rPr lang="en-US" sz="3399" dirty="0" err="1">
                <a:solidFill>
                  <a:srgbClr val="2C2760"/>
                </a:solidFill>
                <a:latin typeface="Roboto Condensed"/>
              </a:rPr>
              <a:t>bản</a:t>
            </a:r>
            <a:r>
              <a:rPr lang="en-US" sz="3399" dirty="0">
                <a:solidFill>
                  <a:srgbClr val="2C2760"/>
                </a:solidFill>
                <a:latin typeface="Roboto Condensed"/>
              </a:rPr>
              <a:t> </a:t>
            </a:r>
            <a:r>
              <a:rPr lang="en-US" sz="3399" dirty="0" err="1">
                <a:solidFill>
                  <a:srgbClr val="2C2760"/>
                </a:solidFill>
                <a:latin typeface="Roboto Condensed"/>
              </a:rPr>
              <a:t>gốc</a:t>
            </a:r>
            <a:r>
              <a:rPr lang="en-US" sz="3399" dirty="0">
                <a:solidFill>
                  <a:srgbClr val="2C2760"/>
                </a:solidFill>
                <a:latin typeface="Roboto Condensed"/>
              </a:rPr>
              <a:t> </a:t>
            </a:r>
            <a:r>
              <a:rPr lang="en-US" sz="3399" dirty="0" err="1">
                <a:solidFill>
                  <a:srgbClr val="2C2760"/>
                </a:solidFill>
                <a:latin typeface="Roboto Condensed"/>
              </a:rPr>
              <a:t>theo</a:t>
            </a:r>
            <a:r>
              <a:rPr lang="en-US" sz="3399" dirty="0">
                <a:solidFill>
                  <a:srgbClr val="2C2760"/>
                </a:solidFill>
                <a:latin typeface="Roboto Condensed"/>
              </a:rPr>
              <a:t> </a:t>
            </a:r>
            <a:r>
              <a:rPr lang="en-US" sz="3399" dirty="0" err="1">
                <a:solidFill>
                  <a:srgbClr val="2C2760"/>
                </a:solidFill>
                <a:latin typeface="Roboto Condensed"/>
              </a:rPr>
              <a:t>một</a:t>
            </a:r>
            <a:r>
              <a:rPr lang="en-US" sz="3399" dirty="0">
                <a:solidFill>
                  <a:srgbClr val="2C2760"/>
                </a:solidFill>
                <a:latin typeface="Roboto Condensed"/>
              </a:rPr>
              <a:t> </a:t>
            </a:r>
            <a:r>
              <a:rPr lang="en-US" sz="3399" dirty="0" err="1">
                <a:solidFill>
                  <a:srgbClr val="2C2760"/>
                </a:solidFill>
                <a:latin typeface="Roboto Condensed"/>
              </a:rPr>
              <a:t>trình</a:t>
            </a:r>
            <a:r>
              <a:rPr lang="en-US" sz="3399" dirty="0">
                <a:solidFill>
                  <a:srgbClr val="2C2760"/>
                </a:solidFill>
                <a:latin typeface="Roboto Condensed"/>
              </a:rPr>
              <a:t> </a:t>
            </a:r>
            <a:r>
              <a:rPr lang="en-US" sz="3399" dirty="0" err="1">
                <a:solidFill>
                  <a:srgbClr val="2C2760"/>
                </a:solidFill>
                <a:latin typeface="Roboto Condensed"/>
              </a:rPr>
              <a:t>tự</a:t>
            </a:r>
            <a:r>
              <a:rPr lang="en-US" sz="3399" dirty="0">
                <a:solidFill>
                  <a:srgbClr val="2C2760"/>
                </a:solidFill>
                <a:latin typeface="Roboto Condensed"/>
              </a:rPr>
              <a:t> </a:t>
            </a:r>
            <a:r>
              <a:rPr lang="en-US" sz="3399" dirty="0" err="1">
                <a:solidFill>
                  <a:srgbClr val="2C2760"/>
                </a:solidFill>
                <a:latin typeface="Roboto Condensed"/>
              </a:rPr>
              <a:t>hợp</a:t>
            </a:r>
            <a:r>
              <a:rPr lang="en-US" sz="3399" dirty="0">
                <a:solidFill>
                  <a:srgbClr val="2C2760"/>
                </a:solidFill>
                <a:latin typeface="Roboto Condensed"/>
              </a:rPr>
              <a:t> </a:t>
            </a:r>
            <a:r>
              <a:rPr lang="en-US" sz="3399" dirty="0" err="1">
                <a:solidFill>
                  <a:srgbClr val="2C2760"/>
                </a:solidFill>
                <a:latin typeface="Roboto Condensed"/>
              </a:rPr>
              <a:t>lí</a:t>
            </a:r>
            <a:r>
              <a:rPr lang="en-US" sz="3399" dirty="0">
                <a:solidFill>
                  <a:srgbClr val="2C2760"/>
                </a:solidFill>
                <a:latin typeface="Roboto Condensed"/>
              </a:rPr>
              <a:t>.</a:t>
            </a:r>
          </a:p>
          <a:p>
            <a:pPr algn="just">
              <a:lnSpc>
                <a:spcPts val="5302"/>
              </a:lnSpc>
            </a:pPr>
            <a:r>
              <a:rPr lang="en-US" sz="3399" dirty="0">
                <a:solidFill>
                  <a:srgbClr val="2C2760"/>
                </a:solidFill>
                <a:latin typeface="Roboto Condensed"/>
              </a:rPr>
              <a:t>- </a:t>
            </a:r>
            <a:r>
              <a:rPr lang="en-US" sz="3399" dirty="0" err="1">
                <a:solidFill>
                  <a:srgbClr val="2C2760"/>
                </a:solidFill>
                <a:latin typeface="Roboto Condensed"/>
              </a:rPr>
              <a:t>Dùng</a:t>
            </a:r>
            <a:r>
              <a:rPr lang="en-US" sz="3399" dirty="0">
                <a:solidFill>
                  <a:srgbClr val="2C2760"/>
                </a:solidFill>
                <a:latin typeface="Roboto Condensed"/>
              </a:rPr>
              <a:t> </a:t>
            </a:r>
            <a:r>
              <a:rPr lang="en-US" sz="3399" dirty="0" err="1">
                <a:solidFill>
                  <a:srgbClr val="2C2760"/>
                </a:solidFill>
                <a:latin typeface="Roboto Condensed"/>
              </a:rPr>
              <a:t>lời</a:t>
            </a:r>
            <a:r>
              <a:rPr lang="en-US" sz="3399" dirty="0">
                <a:solidFill>
                  <a:srgbClr val="2C2760"/>
                </a:solidFill>
                <a:latin typeface="Roboto Condensed"/>
              </a:rPr>
              <a:t> </a:t>
            </a:r>
            <a:r>
              <a:rPr lang="en-US" sz="3399" dirty="0" err="1">
                <a:solidFill>
                  <a:srgbClr val="2C2760"/>
                </a:solidFill>
                <a:latin typeface="Roboto Condensed"/>
              </a:rPr>
              <a:t>văn</a:t>
            </a:r>
            <a:r>
              <a:rPr lang="en-US" sz="3399" dirty="0">
                <a:solidFill>
                  <a:srgbClr val="2C2760"/>
                </a:solidFill>
                <a:latin typeface="Roboto Condensed"/>
              </a:rPr>
              <a:t> </a:t>
            </a:r>
            <a:r>
              <a:rPr lang="en-US" sz="3399" dirty="0" err="1">
                <a:solidFill>
                  <a:srgbClr val="2C2760"/>
                </a:solidFill>
                <a:latin typeface="Roboto Condensed"/>
              </a:rPr>
              <a:t>của</a:t>
            </a:r>
            <a:r>
              <a:rPr lang="en-US" sz="3399" dirty="0">
                <a:solidFill>
                  <a:srgbClr val="2C2760"/>
                </a:solidFill>
                <a:latin typeface="Roboto Condensed"/>
              </a:rPr>
              <a:t> </a:t>
            </a:r>
            <a:r>
              <a:rPr lang="en-US" sz="3399" dirty="0" err="1">
                <a:solidFill>
                  <a:srgbClr val="2C2760"/>
                </a:solidFill>
                <a:latin typeface="Roboto Condensed"/>
              </a:rPr>
              <a:t>em</a:t>
            </a:r>
            <a:r>
              <a:rPr lang="en-US" sz="3399" dirty="0">
                <a:solidFill>
                  <a:srgbClr val="2C2760"/>
                </a:solidFill>
                <a:latin typeface="Roboto Condensed"/>
              </a:rPr>
              <a:t> </a:t>
            </a:r>
            <a:r>
              <a:rPr lang="en-US" sz="3399" dirty="0" err="1">
                <a:solidFill>
                  <a:srgbClr val="2C2760"/>
                </a:solidFill>
                <a:latin typeface="Roboto Condensed"/>
              </a:rPr>
              <a:t>kết</a:t>
            </a:r>
            <a:r>
              <a:rPr lang="en-US" sz="3399" dirty="0">
                <a:solidFill>
                  <a:srgbClr val="2C2760"/>
                </a:solidFill>
                <a:latin typeface="Roboto Condensed"/>
              </a:rPr>
              <a:t> </a:t>
            </a:r>
            <a:r>
              <a:rPr lang="en-US" sz="3399" dirty="0" err="1">
                <a:solidFill>
                  <a:srgbClr val="2C2760"/>
                </a:solidFill>
                <a:latin typeface="Roboto Condensed"/>
              </a:rPr>
              <a:t>hợp</a:t>
            </a:r>
            <a:r>
              <a:rPr lang="en-US" sz="3399" dirty="0">
                <a:solidFill>
                  <a:srgbClr val="2C2760"/>
                </a:solidFill>
                <a:latin typeface="Roboto Condensed"/>
              </a:rPr>
              <a:t> </a:t>
            </a:r>
            <a:r>
              <a:rPr lang="en-US" sz="3399" dirty="0" err="1">
                <a:solidFill>
                  <a:srgbClr val="2C2760"/>
                </a:solidFill>
                <a:latin typeface="Roboto Condensed"/>
              </a:rPr>
              <a:t>với</a:t>
            </a:r>
            <a:r>
              <a:rPr lang="en-US" sz="3399" dirty="0">
                <a:solidFill>
                  <a:srgbClr val="2C2760"/>
                </a:solidFill>
                <a:latin typeface="Roboto Condensed"/>
              </a:rPr>
              <a:t> </a:t>
            </a:r>
            <a:r>
              <a:rPr lang="en-US" sz="3399" dirty="0" err="1">
                <a:solidFill>
                  <a:srgbClr val="2C2760"/>
                </a:solidFill>
                <a:latin typeface="Roboto Condensed"/>
              </a:rPr>
              <a:t>những</a:t>
            </a:r>
            <a:r>
              <a:rPr lang="en-US" sz="3399" dirty="0">
                <a:solidFill>
                  <a:srgbClr val="2C2760"/>
                </a:solidFill>
                <a:latin typeface="Roboto Condensed"/>
              </a:rPr>
              <a:t> </a:t>
            </a:r>
            <a:r>
              <a:rPr lang="en-US" sz="3399" dirty="0" err="1">
                <a:solidFill>
                  <a:srgbClr val="2C2760"/>
                </a:solidFill>
                <a:latin typeface="Roboto Condensed"/>
              </a:rPr>
              <a:t>từ</a:t>
            </a:r>
            <a:r>
              <a:rPr lang="en-US" sz="3399" dirty="0">
                <a:solidFill>
                  <a:srgbClr val="2C2760"/>
                </a:solidFill>
                <a:latin typeface="Roboto Condensed"/>
              </a:rPr>
              <a:t> </a:t>
            </a:r>
            <a:r>
              <a:rPr lang="en-US" sz="3399" dirty="0" err="1">
                <a:solidFill>
                  <a:srgbClr val="2C2760"/>
                </a:solidFill>
                <a:latin typeface="Roboto Condensed"/>
              </a:rPr>
              <a:t>ngữ</a:t>
            </a:r>
            <a:r>
              <a:rPr lang="en-US" sz="3399" dirty="0">
                <a:solidFill>
                  <a:srgbClr val="2C2760"/>
                </a:solidFill>
                <a:latin typeface="Roboto Condensed"/>
              </a:rPr>
              <a:t> </a:t>
            </a:r>
            <a:r>
              <a:rPr lang="en-US" sz="3399" dirty="0" err="1">
                <a:solidFill>
                  <a:srgbClr val="2C2760"/>
                </a:solidFill>
                <a:latin typeface="Roboto Condensed"/>
              </a:rPr>
              <a:t>quan</a:t>
            </a:r>
            <a:r>
              <a:rPr lang="en-US" sz="3399" dirty="0">
                <a:solidFill>
                  <a:srgbClr val="2C2760"/>
                </a:solidFill>
                <a:latin typeface="Roboto Condensed"/>
              </a:rPr>
              <a:t> </a:t>
            </a:r>
            <a:r>
              <a:rPr lang="en-US" sz="3399" dirty="0" err="1">
                <a:solidFill>
                  <a:srgbClr val="2C2760"/>
                </a:solidFill>
                <a:latin typeface="Roboto Condensed"/>
              </a:rPr>
              <a:t>trọng</a:t>
            </a:r>
            <a:r>
              <a:rPr lang="en-US" sz="3399" dirty="0">
                <a:solidFill>
                  <a:srgbClr val="2C2760"/>
                </a:solidFill>
                <a:latin typeface="Roboto Condensed"/>
              </a:rPr>
              <a:t> </a:t>
            </a:r>
            <a:r>
              <a:rPr lang="en-US" sz="3399" dirty="0" err="1">
                <a:solidFill>
                  <a:srgbClr val="2C2760"/>
                </a:solidFill>
                <a:latin typeface="Roboto Condensed"/>
              </a:rPr>
              <a:t>trong</a:t>
            </a:r>
            <a:r>
              <a:rPr lang="en-US" sz="3399" dirty="0">
                <a:solidFill>
                  <a:srgbClr val="2C2760"/>
                </a:solidFill>
                <a:latin typeface="Roboto Condensed"/>
              </a:rPr>
              <a:t> </a:t>
            </a:r>
            <a:r>
              <a:rPr lang="en-US" sz="3399" dirty="0" err="1">
                <a:solidFill>
                  <a:srgbClr val="2C2760"/>
                </a:solidFill>
                <a:latin typeface="Roboto Condensed"/>
              </a:rPr>
              <a:t>văn</a:t>
            </a:r>
            <a:r>
              <a:rPr lang="en-US" sz="3399" dirty="0">
                <a:solidFill>
                  <a:srgbClr val="2C2760"/>
                </a:solidFill>
                <a:latin typeface="Roboto Condensed"/>
              </a:rPr>
              <a:t> </a:t>
            </a:r>
            <a:r>
              <a:rPr lang="en-US" sz="3399" dirty="0" err="1">
                <a:solidFill>
                  <a:srgbClr val="2C2760"/>
                </a:solidFill>
                <a:latin typeface="Roboto Condensed"/>
              </a:rPr>
              <a:t>bản</a:t>
            </a:r>
            <a:r>
              <a:rPr lang="en-US" sz="3399" dirty="0">
                <a:solidFill>
                  <a:srgbClr val="2C2760"/>
                </a:solidFill>
                <a:latin typeface="Roboto Condensed"/>
              </a:rPr>
              <a:t> </a:t>
            </a:r>
            <a:r>
              <a:rPr lang="en-US" sz="3399" dirty="0" err="1">
                <a:solidFill>
                  <a:srgbClr val="2C2760"/>
                </a:solidFill>
                <a:latin typeface="Roboto Condensed"/>
              </a:rPr>
              <a:t>gốc</a:t>
            </a:r>
            <a:r>
              <a:rPr lang="en-US" sz="3399" dirty="0">
                <a:solidFill>
                  <a:srgbClr val="2C2760"/>
                </a:solidFill>
                <a:latin typeface="Roboto Condensed"/>
              </a:rPr>
              <a:t> </a:t>
            </a:r>
            <a:r>
              <a:rPr lang="en-US" sz="3399" dirty="0" err="1">
                <a:solidFill>
                  <a:srgbClr val="2C2760"/>
                </a:solidFill>
                <a:latin typeface="Roboto Condensed"/>
              </a:rPr>
              <a:t>để</a:t>
            </a:r>
            <a:r>
              <a:rPr lang="en-US" sz="3399" dirty="0">
                <a:solidFill>
                  <a:srgbClr val="2C2760"/>
                </a:solidFill>
                <a:latin typeface="Roboto Condensed"/>
              </a:rPr>
              <a:t> </a:t>
            </a:r>
            <a:r>
              <a:rPr lang="en-US" sz="3399" dirty="0" err="1">
                <a:solidFill>
                  <a:srgbClr val="2C2760"/>
                </a:solidFill>
                <a:latin typeface="Roboto Condensed"/>
              </a:rPr>
              <a:t>viết</a:t>
            </a:r>
            <a:r>
              <a:rPr lang="en-US" sz="3399" dirty="0">
                <a:solidFill>
                  <a:srgbClr val="2C2760"/>
                </a:solidFill>
                <a:latin typeface="Roboto Condensed"/>
              </a:rPr>
              <a:t> </a:t>
            </a:r>
            <a:r>
              <a:rPr lang="en-US" sz="3399" dirty="0" err="1">
                <a:solidFill>
                  <a:srgbClr val="2C2760"/>
                </a:solidFill>
                <a:latin typeface="Roboto Condensed"/>
              </a:rPr>
              <a:t>văn</a:t>
            </a:r>
            <a:r>
              <a:rPr lang="en-US" sz="3399" dirty="0">
                <a:solidFill>
                  <a:srgbClr val="2C2760"/>
                </a:solidFill>
                <a:latin typeface="Roboto Condensed"/>
              </a:rPr>
              <a:t> </a:t>
            </a:r>
            <a:r>
              <a:rPr lang="en-US" sz="3399" dirty="0" err="1">
                <a:solidFill>
                  <a:srgbClr val="2C2760"/>
                </a:solidFill>
                <a:latin typeface="Roboto Condensed"/>
              </a:rPr>
              <a:t>bản</a:t>
            </a:r>
            <a:r>
              <a:rPr lang="en-US" sz="3399" dirty="0">
                <a:solidFill>
                  <a:srgbClr val="2C2760"/>
                </a:solidFill>
                <a:latin typeface="Roboto Condensed"/>
              </a:rPr>
              <a:t> </a:t>
            </a:r>
            <a:r>
              <a:rPr lang="en-US" sz="3399" dirty="0" err="1">
                <a:solidFill>
                  <a:srgbClr val="2C2760"/>
                </a:solidFill>
                <a:latin typeface="Roboto Condensed"/>
              </a:rPr>
              <a:t>tóm</a:t>
            </a:r>
            <a:r>
              <a:rPr lang="en-US" sz="3399" dirty="0">
                <a:solidFill>
                  <a:srgbClr val="2C2760"/>
                </a:solidFill>
                <a:latin typeface="Roboto Condensed"/>
              </a:rPr>
              <a:t> </a:t>
            </a:r>
            <a:r>
              <a:rPr lang="en-US" sz="3399" dirty="0" err="1">
                <a:solidFill>
                  <a:srgbClr val="2C2760"/>
                </a:solidFill>
                <a:latin typeface="Roboto Condensed"/>
              </a:rPr>
              <a:t>tắt</a:t>
            </a:r>
            <a:r>
              <a:rPr lang="en-US" sz="3399" dirty="0">
                <a:solidFill>
                  <a:srgbClr val="2C2760"/>
                </a:solidFill>
                <a:latin typeface="Roboto Condensed"/>
              </a:rPr>
              <a:t>.</a:t>
            </a:r>
          </a:p>
          <a:p>
            <a:pPr algn="just">
              <a:lnSpc>
                <a:spcPts val="5302"/>
              </a:lnSpc>
            </a:pPr>
            <a:r>
              <a:rPr lang="en-US" sz="3399" dirty="0">
                <a:solidFill>
                  <a:srgbClr val="2C2760"/>
                </a:solidFill>
                <a:latin typeface="Roboto Condensed"/>
              </a:rPr>
              <a:t>- </a:t>
            </a:r>
            <a:r>
              <a:rPr lang="en-US" sz="3399" dirty="0" err="1">
                <a:solidFill>
                  <a:srgbClr val="2C2760"/>
                </a:solidFill>
                <a:latin typeface="Roboto Condensed"/>
              </a:rPr>
              <a:t>Chú</a:t>
            </a:r>
            <a:r>
              <a:rPr lang="en-US" sz="3399" dirty="0">
                <a:solidFill>
                  <a:srgbClr val="2C2760"/>
                </a:solidFill>
                <a:latin typeface="Roboto Condensed"/>
              </a:rPr>
              <a:t> ý </a:t>
            </a:r>
            <a:r>
              <a:rPr lang="en-US" sz="3399" dirty="0" err="1">
                <a:solidFill>
                  <a:srgbClr val="2C2760"/>
                </a:solidFill>
                <a:latin typeface="Roboto Condensed"/>
              </a:rPr>
              <a:t>đảm</a:t>
            </a:r>
            <a:r>
              <a:rPr lang="en-US" sz="3399" dirty="0">
                <a:solidFill>
                  <a:srgbClr val="2C2760"/>
                </a:solidFill>
                <a:latin typeface="Roboto Condensed"/>
              </a:rPr>
              <a:t> </a:t>
            </a:r>
            <a:r>
              <a:rPr lang="en-US" sz="3399" dirty="0" err="1">
                <a:solidFill>
                  <a:srgbClr val="2C2760"/>
                </a:solidFill>
                <a:latin typeface="Roboto Condensed"/>
              </a:rPr>
              <a:t>bảo</a:t>
            </a:r>
            <a:r>
              <a:rPr lang="en-US" sz="3399" dirty="0">
                <a:solidFill>
                  <a:srgbClr val="2C2760"/>
                </a:solidFill>
                <a:latin typeface="Roboto Condensed"/>
              </a:rPr>
              <a:t> </a:t>
            </a:r>
            <a:r>
              <a:rPr lang="en-US" sz="3399" dirty="0" err="1">
                <a:solidFill>
                  <a:srgbClr val="2C2760"/>
                </a:solidFill>
                <a:latin typeface="Roboto Condensed"/>
              </a:rPr>
              <a:t>yêu</a:t>
            </a:r>
            <a:r>
              <a:rPr lang="en-US" sz="3399" dirty="0">
                <a:solidFill>
                  <a:srgbClr val="2C2760"/>
                </a:solidFill>
                <a:latin typeface="Roboto Condensed"/>
              </a:rPr>
              <a:t> </a:t>
            </a:r>
            <a:r>
              <a:rPr lang="en-US" sz="3399" dirty="0" err="1">
                <a:solidFill>
                  <a:srgbClr val="2C2760"/>
                </a:solidFill>
                <a:latin typeface="Roboto Condensed"/>
              </a:rPr>
              <a:t>cầu</a:t>
            </a:r>
            <a:r>
              <a:rPr lang="en-US" sz="3399" dirty="0">
                <a:solidFill>
                  <a:srgbClr val="2C2760"/>
                </a:solidFill>
                <a:latin typeface="Roboto Condensed"/>
              </a:rPr>
              <a:t> </a:t>
            </a:r>
            <a:r>
              <a:rPr lang="en-US" sz="3399" dirty="0" err="1">
                <a:solidFill>
                  <a:srgbClr val="2C2760"/>
                </a:solidFill>
                <a:latin typeface="Roboto Condensed"/>
              </a:rPr>
              <a:t>về</a:t>
            </a:r>
            <a:r>
              <a:rPr lang="en-US" sz="3399" dirty="0">
                <a:solidFill>
                  <a:srgbClr val="2C2760"/>
                </a:solidFill>
                <a:latin typeface="Roboto Condensed"/>
              </a:rPr>
              <a:t> </a:t>
            </a:r>
            <a:r>
              <a:rPr lang="en-US" sz="3399" dirty="0" err="1">
                <a:solidFill>
                  <a:srgbClr val="2C2760"/>
                </a:solidFill>
                <a:latin typeface="Roboto Condensed"/>
              </a:rPr>
              <a:t>độ</a:t>
            </a:r>
            <a:r>
              <a:rPr lang="en-US" sz="3399" dirty="0">
                <a:solidFill>
                  <a:srgbClr val="2C2760"/>
                </a:solidFill>
                <a:latin typeface="Roboto Condensed"/>
              </a:rPr>
              <a:t> </a:t>
            </a:r>
            <a:r>
              <a:rPr lang="en-US" sz="3399" dirty="0" err="1">
                <a:solidFill>
                  <a:srgbClr val="2C2760"/>
                </a:solidFill>
                <a:latin typeface="Roboto Condensed"/>
              </a:rPr>
              <a:t>dài</a:t>
            </a:r>
            <a:r>
              <a:rPr lang="en-US" sz="3399" dirty="0">
                <a:solidFill>
                  <a:srgbClr val="2C2760"/>
                </a:solidFill>
                <a:latin typeface="Roboto Condensed"/>
              </a:rPr>
              <a:t> </a:t>
            </a:r>
            <a:r>
              <a:rPr lang="en-US" sz="3399" dirty="0" err="1">
                <a:solidFill>
                  <a:srgbClr val="2C2760"/>
                </a:solidFill>
                <a:latin typeface="Roboto Condensed"/>
              </a:rPr>
              <a:t>của</a:t>
            </a:r>
            <a:r>
              <a:rPr lang="en-US" sz="3399" dirty="0">
                <a:solidFill>
                  <a:srgbClr val="2C2760"/>
                </a:solidFill>
                <a:latin typeface="Roboto Condensed"/>
              </a:rPr>
              <a:t> </a:t>
            </a:r>
            <a:r>
              <a:rPr lang="en-US" sz="3399" dirty="0" err="1">
                <a:solidFill>
                  <a:srgbClr val="2C2760"/>
                </a:solidFill>
                <a:latin typeface="Roboto Condensed"/>
              </a:rPr>
              <a:t>văn</a:t>
            </a:r>
            <a:r>
              <a:rPr lang="en-US" sz="3399" dirty="0">
                <a:solidFill>
                  <a:srgbClr val="2C2760"/>
                </a:solidFill>
                <a:latin typeface="Roboto Condensed"/>
              </a:rPr>
              <a:t> </a:t>
            </a:r>
            <a:r>
              <a:rPr lang="en-US" sz="3399" dirty="0" err="1">
                <a:solidFill>
                  <a:srgbClr val="2C2760"/>
                </a:solidFill>
                <a:latin typeface="Roboto Condensed"/>
              </a:rPr>
              <a:t>bản</a:t>
            </a:r>
            <a:r>
              <a:rPr lang="en-US" sz="3399" dirty="0">
                <a:solidFill>
                  <a:srgbClr val="2C2760"/>
                </a:solidFill>
                <a:latin typeface="Roboto Condensed"/>
              </a:rPr>
              <a:t> </a:t>
            </a:r>
            <a:r>
              <a:rPr lang="en-US" sz="3399" dirty="0" err="1">
                <a:solidFill>
                  <a:srgbClr val="2C2760"/>
                </a:solidFill>
                <a:latin typeface="Roboto Condensed"/>
              </a:rPr>
              <a:t>tóm</a:t>
            </a:r>
            <a:r>
              <a:rPr lang="en-US" sz="3399" dirty="0">
                <a:solidFill>
                  <a:srgbClr val="2C2760"/>
                </a:solidFill>
                <a:latin typeface="Roboto Condensed"/>
              </a:rPr>
              <a:t> </a:t>
            </a:r>
            <a:r>
              <a:rPr lang="en-US" sz="3399" dirty="0" err="1">
                <a:solidFill>
                  <a:srgbClr val="2C2760"/>
                </a:solidFill>
                <a:latin typeface="Roboto Condensed"/>
              </a:rPr>
              <a:t>tắt</a:t>
            </a:r>
            <a:r>
              <a:rPr lang="en-US" sz="3399" dirty="0">
                <a:solidFill>
                  <a:srgbClr val="2C2760"/>
                </a:solidFill>
                <a:latin typeface="Roboto Condensed"/>
              </a:rPr>
              <a:t>.</a:t>
            </a:r>
          </a:p>
        </p:txBody>
      </p:sp>
      <p:grpSp>
        <p:nvGrpSpPr>
          <p:cNvPr id="6" name="Group 6"/>
          <p:cNvGrpSpPr/>
          <p:nvPr/>
        </p:nvGrpSpPr>
        <p:grpSpPr>
          <a:xfrm>
            <a:off x="1028700" y="8447994"/>
            <a:ext cx="11171339" cy="1062801"/>
            <a:chOff x="0" y="0"/>
            <a:chExt cx="14895119" cy="1417068"/>
          </a:xfrm>
        </p:grpSpPr>
        <p:sp>
          <p:nvSpPr>
            <p:cNvPr id="7" name="Freeform 7"/>
            <p:cNvSpPr/>
            <p:nvPr/>
          </p:nvSpPr>
          <p:spPr>
            <a:xfrm>
              <a:off x="0" y="0"/>
              <a:ext cx="14895068" cy="1417066"/>
            </a:xfrm>
            <a:custGeom>
              <a:avLst/>
              <a:gdLst/>
              <a:ahLst/>
              <a:cxnLst/>
              <a:rect l="l" t="t" r="r" b="b"/>
              <a:pathLst>
                <a:path w="14895068" h="1417066">
                  <a:moveTo>
                    <a:pt x="36703" y="0"/>
                  </a:moveTo>
                  <a:lnTo>
                    <a:pt x="14858364" y="0"/>
                  </a:lnTo>
                  <a:cubicBezTo>
                    <a:pt x="14878684" y="0"/>
                    <a:pt x="14895068" y="16510"/>
                    <a:pt x="14895068" y="36703"/>
                  </a:cubicBezTo>
                  <a:lnTo>
                    <a:pt x="14895068" y="1380363"/>
                  </a:lnTo>
                  <a:cubicBezTo>
                    <a:pt x="14895068" y="1400683"/>
                    <a:pt x="14878557" y="1417066"/>
                    <a:pt x="14858364" y="1417066"/>
                  </a:cubicBezTo>
                  <a:lnTo>
                    <a:pt x="36703" y="1417066"/>
                  </a:lnTo>
                  <a:cubicBezTo>
                    <a:pt x="16383" y="1417066"/>
                    <a:pt x="0" y="1400556"/>
                    <a:pt x="0" y="1380363"/>
                  </a:cubicBezTo>
                  <a:lnTo>
                    <a:pt x="0" y="36703"/>
                  </a:lnTo>
                  <a:cubicBezTo>
                    <a:pt x="0" y="16510"/>
                    <a:pt x="16510" y="0"/>
                    <a:pt x="36703" y="0"/>
                  </a:cubicBezTo>
                  <a:close/>
                </a:path>
              </a:pathLst>
            </a:custGeom>
            <a:solidFill>
              <a:srgbClr val="FFFFFF"/>
            </a:solidFill>
          </p:spPr>
        </p:sp>
      </p:grpSp>
      <p:sp>
        <p:nvSpPr>
          <p:cNvPr id="8" name="TextBox 8"/>
          <p:cNvSpPr txBox="1"/>
          <p:nvPr/>
        </p:nvSpPr>
        <p:spPr>
          <a:xfrm>
            <a:off x="1282700" y="8510978"/>
            <a:ext cx="10502901" cy="879502"/>
          </a:xfrm>
          <a:prstGeom prst="rect">
            <a:avLst/>
          </a:prstGeom>
        </p:spPr>
        <p:txBody>
          <a:bodyPr lIns="0" tIns="0" rIns="0" bIns="0" rtlCol="0" anchor="t">
            <a:spAutoFit/>
          </a:bodyPr>
          <a:lstStyle/>
          <a:p>
            <a:pPr algn="l">
              <a:lnSpc>
                <a:spcPts val="5302"/>
              </a:lnSpc>
            </a:pPr>
            <a:r>
              <a:rPr lang="en-US" sz="3399" dirty="0" err="1">
                <a:solidFill>
                  <a:srgbClr val="2C2760"/>
                </a:solidFill>
                <a:latin typeface="Roboto Condensed"/>
              </a:rPr>
              <a:t>Đánh</a:t>
            </a:r>
            <a:r>
              <a:rPr lang="en-US" sz="3399" dirty="0">
                <a:solidFill>
                  <a:srgbClr val="2C2760"/>
                </a:solidFill>
                <a:latin typeface="Roboto Condensed"/>
              </a:rPr>
              <a:t> </a:t>
            </a:r>
            <a:r>
              <a:rPr lang="en-US" sz="3399" dirty="0" err="1">
                <a:solidFill>
                  <a:srgbClr val="2C2760"/>
                </a:solidFill>
                <a:latin typeface="Roboto Condensed"/>
              </a:rPr>
              <a:t>giá</a:t>
            </a:r>
            <a:r>
              <a:rPr lang="en-US" sz="3399" dirty="0">
                <a:solidFill>
                  <a:srgbClr val="2C2760"/>
                </a:solidFill>
                <a:latin typeface="Roboto Condensed"/>
              </a:rPr>
              <a:t> </a:t>
            </a:r>
            <a:r>
              <a:rPr lang="en-US" sz="3399" dirty="0" err="1">
                <a:solidFill>
                  <a:srgbClr val="2C2760"/>
                </a:solidFill>
                <a:latin typeface="Roboto Condensed"/>
              </a:rPr>
              <a:t>bài</a:t>
            </a:r>
            <a:r>
              <a:rPr lang="en-US" sz="3399" dirty="0">
                <a:solidFill>
                  <a:srgbClr val="2C2760"/>
                </a:solidFill>
                <a:latin typeface="Roboto Condensed"/>
              </a:rPr>
              <a:t> </a:t>
            </a:r>
            <a:r>
              <a:rPr lang="en-US" sz="3399" dirty="0" err="1">
                <a:solidFill>
                  <a:srgbClr val="2C2760"/>
                </a:solidFill>
                <a:latin typeface="Roboto Condensed"/>
              </a:rPr>
              <a:t>tóm</a:t>
            </a:r>
            <a:r>
              <a:rPr lang="en-US" sz="3399" dirty="0">
                <a:solidFill>
                  <a:srgbClr val="2C2760"/>
                </a:solidFill>
                <a:latin typeface="Roboto Condensed"/>
              </a:rPr>
              <a:t> </a:t>
            </a:r>
            <a:r>
              <a:rPr lang="en-US" sz="3399" dirty="0" err="1">
                <a:solidFill>
                  <a:srgbClr val="2C2760"/>
                </a:solidFill>
                <a:latin typeface="Roboto Condensed"/>
              </a:rPr>
              <a:t>tắt</a:t>
            </a:r>
            <a:r>
              <a:rPr lang="en-US" sz="3399" dirty="0">
                <a:solidFill>
                  <a:srgbClr val="2C2760"/>
                </a:solidFill>
                <a:latin typeface="Roboto Condensed"/>
              </a:rPr>
              <a:t> </a:t>
            </a:r>
            <a:r>
              <a:rPr lang="en-US" sz="3399" dirty="0" err="1">
                <a:solidFill>
                  <a:srgbClr val="2C2760"/>
                </a:solidFill>
                <a:latin typeface="Roboto Condensed"/>
              </a:rPr>
              <a:t>và</a:t>
            </a:r>
            <a:r>
              <a:rPr lang="en-US" sz="3399" dirty="0">
                <a:solidFill>
                  <a:srgbClr val="2C2760"/>
                </a:solidFill>
                <a:latin typeface="Roboto Condensed"/>
              </a:rPr>
              <a:t> </a:t>
            </a:r>
            <a:r>
              <a:rPr lang="en-US" sz="3399" dirty="0" err="1">
                <a:solidFill>
                  <a:srgbClr val="2C2760"/>
                </a:solidFill>
                <a:latin typeface="Roboto Condensed"/>
              </a:rPr>
              <a:t>chỉnh</a:t>
            </a:r>
            <a:r>
              <a:rPr lang="en-US" sz="3399" dirty="0">
                <a:solidFill>
                  <a:srgbClr val="2C2760"/>
                </a:solidFill>
                <a:latin typeface="Roboto Condensed"/>
              </a:rPr>
              <a:t> </a:t>
            </a:r>
            <a:r>
              <a:rPr lang="en-US" sz="3399" dirty="0" err="1">
                <a:solidFill>
                  <a:srgbClr val="2C2760"/>
                </a:solidFill>
                <a:latin typeface="Roboto Condensed"/>
              </a:rPr>
              <a:t>sửa</a:t>
            </a:r>
            <a:r>
              <a:rPr lang="en-US" sz="3399" dirty="0">
                <a:solidFill>
                  <a:srgbClr val="2C2760"/>
                </a:solidFill>
                <a:latin typeface="Roboto Condensed"/>
              </a:rPr>
              <a:t> </a:t>
            </a:r>
            <a:r>
              <a:rPr lang="en-US" sz="3399" dirty="0" err="1">
                <a:solidFill>
                  <a:srgbClr val="2C2760"/>
                </a:solidFill>
                <a:latin typeface="Roboto Condensed"/>
              </a:rPr>
              <a:t>theo</a:t>
            </a:r>
            <a:r>
              <a:rPr lang="en-US" sz="3399" dirty="0">
                <a:solidFill>
                  <a:srgbClr val="2C2760"/>
                </a:solidFill>
                <a:latin typeface="Roboto Condensed"/>
              </a:rPr>
              <a:t> </a:t>
            </a:r>
            <a:r>
              <a:rPr lang="en-US" sz="3399" dirty="0" err="1">
                <a:solidFill>
                  <a:srgbClr val="2C2760"/>
                </a:solidFill>
                <a:latin typeface="Roboto Condensed"/>
              </a:rPr>
              <a:t>bảng</a:t>
            </a:r>
            <a:r>
              <a:rPr lang="en-US" sz="3399" dirty="0">
                <a:solidFill>
                  <a:srgbClr val="2C2760"/>
                </a:solidFill>
                <a:latin typeface="Roboto Condensed"/>
              </a:rPr>
              <a:t> </a:t>
            </a:r>
            <a:r>
              <a:rPr lang="en-US" sz="3399" dirty="0" err="1">
                <a:solidFill>
                  <a:srgbClr val="2C2760"/>
                </a:solidFill>
                <a:latin typeface="Roboto Condensed"/>
              </a:rPr>
              <a:t>kiểm</a:t>
            </a:r>
            <a:endParaRPr lang="en-US" sz="3399" dirty="0">
              <a:solidFill>
                <a:srgbClr val="2C2760"/>
              </a:solidFill>
              <a:latin typeface="Roboto Condensed"/>
            </a:endParaRPr>
          </a:p>
        </p:txBody>
      </p:sp>
      <p:pic>
        <p:nvPicPr>
          <p:cNvPr id="9" name="Picture 9"/>
          <p:cNvPicPr>
            <a:picLocks noChangeAspect="1"/>
          </p:cNvPicPr>
          <p:nvPr/>
        </p:nvPicPr>
        <p:blipFill>
          <a:blip r:embed="rId3"/>
          <a:srcRect b="79"/>
          <a:stretch>
            <a:fillRect/>
          </a:stretch>
        </p:blipFill>
        <p:spPr>
          <a:xfrm>
            <a:off x="12391382" y="3188032"/>
            <a:ext cx="5558796" cy="7349369"/>
          </a:xfrm>
          <a:prstGeom prst="rect">
            <a:avLst/>
          </a:prstGeom>
        </p:spPr>
      </p:pic>
      <p:pic>
        <p:nvPicPr>
          <p:cNvPr id="10" name="Picture 10"/>
          <p:cNvPicPr>
            <a:picLocks noChangeAspect="1"/>
          </p:cNvPicPr>
          <p:nvPr/>
        </p:nvPicPr>
        <p:blipFill>
          <a:blip r:embed="rId4"/>
          <a:srcRect r="32"/>
          <a:stretch>
            <a:fillRect/>
          </a:stretch>
        </p:blipFill>
        <p:spPr>
          <a:xfrm>
            <a:off x="16348803" y="1339204"/>
            <a:ext cx="2666705" cy="2804374"/>
          </a:xfrm>
          <a:prstGeom prst="rect">
            <a:avLst/>
          </a:prstGeom>
        </p:spPr>
      </p:pic>
      <p:sp>
        <p:nvSpPr>
          <p:cNvPr id="11" name="TextBox 11"/>
          <p:cNvSpPr txBox="1"/>
          <p:nvPr/>
        </p:nvSpPr>
        <p:spPr>
          <a:xfrm>
            <a:off x="520150" y="632695"/>
            <a:ext cx="17430028" cy="918071"/>
          </a:xfrm>
          <a:prstGeom prst="rect">
            <a:avLst/>
          </a:prstGeom>
        </p:spPr>
        <p:txBody>
          <a:bodyPr lIns="0" tIns="0" rIns="0" bIns="0" rtlCol="0" anchor="t">
            <a:spAutoFit/>
          </a:bodyPr>
          <a:lstStyle/>
          <a:p>
            <a:pPr algn="l">
              <a:lnSpc>
                <a:spcPts val="7320"/>
              </a:lnSpc>
            </a:pPr>
            <a:r>
              <a:rPr lang="en-US" sz="6000" spc="11">
                <a:solidFill>
                  <a:srgbClr val="6E5773"/>
                </a:solidFill>
                <a:latin typeface="Fraunces Bold"/>
              </a:rPr>
              <a:t>III. HƯỚNG DẪN QUY TRÌNH TÓM TẮT</a:t>
            </a:r>
          </a:p>
        </p:txBody>
      </p:sp>
      <p:sp>
        <p:nvSpPr>
          <p:cNvPr id="12" name="TextBox 12"/>
          <p:cNvSpPr txBox="1"/>
          <p:nvPr/>
        </p:nvSpPr>
        <p:spPr>
          <a:xfrm>
            <a:off x="1195031" y="2062038"/>
            <a:ext cx="9757354" cy="895426"/>
          </a:xfrm>
          <a:prstGeom prst="rect">
            <a:avLst/>
          </a:prstGeom>
        </p:spPr>
        <p:txBody>
          <a:bodyPr lIns="0" tIns="0" rIns="0" bIns="0" rtlCol="0" anchor="t">
            <a:spAutoFit/>
          </a:bodyPr>
          <a:lstStyle/>
          <a:p>
            <a:pPr algn="ctr">
              <a:lnSpc>
                <a:spcPts val="7161"/>
              </a:lnSpc>
            </a:pPr>
            <a:r>
              <a:rPr lang="en-US" sz="5967">
                <a:solidFill>
                  <a:srgbClr val="ED5D3B"/>
                </a:solidFill>
                <a:latin typeface="Fraunces"/>
              </a:rPr>
              <a:t>2. Viết văn bản tóm tắt</a:t>
            </a:r>
          </a:p>
        </p:txBody>
      </p:sp>
      <p:sp>
        <p:nvSpPr>
          <p:cNvPr id="13" name="TextBox 13"/>
          <p:cNvSpPr txBox="1"/>
          <p:nvPr/>
        </p:nvSpPr>
        <p:spPr>
          <a:xfrm>
            <a:off x="1856477" y="7244077"/>
            <a:ext cx="9355346" cy="895426"/>
          </a:xfrm>
          <a:prstGeom prst="rect">
            <a:avLst/>
          </a:prstGeom>
        </p:spPr>
        <p:txBody>
          <a:bodyPr lIns="0" tIns="0" rIns="0" bIns="0" rtlCol="0" anchor="t">
            <a:spAutoFit/>
          </a:bodyPr>
          <a:lstStyle/>
          <a:p>
            <a:pPr algn="ctr">
              <a:lnSpc>
                <a:spcPts val="7161"/>
              </a:lnSpc>
            </a:pPr>
            <a:r>
              <a:rPr lang="en-US" sz="5967" dirty="0">
                <a:solidFill>
                  <a:srgbClr val="ED5D3B"/>
                </a:solidFill>
                <a:latin typeface="Fraunces"/>
              </a:rPr>
              <a:t>3. </a:t>
            </a:r>
            <a:r>
              <a:rPr lang="en-US" sz="5967" dirty="0" err="1">
                <a:solidFill>
                  <a:srgbClr val="ED5D3B"/>
                </a:solidFill>
                <a:latin typeface="Fraunces"/>
              </a:rPr>
              <a:t>Chỉnh</a:t>
            </a:r>
            <a:r>
              <a:rPr lang="en-US" sz="5967" dirty="0">
                <a:solidFill>
                  <a:srgbClr val="ED5D3B"/>
                </a:solidFill>
                <a:latin typeface="Fraunces"/>
              </a:rPr>
              <a:t> </a:t>
            </a:r>
            <a:r>
              <a:rPr lang="en-US" sz="5967" dirty="0" err="1">
                <a:solidFill>
                  <a:srgbClr val="ED5D3B"/>
                </a:solidFill>
                <a:latin typeface="Fraunces"/>
              </a:rPr>
              <a:t>sửa</a:t>
            </a:r>
            <a:r>
              <a:rPr lang="en-US" sz="5967" dirty="0">
                <a:solidFill>
                  <a:srgbClr val="ED5D3B"/>
                </a:solidFill>
                <a:latin typeface="Fraunces"/>
              </a:rPr>
              <a:t> </a:t>
            </a:r>
            <a:r>
              <a:rPr lang="en-US" sz="5967" dirty="0" err="1">
                <a:solidFill>
                  <a:srgbClr val="ED5D3B"/>
                </a:solidFill>
                <a:latin typeface="Fraunces"/>
              </a:rPr>
              <a:t>đoạn</a:t>
            </a:r>
            <a:r>
              <a:rPr lang="en-US" sz="5967" dirty="0">
                <a:solidFill>
                  <a:srgbClr val="ED5D3B"/>
                </a:solidFill>
                <a:latin typeface="Fraunces"/>
              </a:rPr>
              <a:t> </a:t>
            </a:r>
            <a:r>
              <a:rPr lang="en-US" sz="5967" dirty="0" err="1">
                <a:solidFill>
                  <a:srgbClr val="ED5D3B"/>
                </a:solidFill>
                <a:latin typeface="Fraunces"/>
              </a:rPr>
              <a:t>tóm</a:t>
            </a:r>
            <a:r>
              <a:rPr lang="en-US" sz="5967" dirty="0">
                <a:solidFill>
                  <a:srgbClr val="ED5D3B"/>
                </a:solidFill>
                <a:latin typeface="Fraunces"/>
              </a:rPr>
              <a:t> </a:t>
            </a:r>
            <a:r>
              <a:rPr lang="en-US" sz="5967" dirty="0" err="1">
                <a:solidFill>
                  <a:srgbClr val="ED5D3B"/>
                </a:solidFill>
                <a:latin typeface="Fraunces"/>
              </a:rPr>
              <a:t>tắt</a:t>
            </a:r>
            <a:endParaRPr lang="en-US" sz="5967" dirty="0">
              <a:solidFill>
                <a:srgbClr val="ED5D3B"/>
              </a:solidFill>
              <a:latin typeface="Fraunce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CA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39"/>
          <a:stretch>
            <a:fillRect/>
          </a:stretch>
        </p:blipFill>
        <p:spPr>
          <a:xfrm rot="2798456">
            <a:off x="-955582" y="4457573"/>
            <a:ext cx="2933788" cy="2993661"/>
          </a:xfrm>
          <a:prstGeom prst="rect">
            <a:avLst/>
          </a:prstGeom>
        </p:spPr>
      </p:pic>
      <p:pic>
        <p:nvPicPr>
          <p:cNvPr id="3" name="Picture 3"/>
          <p:cNvPicPr>
            <a:picLocks noChangeAspect="1"/>
          </p:cNvPicPr>
          <p:nvPr/>
        </p:nvPicPr>
        <p:blipFill>
          <a:blip r:embed="rId3"/>
          <a:srcRect b="33"/>
          <a:stretch>
            <a:fillRect/>
          </a:stretch>
        </p:blipFill>
        <p:spPr>
          <a:xfrm rot="8258093">
            <a:off x="16701055" y="1792697"/>
            <a:ext cx="1381663" cy="2793803"/>
          </a:xfrm>
          <a:prstGeom prst="rect">
            <a:avLst/>
          </a:prstGeom>
        </p:spPr>
      </p:pic>
      <p:grpSp>
        <p:nvGrpSpPr>
          <p:cNvPr id="4" name="Group 4"/>
          <p:cNvGrpSpPr/>
          <p:nvPr/>
        </p:nvGrpSpPr>
        <p:grpSpPr>
          <a:xfrm>
            <a:off x="2100135" y="2745862"/>
            <a:ext cx="15159165" cy="4795276"/>
            <a:chOff x="0" y="0"/>
            <a:chExt cx="22302710" cy="7054983"/>
          </a:xfrm>
        </p:grpSpPr>
        <p:sp>
          <p:nvSpPr>
            <p:cNvPr id="5" name="Freeform 5"/>
            <p:cNvSpPr/>
            <p:nvPr/>
          </p:nvSpPr>
          <p:spPr>
            <a:xfrm>
              <a:off x="0" y="0"/>
              <a:ext cx="22302615" cy="7055061"/>
            </a:xfrm>
            <a:custGeom>
              <a:avLst/>
              <a:gdLst/>
              <a:ahLst/>
              <a:cxnLst/>
              <a:rect l="l" t="t" r="r" b="b"/>
              <a:pathLst>
                <a:path w="22302615" h="7055061">
                  <a:moveTo>
                    <a:pt x="99846" y="0"/>
                  </a:moveTo>
                  <a:lnTo>
                    <a:pt x="22203025" y="0"/>
                  </a:lnTo>
                  <a:cubicBezTo>
                    <a:pt x="22229395" y="0"/>
                    <a:pt x="22254741" y="9974"/>
                    <a:pt x="22273430" y="27721"/>
                  </a:cubicBezTo>
                  <a:cubicBezTo>
                    <a:pt x="22292118" y="45467"/>
                    <a:pt x="22302615" y="69561"/>
                    <a:pt x="22302615" y="94691"/>
                  </a:cubicBezTo>
                  <a:lnTo>
                    <a:pt x="22302615" y="6960371"/>
                  </a:lnTo>
                  <a:cubicBezTo>
                    <a:pt x="22302615" y="6985502"/>
                    <a:pt x="22292118" y="7009595"/>
                    <a:pt x="22273430" y="7027342"/>
                  </a:cubicBezTo>
                  <a:cubicBezTo>
                    <a:pt x="22254741" y="7045089"/>
                    <a:pt x="22229395" y="7055061"/>
                    <a:pt x="22203025" y="7055061"/>
                  </a:cubicBezTo>
                  <a:lnTo>
                    <a:pt x="99846" y="7055061"/>
                  </a:lnTo>
                  <a:cubicBezTo>
                    <a:pt x="73477" y="7055061"/>
                    <a:pt x="48131" y="7045089"/>
                    <a:pt x="29442" y="7027342"/>
                  </a:cubicBezTo>
                  <a:cubicBezTo>
                    <a:pt x="10753" y="7009595"/>
                    <a:pt x="0" y="6985372"/>
                    <a:pt x="0" y="6960371"/>
                  </a:cubicBezTo>
                  <a:lnTo>
                    <a:pt x="0" y="94691"/>
                  </a:lnTo>
                  <a:cubicBezTo>
                    <a:pt x="0" y="69561"/>
                    <a:pt x="10497" y="45467"/>
                    <a:pt x="29186" y="27721"/>
                  </a:cubicBezTo>
                  <a:cubicBezTo>
                    <a:pt x="47875" y="9974"/>
                    <a:pt x="73221" y="0"/>
                    <a:pt x="99846" y="0"/>
                  </a:cubicBezTo>
                  <a:close/>
                </a:path>
              </a:pathLst>
            </a:custGeom>
            <a:solidFill>
              <a:srgbClr val="F45E45"/>
            </a:solidFill>
          </p:spPr>
        </p:sp>
      </p:grpSp>
      <p:sp>
        <p:nvSpPr>
          <p:cNvPr id="6" name="TextBox 6"/>
          <p:cNvSpPr txBox="1"/>
          <p:nvPr/>
        </p:nvSpPr>
        <p:spPr>
          <a:xfrm>
            <a:off x="3489159" y="3170549"/>
            <a:ext cx="12381118" cy="4876800"/>
          </a:xfrm>
          <a:prstGeom prst="rect">
            <a:avLst/>
          </a:prstGeom>
        </p:spPr>
        <p:txBody>
          <a:bodyPr lIns="0" tIns="0" rIns="0" bIns="0" rtlCol="0" anchor="t">
            <a:spAutoFit/>
          </a:bodyPr>
          <a:lstStyle/>
          <a:p>
            <a:pPr algn="just">
              <a:lnSpc>
                <a:spcPts val="3840"/>
              </a:lnSpc>
            </a:pPr>
            <a:r>
              <a:rPr lang="en-US" sz="3200">
                <a:solidFill>
                  <a:srgbClr val="FFFAF9"/>
                </a:solidFill>
                <a:latin typeface="Roboto Condensed"/>
              </a:rPr>
              <a:t>HS thảo luận theo cặp, thực hiện nhiệm vụ:</a:t>
            </a:r>
          </a:p>
          <a:p>
            <a:pPr algn="just">
              <a:lnSpc>
                <a:spcPts val="3840"/>
              </a:lnSpc>
            </a:pPr>
            <a:r>
              <a:rPr lang="en-US" sz="3200">
                <a:solidFill>
                  <a:srgbClr val="FFFFFF"/>
                </a:solidFill>
                <a:latin typeface="Roboto Condensed Bold"/>
              </a:rPr>
              <a:t>Nhóm 1, 2: </a:t>
            </a:r>
            <a:r>
              <a:rPr lang="en-US" sz="3200">
                <a:solidFill>
                  <a:srgbClr val="FFFFFF"/>
                </a:solidFill>
                <a:latin typeface="Roboto Condensed"/>
              </a:rPr>
              <a:t>Tóm tắt văn bản </a:t>
            </a:r>
            <a:r>
              <a:rPr lang="en-US" sz="3200">
                <a:solidFill>
                  <a:srgbClr val="FFFFFF"/>
                </a:solidFill>
                <a:latin typeface="Roboto Condensed Bold Italics"/>
              </a:rPr>
              <a:t>Phương tiện vận chuyển của các dân tộc thiểu số Việt Nam ngày xưa</a:t>
            </a:r>
            <a:r>
              <a:rPr lang="en-US" sz="3200">
                <a:solidFill>
                  <a:srgbClr val="FFFFFF"/>
                </a:solidFill>
                <a:latin typeface="Roboto Condensed"/>
              </a:rPr>
              <a:t> từ 5 – 6 dòng</a:t>
            </a:r>
          </a:p>
          <a:p>
            <a:pPr algn="just">
              <a:lnSpc>
                <a:spcPts val="3840"/>
              </a:lnSpc>
            </a:pPr>
            <a:r>
              <a:rPr lang="en-US" sz="3200">
                <a:solidFill>
                  <a:srgbClr val="FFFFFF"/>
                </a:solidFill>
                <a:latin typeface="Roboto Condensed Bold"/>
              </a:rPr>
              <a:t>Nhóm 3, 4: </a:t>
            </a:r>
            <a:r>
              <a:rPr lang="en-US" sz="3200">
                <a:solidFill>
                  <a:srgbClr val="FFFFFF"/>
                </a:solidFill>
                <a:latin typeface="Roboto Condensed"/>
              </a:rPr>
              <a:t>Tóm tắt văn bản </a:t>
            </a:r>
            <a:r>
              <a:rPr lang="en-US" sz="3200">
                <a:solidFill>
                  <a:srgbClr val="FFFFFF"/>
                </a:solidFill>
                <a:latin typeface="Roboto Condensed Bold Italics"/>
              </a:rPr>
              <a:t>Phương tiện vận chuyển của các dân tộc thiểu số Việt Nam ngày xưa</a:t>
            </a:r>
            <a:r>
              <a:rPr lang="en-US" sz="3200">
                <a:solidFill>
                  <a:srgbClr val="FFFFFF"/>
                </a:solidFill>
                <a:latin typeface="Roboto Condensed"/>
              </a:rPr>
              <a:t> từ 10 – 12 dòng</a:t>
            </a:r>
          </a:p>
          <a:p>
            <a:pPr algn="just">
              <a:lnSpc>
                <a:spcPts val="3840"/>
              </a:lnSpc>
            </a:pPr>
            <a:r>
              <a:rPr lang="en-US" sz="3200">
                <a:solidFill>
                  <a:srgbClr val="FFFFFF"/>
                </a:solidFill>
                <a:latin typeface="Roboto Condensed Bold"/>
              </a:rPr>
              <a:t>Yêu cầu: Bên cạnh các ý chính đã tìm được, HS xác định thêm các ý phụ của văn bản.</a:t>
            </a:r>
          </a:p>
          <a:p>
            <a:pPr algn="just">
              <a:lnSpc>
                <a:spcPts val="3840"/>
              </a:lnSpc>
            </a:pPr>
            <a:r>
              <a:rPr lang="en-US" sz="3200">
                <a:solidFill>
                  <a:srgbClr val="FFFFFF"/>
                </a:solidFill>
                <a:latin typeface="Roboto Condensed Bold"/>
              </a:rPr>
              <a:t>Thời gian: 10 phút</a:t>
            </a:r>
          </a:p>
          <a:p>
            <a:pPr algn="just">
              <a:lnSpc>
                <a:spcPts val="3840"/>
              </a:lnSpc>
            </a:pPr>
            <a:endParaRPr lang="en-US" sz="3200">
              <a:solidFill>
                <a:srgbClr val="FFFFFF"/>
              </a:solidFill>
              <a:latin typeface="Roboto Condensed Bold"/>
            </a:endParaRPr>
          </a:p>
          <a:p>
            <a:pPr algn="l">
              <a:lnSpc>
                <a:spcPts val="3840"/>
              </a:lnSpc>
            </a:pPr>
            <a:endParaRPr lang="en-US" sz="3200">
              <a:solidFill>
                <a:srgbClr val="FFFFFF"/>
              </a:solidFill>
              <a:latin typeface="Roboto Condensed Bold"/>
            </a:endParaRPr>
          </a:p>
        </p:txBody>
      </p:sp>
      <p:pic>
        <p:nvPicPr>
          <p:cNvPr id="7" name="Picture 7"/>
          <p:cNvPicPr>
            <a:picLocks noChangeAspect="1"/>
          </p:cNvPicPr>
          <p:nvPr/>
        </p:nvPicPr>
        <p:blipFill>
          <a:blip r:embed="rId4"/>
          <a:srcRect r="93"/>
          <a:stretch>
            <a:fillRect/>
          </a:stretch>
        </p:blipFill>
        <p:spPr>
          <a:xfrm rot="1075855">
            <a:off x="724582" y="7583550"/>
            <a:ext cx="3764293" cy="3647942"/>
          </a:xfrm>
          <a:prstGeom prst="rect">
            <a:avLst/>
          </a:prstGeom>
        </p:spPr>
      </p:pic>
      <p:sp>
        <p:nvSpPr>
          <p:cNvPr id="8" name="TextBox 8"/>
          <p:cNvSpPr txBox="1"/>
          <p:nvPr/>
        </p:nvSpPr>
        <p:spPr>
          <a:xfrm>
            <a:off x="1028700" y="454625"/>
            <a:ext cx="15356179" cy="1199275"/>
          </a:xfrm>
          <a:prstGeom prst="rect">
            <a:avLst/>
          </a:prstGeom>
        </p:spPr>
        <p:txBody>
          <a:bodyPr lIns="0" tIns="0" rIns="0" bIns="0" rtlCol="0" anchor="t">
            <a:spAutoFit/>
          </a:bodyPr>
          <a:lstStyle/>
          <a:p>
            <a:pPr algn="l">
              <a:lnSpc>
                <a:spcPts val="9513"/>
              </a:lnSpc>
            </a:pPr>
            <a:r>
              <a:rPr lang="en-US" sz="7797" spc="15">
                <a:solidFill>
                  <a:srgbClr val="6E5773"/>
                </a:solidFill>
                <a:latin typeface="Fraunces Bold"/>
              </a:rPr>
              <a:t>IV. LUYỆN TẬP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7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000" r="24" b="11587"/>
          <a:stretch>
            <a:fillRect/>
          </a:stretch>
        </p:blipFill>
        <p:spPr>
          <a:xfrm rot="2576013">
            <a:off x="11355721" y="1808490"/>
            <a:ext cx="2102320" cy="2404835"/>
          </a:xfrm>
          <a:prstGeom prst="rect">
            <a:avLst/>
          </a:prstGeom>
        </p:spPr>
      </p:pic>
      <p:pic>
        <p:nvPicPr>
          <p:cNvPr id="3" name="Picture 3"/>
          <p:cNvPicPr>
            <a:picLocks noChangeAspect="1"/>
          </p:cNvPicPr>
          <p:nvPr/>
        </p:nvPicPr>
        <p:blipFill>
          <a:blip r:embed="rId3"/>
          <a:srcRect b="30"/>
          <a:stretch>
            <a:fillRect/>
          </a:stretch>
        </p:blipFill>
        <p:spPr>
          <a:xfrm rot="2486238">
            <a:off x="16220468" y="8415172"/>
            <a:ext cx="2077664" cy="2112228"/>
          </a:xfrm>
          <a:prstGeom prst="rect">
            <a:avLst/>
          </a:prstGeom>
        </p:spPr>
      </p:pic>
      <p:pic>
        <p:nvPicPr>
          <p:cNvPr id="4" name="Picture 4"/>
          <p:cNvPicPr>
            <a:picLocks noChangeAspect="1"/>
          </p:cNvPicPr>
          <p:nvPr/>
        </p:nvPicPr>
        <p:blipFill>
          <a:blip r:embed="rId4"/>
          <a:srcRect r="79"/>
          <a:stretch>
            <a:fillRect/>
          </a:stretch>
        </p:blipFill>
        <p:spPr>
          <a:xfrm rot="-7504948">
            <a:off x="91281" y="7934076"/>
            <a:ext cx="2649591" cy="3074420"/>
          </a:xfrm>
          <a:prstGeom prst="rect">
            <a:avLst/>
          </a:prstGeom>
        </p:spPr>
      </p:pic>
      <p:pic>
        <p:nvPicPr>
          <p:cNvPr id="5" name="Picture 5"/>
          <p:cNvPicPr>
            <a:picLocks noChangeAspect="1"/>
          </p:cNvPicPr>
          <p:nvPr/>
        </p:nvPicPr>
        <p:blipFill>
          <a:blip r:embed="rId5"/>
          <a:srcRect r="80"/>
          <a:stretch>
            <a:fillRect/>
          </a:stretch>
        </p:blipFill>
        <p:spPr>
          <a:xfrm rot="9697721">
            <a:off x="15365453" y="-1200478"/>
            <a:ext cx="4172413" cy="4526287"/>
          </a:xfrm>
          <a:prstGeom prst="rect">
            <a:avLst/>
          </a:prstGeom>
        </p:spPr>
      </p:pic>
      <p:grpSp>
        <p:nvGrpSpPr>
          <p:cNvPr id="6" name="Group 6"/>
          <p:cNvGrpSpPr/>
          <p:nvPr/>
        </p:nvGrpSpPr>
        <p:grpSpPr>
          <a:xfrm rot="-524895">
            <a:off x="404890" y="3512273"/>
            <a:ext cx="7103959" cy="5867620"/>
            <a:chOff x="0" y="0"/>
            <a:chExt cx="9471945" cy="7823493"/>
          </a:xfrm>
        </p:grpSpPr>
        <p:sp>
          <p:nvSpPr>
            <p:cNvPr id="7" name="Freeform 7"/>
            <p:cNvSpPr/>
            <p:nvPr/>
          </p:nvSpPr>
          <p:spPr>
            <a:xfrm>
              <a:off x="0" y="0"/>
              <a:ext cx="9471914" cy="7823454"/>
            </a:xfrm>
            <a:custGeom>
              <a:avLst/>
              <a:gdLst/>
              <a:ahLst/>
              <a:cxnLst/>
              <a:rect l="l" t="t" r="r" b="b"/>
              <a:pathLst>
                <a:path w="9471914" h="7823454">
                  <a:moveTo>
                    <a:pt x="4735957" y="0"/>
                  </a:moveTo>
                  <a:lnTo>
                    <a:pt x="5655310" y="1077849"/>
                  </a:lnTo>
                  <a:lnTo>
                    <a:pt x="7103999" y="524129"/>
                  </a:lnTo>
                  <a:lnTo>
                    <a:pt x="7247636" y="1837309"/>
                  </a:lnTo>
                  <a:lnTo>
                    <a:pt x="8837422" y="1955927"/>
                  </a:lnTo>
                  <a:lnTo>
                    <a:pt x="8166862" y="3152521"/>
                  </a:lnTo>
                  <a:lnTo>
                    <a:pt x="9471914" y="3911854"/>
                  </a:lnTo>
                  <a:lnTo>
                    <a:pt x="8166862" y="4671060"/>
                  </a:lnTo>
                  <a:lnTo>
                    <a:pt x="8837422" y="5867654"/>
                  </a:lnTo>
                  <a:lnTo>
                    <a:pt x="7247636" y="5986272"/>
                  </a:lnTo>
                  <a:lnTo>
                    <a:pt x="7103999" y="7299452"/>
                  </a:lnTo>
                  <a:lnTo>
                    <a:pt x="5655310" y="6745605"/>
                  </a:lnTo>
                  <a:lnTo>
                    <a:pt x="4735957" y="7823454"/>
                  </a:lnTo>
                  <a:lnTo>
                    <a:pt x="3816604" y="6745605"/>
                  </a:lnTo>
                  <a:lnTo>
                    <a:pt x="2367915" y="7299452"/>
                  </a:lnTo>
                  <a:lnTo>
                    <a:pt x="2224278" y="5986272"/>
                  </a:lnTo>
                  <a:lnTo>
                    <a:pt x="634492" y="5867654"/>
                  </a:lnTo>
                  <a:lnTo>
                    <a:pt x="1305052" y="4671060"/>
                  </a:lnTo>
                  <a:lnTo>
                    <a:pt x="0" y="3911727"/>
                  </a:lnTo>
                  <a:lnTo>
                    <a:pt x="1305052" y="3152394"/>
                  </a:lnTo>
                  <a:lnTo>
                    <a:pt x="634492" y="1955800"/>
                  </a:lnTo>
                  <a:lnTo>
                    <a:pt x="2224278" y="1837182"/>
                  </a:lnTo>
                  <a:lnTo>
                    <a:pt x="2367915" y="524002"/>
                  </a:lnTo>
                  <a:lnTo>
                    <a:pt x="3816604" y="1077849"/>
                  </a:lnTo>
                  <a:lnTo>
                    <a:pt x="4735957" y="0"/>
                  </a:lnTo>
                  <a:close/>
                </a:path>
              </a:pathLst>
            </a:custGeom>
            <a:solidFill>
              <a:srgbClr val="CBCAF4"/>
            </a:solidFill>
          </p:spPr>
        </p:sp>
      </p:grpSp>
      <p:sp>
        <p:nvSpPr>
          <p:cNvPr id="8" name="TextBox 8"/>
          <p:cNvSpPr txBox="1"/>
          <p:nvPr/>
        </p:nvSpPr>
        <p:spPr>
          <a:xfrm rot="-524895">
            <a:off x="1767553" y="4916469"/>
            <a:ext cx="4555484" cy="3810311"/>
          </a:xfrm>
          <a:prstGeom prst="rect">
            <a:avLst/>
          </a:prstGeom>
        </p:spPr>
        <p:txBody>
          <a:bodyPr lIns="0" tIns="0" rIns="0" bIns="0" rtlCol="0" anchor="t">
            <a:spAutoFit/>
          </a:bodyPr>
          <a:lstStyle/>
          <a:p>
            <a:pPr algn="ctr">
              <a:lnSpc>
                <a:spcPts val="6116"/>
              </a:lnSpc>
            </a:pPr>
            <a:r>
              <a:rPr lang="en-US" sz="3599">
                <a:solidFill>
                  <a:srgbClr val="6E5773"/>
                </a:solidFill>
                <a:latin typeface="Roboto Condensed"/>
              </a:rPr>
              <a:t>Nhóm 1, 2: Viết đoạn văn với dung lượng 5 - 6 câu tóm tắt văn bản </a:t>
            </a:r>
            <a:r>
              <a:rPr lang="en-US" sz="3599">
                <a:solidFill>
                  <a:srgbClr val="6E5773"/>
                </a:solidFill>
                <a:latin typeface="Roboto Condensed Bold Italics"/>
              </a:rPr>
              <a:t>Cây tre Việt Nam </a:t>
            </a:r>
          </a:p>
          <a:p>
            <a:pPr algn="ctr">
              <a:lnSpc>
                <a:spcPts val="6118"/>
              </a:lnSpc>
            </a:pPr>
            <a:r>
              <a:rPr lang="en-US" sz="3599">
                <a:solidFill>
                  <a:srgbClr val="6E5773"/>
                </a:solidFill>
                <a:latin typeface="Roboto Condensed"/>
              </a:rPr>
              <a:t>-</a:t>
            </a:r>
          </a:p>
        </p:txBody>
      </p:sp>
      <p:pic>
        <p:nvPicPr>
          <p:cNvPr id="9" name="Picture 9"/>
          <p:cNvPicPr>
            <a:picLocks noChangeAspect="1"/>
          </p:cNvPicPr>
          <p:nvPr/>
        </p:nvPicPr>
        <p:blipFill>
          <a:blip r:embed="rId6"/>
          <a:srcRect b="85"/>
          <a:stretch>
            <a:fillRect/>
          </a:stretch>
        </p:blipFill>
        <p:spPr>
          <a:xfrm>
            <a:off x="-603295" y="3637548"/>
            <a:ext cx="2457032" cy="2702735"/>
          </a:xfrm>
          <a:prstGeom prst="rect">
            <a:avLst/>
          </a:prstGeom>
        </p:spPr>
      </p:pic>
      <p:grpSp>
        <p:nvGrpSpPr>
          <p:cNvPr id="10" name="Group 10"/>
          <p:cNvGrpSpPr/>
          <p:nvPr/>
        </p:nvGrpSpPr>
        <p:grpSpPr>
          <a:xfrm>
            <a:off x="12420601" y="3006172"/>
            <a:ext cx="6316428" cy="6102109"/>
            <a:chOff x="0" y="0"/>
            <a:chExt cx="8421904" cy="8136145"/>
          </a:xfrm>
        </p:grpSpPr>
        <p:sp>
          <p:nvSpPr>
            <p:cNvPr id="11" name="Freeform 11"/>
            <p:cNvSpPr/>
            <p:nvPr/>
          </p:nvSpPr>
          <p:spPr>
            <a:xfrm>
              <a:off x="0" y="0"/>
              <a:ext cx="8422132" cy="8136382"/>
            </a:xfrm>
            <a:custGeom>
              <a:avLst/>
              <a:gdLst/>
              <a:ahLst/>
              <a:cxnLst/>
              <a:rect l="l" t="t" r="r" b="b"/>
              <a:pathLst>
                <a:path w="8422132" h="8136382">
                  <a:moveTo>
                    <a:pt x="4210939" y="0"/>
                  </a:moveTo>
                  <a:lnTo>
                    <a:pt x="5028311" y="1121029"/>
                  </a:lnTo>
                  <a:lnTo>
                    <a:pt x="6316472" y="545084"/>
                  </a:lnTo>
                  <a:lnTo>
                    <a:pt x="6444234" y="1910715"/>
                  </a:lnTo>
                  <a:lnTo>
                    <a:pt x="7857871" y="2034159"/>
                  </a:lnTo>
                  <a:lnTo>
                    <a:pt x="7261733" y="3278505"/>
                  </a:lnTo>
                  <a:lnTo>
                    <a:pt x="8422132" y="4068191"/>
                  </a:lnTo>
                  <a:lnTo>
                    <a:pt x="7261733" y="4857877"/>
                  </a:lnTo>
                  <a:lnTo>
                    <a:pt x="7857871" y="6102223"/>
                  </a:lnTo>
                  <a:lnTo>
                    <a:pt x="6444234" y="6225667"/>
                  </a:lnTo>
                  <a:lnTo>
                    <a:pt x="6316472" y="7591298"/>
                  </a:lnTo>
                  <a:lnTo>
                    <a:pt x="5028438" y="7015353"/>
                  </a:lnTo>
                  <a:lnTo>
                    <a:pt x="4211066" y="8136382"/>
                  </a:lnTo>
                  <a:lnTo>
                    <a:pt x="3393694" y="7015353"/>
                  </a:lnTo>
                  <a:lnTo>
                    <a:pt x="2105660" y="7591298"/>
                  </a:lnTo>
                  <a:lnTo>
                    <a:pt x="1977771" y="6225540"/>
                  </a:lnTo>
                  <a:lnTo>
                    <a:pt x="564134" y="6102096"/>
                  </a:lnTo>
                  <a:lnTo>
                    <a:pt x="1160399" y="4857750"/>
                  </a:lnTo>
                  <a:lnTo>
                    <a:pt x="0" y="4068064"/>
                  </a:lnTo>
                  <a:lnTo>
                    <a:pt x="1160399" y="3278378"/>
                  </a:lnTo>
                  <a:lnTo>
                    <a:pt x="564261" y="2034032"/>
                  </a:lnTo>
                  <a:lnTo>
                    <a:pt x="1977898" y="1910588"/>
                  </a:lnTo>
                  <a:lnTo>
                    <a:pt x="2105533" y="545084"/>
                  </a:lnTo>
                  <a:lnTo>
                    <a:pt x="3393567" y="1121029"/>
                  </a:lnTo>
                  <a:lnTo>
                    <a:pt x="4210939" y="0"/>
                  </a:lnTo>
                  <a:close/>
                </a:path>
              </a:pathLst>
            </a:custGeom>
            <a:solidFill>
              <a:srgbClr val="FFFFFF"/>
            </a:solidFill>
          </p:spPr>
        </p:sp>
      </p:grpSp>
      <p:sp>
        <p:nvSpPr>
          <p:cNvPr id="12" name="TextBox 12"/>
          <p:cNvSpPr txBox="1"/>
          <p:nvPr/>
        </p:nvSpPr>
        <p:spPr>
          <a:xfrm>
            <a:off x="13510444" y="4288571"/>
            <a:ext cx="4136742" cy="3397250"/>
          </a:xfrm>
          <a:prstGeom prst="rect">
            <a:avLst/>
          </a:prstGeom>
        </p:spPr>
        <p:txBody>
          <a:bodyPr lIns="0" tIns="0" rIns="0" bIns="0" rtlCol="0" anchor="t">
            <a:spAutoFit/>
          </a:bodyPr>
          <a:lstStyle/>
          <a:p>
            <a:pPr algn="ctr">
              <a:lnSpc>
                <a:spcPts val="5424"/>
              </a:lnSpc>
            </a:pPr>
            <a:r>
              <a:rPr lang="en-US" sz="3499">
                <a:solidFill>
                  <a:srgbClr val="6E5773"/>
                </a:solidFill>
                <a:latin typeface="Roboto Condensed"/>
              </a:rPr>
              <a:t> Nhóm 3, 4: Viết đoạn văn với dung lượng 5 - 6 câu tóm tắt văn bản </a:t>
            </a:r>
            <a:r>
              <a:rPr lang="en-US" sz="3499">
                <a:solidFill>
                  <a:srgbClr val="6E5773"/>
                </a:solidFill>
                <a:latin typeface="Roboto Condensed Bold Italics"/>
              </a:rPr>
              <a:t>Người ngồi đợi trước hiên nhà </a:t>
            </a:r>
          </a:p>
        </p:txBody>
      </p:sp>
      <p:pic>
        <p:nvPicPr>
          <p:cNvPr id="13" name="Picture 13"/>
          <p:cNvPicPr>
            <a:picLocks noChangeAspect="1"/>
          </p:cNvPicPr>
          <p:nvPr/>
        </p:nvPicPr>
        <p:blipFill>
          <a:blip r:embed="rId7"/>
          <a:srcRect/>
          <a:stretch>
            <a:fillRect/>
          </a:stretch>
        </p:blipFill>
        <p:spPr>
          <a:xfrm>
            <a:off x="7074271" y="4086636"/>
            <a:ext cx="5760720" cy="7200900"/>
          </a:xfrm>
          <a:prstGeom prst="rect">
            <a:avLst/>
          </a:prstGeom>
        </p:spPr>
      </p:pic>
      <p:sp>
        <p:nvSpPr>
          <p:cNvPr id="14" name="TextBox 14"/>
          <p:cNvSpPr txBox="1"/>
          <p:nvPr/>
        </p:nvSpPr>
        <p:spPr>
          <a:xfrm>
            <a:off x="1594508" y="2703447"/>
            <a:ext cx="9432939" cy="646869"/>
          </a:xfrm>
          <a:prstGeom prst="rect">
            <a:avLst/>
          </a:prstGeom>
        </p:spPr>
        <p:txBody>
          <a:bodyPr lIns="0" tIns="0" rIns="0" bIns="0" rtlCol="0" anchor="t">
            <a:spAutoFit/>
          </a:bodyPr>
          <a:lstStyle/>
          <a:p>
            <a:pPr algn="l">
              <a:lnSpc>
                <a:spcPts val="4759"/>
              </a:lnSpc>
            </a:pPr>
            <a:r>
              <a:rPr lang="en-US" sz="3399">
                <a:solidFill>
                  <a:srgbClr val="E8451D"/>
                </a:solidFill>
                <a:latin typeface="Roboto Condensed Bold"/>
              </a:rPr>
              <a:t>HS thực hiện viết đoạn văn cá nhân theo yêu cầu.</a:t>
            </a:r>
          </a:p>
        </p:txBody>
      </p:sp>
      <p:sp>
        <p:nvSpPr>
          <p:cNvPr id="15" name="TextBox 15"/>
          <p:cNvSpPr txBox="1"/>
          <p:nvPr/>
        </p:nvSpPr>
        <p:spPr>
          <a:xfrm>
            <a:off x="1209127" y="1322923"/>
            <a:ext cx="15356179" cy="1199275"/>
          </a:xfrm>
          <a:prstGeom prst="rect">
            <a:avLst/>
          </a:prstGeom>
        </p:spPr>
        <p:txBody>
          <a:bodyPr lIns="0" tIns="0" rIns="0" bIns="0" rtlCol="0" anchor="t">
            <a:spAutoFit/>
          </a:bodyPr>
          <a:lstStyle/>
          <a:p>
            <a:pPr algn="l">
              <a:lnSpc>
                <a:spcPts val="9513"/>
              </a:lnSpc>
            </a:pPr>
            <a:r>
              <a:rPr lang="en-US" sz="7797" spc="15">
                <a:solidFill>
                  <a:srgbClr val="6E5773"/>
                </a:solidFill>
                <a:latin typeface="Fraunces"/>
              </a:rPr>
              <a:t>V. VẬN DỤNG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p:nvPr/>
        </p:nvGrpSpPr>
        <p:grpSpPr>
          <a:xfrm>
            <a:off x="2058072" y="1295137"/>
            <a:ext cx="14171857" cy="7638806"/>
            <a:chOff x="0" y="0"/>
            <a:chExt cx="18895809" cy="10185074"/>
          </a:xfrm>
        </p:grpSpPr>
        <p:pic>
          <p:nvPicPr>
            <p:cNvPr id="4" name="Picture 4"/>
            <p:cNvPicPr>
              <a:picLocks noChangeAspect="1"/>
            </p:cNvPicPr>
            <p:nvPr/>
          </p:nvPicPr>
          <p:blipFill>
            <a:blip r:embed="rId3"/>
            <a:srcRect t="3518" b="28697"/>
            <a:stretch>
              <a:fillRect/>
            </a:stretch>
          </p:blipFill>
          <p:spPr>
            <a:xfrm>
              <a:off x="0" y="402745"/>
              <a:ext cx="18895809" cy="978233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38892">
              <a:off x="16129734" y="305914"/>
              <a:ext cx="1617713" cy="1523591"/>
            </a:xfrm>
            <a:prstGeom prst="rect">
              <a:avLst/>
            </a:prstGeom>
          </p:spPr>
        </p:pic>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388606">
            <a:off x="5280821" y="1970635"/>
            <a:ext cx="1260418" cy="139852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50047">
            <a:off x="2737392" y="8258064"/>
            <a:ext cx="3348950" cy="135175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531315" y="6145889"/>
            <a:ext cx="2194959" cy="278805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183691">
            <a:off x="-109045" y="86688"/>
            <a:ext cx="3883048" cy="3049957"/>
          </a:xfrm>
          <a:prstGeom prst="rect">
            <a:avLst/>
          </a:prstGeom>
        </p:spPr>
      </p:pic>
      <p:sp>
        <p:nvSpPr>
          <p:cNvPr id="10" name="TextBox 10"/>
          <p:cNvSpPr txBox="1"/>
          <p:nvPr/>
        </p:nvSpPr>
        <p:spPr>
          <a:xfrm>
            <a:off x="3706569" y="4497462"/>
            <a:ext cx="11295456" cy="1406376"/>
          </a:xfrm>
          <a:prstGeom prst="rect">
            <a:avLst/>
          </a:prstGeom>
        </p:spPr>
        <p:txBody>
          <a:bodyPr lIns="0" tIns="0" rIns="0" bIns="0" rtlCol="0" anchor="t">
            <a:spAutoFit/>
          </a:bodyPr>
          <a:lstStyle/>
          <a:p>
            <a:pPr algn="ctr">
              <a:lnSpc>
                <a:spcPts val="9999"/>
              </a:lnSpc>
            </a:pPr>
            <a:r>
              <a:rPr lang="en-US" sz="9999">
                <a:solidFill>
                  <a:srgbClr val="446889"/>
                </a:solidFill>
                <a:latin typeface="#9Slide05 SVNBistro Script"/>
              </a:rPr>
              <a:t>Xin chào và hẹn gặp lại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B19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40"/>
          <a:stretch>
            <a:fillRect/>
          </a:stretch>
        </p:blipFill>
        <p:spPr>
          <a:xfrm rot="2043894">
            <a:off x="3241988" y="686087"/>
            <a:ext cx="11876765" cy="12119149"/>
          </a:xfrm>
          <a:prstGeom prst="rect">
            <a:avLst/>
          </a:prstGeom>
        </p:spPr>
      </p:pic>
      <p:pic>
        <p:nvPicPr>
          <p:cNvPr id="3" name="Picture 3"/>
          <p:cNvPicPr>
            <a:picLocks noChangeAspect="1"/>
          </p:cNvPicPr>
          <p:nvPr/>
        </p:nvPicPr>
        <p:blipFill>
          <a:blip r:embed="rId3"/>
          <a:srcRect r="93"/>
          <a:stretch>
            <a:fillRect/>
          </a:stretch>
        </p:blipFill>
        <p:spPr>
          <a:xfrm rot="1075855">
            <a:off x="-1545293" y="2050510"/>
            <a:ext cx="3491910" cy="3383978"/>
          </a:xfrm>
          <a:prstGeom prst="rect">
            <a:avLst/>
          </a:prstGeom>
        </p:spPr>
      </p:pic>
      <p:pic>
        <p:nvPicPr>
          <p:cNvPr id="4" name="Picture 4"/>
          <p:cNvPicPr>
            <a:picLocks noChangeAspect="1"/>
          </p:cNvPicPr>
          <p:nvPr/>
        </p:nvPicPr>
        <p:blipFill>
          <a:blip r:embed="rId4"/>
          <a:srcRect b="33"/>
          <a:stretch>
            <a:fillRect/>
          </a:stretch>
        </p:blipFill>
        <p:spPr>
          <a:xfrm rot="-7957678">
            <a:off x="15629146" y="6953492"/>
            <a:ext cx="1298427" cy="2625497"/>
          </a:xfrm>
          <a:prstGeom prst="rect">
            <a:avLst/>
          </a:prstGeom>
        </p:spPr>
      </p:pic>
      <p:pic>
        <p:nvPicPr>
          <p:cNvPr id="5" name="Picture 5"/>
          <p:cNvPicPr>
            <a:picLocks noChangeAspect="1"/>
          </p:cNvPicPr>
          <p:nvPr/>
        </p:nvPicPr>
        <p:blipFill>
          <a:blip r:embed="rId5"/>
          <a:srcRect b="37"/>
          <a:stretch>
            <a:fillRect/>
          </a:stretch>
        </p:blipFill>
        <p:spPr>
          <a:xfrm rot="2699999">
            <a:off x="16529944" y="1608382"/>
            <a:ext cx="1927927" cy="2008257"/>
          </a:xfrm>
          <a:prstGeom prst="rect">
            <a:avLst/>
          </a:prstGeom>
        </p:spPr>
      </p:pic>
      <p:pic>
        <p:nvPicPr>
          <p:cNvPr id="6" name="Picture 6"/>
          <p:cNvPicPr>
            <a:picLocks noChangeAspect="1"/>
          </p:cNvPicPr>
          <p:nvPr/>
        </p:nvPicPr>
        <p:blipFill>
          <a:blip r:embed="rId6"/>
          <a:srcRect b="85"/>
          <a:stretch>
            <a:fillRect/>
          </a:stretch>
        </p:blipFill>
        <p:spPr>
          <a:xfrm rot="831497">
            <a:off x="14691614" y="111276"/>
            <a:ext cx="2457032" cy="2702735"/>
          </a:xfrm>
          <a:prstGeom prst="rect">
            <a:avLst/>
          </a:prstGeom>
        </p:spPr>
      </p:pic>
      <p:pic>
        <p:nvPicPr>
          <p:cNvPr id="7" name="Picture 7"/>
          <p:cNvPicPr>
            <a:picLocks noChangeAspect="1"/>
          </p:cNvPicPr>
          <p:nvPr/>
        </p:nvPicPr>
        <p:blipFill>
          <a:blip r:embed="rId7"/>
          <a:srcRect r="79"/>
          <a:stretch>
            <a:fillRect/>
          </a:stretch>
        </p:blipFill>
        <p:spPr>
          <a:xfrm rot="-7504948">
            <a:off x="-397086" y="8729476"/>
            <a:ext cx="2851572" cy="3308786"/>
          </a:xfrm>
          <a:prstGeom prst="rect">
            <a:avLst/>
          </a:prstGeom>
        </p:spPr>
      </p:pic>
      <p:sp>
        <p:nvSpPr>
          <p:cNvPr id="9" name="TextBox 9"/>
          <p:cNvSpPr txBox="1"/>
          <p:nvPr/>
        </p:nvSpPr>
        <p:spPr>
          <a:xfrm>
            <a:off x="2382726" y="5375762"/>
            <a:ext cx="13780082" cy="2132639"/>
          </a:xfrm>
          <a:prstGeom prst="rect">
            <a:avLst/>
          </a:prstGeom>
        </p:spPr>
        <p:txBody>
          <a:bodyPr lIns="0" tIns="0" rIns="0" bIns="0" rtlCol="0" anchor="t">
            <a:spAutoFit/>
          </a:bodyPr>
          <a:lstStyle/>
          <a:p>
            <a:pPr algn="ctr">
              <a:lnSpc>
                <a:spcPts val="8501"/>
              </a:lnSpc>
            </a:pPr>
            <a:r>
              <a:rPr lang="en-US" sz="6205" dirty="0">
                <a:solidFill>
                  <a:srgbClr val="6E5773"/>
                </a:solidFill>
                <a:latin typeface="Fraunces Bold"/>
              </a:rPr>
              <a:t>TÓM TẮT VĂN BẢN THEO </a:t>
            </a:r>
          </a:p>
          <a:p>
            <a:pPr algn="ctr">
              <a:lnSpc>
                <a:spcPts val="8501"/>
              </a:lnSpc>
            </a:pPr>
            <a:r>
              <a:rPr lang="en-US" sz="6205" dirty="0">
                <a:solidFill>
                  <a:srgbClr val="6E5773"/>
                </a:solidFill>
                <a:latin typeface="Fraunces Bold"/>
              </a:rPr>
              <a:t> YÊU CẦU KHÁC NHAU VỀ ĐỘ DÀI</a:t>
            </a:r>
          </a:p>
        </p:txBody>
      </p:sp>
      <p:sp>
        <p:nvSpPr>
          <p:cNvPr id="10" name="TextBox 10"/>
          <p:cNvSpPr txBox="1"/>
          <p:nvPr/>
        </p:nvSpPr>
        <p:spPr>
          <a:xfrm>
            <a:off x="4953544" y="1690951"/>
            <a:ext cx="9629309" cy="777649"/>
          </a:xfrm>
          <a:prstGeom prst="rect">
            <a:avLst/>
          </a:prstGeom>
        </p:spPr>
        <p:txBody>
          <a:bodyPr lIns="0" tIns="0" rIns="0" bIns="0" rtlCol="0" anchor="t">
            <a:spAutoFit/>
          </a:bodyPr>
          <a:lstStyle/>
          <a:p>
            <a:pPr algn="ctr">
              <a:lnSpc>
                <a:spcPts val="6222"/>
              </a:lnSpc>
            </a:pPr>
            <a:r>
              <a:rPr lang="en-US" sz="5100">
                <a:solidFill>
                  <a:srgbClr val="FFFFFF"/>
                </a:solidFill>
                <a:latin typeface="Fraunces Bold"/>
              </a:rPr>
              <a:t>BÀI 8: VĂN BẢN THÔNG TIN</a:t>
            </a:r>
          </a:p>
        </p:txBody>
      </p:sp>
      <p:sp>
        <p:nvSpPr>
          <p:cNvPr id="11" name="TextBox 11"/>
          <p:cNvSpPr txBox="1"/>
          <p:nvPr/>
        </p:nvSpPr>
        <p:spPr>
          <a:xfrm>
            <a:off x="6677285" y="2461958"/>
            <a:ext cx="5772109" cy="1415977"/>
          </a:xfrm>
          <a:prstGeom prst="rect">
            <a:avLst/>
          </a:prstGeom>
        </p:spPr>
        <p:txBody>
          <a:bodyPr lIns="0" tIns="0" rIns="0" bIns="0" rtlCol="0" anchor="t">
            <a:spAutoFit/>
          </a:bodyPr>
          <a:lstStyle/>
          <a:p>
            <a:pPr algn="ctr">
              <a:lnSpc>
                <a:spcPts val="11200"/>
              </a:lnSpc>
            </a:pPr>
            <a:r>
              <a:rPr lang="en-US" sz="8000" spc="399">
                <a:solidFill>
                  <a:srgbClr val="FFFFFF"/>
                </a:solidFill>
                <a:latin typeface="#9Slide05 VL Fadilla"/>
              </a:rPr>
              <a:t>Kĩ năng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7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32"/>
          <a:stretch>
            <a:fillRect/>
          </a:stretch>
        </p:blipFill>
        <p:spPr>
          <a:xfrm rot="2576013">
            <a:off x="13103672" y="2940898"/>
            <a:ext cx="1897251" cy="1914657"/>
          </a:xfrm>
          <a:prstGeom prst="rect">
            <a:avLst/>
          </a:prstGeom>
        </p:spPr>
      </p:pic>
      <p:pic>
        <p:nvPicPr>
          <p:cNvPr id="3" name="Picture 3"/>
          <p:cNvPicPr>
            <a:picLocks noChangeAspect="1"/>
          </p:cNvPicPr>
          <p:nvPr/>
        </p:nvPicPr>
        <p:blipFill>
          <a:blip r:embed="rId3"/>
          <a:srcRect/>
          <a:stretch>
            <a:fillRect/>
          </a:stretch>
        </p:blipFill>
        <p:spPr>
          <a:xfrm>
            <a:off x="15587281" y="2468752"/>
            <a:ext cx="4616474" cy="4616474"/>
          </a:xfrm>
          <a:prstGeom prst="rect">
            <a:avLst/>
          </a:prstGeom>
        </p:spPr>
      </p:pic>
      <p:pic>
        <p:nvPicPr>
          <p:cNvPr id="4" name="Picture 4"/>
          <p:cNvPicPr>
            <a:picLocks noChangeAspect="1"/>
          </p:cNvPicPr>
          <p:nvPr/>
        </p:nvPicPr>
        <p:blipFill>
          <a:blip r:embed="rId4"/>
          <a:srcRect b="32"/>
          <a:stretch>
            <a:fillRect/>
          </a:stretch>
        </p:blipFill>
        <p:spPr>
          <a:xfrm rot="7164340">
            <a:off x="12684709" y="601513"/>
            <a:ext cx="840936" cy="1700423"/>
          </a:xfrm>
          <a:prstGeom prst="rect">
            <a:avLst/>
          </a:prstGeom>
        </p:spPr>
      </p:pic>
      <p:sp>
        <p:nvSpPr>
          <p:cNvPr id="5" name="TextBox 5"/>
          <p:cNvSpPr txBox="1"/>
          <p:nvPr/>
        </p:nvSpPr>
        <p:spPr>
          <a:xfrm>
            <a:off x="689057" y="574190"/>
            <a:ext cx="11496556" cy="1199275"/>
          </a:xfrm>
          <a:prstGeom prst="rect">
            <a:avLst/>
          </a:prstGeom>
        </p:spPr>
        <p:txBody>
          <a:bodyPr lIns="0" tIns="0" rIns="0" bIns="0" rtlCol="0" anchor="t">
            <a:spAutoFit/>
          </a:bodyPr>
          <a:lstStyle/>
          <a:p>
            <a:pPr algn="l">
              <a:lnSpc>
                <a:spcPts val="9513"/>
              </a:lnSpc>
            </a:pPr>
            <a:r>
              <a:rPr lang="en-US" sz="7797" spc="15" dirty="0">
                <a:solidFill>
                  <a:srgbClr val="6E5773"/>
                </a:solidFill>
                <a:latin typeface="Fraunces"/>
              </a:rPr>
              <a:t>I. ĐẶC ĐIỂM KIỂU BÀI</a:t>
            </a:r>
          </a:p>
        </p:txBody>
      </p:sp>
      <p:grpSp>
        <p:nvGrpSpPr>
          <p:cNvPr id="6" name="Group 6"/>
          <p:cNvGrpSpPr/>
          <p:nvPr/>
        </p:nvGrpSpPr>
        <p:grpSpPr>
          <a:xfrm>
            <a:off x="1028700" y="3955376"/>
            <a:ext cx="11119042" cy="1643225"/>
            <a:chOff x="0" y="0"/>
            <a:chExt cx="14825389" cy="2190967"/>
          </a:xfrm>
        </p:grpSpPr>
        <p:sp>
          <p:nvSpPr>
            <p:cNvPr id="7" name="Freeform 7"/>
            <p:cNvSpPr/>
            <p:nvPr/>
          </p:nvSpPr>
          <p:spPr>
            <a:xfrm>
              <a:off x="0" y="0"/>
              <a:ext cx="14825346" cy="2191004"/>
            </a:xfrm>
            <a:custGeom>
              <a:avLst/>
              <a:gdLst/>
              <a:ahLst/>
              <a:cxnLst/>
              <a:rect l="l" t="t" r="r" b="b"/>
              <a:pathLst>
                <a:path w="14825346" h="2191004">
                  <a:moveTo>
                    <a:pt x="14554836" y="2191004"/>
                  </a:moveTo>
                  <a:lnTo>
                    <a:pt x="270510" y="2191004"/>
                  </a:lnTo>
                  <a:cubicBezTo>
                    <a:pt x="121412" y="2191004"/>
                    <a:pt x="0" y="2069973"/>
                    <a:pt x="0" y="1921510"/>
                  </a:cubicBezTo>
                  <a:lnTo>
                    <a:pt x="0" y="269494"/>
                  </a:lnTo>
                  <a:cubicBezTo>
                    <a:pt x="0" y="121031"/>
                    <a:pt x="121412" y="0"/>
                    <a:pt x="270510" y="0"/>
                  </a:cubicBezTo>
                  <a:lnTo>
                    <a:pt x="14554836" y="0"/>
                  </a:lnTo>
                  <a:cubicBezTo>
                    <a:pt x="14703933" y="0"/>
                    <a:pt x="14825346" y="121031"/>
                    <a:pt x="14825346" y="269494"/>
                  </a:cubicBezTo>
                  <a:lnTo>
                    <a:pt x="14825346" y="1921510"/>
                  </a:lnTo>
                  <a:cubicBezTo>
                    <a:pt x="14825346" y="2069973"/>
                    <a:pt x="14703933" y="2191004"/>
                    <a:pt x="14554836" y="2191004"/>
                  </a:cubicBezTo>
                  <a:close/>
                </a:path>
              </a:pathLst>
            </a:custGeom>
            <a:solidFill>
              <a:srgbClr val="CBCAF4"/>
            </a:solidFill>
          </p:spPr>
        </p:sp>
      </p:grpSp>
      <p:sp>
        <p:nvSpPr>
          <p:cNvPr id="8" name="TextBox 8"/>
          <p:cNvSpPr txBox="1"/>
          <p:nvPr/>
        </p:nvSpPr>
        <p:spPr>
          <a:xfrm>
            <a:off x="1428158" y="4069344"/>
            <a:ext cx="10320127" cy="1266190"/>
          </a:xfrm>
          <a:prstGeom prst="rect">
            <a:avLst/>
          </a:prstGeom>
        </p:spPr>
        <p:txBody>
          <a:bodyPr lIns="0" tIns="0" rIns="0" bIns="0" rtlCol="0" anchor="t">
            <a:spAutoFit/>
          </a:bodyPr>
          <a:lstStyle/>
          <a:p>
            <a:pPr algn="just">
              <a:lnSpc>
                <a:spcPts val="4759"/>
              </a:lnSpc>
            </a:pPr>
            <a:r>
              <a:rPr lang="en-US" sz="3399" dirty="0" err="1">
                <a:solidFill>
                  <a:srgbClr val="6E5773"/>
                </a:solidFill>
                <a:latin typeface="Roboto Condensed Bold Italics"/>
              </a:rPr>
              <a:t>Yêu</a:t>
            </a:r>
            <a:r>
              <a:rPr lang="en-US" sz="3399" dirty="0">
                <a:solidFill>
                  <a:srgbClr val="6E5773"/>
                </a:solidFill>
                <a:latin typeface="Roboto Condensed Bold Italics"/>
              </a:rPr>
              <a:t> </a:t>
            </a:r>
            <a:r>
              <a:rPr lang="en-US" sz="3399" dirty="0" err="1">
                <a:solidFill>
                  <a:srgbClr val="6E5773"/>
                </a:solidFill>
                <a:latin typeface="Roboto Condensed Bold Italics"/>
              </a:rPr>
              <a:t>cầu</a:t>
            </a:r>
            <a:r>
              <a:rPr lang="en-US" sz="3399" dirty="0">
                <a:solidFill>
                  <a:srgbClr val="6E5773"/>
                </a:solidFill>
                <a:latin typeface="Roboto Condensed Bold Italics"/>
              </a:rPr>
              <a:t>:</a:t>
            </a:r>
            <a:r>
              <a:rPr lang="en-US" sz="3399" dirty="0">
                <a:solidFill>
                  <a:srgbClr val="6E5773"/>
                </a:solidFill>
                <a:latin typeface="Roboto Condensed"/>
              </a:rPr>
              <a:t> HS </a:t>
            </a:r>
            <a:r>
              <a:rPr lang="en-US" sz="3399" dirty="0" err="1">
                <a:solidFill>
                  <a:srgbClr val="6E5773"/>
                </a:solidFill>
                <a:latin typeface="Roboto Condensed"/>
              </a:rPr>
              <a:t>đọc</a:t>
            </a:r>
            <a:r>
              <a:rPr lang="en-US" sz="3399" dirty="0">
                <a:solidFill>
                  <a:srgbClr val="6E5773"/>
                </a:solidFill>
                <a:latin typeface="Roboto Condensed"/>
              </a:rPr>
              <a:t> </a:t>
            </a:r>
            <a:r>
              <a:rPr lang="en-US" sz="3399" dirty="0" err="1">
                <a:solidFill>
                  <a:srgbClr val="6E5773"/>
                </a:solidFill>
                <a:latin typeface="Roboto Condensed"/>
              </a:rPr>
              <a:t>thông</a:t>
            </a:r>
            <a:r>
              <a:rPr lang="en-US" sz="3399" dirty="0">
                <a:solidFill>
                  <a:srgbClr val="6E5773"/>
                </a:solidFill>
                <a:latin typeface="Roboto Condensed"/>
              </a:rPr>
              <a:t> tin </a:t>
            </a:r>
            <a:r>
              <a:rPr lang="en-US" sz="3399" dirty="0" err="1">
                <a:solidFill>
                  <a:srgbClr val="6E5773"/>
                </a:solidFill>
                <a:latin typeface="Roboto Condensed"/>
              </a:rPr>
              <a:t>trong</a:t>
            </a:r>
            <a:r>
              <a:rPr lang="en-US" sz="3399" dirty="0">
                <a:solidFill>
                  <a:srgbClr val="6E5773"/>
                </a:solidFill>
                <a:latin typeface="Roboto Condensed"/>
              </a:rPr>
              <a:t> SGK, </a:t>
            </a:r>
            <a:r>
              <a:rPr lang="en-US" sz="3399" dirty="0" err="1">
                <a:solidFill>
                  <a:srgbClr val="6E5773"/>
                </a:solidFill>
                <a:latin typeface="Roboto Condensed"/>
              </a:rPr>
              <a:t>nêu</a:t>
            </a:r>
            <a:r>
              <a:rPr lang="en-US" sz="3399" dirty="0">
                <a:solidFill>
                  <a:srgbClr val="6E5773"/>
                </a:solidFill>
                <a:latin typeface="Roboto Condensed"/>
              </a:rPr>
              <a:t> </a:t>
            </a:r>
            <a:r>
              <a:rPr lang="en-US" sz="3399" dirty="0" err="1">
                <a:solidFill>
                  <a:srgbClr val="6E5773"/>
                </a:solidFill>
                <a:latin typeface="Roboto Condensed"/>
              </a:rPr>
              <a:t>các</a:t>
            </a:r>
            <a:r>
              <a:rPr lang="en-US" sz="3399" dirty="0">
                <a:solidFill>
                  <a:srgbClr val="6E5773"/>
                </a:solidFill>
                <a:latin typeface="Roboto Condensed"/>
              </a:rPr>
              <a:t> </a:t>
            </a:r>
            <a:r>
              <a:rPr lang="en-US" sz="3399" dirty="0" err="1">
                <a:solidFill>
                  <a:srgbClr val="6E5773"/>
                </a:solidFill>
                <a:latin typeface="Roboto Condensed"/>
              </a:rPr>
              <a:t>yêu</a:t>
            </a:r>
            <a:r>
              <a:rPr lang="en-US" sz="3399" dirty="0">
                <a:solidFill>
                  <a:srgbClr val="6E5773"/>
                </a:solidFill>
                <a:latin typeface="Roboto Condensed"/>
              </a:rPr>
              <a:t> </a:t>
            </a:r>
            <a:r>
              <a:rPr lang="en-US" sz="3399" dirty="0" err="1">
                <a:solidFill>
                  <a:srgbClr val="6E5773"/>
                </a:solidFill>
                <a:latin typeface="Roboto Condensed"/>
              </a:rPr>
              <a:t>cầu</a:t>
            </a:r>
            <a:r>
              <a:rPr lang="en-US" sz="3399" dirty="0">
                <a:solidFill>
                  <a:srgbClr val="6E5773"/>
                </a:solidFill>
                <a:latin typeface="Roboto Condensed"/>
              </a:rPr>
              <a:t> </a:t>
            </a:r>
            <a:r>
              <a:rPr lang="en-US" sz="3399" dirty="0" err="1">
                <a:solidFill>
                  <a:srgbClr val="6E5773"/>
                </a:solidFill>
                <a:latin typeface="Roboto Condensed"/>
              </a:rPr>
              <a:t>đối</a:t>
            </a:r>
            <a:r>
              <a:rPr lang="en-US" sz="3399" dirty="0">
                <a:solidFill>
                  <a:srgbClr val="6E5773"/>
                </a:solidFill>
                <a:latin typeface="Roboto Condensed"/>
              </a:rPr>
              <a:t> </a:t>
            </a:r>
            <a:r>
              <a:rPr lang="en-US" sz="3399" dirty="0" err="1">
                <a:solidFill>
                  <a:srgbClr val="6E5773"/>
                </a:solidFill>
                <a:latin typeface="Roboto Condensed"/>
              </a:rPr>
              <a:t>với</a:t>
            </a:r>
            <a:r>
              <a:rPr lang="en-US" sz="3399" dirty="0">
                <a:solidFill>
                  <a:srgbClr val="6E5773"/>
                </a:solidFill>
                <a:latin typeface="Roboto Condensed"/>
              </a:rPr>
              <a:t> </a:t>
            </a:r>
            <a:r>
              <a:rPr lang="en-US" sz="3399" dirty="0" err="1">
                <a:solidFill>
                  <a:srgbClr val="6E5773"/>
                </a:solidFill>
                <a:latin typeface="Roboto Condensed"/>
              </a:rPr>
              <a:t>một</a:t>
            </a:r>
            <a:r>
              <a:rPr lang="en-US" sz="3399" dirty="0">
                <a:solidFill>
                  <a:srgbClr val="6E5773"/>
                </a:solidFill>
                <a:latin typeface="Roboto Condensed"/>
              </a:rPr>
              <a:t> </a:t>
            </a:r>
            <a:r>
              <a:rPr lang="en-US" sz="3399" dirty="0" err="1">
                <a:solidFill>
                  <a:srgbClr val="6E5773"/>
                </a:solidFill>
                <a:latin typeface="Roboto Condensed"/>
              </a:rPr>
              <a:t>văn</a:t>
            </a:r>
            <a:r>
              <a:rPr lang="en-US" sz="3399" dirty="0">
                <a:solidFill>
                  <a:srgbClr val="6E5773"/>
                </a:solidFill>
                <a:latin typeface="Roboto Condensed"/>
              </a:rPr>
              <a:t> </a:t>
            </a:r>
            <a:r>
              <a:rPr lang="en-US" sz="3399" dirty="0" err="1">
                <a:solidFill>
                  <a:srgbClr val="6E5773"/>
                </a:solidFill>
                <a:latin typeface="Roboto Condensed"/>
              </a:rPr>
              <a:t>bản</a:t>
            </a:r>
            <a:r>
              <a:rPr lang="en-US" sz="3399" dirty="0">
                <a:solidFill>
                  <a:srgbClr val="6E5773"/>
                </a:solidFill>
                <a:latin typeface="Roboto Condensed"/>
              </a:rPr>
              <a:t> </a:t>
            </a:r>
            <a:r>
              <a:rPr lang="en-US" sz="3399" dirty="0" err="1">
                <a:solidFill>
                  <a:srgbClr val="6E5773"/>
                </a:solidFill>
                <a:latin typeface="Roboto Condensed"/>
              </a:rPr>
              <a:t>tóm</a:t>
            </a:r>
            <a:r>
              <a:rPr lang="en-US" sz="3399" dirty="0">
                <a:solidFill>
                  <a:srgbClr val="6E5773"/>
                </a:solidFill>
                <a:latin typeface="Roboto Condensed"/>
              </a:rPr>
              <a:t> </a:t>
            </a:r>
            <a:r>
              <a:rPr lang="en-US" sz="3399" dirty="0" err="1">
                <a:solidFill>
                  <a:srgbClr val="6E5773"/>
                </a:solidFill>
                <a:latin typeface="Roboto Condensed"/>
              </a:rPr>
              <a:t>tắt</a:t>
            </a:r>
            <a:r>
              <a:rPr lang="en-US" sz="3399" dirty="0">
                <a:solidFill>
                  <a:srgbClr val="6E5773"/>
                </a:solidFill>
                <a:latin typeface="Roboto Condensed"/>
              </a:rPr>
              <a:t>, </a:t>
            </a:r>
            <a:r>
              <a:rPr lang="en-US" sz="3399" dirty="0" err="1">
                <a:solidFill>
                  <a:srgbClr val="6E5773"/>
                </a:solidFill>
                <a:latin typeface="Roboto Condensed"/>
              </a:rPr>
              <a:t>gạch</a:t>
            </a:r>
            <a:r>
              <a:rPr lang="en-US" sz="3399" dirty="0">
                <a:solidFill>
                  <a:srgbClr val="6E5773"/>
                </a:solidFill>
                <a:latin typeface="Roboto Condensed"/>
              </a:rPr>
              <a:t> </a:t>
            </a:r>
            <a:r>
              <a:rPr lang="en-US" sz="3399" dirty="0" err="1">
                <a:solidFill>
                  <a:srgbClr val="6E5773"/>
                </a:solidFill>
                <a:latin typeface="Roboto Condensed"/>
              </a:rPr>
              <a:t>chân</a:t>
            </a:r>
            <a:r>
              <a:rPr lang="en-US" sz="3399" dirty="0">
                <a:solidFill>
                  <a:srgbClr val="6E5773"/>
                </a:solidFill>
                <a:latin typeface="Roboto Condensed"/>
              </a:rPr>
              <a:t> </a:t>
            </a:r>
            <a:r>
              <a:rPr lang="en-US" sz="3399" dirty="0" err="1">
                <a:solidFill>
                  <a:srgbClr val="6E5773"/>
                </a:solidFill>
                <a:latin typeface="Roboto Condensed"/>
              </a:rPr>
              <a:t>các</a:t>
            </a:r>
            <a:r>
              <a:rPr lang="en-US" sz="3399" dirty="0">
                <a:solidFill>
                  <a:srgbClr val="6E5773"/>
                </a:solidFill>
                <a:latin typeface="Roboto Condensed"/>
              </a:rPr>
              <a:t> </a:t>
            </a:r>
            <a:r>
              <a:rPr lang="en-US" sz="3399" dirty="0" err="1">
                <a:solidFill>
                  <a:srgbClr val="6E5773"/>
                </a:solidFill>
                <a:latin typeface="Roboto Condensed"/>
              </a:rPr>
              <a:t>từ</a:t>
            </a:r>
            <a:r>
              <a:rPr lang="en-US" sz="3399" dirty="0">
                <a:solidFill>
                  <a:srgbClr val="6E5773"/>
                </a:solidFill>
                <a:latin typeface="Roboto Condensed"/>
              </a:rPr>
              <a:t> </a:t>
            </a:r>
            <a:r>
              <a:rPr lang="en-US" sz="3399" dirty="0" err="1">
                <a:solidFill>
                  <a:srgbClr val="6E5773"/>
                </a:solidFill>
                <a:latin typeface="Roboto Condensed"/>
              </a:rPr>
              <a:t>khóa</a:t>
            </a:r>
            <a:r>
              <a:rPr lang="en-US" sz="3399" dirty="0">
                <a:solidFill>
                  <a:srgbClr val="6E5773"/>
                </a:solidFill>
                <a:latin typeface="Roboto Condensed"/>
              </a:rPr>
              <a:t> </a:t>
            </a:r>
            <a:r>
              <a:rPr lang="en-US" sz="3399" dirty="0" err="1">
                <a:solidFill>
                  <a:srgbClr val="6E5773"/>
                </a:solidFill>
                <a:latin typeface="Roboto Condensed"/>
              </a:rPr>
              <a:t>để</a:t>
            </a:r>
            <a:r>
              <a:rPr lang="en-US" sz="3399" dirty="0">
                <a:solidFill>
                  <a:srgbClr val="6E5773"/>
                </a:solidFill>
                <a:latin typeface="Roboto Condensed"/>
              </a:rPr>
              <a:t> </a:t>
            </a:r>
            <a:r>
              <a:rPr lang="en-US" sz="3399" dirty="0" err="1">
                <a:solidFill>
                  <a:srgbClr val="6E5773"/>
                </a:solidFill>
                <a:latin typeface="Roboto Condensed"/>
              </a:rPr>
              <a:t>ghi</a:t>
            </a:r>
            <a:r>
              <a:rPr lang="en-US" sz="3399" dirty="0">
                <a:solidFill>
                  <a:srgbClr val="6E5773"/>
                </a:solidFill>
                <a:latin typeface="Roboto Condensed"/>
              </a:rPr>
              <a:t> </a:t>
            </a:r>
            <a:r>
              <a:rPr lang="en-US" sz="3399" dirty="0" err="1">
                <a:solidFill>
                  <a:srgbClr val="6E5773"/>
                </a:solidFill>
                <a:latin typeface="Roboto Condensed"/>
              </a:rPr>
              <a:t>nhớ</a:t>
            </a:r>
            <a:r>
              <a:rPr lang="en-US" sz="3399" dirty="0">
                <a:solidFill>
                  <a:srgbClr val="6E5773"/>
                </a:solidFill>
                <a:latin typeface="Roboto Condensed"/>
              </a:rPr>
              <a:t>.</a:t>
            </a:r>
          </a:p>
        </p:txBody>
      </p:sp>
      <p:sp>
        <p:nvSpPr>
          <p:cNvPr id="9" name="TextBox 9"/>
          <p:cNvSpPr txBox="1"/>
          <p:nvPr/>
        </p:nvSpPr>
        <p:spPr>
          <a:xfrm>
            <a:off x="689057" y="2244992"/>
            <a:ext cx="9639300" cy="895426"/>
          </a:xfrm>
          <a:prstGeom prst="rect">
            <a:avLst/>
          </a:prstGeom>
        </p:spPr>
        <p:txBody>
          <a:bodyPr lIns="0" tIns="0" rIns="0" bIns="0" rtlCol="0" anchor="t">
            <a:spAutoFit/>
          </a:bodyPr>
          <a:lstStyle/>
          <a:p>
            <a:pPr algn="ctr">
              <a:lnSpc>
                <a:spcPts val="7161"/>
              </a:lnSpc>
            </a:pPr>
            <a:r>
              <a:rPr lang="en-US" sz="5967" dirty="0">
                <a:solidFill>
                  <a:srgbClr val="E8451D"/>
                </a:solidFill>
                <a:latin typeface="Fraunces"/>
              </a:rPr>
              <a:t>1. </a:t>
            </a:r>
            <a:r>
              <a:rPr lang="en-US" sz="5967" dirty="0" err="1">
                <a:solidFill>
                  <a:srgbClr val="E8451D"/>
                </a:solidFill>
                <a:latin typeface="Fraunces"/>
              </a:rPr>
              <a:t>Yêu</a:t>
            </a:r>
            <a:r>
              <a:rPr lang="en-US" sz="5967" dirty="0">
                <a:solidFill>
                  <a:srgbClr val="E8451D"/>
                </a:solidFill>
                <a:latin typeface="Fraunces"/>
              </a:rPr>
              <a:t> </a:t>
            </a:r>
            <a:r>
              <a:rPr lang="en-US" sz="5967" dirty="0" err="1">
                <a:solidFill>
                  <a:srgbClr val="E8451D"/>
                </a:solidFill>
                <a:latin typeface="Fraunces"/>
              </a:rPr>
              <a:t>cầu</a:t>
            </a:r>
            <a:r>
              <a:rPr lang="en-US" sz="5967" dirty="0">
                <a:solidFill>
                  <a:srgbClr val="E8451D"/>
                </a:solidFill>
                <a:latin typeface="Fraunces"/>
              </a:rPr>
              <a:t> </a:t>
            </a:r>
            <a:r>
              <a:rPr lang="en-US" sz="5967" dirty="0" err="1">
                <a:solidFill>
                  <a:srgbClr val="E8451D"/>
                </a:solidFill>
                <a:latin typeface="Fraunces"/>
              </a:rPr>
              <a:t>của</a:t>
            </a:r>
            <a:r>
              <a:rPr lang="en-US" sz="5967" dirty="0">
                <a:solidFill>
                  <a:srgbClr val="E8451D"/>
                </a:solidFill>
                <a:latin typeface="Fraunces"/>
              </a:rPr>
              <a:t> </a:t>
            </a:r>
            <a:r>
              <a:rPr lang="en-US" sz="5967" dirty="0" err="1">
                <a:solidFill>
                  <a:srgbClr val="E8451D"/>
                </a:solidFill>
                <a:latin typeface="Fraunces"/>
              </a:rPr>
              <a:t>kiểu</a:t>
            </a:r>
            <a:r>
              <a:rPr lang="en-US" sz="5967" dirty="0">
                <a:solidFill>
                  <a:srgbClr val="E8451D"/>
                </a:solidFill>
                <a:latin typeface="Fraunces"/>
              </a:rPr>
              <a:t> </a:t>
            </a:r>
            <a:r>
              <a:rPr lang="en-US" sz="5967" dirty="0" err="1">
                <a:solidFill>
                  <a:srgbClr val="E8451D"/>
                </a:solidFill>
                <a:latin typeface="Fraunces"/>
              </a:rPr>
              <a:t>văn</a:t>
            </a:r>
            <a:r>
              <a:rPr lang="en-US" sz="5967" dirty="0">
                <a:solidFill>
                  <a:srgbClr val="E8451D"/>
                </a:solidFill>
                <a:latin typeface="Fraunces"/>
              </a:rPr>
              <a:t> </a:t>
            </a:r>
            <a:r>
              <a:rPr lang="en-US" sz="5967" dirty="0" err="1">
                <a:solidFill>
                  <a:srgbClr val="E8451D"/>
                </a:solidFill>
                <a:latin typeface="Fraunces"/>
              </a:rPr>
              <a:t>bản</a:t>
            </a:r>
            <a:endParaRPr lang="en-US" sz="5967" dirty="0">
              <a:solidFill>
                <a:srgbClr val="E8451D"/>
              </a:solidFill>
              <a:latin typeface="Fraunces"/>
            </a:endParaRPr>
          </a:p>
        </p:txBody>
      </p:sp>
      <p:grpSp>
        <p:nvGrpSpPr>
          <p:cNvPr id="10" name="Group 10"/>
          <p:cNvGrpSpPr/>
          <p:nvPr/>
        </p:nvGrpSpPr>
        <p:grpSpPr>
          <a:xfrm rot="-84164">
            <a:off x="167872" y="5878296"/>
            <a:ext cx="4191280" cy="3980373"/>
            <a:chOff x="0" y="0"/>
            <a:chExt cx="5096929" cy="4840449"/>
          </a:xfrm>
        </p:grpSpPr>
        <p:sp>
          <p:nvSpPr>
            <p:cNvPr id="11" name="Freeform 11"/>
            <p:cNvSpPr/>
            <p:nvPr/>
          </p:nvSpPr>
          <p:spPr>
            <a:xfrm>
              <a:off x="0" y="0"/>
              <a:ext cx="5096967" cy="4840478"/>
            </a:xfrm>
            <a:custGeom>
              <a:avLst/>
              <a:gdLst/>
              <a:ahLst/>
              <a:cxnLst/>
              <a:rect l="l" t="t" r="r" b="b"/>
              <a:pathLst>
                <a:path w="5096967" h="4840478">
                  <a:moveTo>
                    <a:pt x="2548485" y="0"/>
                  </a:moveTo>
                  <a:cubicBezTo>
                    <a:pt x="3957727" y="5969"/>
                    <a:pt x="5096967" y="1087755"/>
                    <a:pt x="5096967" y="2420239"/>
                  </a:cubicBezTo>
                  <a:cubicBezTo>
                    <a:pt x="5096967" y="3752723"/>
                    <a:pt x="3957862" y="4834509"/>
                    <a:pt x="2548485" y="4840478"/>
                  </a:cubicBezTo>
                  <a:cubicBezTo>
                    <a:pt x="1139108" y="4834509"/>
                    <a:pt x="0" y="3752723"/>
                    <a:pt x="0" y="2420239"/>
                  </a:cubicBezTo>
                  <a:cubicBezTo>
                    <a:pt x="0" y="1087755"/>
                    <a:pt x="1139108" y="5969"/>
                    <a:pt x="2548485" y="0"/>
                  </a:cubicBezTo>
                  <a:close/>
                </a:path>
              </a:pathLst>
            </a:custGeom>
            <a:solidFill>
              <a:srgbClr val="F0A399">
                <a:alpha val="77255"/>
              </a:srgbClr>
            </a:solidFill>
          </p:spPr>
        </p:sp>
      </p:grpSp>
      <p:sp>
        <p:nvSpPr>
          <p:cNvPr id="12" name="TextBox 12"/>
          <p:cNvSpPr txBox="1"/>
          <p:nvPr/>
        </p:nvSpPr>
        <p:spPr>
          <a:xfrm rot="-84164">
            <a:off x="601755" y="6450206"/>
            <a:ext cx="3373633" cy="3073028"/>
          </a:xfrm>
          <a:prstGeom prst="rect">
            <a:avLst/>
          </a:prstGeom>
        </p:spPr>
        <p:txBody>
          <a:bodyPr lIns="0" tIns="0" rIns="0" bIns="0" rtlCol="0" anchor="t">
            <a:spAutoFit/>
          </a:bodyPr>
          <a:lstStyle/>
          <a:p>
            <a:pPr algn="ctr">
              <a:lnSpc>
                <a:spcPts val="4899"/>
              </a:lnSpc>
            </a:pPr>
            <a:r>
              <a:rPr lang="en-US" sz="3499" dirty="0" err="1">
                <a:solidFill>
                  <a:srgbClr val="2C2760">
                    <a:alpha val="77255"/>
                  </a:srgbClr>
                </a:solidFill>
                <a:latin typeface="Roboto Condensed"/>
              </a:rPr>
              <a:t>Phản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ánh</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đúng</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nội</a:t>
            </a:r>
            <a:r>
              <a:rPr lang="en-US" sz="3499" dirty="0">
                <a:solidFill>
                  <a:srgbClr val="2C2760">
                    <a:alpha val="77255"/>
                  </a:srgbClr>
                </a:solidFill>
                <a:latin typeface="Roboto Condensed"/>
              </a:rPr>
              <a:t> dung </a:t>
            </a:r>
            <a:r>
              <a:rPr lang="en-US" sz="3499" dirty="0" err="1">
                <a:solidFill>
                  <a:srgbClr val="2C2760">
                    <a:alpha val="77255"/>
                  </a:srgbClr>
                </a:solidFill>
                <a:latin typeface="Roboto Condensed"/>
              </a:rPr>
              <a:t>của</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văn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bản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gốc</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không</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đưa</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những</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nội</a:t>
            </a:r>
            <a:r>
              <a:rPr lang="en-US" sz="3499" dirty="0">
                <a:solidFill>
                  <a:srgbClr val="2C2760">
                    <a:alpha val="77255"/>
                  </a:srgbClr>
                </a:solidFill>
                <a:latin typeface="Roboto Condensed"/>
              </a:rPr>
              <a:t> dung </a:t>
            </a:r>
            <a:r>
              <a:rPr lang="en-US" sz="3499" dirty="0" err="1">
                <a:solidFill>
                  <a:srgbClr val="2C2760">
                    <a:alpha val="77255"/>
                  </a:srgbClr>
                </a:solidFill>
                <a:latin typeface="Roboto Condensed"/>
              </a:rPr>
              <a:t>ngoài</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văn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bản</a:t>
            </a:r>
            <a:r>
              <a:rPr lang="en-US" sz="3499" dirty="0">
                <a:solidFill>
                  <a:srgbClr val="2C2760">
                    <a:alpha val="77255"/>
                  </a:srgbClr>
                </a:solidFill>
                <a:latin typeface="Roboto Condensed"/>
              </a:rPr>
              <a:t>)</a:t>
            </a:r>
          </a:p>
        </p:txBody>
      </p:sp>
      <p:grpSp>
        <p:nvGrpSpPr>
          <p:cNvPr id="13" name="Group 13"/>
          <p:cNvGrpSpPr/>
          <p:nvPr/>
        </p:nvGrpSpPr>
        <p:grpSpPr>
          <a:xfrm rot="-84164">
            <a:off x="8357510" y="5984646"/>
            <a:ext cx="3552650" cy="3568574"/>
            <a:chOff x="0" y="0"/>
            <a:chExt cx="4736866" cy="4758099"/>
          </a:xfrm>
        </p:grpSpPr>
        <p:sp>
          <p:nvSpPr>
            <p:cNvPr id="14" name="Freeform 14"/>
            <p:cNvSpPr/>
            <p:nvPr/>
          </p:nvSpPr>
          <p:spPr>
            <a:xfrm>
              <a:off x="0" y="0"/>
              <a:ext cx="4736846" cy="4758055"/>
            </a:xfrm>
            <a:custGeom>
              <a:avLst/>
              <a:gdLst/>
              <a:ahLst/>
              <a:cxnLst/>
              <a:rect l="l" t="t" r="r" b="b"/>
              <a:pathLst>
                <a:path w="4736846" h="4758055">
                  <a:moveTo>
                    <a:pt x="2368423" y="0"/>
                  </a:moveTo>
                  <a:cubicBezTo>
                    <a:pt x="3678174" y="5842"/>
                    <a:pt x="4736846" y="1069340"/>
                    <a:pt x="4736846" y="2379091"/>
                  </a:cubicBezTo>
                  <a:cubicBezTo>
                    <a:pt x="4736846" y="3688842"/>
                    <a:pt x="3678174" y="4752213"/>
                    <a:pt x="2368423" y="4758055"/>
                  </a:cubicBezTo>
                  <a:cubicBezTo>
                    <a:pt x="1058672" y="4752213"/>
                    <a:pt x="0" y="3688842"/>
                    <a:pt x="0" y="2379091"/>
                  </a:cubicBezTo>
                  <a:cubicBezTo>
                    <a:pt x="0" y="1069340"/>
                    <a:pt x="1058672" y="5842"/>
                    <a:pt x="2368423" y="0"/>
                  </a:cubicBezTo>
                  <a:close/>
                </a:path>
              </a:pathLst>
            </a:custGeom>
            <a:solidFill>
              <a:srgbClr val="F0A399">
                <a:alpha val="77255"/>
              </a:srgbClr>
            </a:solidFill>
          </p:spPr>
        </p:sp>
      </p:grpSp>
      <p:sp>
        <p:nvSpPr>
          <p:cNvPr id="15" name="TextBox 15"/>
          <p:cNvSpPr txBox="1"/>
          <p:nvPr/>
        </p:nvSpPr>
        <p:spPr>
          <a:xfrm rot="-84164">
            <a:off x="8707458" y="6575469"/>
            <a:ext cx="2797866" cy="2453978"/>
          </a:xfrm>
          <a:prstGeom prst="rect">
            <a:avLst/>
          </a:prstGeom>
        </p:spPr>
        <p:txBody>
          <a:bodyPr lIns="0" tIns="0" rIns="0" bIns="0" rtlCol="0" anchor="t">
            <a:spAutoFit/>
          </a:bodyPr>
          <a:lstStyle/>
          <a:p>
            <a:pPr algn="ctr">
              <a:lnSpc>
                <a:spcPts val="4899"/>
              </a:lnSpc>
            </a:pPr>
            <a:r>
              <a:rPr lang="en-US" sz="3499" dirty="0" err="1">
                <a:solidFill>
                  <a:srgbClr val="2C2760">
                    <a:alpha val="77255"/>
                  </a:srgbClr>
                </a:solidFill>
                <a:latin typeface="Roboto Condensed"/>
              </a:rPr>
              <a:t>Sử</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dụng</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các</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từ</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ngữ</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quan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trọng</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của</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văn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bản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gốc</a:t>
            </a:r>
            <a:r>
              <a:rPr lang="en-US" sz="3499" dirty="0">
                <a:solidFill>
                  <a:srgbClr val="2C2760">
                    <a:alpha val="77255"/>
                  </a:srgbClr>
                </a:solidFill>
                <a:latin typeface="Roboto Condensed"/>
              </a:rPr>
              <a:t>.</a:t>
            </a:r>
          </a:p>
        </p:txBody>
      </p:sp>
      <p:grpSp>
        <p:nvGrpSpPr>
          <p:cNvPr id="16" name="Group 16"/>
          <p:cNvGrpSpPr/>
          <p:nvPr/>
        </p:nvGrpSpPr>
        <p:grpSpPr>
          <a:xfrm rot="232934">
            <a:off x="4527207" y="6366248"/>
            <a:ext cx="3651067" cy="3667432"/>
            <a:chOff x="0" y="0"/>
            <a:chExt cx="4868089" cy="4889909"/>
          </a:xfrm>
        </p:grpSpPr>
        <p:sp>
          <p:nvSpPr>
            <p:cNvPr id="17" name="Freeform 17"/>
            <p:cNvSpPr/>
            <p:nvPr/>
          </p:nvSpPr>
          <p:spPr>
            <a:xfrm>
              <a:off x="0" y="0"/>
              <a:ext cx="4868037" cy="4889881"/>
            </a:xfrm>
            <a:custGeom>
              <a:avLst/>
              <a:gdLst/>
              <a:ahLst/>
              <a:cxnLst/>
              <a:rect l="l" t="t" r="r" b="b"/>
              <a:pathLst>
                <a:path w="4868037" h="4889881">
                  <a:moveTo>
                    <a:pt x="2434082" y="0"/>
                  </a:moveTo>
                  <a:cubicBezTo>
                    <a:pt x="3780028" y="5969"/>
                    <a:pt x="4868037" y="1098931"/>
                    <a:pt x="4868037" y="2445004"/>
                  </a:cubicBezTo>
                  <a:cubicBezTo>
                    <a:pt x="4868037" y="3791077"/>
                    <a:pt x="3780028" y="4883912"/>
                    <a:pt x="2434082" y="4889881"/>
                  </a:cubicBezTo>
                  <a:cubicBezTo>
                    <a:pt x="1088009" y="4883912"/>
                    <a:pt x="0" y="3790950"/>
                    <a:pt x="0" y="2445004"/>
                  </a:cubicBezTo>
                  <a:cubicBezTo>
                    <a:pt x="0" y="1099058"/>
                    <a:pt x="1088009" y="5969"/>
                    <a:pt x="2434082" y="0"/>
                  </a:cubicBezTo>
                  <a:close/>
                </a:path>
              </a:pathLst>
            </a:custGeom>
            <a:solidFill>
              <a:srgbClr val="F0A399">
                <a:alpha val="77255"/>
              </a:srgbClr>
            </a:solidFill>
          </p:spPr>
        </p:sp>
      </p:grpSp>
      <p:sp>
        <p:nvSpPr>
          <p:cNvPr id="18" name="TextBox 18"/>
          <p:cNvSpPr txBox="1"/>
          <p:nvPr/>
        </p:nvSpPr>
        <p:spPr>
          <a:xfrm rot="232934">
            <a:off x="4800760" y="7012866"/>
            <a:ext cx="3107314" cy="2453978"/>
          </a:xfrm>
          <a:prstGeom prst="rect">
            <a:avLst/>
          </a:prstGeom>
        </p:spPr>
        <p:txBody>
          <a:bodyPr lIns="0" tIns="0" rIns="0" bIns="0" rtlCol="0" anchor="t">
            <a:spAutoFit/>
          </a:bodyPr>
          <a:lstStyle/>
          <a:p>
            <a:pPr algn="ctr">
              <a:lnSpc>
                <a:spcPts val="4899"/>
              </a:lnSpc>
            </a:pPr>
            <a:r>
              <a:rPr lang="en-US" sz="3499" dirty="0" err="1">
                <a:solidFill>
                  <a:srgbClr val="2C2760">
                    <a:alpha val="77255"/>
                  </a:srgbClr>
                </a:solidFill>
                <a:latin typeface="Roboto Condensed"/>
              </a:rPr>
              <a:t>Trình</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bày</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được</a:t>
            </a:r>
            <a:r>
              <a:rPr lang="en-US" sz="3499" dirty="0">
                <a:solidFill>
                  <a:srgbClr val="2C2760">
                    <a:alpha val="77255"/>
                  </a:srgbClr>
                </a:solidFill>
                <a:latin typeface="Roboto Condensed"/>
              </a:rPr>
              <a:t> ý </a:t>
            </a:r>
            <a:r>
              <a:rPr lang="en-US" sz="3499" dirty="0" err="1">
                <a:solidFill>
                  <a:srgbClr val="2C2760">
                    <a:alpha val="77255"/>
                  </a:srgbClr>
                </a:solidFill>
                <a:latin typeface="Roboto Condensed"/>
              </a:rPr>
              <a:t>chính</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những</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điểm</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quan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trọng</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của</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văn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bản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gốc</a:t>
            </a:r>
            <a:r>
              <a:rPr lang="en-US" sz="3499" dirty="0">
                <a:solidFill>
                  <a:srgbClr val="2C2760">
                    <a:alpha val="77255"/>
                  </a:srgbClr>
                </a:solidFill>
                <a:latin typeface="Roboto Condensed"/>
              </a:rPr>
              <a:t>.</a:t>
            </a:r>
          </a:p>
        </p:txBody>
      </p:sp>
      <p:grpSp>
        <p:nvGrpSpPr>
          <p:cNvPr id="19" name="Group 19"/>
          <p:cNvGrpSpPr/>
          <p:nvPr/>
        </p:nvGrpSpPr>
        <p:grpSpPr>
          <a:xfrm rot="544605">
            <a:off x="12233468" y="6205589"/>
            <a:ext cx="3620450" cy="3636678"/>
            <a:chOff x="0" y="0"/>
            <a:chExt cx="4827266" cy="4848904"/>
          </a:xfrm>
        </p:grpSpPr>
        <p:sp>
          <p:nvSpPr>
            <p:cNvPr id="20" name="Freeform 20"/>
            <p:cNvSpPr/>
            <p:nvPr/>
          </p:nvSpPr>
          <p:spPr>
            <a:xfrm>
              <a:off x="0" y="0"/>
              <a:ext cx="4827270" cy="4848860"/>
            </a:xfrm>
            <a:custGeom>
              <a:avLst/>
              <a:gdLst/>
              <a:ahLst/>
              <a:cxnLst/>
              <a:rect l="l" t="t" r="r" b="b"/>
              <a:pathLst>
                <a:path w="4827270" h="4848860">
                  <a:moveTo>
                    <a:pt x="2413635" y="0"/>
                  </a:moveTo>
                  <a:cubicBezTo>
                    <a:pt x="3748405" y="5969"/>
                    <a:pt x="4827270" y="1089660"/>
                    <a:pt x="4827270" y="2424430"/>
                  </a:cubicBezTo>
                  <a:cubicBezTo>
                    <a:pt x="4827270" y="3759200"/>
                    <a:pt x="3748405" y="4842891"/>
                    <a:pt x="2413635" y="4848860"/>
                  </a:cubicBezTo>
                  <a:cubicBezTo>
                    <a:pt x="1078865" y="4842891"/>
                    <a:pt x="0" y="3759200"/>
                    <a:pt x="0" y="2424430"/>
                  </a:cubicBezTo>
                  <a:cubicBezTo>
                    <a:pt x="0" y="1089660"/>
                    <a:pt x="1078865" y="5969"/>
                    <a:pt x="2413635" y="0"/>
                  </a:cubicBezTo>
                  <a:close/>
                </a:path>
              </a:pathLst>
            </a:custGeom>
            <a:solidFill>
              <a:srgbClr val="F0A399">
                <a:alpha val="77255"/>
              </a:srgbClr>
            </a:solidFill>
          </p:spPr>
        </p:sp>
      </p:grpSp>
      <p:sp>
        <p:nvSpPr>
          <p:cNvPr id="21" name="TextBox 21"/>
          <p:cNvSpPr txBox="1"/>
          <p:nvPr/>
        </p:nvSpPr>
        <p:spPr>
          <a:xfrm rot="544605">
            <a:off x="12568320" y="6630522"/>
            <a:ext cx="2853201" cy="3073028"/>
          </a:xfrm>
          <a:prstGeom prst="rect">
            <a:avLst/>
          </a:prstGeom>
        </p:spPr>
        <p:txBody>
          <a:bodyPr lIns="0" tIns="0" rIns="0" bIns="0" rtlCol="0" anchor="t">
            <a:spAutoFit/>
          </a:bodyPr>
          <a:lstStyle/>
          <a:p>
            <a:pPr algn="ctr">
              <a:lnSpc>
                <a:spcPts val="4899"/>
              </a:lnSpc>
            </a:pPr>
            <a:r>
              <a:rPr lang="en-US" sz="3499" dirty="0" err="1">
                <a:solidFill>
                  <a:srgbClr val="2C2760">
                    <a:alpha val="77255"/>
                  </a:srgbClr>
                </a:solidFill>
                <a:latin typeface="Roboto Condensed"/>
              </a:rPr>
              <a:t>Đáp</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ứng</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được</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những</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yêu</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cầu</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khác</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nhau</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về</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độ</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dài</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của</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văn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bản</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tóm</a:t>
            </a:r>
            <a:r>
              <a:rPr lang="en-US" sz="3499" dirty="0">
                <a:solidFill>
                  <a:srgbClr val="2C2760">
                    <a:alpha val="77255"/>
                  </a:srgbClr>
                </a:solidFill>
                <a:latin typeface="Roboto Condensed"/>
              </a:rPr>
              <a:t> </a:t>
            </a:r>
            <a:r>
              <a:rPr lang="en-US" sz="3499" dirty="0" err="1">
                <a:solidFill>
                  <a:srgbClr val="2C2760">
                    <a:alpha val="77255"/>
                  </a:srgbClr>
                </a:solidFill>
                <a:latin typeface="Roboto Condensed"/>
              </a:rPr>
              <a:t>tắt</a:t>
            </a:r>
            <a:r>
              <a:rPr lang="en-US" sz="3499" dirty="0">
                <a:solidFill>
                  <a:srgbClr val="2C2760">
                    <a:alpha val="77255"/>
                  </a:srgbClr>
                </a:solidFill>
                <a:latin typeface="Roboto Condensed"/>
              </a:rPr>
              <a:t>.</a:t>
            </a:r>
          </a:p>
        </p:txBody>
      </p:sp>
      <p:pic>
        <p:nvPicPr>
          <p:cNvPr id="22" name="Picture 22"/>
          <p:cNvPicPr>
            <a:picLocks noChangeAspect="1"/>
          </p:cNvPicPr>
          <p:nvPr/>
        </p:nvPicPr>
        <p:blipFill>
          <a:blip r:embed="rId5"/>
          <a:srcRect b="85"/>
          <a:stretch>
            <a:fillRect/>
          </a:stretch>
        </p:blipFill>
        <p:spPr>
          <a:xfrm rot="831497">
            <a:off x="16154440" y="7906932"/>
            <a:ext cx="2457032" cy="27027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2" grpId="0"/>
      <p:bldP spid="15" grpId="0"/>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7DD"/>
        </a:solidFill>
        <a:effectLst/>
      </p:bgPr>
    </p:bg>
    <p:spTree>
      <p:nvGrpSpPr>
        <p:cNvPr id="1" name=""/>
        <p:cNvGrpSpPr/>
        <p:nvPr/>
      </p:nvGrpSpPr>
      <p:grpSpPr>
        <a:xfrm>
          <a:off x="0" y="0"/>
          <a:ext cx="0" cy="0"/>
          <a:chOff x="0" y="0"/>
          <a:chExt cx="0" cy="0"/>
        </a:xfrm>
      </p:grpSpPr>
      <p:grpSp>
        <p:nvGrpSpPr>
          <p:cNvPr id="2" name="Group 2"/>
          <p:cNvGrpSpPr/>
          <p:nvPr/>
        </p:nvGrpSpPr>
        <p:grpSpPr>
          <a:xfrm>
            <a:off x="11584758" y="1618812"/>
            <a:ext cx="6316402" cy="1993718"/>
            <a:chOff x="0" y="0"/>
            <a:chExt cx="8421869" cy="2658290"/>
          </a:xfrm>
        </p:grpSpPr>
        <p:sp>
          <p:nvSpPr>
            <p:cNvPr id="3" name="Freeform 3"/>
            <p:cNvSpPr/>
            <p:nvPr/>
          </p:nvSpPr>
          <p:spPr>
            <a:xfrm>
              <a:off x="0" y="0"/>
              <a:ext cx="8421878" cy="2658324"/>
            </a:xfrm>
            <a:custGeom>
              <a:avLst/>
              <a:gdLst/>
              <a:ahLst/>
              <a:cxnLst/>
              <a:rect l="l" t="t" r="r" b="b"/>
              <a:pathLst>
                <a:path w="8421878" h="2658324">
                  <a:moveTo>
                    <a:pt x="65024" y="0"/>
                  </a:moveTo>
                  <a:lnTo>
                    <a:pt x="8356854" y="0"/>
                  </a:lnTo>
                  <a:cubicBezTo>
                    <a:pt x="8392795" y="0"/>
                    <a:pt x="8421878" y="42105"/>
                    <a:pt x="8421878" y="94140"/>
                  </a:cubicBezTo>
                  <a:lnTo>
                    <a:pt x="8421878" y="2564200"/>
                  </a:lnTo>
                  <a:cubicBezTo>
                    <a:pt x="8421878" y="2589206"/>
                    <a:pt x="8415020" y="2613109"/>
                    <a:pt x="8402828" y="2630760"/>
                  </a:cubicBezTo>
                  <a:cubicBezTo>
                    <a:pt x="8390637" y="2648411"/>
                    <a:pt x="8374126" y="2658324"/>
                    <a:pt x="8356854" y="2658324"/>
                  </a:cubicBezTo>
                  <a:lnTo>
                    <a:pt x="65024" y="2658324"/>
                  </a:lnTo>
                  <a:cubicBezTo>
                    <a:pt x="47752" y="2658324"/>
                    <a:pt x="31242" y="2648411"/>
                    <a:pt x="19050" y="2630760"/>
                  </a:cubicBezTo>
                  <a:cubicBezTo>
                    <a:pt x="6858" y="2613109"/>
                    <a:pt x="0" y="2589206"/>
                    <a:pt x="0" y="2564200"/>
                  </a:cubicBezTo>
                  <a:lnTo>
                    <a:pt x="0" y="94140"/>
                  </a:lnTo>
                  <a:cubicBezTo>
                    <a:pt x="0" y="69134"/>
                    <a:pt x="6858" y="45231"/>
                    <a:pt x="19050" y="27580"/>
                  </a:cubicBezTo>
                  <a:cubicBezTo>
                    <a:pt x="31242" y="9929"/>
                    <a:pt x="47752" y="0"/>
                    <a:pt x="65024" y="0"/>
                  </a:cubicBezTo>
                  <a:close/>
                </a:path>
              </a:pathLst>
            </a:custGeom>
            <a:solidFill>
              <a:srgbClr val="FFFFFF"/>
            </a:solidFill>
          </p:spPr>
        </p:sp>
      </p:grpSp>
      <p:sp>
        <p:nvSpPr>
          <p:cNvPr id="4" name="TextBox 4"/>
          <p:cNvSpPr txBox="1"/>
          <p:nvPr/>
        </p:nvSpPr>
        <p:spPr>
          <a:xfrm>
            <a:off x="11838758" y="1777603"/>
            <a:ext cx="5808402" cy="1834927"/>
          </a:xfrm>
          <a:prstGeom prst="rect">
            <a:avLst/>
          </a:prstGeom>
        </p:spPr>
        <p:txBody>
          <a:bodyPr lIns="0" tIns="0" rIns="0" bIns="0" rtlCol="0" anchor="t">
            <a:spAutoFit/>
          </a:bodyPr>
          <a:lstStyle/>
          <a:p>
            <a:pPr algn="just">
              <a:lnSpc>
                <a:spcPts val="4899"/>
              </a:lnSpc>
            </a:pPr>
            <a:r>
              <a:rPr lang="en-US" sz="3499" dirty="0" err="1">
                <a:solidFill>
                  <a:srgbClr val="ED5D3B"/>
                </a:solidFill>
                <a:latin typeface="Roboto Condensed Bold"/>
              </a:rPr>
              <a:t>Hướng</a:t>
            </a:r>
            <a:r>
              <a:rPr lang="en-US" sz="3499" dirty="0">
                <a:solidFill>
                  <a:srgbClr val="ED5D3B"/>
                </a:solidFill>
                <a:latin typeface="Roboto Condensed Bold"/>
              </a:rPr>
              <a:t> </a:t>
            </a:r>
            <a:r>
              <a:rPr lang="en-US" sz="3499" dirty="0" err="1">
                <a:solidFill>
                  <a:srgbClr val="ED5D3B"/>
                </a:solidFill>
                <a:latin typeface="Roboto Condensed Bold"/>
              </a:rPr>
              <a:t>dẫn</a:t>
            </a:r>
            <a:r>
              <a:rPr lang="en-US" sz="3499" dirty="0">
                <a:solidFill>
                  <a:srgbClr val="ED5D3B"/>
                </a:solidFill>
                <a:latin typeface="Roboto Condensed Bold"/>
              </a:rPr>
              <a:t>:</a:t>
            </a:r>
            <a:r>
              <a:rPr lang="en-US" sz="3499" dirty="0">
                <a:solidFill>
                  <a:srgbClr val="ED5D3B"/>
                </a:solidFill>
                <a:latin typeface="Roboto Condensed"/>
              </a:rPr>
              <a:t> </a:t>
            </a:r>
            <a:r>
              <a:rPr lang="en-US" sz="3499" dirty="0" err="1">
                <a:solidFill>
                  <a:srgbClr val="ED5D3B"/>
                </a:solidFill>
                <a:latin typeface="Roboto Condensed"/>
              </a:rPr>
              <a:t>Hãy</a:t>
            </a:r>
            <a:r>
              <a:rPr lang="en-US" sz="3499" dirty="0">
                <a:solidFill>
                  <a:srgbClr val="ED5D3B"/>
                </a:solidFill>
                <a:latin typeface="Roboto Condensed"/>
              </a:rPr>
              <a:t> </a:t>
            </a:r>
            <a:r>
              <a:rPr lang="en-US" sz="3499" dirty="0" err="1">
                <a:solidFill>
                  <a:srgbClr val="ED5D3B"/>
                </a:solidFill>
                <a:latin typeface="Roboto Condensed"/>
              </a:rPr>
              <a:t>sử</a:t>
            </a:r>
            <a:r>
              <a:rPr lang="en-US" sz="3499" dirty="0">
                <a:solidFill>
                  <a:srgbClr val="ED5D3B"/>
                </a:solidFill>
                <a:latin typeface="Roboto Condensed"/>
              </a:rPr>
              <a:t> </a:t>
            </a:r>
            <a:r>
              <a:rPr lang="en-US" sz="3499" dirty="0" err="1">
                <a:solidFill>
                  <a:srgbClr val="ED5D3B"/>
                </a:solidFill>
                <a:latin typeface="Roboto Condensed"/>
              </a:rPr>
              <a:t>dụng</a:t>
            </a:r>
            <a:r>
              <a:rPr lang="en-US" sz="3499" dirty="0">
                <a:solidFill>
                  <a:srgbClr val="ED5D3B"/>
                </a:solidFill>
                <a:latin typeface="Roboto Condensed"/>
              </a:rPr>
              <a:t> </a:t>
            </a:r>
            <a:r>
              <a:rPr lang="en-US" sz="3499" dirty="0" err="1">
                <a:solidFill>
                  <a:srgbClr val="ED5D3B"/>
                </a:solidFill>
                <a:latin typeface="Roboto Condensed"/>
              </a:rPr>
              <a:t>bảng</a:t>
            </a:r>
            <a:r>
              <a:rPr lang="en-US" sz="3499" dirty="0">
                <a:solidFill>
                  <a:srgbClr val="ED5D3B"/>
                </a:solidFill>
                <a:latin typeface="Roboto Condensed"/>
              </a:rPr>
              <a:t> </a:t>
            </a:r>
            <a:r>
              <a:rPr lang="en-US" sz="3499" dirty="0" err="1">
                <a:solidFill>
                  <a:srgbClr val="ED5D3B"/>
                </a:solidFill>
                <a:latin typeface="Roboto Condensed"/>
              </a:rPr>
              <a:t>này</a:t>
            </a:r>
            <a:r>
              <a:rPr lang="en-US" sz="3499" dirty="0">
                <a:solidFill>
                  <a:srgbClr val="ED5D3B"/>
                </a:solidFill>
                <a:latin typeface="Roboto Condensed"/>
              </a:rPr>
              <a:t> </a:t>
            </a:r>
            <a:r>
              <a:rPr lang="en-US" sz="3499" dirty="0" err="1">
                <a:solidFill>
                  <a:srgbClr val="ED5D3B"/>
                </a:solidFill>
                <a:latin typeface="Roboto Condensed"/>
              </a:rPr>
              <a:t>sau</a:t>
            </a:r>
            <a:r>
              <a:rPr lang="en-US" sz="3499" dirty="0">
                <a:solidFill>
                  <a:srgbClr val="ED5D3B"/>
                </a:solidFill>
                <a:latin typeface="Roboto Condensed"/>
              </a:rPr>
              <a:t> </a:t>
            </a:r>
            <a:r>
              <a:rPr lang="en-US" sz="3499" dirty="0" err="1">
                <a:solidFill>
                  <a:srgbClr val="ED5D3B"/>
                </a:solidFill>
                <a:latin typeface="Roboto Condensed"/>
              </a:rPr>
              <a:t>khi</a:t>
            </a:r>
            <a:r>
              <a:rPr lang="en-US" sz="3499" dirty="0">
                <a:solidFill>
                  <a:srgbClr val="ED5D3B"/>
                </a:solidFill>
                <a:latin typeface="Roboto Condensed"/>
              </a:rPr>
              <a:t> </a:t>
            </a:r>
            <a:r>
              <a:rPr lang="en-US" sz="3499" dirty="0" err="1">
                <a:solidFill>
                  <a:srgbClr val="ED5D3B"/>
                </a:solidFill>
                <a:latin typeface="Roboto Condensed"/>
              </a:rPr>
              <a:t>đã</a:t>
            </a:r>
            <a:r>
              <a:rPr lang="en-US" sz="3499" dirty="0">
                <a:solidFill>
                  <a:srgbClr val="ED5D3B"/>
                </a:solidFill>
                <a:latin typeface="Roboto Condensed"/>
              </a:rPr>
              <a:t> </a:t>
            </a:r>
            <a:r>
              <a:rPr lang="en-US" sz="3499" dirty="0" err="1">
                <a:solidFill>
                  <a:srgbClr val="ED5D3B"/>
                </a:solidFill>
                <a:latin typeface="Roboto Condensed"/>
              </a:rPr>
              <a:t>tập</a:t>
            </a:r>
            <a:r>
              <a:rPr lang="en-US" sz="3499" dirty="0">
                <a:solidFill>
                  <a:srgbClr val="ED5D3B"/>
                </a:solidFill>
                <a:latin typeface="Roboto Condensed"/>
              </a:rPr>
              <a:t> </a:t>
            </a:r>
            <a:r>
              <a:rPr lang="en-US" sz="3499" dirty="0" err="1">
                <a:solidFill>
                  <a:srgbClr val="ED5D3B"/>
                </a:solidFill>
                <a:latin typeface="Roboto Condensed"/>
              </a:rPr>
              <a:t>tóm</a:t>
            </a:r>
            <a:r>
              <a:rPr lang="en-US" sz="3499" dirty="0">
                <a:solidFill>
                  <a:srgbClr val="ED5D3B"/>
                </a:solidFill>
                <a:latin typeface="Roboto Condensed"/>
              </a:rPr>
              <a:t> </a:t>
            </a:r>
            <a:r>
              <a:rPr lang="en-US" sz="3499" dirty="0" err="1">
                <a:solidFill>
                  <a:srgbClr val="ED5D3B"/>
                </a:solidFill>
                <a:latin typeface="Roboto Condensed"/>
              </a:rPr>
              <a:t>tắt</a:t>
            </a:r>
            <a:r>
              <a:rPr lang="en-US" sz="3499" dirty="0">
                <a:solidFill>
                  <a:srgbClr val="ED5D3B"/>
                </a:solidFill>
                <a:latin typeface="Roboto Condensed"/>
              </a:rPr>
              <a:t> </a:t>
            </a:r>
            <a:r>
              <a:rPr lang="en-US" sz="3499" dirty="0" err="1">
                <a:solidFill>
                  <a:srgbClr val="ED5D3B"/>
                </a:solidFill>
                <a:latin typeface="Roboto Condensed"/>
              </a:rPr>
              <a:t>một</a:t>
            </a:r>
            <a:r>
              <a:rPr lang="en-US" sz="3499" dirty="0">
                <a:solidFill>
                  <a:srgbClr val="ED5D3B"/>
                </a:solidFill>
                <a:latin typeface="Roboto Condensed"/>
              </a:rPr>
              <a:t> </a:t>
            </a:r>
            <a:r>
              <a:rPr lang="en-US" sz="3499" dirty="0" err="1">
                <a:solidFill>
                  <a:srgbClr val="ED5D3B"/>
                </a:solidFill>
                <a:latin typeface="Roboto Condensed"/>
              </a:rPr>
              <a:t>văn</a:t>
            </a:r>
            <a:r>
              <a:rPr lang="en-US" sz="3499" dirty="0">
                <a:solidFill>
                  <a:srgbClr val="ED5D3B"/>
                </a:solidFill>
                <a:latin typeface="Roboto Condensed"/>
              </a:rPr>
              <a:t> </a:t>
            </a:r>
            <a:r>
              <a:rPr lang="en-US" sz="3499" dirty="0" err="1">
                <a:solidFill>
                  <a:srgbClr val="ED5D3B"/>
                </a:solidFill>
                <a:latin typeface="Roboto Condensed"/>
              </a:rPr>
              <a:t>bản</a:t>
            </a:r>
            <a:r>
              <a:rPr lang="en-US" sz="3499" dirty="0">
                <a:solidFill>
                  <a:srgbClr val="ED5D3B"/>
                </a:solidFill>
                <a:latin typeface="Roboto Condensed"/>
              </a:rPr>
              <a:t>.</a:t>
            </a:r>
          </a:p>
        </p:txBody>
      </p:sp>
      <p:pic>
        <p:nvPicPr>
          <p:cNvPr id="5" name="Picture 5"/>
          <p:cNvPicPr>
            <a:picLocks noChangeAspect="1"/>
          </p:cNvPicPr>
          <p:nvPr/>
        </p:nvPicPr>
        <p:blipFill>
          <a:blip r:embed="rId2"/>
          <a:srcRect r="13"/>
          <a:stretch>
            <a:fillRect/>
          </a:stretch>
        </p:blipFill>
        <p:spPr>
          <a:xfrm>
            <a:off x="17373268" y="723538"/>
            <a:ext cx="1055784" cy="1227656"/>
          </a:xfrm>
          <a:prstGeom prst="rect">
            <a:avLst/>
          </a:prstGeom>
        </p:spPr>
      </p:pic>
      <p:pic>
        <p:nvPicPr>
          <p:cNvPr id="6" name="Picture 6"/>
          <p:cNvPicPr>
            <a:picLocks noChangeAspect="1"/>
          </p:cNvPicPr>
          <p:nvPr/>
        </p:nvPicPr>
        <p:blipFill>
          <a:blip r:embed="rId3"/>
          <a:srcRect l="22000" r="24" b="11587"/>
          <a:stretch>
            <a:fillRect/>
          </a:stretch>
        </p:blipFill>
        <p:spPr>
          <a:xfrm rot="2576013">
            <a:off x="9075273" y="2299425"/>
            <a:ext cx="1858464" cy="2125889"/>
          </a:xfrm>
          <a:prstGeom prst="rect">
            <a:avLst/>
          </a:prstGeom>
        </p:spPr>
      </p:pic>
      <p:graphicFrame>
        <p:nvGraphicFramePr>
          <p:cNvPr id="7" name="Table 7"/>
          <p:cNvGraphicFramePr>
            <a:graphicFrameLocks noGrp="1"/>
          </p:cNvGraphicFramePr>
          <p:nvPr/>
        </p:nvGraphicFramePr>
        <p:xfrm>
          <a:off x="1209127" y="4120448"/>
          <a:ext cx="16692034" cy="5462588"/>
        </p:xfrm>
        <a:graphic>
          <a:graphicData uri="http://schemas.openxmlformats.org/drawingml/2006/table">
            <a:tbl>
              <a:tblPr/>
              <a:tblGrid>
                <a:gridCol w="13414492">
                  <a:extLst>
                    <a:ext uri="{9D8B030D-6E8A-4147-A177-3AD203B41FA5}">
                      <a16:colId xmlns:a16="http://schemas.microsoft.com/office/drawing/2014/main" val="20000"/>
                    </a:ext>
                  </a:extLst>
                </a:gridCol>
                <a:gridCol w="1644499">
                  <a:extLst>
                    <a:ext uri="{9D8B030D-6E8A-4147-A177-3AD203B41FA5}">
                      <a16:colId xmlns:a16="http://schemas.microsoft.com/office/drawing/2014/main" val="20001"/>
                    </a:ext>
                  </a:extLst>
                </a:gridCol>
                <a:gridCol w="1633043">
                  <a:extLst>
                    <a:ext uri="{9D8B030D-6E8A-4147-A177-3AD203B41FA5}">
                      <a16:colId xmlns:a16="http://schemas.microsoft.com/office/drawing/2014/main" val="20002"/>
                    </a:ext>
                  </a:extLst>
                </a:gridCol>
              </a:tblGrid>
              <a:tr h="878598">
                <a:tc>
                  <a:txBody>
                    <a:bodyPr/>
                    <a:lstStyle/>
                    <a:p>
                      <a:pPr algn="ctr">
                        <a:lnSpc>
                          <a:spcPts val="4200"/>
                        </a:lnSpc>
                        <a:defRPr/>
                      </a:pPr>
                      <a:r>
                        <a:rPr lang="en-US" sz="3500" dirty="0">
                          <a:solidFill>
                            <a:srgbClr val="2C2760"/>
                          </a:solidFill>
                          <a:latin typeface="Roboto Condensed Bold"/>
                        </a:rPr>
                        <a:t>BẢNG KIỂM TÓM TẮT MỘT VĂN BẢN</a:t>
                      </a:r>
                      <a:endParaRPr lang="en-US" sz="1100" dirty="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CBCAF4"/>
                    </a:solidFill>
                  </a:tcPr>
                </a:tc>
                <a:tc>
                  <a:txBody>
                    <a:bodyPr/>
                    <a:lstStyle/>
                    <a:p>
                      <a:pPr algn="ctr">
                        <a:lnSpc>
                          <a:spcPts val="4200"/>
                        </a:lnSpc>
                        <a:defRPr/>
                      </a:pPr>
                      <a:r>
                        <a:rPr lang="en-US" sz="3500">
                          <a:solidFill>
                            <a:srgbClr val="2C2760"/>
                          </a:solidFill>
                          <a:latin typeface="Roboto Condensed Bold"/>
                        </a:rPr>
                        <a:t>Đạt</a:t>
                      </a: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CBCAF4"/>
                    </a:solidFill>
                  </a:tcPr>
                </a:tc>
                <a:tc>
                  <a:txBody>
                    <a:bodyPr/>
                    <a:lstStyle/>
                    <a:p>
                      <a:pPr algn="ctr">
                        <a:lnSpc>
                          <a:spcPts val="4200"/>
                        </a:lnSpc>
                        <a:defRPr/>
                      </a:pPr>
                      <a:r>
                        <a:rPr lang="en-US" sz="3500">
                          <a:solidFill>
                            <a:srgbClr val="2C2760"/>
                          </a:solidFill>
                          <a:latin typeface="Roboto Condensed Bold"/>
                        </a:rPr>
                        <a:t>KĐ</a:t>
                      </a: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CBCAF4"/>
                    </a:solidFill>
                  </a:tcPr>
                </a:tc>
                <a:extLst>
                  <a:ext uri="{0D108BD9-81ED-4DB2-BD59-A6C34878D82A}">
                    <a16:rowId xmlns:a16="http://schemas.microsoft.com/office/drawing/2014/main" val="10000"/>
                  </a:ext>
                </a:extLst>
              </a:tr>
              <a:tr h="916798">
                <a:tc>
                  <a:txBody>
                    <a:bodyPr/>
                    <a:lstStyle/>
                    <a:p>
                      <a:pPr algn="just">
                        <a:lnSpc>
                          <a:spcPts val="4200"/>
                        </a:lnSpc>
                        <a:defRPr/>
                      </a:pPr>
                      <a:r>
                        <a:rPr lang="en-US" sz="3500">
                          <a:solidFill>
                            <a:srgbClr val="F45E45"/>
                          </a:solidFill>
                          <a:latin typeface="Roboto Condensed"/>
                        </a:rPr>
                        <a:t>Nội dung đúng với văn bản gốc</a:t>
                      </a: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16798">
                <a:tc>
                  <a:txBody>
                    <a:bodyPr/>
                    <a:lstStyle/>
                    <a:p>
                      <a:pPr algn="just">
                        <a:lnSpc>
                          <a:spcPts val="4200"/>
                        </a:lnSpc>
                        <a:defRPr/>
                      </a:pPr>
                      <a:r>
                        <a:rPr lang="en-US" sz="3500">
                          <a:solidFill>
                            <a:srgbClr val="F45E45"/>
                          </a:solidFill>
                          <a:latin typeface="Roboto Condensed"/>
                        </a:rPr>
                        <a:t>Trình bày được những ý chính, những điểm quan trọng của văn bản gốc</a:t>
                      </a: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16798">
                <a:tc>
                  <a:txBody>
                    <a:bodyPr/>
                    <a:lstStyle/>
                    <a:p>
                      <a:pPr algn="just">
                        <a:lnSpc>
                          <a:spcPts val="4200"/>
                        </a:lnSpc>
                        <a:defRPr/>
                      </a:pPr>
                      <a:r>
                        <a:rPr lang="en-US" sz="3500">
                          <a:solidFill>
                            <a:srgbClr val="F45E45"/>
                          </a:solidFill>
                          <a:latin typeface="Roboto Condensed"/>
                        </a:rPr>
                        <a:t>Sử dụng những từ ngữ quan trọng của văn bản gốc</a:t>
                      </a: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16798">
                <a:tc>
                  <a:txBody>
                    <a:bodyPr/>
                    <a:lstStyle/>
                    <a:p>
                      <a:pPr algn="just">
                        <a:lnSpc>
                          <a:spcPts val="4200"/>
                        </a:lnSpc>
                        <a:defRPr/>
                      </a:pPr>
                      <a:r>
                        <a:rPr lang="en-US" sz="3500">
                          <a:solidFill>
                            <a:srgbClr val="F45E45"/>
                          </a:solidFill>
                          <a:latin typeface="Roboto Condensed"/>
                        </a:rPr>
                        <a:t>Đáp ứng được yêu cầu về độ dài</a:t>
                      </a: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916798">
                <a:tc>
                  <a:txBody>
                    <a:bodyPr/>
                    <a:lstStyle/>
                    <a:p>
                      <a:pPr algn="just">
                        <a:lnSpc>
                          <a:spcPts val="4200"/>
                        </a:lnSpc>
                        <a:defRPr/>
                      </a:pPr>
                      <a:r>
                        <a:rPr lang="en-US" sz="3500">
                          <a:solidFill>
                            <a:srgbClr val="F45E45"/>
                          </a:solidFill>
                          <a:latin typeface="Roboto Condensed"/>
                        </a:rPr>
                        <a:t>Đảm bảo yêu cầu về chính tả, diễn đạt</a:t>
                      </a: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4900"/>
                        </a:lnSpc>
                        <a:defRPr/>
                      </a:pPr>
                      <a:endParaRPr lang="en-US" sz="1100" dirty="0"/>
                    </a:p>
                  </a:txBody>
                  <a:tcPr marT="91440" marB="9144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864688" y="419538"/>
            <a:ext cx="11141058" cy="1199275"/>
          </a:xfrm>
          <a:prstGeom prst="rect">
            <a:avLst/>
          </a:prstGeom>
        </p:spPr>
        <p:txBody>
          <a:bodyPr lIns="0" tIns="0" rIns="0" bIns="0" rtlCol="0" anchor="t">
            <a:spAutoFit/>
          </a:bodyPr>
          <a:lstStyle/>
          <a:p>
            <a:pPr algn="l">
              <a:lnSpc>
                <a:spcPts val="9513"/>
              </a:lnSpc>
            </a:pPr>
            <a:r>
              <a:rPr lang="en-US" sz="7797" spc="15">
                <a:solidFill>
                  <a:srgbClr val="6E5773"/>
                </a:solidFill>
                <a:latin typeface="Fraunces"/>
              </a:rPr>
              <a:t>I. ĐẶC ĐIỂM KIỂU BÀI</a:t>
            </a:r>
          </a:p>
        </p:txBody>
      </p:sp>
      <p:sp>
        <p:nvSpPr>
          <p:cNvPr id="9" name="TextBox 9"/>
          <p:cNvSpPr txBox="1"/>
          <p:nvPr/>
        </p:nvSpPr>
        <p:spPr>
          <a:xfrm>
            <a:off x="658025" y="1960719"/>
            <a:ext cx="8897119" cy="895426"/>
          </a:xfrm>
          <a:prstGeom prst="rect">
            <a:avLst/>
          </a:prstGeom>
        </p:spPr>
        <p:txBody>
          <a:bodyPr lIns="0" tIns="0" rIns="0" bIns="0" rtlCol="0" anchor="t">
            <a:spAutoFit/>
          </a:bodyPr>
          <a:lstStyle/>
          <a:p>
            <a:pPr algn="ctr">
              <a:lnSpc>
                <a:spcPts val="7161"/>
              </a:lnSpc>
            </a:pPr>
            <a:r>
              <a:rPr lang="en-US" sz="5967" dirty="0">
                <a:solidFill>
                  <a:srgbClr val="ED5D3B"/>
                </a:solidFill>
                <a:latin typeface="Fraunces"/>
              </a:rPr>
              <a:t>2. </a:t>
            </a:r>
            <a:r>
              <a:rPr lang="en-US" sz="5967" dirty="0" err="1">
                <a:solidFill>
                  <a:srgbClr val="ED5D3B"/>
                </a:solidFill>
                <a:latin typeface="Fraunces"/>
              </a:rPr>
              <a:t>Bảng</a:t>
            </a:r>
            <a:r>
              <a:rPr lang="en-US" sz="5967" dirty="0">
                <a:solidFill>
                  <a:srgbClr val="ED5D3B"/>
                </a:solidFill>
                <a:latin typeface="Fraunces"/>
              </a:rPr>
              <a:t> </a:t>
            </a:r>
            <a:r>
              <a:rPr lang="en-US" sz="5967" dirty="0" err="1">
                <a:solidFill>
                  <a:srgbClr val="ED5D3B"/>
                </a:solidFill>
                <a:latin typeface="Fraunces"/>
              </a:rPr>
              <a:t>kiểm</a:t>
            </a:r>
            <a:r>
              <a:rPr lang="en-US" sz="5967" dirty="0">
                <a:solidFill>
                  <a:srgbClr val="ED5D3B"/>
                </a:solidFill>
                <a:latin typeface="Fraunces"/>
              </a:rPr>
              <a:t> </a:t>
            </a:r>
            <a:r>
              <a:rPr lang="en-US" sz="5967" dirty="0" err="1">
                <a:solidFill>
                  <a:srgbClr val="ED5D3B"/>
                </a:solidFill>
                <a:latin typeface="Fraunces"/>
              </a:rPr>
              <a:t>tham</a:t>
            </a:r>
            <a:r>
              <a:rPr lang="en-US" sz="5967" dirty="0">
                <a:solidFill>
                  <a:srgbClr val="ED5D3B"/>
                </a:solidFill>
                <a:latin typeface="Fraunces"/>
              </a:rPr>
              <a:t> </a:t>
            </a:r>
            <a:r>
              <a:rPr lang="en-US" sz="5967" dirty="0" err="1">
                <a:solidFill>
                  <a:srgbClr val="ED5D3B"/>
                </a:solidFill>
                <a:latin typeface="Fraunces"/>
              </a:rPr>
              <a:t>khảo</a:t>
            </a:r>
            <a:r>
              <a:rPr lang="en-US" sz="5967" dirty="0">
                <a:solidFill>
                  <a:srgbClr val="ED5D3B"/>
                </a:solidFill>
                <a:latin typeface="Fraunces"/>
              </a:rPr>
              <a:t> </a:t>
            </a:r>
          </a:p>
        </p:txBody>
      </p:sp>
      <p:pic>
        <p:nvPicPr>
          <p:cNvPr id="10" name="Picture 10"/>
          <p:cNvPicPr>
            <a:picLocks noChangeAspect="1"/>
          </p:cNvPicPr>
          <p:nvPr/>
        </p:nvPicPr>
        <p:blipFill>
          <a:blip r:embed="rId4"/>
          <a:srcRect l="44787" t="44858" r="18"/>
          <a:stretch>
            <a:fillRect/>
          </a:stretch>
        </p:blipFill>
        <p:spPr>
          <a:xfrm>
            <a:off x="16113602" y="9551800"/>
            <a:ext cx="1145698" cy="1203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CA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92360" y="-1217682"/>
            <a:ext cx="12722364" cy="12722364"/>
          </a:xfrm>
          <a:prstGeom prst="rect">
            <a:avLst/>
          </a:prstGeom>
        </p:spPr>
      </p:pic>
      <p:pic>
        <p:nvPicPr>
          <p:cNvPr id="3" name="Picture 3"/>
          <p:cNvPicPr>
            <a:picLocks noChangeAspect="1"/>
          </p:cNvPicPr>
          <p:nvPr/>
        </p:nvPicPr>
        <p:blipFill>
          <a:blip r:embed="rId3"/>
          <a:srcRect l="44787" t="44858" r="18"/>
          <a:stretch>
            <a:fillRect/>
          </a:stretch>
        </p:blipFill>
        <p:spPr>
          <a:xfrm>
            <a:off x="1028700" y="3883425"/>
            <a:ext cx="1199756" cy="1260075"/>
          </a:xfrm>
          <a:prstGeom prst="rect">
            <a:avLst/>
          </a:prstGeom>
        </p:spPr>
      </p:pic>
      <p:pic>
        <p:nvPicPr>
          <p:cNvPr id="4" name="Picture 4"/>
          <p:cNvPicPr>
            <a:picLocks noChangeAspect="1"/>
          </p:cNvPicPr>
          <p:nvPr/>
        </p:nvPicPr>
        <p:blipFill>
          <a:blip r:embed="rId4"/>
          <a:srcRect r="14"/>
          <a:stretch>
            <a:fillRect/>
          </a:stretch>
        </p:blipFill>
        <p:spPr>
          <a:xfrm rot="4130513">
            <a:off x="9451704" y="6227330"/>
            <a:ext cx="1526070" cy="1951950"/>
          </a:xfrm>
          <a:prstGeom prst="rect">
            <a:avLst/>
          </a:prstGeom>
        </p:spPr>
      </p:pic>
      <p:pic>
        <p:nvPicPr>
          <p:cNvPr id="5" name="Picture 5"/>
          <p:cNvPicPr>
            <a:picLocks noChangeAspect="1"/>
          </p:cNvPicPr>
          <p:nvPr/>
        </p:nvPicPr>
        <p:blipFill>
          <a:blip r:embed="rId5"/>
          <a:srcRect b="78"/>
          <a:stretch>
            <a:fillRect/>
          </a:stretch>
        </p:blipFill>
        <p:spPr>
          <a:xfrm>
            <a:off x="1961593" y="2813335"/>
            <a:ext cx="6082475" cy="5916590"/>
          </a:xfrm>
          <a:prstGeom prst="rect">
            <a:avLst/>
          </a:prstGeom>
        </p:spPr>
      </p:pic>
      <p:grpSp>
        <p:nvGrpSpPr>
          <p:cNvPr id="6" name="Group 6"/>
          <p:cNvGrpSpPr/>
          <p:nvPr/>
        </p:nvGrpSpPr>
        <p:grpSpPr>
          <a:xfrm>
            <a:off x="1209127" y="7351187"/>
            <a:ext cx="9005612" cy="2816087"/>
            <a:chOff x="0" y="0"/>
            <a:chExt cx="12007483" cy="3754782"/>
          </a:xfrm>
        </p:grpSpPr>
        <p:sp>
          <p:nvSpPr>
            <p:cNvPr id="7" name="Freeform 7"/>
            <p:cNvSpPr/>
            <p:nvPr/>
          </p:nvSpPr>
          <p:spPr>
            <a:xfrm>
              <a:off x="0" y="0"/>
              <a:ext cx="12007501" cy="3754753"/>
            </a:xfrm>
            <a:custGeom>
              <a:avLst/>
              <a:gdLst/>
              <a:ahLst/>
              <a:cxnLst/>
              <a:rect l="l" t="t" r="r" b="b"/>
              <a:pathLst>
                <a:path w="12007501" h="3754753">
                  <a:moveTo>
                    <a:pt x="141212" y="0"/>
                  </a:moveTo>
                  <a:lnTo>
                    <a:pt x="11866292" y="0"/>
                  </a:lnTo>
                  <a:cubicBezTo>
                    <a:pt x="11903680" y="0"/>
                    <a:pt x="11939728" y="15778"/>
                    <a:pt x="11966094" y="43862"/>
                  </a:cubicBezTo>
                  <a:cubicBezTo>
                    <a:pt x="11992459" y="71946"/>
                    <a:pt x="12007501" y="109970"/>
                    <a:pt x="12007501" y="149572"/>
                  </a:cubicBezTo>
                  <a:lnTo>
                    <a:pt x="12007501" y="3605181"/>
                  </a:lnTo>
                  <a:cubicBezTo>
                    <a:pt x="12007501" y="3644783"/>
                    <a:pt x="11992608" y="3682965"/>
                    <a:pt x="11966094" y="3710891"/>
                  </a:cubicBezTo>
                  <a:cubicBezTo>
                    <a:pt x="11939579" y="3738818"/>
                    <a:pt x="11903680" y="3754753"/>
                    <a:pt x="11866292" y="3754753"/>
                  </a:cubicBezTo>
                  <a:lnTo>
                    <a:pt x="141212" y="3754753"/>
                  </a:lnTo>
                  <a:cubicBezTo>
                    <a:pt x="103675" y="3754753"/>
                    <a:pt x="67776" y="3738976"/>
                    <a:pt x="41410" y="3710891"/>
                  </a:cubicBezTo>
                  <a:cubicBezTo>
                    <a:pt x="15045" y="3682807"/>
                    <a:pt x="0" y="3644783"/>
                    <a:pt x="0" y="3605181"/>
                  </a:cubicBezTo>
                  <a:lnTo>
                    <a:pt x="0" y="149572"/>
                  </a:lnTo>
                  <a:cubicBezTo>
                    <a:pt x="0" y="109812"/>
                    <a:pt x="14896" y="71788"/>
                    <a:pt x="41410" y="43862"/>
                  </a:cubicBezTo>
                  <a:cubicBezTo>
                    <a:pt x="67925" y="15935"/>
                    <a:pt x="103824" y="0"/>
                    <a:pt x="141212" y="0"/>
                  </a:cubicBezTo>
                  <a:close/>
                </a:path>
              </a:pathLst>
            </a:custGeom>
            <a:solidFill>
              <a:srgbClr val="ED5D3B"/>
            </a:solidFill>
          </p:spPr>
        </p:sp>
      </p:grpSp>
      <p:pic>
        <p:nvPicPr>
          <p:cNvPr id="8" name="Picture 8"/>
          <p:cNvPicPr>
            <a:picLocks noChangeAspect="1"/>
          </p:cNvPicPr>
          <p:nvPr/>
        </p:nvPicPr>
        <p:blipFill>
          <a:blip r:embed="rId6"/>
          <a:srcRect r="21"/>
          <a:stretch>
            <a:fillRect/>
          </a:stretch>
        </p:blipFill>
        <p:spPr>
          <a:xfrm>
            <a:off x="9515571" y="2541366"/>
            <a:ext cx="4429140" cy="4074809"/>
          </a:xfrm>
          <a:prstGeom prst="rect">
            <a:avLst/>
          </a:prstGeom>
        </p:spPr>
      </p:pic>
      <p:pic>
        <p:nvPicPr>
          <p:cNvPr id="9" name="Picture 9"/>
          <p:cNvPicPr>
            <a:picLocks noChangeAspect="1"/>
          </p:cNvPicPr>
          <p:nvPr/>
        </p:nvPicPr>
        <p:blipFill>
          <a:blip r:embed="rId7"/>
          <a:srcRect b="21"/>
          <a:stretch>
            <a:fillRect/>
          </a:stretch>
        </p:blipFill>
        <p:spPr>
          <a:xfrm>
            <a:off x="15587565" y="6314545"/>
            <a:ext cx="4189182" cy="4097782"/>
          </a:xfrm>
          <a:prstGeom prst="rect">
            <a:avLst/>
          </a:prstGeom>
        </p:spPr>
      </p:pic>
      <p:pic>
        <p:nvPicPr>
          <p:cNvPr id="10" name="Picture 10"/>
          <p:cNvPicPr>
            <a:picLocks noChangeAspect="1"/>
          </p:cNvPicPr>
          <p:nvPr/>
        </p:nvPicPr>
        <p:blipFill>
          <a:blip r:embed="rId8"/>
          <a:srcRect/>
          <a:stretch>
            <a:fillRect/>
          </a:stretch>
        </p:blipFill>
        <p:spPr>
          <a:xfrm>
            <a:off x="11381513" y="1854556"/>
            <a:ext cx="5799152" cy="8147828"/>
          </a:xfrm>
          <a:prstGeom prst="rect">
            <a:avLst/>
          </a:prstGeom>
        </p:spPr>
      </p:pic>
      <p:sp>
        <p:nvSpPr>
          <p:cNvPr id="11" name="TextBox 11"/>
          <p:cNvSpPr txBox="1"/>
          <p:nvPr/>
        </p:nvSpPr>
        <p:spPr>
          <a:xfrm>
            <a:off x="1628578" y="7496768"/>
            <a:ext cx="8328182" cy="2390115"/>
          </a:xfrm>
          <a:prstGeom prst="rect">
            <a:avLst/>
          </a:prstGeom>
        </p:spPr>
        <p:txBody>
          <a:bodyPr lIns="0" tIns="0" rIns="0" bIns="0" rtlCol="0" anchor="t">
            <a:spAutoFit/>
          </a:bodyPr>
          <a:lstStyle/>
          <a:p>
            <a:pPr algn="just">
              <a:lnSpc>
                <a:spcPts val="4759"/>
              </a:lnSpc>
            </a:pPr>
            <a:r>
              <a:rPr lang="en-US" sz="3399" dirty="0" err="1">
                <a:solidFill>
                  <a:srgbClr val="FFFFFF"/>
                </a:solidFill>
                <a:latin typeface="Roboto Condensed Bold"/>
              </a:rPr>
              <a:t>Yêu</a:t>
            </a:r>
            <a:r>
              <a:rPr lang="en-US" sz="3399" dirty="0">
                <a:solidFill>
                  <a:srgbClr val="FFFFFF"/>
                </a:solidFill>
                <a:latin typeface="Roboto Condensed Bold"/>
              </a:rPr>
              <a:t> </a:t>
            </a:r>
            <a:r>
              <a:rPr lang="en-US" sz="3399" dirty="0" err="1">
                <a:solidFill>
                  <a:srgbClr val="FFFFFF"/>
                </a:solidFill>
                <a:latin typeface="Roboto Condensed Bold"/>
              </a:rPr>
              <a:t>cầu</a:t>
            </a:r>
            <a:r>
              <a:rPr lang="en-US" sz="3399" dirty="0">
                <a:solidFill>
                  <a:srgbClr val="FFFFFF"/>
                </a:solidFill>
                <a:latin typeface="Roboto Condensed Bold"/>
              </a:rPr>
              <a:t>:</a:t>
            </a:r>
          </a:p>
          <a:p>
            <a:pPr algn="just">
              <a:lnSpc>
                <a:spcPts val="4758"/>
              </a:lnSpc>
            </a:pPr>
            <a:r>
              <a:rPr lang="en-US" sz="3399" dirty="0" err="1">
                <a:solidFill>
                  <a:srgbClr val="FFFFFF"/>
                </a:solidFill>
                <a:latin typeface="Roboto Condensed"/>
              </a:rPr>
              <a:t>Đọc</a:t>
            </a:r>
            <a:r>
              <a:rPr lang="en-US" sz="3399" dirty="0">
                <a:solidFill>
                  <a:srgbClr val="FFFFFF"/>
                </a:solidFill>
                <a:latin typeface="Roboto Condensed"/>
              </a:rPr>
              <a:t> </a:t>
            </a:r>
            <a:r>
              <a:rPr lang="en-US" sz="3399" dirty="0" err="1">
                <a:solidFill>
                  <a:srgbClr val="FFFFFF"/>
                </a:solidFill>
                <a:latin typeface="Roboto Condensed"/>
              </a:rPr>
              <a:t>bài</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tham</a:t>
            </a:r>
            <a:r>
              <a:rPr lang="en-US" sz="3399" dirty="0">
                <a:solidFill>
                  <a:srgbClr val="FFFFFF"/>
                </a:solidFill>
                <a:latin typeface="Roboto Condensed"/>
              </a:rPr>
              <a:t> </a:t>
            </a:r>
            <a:r>
              <a:rPr lang="en-US" sz="3399" dirty="0" err="1">
                <a:solidFill>
                  <a:srgbClr val="FFFFFF"/>
                </a:solidFill>
                <a:latin typeface="Roboto Condensed"/>
              </a:rPr>
              <a:t>khảo</a:t>
            </a:r>
            <a:r>
              <a:rPr lang="en-US" sz="3399" dirty="0">
                <a:solidFill>
                  <a:srgbClr val="FFFFFF"/>
                </a:solidFill>
                <a:latin typeface="Roboto Condensed"/>
              </a:rPr>
              <a:t> </a:t>
            </a:r>
            <a:r>
              <a:rPr lang="en-US" sz="3399" dirty="0" err="1">
                <a:solidFill>
                  <a:srgbClr val="FFFFFF"/>
                </a:solidFill>
                <a:latin typeface="Roboto Condensed"/>
              </a:rPr>
              <a:t>và</a:t>
            </a:r>
            <a:r>
              <a:rPr lang="en-US" sz="3399" dirty="0">
                <a:solidFill>
                  <a:srgbClr val="FFFFFF"/>
                </a:solidFill>
                <a:latin typeface="Roboto Condensed"/>
              </a:rPr>
              <a:t> </a:t>
            </a:r>
            <a:r>
              <a:rPr lang="en-US" sz="3399" dirty="0" err="1">
                <a:solidFill>
                  <a:srgbClr val="FFFFFF"/>
                </a:solidFill>
                <a:latin typeface="Roboto Condensed"/>
              </a:rPr>
              <a:t>thảo</a:t>
            </a:r>
            <a:r>
              <a:rPr lang="en-US" sz="3399" dirty="0">
                <a:solidFill>
                  <a:srgbClr val="FFFFFF"/>
                </a:solidFill>
                <a:latin typeface="Roboto Condensed"/>
              </a:rPr>
              <a:t> </a:t>
            </a:r>
            <a:r>
              <a:rPr lang="en-US" sz="3399" dirty="0" err="1">
                <a:solidFill>
                  <a:srgbClr val="FFFFFF"/>
                </a:solidFill>
                <a:latin typeface="Roboto Condensed"/>
              </a:rPr>
              <a:t>luận</a:t>
            </a:r>
            <a:r>
              <a:rPr lang="en-US" sz="3399" dirty="0">
                <a:solidFill>
                  <a:srgbClr val="FFFFFF"/>
                </a:solidFill>
                <a:latin typeface="Roboto Condensed"/>
              </a:rPr>
              <a:t> </a:t>
            </a:r>
            <a:r>
              <a:rPr lang="en-US" sz="3399" dirty="0" err="1">
                <a:solidFill>
                  <a:srgbClr val="FFFFFF"/>
                </a:solidFill>
                <a:latin typeface="Roboto Condensed"/>
              </a:rPr>
              <a:t>nhóm</a:t>
            </a:r>
            <a:r>
              <a:rPr lang="en-US" sz="3399" dirty="0">
                <a:solidFill>
                  <a:srgbClr val="FFFFFF"/>
                </a:solidFill>
                <a:latin typeface="Roboto Condensed"/>
              </a:rPr>
              <a:t> </a:t>
            </a:r>
            <a:r>
              <a:rPr lang="en-US" sz="3399" dirty="0" err="1">
                <a:solidFill>
                  <a:srgbClr val="FFFFFF"/>
                </a:solidFill>
                <a:latin typeface="Roboto Condensed"/>
              </a:rPr>
              <a:t>đôi</a:t>
            </a:r>
            <a:r>
              <a:rPr lang="en-US" sz="3399" dirty="0">
                <a:solidFill>
                  <a:srgbClr val="FFFFFF"/>
                </a:solidFill>
                <a:latin typeface="Roboto Condensed"/>
              </a:rPr>
              <a:t> </a:t>
            </a:r>
            <a:r>
              <a:rPr lang="en-US" sz="3399" dirty="0" err="1">
                <a:solidFill>
                  <a:srgbClr val="FFFFFF"/>
                </a:solidFill>
                <a:latin typeface="Roboto Condensed"/>
              </a:rPr>
              <a:t>hoàn</a:t>
            </a:r>
            <a:r>
              <a:rPr lang="en-US" sz="3399" dirty="0">
                <a:solidFill>
                  <a:srgbClr val="FFFFFF"/>
                </a:solidFill>
                <a:latin typeface="Roboto Condensed"/>
              </a:rPr>
              <a:t> </a:t>
            </a:r>
            <a:r>
              <a:rPr lang="en-US" sz="3399" dirty="0" err="1">
                <a:solidFill>
                  <a:srgbClr val="FFFFFF"/>
                </a:solidFill>
                <a:latin typeface="Roboto Condensed"/>
              </a:rPr>
              <a:t>thành</a:t>
            </a:r>
            <a:r>
              <a:rPr lang="en-US" sz="3399" dirty="0">
                <a:solidFill>
                  <a:srgbClr val="FFFFFF"/>
                </a:solidFill>
                <a:latin typeface="Roboto Condensed"/>
              </a:rPr>
              <a:t> </a:t>
            </a:r>
            <a:r>
              <a:rPr lang="en-US" sz="3399" dirty="0" err="1">
                <a:solidFill>
                  <a:srgbClr val="FFFFFF"/>
                </a:solidFill>
                <a:latin typeface="Roboto Condensed"/>
              </a:rPr>
              <a:t>Phiếu</a:t>
            </a:r>
            <a:r>
              <a:rPr lang="en-US" sz="3399" dirty="0">
                <a:solidFill>
                  <a:srgbClr val="FFFFFF"/>
                </a:solidFill>
                <a:latin typeface="Roboto Condensed"/>
              </a:rPr>
              <a:t> </a:t>
            </a:r>
            <a:r>
              <a:rPr lang="en-US" sz="3399" dirty="0" err="1">
                <a:solidFill>
                  <a:srgbClr val="FFFFFF"/>
                </a:solidFill>
                <a:latin typeface="Roboto Condensed"/>
              </a:rPr>
              <a:t>học</a:t>
            </a:r>
            <a:r>
              <a:rPr lang="en-US" sz="3399" dirty="0">
                <a:solidFill>
                  <a:srgbClr val="FFFFFF"/>
                </a:solidFill>
                <a:latin typeface="Roboto Condensed"/>
              </a:rPr>
              <a:t> </a:t>
            </a:r>
            <a:r>
              <a:rPr lang="en-US" sz="3399" dirty="0" err="1">
                <a:solidFill>
                  <a:srgbClr val="FFFFFF"/>
                </a:solidFill>
                <a:latin typeface="Roboto Condensed"/>
              </a:rPr>
              <a:t>tập</a:t>
            </a:r>
            <a:r>
              <a:rPr lang="en-US" sz="3399" dirty="0">
                <a:solidFill>
                  <a:srgbClr val="FFFFFF"/>
                </a:solidFill>
                <a:latin typeface="Roboto Condensed"/>
              </a:rPr>
              <a:t>.</a:t>
            </a:r>
          </a:p>
          <a:p>
            <a:pPr algn="just">
              <a:lnSpc>
                <a:spcPts val="4759"/>
              </a:lnSpc>
            </a:pPr>
            <a:r>
              <a:rPr lang="en-US" sz="3399" dirty="0" err="1">
                <a:solidFill>
                  <a:srgbClr val="FFFFFF"/>
                </a:solidFill>
                <a:latin typeface="Roboto Condensed"/>
              </a:rPr>
              <a:t>Thời</a:t>
            </a:r>
            <a:r>
              <a:rPr lang="en-US" sz="3399" dirty="0">
                <a:solidFill>
                  <a:srgbClr val="FFFFFF"/>
                </a:solidFill>
                <a:latin typeface="Roboto Condensed"/>
              </a:rPr>
              <a:t> </a:t>
            </a:r>
            <a:r>
              <a:rPr lang="en-US" sz="3399" dirty="0" err="1">
                <a:solidFill>
                  <a:srgbClr val="FFFFFF"/>
                </a:solidFill>
                <a:latin typeface="Roboto Condensed"/>
              </a:rPr>
              <a:t>gian</a:t>
            </a:r>
            <a:r>
              <a:rPr lang="en-US" sz="3399" dirty="0">
                <a:solidFill>
                  <a:srgbClr val="FFFFFF"/>
                </a:solidFill>
                <a:latin typeface="Roboto Condensed"/>
              </a:rPr>
              <a:t>: 10 </a:t>
            </a:r>
            <a:r>
              <a:rPr lang="en-US" sz="3399" dirty="0" err="1">
                <a:solidFill>
                  <a:srgbClr val="FFFFFF"/>
                </a:solidFill>
                <a:latin typeface="Roboto Condensed"/>
              </a:rPr>
              <a:t>phút</a:t>
            </a:r>
            <a:endParaRPr lang="en-US" sz="3399" dirty="0">
              <a:solidFill>
                <a:srgbClr val="FFFFFF"/>
              </a:solidFill>
              <a:latin typeface="Roboto Condensed"/>
            </a:endParaRPr>
          </a:p>
        </p:txBody>
      </p:sp>
      <p:sp>
        <p:nvSpPr>
          <p:cNvPr id="12" name="TextBox 12"/>
          <p:cNvSpPr txBox="1"/>
          <p:nvPr/>
        </p:nvSpPr>
        <p:spPr>
          <a:xfrm>
            <a:off x="468822" y="423473"/>
            <a:ext cx="17213334" cy="918071"/>
          </a:xfrm>
          <a:prstGeom prst="rect">
            <a:avLst/>
          </a:prstGeom>
        </p:spPr>
        <p:txBody>
          <a:bodyPr lIns="0" tIns="0" rIns="0" bIns="0" rtlCol="0" anchor="t">
            <a:spAutoFit/>
          </a:bodyPr>
          <a:lstStyle/>
          <a:p>
            <a:pPr algn="l">
              <a:lnSpc>
                <a:spcPts val="7320"/>
              </a:lnSpc>
            </a:pPr>
            <a:r>
              <a:rPr lang="en-US" sz="6000" spc="11">
                <a:solidFill>
                  <a:srgbClr val="6E5773"/>
                </a:solidFill>
                <a:latin typeface="Fraunces Bold"/>
              </a:rPr>
              <a:t>II. PHÂN TÍCH BÀI TÓM TẮT THAM KHẢO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7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0"/>
          <a:stretch>
            <a:fillRect/>
          </a:stretch>
        </p:blipFill>
        <p:spPr>
          <a:xfrm rot="2486238">
            <a:off x="6580174" y="2374327"/>
            <a:ext cx="2077664" cy="2112228"/>
          </a:xfrm>
          <a:prstGeom prst="rect">
            <a:avLst/>
          </a:prstGeom>
        </p:spPr>
      </p:pic>
      <p:graphicFrame>
        <p:nvGraphicFramePr>
          <p:cNvPr id="3" name="Table 3"/>
          <p:cNvGraphicFramePr>
            <a:graphicFrameLocks noGrp="1"/>
          </p:cNvGraphicFramePr>
          <p:nvPr/>
        </p:nvGraphicFramePr>
        <p:xfrm>
          <a:off x="178207" y="2964460"/>
          <a:ext cx="17861882" cy="4760119"/>
        </p:xfrm>
        <a:graphic>
          <a:graphicData uri="http://schemas.openxmlformats.org/drawingml/2006/table">
            <a:tbl>
              <a:tblPr/>
              <a:tblGrid>
                <a:gridCol w="5665021">
                  <a:extLst>
                    <a:ext uri="{9D8B030D-6E8A-4147-A177-3AD203B41FA5}">
                      <a16:colId xmlns:a16="http://schemas.microsoft.com/office/drawing/2014/main" val="20000"/>
                    </a:ext>
                  </a:extLst>
                </a:gridCol>
                <a:gridCol w="12196861">
                  <a:extLst>
                    <a:ext uri="{9D8B030D-6E8A-4147-A177-3AD203B41FA5}">
                      <a16:colId xmlns:a16="http://schemas.microsoft.com/office/drawing/2014/main" val="20001"/>
                    </a:ext>
                  </a:extLst>
                </a:gridCol>
              </a:tblGrid>
              <a:tr h="4760119">
                <a:tc>
                  <a:txBody>
                    <a:bodyPr/>
                    <a:lstStyle/>
                    <a:p>
                      <a:pPr algn="ctr">
                        <a:lnSpc>
                          <a:spcPts val="5040"/>
                        </a:lnSpc>
                        <a:defRPr/>
                      </a:pPr>
                      <a:r>
                        <a:rPr lang="en-US" sz="3500">
                          <a:solidFill>
                            <a:srgbClr val="2C2760"/>
                          </a:solidFill>
                          <a:latin typeface="Roboto Condensed Bold"/>
                        </a:rPr>
                        <a:t>Sự việc chính</a:t>
                      </a:r>
                      <a:endParaRPr lang="en-US" sz="1100"/>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D6E5FA"/>
                    </a:solidFill>
                  </a:tcPr>
                </a:tc>
                <a:tc>
                  <a:txBody>
                    <a:bodyPr/>
                    <a:lstStyle/>
                    <a:p>
                      <a:pPr algn="l">
                        <a:lnSpc>
                          <a:spcPts val="5040"/>
                        </a:lnSpc>
                        <a:defRPr/>
                      </a:pPr>
                      <a:r>
                        <a:rPr lang="en-US" sz="3500" dirty="0">
                          <a:solidFill>
                            <a:srgbClr val="000000"/>
                          </a:solidFill>
                          <a:latin typeface="Roboto Condensed"/>
                        </a:rPr>
                        <a:t>- </a:t>
                      </a:r>
                      <a:r>
                        <a:rPr lang="en-US" sz="3500" dirty="0" err="1">
                          <a:solidFill>
                            <a:srgbClr val="000000"/>
                          </a:solidFill>
                          <a:latin typeface="Roboto Condensed"/>
                        </a:rPr>
                        <a:t>Các</a:t>
                      </a:r>
                      <a:r>
                        <a:rPr lang="en-US" sz="3500" dirty="0">
                          <a:solidFill>
                            <a:srgbClr val="000000"/>
                          </a:solidFill>
                          <a:latin typeface="Roboto Condensed"/>
                        </a:rPr>
                        <a:t> </a:t>
                      </a:r>
                      <a:r>
                        <a:rPr lang="en-US" sz="3500" dirty="0" err="1">
                          <a:solidFill>
                            <a:srgbClr val="000000"/>
                          </a:solidFill>
                          <a:latin typeface="Roboto Condensed"/>
                        </a:rPr>
                        <a:t>sự</a:t>
                      </a:r>
                      <a:r>
                        <a:rPr lang="en-US" sz="3500" dirty="0">
                          <a:solidFill>
                            <a:srgbClr val="000000"/>
                          </a:solidFill>
                          <a:latin typeface="Roboto Condensed"/>
                        </a:rPr>
                        <a:t> </a:t>
                      </a:r>
                      <a:r>
                        <a:rPr lang="en-US" sz="3500" dirty="0" err="1">
                          <a:solidFill>
                            <a:srgbClr val="000000"/>
                          </a:solidFill>
                          <a:latin typeface="Roboto Condensed"/>
                        </a:rPr>
                        <a:t>việc</a:t>
                      </a:r>
                      <a:r>
                        <a:rPr lang="en-US" sz="3500" dirty="0">
                          <a:solidFill>
                            <a:srgbClr val="000000"/>
                          </a:solidFill>
                          <a:latin typeface="Roboto Condensed"/>
                        </a:rPr>
                        <a:t> </a:t>
                      </a:r>
                      <a:r>
                        <a:rPr lang="en-US" sz="3500" dirty="0" err="1">
                          <a:solidFill>
                            <a:srgbClr val="000000"/>
                          </a:solidFill>
                          <a:latin typeface="Roboto Condensed"/>
                        </a:rPr>
                        <a:t>chính</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truyện</a:t>
                      </a:r>
                      <a:r>
                        <a:rPr lang="en-US" sz="3500" dirty="0">
                          <a:solidFill>
                            <a:srgbClr val="000000"/>
                          </a:solidFill>
                          <a:latin typeface="Roboto Condensed"/>
                        </a:rPr>
                        <a:t> </a:t>
                      </a:r>
                      <a:r>
                        <a:rPr lang="en-US" sz="3500" dirty="0" err="1">
                          <a:solidFill>
                            <a:srgbClr val="000000"/>
                          </a:solidFill>
                          <a:latin typeface="Roboto Condensed"/>
                        </a:rPr>
                        <a:t>được</a:t>
                      </a:r>
                      <a:r>
                        <a:rPr lang="en-US" sz="3500" dirty="0">
                          <a:solidFill>
                            <a:srgbClr val="000000"/>
                          </a:solidFill>
                          <a:latin typeface="Roboto Condensed"/>
                        </a:rPr>
                        <a:t> </a:t>
                      </a:r>
                      <a:r>
                        <a:rPr lang="en-US" sz="3500" dirty="0" err="1">
                          <a:solidFill>
                            <a:srgbClr val="000000"/>
                          </a:solidFill>
                          <a:latin typeface="Roboto Condensed"/>
                        </a:rPr>
                        <a:t>kể</a:t>
                      </a:r>
                      <a:r>
                        <a:rPr lang="en-US" sz="3500" dirty="0">
                          <a:solidFill>
                            <a:srgbClr val="000000"/>
                          </a:solidFill>
                          <a:latin typeface="Roboto Condensed"/>
                        </a:rPr>
                        <a:t> </a:t>
                      </a:r>
                      <a:r>
                        <a:rPr lang="en-US" sz="3500" dirty="0" err="1">
                          <a:solidFill>
                            <a:srgbClr val="000000"/>
                          </a:solidFill>
                          <a:latin typeface="Roboto Condensed"/>
                        </a:rPr>
                        <a:t>lại</a:t>
                      </a:r>
                      <a:r>
                        <a:rPr lang="en-US" sz="3500" dirty="0">
                          <a:solidFill>
                            <a:srgbClr val="000000"/>
                          </a:solidFill>
                          <a:latin typeface="Roboto Condensed"/>
                        </a:rPr>
                        <a:t>:</a:t>
                      </a:r>
                      <a:endParaRPr lang="en-US" sz="1100" dirty="0"/>
                    </a:p>
                    <a:p>
                      <a:pPr algn="l">
                        <a:lnSpc>
                          <a:spcPts val="5040"/>
                        </a:lnSpc>
                      </a:pPr>
                      <a:r>
                        <a:rPr lang="en-US" sz="3500" dirty="0">
                          <a:solidFill>
                            <a:srgbClr val="000000"/>
                          </a:solidFill>
                          <a:latin typeface="Roboto Condensed"/>
                        </a:rPr>
                        <a:t>+ </a:t>
                      </a:r>
                      <a:r>
                        <a:rPr lang="en-US" sz="3500" dirty="0" err="1">
                          <a:solidFill>
                            <a:srgbClr val="000000"/>
                          </a:solidFill>
                          <a:latin typeface="Roboto Condensed"/>
                        </a:rPr>
                        <a:t>Hùng</a:t>
                      </a:r>
                      <a:r>
                        <a:rPr lang="en-US" sz="3500" dirty="0">
                          <a:solidFill>
                            <a:srgbClr val="000000"/>
                          </a:solidFill>
                          <a:latin typeface="Roboto Condensed"/>
                        </a:rPr>
                        <a:t> </a:t>
                      </a:r>
                      <a:r>
                        <a:rPr lang="en-US" sz="3500" dirty="0" err="1">
                          <a:solidFill>
                            <a:srgbClr val="000000"/>
                          </a:solidFill>
                          <a:latin typeface="Roboto Condensed"/>
                        </a:rPr>
                        <a:t>Vương</a:t>
                      </a:r>
                      <a:r>
                        <a:rPr lang="en-US" sz="3500" dirty="0">
                          <a:solidFill>
                            <a:srgbClr val="000000"/>
                          </a:solidFill>
                          <a:latin typeface="Roboto Condensed"/>
                        </a:rPr>
                        <a:t> </a:t>
                      </a:r>
                      <a:r>
                        <a:rPr lang="en-US" sz="3500" dirty="0" err="1">
                          <a:solidFill>
                            <a:srgbClr val="000000"/>
                          </a:solidFill>
                          <a:latin typeface="Roboto Condensed"/>
                        </a:rPr>
                        <a:t>thứ</a:t>
                      </a:r>
                      <a:r>
                        <a:rPr lang="en-US" sz="3500" dirty="0">
                          <a:solidFill>
                            <a:srgbClr val="000000"/>
                          </a:solidFill>
                          <a:latin typeface="Roboto Condensed"/>
                        </a:rPr>
                        <a:t> </a:t>
                      </a:r>
                      <a:r>
                        <a:rPr lang="en-US" sz="3500" dirty="0" err="1">
                          <a:solidFill>
                            <a:srgbClr val="000000"/>
                          </a:solidFill>
                          <a:latin typeface="Roboto Condensed"/>
                        </a:rPr>
                        <a:t>mười</a:t>
                      </a:r>
                      <a:r>
                        <a:rPr lang="en-US" sz="3500" dirty="0">
                          <a:solidFill>
                            <a:srgbClr val="000000"/>
                          </a:solidFill>
                          <a:latin typeface="Roboto Condensed"/>
                        </a:rPr>
                        <a:t> </a:t>
                      </a:r>
                      <a:r>
                        <a:rPr lang="en-US" sz="3500" dirty="0" err="1">
                          <a:solidFill>
                            <a:srgbClr val="000000"/>
                          </a:solidFill>
                          <a:latin typeface="Roboto Condensed"/>
                        </a:rPr>
                        <a:t>tám</a:t>
                      </a:r>
                      <a:r>
                        <a:rPr lang="en-US" sz="3500" dirty="0">
                          <a:solidFill>
                            <a:srgbClr val="000000"/>
                          </a:solidFill>
                          <a:latin typeface="Roboto Condensed"/>
                        </a:rPr>
                        <a:t> </a:t>
                      </a:r>
                      <a:r>
                        <a:rPr lang="en-US" sz="3500" dirty="0" err="1">
                          <a:solidFill>
                            <a:srgbClr val="000000"/>
                          </a:solidFill>
                          <a:latin typeface="Roboto Condensed"/>
                        </a:rPr>
                        <a:t>kén</a:t>
                      </a:r>
                      <a:r>
                        <a:rPr lang="en-US" sz="3500" dirty="0">
                          <a:solidFill>
                            <a:srgbClr val="000000"/>
                          </a:solidFill>
                          <a:latin typeface="Roboto Condensed"/>
                        </a:rPr>
                        <a:t> </a:t>
                      </a:r>
                      <a:r>
                        <a:rPr lang="en-US" sz="3500" dirty="0" err="1">
                          <a:solidFill>
                            <a:srgbClr val="000000"/>
                          </a:solidFill>
                          <a:latin typeface="Roboto Condensed"/>
                        </a:rPr>
                        <a:t>chồng</a:t>
                      </a:r>
                      <a:r>
                        <a:rPr lang="en-US" sz="3500" dirty="0">
                          <a:solidFill>
                            <a:srgbClr val="000000"/>
                          </a:solidFill>
                          <a:latin typeface="Roboto Condensed"/>
                        </a:rPr>
                        <a:t> </a:t>
                      </a:r>
                      <a:r>
                        <a:rPr lang="en-US" sz="3500" dirty="0" err="1">
                          <a:solidFill>
                            <a:srgbClr val="000000"/>
                          </a:solidFill>
                          <a:latin typeface="Roboto Condensed"/>
                        </a:rPr>
                        <a:t>cho</a:t>
                      </a:r>
                      <a:r>
                        <a:rPr lang="en-US" sz="3500" dirty="0">
                          <a:solidFill>
                            <a:srgbClr val="000000"/>
                          </a:solidFill>
                          <a:latin typeface="Roboto Condensed"/>
                        </a:rPr>
                        <a:t> con </a:t>
                      </a:r>
                      <a:r>
                        <a:rPr lang="en-US" sz="3500" dirty="0" err="1">
                          <a:solidFill>
                            <a:srgbClr val="000000"/>
                          </a:solidFill>
                          <a:latin typeface="Roboto Condensed"/>
                        </a:rPr>
                        <a:t>gái</a:t>
                      </a:r>
                      <a:r>
                        <a:rPr lang="en-US" sz="3500" dirty="0">
                          <a:solidFill>
                            <a:srgbClr val="000000"/>
                          </a:solidFill>
                          <a:latin typeface="Roboto Condensed"/>
                        </a:rPr>
                        <a:t> </a:t>
                      </a:r>
                      <a:r>
                        <a:rPr lang="en-US" sz="3500" dirty="0" err="1">
                          <a:solidFill>
                            <a:srgbClr val="000000"/>
                          </a:solidFill>
                          <a:latin typeface="Roboto Condensed"/>
                        </a:rPr>
                        <a:t>là</a:t>
                      </a:r>
                      <a:r>
                        <a:rPr lang="en-US" sz="3500" dirty="0">
                          <a:solidFill>
                            <a:srgbClr val="000000"/>
                          </a:solidFill>
                          <a:latin typeface="Roboto Condensed"/>
                        </a:rPr>
                        <a:t> </a:t>
                      </a:r>
                      <a:r>
                        <a:rPr lang="en-US" sz="3500" dirty="0" err="1">
                          <a:solidFill>
                            <a:srgbClr val="000000"/>
                          </a:solidFill>
                          <a:latin typeface="Roboto Condensed"/>
                        </a:rPr>
                        <a:t>Mị</a:t>
                      </a:r>
                      <a:r>
                        <a:rPr lang="en-US" sz="3500" dirty="0">
                          <a:solidFill>
                            <a:srgbClr val="000000"/>
                          </a:solidFill>
                          <a:latin typeface="Roboto Condensed"/>
                        </a:rPr>
                        <a:t> </a:t>
                      </a:r>
                      <a:r>
                        <a:rPr lang="en-US" sz="3500" dirty="0" err="1">
                          <a:solidFill>
                            <a:srgbClr val="000000"/>
                          </a:solidFill>
                          <a:latin typeface="Roboto Condensed"/>
                        </a:rPr>
                        <a:t>Nương</a:t>
                      </a:r>
                      <a:r>
                        <a:rPr lang="en-US" sz="3500" dirty="0">
                          <a:solidFill>
                            <a:srgbClr val="000000"/>
                          </a:solidFill>
                          <a:latin typeface="Roboto Condensed"/>
                        </a:rPr>
                        <a:t>.</a:t>
                      </a:r>
                    </a:p>
                    <a:p>
                      <a:pPr algn="l">
                        <a:lnSpc>
                          <a:spcPts val="5040"/>
                        </a:lnSpc>
                      </a:pPr>
                      <a:r>
                        <a:rPr lang="en-US" sz="3500" dirty="0">
                          <a:solidFill>
                            <a:srgbClr val="000000"/>
                          </a:solidFill>
                          <a:latin typeface="Roboto Condensed"/>
                        </a:rPr>
                        <a:t>+ </a:t>
                      </a:r>
                      <a:r>
                        <a:rPr lang="en-US" sz="3500" dirty="0" err="1">
                          <a:solidFill>
                            <a:srgbClr val="000000"/>
                          </a:solidFill>
                          <a:latin typeface="Roboto Condensed"/>
                        </a:rPr>
                        <a:t>Sơn</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 </a:t>
                      </a:r>
                      <a:r>
                        <a:rPr lang="en-US" sz="3500" dirty="0" err="1">
                          <a:solidFill>
                            <a:srgbClr val="000000"/>
                          </a:solidFill>
                          <a:latin typeface="Roboto Condensed"/>
                        </a:rPr>
                        <a:t>và</a:t>
                      </a:r>
                      <a:r>
                        <a:rPr lang="en-US" sz="3500" dirty="0">
                          <a:solidFill>
                            <a:srgbClr val="000000"/>
                          </a:solidFill>
                          <a:latin typeface="Roboto Condensed"/>
                        </a:rPr>
                        <a:t> </a:t>
                      </a:r>
                      <a:r>
                        <a:rPr lang="en-US" sz="3500" dirty="0" err="1">
                          <a:solidFill>
                            <a:srgbClr val="000000"/>
                          </a:solidFill>
                          <a:latin typeface="Roboto Condensed"/>
                        </a:rPr>
                        <a:t>Thủy</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 - </a:t>
                      </a:r>
                      <a:r>
                        <a:rPr lang="en-US" sz="3500" dirty="0" err="1">
                          <a:solidFill>
                            <a:srgbClr val="000000"/>
                          </a:solidFill>
                          <a:latin typeface="Roboto Condensed"/>
                        </a:rPr>
                        <a:t>hai</a:t>
                      </a:r>
                      <a:r>
                        <a:rPr lang="en-US" sz="3500" dirty="0">
                          <a:solidFill>
                            <a:srgbClr val="000000"/>
                          </a:solidFill>
                          <a:latin typeface="Roboto Condensed"/>
                        </a:rPr>
                        <a:t> </a:t>
                      </a:r>
                      <a:r>
                        <a:rPr lang="en-US" sz="3500" dirty="0" err="1">
                          <a:solidFill>
                            <a:srgbClr val="000000"/>
                          </a:solidFill>
                          <a:latin typeface="Roboto Condensed"/>
                        </a:rPr>
                        <a:t>chàng</a:t>
                      </a:r>
                      <a:r>
                        <a:rPr lang="en-US" sz="3500" dirty="0">
                          <a:solidFill>
                            <a:srgbClr val="000000"/>
                          </a:solidFill>
                          <a:latin typeface="Roboto Condensed"/>
                        </a:rPr>
                        <a:t> </a:t>
                      </a:r>
                      <a:r>
                        <a:rPr lang="en-US" sz="3500" dirty="0" err="1">
                          <a:solidFill>
                            <a:srgbClr val="000000"/>
                          </a:solidFill>
                          <a:latin typeface="Roboto Condensed"/>
                        </a:rPr>
                        <a:t>trai</a:t>
                      </a:r>
                      <a:r>
                        <a:rPr lang="en-US" sz="3500" dirty="0">
                          <a:solidFill>
                            <a:srgbClr val="000000"/>
                          </a:solidFill>
                          <a:latin typeface="Roboto Condensed"/>
                        </a:rPr>
                        <a:t> </a:t>
                      </a:r>
                      <a:r>
                        <a:rPr lang="en-US" sz="3500" dirty="0" err="1">
                          <a:solidFill>
                            <a:srgbClr val="000000"/>
                          </a:solidFill>
                          <a:latin typeface="Roboto Condensed"/>
                        </a:rPr>
                        <a:t>tài</a:t>
                      </a:r>
                      <a:r>
                        <a:rPr lang="en-US" sz="3500" dirty="0">
                          <a:solidFill>
                            <a:srgbClr val="000000"/>
                          </a:solidFill>
                          <a:latin typeface="Roboto Condensed"/>
                        </a:rPr>
                        <a:t> </a:t>
                      </a:r>
                      <a:r>
                        <a:rPr lang="en-US" sz="3500" dirty="0" err="1">
                          <a:solidFill>
                            <a:srgbClr val="000000"/>
                          </a:solidFill>
                          <a:latin typeface="Roboto Condensed"/>
                        </a:rPr>
                        <a:t>giỏi</a:t>
                      </a:r>
                      <a:r>
                        <a:rPr lang="en-US" sz="3500" dirty="0">
                          <a:solidFill>
                            <a:srgbClr val="000000"/>
                          </a:solidFill>
                          <a:latin typeface="Roboto Condensed"/>
                        </a:rPr>
                        <a:t> </a:t>
                      </a:r>
                      <a:r>
                        <a:rPr lang="en-US" sz="3500" dirty="0" err="1">
                          <a:solidFill>
                            <a:srgbClr val="000000"/>
                          </a:solidFill>
                          <a:latin typeface="Roboto Condensed"/>
                        </a:rPr>
                        <a:t>đến</a:t>
                      </a:r>
                      <a:r>
                        <a:rPr lang="en-US" sz="3500" dirty="0">
                          <a:solidFill>
                            <a:srgbClr val="000000"/>
                          </a:solidFill>
                          <a:latin typeface="Roboto Condensed"/>
                        </a:rPr>
                        <a:t> </a:t>
                      </a:r>
                      <a:r>
                        <a:rPr lang="en-US" sz="3500" dirty="0" err="1">
                          <a:solidFill>
                            <a:srgbClr val="000000"/>
                          </a:solidFill>
                          <a:latin typeface="Roboto Condensed"/>
                        </a:rPr>
                        <a:t>cầu</a:t>
                      </a:r>
                      <a:r>
                        <a:rPr lang="en-US" sz="3500" dirty="0">
                          <a:solidFill>
                            <a:srgbClr val="000000"/>
                          </a:solidFill>
                          <a:latin typeface="Roboto Condensed"/>
                        </a:rPr>
                        <a:t> </a:t>
                      </a:r>
                      <a:r>
                        <a:rPr lang="en-US" sz="3500" dirty="0" err="1">
                          <a:solidFill>
                            <a:srgbClr val="000000"/>
                          </a:solidFill>
                          <a:latin typeface="Roboto Condensed"/>
                        </a:rPr>
                        <a:t>hôn</a:t>
                      </a:r>
                      <a:r>
                        <a:rPr lang="en-US" sz="3500" dirty="0">
                          <a:solidFill>
                            <a:srgbClr val="000000"/>
                          </a:solidFill>
                          <a:latin typeface="Roboto Condensed"/>
                        </a:rPr>
                        <a:t>.</a:t>
                      </a:r>
                    </a:p>
                    <a:p>
                      <a:pPr algn="l">
                        <a:lnSpc>
                          <a:spcPts val="5040"/>
                        </a:lnSpc>
                      </a:pPr>
                      <a:r>
                        <a:rPr lang="en-US" sz="3500" dirty="0">
                          <a:solidFill>
                            <a:srgbClr val="000000"/>
                          </a:solidFill>
                          <a:latin typeface="Roboto Condensed"/>
                        </a:rPr>
                        <a:t>+ </a:t>
                      </a:r>
                      <a:r>
                        <a:rPr lang="en-US" sz="3500" dirty="0" err="1">
                          <a:solidFill>
                            <a:srgbClr val="000000"/>
                          </a:solidFill>
                          <a:latin typeface="Roboto Condensed"/>
                        </a:rPr>
                        <a:t>Sơn</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 </a:t>
                      </a:r>
                      <a:r>
                        <a:rPr lang="en-US" sz="3500" dirty="0" err="1">
                          <a:solidFill>
                            <a:srgbClr val="000000"/>
                          </a:solidFill>
                          <a:latin typeface="Roboto Condensed"/>
                        </a:rPr>
                        <a:t>mang</a:t>
                      </a:r>
                      <a:r>
                        <a:rPr lang="en-US" sz="3500" dirty="0">
                          <a:solidFill>
                            <a:srgbClr val="000000"/>
                          </a:solidFill>
                          <a:latin typeface="Roboto Condensed"/>
                        </a:rPr>
                        <a:t> </a:t>
                      </a:r>
                      <a:r>
                        <a:rPr lang="en-US" sz="3500" dirty="0" err="1">
                          <a:solidFill>
                            <a:srgbClr val="000000"/>
                          </a:solidFill>
                          <a:latin typeface="Roboto Condensed"/>
                        </a:rPr>
                        <a:t>được</a:t>
                      </a:r>
                      <a:r>
                        <a:rPr lang="en-US" sz="3500" dirty="0">
                          <a:solidFill>
                            <a:srgbClr val="000000"/>
                          </a:solidFill>
                          <a:latin typeface="Roboto Condensed"/>
                        </a:rPr>
                        <a:t> </a:t>
                      </a:r>
                      <a:r>
                        <a:rPr lang="en-US" sz="3500" dirty="0" err="1">
                          <a:solidFill>
                            <a:srgbClr val="000000"/>
                          </a:solidFill>
                          <a:latin typeface="Roboto Condensed"/>
                        </a:rPr>
                        <a:t>lễ</a:t>
                      </a:r>
                      <a:r>
                        <a:rPr lang="en-US" sz="3500" dirty="0">
                          <a:solidFill>
                            <a:srgbClr val="000000"/>
                          </a:solidFill>
                          <a:latin typeface="Roboto Condensed"/>
                        </a:rPr>
                        <a:t> </a:t>
                      </a:r>
                      <a:r>
                        <a:rPr lang="en-US" sz="3500" dirty="0" err="1">
                          <a:solidFill>
                            <a:srgbClr val="000000"/>
                          </a:solidFill>
                          <a:latin typeface="Roboto Condensed"/>
                        </a:rPr>
                        <a:t>vật</a:t>
                      </a:r>
                      <a:r>
                        <a:rPr lang="en-US" sz="3500" dirty="0">
                          <a:solidFill>
                            <a:srgbClr val="000000"/>
                          </a:solidFill>
                          <a:latin typeface="Roboto Condensed"/>
                        </a:rPr>
                        <a:t> </a:t>
                      </a:r>
                      <a:r>
                        <a:rPr lang="en-US" sz="3500" dirty="0" err="1">
                          <a:solidFill>
                            <a:srgbClr val="000000"/>
                          </a:solidFill>
                          <a:latin typeface="Roboto Condensed"/>
                        </a:rPr>
                        <a:t>đến</a:t>
                      </a:r>
                      <a:r>
                        <a:rPr lang="en-US" sz="3500" dirty="0">
                          <a:solidFill>
                            <a:srgbClr val="000000"/>
                          </a:solidFill>
                          <a:latin typeface="Roboto Condensed"/>
                        </a:rPr>
                        <a:t> </a:t>
                      </a:r>
                      <a:r>
                        <a:rPr lang="en-US" sz="3500" dirty="0" err="1">
                          <a:solidFill>
                            <a:srgbClr val="000000"/>
                          </a:solidFill>
                          <a:latin typeface="Roboto Condensed"/>
                        </a:rPr>
                        <a:t>trước</a:t>
                      </a:r>
                      <a:r>
                        <a:rPr lang="en-US" sz="3500" dirty="0">
                          <a:solidFill>
                            <a:srgbClr val="000000"/>
                          </a:solidFill>
                          <a:latin typeface="Roboto Condensed"/>
                        </a:rPr>
                        <a:t> </a:t>
                      </a:r>
                      <a:r>
                        <a:rPr lang="en-US" sz="3500" dirty="0" err="1">
                          <a:solidFill>
                            <a:srgbClr val="000000"/>
                          </a:solidFill>
                          <a:latin typeface="Roboto Condensed"/>
                        </a:rPr>
                        <a:t>theo</a:t>
                      </a:r>
                      <a:r>
                        <a:rPr lang="en-US" sz="3500" dirty="0">
                          <a:solidFill>
                            <a:srgbClr val="000000"/>
                          </a:solidFill>
                          <a:latin typeface="Roboto Condensed"/>
                        </a:rPr>
                        <a:t> </a:t>
                      </a:r>
                      <a:r>
                        <a:rPr lang="en-US" sz="3500" dirty="0" err="1">
                          <a:solidFill>
                            <a:srgbClr val="000000"/>
                          </a:solidFill>
                          <a:latin typeface="Roboto Condensed"/>
                        </a:rPr>
                        <a:t>yêu</a:t>
                      </a:r>
                      <a:r>
                        <a:rPr lang="en-US" sz="3500" dirty="0">
                          <a:solidFill>
                            <a:srgbClr val="000000"/>
                          </a:solidFill>
                          <a:latin typeface="Roboto Condensed"/>
                        </a:rPr>
                        <a:t> </a:t>
                      </a:r>
                      <a:r>
                        <a:rPr lang="en-US" sz="3500" dirty="0" err="1">
                          <a:solidFill>
                            <a:srgbClr val="000000"/>
                          </a:solidFill>
                          <a:latin typeface="Roboto Condensed"/>
                        </a:rPr>
                        <a:t>cầu</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Vua</a:t>
                      </a:r>
                      <a:r>
                        <a:rPr lang="en-US" sz="3500" dirty="0">
                          <a:solidFill>
                            <a:srgbClr val="000000"/>
                          </a:solidFill>
                          <a:latin typeface="Roboto Condensed"/>
                        </a:rPr>
                        <a:t> </a:t>
                      </a:r>
                      <a:r>
                        <a:rPr lang="en-US" sz="3500" dirty="0" err="1">
                          <a:solidFill>
                            <a:srgbClr val="000000"/>
                          </a:solidFill>
                          <a:latin typeface="Roboto Condensed"/>
                        </a:rPr>
                        <a:t>Hùng</a:t>
                      </a:r>
                      <a:r>
                        <a:rPr lang="en-US" sz="3500" dirty="0">
                          <a:solidFill>
                            <a:srgbClr val="000000"/>
                          </a:solidFill>
                          <a:latin typeface="Roboto Condensed"/>
                        </a:rPr>
                        <a:t> </a:t>
                      </a:r>
                      <a:r>
                        <a:rPr lang="en-US" sz="3500" dirty="0" err="1">
                          <a:solidFill>
                            <a:srgbClr val="000000"/>
                          </a:solidFill>
                          <a:latin typeface="Roboto Condensed"/>
                        </a:rPr>
                        <a:t>đến</a:t>
                      </a:r>
                      <a:r>
                        <a:rPr lang="en-US" sz="3500" dirty="0">
                          <a:solidFill>
                            <a:srgbClr val="000000"/>
                          </a:solidFill>
                          <a:latin typeface="Roboto Condensed"/>
                        </a:rPr>
                        <a:t> </a:t>
                      </a:r>
                      <a:r>
                        <a:rPr lang="en-US" sz="3500" dirty="0" err="1">
                          <a:solidFill>
                            <a:srgbClr val="000000"/>
                          </a:solidFill>
                          <a:latin typeface="Roboto Condensed"/>
                        </a:rPr>
                        <a:t>được</a:t>
                      </a:r>
                      <a:r>
                        <a:rPr lang="en-US" sz="3500" dirty="0">
                          <a:solidFill>
                            <a:srgbClr val="000000"/>
                          </a:solidFill>
                          <a:latin typeface="Roboto Condensed"/>
                        </a:rPr>
                        <a:t> </a:t>
                      </a:r>
                      <a:r>
                        <a:rPr lang="en-US" sz="3500" dirty="0" err="1">
                          <a:solidFill>
                            <a:srgbClr val="000000"/>
                          </a:solidFill>
                          <a:latin typeface="Roboto Condensed"/>
                        </a:rPr>
                        <a:t>cưới</a:t>
                      </a:r>
                      <a:r>
                        <a:rPr lang="en-US" sz="3500" dirty="0">
                          <a:solidFill>
                            <a:srgbClr val="000000"/>
                          </a:solidFill>
                          <a:latin typeface="Roboto Condensed"/>
                        </a:rPr>
                        <a:t> </a:t>
                      </a:r>
                      <a:r>
                        <a:rPr lang="en-US" sz="3500" dirty="0" err="1">
                          <a:solidFill>
                            <a:srgbClr val="000000"/>
                          </a:solidFill>
                          <a:latin typeface="Roboto Condensed"/>
                        </a:rPr>
                        <a:t>Mị</a:t>
                      </a:r>
                      <a:r>
                        <a:rPr lang="en-US" sz="3500" dirty="0">
                          <a:solidFill>
                            <a:srgbClr val="000000"/>
                          </a:solidFill>
                          <a:latin typeface="Roboto Condensed"/>
                        </a:rPr>
                        <a:t> </a:t>
                      </a:r>
                      <a:r>
                        <a:rPr lang="en-US" sz="3500" dirty="0" err="1">
                          <a:solidFill>
                            <a:srgbClr val="000000"/>
                          </a:solidFill>
                          <a:latin typeface="Roboto Condensed"/>
                        </a:rPr>
                        <a:t>Nương</a:t>
                      </a:r>
                      <a:r>
                        <a:rPr lang="en-US" sz="3500" dirty="0">
                          <a:solidFill>
                            <a:srgbClr val="000000"/>
                          </a:solidFill>
                          <a:latin typeface="Roboto Condensed"/>
                        </a:rPr>
                        <a:t>.</a:t>
                      </a:r>
                    </a:p>
                    <a:p>
                      <a:pPr algn="l">
                        <a:lnSpc>
                          <a:spcPts val="5040"/>
                        </a:lnSpc>
                      </a:pPr>
                      <a:r>
                        <a:rPr lang="en-US" sz="3500" dirty="0">
                          <a:solidFill>
                            <a:srgbClr val="000000"/>
                          </a:solidFill>
                          <a:latin typeface="Roboto Condensed"/>
                        </a:rPr>
                        <a:t>+ </a:t>
                      </a:r>
                      <a:r>
                        <a:rPr lang="en-US" sz="3500" dirty="0" err="1">
                          <a:solidFill>
                            <a:srgbClr val="000000"/>
                          </a:solidFill>
                          <a:latin typeface="Roboto Condensed"/>
                        </a:rPr>
                        <a:t>Thủy</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 </a:t>
                      </a:r>
                      <a:r>
                        <a:rPr lang="en-US" sz="3500" dirty="0" err="1">
                          <a:solidFill>
                            <a:srgbClr val="000000"/>
                          </a:solidFill>
                          <a:latin typeface="Roboto Condensed"/>
                        </a:rPr>
                        <a:t>đến</a:t>
                      </a:r>
                      <a:r>
                        <a:rPr lang="en-US" sz="3500" dirty="0">
                          <a:solidFill>
                            <a:srgbClr val="000000"/>
                          </a:solidFill>
                          <a:latin typeface="Roboto Condensed"/>
                        </a:rPr>
                        <a:t> </a:t>
                      </a:r>
                      <a:r>
                        <a:rPr lang="en-US" sz="3500" dirty="0" err="1">
                          <a:solidFill>
                            <a:srgbClr val="000000"/>
                          </a:solidFill>
                          <a:latin typeface="Roboto Condensed"/>
                        </a:rPr>
                        <a:t>sau</a:t>
                      </a:r>
                      <a:r>
                        <a:rPr lang="en-US" sz="3500" dirty="0">
                          <a:solidFill>
                            <a:srgbClr val="000000"/>
                          </a:solidFill>
                          <a:latin typeface="Roboto Condensed"/>
                        </a:rPr>
                        <a:t> </a:t>
                      </a:r>
                      <a:r>
                        <a:rPr lang="en-US" sz="3500" dirty="0" err="1">
                          <a:solidFill>
                            <a:srgbClr val="000000"/>
                          </a:solidFill>
                          <a:latin typeface="Roboto Condensed"/>
                        </a:rPr>
                        <a:t>không</a:t>
                      </a:r>
                      <a:r>
                        <a:rPr lang="en-US" sz="3500" dirty="0">
                          <a:solidFill>
                            <a:srgbClr val="000000"/>
                          </a:solidFill>
                          <a:latin typeface="Roboto Condensed"/>
                        </a:rPr>
                        <a:t> </a:t>
                      </a:r>
                      <a:r>
                        <a:rPr lang="en-US" sz="3500" dirty="0" err="1">
                          <a:solidFill>
                            <a:srgbClr val="000000"/>
                          </a:solidFill>
                          <a:latin typeface="Roboto Condensed"/>
                        </a:rPr>
                        <a:t>lấy</a:t>
                      </a:r>
                      <a:r>
                        <a:rPr lang="en-US" sz="3500" dirty="0">
                          <a:solidFill>
                            <a:srgbClr val="000000"/>
                          </a:solidFill>
                          <a:latin typeface="Roboto Condensed"/>
                        </a:rPr>
                        <a:t> </a:t>
                      </a:r>
                      <a:r>
                        <a:rPr lang="en-US" sz="3500" dirty="0" err="1">
                          <a:solidFill>
                            <a:srgbClr val="000000"/>
                          </a:solidFill>
                          <a:latin typeface="Roboto Condensed"/>
                        </a:rPr>
                        <a:t>được</a:t>
                      </a:r>
                      <a:r>
                        <a:rPr lang="en-US" sz="3500" dirty="0">
                          <a:solidFill>
                            <a:srgbClr val="000000"/>
                          </a:solidFill>
                          <a:latin typeface="Roboto Condensed"/>
                        </a:rPr>
                        <a:t> </a:t>
                      </a:r>
                      <a:r>
                        <a:rPr lang="en-US" sz="3500" dirty="0" err="1">
                          <a:solidFill>
                            <a:srgbClr val="000000"/>
                          </a:solidFill>
                          <a:latin typeface="Roboto Condensed"/>
                        </a:rPr>
                        <a:t>vợ</a:t>
                      </a:r>
                      <a:r>
                        <a:rPr lang="en-US" sz="3500" dirty="0">
                          <a:solidFill>
                            <a:srgbClr val="000000"/>
                          </a:solidFill>
                          <a:latin typeface="Roboto Condensed"/>
                        </a:rPr>
                        <a:t> </a:t>
                      </a:r>
                      <a:r>
                        <a:rPr lang="en-US" sz="3500" dirty="0" err="1">
                          <a:solidFill>
                            <a:srgbClr val="000000"/>
                          </a:solidFill>
                          <a:latin typeface="Roboto Condensed"/>
                        </a:rPr>
                        <a:t>bèn</a:t>
                      </a:r>
                      <a:r>
                        <a:rPr lang="en-US" sz="3500" dirty="0">
                          <a:solidFill>
                            <a:srgbClr val="000000"/>
                          </a:solidFill>
                          <a:latin typeface="Roboto Condensed"/>
                        </a:rPr>
                        <a:t> </a:t>
                      </a:r>
                      <a:r>
                        <a:rPr lang="en-US" sz="3500" dirty="0" err="1">
                          <a:solidFill>
                            <a:srgbClr val="000000"/>
                          </a:solidFill>
                          <a:latin typeface="Roboto Condensed"/>
                        </a:rPr>
                        <a:t>dâng</a:t>
                      </a:r>
                      <a:r>
                        <a:rPr lang="en-US" sz="3500" dirty="0">
                          <a:solidFill>
                            <a:srgbClr val="000000"/>
                          </a:solidFill>
                          <a:latin typeface="Roboto Condensed"/>
                        </a:rPr>
                        <a:t> </a:t>
                      </a:r>
                      <a:r>
                        <a:rPr lang="en-US" sz="3500" dirty="0" err="1">
                          <a:solidFill>
                            <a:srgbClr val="000000"/>
                          </a:solidFill>
                          <a:latin typeface="Roboto Condensed"/>
                        </a:rPr>
                        <a:t>nước</a:t>
                      </a:r>
                      <a:r>
                        <a:rPr lang="en-US" sz="3500" dirty="0">
                          <a:solidFill>
                            <a:srgbClr val="000000"/>
                          </a:solidFill>
                          <a:latin typeface="Roboto Condensed"/>
                        </a:rPr>
                        <a:t> </a:t>
                      </a:r>
                      <a:r>
                        <a:rPr lang="en-US" sz="3500" dirty="0" err="1">
                          <a:solidFill>
                            <a:srgbClr val="000000"/>
                          </a:solidFill>
                          <a:latin typeface="Roboto Condensed"/>
                        </a:rPr>
                        <a:t>đánh</a:t>
                      </a:r>
                      <a:r>
                        <a:rPr lang="en-US" sz="3500" dirty="0">
                          <a:solidFill>
                            <a:srgbClr val="000000"/>
                          </a:solidFill>
                          <a:latin typeface="Roboto Condensed"/>
                        </a:rPr>
                        <a:t> </a:t>
                      </a:r>
                      <a:r>
                        <a:rPr lang="en-US" sz="3500" dirty="0" err="1">
                          <a:solidFill>
                            <a:srgbClr val="000000"/>
                          </a:solidFill>
                          <a:latin typeface="Roboto Condensed"/>
                        </a:rPr>
                        <a:t>Sơn</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 </a:t>
                      </a:r>
                      <a:r>
                        <a:rPr lang="en-US" sz="3500" dirty="0" err="1">
                          <a:solidFill>
                            <a:srgbClr val="000000"/>
                          </a:solidFill>
                          <a:latin typeface="Roboto Condensed"/>
                        </a:rPr>
                        <a:t>nhưng</a:t>
                      </a:r>
                      <a:r>
                        <a:rPr lang="en-US" sz="3500" dirty="0">
                          <a:solidFill>
                            <a:srgbClr val="000000"/>
                          </a:solidFill>
                          <a:latin typeface="Roboto Condensed"/>
                        </a:rPr>
                        <a:t> </a:t>
                      </a:r>
                      <a:r>
                        <a:rPr lang="en-US" sz="3500" dirty="0" err="1">
                          <a:solidFill>
                            <a:srgbClr val="000000"/>
                          </a:solidFill>
                          <a:latin typeface="Roboto Condensed"/>
                        </a:rPr>
                        <a:t>năm</a:t>
                      </a:r>
                      <a:r>
                        <a:rPr lang="en-US" sz="3500" dirty="0">
                          <a:solidFill>
                            <a:srgbClr val="000000"/>
                          </a:solidFill>
                          <a:latin typeface="Roboto Condensed"/>
                        </a:rPr>
                        <a:t> </a:t>
                      </a:r>
                      <a:r>
                        <a:rPr lang="en-US" sz="3500" dirty="0" err="1">
                          <a:solidFill>
                            <a:srgbClr val="000000"/>
                          </a:solidFill>
                          <a:latin typeface="Roboto Condensed"/>
                        </a:rPr>
                        <a:t>nào</a:t>
                      </a:r>
                      <a:r>
                        <a:rPr lang="en-US" sz="3500" dirty="0">
                          <a:solidFill>
                            <a:srgbClr val="000000"/>
                          </a:solidFill>
                          <a:latin typeface="Roboto Condensed"/>
                        </a:rPr>
                        <a:t> </a:t>
                      </a:r>
                      <a:r>
                        <a:rPr lang="en-US" sz="3500" dirty="0" err="1">
                          <a:solidFill>
                            <a:srgbClr val="000000"/>
                          </a:solidFill>
                          <a:latin typeface="Roboto Condensed"/>
                        </a:rPr>
                        <a:t>cũng</a:t>
                      </a:r>
                      <a:r>
                        <a:rPr lang="en-US" sz="3500" dirty="0">
                          <a:solidFill>
                            <a:srgbClr val="000000"/>
                          </a:solidFill>
                          <a:latin typeface="Roboto Condensed"/>
                        </a:rPr>
                        <a:t> </a:t>
                      </a:r>
                      <a:r>
                        <a:rPr lang="en-US" sz="3500" dirty="0" err="1">
                          <a:solidFill>
                            <a:srgbClr val="000000"/>
                          </a:solidFill>
                          <a:latin typeface="Roboto Condensed"/>
                        </a:rPr>
                        <a:t>thua</a:t>
                      </a:r>
                      <a:r>
                        <a:rPr lang="en-US" sz="3500" dirty="0">
                          <a:solidFill>
                            <a:srgbClr val="000000"/>
                          </a:solidFill>
                          <a:latin typeface="Roboto Condensed"/>
                        </a:rPr>
                        <a:t>.</a:t>
                      </a:r>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
        <p:nvSpPr>
          <p:cNvPr id="4" name="TextBox 4"/>
          <p:cNvSpPr txBox="1"/>
          <p:nvPr/>
        </p:nvSpPr>
        <p:spPr>
          <a:xfrm>
            <a:off x="717923" y="410034"/>
            <a:ext cx="17173750" cy="843146"/>
          </a:xfrm>
          <a:prstGeom prst="rect">
            <a:avLst/>
          </a:prstGeom>
        </p:spPr>
        <p:txBody>
          <a:bodyPr lIns="0" tIns="0" rIns="0" bIns="0" rtlCol="0" anchor="t">
            <a:spAutoFit/>
          </a:bodyPr>
          <a:lstStyle/>
          <a:p>
            <a:pPr algn="l">
              <a:lnSpc>
                <a:spcPts val="6710"/>
              </a:lnSpc>
            </a:pPr>
            <a:r>
              <a:rPr lang="en-US" sz="5500" spc="10">
                <a:solidFill>
                  <a:srgbClr val="6E5773"/>
                </a:solidFill>
                <a:latin typeface="Fraunces Bold"/>
              </a:rPr>
              <a:t>II. PHÂN TÍCH BÀI TÓM TẮT THAM KHẢO</a:t>
            </a:r>
          </a:p>
        </p:txBody>
      </p:sp>
      <p:sp>
        <p:nvSpPr>
          <p:cNvPr id="5" name="TextBox 5"/>
          <p:cNvSpPr txBox="1"/>
          <p:nvPr/>
        </p:nvSpPr>
        <p:spPr>
          <a:xfrm>
            <a:off x="178207" y="1253180"/>
            <a:ext cx="7283077" cy="800167"/>
          </a:xfrm>
          <a:prstGeom prst="rect">
            <a:avLst/>
          </a:prstGeom>
        </p:spPr>
        <p:txBody>
          <a:bodyPr lIns="0" tIns="0" rIns="0" bIns="0" rtlCol="0" anchor="t">
            <a:spAutoFit/>
          </a:bodyPr>
          <a:lstStyle/>
          <a:p>
            <a:pPr marL="1204270" lvl="2" indent="-401423" algn="ctr">
              <a:lnSpc>
                <a:spcPts val="6321"/>
              </a:lnSpc>
              <a:buFont typeface="Arial"/>
              <a:buChar char="⚬"/>
            </a:pPr>
            <a:r>
              <a:rPr lang="en-US" sz="5268" dirty="0" err="1">
                <a:solidFill>
                  <a:srgbClr val="ED5D3B"/>
                </a:solidFill>
                <a:latin typeface="Fraunces"/>
              </a:rPr>
              <a:t>Về</a:t>
            </a:r>
            <a:r>
              <a:rPr lang="en-US" sz="5268" dirty="0">
                <a:solidFill>
                  <a:srgbClr val="ED5D3B"/>
                </a:solidFill>
                <a:latin typeface="Fraunces"/>
              </a:rPr>
              <a:t> </a:t>
            </a:r>
            <a:r>
              <a:rPr lang="en-US" sz="5268" dirty="0" err="1">
                <a:solidFill>
                  <a:srgbClr val="ED5D3B"/>
                </a:solidFill>
                <a:latin typeface="Fraunces"/>
              </a:rPr>
              <a:t>nội</a:t>
            </a:r>
            <a:r>
              <a:rPr lang="en-US" sz="5268" dirty="0">
                <a:solidFill>
                  <a:srgbClr val="ED5D3B"/>
                </a:solidFill>
                <a:latin typeface="Fraunces"/>
              </a:rPr>
              <a:t> dung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7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0"/>
          <a:stretch>
            <a:fillRect/>
          </a:stretch>
        </p:blipFill>
        <p:spPr>
          <a:xfrm rot="2486238">
            <a:off x="6580174" y="2374327"/>
            <a:ext cx="2077664" cy="2112228"/>
          </a:xfrm>
          <a:prstGeom prst="rect">
            <a:avLst/>
          </a:prstGeom>
        </p:spPr>
      </p:pic>
      <p:graphicFrame>
        <p:nvGraphicFramePr>
          <p:cNvPr id="3" name="Table 3"/>
          <p:cNvGraphicFramePr>
            <a:graphicFrameLocks noGrp="1"/>
          </p:cNvGraphicFramePr>
          <p:nvPr/>
        </p:nvGraphicFramePr>
        <p:xfrm>
          <a:off x="213059" y="3430441"/>
          <a:ext cx="17861882" cy="4380000"/>
        </p:xfrm>
        <a:graphic>
          <a:graphicData uri="http://schemas.openxmlformats.org/drawingml/2006/table">
            <a:tbl>
              <a:tblPr/>
              <a:tblGrid>
                <a:gridCol w="5665021">
                  <a:extLst>
                    <a:ext uri="{9D8B030D-6E8A-4147-A177-3AD203B41FA5}">
                      <a16:colId xmlns:a16="http://schemas.microsoft.com/office/drawing/2014/main" val="20000"/>
                    </a:ext>
                  </a:extLst>
                </a:gridCol>
                <a:gridCol w="12196861">
                  <a:extLst>
                    <a:ext uri="{9D8B030D-6E8A-4147-A177-3AD203B41FA5}">
                      <a16:colId xmlns:a16="http://schemas.microsoft.com/office/drawing/2014/main" val="20001"/>
                    </a:ext>
                  </a:extLst>
                </a:gridCol>
              </a:tblGrid>
              <a:tr h="2833866">
                <a:tc>
                  <a:txBody>
                    <a:bodyPr/>
                    <a:lstStyle/>
                    <a:p>
                      <a:pPr algn="ctr">
                        <a:lnSpc>
                          <a:spcPts val="5040"/>
                        </a:lnSpc>
                        <a:defRPr/>
                      </a:pPr>
                      <a:r>
                        <a:rPr lang="en-US" sz="3500">
                          <a:solidFill>
                            <a:srgbClr val="2C2760"/>
                          </a:solidFill>
                          <a:latin typeface="Roboto Condensed Bold"/>
                        </a:rPr>
                        <a:t>Một số từ ngữ quan trọng của văn bản gốc được thể hiện trong văn bản tóm tắt</a:t>
                      </a:r>
                      <a:endParaRPr lang="en-US" sz="1100"/>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D6E5FA"/>
                    </a:solidFill>
                  </a:tcPr>
                </a:tc>
                <a:tc>
                  <a:txBody>
                    <a:bodyPr/>
                    <a:lstStyle/>
                    <a:p>
                      <a:pPr algn="l">
                        <a:lnSpc>
                          <a:spcPts val="5040"/>
                        </a:lnSpc>
                        <a:defRPr/>
                      </a:pPr>
                      <a:r>
                        <a:rPr lang="en-US" sz="3500">
                          <a:solidFill>
                            <a:srgbClr val="000000"/>
                          </a:solidFill>
                          <a:latin typeface="Roboto Condensed"/>
                        </a:rPr>
                        <a:t>Hùng Vương thứ mười tám, Mị Nương, Sơn Tinh – chúa miền non cao, Thủy Tinh – chúa miền nước thẳm, cầu hôn, lễ vật, nổi giận, thua...</a:t>
                      </a:r>
                      <a:endParaRPr lang="en-US" sz="1100"/>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546134">
                <a:tc gridSpan="2">
                  <a:txBody>
                    <a:bodyPr/>
                    <a:lstStyle/>
                    <a:p>
                      <a:pPr algn="ctr">
                        <a:lnSpc>
                          <a:spcPts val="5040"/>
                        </a:lnSpc>
                        <a:defRPr/>
                      </a:pPr>
                      <a:r>
                        <a:rPr lang="en-US" sz="3500" dirty="0">
                          <a:solidFill>
                            <a:srgbClr val="2C2760"/>
                          </a:solidFill>
                          <a:latin typeface="Roboto Condensed"/>
                        </a:rPr>
                        <a:t> </a:t>
                      </a:r>
                      <a:r>
                        <a:rPr lang="en-US" sz="3500" dirty="0" err="1">
                          <a:solidFill>
                            <a:srgbClr val="2C2760"/>
                          </a:solidFill>
                          <a:latin typeface="Roboto Condensed Bold"/>
                        </a:rPr>
                        <a:t>Văn</a:t>
                      </a:r>
                      <a:r>
                        <a:rPr lang="en-US" sz="3500" dirty="0">
                          <a:solidFill>
                            <a:srgbClr val="2C2760"/>
                          </a:solidFill>
                          <a:latin typeface="Roboto Condensed Bold"/>
                        </a:rPr>
                        <a:t> </a:t>
                      </a:r>
                      <a:r>
                        <a:rPr lang="en-US" sz="3500" dirty="0" err="1">
                          <a:solidFill>
                            <a:srgbClr val="2C2760"/>
                          </a:solidFill>
                          <a:latin typeface="Roboto Condensed Bold"/>
                        </a:rPr>
                        <a:t>bản</a:t>
                      </a:r>
                      <a:r>
                        <a:rPr lang="en-US" sz="3500" dirty="0">
                          <a:solidFill>
                            <a:srgbClr val="2C2760"/>
                          </a:solidFill>
                          <a:latin typeface="Roboto Condensed Bold"/>
                        </a:rPr>
                        <a:t> </a:t>
                      </a:r>
                      <a:r>
                        <a:rPr lang="en-US" sz="3500" dirty="0" err="1">
                          <a:solidFill>
                            <a:srgbClr val="2C2760"/>
                          </a:solidFill>
                          <a:latin typeface="Roboto Condensed Bold"/>
                        </a:rPr>
                        <a:t>tóm</a:t>
                      </a:r>
                      <a:r>
                        <a:rPr lang="en-US" sz="3500" dirty="0">
                          <a:solidFill>
                            <a:srgbClr val="2C2760"/>
                          </a:solidFill>
                          <a:latin typeface="Roboto Condensed Bold"/>
                        </a:rPr>
                        <a:t> </a:t>
                      </a:r>
                      <a:r>
                        <a:rPr lang="en-US" sz="3500" dirty="0" err="1">
                          <a:solidFill>
                            <a:srgbClr val="2C2760"/>
                          </a:solidFill>
                          <a:latin typeface="Roboto Condensed Bold"/>
                        </a:rPr>
                        <a:t>tắt</a:t>
                      </a:r>
                      <a:r>
                        <a:rPr lang="en-US" sz="3500" dirty="0">
                          <a:solidFill>
                            <a:srgbClr val="2C2760"/>
                          </a:solidFill>
                          <a:latin typeface="Roboto Condensed Bold"/>
                        </a:rPr>
                        <a:t> </a:t>
                      </a:r>
                      <a:r>
                        <a:rPr lang="en-US" sz="3500" dirty="0" err="1">
                          <a:solidFill>
                            <a:srgbClr val="2C2760"/>
                          </a:solidFill>
                          <a:latin typeface="Roboto Condensed Bold"/>
                        </a:rPr>
                        <a:t>phản</a:t>
                      </a:r>
                      <a:r>
                        <a:rPr lang="en-US" sz="3500" dirty="0">
                          <a:solidFill>
                            <a:srgbClr val="2C2760"/>
                          </a:solidFill>
                          <a:latin typeface="Roboto Condensed Bold"/>
                        </a:rPr>
                        <a:t> </a:t>
                      </a:r>
                      <a:r>
                        <a:rPr lang="en-US" sz="3500" dirty="0" err="1">
                          <a:solidFill>
                            <a:srgbClr val="2C2760"/>
                          </a:solidFill>
                          <a:latin typeface="Roboto Condensed Bold"/>
                        </a:rPr>
                        <a:t>ánh</a:t>
                      </a:r>
                      <a:r>
                        <a:rPr lang="en-US" sz="3500" dirty="0">
                          <a:solidFill>
                            <a:srgbClr val="2C2760"/>
                          </a:solidFill>
                          <a:latin typeface="Roboto Condensed Bold"/>
                        </a:rPr>
                        <a:t> </a:t>
                      </a:r>
                      <a:r>
                        <a:rPr lang="en-US" sz="3500" dirty="0" err="1">
                          <a:solidFill>
                            <a:srgbClr val="2C2760"/>
                          </a:solidFill>
                          <a:latin typeface="Roboto Condensed Bold"/>
                        </a:rPr>
                        <a:t>đúng</a:t>
                      </a:r>
                      <a:r>
                        <a:rPr lang="en-US" sz="3500" dirty="0">
                          <a:solidFill>
                            <a:srgbClr val="2C2760"/>
                          </a:solidFill>
                          <a:latin typeface="Roboto Condensed Bold"/>
                        </a:rPr>
                        <a:t> </a:t>
                      </a:r>
                      <a:r>
                        <a:rPr lang="en-US" sz="3500" dirty="0" err="1">
                          <a:solidFill>
                            <a:srgbClr val="2C2760"/>
                          </a:solidFill>
                          <a:latin typeface="Roboto Condensed Bold"/>
                        </a:rPr>
                        <a:t>nội</a:t>
                      </a:r>
                      <a:r>
                        <a:rPr lang="en-US" sz="3500" dirty="0">
                          <a:solidFill>
                            <a:srgbClr val="2C2760"/>
                          </a:solidFill>
                          <a:latin typeface="Roboto Condensed Bold"/>
                        </a:rPr>
                        <a:t> dung </a:t>
                      </a:r>
                      <a:r>
                        <a:rPr lang="en-US" sz="3500" dirty="0" err="1">
                          <a:solidFill>
                            <a:srgbClr val="2C2760"/>
                          </a:solidFill>
                          <a:latin typeface="Roboto Condensed Bold"/>
                        </a:rPr>
                        <a:t>của</a:t>
                      </a:r>
                      <a:r>
                        <a:rPr lang="en-US" sz="3500" dirty="0">
                          <a:solidFill>
                            <a:srgbClr val="2C2760"/>
                          </a:solidFill>
                          <a:latin typeface="Roboto Condensed Bold"/>
                        </a:rPr>
                        <a:t> </a:t>
                      </a:r>
                      <a:r>
                        <a:rPr lang="en-US" sz="3500" dirty="0" err="1">
                          <a:solidFill>
                            <a:srgbClr val="2C2760"/>
                          </a:solidFill>
                          <a:latin typeface="Roboto Condensed Bold"/>
                        </a:rPr>
                        <a:t>văn</a:t>
                      </a:r>
                      <a:r>
                        <a:rPr lang="en-US" sz="3500" dirty="0">
                          <a:solidFill>
                            <a:srgbClr val="2C2760"/>
                          </a:solidFill>
                          <a:latin typeface="Roboto Condensed Bold"/>
                        </a:rPr>
                        <a:t> </a:t>
                      </a:r>
                      <a:r>
                        <a:rPr lang="en-US" sz="3500" dirty="0" err="1">
                          <a:solidFill>
                            <a:srgbClr val="2C2760"/>
                          </a:solidFill>
                          <a:latin typeface="Roboto Condensed Bold"/>
                        </a:rPr>
                        <a:t>bản</a:t>
                      </a:r>
                      <a:r>
                        <a:rPr lang="en-US" sz="3500" dirty="0">
                          <a:solidFill>
                            <a:srgbClr val="2C2760"/>
                          </a:solidFill>
                          <a:latin typeface="Roboto Condensed Bold"/>
                        </a:rPr>
                        <a:t> </a:t>
                      </a:r>
                      <a:r>
                        <a:rPr lang="en-US" sz="3500" dirty="0" err="1">
                          <a:solidFill>
                            <a:srgbClr val="2C2760"/>
                          </a:solidFill>
                          <a:latin typeface="Roboto Condensed Bold"/>
                        </a:rPr>
                        <a:t>gốc</a:t>
                      </a:r>
                      <a:r>
                        <a:rPr lang="en-US" sz="3500" dirty="0">
                          <a:solidFill>
                            <a:srgbClr val="2C2760"/>
                          </a:solidFill>
                          <a:latin typeface="Roboto Condensed Bold"/>
                        </a:rPr>
                        <a:t>, </a:t>
                      </a:r>
                      <a:r>
                        <a:rPr lang="en-US" sz="3500" dirty="0" err="1">
                          <a:solidFill>
                            <a:srgbClr val="2C2760"/>
                          </a:solidFill>
                          <a:latin typeface="Roboto Condensed Bold"/>
                        </a:rPr>
                        <a:t>trình</a:t>
                      </a:r>
                      <a:r>
                        <a:rPr lang="en-US" sz="3500" dirty="0">
                          <a:solidFill>
                            <a:srgbClr val="2C2760"/>
                          </a:solidFill>
                          <a:latin typeface="Roboto Condensed Bold"/>
                        </a:rPr>
                        <a:t> </a:t>
                      </a:r>
                      <a:r>
                        <a:rPr lang="en-US" sz="3500" dirty="0" err="1">
                          <a:solidFill>
                            <a:srgbClr val="2C2760"/>
                          </a:solidFill>
                          <a:latin typeface="Roboto Condensed Bold"/>
                        </a:rPr>
                        <a:t>bày</a:t>
                      </a:r>
                      <a:r>
                        <a:rPr lang="en-US" sz="3500" dirty="0">
                          <a:solidFill>
                            <a:srgbClr val="2C2760"/>
                          </a:solidFill>
                          <a:latin typeface="Roboto Condensed Bold"/>
                        </a:rPr>
                        <a:t> </a:t>
                      </a:r>
                      <a:r>
                        <a:rPr lang="en-US" sz="3500" dirty="0" err="1">
                          <a:solidFill>
                            <a:srgbClr val="2C2760"/>
                          </a:solidFill>
                          <a:latin typeface="Roboto Condensed Bold"/>
                        </a:rPr>
                        <a:t>được</a:t>
                      </a:r>
                      <a:r>
                        <a:rPr lang="en-US" sz="3500" dirty="0">
                          <a:solidFill>
                            <a:srgbClr val="2C2760"/>
                          </a:solidFill>
                          <a:latin typeface="Roboto Condensed Bold"/>
                        </a:rPr>
                        <a:t> </a:t>
                      </a:r>
                      <a:r>
                        <a:rPr lang="en-US" sz="3500" dirty="0" err="1">
                          <a:solidFill>
                            <a:srgbClr val="2C2760"/>
                          </a:solidFill>
                          <a:latin typeface="Roboto Condensed Bold"/>
                        </a:rPr>
                        <a:t>những</a:t>
                      </a:r>
                      <a:r>
                        <a:rPr lang="en-US" sz="3500" dirty="0">
                          <a:solidFill>
                            <a:srgbClr val="2C2760"/>
                          </a:solidFill>
                          <a:latin typeface="Roboto Condensed Bold"/>
                        </a:rPr>
                        <a:t> ý </a:t>
                      </a:r>
                      <a:r>
                        <a:rPr lang="en-US" sz="3500" dirty="0" err="1">
                          <a:solidFill>
                            <a:srgbClr val="2C2760"/>
                          </a:solidFill>
                          <a:latin typeface="Roboto Condensed Bold"/>
                        </a:rPr>
                        <a:t>chính</a:t>
                      </a:r>
                      <a:r>
                        <a:rPr lang="en-US" sz="3500" dirty="0">
                          <a:solidFill>
                            <a:srgbClr val="2C2760"/>
                          </a:solidFill>
                          <a:latin typeface="Roboto Condensed Bold"/>
                        </a:rPr>
                        <a:t> </a:t>
                      </a:r>
                      <a:r>
                        <a:rPr lang="en-US" sz="3500" dirty="0" err="1">
                          <a:solidFill>
                            <a:srgbClr val="2C2760"/>
                          </a:solidFill>
                          <a:latin typeface="Roboto Condensed Bold"/>
                        </a:rPr>
                        <a:t>của</a:t>
                      </a:r>
                      <a:r>
                        <a:rPr lang="en-US" sz="3500" dirty="0">
                          <a:solidFill>
                            <a:srgbClr val="2C2760"/>
                          </a:solidFill>
                          <a:latin typeface="Roboto Condensed Bold"/>
                        </a:rPr>
                        <a:t> </a:t>
                      </a:r>
                      <a:r>
                        <a:rPr lang="en-US" sz="3500" dirty="0" err="1">
                          <a:solidFill>
                            <a:srgbClr val="2C2760"/>
                          </a:solidFill>
                          <a:latin typeface="Roboto Condensed Bold"/>
                        </a:rPr>
                        <a:t>văn</a:t>
                      </a:r>
                      <a:r>
                        <a:rPr lang="en-US" sz="3500" dirty="0">
                          <a:solidFill>
                            <a:srgbClr val="2C2760"/>
                          </a:solidFill>
                          <a:latin typeface="Roboto Condensed Bold"/>
                        </a:rPr>
                        <a:t> </a:t>
                      </a:r>
                      <a:r>
                        <a:rPr lang="en-US" sz="3500" dirty="0" err="1">
                          <a:solidFill>
                            <a:srgbClr val="2C2760"/>
                          </a:solidFill>
                          <a:latin typeface="Roboto Condensed Bold"/>
                        </a:rPr>
                        <a:t>bản</a:t>
                      </a:r>
                      <a:r>
                        <a:rPr lang="en-US" sz="3500" dirty="0">
                          <a:solidFill>
                            <a:srgbClr val="2C2760"/>
                          </a:solidFill>
                          <a:latin typeface="Roboto Condensed Bold"/>
                        </a:rPr>
                        <a:t> </a:t>
                      </a:r>
                      <a:r>
                        <a:rPr lang="en-US" sz="3500" dirty="0" err="1">
                          <a:solidFill>
                            <a:srgbClr val="2C2760"/>
                          </a:solidFill>
                          <a:latin typeface="Roboto Condensed Bold"/>
                        </a:rPr>
                        <a:t>gốc</a:t>
                      </a:r>
                      <a:r>
                        <a:rPr lang="en-US" sz="3500" dirty="0">
                          <a:solidFill>
                            <a:srgbClr val="2C2760"/>
                          </a:solidFill>
                          <a:latin typeface="Roboto Condensed Bold"/>
                        </a:rPr>
                        <a:t>.</a:t>
                      </a:r>
                      <a:endParaRPr lang="en-US" sz="1100" dirty="0"/>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0A399"/>
                    </a:solidFill>
                  </a:tcPr>
                </a:tc>
                <a:tc hMerge="1">
                  <a:txBody>
                    <a:bodyPr/>
                    <a:lstStyle/>
                    <a:p>
                      <a:pPr algn="ctr">
                        <a:lnSpc>
                          <a:spcPts val="5040"/>
                        </a:lnSpc>
                        <a:defRPr/>
                      </a:pPr>
                      <a:r>
                        <a:rPr lang="en-US" sz="3500">
                          <a:solidFill>
                            <a:srgbClr val="2C2760"/>
                          </a:solidFill>
                          <a:latin typeface="Roboto Condensed"/>
                        </a:rPr>
                        <a:t> </a:t>
                      </a:r>
                      <a:r>
                        <a:rPr lang="en-US" sz="3500">
                          <a:solidFill>
                            <a:srgbClr val="2C2760"/>
                          </a:solidFill>
                          <a:latin typeface="Roboto Condensed Bold"/>
                        </a:rPr>
                        <a:t>Văn bản tóm tắt phản ánh đúng nội dung của văn bản gốc, trình bày được những ý chính của văn bản gốc.</a:t>
                      </a:r>
                      <a:endParaRPr lang="en-US" sz="1100"/>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0A399"/>
                    </a:solidFill>
                  </a:tcPr>
                </a:tc>
                <a:extLst>
                  <a:ext uri="{0D108BD9-81ED-4DB2-BD59-A6C34878D82A}">
                    <a16:rowId xmlns:a16="http://schemas.microsoft.com/office/drawing/2014/main" val="10001"/>
                  </a:ext>
                </a:extLst>
              </a:tr>
            </a:tbl>
          </a:graphicData>
        </a:graphic>
      </p:graphicFrame>
      <p:sp>
        <p:nvSpPr>
          <p:cNvPr id="4" name="TextBox 4"/>
          <p:cNvSpPr txBox="1"/>
          <p:nvPr/>
        </p:nvSpPr>
        <p:spPr>
          <a:xfrm>
            <a:off x="717923" y="410034"/>
            <a:ext cx="17173750" cy="843146"/>
          </a:xfrm>
          <a:prstGeom prst="rect">
            <a:avLst/>
          </a:prstGeom>
        </p:spPr>
        <p:txBody>
          <a:bodyPr lIns="0" tIns="0" rIns="0" bIns="0" rtlCol="0" anchor="t">
            <a:spAutoFit/>
          </a:bodyPr>
          <a:lstStyle/>
          <a:p>
            <a:pPr algn="l">
              <a:lnSpc>
                <a:spcPts val="6710"/>
              </a:lnSpc>
            </a:pPr>
            <a:r>
              <a:rPr lang="en-US" sz="5500" spc="10">
                <a:solidFill>
                  <a:srgbClr val="6E5773"/>
                </a:solidFill>
                <a:latin typeface="Fraunces Bold"/>
              </a:rPr>
              <a:t>II. PHÂN TÍCH BÀI TÓM TẮT THAM KHẢO</a:t>
            </a:r>
          </a:p>
        </p:txBody>
      </p:sp>
      <p:sp>
        <p:nvSpPr>
          <p:cNvPr id="5" name="TextBox 5"/>
          <p:cNvSpPr txBox="1"/>
          <p:nvPr/>
        </p:nvSpPr>
        <p:spPr>
          <a:xfrm>
            <a:off x="178207" y="1253180"/>
            <a:ext cx="7283077" cy="800167"/>
          </a:xfrm>
          <a:prstGeom prst="rect">
            <a:avLst/>
          </a:prstGeom>
        </p:spPr>
        <p:txBody>
          <a:bodyPr lIns="0" tIns="0" rIns="0" bIns="0" rtlCol="0" anchor="t">
            <a:spAutoFit/>
          </a:bodyPr>
          <a:lstStyle/>
          <a:p>
            <a:pPr marL="1204270" lvl="2" indent="-401423" algn="ctr">
              <a:lnSpc>
                <a:spcPts val="6321"/>
              </a:lnSpc>
              <a:buFont typeface="Arial"/>
              <a:buChar char="⚬"/>
            </a:pPr>
            <a:r>
              <a:rPr lang="en-US" sz="5268">
                <a:solidFill>
                  <a:srgbClr val="ED5D3B"/>
                </a:solidFill>
                <a:latin typeface="Fraunces"/>
              </a:rPr>
              <a:t>Về nội dung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CA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3"/>
          <a:stretch>
            <a:fillRect/>
          </a:stretch>
        </p:blipFill>
        <p:spPr>
          <a:xfrm rot="7621567">
            <a:off x="16412325" y="2544297"/>
            <a:ext cx="616555" cy="1246711"/>
          </a:xfrm>
          <a:prstGeom prst="rect">
            <a:avLst/>
          </a:prstGeom>
        </p:spPr>
      </p:pic>
      <p:pic>
        <p:nvPicPr>
          <p:cNvPr id="3" name="Picture 3"/>
          <p:cNvPicPr>
            <a:picLocks noChangeAspect="1"/>
          </p:cNvPicPr>
          <p:nvPr/>
        </p:nvPicPr>
        <p:blipFill>
          <a:blip r:embed="rId3"/>
          <a:srcRect r="61"/>
          <a:stretch>
            <a:fillRect/>
          </a:stretch>
        </p:blipFill>
        <p:spPr>
          <a:xfrm>
            <a:off x="-1009230" y="6706172"/>
            <a:ext cx="3695839" cy="4114800"/>
          </a:xfrm>
          <a:prstGeom prst="rect">
            <a:avLst/>
          </a:prstGeom>
        </p:spPr>
      </p:pic>
      <p:pic>
        <p:nvPicPr>
          <p:cNvPr id="4" name="Picture 4"/>
          <p:cNvPicPr>
            <a:picLocks noChangeAspect="1"/>
          </p:cNvPicPr>
          <p:nvPr/>
        </p:nvPicPr>
        <p:blipFill>
          <a:blip r:embed="rId4"/>
          <a:srcRect b="16"/>
          <a:stretch>
            <a:fillRect/>
          </a:stretch>
        </p:blipFill>
        <p:spPr>
          <a:xfrm>
            <a:off x="11350788" y="4209570"/>
            <a:ext cx="7262622" cy="8229600"/>
          </a:xfrm>
          <a:prstGeom prst="rect">
            <a:avLst/>
          </a:prstGeom>
        </p:spPr>
      </p:pic>
      <p:graphicFrame>
        <p:nvGraphicFramePr>
          <p:cNvPr id="5" name="Table 5"/>
          <p:cNvGraphicFramePr>
            <a:graphicFrameLocks noGrp="1"/>
          </p:cNvGraphicFramePr>
          <p:nvPr/>
        </p:nvGraphicFramePr>
        <p:xfrm>
          <a:off x="336549" y="2849526"/>
          <a:ext cx="17491700" cy="6475043"/>
        </p:xfrm>
        <a:graphic>
          <a:graphicData uri="http://schemas.openxmlformats.org/drawingml/2006/table">
            <a:tbl>
              <a:tblPr/>
              <a:tblGrid>
                <a:gridCol w="3136499">
                  <a:extLst>
                    <a:ext uri="{9D8B030D-6E8A-4147-A177-3AD203B41FA5}">
                      <a16:colId xmlns:a16="http://schemas.microsoft.com/office/drawing/2014/main" val="20000"/>
                    </a:ext>
                  </a:extLst>
                </a:gridCol>
                <a:gridCol w="14355201">
                  <a:extLst>
                    <a:ext uri="{9D8B030D-6E8A-4147-A177-3AD203B41FA5}">
                      <a16:colId xmlns:a16="http://schemas.microsoft.com/office/drawing/2014/main" val="20001"/>
                    </a:ext>
                  </a:extLst>
                </a:gridCol>
              </a:tblGrid>
              <a:tr h="1561613">
                <a:tc>
                  <a:txBody>
                    <a:bodyPr/>
                    <a:lstStyle/>
                    <a:p>
                      <a:pPr algn="ctr">
                        <a:lnSpc>
                          <a:spcPts val="4900"/>
                        </a:lnSpc>
                        <a:defRPr/>
                      </a:pPr>
                      <a:r>
                        <a:rPr lang="en-US" sz="3500">
                          <a:solidFill>
                            <a:srgbClr val="2C2760"/>
                          </a:solidFill>
                          <a:latin typeface="Roboto Condensed Bold"/>
                        </a:rPr>
                        <a:t>Số câu</a:t>
                      </a:r>
                      <a:endParaRPr lang="en-US" sz="1100"/>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FFAF9"/>
                    </a:solidFill>
                  </a:tcPr>
                </a:tc>
                <a:tc>
                  <a:txBody>
                    <a:bodyPr/>
                    <a:lstStyle/>
                    <a:p>
                      <a:pPr algn="just">
                        <a:lnSpc>
                          <a:spcPts val="4900"/>
                        </a:lnSpc>
                        <a:defRPr/>
                      </a:pPr>
                      <a:r>
                        <a:rPr lang="en-US" sz="3500">
                          <a:solidFill>
                            <a:srgbClr val="000000"/>
                          </a:solidFill>
                          <a:latin typeface="Roboto Condensed"/>
                        </a:rPr>
                        <a:t>- Đoạn 1: 4 câu</a:t>
                      </a:r>
                      <a:endParaRPr lang="en-US" sz="1100"/>
                    </a:p>
                    <a:p>
                      <a:pPr algn="just">
                        <a:lnSpc>
                          <a:spcPts val="4900"/>
                        </a:lnSpc>
                      </a:pPr>
                      <a:r>
                        <a:rPr lang="en-US" sz="3500">
                          <a:solidFill>
                            <a:srgbClr val="000000"/>
                          </a:solidFill>
                          <a:latin typeface="Roboto Condensed"/>
                        </a:rPr>
                        <a:t>- Đoạn 2: 12 câu</a:t>
                      </a:r>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0554">
                <a:tc>
                  <a:txBody>
                    <a:bodyPr/>
                    <a:lstStyle/>
                    <a:p>
                      <a:pPr algn="ctr">
                        <a:lnSpc>
                          <a:spcPts val="4900"/>
                        </a:lnSpc>
                        <a:defRPr/>
                      </a:pPr>
                      <a:r>
                        <a:rPr lang="en-US" sz="3500">
                          <a:solidFill>
                            <a:srgbClr val="2C2760"/>
                          </a:solidFill>
                          <a:latin typeface="Roboto Condensed Bold"/>
                        </a:rPr>
                        <a:t>Sự việc được kể thêm ở đoạn tóm tắt 2</a:t>
                      </a:r>
                      <a:endParaRPr lang="en-US" sz="1100"/>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FFAF9"/>
                    </a:solidFill>
                  </a:tcPr>
                </a:tc>
                <a:tc>
                  <a:txBody>
                    <a:bodyPr/>
                    <a:lstStyle/>
                    <a:p>
                      <a:pPr algn="just">
                        <a:lnSpc>
                          <a:spcPts val="4900"/>
                        </a:lnSpc>
                        <a:defRPr/>
                      </a:pPr>
                      <a:r>
                        <a:rPr lang="en-US" sz="3500" dirty="0">
                          <a:solidFill>
                            <a:srgbClr val="000000"/>
                          </a:solidFill>
                          <a:latin typeface="Roboto Condensed"/>
                        </a:rPr>
                        <a:t>- </a:t>
                      </a:r>
                      <a:r>
                        <a:rPr lang="en-US" sz="3500" dirty="0" err="1">
                          <a:solidFill>
                            <a:srgbClr val="000000"/>
                          </a:solidFill>
                          <a:latin typeface="Roboto Condensed"/>
                        </a:rPr>
                        <a:t>Nhà</a:t>
                      </a:r>
                      <a:r>
                        <a:rPr lang="en-US" sz="3500" dirty="0">
                          <a:solidFill>
                            <a:srgbClr val="000000"/>
                          </a:solidFill>
                          <a:latin typeface="Roboto Condensed"/>
                        </a:rPr>
                        <a:t> </a:t>
                      </a:r>
                      <a:r>
                        <a:rPr lang="en-US" sz="3500" dirty="0" err="1">
                          <a:solidFill>
                            <a:srgbClr val="000000"/>
                          </a:solidFill>
                          <a:latin typeface="Roboto Condensed"/>
                        </a:rPr>
                        <a:t>vua</a:t>
                      </a:r>
                      <a:r>
                        <a:rPr lang="en-US" sz="3500" dirty="0">
                          <a:solidFill>
                            <a:srgbClr val="000000"/>
                          </a:solidFill>
                          <a:latin typeface="Roboto Condensed"/>
                        </a:rPr>
                        <a:t> </a:t>
                      </a:r>
                      <a:r>
                        <a:rPr lang="en-US" sz="3500" dirty="0" err="1">
                          <a:solidFill>
                            <a:srgbClr val="000000"/>
                          </a:solidFill>
                          <a:latin typeface="Roboto Condensed"/>
                        </a:rPr>
                        <a:t>không</a:t>
                      </a:r>
                      <a:r>
                        <a:rPr lang="en-US" sz="3500" dirty="0">
                          <a:solidFill>
                            <a:srgbClr val="000000"/>
                          </a:solidFill>
                          <a:latin typeface="Roboto Condensed"/>
                        </a:rPr>
                        <a:t> </a:t>
                      </a:r>
                      <a:r>
                        <a:rPr lang="en-US" sz="3500" dirty="0" err="1">
                          <a:solidFill>
                            <a:srgbClr val="000000"/>
                          </a:solidFill>
                          <a:latin typeface="Roboto Condensed"/>
                        </a:rPr>
                        <a:t>biết</a:t>
                      </a:r>
                      <a:r>
                        <a:rPr lang="en-US" sz="3500" dirty="0">
                          <a:solidFill>
                            <a:srgbClr val="000000"/>
                          </a:solidFill>
                          <a:latin typeface="Roboto Condensed"/>
                        </a:rPr>
                        <a:t> </a:t>
                      </a:r>
                      <a:r>
                        <a:rPr lang="en-US" sz="3500" dirty="0" err="1">
                          <a:solidFill>
                            <a:srgbClr val="000000"/>
                          </a:solidFill>
                          <a:latin typeface="Roboto Condensed"/>
                        </a:rPr>
                        <a:t>chọn</a:t>
                      </a:r>
                      <a:r>
                        <a:rPr lang="en-US" sz="3500" dirty="0">
                          <a:solidFill>
                            <a:srgbClr val="000000"/>
                          </a:solidFill>
                          <a:latin typeface="Roboto Condensed"/>
                        </a:rPr>
                        <a:t> ai, </a:t>
                      </a:r>
                      <a:r>
                        <a:rPr lang="en-US" sz="3500" dirty="0" err="1">
                          <a:solidFill>
                            <a:srgbClr val="000000"/>
                          </a:solidFill>
                          <a:latin typeface="Roboto Condensed"/>
                        </a:rPr>
                        <a:t>bèn</a:t>
                      </a:r>
                      <a:r>
                        <a:rPr lang="en-US" sz="3500" dirty="0">
                          <a:solidFill>
                            <a:srgbClr val="000000"/>
                          </a:solidFill>
                          <a:latin typeface="Roboto Condensed"/>
                        </a:rPr>
                        <a:t> </a:t>
                      </a:r>
                      <a:r>
                        <a:rPr lang="en-US" sz="3500" dirty="0" err="1">
                          <a:solidFill>
                            <a:srgbClr val="000000"/>
                          </a:solidFill>
                          <a:latin typeface="Roboto Condensed"/>
                        </a:rPr>
                        <a:t>đưa</a:t>
                      </a:r>
                      <a:r>
                        <a:rPr lang="en-US" sz="3500" dirty="0">
                          <a:solidFill>
                            <a:srgbClr val="000000"/>
                          </a:solidFill>
                          <a:latin typeface="Roboto Condensed"/>
                        </a:rPr>
                        <a:t> </a:t>
                      </a:r>
                      <a:r>
                        <a:rPr lang="en-US" sz="3500" dirty="0" err="1">
                          <a:solidFill>
                            <a:srgbClr val="000000"/>
                          </a:solidFill>
                          <a:latin typeface="Roboto Condensed"/>
                        </a:rPr>
                        <a:t>ra</a:t>
                      </a:r>
                      <a:r>
                        <a:rPr lang="en-US" sz="3500" dirty="0">
                          <a:solidFill>
                            <a:srgbClr val="000000"/>
                          </a:solidFill>
                          <a:latin typeface="Roboto Condensed"/>
                        </a:rPr>
                        <a:t> </a:t>
                      </a:r>
                      <a:r>
                        <a:rPr lang="en-US" sz="3500" dirty="0" err="1">
                          <a:solidFill>
                            <a:srgbClr val="000000"/>
                          </a:solidFill>
                          <a:latin typeface="Roboto Condensed"/>
                        </a:rPr>
                        <a:t>yêu</a:t>
                      </a:r>
                      <a:r>
                        <a:rPr lang="en-US" sz="3500" dirty="0">
                          <a:solidFill>
                            <a:srgbClr val="000000"/>
                          </a:solidFill>
                          <a:latin typeface="Roboto Condensed"/>
                        </a:rPr>
                        <a:t> </a:t>
                      </a:r>
                      <a:r>
                        <a:rPr lang="en-US" sz="3500" dirty="0" err="1">
                          <a:solidFill>
                            <a:srgbClr val="000000"/>
                          </a:solidFill>
                          <a:latin typeface="Roboto Condensed"/>
                        </a:rPr>
                        <a:t>cầu</a:t>
                      </a:r>
                      <a:r>
                        <a:rPr lang="en-US" sz="3500" dirty="0">
                          <a:solidFill>
                            <a:srgbClr val="000000"/>
                          </a:solidFill>
                          <a:latin typeface="Roboto Condensed"/>
                        </a:rPr>
                        <a:t> </a:t>
                      </a:r>
                      <a:r>
                        <a:rPr lang="en-US" sz="3500" dirty="0" err="1">
                          <a:solidFill>
                            <a:srgbClr val="000000"/>
                          </a:solidFill>
                          <a:latin typeface="Roboto Condensed"/>
                        </a:rPr>
                        <a:t>về</a:t>
                      </a:r>
                      <a:r>
                        <a:rPr lang="en-US" sz="3500" dirty="0">
                          <a:solidFill>
                            <a:srgbClr val="000000"/>
                          </a:solidFill>
                          <a:latin typeface="Roboto Condensed"/>
                        </a:rPr>
                        <a:t> </a:t>
                      </a:r>
                      <a:r>
                        <a:rPr lang="en-US" sz="3500" dirty="0" err="1">
                          <a:solidFill>
                            <a:srgbClr val="000000"/>
                          </a:solidFill>
                          <a:latin typeface="Roboto Condensed"/>
                        </a:rPr>
                        <a:t>lễ</a:t>
                      </a:r>
                      <a:r>
                        <a:rPr lang="en-US" sz="3500" dirty="0">
                          <a:solidFill>
                            <a:srgbClr val="000000"/>
                          </a:solidFill>
                          <a:latin typeface="Roboto Condensed"/>
                        </a:rPr>
                        <a:t> </a:t>
                      </a:r>
                      <a:r>
                        <a:rPr lang="en-US" sz="3500" dirty="0" err="1">
                          <a:solidFill>
                            <a:srgbClr val="000000"/>
                          </a:solidFill>
                          <a:latin typeface="Roboto Condensed"/>
                        </a:rPr>
                        <a:t>vật</a:t>
                      </a:r>
                      <a:r>
                        <a:rPr lang="en-US" sz="3500" dirty="0">
                          <a:solidFill>
                            <a:srgbClr val="000000"/>
                          </a:solidFill>
                          <a:latin typeface="Roboto Condensed"/>
                        </a:rPr>
                        <a:t>, ai </a:t>
                      </a:r>
                      <a:r>
                        <a:rPr lang="en-US" sz="3500" dirty="0" err="1">
                          <a:solidFill>
                            <a:srgbClr val="000000"/>
                          </a:solidFill>
                          <a:latin typeface="Roboto Condensed"/>
                        </a:rPr>
                        <a:t>mang</a:t>
                      </a:r>
                      <a:r>
                        <a:rPr lang="en-US" sz="3500" dirty="0">
                          <a:solidFill>
                            <a:srgbClr val="000000"/>
                          </a:solidFill>
                          <a:latin typeface="Roboto Condensed"/>
                        </a:rPr>
                        <a:t> </a:t>
                      </a:r>
                      <a:r>
                        <a:rPr lang="en-US" sz="3500" dirty="0" err="1">
                          <a:solidFill>
                            <a:srgbClr val="000000"/>
                          </a:solidFill>
                          <a:latin typeface="Roboto Condensed"/>
                        </a:rPr>
                        <a:t>đến</a:t>
                      </a:r>
                      <a:r>
                        <a:rPr lang="en-US" sz="3500" dirty="0">
                          <a:solidFill>
                            <a:srgbClr val="000000"/>
                          </a:solidFill>
                          <a:latin typeface="Roboto Condensed"/>
                        </a:rPr>
                        <a:t> </a:t>
                      </a:r>
                      <a:r>
                        <a:rPr lang="en-US" sz="3500" dirty="0" err="1">
                          <a:solidFill>
                            <a:srgbClr val="000000"/>
                          </a:solidFill>
                          <a:latin typeface="Roboto Condensed"/>
                        </a:rPr>
                        <a:t>trước</a:t>
                      </a:r>
                      <a:r>
                        <a:rPr lang="en-US" sz="3500" dirty="0">
                          <a:solidFill>
                            <a:srgbClr val="000000"/>
                          </a:solidFill>
                          <a:latin typeface="Roboto Condensed"/>
                        </a:rPr>
                        <a:t> </a:t>
                      </a:r>
                      <a:r>
                        <a:rPr lang="en-US" sz="3500" dirty="0" err="1">
                          <a:solidFill>
                            <a:srgbClr val="000000"/>
                          </a:solidFill>
                          <a:latin typeface="Roboto Condensed"/>
                        </a:rPr>
                        <a:t>sẽ</a:t>
                      </a:r>
                      <a:r>
                        <a:rPr lang="en-US" sz="3500" dirty="0">
                          <a:solidFill>
                            <a:srgbClr val="000000"/>
                          </a:solidFill>
                          <a:latin typeface="Roboto Condensed"/>
                        </a:rPr>
                        <a:t> </a:t>
                      </a:r>
                      <a:r>
                        <a:rPr lang="en-US" sz="3500" dirty="0" err="1">
                          <a:solidFill>
                            <a:srgbClr val="000000"/>
                          </a:solidFill>
                          <a:latin typeface="Roboto Condensed"/>
                        </a:rPr>
                        <a:t>được</a:t>
                      </a:r>
                      <a:r>
                        <a:rPr lang="en-US" sz="3500" dirty="0">
                          <a:solidFill>
                            <a:srgbClr val="000000"/>
                          </a:solidFill>
                          <a:latin typeface="Roboto Condensed"/>
                        </a:rPr>
                        <a:t> </a:t>
                      </a:r>
                      <a:r>
                        <a:rPr lang="en-US" sz="3500" dirty="0" err="1">
                          <a:solidFill>
                            <a:srgbClr val="000000"/>
                          </a:solidFill>
                          <a:latin typeface="Roboto Condensed"/>
                        </a:rPr>
                        <a:t>cưới</a:t>
                      </a:r>
                      <a:r>
                        <a:rPr lang="en-US" sz="3500" dirty="0">
                          <a:solidFill>
                            <a:srgbClr val="000000"/>
                          </a:solidFill>
                          <a:latin typeface="Roboto Condensed"/>
                        </a:rPr>
                        <a:t> </a:t>
                      </a:r>
                      <a:r>
                        <a:rPr lang="en-US" sz="3500" dirty="0" err="1">
                          <a:solidFill>
                            <a:srgbClr val="000000"/>
                          </a:solidFill>
                          <a:latin typeface="Roboto Condensed"/>
                        </a:rPr>
                        <a:t>Mị</a:t>
                      </a:r>
                      <a:r>
                        <a:rPr lang="en-US" sz="3500" dirty="0">
                          <a:solidFill>
                            <a:srgbClr val="000000"/>
                          </a:solidFill>
                          <a:latin typeface="Roboto Condensed"/>
                        </a:rPr>
                        <a:t> </a:t>
                      </a:r>
                      <a:r>
                        <a:rPr lang="en-US" sz="3500" dirty="0" err="1">
                          <a:solidFill>
                            <a:srgbClr val="000000"/>
                          </a:solidFill>
                          <a:latin typeface="Roboto Condensed"/>
                        </a:rPr>
                        <a:t>Nương</a:t>
                      </a:r>
                      <a:r>
                        <a:rPr lang="en-US" sz="3500" dirty="0">
                          <a:solidFill>
                            <a:srgbClr val="000000"/>
                          </a:solidFill>
                          <a:latin typeface="Roboto Condensed"/>
                        </a:rPr>
                        <a:t>.</a:t>
                      </a:r>
                      <a:endParaRPr lang="en-US" sz="1100" dirty="0"/>
                    </a:p>
                    <a:p>
                      <a:pPr algn="just">
                        <a:lnSpc>
                          <a:spcPts val="4900"/>
                        </a:lnSpc>
                      </a:pPr>
                      <a:r>
                        <a:rPr lang="en-US" sz="3500" dirty="0">
                          <a:solidFill>
                            <a:srgbClr val="000000"/>
                          </a:solidFill>
                          <a:latin typeface="Roboto Condensed"/>
                        </a:rPr>
                        <a:t>- </a:t>
                      </a:r>
                      <a:r>
                        <a:rPr lang="en-US" sz="3500" dirty="0" err="1">
                          <a:solidFill>
                            <a:srgbClr val="000000"/>
                          </a:solidFill>
                          <a:latin typeface="Roboto Condensed"/>
                        </a:rPr>
                        <a:t>Thủy</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 </a:t>
                      </a:r>
                      <a:r>
                        <a:rPr lang="en-US" sz="3500" dirty="0" err="1">
                          <a:solidFill>
                            <a:srgbClr val="000000"/>
                          </a:solidFill>
                          <a:latin typeface="Roboto Condensed"/>
                        </a:rPr>
                        <a:t>hô</a:t>
                      </a:r>
                      <a:r>
                        <a:rPr lang="en-US" sz="3500" dirty="0">
                          <a:solidFill>
                            <a:srgbClr val="000000"/>
                          </a:solidFill>
                          <a:latin typeface="Roboto Condensed"/>
                        </a:rPr>
                        <a:t> </a:t>
                      </a:r>
                      <a:r>
                        <a:rPr lang="en-US" sz="3500" dirty="0" err="1">
                          <a:solidFill>
                            <a:srgbClr val="000000"/>
                          </a:solidFill>
                          <a:latin typeface="Roboto Condensed"/>
                        </a:rPr>
                        <a:t>mưa</a:t>
                      </a:r>
                      <a:r>
                        <a:rPr lang="en-US" sz="3500" dirty="0">
                          <a:solidFill>
                            <a:srgbClr val="000000"/>
                          </a:solidFill>
                          <a:latin typeface="Roboto Condensed"/>
                        </a:rPr>
                        <a:t>, </a:t>
                      </a:r>
                      <a:r>
                        <a:rPr lang="en-US" sz="3500" dirty="0" err="1">
                          <a:solidFill>
                            <a:srgbClr val="000000"/>
                          </a:solidFill>
                          <a:latin typeface="Roboto Condensed"/>
                        </a:rPr>
                        <a:t>gọi</a:t>
                      </a:r>
                      <a:r>
                        <a:rPr lang="en-US" sz="3500" dirty="0">
                          <a:solidFill>
                            <a:srgbClr val="000000"/>
                          </a:solidFill>
                          <a:latin typeface="Roboto Condensed"/>
                        </a:rPr>
                        <a:t> </a:t>
                      </a:r>
                      <a:r>
                        <a:rPr lang="en-US" sz="3500" dirty="0" err="1">
                          <a:solidFill>
                            <a:srgbClr val="000000"/>
                          </a:solidFill>
                          <a:latin typeface="Roboto Condensed"/>
                        </a:rPr>
                        <a:t>gió</a:t>
                      </a:r>
                      <a:r>
                        <a:rPr lang="en-US" sz="3500" dirty="0">
                          <a:solidFill>
                            <a:srgbClr val="000000"/>
                          </a:solidFill>
                          <a:latin typeface="Roboto Condensed"/>
                        </a:rPr>
                        <a:t> </a:t>
                      </a:r>
                      <a:r>
                        <a:rPr lang="en-US" sz="3500" dirty="0" err="1">
                          <a:solidFill>
                            <a:srgbClr val="000000"/>
                          </a:solidFill>
                          <a:latin typeface="Roboto Condensed"/>
                        </a:rPr>
                        <a:t>dâng</a:t>
                      </a:r>
                      <a:r>
                        <a:rPr lang="en-US" sz="3500" dirty="0">
                          <a:solidFill>
                            <a:srgbClr val="000000"/>
                          </a:solidFill>
                          <a:latin typeface="Roboto Condensed"/>
                        </a:rPr>
                        <a:t> </a:t>
                      </a:r>
                      <a:r>
                        <a:rPr lang="en-US" sz="3500" dirty="0" err="1">
                          <a:solidFill>
                            <a:srgbClr val="000000"/>
                          </a:solidFill>
                          <a:latin typeface="Roboto Condensed"/>
                        </a:rPr>
                        <a:t>nước</a:t>
                      </a:r>
                      <a:r>
                        <a:rPr lang="en-US" sz="3500" dirty="0">
                          <a:solidFill>
                            <a:srgbClr val="000000"/>
                          </a:solidFill>
                          <a:latin typeface="Roboto Condensed"/>
                        </a:rPr>
                        <a:t> </a:t>
                      </a:r>
                      <a:r>
                        <a:rPr lang="en-US" sz="3500" dirty="0" err="1">
                          <a:solidFill>
                            <a:srgbClr val="000000"/>
                          </a:solidFill>
                          <a:latin typeface="Roboto Condensed"/>
                        </a:rPr>
                        <a:t>đánh</a:t>
                      </a:r>
                      <a:r>
                        <a:rPr lang="en-US" sz="3500" dirty="0">
                          <a:solidFill>
                            <a:srgbClr val="000000"/>
                          </a:solidFill>
                          <a:latin typeface="Roboto Condensed"/>
                        </a:rPr>
                        <a:t> </a:t>
                      </a:r>
                      <a:r>
                        <a:rPr lang="en-US" sz="3500" dirty="0" err="1">
                          <a:solidFill>
                            <a:srgbClr val="000000"/>
                          </a:solidFill>
                          <a:latin typeface="Roboto Condensed"/>
                        </a:rPr>
                        <a:t>Sơn</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a:t>
                      </a:r>
                    </a:p>
                    <a:p>
                      <a:pPr algn="just">
                        <a:lnSpc>
                          <a:spcPts val="4900"/>
                        </a:lnSpc>
                      </a:pPr>
                      <a:r>
                        <a:rPr lang="en-US" sz="3500" dirty="0">
                          <a:solidFill>
                            <a:srgbClr val="000000"/>
                          </a:solidFill>
                          <a:latin typeface="Roboto Condensed"/>
                        </a:rPr>
                        <a:t>- </a:t>
                      </a:r>
                      <a:r>
                        <a:rPr lang="en-US" sz="3500" dirty="0" err="1">
                          <a:solidFill>
                            <a:srgbClr val="000000"/>
                          </a:solidFill>
                          <a:latin typeface="Roboto Condensed"/>
                        </a:rPr>
                        <a:t>Sơn</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 </a:t>
                      </a:r>
                      <a:r>
                        <a:rPr lang="en-US" sz="3500" dirty="0" err="1">
                          <a:solidFill>
                            <a:srgbClr val="000000"/>
                          </a:solidFill>
                          <a:latin typeface="Roboto Condensed"/>
                        </a:rPr>
                        <a:t>không</a:t>
                      </a:r>
                      <a:r>
                        <a:rPr lang="en-US" sz="3500" dirty="0">
                          <a:solidFill>
                            <a:srgbClr val="000000"/>
                          </a:solidFill>
                          <a:latin typeface="Roboto Condensed"/>
                        </a:rPr>
                        <a:t> </a:t>
                      </a:r>
                      <a:r>
                        <a:rPr lang="en-US" sz="3500" dirty="0" err="1">
                          <a:solidFill>
                            <a:srgbClr val="000000"/>
                          </a:solidFill>
                          <a:latin typeface="Roboto Condensed"/>
                        </a:rPr>
                        <a:t>hề</a:t>
                      </a:r>
                      <a:r>
                        <a:rPr lang="en-US" sz="3500" dirty="0">
                          <a:solidFill>
                            <a:srgbClr val="000000"/>
                          </a:solidFill>
                          <a:latin typeface="Roboto Condensed"/>
                        </a:rPr>
                        <a:t> </a:t>
                      </a:r>
                      <a:r>
                        <a:rPr lang="en-US" sz="3500" dirty="0" err="1">
                          <a:solidFill>
                            <a:srgbClr val="000000"/>
                          </a:solidFill>
                          <a:latin typeface="Roboto Condensed"/>
                        </a:rPr>
                        <a:t>nao</a:t>
                      </a:r>
                      <a:r>
                        <a:rPr lang="en-US" sz="3500" dirty="0">
                          <a:solidFill>
                            <a:srgbClr val="000000"/>
                          </a:solidFill>
                          <a:latin typeface="Roboto Condensed"/>
                        </a:rPr>
                        <a:t> </a:t>
                      </a:r>
                      <a:r>
                        <a:rPr lang="en-US" sz="3500" dirty="0" err="1">
                          <a:solidFill>
                            <a:srgbClr val="000000"/>
                          </a:solidFill>
                          <a:latin typeface="Roboto Condensed"/>
                        </a:rPr>
                        <a:t>núng</a:t>
                      </a:r>
                      <a:r>
                        <a:rPr lang="en-US" sz="3500" dirty="0">
                          <a:solidFill>
                            <a:srgbClr val="000000"/>
                          </a:solidFill>
                          <a:latin typeface="Roboto Condensed"/>
                        </a:rPr>
                        <a:t>, </a:t>
                      </a:r>
                      <a:r>
                        <a:rPr lang="en-US" sz="3500" dirty="0" err="1">
                          <a:solidFill>
                            <a:srgbClr val="000000"/>
                          </a:solidFill>
                          <a:latin typeface="Roboto Condensed"/>
                        </a:rPr>
                        <a:t>đắp</a:t>
                      </a:r>
                      <a:r>
                        <a:rPr lang="en-US" sz="3500" dirty="0">
                          <a:solidFill>
                            <a:srgbClr val="000000"/>
                          </a:solidFill>
                          <a:latin typeface="Roboto Condensed"/>
                        </a:rPr>
                        <a:t> </a:t>
                      </a:r>
                      <a:r>
                        <a:rPr lang="en-US" sz="3500" dirty="0" err="1">
                          <a:solidFill>
                            <a:srgbClr val="000000"/>
                          </a:solidFill>
                          <a:latin typeface="Roboto Condensed"/>
                        </a:rPr>
                        <a:t>đồi</a:t>
                      </a:r>
                      <a:r>
                        <a:rPr lang="en-US" sz="3500" dirty="0">
                          <a:solidFill>
                            <a:srgbClr val="000000"/>
                          </a:solidFill>
                          <a:latin typeface="Roboto Condensed"/>
                        </a:rPr>
                        <a:t> </a:t>
                      </a:r>
                      <a:r>
                        <a:rPr lang="en-US" sz="3500" dirty="0" err="1">
                          <a:solidFill>
                            <a:srgbClr val="000000"/>
                          </a:solidFill>
                          <a:latin typeface="Roboto Condensed"/>
                        </a:rPr>
                        <a:t>núi</a:t>
                      </a:r>
                      <a:r>
                        <a:rPr lang="en-US" sz="3500" dirty="0">
                          <a:solidFill>
                            <a:srgbClr val="000000"/>
                          </a:solidFill>
                          <a:latin typeface="Roboto Condensed"/>
                        </a:rPr>
                        <a:t> </a:t>
                      </a:r>
                      <a:r>
                        <a:rPr lang="en-US" sz="3500" dirty="0" err="1">
                          <a:solidFill>
                            <a:srgbClr val="000000"/>
                          </a:solidFill>
                          <a:latin typeface="Roboto Condensed"/>
                        </a:rPr>
                        <a:t>chặn</a:t>
                      </a:r>
                      <a:r>
                        <a:rPr lang="en-US" sz="3500" dirty="0">
                          <a:solidFill>
                            <a:srgbClr val="000000"/>
                          </a:solidFill>
                          <a:latin typeface="Roboto Condensed"/>
                        </a:rPr>
                        <a:t> </a:t>
                      </a:r>
                      <a:r>
                        <a:rPr lang="en-US" sz="3500" dirty="0" err="1">
                          <a:solidFill>
                            <a:srgbClr val="000000"/>
                          </a:solidFill>
                          <a:latin typeface="Roboto Condensed"/>
                        </a:rPr>
                        <a:t>dòng</a:t>
                      </a:r>
                      <a:r>
                        <a:rPr lang="en-US" sz="3500" dirty="0">
                          <a:solidFill>
                            <a:srgbClr val="000000"/>
                          </a:solidFill>
                          <a:latin typeface="Roboto Condensed"/>
                        </a:rPr>
                        <a:t> </a:t>
                      </a:r>
                      <a:r>
                        <a:rPr lang="en-US" sz="3500" dirty="0" err="1">
                          <a:solidFill>
                            <a:srgbClr val="000000"/>
                          </a:solidFill>
                          <a:latin typeface="Roboto Condensed"/>
                        </a:rPr>
                        <a:t>nước</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Thủy</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a:t>
                      </a:r>
                    </a:p>
                    <a:p>
                      <a:pPr algn="just">
                        <a:lnSpc>
                          <a:spcPts val="4900"/>
                        </a:lnSpc>
                      </a:pPr>
                      <a:r>
                        <a:rPr lang="en-US" sz="3500" dirty="0">
                          <a:solidFill>
                            <a:srgbClr val="000000"/>
                          </a:solidFill>
                          <a:latin typeface="Roboto Condensed"/>
                        </a:rPr>
                        <a:t>- Hai </a:t>
                      </a:r>
                      <a:r>
                        <a:rPr lang="en-US" sz="3500" dirty="0" err="1">
                          <a:solidFill>
                            <a:srgbClr val="000000"/>
                          </a:solidFill>
                          <a:latin typeface="Roboto Condensed"/>
                        </a:rPr>
                        <a:t>bên</a:t>
                      </a:r>
                      <a:r>
                        <a:rPr lang="en-US" sz="3500" dirty="0">
                          <a:solidFill>
                            <a:srgbClr val="000000"/>
                          </a:solidFill>
                          <a:latin typeface="Roboto Condensed"/>
                        </a:rPr>
                        <a:t> </a:t>
                      </a:r>
                      <a:r>
                        <a:rPr lang="en-US" sz="3500" dirty="0" err="1">
                          <a:solidFill>
                            <a:srgbClr val="000000"/>
                          </a:solidFill>
                          <a:latin typeface="Roboto Condensed"/>
                        </a:rPr>
                        <a:t>đánh</a:t>
                      </a:r>
                      <a:r>
                        <a:rPr lang="en-US" sz="3500" dirty="0">
                          <a:solidFill>
                            <a:srgbClr val="000000"/>
                          </a:solidFill>
                          <a:latin typeface="Roboto Condensed"/>
                        </a:rPr>
                        <a:t> </a:t>
                      </a:r>
                      <a:r>
                        <a:rPr lang="en-US" sz="3500" dirty="0" err="1">
                          <a:solidFill>
                            <a:srgbClr val="000000"/>
                          </a:solidFill>
                          <a:latin typeface="Roboto Condensed"/>
                        </a:rPr>
                        <a:t>nhau</a:t>
                      </a:r>
                      <a:r>
                        <a:rPr lang="en-US" sz="3500" dirty="0">
                          <a:solidFill>
                            <a:srgbClr val="000000"/>
                          </a:solidFill>
                          <a:latin typeface="Roboto Condensed"/>
                        </a:rPr>
                        <a:t> </a:t>
                      </a:r>
                      <a:r>
                        <a:rPr lang="en-US" sz="3500" dirty="0" err="1">
                          <a:solidFill>
                            <a:srgbClr val="000000"/>
                          </a:solidFill>
                          <a:latin typeface="Roboto Condensed"/>
                        </a:rPr>
                        <a:t>ròng</a:t>
                      </a:r>
                      <a:r>
                        <a:rPr lang="en-US" sz="3500" dirty="0">
                          <a:solidFill>
                            <a:srgbClr val="000000"/>
                          </a:solidFill>
                          <a:latin typeface="Roboto Condensed"/>
                        </a:rPr>
                        <a:t> </a:t>
                      </a:r>
                      <a:r>
                        <a:rPr lang="en-US" sz="3500" dirty="0" err="1">
                          <a:solidFill>
                            <a:srgbClr val="000000"/>
                          </a:solidFill>
                          <a:latin typeface="Roboto Condensed"/>
                        </a:rPr>
                        <a:t>rã</a:t>
                      </a:r>
                      <a:r>
                        <a:rPr lang="en-US" sz="3500" dirty="0">
                          <a:solidFill>
                            <a:srgbClr val="000000"/>
                          </a:solidFill>
                          <a:latin typeface="Roboto Condensed"/>
                        </a:rPr>
                        <a:t> </a:t>
                      </a:r>
                      <a:r>
                        <a:rPr lang="en-US" sz="3500" dirty="0" err="1">
                          <a:solidFill>
                            <a:srgbClr val="000000"/>
                          </a:solidFill>
                          <a:latin typeface="Roboto Condensed"/>
                        </a:rPr>
                        <a:t>mấy</a:t>
                      </a:r>
                      <a:r>
                        <a:rPr lang="en-US" sz="3500" dirty="0">
                          <a:solidFill>
                            <a:srgbClr val="000000"/>
                          </a:solidFill>
                          <a:latin typeface="Roboto Condensed"/>
                        </a:rPr>
                        <a:t> </a:t>
                      </a:r>
                      <a:r>
                        <a:rPr lang="en-US" sz="3500" dirty="0" err="1">
                          <a:solidFill>
                            <a:srgbClr val="000000"/>
                          </a:solidFill>
                          <a:latin typeface="Roboto Condensed"/>
                        </a:rPr>
                        <a:t>tháng</a:t>
                      </a:r>
                      <a:r>
                        <a:rPr lang="en-US" sz="3500" dirty="0">
                          <a:solidFill>
                            <a:srgbClr val="000000"/>
                          </a:solidFill>
                          <a:latin typeface="Roboto Condensed"/>
                        </a:rPr>
                        <a:t> </a:t>
                      </a:r>
                      <a:r>
                        <a:rPr lang="en-US" sz="3500" dirty="0" err="1">
                          <a:solidFill>
                            <a:srgbClr val="000000"/>
                          </a:solidFill>
                          <a:latin typeface="Roboto Condensed"/>
                        </a:rPr>
                        <a:t>trời</a:t>
                      </a:r>
                      <a:r>
                        <a:rPr lang="en-US" sz="3500" dirty="0">
                          <a:solidFill>
                            <a:srgbClr val="000000"/>
                          </a:solidFill>
                          <a:latin typeface="Roboto Condensed"/>
                        </a:rPr>
                        <a:t>, </a:t>
                      </a:r>
                      <a:r>
                        <a:rPr lang="en-US" sz="3500" dirty="0" err="1">
                          <a:solidFill>
                            <a:srgbClr val="000000"/>
                          </a:solidFill>
                          <a:latin typeface="Roboto Condensed"/>
                        </a:rPr>
                        <a:t>Thủy</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 </a:t>
                      </a:r>
                      <a:r>
                        <a:rPr lang="en-US" sz="3500" dirty="0" err="1">
                          <a:solidFill>
                            <a:srgbClr val="000000"/>
                          </a:solidFill>
                          <a:latin typeface="Roboto Condensed"/>
                        </a:rPr>
                        <a:t>đuối</a:t>
                      </a:r>
                      <a:r>
                        <a:rPr lang="en-US" sz="3500" dirty="0">
                          <a:solidFill>
                            <a:srgbClr val="000000"/>
                          </a:solidFill>
                          <a:latin typeface="Roboto Condensed"/>
                        </a:rPr>
                        <a:t> </a:t>
                      </a:r>
                      <a:r>
                        <a:rPr lang="en-US" sz="3500" dirty="0" err="1">
                          <a:solidFill>
                            <a:srgbClr val="000000"/>
                          </a:solidFill>
                          <a:latin typeface="Roboto Condensed"/>
                        </a:rPr>
                        <a:t>sức</a:t>
                      </a:r>
                      <a:r>
                        <a:rPr lang="en-US" sz="3500" dirty="0">
                          <a:solidFill>
                            <a:srgbClr val="000000"/>
                          </a:solidFill>
                          <a:latin typeface="Roboto Condensed"/>
                        </a:rPr>
                        <a:t> </a:t>
                      </a:r>
                      <a:r>
                        <a:rPr lang="en-US" sz="3500" dirty="0" err="1">
                          <a:solidFill>
                            <a:srgbClr val="000000"/>
                          </a:solidFill>
                          <a:latin typeface="Roboto Condensed"/>
                        </a:rPr>
                        <a:t>phải</a:t>
                      </a:r>
                      <a:r>
                        <a:rPr lang="en-US" sz="3500" dirty="0">
                          <a:solidFill>
                            <a:srgbClr val="000000"/>
                          </a:solidFill>
                          <a:latin typeface="Roboto Condensed"/>
                        </a:rPr>
                        <a:t> </a:t>
                      </a:r>
                      <a:r>
                        <a:rPr lang="en-US" sz="3500" dirty="0" err="1">
                          <a:solidFill>
                            <a:srgbClr val="000000"/>
                          </a:solidFill>
                          <a:latin typeface="Roboto Condensed"/>
                        </a:rPr>
                        <a:t>chịu</a:t>
                      </a:r>
                      <a:r>
                        <a:rPr lang="en-US" sz="3500" dirty="0">
                          <a:solidFill>
                            <a:srgbClr val="000000"/>
                          </a:solidFill>
                          <a:latin typeface="Roboto Condensed"/>
                        </a:rPr>
                        <a:t> </a:t>
                      </a:r>
                      <a:r>
                        <a:rPr lang="en-US" sz="3500" dirty="0" err="1">
                          <a:solidFill>
                            <a:srgbClr val="000000"/>
                          </a:solidFill>
                          <a:latin typeface="Roboto Condensed"/>
                        </a:rPr>
                        <a:t>thua</a:t>
                      </a:r>
                      <a:r>
                        <a:rPr lang="en-US" sz="3500" dirty="0">
                          <a:solidFill>
                            <a:srgbClr val="000000"/>
                          </a:solidFill>
                          <a:latin typeface="Roboto Condensed"/>
                        </a:rPr>
                        <a:t>.</a:t>
                      </a:r>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22876">
                <a:tc gridSpan="2">
                  <a:txBody>
                    <a:bodyPr/>
                    <a:lstStyle/>
                    <a:p>
                      <a:pPr algn="ctr">
                        <a:lnSpc>
                          <a:spcPts val="4900"/>
                        </a:lnSpc>
                        <a:defRPr/>
                      </a:pPr>
                      <a:r>
                        <a:rPr lang="en-US" sz="3500" dirty="0">
                          <a:solidFill>
                            <a:srgbClr val="2C2760"/>
                          </a:solidFill>
                          <a:latin typeface="Roboto Condensed"/>
                        </a:rPr>
                        <a:t> </a:t>
                      </a:r>
                      <a:r>
                        <a:rPr lang="en-US" sz="3500" dirty="0" err="1">
                          <a:solidFill>
                            <a:srgbClr val="2C2760"/>
                          </a:solidFill>
                          <a:latin typeface="Roboto Condensed Bold"/>
                        </a:rPr>
                        <a:t>Bằng</a:t>
                      </a:r>
                      <a:r>
                        <a:rPr lang="en-US" sz="3500" dirty="0">
                          <a:solidFill>
                            <a:srgbClr val="2C2760"/>
                          </a:solidFill>
                          <a:latin typeface="Roboto Condensed Bold"/>
                        </a:rPr>
                        <a:t> </a:t>
                      </a:r>
                      <a:r>
                        <a:rPr lang="en-US" sz="3500" dirty="0" err="1">
                          <a:solidFill>
                            <a:srgbClr val="2C2760"/>
                          </a:solidFill>
                          <a:latin typeface="Roboto Condensed Bold"/>
                        </a:rPr>
                        <a:t>cách</a:t>
                      </a:r>
                      <a:r>
                        <a:rPr lang="en-US" sz="3500" dirty="0">
                          <a:solidFill>
                            <a:srgbClr val="2C2760"/>
                          </a:solidFill>
                          <a:latin typeface="Roboto Condensed Bold"/>
                        </a:rPr>
                        <a:t> </a:t>
                      </a:r>
                      <a:r>
                        <a:rPr lang="en-US" sz="3500" dirty="0" err="1">
                          <a:solidFill>
                            <a:srgbClr val="2C2760"/>
                          </a:solidFill>
                          <a:latin typeface="Roboto Condensed Bold"/>
                        </a:rPr>
                        <a:t>bổ</a:t>
                      </a:r>
                      <a:r>
                        <a:rPr lang="en-US" sz="3500" dirty="0">
                          <a:solidFill>
                            <a:srgbClr val="2C2760"/>
                          </a:solidFill>
                          <a:latin typeface="Roboto Condensed Bold"/>
                        </a:rPr>
                        <a:t> sung </a:t>
                      </a:r>
                      <a:r>
                        <a:rPr lang="en-US" sz="3500" dirty="0" err="1">
                          <a:solidFill>
                            <a:srgbClr val="2C2760"/>
                          </a:solidFill>
                          <a:latin typeface="Roboto Condensed Bold"/>
                        </a:rPr>
                        <a:t>các</a:t>
                      </a:r>
                      <a:r>
                        <a:rPr lang="en-US" sz="3500" dirty="0">
                          <a:solidFill>
                            <a:srgbClr val="2C2760"/>
                          </a:solidFill>
                          <a:latin typeface="Roboto Condensed Bold"/>
                        </a:rPr>
                        <a:t> </a:t>
                      </a:r>
                      <a:r>
                        <a:rPr lang="en-US" sz="3500" dirty="0" err="1">
                          <a:solidFill>
                            <a:srgbClr val="2C2760"/>
                          </a:solidFill>
                          <a:latin typeface="Roboto Condensed Bold"/>
                        </a:rPr>
                        <a:t>sự</a:t>
                      </a:r>
                      <a:r>
                        <a:rPr lang="en-US" sz="3500" dirty="0">
                          <a:solidFill>
                            <a:srgbClr val="2C2760"/>
                          </a:solidFill>
                          <a:latin typeface="Roboto Condensed Bold"/>
                        </a:rPr>
                        <a:t> </a:t>
                      </a:r>
                      <a:r>
                        <a:rPr lang="en-US" sz="3500" dirty="0" err="1">
                          <a:solidFill>
                            <a:srgbClr val="2C2760"/>
                          </a:solidFill>
                          <a:latin typeface="Roboto Condensed Bold"/>
                        </a:rPr>
                        <a:t>việc</a:t>
                      </a:r>
                      <a:r>
                        <a:rPr lang="en-US" sz="3500" dirty="0">
                          <a:solidFill>
                            <a:srgbClr val="2C2760"/>
                          </a:solidFill>
                          <a:latin typeface="Roboto Condensed Bold"/>
                        </a:rPr>
                        <a:t> </a:t>
                      </a:r>
                      <a:r>
                        <a:rPr lang="en-US" sz="3500" dirty="0" err="1">
                          <a:solidFill>
                            <a:srgbClr val="2C2760"/>
                          </a:solidFill>
                          <a:latin typeface="Roboto Condensed Bold"/>
                        </a:rPr>
                        <a:t>phụ</a:t>
                      </a:r>
                      <a:r>
                        <a:rPr lang="en-US" sz="3500" dirty="0">
                          <a:solidFill>
                            <a:srgbClr val="2C2760"/>
                          </a:solidFill>
                          <a:latin typeface="Roboto Condensed Bold"/>
                        </a:rPr>
                        <a:t>, </a:t>
                      </a:r>
                      <a:r>
                        <a:rPr lang="en-US" sz="3500" dirty="0" err="1">
                          <a:solidFill>
                            <a:srgbClr val="2C2760"/>
                          </a:solidFill>
                          <a:latin typeface="Roboto Condensed Bold"/>
                        </a:rPr>
                        <a:t>độ</a:t>
                      </a:r>
                      <a:r>
                        <a:rPr lang="en-US" sz="3500" dirty="0">
                          <a:solidFill>
                            <a:srgbClr val="2C2760"/>
                          </a:solidFill>
                          <a:latin typeface="Roboto Condensed Bold"/>
                        </a:rPr>
                        <a:t> </a:t>
                      </a:r>
                      <a:r>
                        <a:rPr lang="en-US" sz="3500" dirty="0" err="1">
                          <a:solidFill>
                            <a:srgbClr val="2C2760"/>
                          </a:solidFill>
                          <a:latin typeface="Roboto Condensed Bold"/>
                        </a:rPr>
                        <a:t>dài</a:t>
                      </a:r>
                      <a:r>
                        <a:rPr lang="en-US" sz="3500" dirty="0">
                          <a:solidFill>
                            <a:srgbClr val="2C2760"/>
                          </a:solidFill>
                          <a:latin typeface="Roboto Condensed Bold"/>
                        </a:rPr>
                        <a:t> </a:t>
                      </a:r>
                      <a:r>
                        <a:rPr lang="en-US" sz="3500" dirty="0" err="1">
                          <a:solidFill>
                            <a:srgbClr val="2C2760"/>
                          </a:solidFill>
                          <a:latin typeface="Roboto Condensed Bold"/>
                        </a:rPr>
                        <a:t>văn</a:t>
                      </a:r>
                      <a:r>
                        <a:rPr lang="en-US" sz="3500" dirty="0">
                          <a:solidFill>
                            <a:srgbClr val="2C2760"/>
                          </a:solidFill>
                          <a:latin typeface="Roboto Condensed Bold"/>
                        </a:rPr>
                        <a:t> </a:t>
                      </a:r>
                      <a:r>
                        <a:rPr lang="en-US" sz="3500" dirty="0" err="1">
                          <a:solidFill>
                            <a:srgbClr val="2C2760"/>
                          </a:solidFill>
                          <a:latin typeface="Roboto Condensed Bold"/>
                        </a:rPr>
                        <a:t>bản</a:t>
                      </a:r>
                      <a:r>
                        <a:rPr lang="en-US" sz="3500" dirty="0">
                          <a:solidFill>
                            <a:srgbClr val="2C2760"/>
                          </a:solidFill>
                          <a:latin typeface="Roboto Condensed Bold"/>
                        </a:rPr>
                        <a:t> </a:t>
                      </a:r>
                      <a:r>
                        <a:rPr lang="en-US" sz="3500" dirty="0" err="1">
                          <a:solidFill>
                            <a:srgbClr val="2C2760"/>
                          </a:solidFill>
                          <a:latin typeface="Roboto Condensed Bold"/>
                        </a:rPr>
                        <a:t>tóm</a:t>
                      </a:r>
                      <a:r>
                        <a:rPr lang="en-US" sz="3500" dirty="0">
                          <a:solidFill>
                            <a:srgbClr val="2C2760"/>
                          </a:solidFill>
                          <a:latin typeface="Roboto Condensed Bold"/>
                        </a:rPr>
                        <a:t> </a:t>
                      </a:r>
                      <a:r>
                        <a:rPr lang="en-US" sz="3500" dirty="0" err="1">
                          <a:solidFill>
                            <a:srgbClr val="2C2760"/>
                          </a:solidFill>
                          <a:latin typeface="Roboto Condensed Bold"/>
                        </a:rPr>
                        <a:t>tắt</a:t>
                      </a:r>
                      <a:r>
                        <a:rPr lang="en-US" sz="3500" dirty="0">
                          <a:solidFill>
                            <a:srgbClr val="2C2760"/>
                          </a:solidFill>
                          <a:latin typeface="Roboto Condensed Bold"/>
                        </a:rPr>
                        <a:t> 2 </a:t>
                      </a:r>
                      <a:r>
                        <a:rPr lang="en-US" sz="3500" dirty="0" err="1">
                          <a:solidFill>
                            <a:srgbClr val="2C2760"/>
                          </a:solidFill>
                          <a:latin typeface="Roboto Condensed Bold"/>
                        </a:rPr>
                        <a:t>tăng</a:t>
                      </a:r>
                      <a:r>
                        <a:rPr lang="en-US" sz="3500" dirty="0">
                          <a:solidFill>
                            <a:srgbClr val="2C2760"/>
                          </a:solidFill>
                          <a:latin typeface="Roboto Condensed Bold"/>
                        </a:rPr>
                        <a:t> </a:t>
                      </a:r>
                      <a:r>
                        <a:rPr lang="en-US" sz="3500" dirty="0" err="1">
                          <a:solidFill>
                            <a:srgbClr val="2C2760"/>
                          </a:solidFill>
                          <a:latin typeface="Roboto Condensed Bold"/>
                        </a:rPr>
                        <a:t>lên</a:t>
                      </a:r>
                      <a:r>
                        <a:rPr lang="en-US" sz="3500" dirty="0">
                          <a:solidFill>
                            <a:srgbClr val="2C2760"/>
                          </a:solidFill>
                          <a:latin typeface="Roboto Condensed Bold"/>
                        </a:rPr>
                        <a:t>, </a:t>
                      </a:r>
                      <a:r>
                        <a:rPr lang="en-US" sz="3500" dirty="0" err="1">
                          <a:solidFill>
                            <a:srgbClr val="2C2760"/>
                          </a:solidFill>
                          <a:latin typeface="Roboto Condensed Bold"/>
                        </a:rPr>
                        <a:t>nội</a:t>
                      </a:r>
                      <a:r>
                        <a:rPr lang="en-US" sz="3500" dirty="0">
                          <a:solidFill>
                            <a:srgbClr val="2C2760"/>
                          </a:solidFill>
                          <a:latin typeface="Roboto Condensed Bold"/>
                        </a:rPr>
                        <a:t> dung </a:t>
                      </a:r>
                      <a:r>
                        <a:rPr lang="en-US" sz="3500" dirty="0" err="1">
                          <a:solidFill>
                            <a:srgbClr val="2C2760"/>
                          </a:solidFill>
                          <a:latin typeface="Roboto Condensed Bold"/>
                        </a:rPr>
                        <a:t>tóm</a:t>
                      </a:r>
                      <a:r>
                        <a:rPr lang="en-US" sz="3500" dirty="0">
                          <a:solidFill>
                            <a:srgbClr val="2C2760"/>
                          </a:solidFill>
                          <a:latin typeface="Roboto Condensed Bold"/>
                        </a:rPr>
                        <a:t> </a:t>
                      </a:r>
                      <a:r>
                        <a:rPr lang="en-US" sz="3500" dirty="0" err="1">
                          <a:solidFill>
                            <a:srgbClr val="2C2760"/>
                          </a:solidFill>
                          <a:latin typeface="Roboto Condensed Bold"/>
                        </a:rPr>
                        <a:t>tắt</a:t>
                      </a:r>
                      <a:r>
                        <a:rPr lang="en-US" sz="3500" dirty="0">
                          <a:solidFill>
                            <a:srgbClr val="2C2760"/>
                          </a:solidFill>
                          <a:latin typeface="Roboto Condensed Bold"/>
                        </a:rPr>
                        <a:t> </a:t>
                      </a:r>
                      <a:r>
                        <a:rPr lang="en-US" sz="3500" dirty="0" err="1">
                          <a:solidFill>
                            <a:srgbClr val="2C2760"/>
                          </a:solidFill>
                          <a:latin typeface="Roboto Condensed Bold"/>
                        </a:rPr>
                        <a:t>kĩ</a:t>
                      </a:r>
                      <a:r>
                        <a:rPr lang="en-US" sz="3500" dirty="0">
                          <a:solidFill>
                            <a:srgbClr val="2C2760"/>
                          </a:solidFill>
                          <a:latin typeface="Roboto Condensed Bold"/>
                        </a:rPr>
                        <a:t> </a:t>
                      </a:r>
                      <a:r>
                        <a:rPr lang="en-US" sz="3500" dirty="0" err="1">
                          <a:solidFill>
                            <a:srgbClr val="2C2760"/>
                          </a:solidFill>
                          <a:latin typeface="Roboto Condensed Bold"/>
                        </a:rPr>
                        <a:t>hơn</a:t>
                      </a:r>
                      <a:endParaRPr lang="en-US" sz="1100" dirty="0"/>
                    </a:p>
                    <a:p>
                      <a:pPr algn="ctr">
                        <a:lnSpc>
                          <a:spcPts val="4900"/>
                        </a:lnSpc>
                      </a:pPr>
                      <a:r>
                        <a:rPr lang="en-US" sz="3500" dirty="0">
                          <a:solidFill>
                            <a:srgbClr val="2C2760"/>
                          </a:solidFill>
                          <a:latin typeface="Roboto Condensed Bold"/>
                        </a:rPr>
                        <a:t> </a:t>
                      </a:r>
                      <a:r>
                        <a:rPr lang="en-US" sz="3500" dirty="0" err="1">
                          <a:solidFill>
                            <a:srgbClr val="2C2760"/>
                          </a:solidFill>
                          <a:latin typeface="Roboto Condensed Bold"/>
                        </a:rPr>
                        <a:t>văn</a:t>
                      </a:r>
                      <a:r>
                        <a:rPr lang="en-US" sz="3500" dirty="0">
                          <a:solidFill>
                            <a:srgbClr val="2C2760"/>
                          </a:solidFill>
                          <a:latin typeface="Roboto Condensed Bold"/>
                        </a:rPr>
                        <a:t> </a:t>
                      </a:r>
                      <a:r>
                        <a:rPr lang="en-US" sz="3500" dirty="0" err="1">
                          <a:solidFill>
                            <a:srgbClr val="2C2760"/>
                          </a:solidFill>
                          <a:latin typeface="Roboto Condensed Bold"/>
                        </a:rPr>
                        <a:t>bản</a:t>
                      </a:r>
                      <a:r>
                        <a:rPr lang="en-US" sz="3500" dirty="0">
                          <a:solidFill>
                            <a:srgbClr val="2C2760"/>
                          </a:solidFill>
                          <a:latin typeface="Roboto Condensed Bold"/>
                        </a:rPr>
                        <a:t> 1.</a:t>
                      </a:r>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EBDC6"/>
                    </a:solidFill>
                  </a:tcPr>
                </a:tc>
                <a:tc hMerge="1">
                  <a:txBody>
                    <a:bodyPr/>
                    <a:lstStyle/>
                    <a:p>
                      <a:pPr algn="ctr">
                        <a:lnSpc>
                          <a:spcPts val="4900"/>
                        </a:lnSpc>
                        <a:defRPr/>
                      </a:pPr>
                      <a:r>
                        <a:rPr lang="en-US" sz="3500">
                          <a:solidFill>
                            <a:srgbClr val="2C2760"/>
                          </a:solidFill>
                          <a:latin typeface="Roboto Condensed"/>
                        </a:rPr>
                        <a:t> </a:t>
                      </a:r>
                      <a:r>
                        <a:rPr lang="en-US" sz="3500">
                          <a:solidFill>
                            <a:srgbClr val="2C2760"/>
                          </a:solidFill>
                          <a:latin typeface="Roboto Condensed Bold"/>
                        </a:rPr>
                        <a:t>Bằng cách bổ sung các sự việc phụ, độ dài văn bản tóm tắt 2 tăng lên, nội dung tóm tắt kĩ hơn</a:t>
                      </a:r>
                      <a:endParaRPr lang="en-US" sz="1100"/>
                    </a:p>
                    <a:p>
                      <a:pPr algn="ctr">
                        <a:lnSpc>
                          <a:spcPts val="4900"/>
                        </a:lnSpc>
                      </a:pPr>
                      <a:r>
                        <a:rPr lang="en-US" sz="3500">
                          <a:solidFill>
                            <a:srgbClr val="2C2760"/>
                          </a:solidFill>
                          <a:latin typeface="Roboto Condensed Bold"/>
                        </a:rPr>
                        <a:t> văn bản 1.</a:t>
                      </a:r>
                    </a:p>
                  </a:txBody>
                  <a:tcPr marT="91440" marB="91440" anchor="ctr">
                    <a:lnL w="35719" cap="flat" cmpd="sng" algn="ctr">
                      <a:solidFill>
                        <a:srgbClr val="CBCAF4"/>
                      </a:solidFill>
                      <a:prstDash val="solid"/>
                      <a:round/>
                      <a:headEnd type="none" w="med" len="med"/>
                      <a:tailEnd type="none" w="med" len="med"/>
                    </a:lnL>
                    <a:lnR w="35719" cap="flat" cmpd="sng" algn="ctr">
                      <a:solidFill>
                        <a:srgbClr val="CBCAF4"/>
                      </a:solidFill>
                      <a:prstDash val="solid"/>
                      <a:round/>
                      <a:headEnd type="none" w="med" len="med"/>
                      <a:tailEnd type="none" w="med" len="med"/>
                    </a:lnR>
                    <a:lnT w="35719" cap="flat" cmpd="sng" algn="ctr">
                      <a:solidFill>
                        <a:srgbClr val="CBCAF4"/>
                      </a:solidFill>
                      <a:prstDash val="solid"/>
                      <a:round/>
                      <a:headEnd type="none" w="med" len="med"/>
                      <a:tailEnd type="none" w="med" len="med"/>
                    </a:lnT>
                    <a:lnB w="35719" cap="flat" cmpd="sng" algn="ctr">
                      <a:solidFill>
                        <a:srgbClr val="CBCAF4"/>
                      </a:solidFill>
                      <a:prstDash val="solid"/>
                      <a:round/>
                      <a:headEnd type="none" w="med" len="med"/>
                      <a:tailEnd type="none" w="med" len="med"/>
                    </a:lnB>
                    <a:solidFill>
                      <a:srgbClr val="FEBDC6"/>
                    </a:solidFill>
                  </a:tcPr>
                </a:tc>
                <a:extLst>
                  <a:ext uri="{0D108BD9-81ED-4DB2-BD59-A6C34878D82A}">
                    <a16:rowId xmlns:a16="http://schemas.microsoft.com/office/drawing/2014/main" val="10002"/>
                  </a:ext>
                </a:extLst>
              </a:tr>
            </a:tbl>
          </a:graphicData>
        </a:graphic>
      </p:graphicFrame>
      <p:pic>
        <p:nvPicPr>
          <p:cNvPr id="6" name="Picture 6"/>
          <p:cNvPicPr>
            <a:picLocks noChangeAspect="1"/>
          </p:cNvPicPr>
          <p:nvPr/>
        </p:nvPicPr>
        <p:blipFill>
          <a:blip r:embed="rId5"/>
          <a:srcRect b="132"/>
          <a:stretch>
            <a:fillRect/>
          </a:stretch>
        </p:blipFill>
        <p:spPr>
          <a:xfrm>
            <a:off x="3068930" y="8657745"/>
            <a:ext cx="7315200" cy="3338391"/>
          </a:xfrm>
          <a:prstGeom prst="rect">
            <a:avLst/>
          </a:prstGeom>
        </p:spPr>
      </p:pic>
      <p:sp>
        <p:nvSpPr>
          <p:cNvPr id="7" name="TextBox 7"/>
          <p:cNvSpPr txBox="1"/>
          <p:nvPr/>
        </p:nvSpPr>
        <p:spPr>
          <a:xfrm>
            <a:off x="336549" y="410034"/>
            <a:ext cx="17491700" cy="918071"/>
          </a:xfrm>
          <a:prstGeom prst="rect">
            <a:avLst/>
          </a:prstGeom>
        </p:spPr>
        <p:txBody>
          <a:bodyPr lIns="0" tIns="0" rIns="0" bIns="0" rtlCol="0" anchor="t">
            <a:spAutoFit/>
          </a:bodyPr>
          <a:lstStyle/>
          <a:p>
            <a:pPr algn="l">
              <a:lnSpc>
                <a:spcPts val="7320"/>
              </a:lnSpc>
            </a:pPr>
            <a:r>
              <a:rPr lang="en-US" sz="6000" spc="11">
                <a:solidFill>
                  <a:srgbClr val="6E5773"/>
                </a:solidFill>
                <a:latin typeface="Fraunces Bold"/>
              </a:rPr>
              <a:t>II. PHÂN TÍCH BÀI TÓM TẮT THAM KHẢO</a:t>
            </a:r>
          </a:p>
        </p:txBody>
      </p:sp>
      <p:sp>
        <p:nvSpPr>
          <p:cNvPr id="8" name="TextBox 8"/>
          <p:cNvSpPr txBox="1"/>
          <p:nvPr/>
        </p:nvSpPr>
        <p:spPr>
          <a:xfrm>
            <a:off x="563138" y="1883437"/>
            <a:ext cx="5653129" cy="895426"/>
          </a:xfrm>
          <a:prstGeom prst="rect">
            <a:avLst/>
          </a:prstGeom>
        </p:spPr>
        <p:txBody>
          <a:bodyPr lIns="0" tIns="0" rIns="0" bIns="0" rtlCol="0" anchor="t">
            <a:spAutoFit/>
          </a:bodyPr>
          <a:lstStyle/>
          <a:p>
            <a:pPr marL="1364287" lvl="2" indent="-454762" algn="ctr">
              <a:lnSpc>
                <a:spcPts val="7161"/>
              </a:lnSpc>
              <a:buFont typeface="Arial"/>
              <a:buChar char="⚬"/>
            </a:pPr>
            <a:r>
              <a:rPr lang="en-US" sz="5967">
                <a:solidFill>
                  <a:srgbClr val="ED5D3B"/>
                </a:solidFill>
                <a:latin typeface="Fraunces"/>
              </a:rPr>
              <a:t>Về độ dài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7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000" r="24" b="11587"/>
          <a:stretch>
            <a:fillRect/>
          </a:stretch>
        </p:blipFill>
        <p:spPr>
          <a:xfrm rot="2576013">
            <a:off x="8713162" y="2577620"/>
            <a:ext cx="2186791" cy="2501460"/>
          </a:xfrm>
          <a:prstGeom prst="rect">
            <a:avLst/>
          </a:prstGeom>
        </p:spPr>
      </p:pic>
      <p:pic>
        <p:nvPicPr>
          <p:cNvPr id="3" name="Picture 3"/>
          <p:cNvPicPr>
            <a:picLocks noChangeAspect="1"/>
          </p:cNvPicPr>
          <p:nvPr/>
        </p:nvPicPr>
        <p:blipFill>
          <a:blip r:embed="rId3"/>
          <a:srcRect b="30"/>
          <a:stretch>
            <a:fillRect/>
          </a:stretch>
        </p:blipFill>
        <p:spPr>
          <a:xfrm rot="2486238">
            <a:off x="16412828" y="6376668"/>
            <a:ext cx="2077664" cy="2112228"/>
          </a:xfrm>
          <a:prstGeom prst="rect">
            <a:avLst/>
          </a:prstGeom>
        </p:spPr>
      </p:pic>
      <p:pic>
        <p:nvPicPr>
          <p:cNvPr id="4" name="Picture 4"/>
          <p:cNvPicPr>
            <a:picLocks noChangeAspect="1"/>
          </p:cNvPicPr>
          <p:nvPr/>
        </p:nvPicPr>
        <p:blipFill>
          <a:blip r:embed="rId4"/>
          <a:srcRect r="79"/>
          <a:stretch>
            <a:fillRect/>
          </a:stretch>
        </p:blipFill>
        <p:spPr>
          <a:xfrm rot="-7504948">
            <a:off x="91281" y="7934076"/>
            <a:ext cx="2649591" cy="3074420"/>
          </a:xfrm>
          <a:prstGeom prst="rect">
            <a:avLst/>
          </a:prstGeom>
        </p:spPr>
      </p:pic>
      <p:pic>
        <p:nvPicPr>
          <p:cNvPr id="5" name="Picture 5"/>
          <p:cNvPicPr>
            <a:picLocks noChangeAspect="1"/>
          </p:cNvPicPr>
          <p:nvPr/>
        </p:nvPicPr>
        <p:blipFill>
          <a:blip r:embed="rId5"/>
          <a:srcRect r="80"/>
          <a:stretch>
            <a:fillRect/>
          </a:stretch>
        </p:blipFill>
        <p:spPr>
          <a:xfrm rot="9697721">
            <a:off x="15365453" y="-1200478"/>
            <a:ext cx="4172413" cy="4526287"/>
          </a:xfrm>
          <a:prstGeom prst="rect">
            <a:avLst/>
          </a:prstGeom>
        </p:spPr>
      </p:pic>
      <p:grpSp>
        <p:nvGrpSpPr>
          <p:cNvPr id="6" name="Group 6"/>
          <p:cNvGrpSpPr/>
          <p:nvPr/>
        </p:nvGrpSpPr>
        <p:grpSpPr>
          <a:xfrm rot="-524895">
            <a:off x="2197847" y="3816350"/>
            <a:ext cx="5292218" cy="5396540"/>
            <a:chOff x="0" y="0"/>
            <a:chExt cx="7056291" cy="7195387"/>
          </a:xfrm>
        </p:grpSpPr>
        <p:sp>
          <p:nvSpPr>
            <p:cNvPr id="7" name="Freeform 7"/>
            <p:cNvSpPr/>
            <p:nvPr/>
          </p:nvSpPr>
          <p:spPr>
            <a:xfrm>
              <a:off x="0" y="0"/>
              <a:ext cx="7056501" cy="7195312"/>
            </a:xfrm>
            <a:custGeom>
              <a:avLst/>
              <a:gdLst/>
              <a:ahLst/>
              <a:cxnLst/>
              <a:rect l="l" t="t" r="r" b="b"/>
              <a:pathLst>
                <a:path w="7056501" h="7195312">
                  <a:moveTo>
                    <a:pt x="3528187" y="0"/>
                  </a:moveTo>
                  <a:lnTo>
                    <a:pt x="4213098" y="991362"/>
                  </a:lnTo>
                  <a:lnTo>
                    <a:pt x="5292344" y="481965"/>
                  </a:lnTo>
                  <a:lnTo>
                    <a:pt x="5399405" y="1689735"/>
                  </a:lnTo>
                  <a:lnTo>
                    <a:pt x="6583807" y="1798828"/>
                  </a:lnTo>
                  <a:lnTo>
                    <a:pt x="6084316" y="2899283"/>
                  </a:lnTo>
                  <a:lnTo>
                    <a:pt x="7056501" y="3597656"/>
                  </a:lnTo>
                  <a:lnTo>
                    <a:pt x="6084316" y="4296029"/>
                  </a:lnTo>
                  <a:lnTo>
                    <a:pt x="6583807" y="5396484"/>
                  </a:lnTo>
                  <a:lnTo>
                    <a:pt x="5399405" y="5505577"/>
                  </a:lnTo>
                  <a:lnTo>
                    <a:pt x="5292344" y="6713347"/>
                  </a:lnTo>
                  <a:lnTo>
                    <a:pt x="4213098" y="6203950"/>
                  </a:lnTo>
                  <a:lnTo>
                    <a:pt x="3528187" y="7195312"/>
                  </a:lnTo>
                  <a:lnTo>
                    <a:pt x="2843276" y="6203950"/>
                  </a:lnTo>
                  <a:lnTo>
                    <a:pt x="1764030" y="6713347"/>
                  </a:lnTo>
                  <a:lnTo>
                    <a:pt x="1656969" y="5505577"/>
                  </a:lnTo>
                  <a:lnTo>
                    <a:pt x="472567" y="5396484"/>
                  </a:lnTo>
                  <a:lnTo>
                    <a:pt x="972058" y="4296029"/>
                  </a:lnTo>
                  <a:lnTo>
                    <a:pt x="0" y="3597656"/>
                  </a:lnTo>
                  <a:lnTo>
                    <a:pt x="972185" y="2899283"/>
                  </a:lnTo>
                  <a:lnTo>
                    <a:pt x="472694" y="1798828"/>
                  </a:lnTo>
                  <a:lnTo>
                    <a:pt x="1657096" y="1689735"/>
                  </a:lnTo>
                  <a:lnTo>
                    <a:pt x="1764157" y="481965"/>
                  </a:lnTo>
                  <a:lnTo>
                    <a:pt x="2843403" y="991362"/>
                  </a:lnTo>
                  <a:lnTo>
                    <a:pt x="3528187" y="0"/>
                  </a:lnTo>
                  <a:close/>
                </a:path>
              </a:pathLst>
            </a:custGeom>
            <a:solidFill>
              <a:srgbClr val="CBCAF4"/>
            </a:solidFill>
          </p:spPr>
        </p:sp>
      </p:grpSp>
      <p:sp>
        <p:nvSpPr>
          <p:cNvPr id="8" name="TextBox 8"/>
          <p:cNvSpPr txBox="1"/>
          <p:nvPr/>
        </p:nvSpPr>
        <p:spPr>
          <a:xfrm rot="-524895">
            <a:off x="2819957" y="5321699"/>
            <a:ext cx="3777865" cy="2537134"/>
          </a:xfrm>
          <a:prstGeom prst="rect">
            <a:avLst/>
          </a:prstGeom>
        </p:spPr>
        <p:txBody>
          <a:bodyPr lIns="0" tIns="0" rIns="0" bIns="0" rtlCol="0" anchor="t">
            <a:spAutoFit/>
          </a:bodyPr>
          <a:lstStyle/>
          <a:p>
            <a:pPr algn="ctr">
              <a:lnSpc>
                <a:spcPts val="5039"/>
              </a:lnSpc>
            </a:pPr>
            <a:r>
              <a:rPr lang="en-US" sz="3598">
                <a:solidFill>
                  <a:srgbClr val="6E5773"/>
                </a:solidFill>
                <a:latin typeface="Roboto Condensed"/>
              </a:rPr>
              <a:t>Tóm tắt văn bản dựa trên các ý chính (ý lớn), giữ nguyên các từ ngữ quan trọng</a:t>
            </a:r>
          </a:p>
        </p:txBody>
      </p:sp>
      <p:pic>
        <p:nvPicPr>
          <p:cNvPr id="9" name="Picture 9"/>
          <p:cNvPicPr>
            <a:picLocks noChangeAspect="1"/>
          </p:cNvPicPr>
          <p:nvPr/>
        </p:nvPicPr>
        <p:blipFill>
          <a:blip r:embed="rId6"/>
          <a:srcRect b="85"/>
          <a:stretch>
            <a:fillRect/>
          </a:stretch>
        </p:blipFill>
        <p:spPr>
          <a:xfrm>
            <a:off x="-201128" y="4286567"/>
            <a:ext cx="2457032" cy="2702735"/>
          </a:xfrm>
          <a:prstGeom prst="rect">
            <a:avLst/>
          </a:prstGeom>
        </p:spPr>
      </p:pic>
      <p:grpSp>
        <p:nvGrpSpPr>
          <p:cNvPr id="10" name="Group 10"/>
          <p:cNvGrpSpPr/>
          <p:nvPr/>
        </p:nvGrpSpPr>
        <p:grpSpPr>
          <a:xfrm>
            <a:off x="7628784" y="4664785"/>
            <a:ext cx="5521809" cy="5535995"/>
            <a:chOff x="0" y="0"/>
            <a:chExt cx="7362412" cy="7381327"/>
          </a:xfrm>
        </p:grpSpPr>
        <p:sp>
          <p:nvSpPr>
            <p:cNvPr id="11" name="Freeform 11"/>
            <p:cNvSpPr/>
            <p:nvPr/>
          </p:nvSpPr>
          <p:spPr>
            <a:xfrm>
              <a:off x="0" y="0"/>
              <a:ext cx="7362317" cy="7381240"/>
            </a:xfrm>
            <a:custGeom>
              <a:avLst/>
              <a:gdLst/>
              <a:ahLst/>
              <a:cxnLst/>
              <a:rect l="l" t="t" r="r" b="b"/>
              <a:pathLst>
                <a:path w="7362317" h="7381240">
                  <a:moveTo>
                    <a:pt x="3681222" y="0"/>
                  </a:moveTo>
                  <a:lnTo>
                    <a:pt x="4395851" y="1017016"/>
                  </a:lnTo>
                  <a:lnTo>
                    <a:pt x="5521833" y="494538"/>
                  </a:lnTo>
                  <a:lnTo>
                    <a:pt x="5633466" y="1733423"/>
                  </a:lnTo>
                  <a:lnTo>
                    <a:pt x="6869176" y="1845310"/>
                  </a:lnTo>
                  <a:lnTo>
                    <a:pt x="6347968" y="2974213"/>
                  </a:lnTo>
                  <a:lnTo>
                    <a:pt x="7362317" y="3690620"/>
                  </a:lnTo>
                  <a:lnTo>
                    <a:pt x="6347968" y="4407027"/>
                  </a:lnTo>
                  <a:lnTo>
                    <a:pt x="6869176" y="5535930"/>
                  </a:lnTo>
                  <a:lnTo>
                    <a:pt x="5633466" y="5647817"/>
                  </a:lnTo>
                  <a:lnTo>
                    <a:pt x="5521833" y="6886702"/>
                  </a:lnTo>
                  <a:lnTo>
                    <a:pt x="4395851" y="6364224"/>
                  </a:lnTo>
                  <a:lnTo>
                    <a:pt x="3681222" y="7381240"/>
                  </a:lnTo>
                  <a:lnTo>
                    <a:pt x="2966593" y="6364224"/>
                  </a:lnTo>
                  <a:lnTo>
                    <a:pt x="1840611" y="6886702"/>
                  </a:lnTo>
                  <a:lnTo>
                    <a:pt x="1728978" y="5647817"/>
                  </a:lnTo>
                  <a:lnTo>
                    <a:pt x="493268" y="5535930"/>
                  </a:lnTo>
                  <a:lnTo>
                    <a:pt x="1014476" y="4407027"/>
                  </a:lnTo>
                  <a:lnTo>
                    <a:pt x="0" y="3690620"/>
                  </a:lnTo>
                  <a:lnTo>
                    <a:pt x="1014349" y="2974213"/>
                  </a:lnTo>
                  <a:lnTo>
                    <a:pt x="493141" y="1845310"/>
                  </a:lnTo>
                  <a:lnTo>
                    <a:pt x="1728851" y="1733423"/>
                  </a:lnTo>
                  <a:lnTo>
                    <a:pt x="1840484" y="494538"/>
                  </a:lnTo>
                  <a:lnTo>
                    <a:pt x="2966466" y="1017016"/>
                  </a:lnTo>
                  <a:lnTo>
                    <a:pt x="3681222" y="0"/>
                  </a:lnTo>
                  <a:close/>
                </a:path>
              </a:pathLst>
            </a:custGeom>
            <a:solidFill>
              <a:srgbClr val="FFFFFF"/>
            </a:solidFill>
          </p:spPr>
        </p:sp>
      </p:grpSp>
      <p:sp>
        <p:nvSpPr>
          <p:cNvPr id="12" name="TextBox 12"/>
          <p:cNvSpPr txBox="1"/>
          <p:nvPr/>
        </p:nvSpPr>
        <p:spPr>
          <a:xfrm>
            <a:off x="8385415" y="5936002"/>
            <a:ext cx="4008543" cy="2600970"/>
          </a:xfrm>
          <a:prstGeom prst="rect">
            <a:avLst/>
          </a:prstGeom>
        </p:spPr>
        <p:txBody>
          <a:bodyPr lIns="0" tIns="0" rIns="0" bIns="0" rtlCol="0" anchor="t">
            <a:spAutoFit/>
          </a:bodyPr>
          <a:lstStyle/>
          <a:p>
            <a:pPr algn="ctr">
              <a:lnSpc>
                <a:spcPts val="5179"/>
              </a:lnSpc>
            </a:pPr>
            <a:r>
              <a:rPr lang="en-US" sz="3698" dirty="0" err="1">
                <a:solidFill>
                  <a:srgbClr val="6E5773"/>
                </a:solidFill>
                <a:latin typeface="Roboto Condensed"/>
              </a:rPr>
              <a:t>Nếu</a:t>
            </a:r>
            <a:r>
              <a:rPr lang="en-US" sz="3698" dirty="0">
                <a:solidFill>
                  <a:srgbClr val="6E5773"/>
                </a:solidFill>
                <a:latin typeface="Roboto Condensed"/>
              </a:rPr>
              <a:t> </a:t>
            </a:r>
            <a:r>
              <a:rPr lang="en-US" sz="3698" dirty="0" err="1">
                <a:solidFill>
                  <a:srgbClr val="6E5773"/>
                </a:solidFill>
                <a:latin typeface="Roboto Condensed"/>
              </a:rPr>
              <a:t>muốn</a:t>
            </a:r>
            <a:r>
              <a:rPr lang="en-US" sz="3698" dirty="0">
                <a:solidFill>
                  <a:srgbClr val="6E5773"/>
                </a:solidFill>
                <a:latin typeface="Roboto Condensed"/>
              </a:rPr>
              <a:t> </a:t>
            </a:r>
            <a:r>
              <a:rPr lang="en-US" sz="3698" dirty="0" err="1">
                <a:solidFill>
                  <a:srgbClr val="6E5773"/>
                </a:solidFill>
                <a:latin typeface="Roboto Condensed"/>
              </a:rPr>
              <a:t>tăng</a:t>
            </a:r>
            <a:r>
              <a:rPr lang="en-US" sz="3698" dirty="0">
                <a:solidFill>
                  <a:srgbClr val="6E5773"/>
                </a:solidFill>
                <a:latin typeface="Roboto Condensed"/>
              </a:rPr>
              <a:t> </a:t>
            </a:r>
            <a:r>
              <a:rPr lang="en-US" sz="3698" dirty="0" err="1">
                <a:solidFill>
                  <a:srgbClr val="6E5773"/>
                </a:solidFill>
                <a:latin typeface="Roboto Condensed"/>
              </a:rPr>
              <a:t>độ</a:t>
            </a:r>
            <a:r>
              <a:rPr lang="en-US" sz="3698" dirty="0">
                <a:solidFill>
                  <a:srgbClr val="6E5773"/>
                </a:solidFill>
                <a:latin typeface="Roboto Condensed"/>
              </a:rPr>
              <a:t> </a:t>
            </a:r>
            <a:r>
              <a:rPr lang="en-US" sz="3698" dirty="0" err="1">
                <a:solidFill>
                  <a:srgbClr val="6E5773"/>
                </a:solidFill>
                <a:latin typeface="Roboto Condensed"/>
              </a:rPr>
              <a:t>dài</a:t>
            </a:r>
            <a:r>
              <a:rPr lang="en-US" sz="3698" dirty="0">
                <a:solidFill>
                  <a:srgbClr val="6E5773"/>
                </a:solidFill>
                <a:latin typeface="Roboto Condensed"/>
              </a:rPr>
              <a:t> </a:t>
            </a:r>
            <a:r>
              <a:rPr lang="en-US" sz="3698" dirty="0" err="1">
                <a:solidFill>
                  <a:srgbClr val="6E5773"/>
                </a:solidFill>
                <a:latin typeface="Roboto Condensed"/>
              </a:rPr>
              <a:t>văn</a:t>
            </a:r>
            <a:r>
              <a:rPr lang="en-US" sz="3698" dirty="0">
                <a:solidFill>
                  <a:srgbClr val="6E5773"/>
                </a:solidFill>
                <a:latin typeface="Roboto Condensed"/>
              </a:rPr>
              <a:t> </a:t>
            </a:r>
            <a:r>
              <a:rPr lang="en-US" sz="3698" dirty="0" err="1">
                <a:solidFill>
                  <a:srgbClr val="6E5773"/>
                </a:solidFill>
                <a:latin typeface="Roboto Condensed"/>
              </a:rPr>
              <a:t>bản</a:t>
            </a:r>
            <a:r>
              <a:rPr lang="en-US" sz="3698" dirty="0">
                <a:solidFill>
                  <a:srgbClr val="6E5773"/>
                </a:solidFill>
                <a:latin typeface="Roboto Condensed"/>
              </a:rPr>
              <a:t> </a:t>
            </a:r>
            <a:r>
              <a:rPr lang="en-US" sz="3698" dirty="0" err="1">
                <a:solidFill>
                  <a:srgbClr val="6E5773"/>
                </a:solidFill>
                <a:latin typeface="Roboto Condensed"/>
              </a:rPr>
              <a:t>tóm</a:t>
            </a:r>
            <a:r>
              <a:rPr lang="en-US" sz="3698" dirty="0">
                <a:solidFill>
                  <a:srgbClr val="6E5773"/>
                </a:solidFill>
                <a:latin typeface="Roboto Condensed"/>
              </a:rPr>
              <a:t> </a:t>
            </a:r>
            <a:r>
              <a:rPr lang="en-US" sz="3698" dirty="0" err="1">
                <a:solidFill>
                  <a:srgbClr val="6E5773"/>
                </a:solidFill>
                <a:latin typeface="Roboto Condensed"/>
              </a:rPr>
              <a:t>tắt</a:t>
            </a:r>
            <a:r>
              <a:rPr lang="en-US" sz="3698" dirty="0">
                <a:solidFill>
                  <a:srgbClr val="6E5773"/>
                </a:solidFill>
                <a:latin typeface="Roboto Condensed"/>
              </a:rPr>
              <a:t>, </a:t>
            </a:r>
            <a:r>
              <a:rPr lang="en-US" sz="3698" dirty="0" err="1">
                <a:solidFill>
                  <a:srgbClr val="6E5773"/>
                </a:solidFill>
                <a:latin typeface="Roboto Condensed"/>
              </a:rPr>
              <a:t>có</a:t>
            </a:r>
            <a:r>
              <a:rPr lang="en-US" sz="3698" dirty="0">
                <a:solidFill>
                  <a:srgbClr val="6E5773"/>
                </a:solidFill>
                <a:latin typeface="Roboto Condensed"/>
              </a:rPr>
              <a:t> </a:t>
            </a:r>
            <a:r>
              <a:rPr lang="en-US" sz="3698" dirty="0" err="1">
                <a:solidFill>
                  <a:srgbClr val="6E5773"/>
                </a:solidFill>
                <a:latin typeface="Roboto Condensed"/>
              </a:rPr>
              <a:t>thể</a:t>
            </a:r>
            <a:r>
              <a:rPr lang="en-US" sz="3698" dirty="0">
                <a:solidFill>
                  <a:srgbClr val="6E5773"/>
                </a:solidFill>
                <a:latin typeface="Roboto Condensed"/>
              </a:rPr>
              <a:t> </a:t>
            </a:r>
            <a:r>
              <a:rPr lang="en-US" sz="3698" dirty="0" err="1">
                <a:solidFill>
                  <a:srgbClr val="6E5773"/>
                </a:solidFill>
                <a:latin typeface="Roboto Condensed"/>
              </a:rPr>
              <a:t>tăng</a:t>
            </a:r>
            <a:r>
              <a:rPr lang="en-US" sz="3698" dirty="0">
                <a:solidFill>
                  <a:srgbClr val="6E5773"/>
                </a:solidFill>
                <a:latin typeface="Roboto Condensed"/>
              </a:rPr>
              <a:t> </a:t>
            </a:r>
            <a:r>
              <a:rPr lang="en-US" sz="3698" dirty="0" err="1">
                <a:solidFill>
                  <a:srgbClr val="6E5773"/>
                </a:solidFill>
                <a:latin typeface="Roboto Condensed"/>
              </a:rPr>
              <a:t>các</a:t>
            </a:r>
            <a:r>
              <a:rPr lang="en-US" sz="3698" dirty="0">
                <a:solidFill>
                  <a:srgbClr val="6E5773"/>
                </a:solidFill>
                <a:latin typeface="Roboto Condensed"/>
              </a:rPr>
              <a:t> ý </a:t>
            </a:r>
            <a:r>
              <a:rPr lang="en-US" sz="3698" dirty="0" err="1">
                <a:solidFill>
                  <a:srgbClr val="6E5773"/>
                </a:solidFill>
                <a:latin typeface="Roboto Condensed"/>
              </a:rPr>
              <a:t>phụ</a:t>
            </a:r>
            <a:r>
              <a:rPr lang="en-US" sz="3698" dirty="0">
                <a:solidFill>
                  <a:srgbClr val="6E5773"/>
                </a:solidFill>
                <a:latin typeface="Roboto Condensed"/>
              </a:rPr>
              <a:t> (ý </a:t>
            </a:r>
            <a:r>
              <a:rPr lang="en-US" sz="3698" dirty="0" err="1">
                <a:solidFill>
                  <a:srgbClr val="6E5773"/>
                </a:solidFill>
                <a:latin typeface="Roboto Condensed"/>
              </a:rPr>
              <a:t>nhỏ</a:t>
            </a:r>
            <a:r>
              <a:rPr lang="en-US" sz="3698" dirty="0">
                <a:solidFill>
                  <a:srgbClr val="6E5773"/>
                </a:solidFill>
                <a:latin typeface="Roboto Condensed"/>
              </a:rPr>
              <a:t>).</a:t>
            </a:r>
          </a:p>
        </p:txBody>
      </p:sp>
      <p:pic>
        <p:nvPicPr>
          <p:cNvPr id="13" name="Picture 13"/>
          <p:cNvPicPr>
            <a:picLocks noChangeAspect="1"/>
          </p:cNvPicPr>
          <p:nvPr/>
        </p:nvPicPr>
        <p:blipFill>
          <a:blip r:embed="rId7"/>
          <a:srcRect b="50"/>
          <a:stretch>
            <a:fillRect/>
          </a:stretch>
        </p:blipFill>
        <p:spPr>
          <a:xfrm>
            <a:off x="13615538" y="4381500"/>
            <a:ext cx="5778795" cy="6733765"/>
          </a:xfrm>
          <a:prstGeom prst="rect">
            <a:avLst/>
          </a:prstGeom>
        </p:spPr>
      </p:pic>
      <p:sp>
        <p:nvSpPr>
          <p:cNvPr id="14" name="TextBox 14"/>
          <p:cNvSpPr txBox="1"/>
          <p:nvPr/>
        </p:nvSpPr>
        <p:spPr>
          <a:xfrm>
            <a:off x="6463234" y="2091669"/>
            <a:ext cx="6325962" cy="662833"/>
          </a:xfrm>
          <a:prstGeom prst="rect">
            <a:avLst/>
          </a:prstGeom>
        </p:spPr>
        <p:txBody>
          <a:bodyPr lIns="0" tIns="0" rIns="0" bIns="0" rtlCol="0" anchor="t">
            <a:spAutoFit/>
          </a:bodyPr>
          <a:lstStyle/>
          <a:p>
            <a:pPr algn="l">
              <a:lnSpc>
                <a:spcPts val="5459"/>
              </a:lnSpc>
            </a:pPr>
            <a:r>
              <a:rPr lang="en-US" sz="3898">
                <a:solidFill>
                  <a:srgbClr val="ED5D3B"/>
                </a:solidFill>
                <a:latin typeface="Roboto Condensed Bold"/>
              </a:rPr>
              <a:t>Kết luận: </a:t>
            </a:r>
            <a:r>
              <a:rPr lang="en-US" sz="3898">
                <a:solidFill>
                  <a:srgbClr val="ED5D3B"/>
                </a:solidFill>
                <a:latin typeface="Roboto Condensed"/>
              </a:rPr>
              <a:t>Cách tóm tắt văn bản</a:t>
            </a:r>
          </a:p>
        </p:txBody>
      </p:sp>
      <p:sp>
        <p:nvSpPr>
          <p:cNvPr id="15" name="TextBox 15"/>
          <p:cNvSpPr txBox="1"/>
          <p:nvPr/>
        </p:nvSpPr>
        <p:spPr>
          <a:xfrm>
            <a:off x="617753" y="444000"/>
            <a:ext cx="17078373" cy="918071"/>
          </a:xfrm>
          <a:prstGeom prst="rect">
            <a:avLst/>
          </a:prstGeom>
        </p:spPr>
        <p:txBody>
          <a:bodyPr lIns="0" tIns="0" rIns="0" bIns="0" rtlCol="0" anchor="t">
            <a:spAutoFit/>
          </a:bodyPr>
          <a:lstStyle/>
          <a:p>
            <a:pPr algn="l">
              <a:lnSpc>
                <a:spcPts val="7320"/>
              </a:lnSpc>
            </a:pPr>
            <a:r>
              <a:rPr lang="en-US" sz="6000" spc="11">
                <a:solidFill>
                  <a:srgbClr val="6E5773"/>
                </a:solidFill>
                <a:latin typeface="Fraunces Bold"/>
              </a:rPr>
              <a:t>II. PHÂN TÍCH BÀI TÓM TẮT THAM KHẢO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1368</Words>
  <Application>Microsoft Office PowerPoint</Application>
  <PresentationFormat>Custom</PresentationFormat>
  <Paragraphs>106</Paragraphs>
  <Slides>16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Fraunces Bold</vt:lpstr>
      <vt:lpstr>Calibri</vt:lpstr>
      <vt:lpstr>#9Slide05 VL Fadilla</vt:lpstr>
      <vt:lpstr>Roboto Condensed Bold Italics</vt:lpstr>
      <vt:lpstr>Roboto Condensed Italics</vt:lpstr>
      <vt:lpstr>Roboto Condensed Bold</vt:lpstr>
      <vt:lpstr>#9Slide05 SVNBistro Script</vt:lpstr>
      <vt:lpstr>Roboto Condensed</vt:lpstr>
      <vt:lpstr>Arial</vt:lpstr>
      <vt:lpstr>Fraunces</vt:lpstr>
      <vt:lpstr>#9Slide07 SVNNexa Rust Slab Bla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CD7 B10 Viết 2</dc:title>
  <dc:creator>Administrator</dc:creator>
  <cp:lastModifiedBy>Admin</cp:lastModifiedBy>
  <cp:revision>4</cp:revision>
  <dcterms:created xsi:type="dcterms:W3CDTF">2006-08-16T00:00:00Z</dcterms:created>
  <dcterms:modified xsi:type="dcterms:W3CDTF">2024-02-02T08:58:50Z</dcterms:modified>
  <dc:identifier>DAFaxn3eK6Y</dc:identifier>
</cp:coreProperties>
</file>