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#9Slide07 SVNUT Triumph Press" panose="00000500000000000000" charset="0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raunces Bold" panose="020B0604020202020204" charset="0"/>
      <p:regular r:id="rId40"/>
    </p:embeddedFont>
    <p:embeddedFont>
      <p:font typeface="Roboto Condensed" panose="020B0604020202020204" charset="0"/>
      <p:regular r:id="rId41"/>
      <p:bold r:id="rId42"/>
      <p:italic r:id="rId43"/>
      <p:boldItalic r:id="rId44"/>
    </p:embeddedFont>
    <p:embeddedFont>
      <p:font typeface="Roboto Condensed Bold Italics" panose="020B0604020202020204" charset="0"/>
      <p:regular r:id="rId45"/>
    </p:embeddedFont>
    <p:embeddedFont>
      <p:font typeface="#9Slide05 VL Fadilla" panose="020B0604020202020204" charset="0"/>
      <p:regular r:id="rId46"/>
    </p:embeddedFont>
    <p:embeddedFont>
      <p:font typeface="Roboto Condensed Italics" panose="020B0604020202020204" charset="0"/>
      <p:regular r:id="rId47"/>
    </p:embeddedFont>
    <p:embeddedFont>
      <p:font typeface="#9Slide05 Dear Saturday" panose="020B0604020202020204" charset="0"/>
      <p:regular r:id="rId48"/>
    </p:embeddedFont>
    <p:embeddedFont>
      <p:font typeface="#9Slide05 Awesome Display" panose="020B0604020202020204" charset="0"/>
      <p:regular r:id="rId49"/>
    </p:embeddedFont>
    <p:embeddedFont>
      <p:font typeface="Roboto Condensed Bold" panose="020B0604020202020204" charset="0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svg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4.svg"/><Relationship Id="rId5" Type="http://schemas.openxmlformats.org/officeDocument/2006/relationships/image" Target="../media/image20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svg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4.svg"/><Relationship Id="rId5" Type="http://schemas.openxmlformats.org/officeDocument/2006/relationships/image" Target="../media/image20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3.svg"/><Relationship Id="rId7" Type="http://schemas.openxmlformats.org/officeDocument/2006/relationships/image" Target="../media/image2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0.svg"/><Relationship Id="rId10" Type="http://schemas.openxmlformats.org/officeDocument/2006/relationships/image" Target="../media/image22.sv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svg"/><Relationship Id="rId7" Type="http://schemas.openxmlformats.org/officeDocument/2006/relationships/image" Target="../media/image2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2.svg"/><Relationship Id="rId5" Type="http://schemas.openxmlformats.org/officeDocument/2006/relationships/image" Target="../media/image37.svg"/><Relationship Id="rId10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5.svg"/><Relationship Id="rId7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11" Type="http://schemas.openxmlformats.org/officeDocument/2006/relationships/image" Target="../media/image26.png"/><Relationship Id="rId5" Type="http://schemas.openxmlformats.org/officeDocument/2006/relationships/image" Target="../media/image40.svg"/><Relationship Id="rId10" Type="http://schemas.openxmlformats.org/officeDocument/2006/relationships/image" Target="../media/image24.svg"/><Relationship Id="rId4" Type="http://schemas.openxmlformats.org/officeDocument/2006/relationships/image" Target="../media/image31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3.svg"/><Relationship Id="rId7" Type="http://schemas.openxmlformats.org/officeDocument/2006/relationships/image" Target="../media/image2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3.svg"/><Relationship Id="rId7" Type="http://schemas.openxmlformats.org/officeDocument/2006/relationships/image" Target="../media/image2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5.svg"/><Relationship Id="rId7" Type="http://schemas.openxmlformats.org/officeDocument/2006/relationships/image" Target="../media/image2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0.sv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7.svg"/><Relationship Id="rId7" Type="http://schemas.openxmlformats.org/officeDocument/2006/relationships/image" Target="../media/image2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9.svg"/><Relationship Id="rId7" Type="http://schemas.openxmlformats.org/officeDocument/2006/relationships/image" Target="../media/image2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0.sv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1.svg"/><Relationship Id="rId7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2.gif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3.svg"/><Relationship Id="rId7" Type="http://schemas.openxmlformats.org/officeDocument/2006/relationships/image" Target="../media/image2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5.svg"/><Relationship Id="rId7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40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svg"/><Relationship Id="rId7" Type="http://schemas.openxmlformats.org/officeDocument/2006/relationships/image" Target="../media/image24.sv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0.svg"/><Relationship Id="rId5" Type="http://schemas.openxmlformats.org/officeDocument/2006/relationships/image" Target="../media/image22.sv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5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5.svg"/><Relationship Id="rId7" Type="http://schemas.openxmlformats.org/officeDocument/2006/relationships/image" Target="../media/image20.sv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svg"/><Relationship Id="rId5" Type="http://schemas.openxmlformats.org/officeDocument/2006/relationships/image" Target="../media/image59.svg"/><Relationship Id="rId10" Type="http://schemas.openxmlformats.org/officeDocument/2006/relationships/image" Target="../media/image20.png"/><Relationship Id="rId4" Type="http://schemas.openxmlformats.org/officeDocument/2006/relationships/image" Target="../media/image42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1.svg"/><Relationship Id="rId7" Type="http://schemas.openxmlformats.org/officeDocument/2006/relationships/image" Target="../media/image2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0.svg"/><Relationship Id="rId4" Type="http://schemas.openxmlformats.org/officeDocument/2006/relationships/image" Target="../media/image18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svg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image" Target="../media/image20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21" b="204"/>
          <a:stretch>
            <a:fillRect/>
          </a:stretch>
        </p:blipFill>
        <p:spPr>
          <a:xfrm rot="10572501">
            <a:off x="16541208" y="1291977"/>
            <a:ext cx="3698313" cy="56462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669" b="756"/>
          <a:stretch>
            <a:fillRect/>
          </a:stretch>
        </p:blipFill>
        <p:spPr>
          <a:xfrm rot="1642198">
            <a:off x="531186" y="6342077"/>
            <a:ext cx="2166621" cy="48281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698" b="734"/>
          <a:stretch>
            <a:fillRect/>
          </a:stretch>
        </p:blipFill>
        <p:spPr>
          <a:xfrm rot="468883">
            <a:off x="16375597" y="8483499"/>
            <a:ext cx="2128155" cy="231321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492114" y="2511444"/>
            <a:ext cx="14195167" cy="1222673"/>
            <a:chOff x="0" y="0"/>
            <a:chExt cx="18926889" cy="16302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26936" cy="1630299"/>
            </a:xfrm>
            <a:custGeom>
              <a:avLst/>
              <a:gdLst/>
              <a:ahLst/>
              <a:cxnLst/>
              <a:rect l="l" t="t" r="r" b="b"/>
              <a:pathLst>
                <a:path w="18926936" h="1630299">
                  <a:moveTo>
                    <a:pt x="140843" y="0"/>
                  </a:moveTo>
                  <a:lnTo>
                    <a:pt x="18786094" y="0"/>
                  </a:lnTo>
                  <a:cubicBezTo>
                    <a:pt x="18823432" y="0"/>
                    <a:pt x="18859246" y="14859"/>
                    <a:pt x="18885661" y="41275"/>
                  </a:cubicBezTo>
                  <a:cubicBezTo>
                    <a:pt x="18912078" y="67691"/>
                    <a:pt x="18926936" y="103505"/>
                    <a:pt x="18926936" y="140843"/>
                  </a:cubicBezTo>
                  <a:lnTo>
                    <a:pt x="18926936" y="1489456"/>
                  </a:lnTo>
                  <a:cubicBezTo>
                    <a:pt x="18926936" y="1567180"/>
                    <a:pt x="18863945" y="1630299"/>
                    <a:pt x="18786094" y="1630299"/>
                  </a:cubicBezTo>
                  <a:lnTo>
                    <a:pt x="140843" y="1630299"/>
                  </a:lnTo>
                  <a:cubicBezTo>
                    <a:pt x="103505" y="1630299"/>
                    <a:pt x="67691" y="1615440"/>
                    <a:pt x="41275" y="1589024"/>
                  </a:cubicBezTo>
                  <a:cubicBezTo>
                    <a:pt x="14859" y="1562608"/>
                    <a:pt x="0" y="1526794"/>
                    <a:pt x="0" y="1489456"/>
                  </a:cubicBezTo>
                  <a:lnTo>
                    <a:pt x="0" y="140843"/>
                  </a:lnTo>
                  <a:cubicBezTo>
                    <a:pt x="0" y="103505"/>
                    <a:pt x="14859" y="67691"/>
                    <a:pt x="41275" y="41275"/>
                  </a:cubicBezTo>
                  <a:cubicBezTo>
                    <a:pt x="67691" y="14859"/>
                    <a:pt x="103505" y="0"/>
                    <a:pt x="140843" y="0"/>
                  </a:cubicBezTo>
                  <a:close/>
                </a:path>
              </a:pathLst>
            </a:custGeom>
            <a:solidFill>
              <a:srgbClr val="D5D5B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492114" y="3935038"/>
            <a:ext cx="14319753" cy="1394918"/>
            <a:chOff x="0" y="0"/>
            <a:chExt cx="19093004" cy="18598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092926" cy="1859915"/>
            </a:xfrm>
            <a:custGeom>
              <a:avLst/>
              <a:gdLst/>
              <a:ahLst/>
              <a:cxnLst/>
              <a:rect l="l" t="t" r="r" b="b"/>
              <a:pathLst>
                <a:path w="19092926" h="1859915">
                  <a:moveTo>
                    <a:pt x="139573" y="0"/>
                  </a:moveTo>
                  <a:lnTo>
                    <a:pt x="18953353" y="0"/>
                  </a:lnTo>
                  <a:cubicBezTo>
                    <a:pt x="18990438" y="0"/>
                    <a:pt x="19025870" y="14732"/>
                    <a:pt x="19052032" y="40894"/>
                  </a:cubicBezTo>
                  <a:cubicBezTo>
                    <a:pt x="19078194" y="67056"/>
                    <a:pt x="19092926" y="102616"/>
                    <a:pt x="19092926" y="139573"/>
                  </a:cubicBezTo>
                  <a:lnTo>
                    <a:pt x="19092926" y="1720342"/>
                  </a:lnTo>
                  <a:cubicBezTo>
                    <a:pt x="19092926" y="1757426"/>
                    <a:pt x="19078194" y="1792859"/>
                    <a:pt x="19052032" y="1819021"/>
                  </a:cubicBezTo>
                  <a:cubicBezTo>
                    <a:pt x="19025870" y="1845183"/>
                    <a:pt x="18990311" y="1859915"/>
                    <a:pt x="18953353" y="1859915"/>
                  </a:cubicBezTo>
                  <a:lnTo>
                    <a:pt x="139573" y="1859915"/>
                  </a:lnTo>
                  <a:cubicBezTo>
                    <a:pt x="102489" y="1859915"/>
                    <a:pt x="67056" y="1845183"/>
                    <a:pt x="40894" y="1819021"/>
                  </a:cubicBezTo>
                  <a:cubicBezTo>
                    <a:pt x="14732" y="1792859"/>
                    <a:pt x="0" y="1757299"/>
                    <a:pt x="0" y="1720342"/>
                  </a:cubicBezTo>
                  <a:lnTo>
                    <a:pt x="0" y="139573"/>
                  </a:lnTo>
                  <a:cubicBezTo>
                    <a:pt x="0" y="102616"/>
                    <a:pt x="14732" y="67056"/>
                    <a:pt x="40894" y="40894"/>
                  </a:cubicBezTo>
                  <a:cubicBezTo>
                    <a:pt x="67056" y="14732"/>
                    <a:pt x="102616" y="0"/>
                    <a:pt x="139573" y="0"/>
                  </a:cubicBezTo>
                  <a:close/>
                </a:path>
              </a:pathLst>
            </a:custGeom>
            <a:solidFill>
              <a:srgbClr val="A0A98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3558969" y="5529980"/>
            <a:ext cx="14319753" cy="2144499"/>
            <a:chOff x="0" y="0"/>
            <a:chExt cx="19093004" cy="28593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092926" cy="2859221"/>
            </a:xfrm>
            <a:custGeom>
              <a:avLst/>
              <a:gdLst/>
              <a:ahLst/>
              <a:cxnLst/>
              <a:rect l="l" t="t" r="r" b="b"/>
              <a:pathLst>
                <a:path w="19092926" h="2859221">
                  <a:moveTo>
                    <a:pt x="139573" y="0"/>
                  </a:moveTo>
                  <a:lnTo>
                    <a:pt x="18953353" y="0"/>
                  </a:lnTo>
                  <a:cubicBezTo>
                    <a:pt x="18990438" y="0"/>
                    <a:pt x="19025870" y="28003"/>
                    <a:pt x="19052032" y="77733"/>
                  </a:cubicBezTo>
                  <a:cubicBezTo>
                    <a:pt x="19078194" y="127463"/>
                    <a:pt x="19092926" y="195057"/>
                    <a:pt x="19092926" y="265306"/>
                  </a:cubicBezTo>
                  <a:lnTo>
                    <a:pt x="19092926" y="2593915"/>
                  </a:lnTo>
                  <a:cubicBezTo>
                    <a:pt x="19092926" y="2664406"/>
                    <a:pt x="19078194" y="2731758"/>
                    <a:pt x="19052032" y="2781488"/>
                  </a:cubicBezTo>
                  <a:cubicBezTo>
                    <a:pt x="19025870" y="2831218"/>
                    <a:pt x="18990311" y="2859221"/>
                    <a:pt x="18953353" y="2859221"/>
                  </a:cubicBezTo>
                  <a:lnTo>
                    <a:pt x="139573" y="2859221"/>
                  </a:lnTo>
                  <a:cubicBezTo>
                    <a:pt x="62484" y="2859221"/>
                    <a:pt x="0" y="2740449"/>
                    <a:pt x="0" y="2593915"/>
                  </a:cubicBezTo>
                  <a:lnTo>
                    <a:pt x="0" y="265306"/>
                  </a:lnTo>
                  <a:cubicBezTo>
                    <a:pt x="0" y="195057"/>
                    <a:pt x="14732" y="127463"/>
                    <a:pt x="40894" y="77733"/>
                  </a:cubicBezTo>
                  <a:cubicBezTo>
                    <a:pt x="67056" y="28003"/>
                    <a:pt x="102616" y="0"/>
                    <a:pt x="139573" y="0"/>
                  </a:cubicBezTo>
                  <a:close/>
                </a:path>
              </a:pathLst>
            </a:custGeom>
            <a:solidFill>
              <a:srgbClr val="93AE6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3592398" y="7999293"/>
            <a:ext cx="14252894" cy="1513692"/>
            <a:chOff x="0" y="0"/>
            <a:chExt cx="19003859" cy="20182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003772" cy="2018261"/>
            </a:xfrm>
            <a:custGeom>
              <a:avLst/>
              <a:gdLst/>
              <a:ahLst/>
              <a:cxnLst/>
              <a:rect l="l" t="t" r="r" b="b"/>
              <a:pathLst>
                <a:path w="19003772" h="2018261">
                  <a:moveTo>
                    <a:pt x="140208" y="0"/>
                  </a:moveTo>
                  <a:lnTo>
                    <a:pt x="18863563" y="0"/>
                  </a:lnTo>
                  <a:cubicBezTo>
                    <a:pt x="18941033" y="0"/>
                    <a:pt x="19003772" y="73321"/>
                    <a:pt x="19003772" y="163859"/>
                  </a:cubicBezTo>
                  <a:lnTo>
                    <a:pt x="19003772" y="1854403"/>
                  </a:lnTo>
                  <a:cubicBezTo>
                    <a:pt x="19003772" y="1897891"/>
                    <a:pt x="18989039" y="1939598"/>
                    <a:pt x="18962751" y="1970321"/>
                  </a:cubicBezTo>
                  <a:cubicBezTo>
                    <a:pt x="18936461" y="2001045"/>
                    <a:pt x="18900775" y="2018261"/>
                    <a:pt x="18863563" y="2018261"/>
                  </a:cubicBezTo>
                  <a:lnTo>
                    <a:pt x="140208" y="2018261"/>
                  </a:lnTo>
                  <a:cubicBezTo>
                    <a:pt x="62738" y="2018261"/>
                    <a:pt x="0" y="1944941"/>
                    <a:pt x="0" y="1854403"/>
                  </a:cubicBezTo>
                  <a:lnTo>
                    <a:pt x="0" y="163859"/>
                  </a:lnTo>
                  <a:cubicBezTo>
                    <a:pt x="0" y="73321"/>
                    <a:pt x="62738" y="0"/>
                    <a:pt x="140208" y="0"/>
                  </a:cubicBezTo>
                  <a:close/>
                </a:path>
              </a:pathLst>
            </a:custGeom>
            <a:solidFill>
              <a:srgbClr val="7F8E6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470" b="405"/>
          <a:stretch>
            <a:fillRect/>
          </a:stretch>
        </p:blipFill>
        <p:spPr>
          <a:xfrm>
            <a:off x="228600" y="1207805"/>
            <a:ext cx="3033653" cy="549077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718387" y="3945681"/>
            <a:ext cx="14000916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dirty="0">
                <a:solidFill>
                  <a:srgbClr val="FFFFFF"/>
                </a:solidFill>
                <a:latin typeface="Roboto Condensed"/>
              </a:rPr>
              <a:t>https://www.youtube.com/watch?v=jBZ3U4v7UWw</a:t>
            </a:r>
          </a:p>
          <a:p>
            <a:pPr algn="just">
              <a:lnSpc>
                <a:spcPts val="5598"/>
              </a:lnSpc>
            </a:pPr>
            <a:endParaRPr lang="en-US" sz="3999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735224" y="185674"/>
            <a:ext cx="7881795" cy="1524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849469"/>
                </a:solidFill>
                <a:latin typeface="Fraunces Bold"/>
              </a:rPr>
              <a:t>KHỞI ĐỘNG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8550" y="1557401"/>
            <a:ext cx="2953703" cy="390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8" dirty="0">
                <a:solidFill>
                  <a:srgbClr val="DC2E30"/>
                </a:solidFill>
                <a:latin typeface="#9Slide05 Dear Saturday"/>
              </a:rPr>
              <a:t>S</a:t>
            </a:r>
          </a:p>
          <a:p>
            <a:pPr algn="ctr">
              <a:lnSpc>
                <a:spcPts val="10359"/>
              </a:lnSpc>
            </a:pPr>
            <a:r>
              <a:rPr lang="en-US" sz="7398" dirty="0">
                <a:solidFill>
                  <a:srgbClr val="DC2E30"/>
                </a:solidFill>
                <a:latin typeface="#9Slide05 Dear Saturday"/>
              </a:rPr>
              <a:t>Việt</a:t>
            </a:r>
          </a:p>
          <a:p>
            <a:pPr algn="ctr">
              <a:lnSpc>
                <a:spcPts val="10359"/>
              </a:lnSpc>
            </a:pPr>
            <a:r>
              <a:rPr lang="en-US" sz="7398" dirty="0">
                <a:solidFill>
                  <a:srgbClr val="DC2E30"/>
                </a:solidFill>
                <a:latin typeface="#9Slide05 Dear Saturday"/>
              </a:rPr>
              <a:t>Nam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86365" y="2654617"/>
            <a:ext cx="6955287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8"/>
              </a:lnSpc>
            </a:pPr>
            <a:r>
              <a:rPr lang="en-US" sz="3999" dirty="0" err="1">
                <a:solidFill>
                  <a:srgbClr val="344A25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44A25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4A25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344A25"/>
                </a:solidFill>
                <a:latin typeface="Roboto Condensed"/>
              </a:rPr>
              <a:t>: 5 </a:t>
            </a:r>
            <a:r>
              <a:rPr lang="en-US" sz="3999" dirty="0" err="1">
                <a:solidFill>
                  <a:srgbClr val="344A25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344A25"/>
              </a:solidFill>
              <a:latin typeface="Roboto Condense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751393" y="5736468"/>
            <a:ext cx="14075488" cy="13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nhận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gì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thiên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nhiên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và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đất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nước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con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Việt Nam qua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đoạn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video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đã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xem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18387" y="8093579"/>
            <a:ext cx="14060470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sz="3999" dirty="0">
                <a:solidFill>
                  <a:srgbClr val="FFFFFF"/>
                </a:solidFill>
                <a:latin typeface="Roboto Condensed"/>
              </a:rPr>
              <a:t>Theo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Việt Nam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chất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đáng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quý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 Condensed"/>
              </a:rPr>
              <a:t>nào</a:t>
            </a:r>
            <a:r>
              <a:rPr lang="en-US" sz="3999" dirty="0">
                <a:solidFill>
                  <a:srgbClr val="FFFFFF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16422" y="4194533"/>
            <a:ext cx="10089182" cy="7566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96293" y="2450717"/>
            <a:ext cx="11250636" cy="120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6999" dirty="0" err="1">
                <a:solidFill>
                  <a:srgbClr val="62A354"/>
                </a:solidFill>
                <a:latin typeface="#9Slide07 SVNUT Triumph Press"/>
              </a:rPr>
              <a:t>Rổ</a:t>
            </a:r>
            <a:r>
              <a:rPr lang="en-US" sz="6999" dirty="0">
                <a:solidFill>
                  <a:srgbClr val="62A354"/>
                </a:solidFill>
                <a:latin typeface="#9Slide07 SVNUT Triumph Press"/>
              </a:rPr>
              <a:t> nan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72400" y="3408893"/>
            <a:ext cx="13091431" cy="109968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48724" y="1333692"/>
            <a:ext cx="9492724" cy="94927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9101" y="3436107"/>
            <a:ext cx="1359563" cy="1516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179149" y="8605033"/>
            <a:ext cx="8415698" cy="72375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16446" y="381635"/>
            <a:ext cx="9865280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9"/>
              </a:lnSpc>
            </a:pPr>
            <a:r>
              <a:rPr lang="en-US" sz="6799">
                <a:solidFill>
                  <a:srgbClr val="D0A176"/>
                </a:solidFill>
                <a:latin typeface="Fraunces Bold"/>
              </a:rPr>
              <a:t>1. CHUẨN BỊ ĐỌC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16422" y="4194533"/>
            <a:ext cx="10089182" cy="7566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443843" y="1869196"/>
            <a:ext cx="11250636" cy="120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6999">
                <a:solidFill>
                  <a:srgbClr val="62A354"/>
                </a:solidFill>
                <a:latin typeface="#9Slide07 SVNUT Triumph Press"/>
              </a:rPr>
              <a:t>Đũa tre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4061" y="3346808"/>
            <a:ext cx="13091431" cy="109968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31211" y="3436107"/>
            <a:ext cx="6312632" cy="63126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64061" y="3436107"/>
            <a:ext cx="1359563" cy="1516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16446" y="381635"/>
            <a:ext cx="9865280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9"/>
              </a:lnSpc>
            </a:pPr>
            <a:r>
              <a:rPr lang="en-US" sz="6799">
                <a:solidFill>
                  <a:srgbClr val="D0A176"/>
                </a:solidFill>
                <a:latin typeface="Fraunces Bold"/>
              </a:rPr>
              <a:t>1. CHUẨN BỊ ĐỌC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94012" y="2949864"/>
            <a:ext cx="13399477" cy="112555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28864" y="587156"/>
            <a:ext cx="13368635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498536"/>
                </a:solidFill>
                <a:latin typeface="Fraunces Bold"/>
              </a:rPr>
              <a:t>BÀI 9: TÙY BÚT VÀ TẢN VĂN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03547" y="3978597"/>
            <a:ext cx="10454786" cy="401202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28864" y="2098699"/>
            <a:ext cx="6505129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849469"/>
                </a:solidFill>
                <a:latin typeface="Fraunces Bold"/>
              </a:rPr>
              <a:t>KĨ NĂNG ĐỌC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930720"/>
            <a:ext cx="10260637" cy="438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9"/>
              </a:lnSpc>
            </a:pPr>
            <a:r>
              <a:rPr lang="en-US" sz="12499" dirty="0" err="1">
                <a:solidFill>
                  <a:srgbClr val="7D9871"/>
                </a:solidFill>
                <a:latin typeface="#9Slide05 Awesome Display"/>
              </a:rPr>
              <a:t>Cây</a:t>
            </a:r>
            <a:r>
              <a:rPr lang="en-US" sz="12499" dirty="0">
                <a:solidFill>
                  <a:srgbClr val="7D9871"/>
                </a:solidFill>
                <a:latin typeface="#9Slide05 Awesome Display"/>
              </a:rPr>
              <a:t> </a:t>
            </a:r>
            <a:r>
              <a:rPr lang="en-US" sz="12499" dirty="0" err="1">
                <a:solidFill>
                  <a:srgbClr val="7D9871"/>
                </a:solidFill>
                <a:latin typeface="#9Slide05 Awesome Display"/>
              </a:rPr>
              <a:t>tre</a:t>
            </a:r>
            <a:r>
              <a:rPr lang="en-US" sz="12499" dirty="0">
                <a:solidFill>
                  <a:srgbClr val="7D9871"/>
                </a:solidFill>
                <a:latin typeface="#9Slide05 Awesome Display"/>
              </a:rPr>
              <a:t> </a:t>
            </a:r>
          </a:p>
          <a:p>
            <a:pPr algn="ctr">
              <a:lnSpc>
                <a:spcPts val="17500"/>
              </a:lnSpc>
            </a:pPr>
            <a:r>
              <a:rPr lang="en-US" sz="12499" dirty="0">
                <a:solidFill>
                  <a:srgbClr val="7D9871"/>
                </a:solidFill>
                <a:latin typeface="#9Slide05 Awesome Display"/>
              </a:rPr>
              <a:t>Việt Nam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8174448" y="-2459964"/>
            <a:ext cx="10203312" cy="13905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833297" y="-2476500"/>
            <a:ext cx="10203312" cy="1390570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844474" y="306614"/>
            <a:ext cx="6214104" cy="85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8"/>
              </a:lnSpc>
            </a:pPr>
            <a:r>
              <a:rPr lang="en-US" sz="4999">
                <a:solidFill>
                  <a:srgbClr val="303D26"/>
                </a:solidFill>
                <a:latin typeface="Fraunces Bold"/>
              </a:rPr>
              <a:t>2. ĐỌC 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44474" y="1460126"/>
            <a:ext cx="12798969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8451" lvl="2" indent="-289484" algn="just">
              <a:lnSpc>
                <a:spcPts val="5318"/>
              </a:lnSpc>
              <a:buFont typeface="Arial"/>
              <a:buChar char="⚬"/>
            </a:pP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 Italics"/>
              </a:rPr>
              <a:t>Cây</a:t>
            </a:r>
            <a:r>
              <a:rPr lang="en-US" sz="3798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 Italics"/>
              </a:rPr>
              <a:t>tre</a:t>
            </a:r>
            <a:r>
              <a:rPr lang="en-US" sz="3798" dirty="0">
                <a:solidFill>
                  <a:srgbClr val="000000"/>
                </a:solidFill>
                <a:latin typeface="Roboto Condensed Italics"/>
              </a:rPr>
              <a:t> Việt Nam</a:t>
            </a:r>
          </a:p>
          <a:p>
            <a:pPr marL="868451" lvl="2" indent="-289484" algn="just">
              <a:lnSpc>
                <a:spcPts val="5318"/>
              </a:lnSpc>
              <a:buFont typeface="Arial"/>
              <a:buChar char="⚬"/>
            </a:pPr>
            <a:r>
              <a:rPr lang="en-US" sz="3798" dirty="0">
                <a:solidFill>
                  <a:srgbClr val="000000"/>
                </a:solidFill>
                <a:latin typeface="Roboto Condensed"/>
              </a:rPr>
              <a:t>GV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mẫu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đầu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. </a:t>
            </a:r>
          </a:p>
          <a:p>
            <a:pPr marL="868557" lvl="2" indent="-289519" algn="just">
              <a:lnSpc>
                <a:spcPts val="5319"/>
              </a:lnSpc>
              <a:buFont typeface="Arial"/>
              <a:buChar char="⚬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2 HS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còn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lại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2126248" y="3811531"/>
          <a:ext cx="15893393" cy="6471307"/>
        </p:xfrm>
        <a:graphic>
          <a:graphicData uri="http://schemas.openxmlformats.org/drawingml/2006/table">
            <a:tbl>
              <a:tblPr/>
              <a:tblGrid>
                <a:gridCol w="12794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8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6183">
                <a:tc>
                  <a:txBody>
                    <a:bodyPr/>
                    <a:lstStyle/>
                    <a:p>
                      <a:pPr algn="ctr">
                        <a:lnSpc>
                          <a:spcPts val="4348"/>
                        </a:lnSpc>
                        <a:defRPr/>
                      </a:pPr>
                      <a:r>
                        <a:rPr lang="en-US" sz="3623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623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3623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623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chí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9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48"/>
                        </a:lnSpc>
                        <a:defRPr/>
                      </a:pPr>
                      <a:r>
                        <a:rPr lang="en-US" sz="3623">
                          <a:solidFill>
                            <a:srgbClr val="000000"/>
                          </a:solidFill>
                          <a:latin typeface="Roboto Condensed Bold"/>
                        </a:rPr>
                        <a:t> Có   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9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48"/>
                        </a:lnSpc>
                        <a:defRPr/>
                      </a:pPr>
                      <a:r>
                        <a:rPr lang="en-US" sz="3623">
                          <a:solidFill>
                            <a:srgbClr val="000000"/>
                          </a:solidFill>
                          <a:latin typeface="Roboto Condensed Bold"/>
                        </a:rPr>
                        <a:t> Không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183">
                <a:tc>
                  <a:txBody>
                    <a:bodyPr/>
                    <a:lstStyle/>
                    <a:p>
                      <a:pPr algn="l">
                        <a:lnSpc>
                          <a:spcPts val="4228"/>
                        </a:lnSpc>
                        <a:defRPr/>
                      </a:pPr>
                      <a:r>
                        <a:rPr lang="en-US" sz="3523">
                          <a:solidFill>
                            <a:srgbClr val="000000"/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182">
                <a:tc>
                  <a:txBody>
                    <a:bodyPr/>
                    <a:lstStyle/>
                    <a:p>
                      <a:pPr algn="l">
                        <a:lnSpc>
                          <a:spcPts val="4228"/>
                        </a:lnSpc>
                        <a:defRPr/>
                      </a:pPr>
                      <a:r>
                        <a:rPr lang="en-US" sz="3523">
                          <a:solidFill>
                            <a:srgbClr val="000000"/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182">
                <a:tc>
                  <a:txBody>
                    <a:bodyPr/>
                    <a:lstStyle/>
                    <a:p>
                      <a:pPr algn="l">
                        <a:lnSpc>
                          <a:spcPts val="4228"/>
                        </a:lnSpc>
                        <a:defRPr/>
                      </a:pPr>
                      <a:r>
                        <a:rPr lang="en-US" sz="3523">
                          <a:solidFill>
                            <a:srgbClr val="000000"/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4577">
                <a:tc>
                  <a:txBody>
                    <a:bodyPr/>
                    <a:lstStyle/>
                    <a:p>
                      <a:pPr algn="l">
                        <a:lnSpc>
                          <a:spcPts val="4228"/>
                        </a:lnSpc>
                        <a:defRPr/>
                      </a:pPr>
                      <a:r>
                        <a:rPr lang="en-US" sz="3523">
                          <a:solidFill>
                            <a:srgbClr val="000000"/>
                          </a:solidFill>
                          <a:latin typeface="Roboto Condensed"/>
                        </a:rPr>
                        <a:t>Sử dụng giọng điệu khác nhau để thể hiện được cảm xúc của người viết đối với nhân vật, sự việc.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 dirty="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19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228269" y="1595218"/>
            <a:ext cx="7999321" cy="793932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28269" y="135605"/>
            <a:ext cx="986528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7F8E66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58553" y="3871973"/>
            <a:ext cx="7138755" cy="3290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8"/>
              </a:lnSpc>
              <a:spcBef>
                <a:spcPct val="0"/>
              </a:spcBef>
            </a:pPr>
            <a:r>
              <a:rPr lang="en-US" sz="4698">
                <a:solidFill>
                  <a:srgbClr val="7F8E66"/>
                </a:solidFill>
                <a:latin typeface="Roboto Condensed Bold"/>
              </a:rPr>
              <a:t>Đọc thông tin trong </a:t>
            </a:r>
          </a:p>
          <a:p>
            <a:pPr algn="ctr">
              <a:lnSpc>
                <a:spcPts val="6578"/>
              </a:lnSpc>
              <a:spcBef>
                <a:spcPct val="0"/>
              </a:spcBef>
            </a:pPr>
            <a:r>
              <a:rPr lang="en-US" sz="4698">
                <a:solidFill>
                  <a:srgbClr val="7F8E66"/>
                </a:solidFill>
                <a:latin typeface="Roboto Condensed Bold"/>
              </a:rPr>
              <a:t>sách giáo khoa, nêu ít nhất </a:t>
            </a:r>
          </a:p>
          <a:p>
            <a:pPr algn="ctr">
              <a:lnSpc>
                <a:spcPts val="6578"/>
              </a:lnSpc>
              <a:spcBef>
                <a:spcPct val="0"/>
              </a:spcBef>
            </a:pPr>
            <a:r>
              <a:rPr lang="en-US" sz="4698">
                <a:solidFill>
                  <a:srgbClr val="7F8E66"/>
                </a:solidFill>
                <a:latin typeface="Roboto Condensed Bold"/>
              </a:rPr>
              <a:t>2 thông tin em tìm được 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8">
                <a:solidFill>
                  <a:srgbClr val="7F8E66"/>
                </a:solidFill>
                <a:latin typeface="Roboto Condensed Bold"/>
              </a:rPr>
              <a:t>về tác giả, tác phẩm.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38369" y="4111746"/>
            <a:ext cx="11663844" cy="9797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068125" y="-2483793"/>
            <a:ext cx="9678953" cy="131910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E790A75-9024-D25F-B64F-452753C97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8040" y="1737245"/>
            <a:ext cx="10260387" cy="21418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78550" y="4640872"/>
            <a:ext cx="2511578" cy="36544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30194" y="128155"/>
            <a:ext cx="986528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7F8E66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2366547"/>
            <a:ext cx="10260387" cy="788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8" dirty="0">
                <a:solidFill>
                  <a:srgbClr val="7F8E66"/>
                </a:solidFill>
                <a:latin typeface="Roboto Condensed Bold"/>
              </a:rPr>
              <a:t>3.1. </a:t>
            </a:r>
            <a:r>
              <a:rPr lang="en-US" sz="4598" dirty="0" err="1">
                <a:solidFill>
                  <a:srgbClr val="7F8E66"/>
                </a:solidFill>
                <a:latin typeface="Roboto Condensed Bold"/>
              </a:rPr>
              <a:t>Tác</a:t>
            </a:r>
            <a:r>
              <a:rPr lang="en-US" sz="4598" dirty="0">
                <a:solidFill>
                  <a:srgbClr val="7F8E66"/>
                </a:solidFill>
                <a:latin typeface="Roboto Condensed Bold"/>
              </a:rPr>
              <a:t> </a:t>
            </a:r>
            <a:r>
              <a:rPr lang="en-US" sz="4598" dirty="0" err="1">
                <a:solidFill>
                  <a:srgbClr val="7F8E66"/>
                </a:solidFill>
                <a:latin typeface="Roboto Condensed Bold"/>
              </a:rPr>
              <a:t>giả</a:t>
            </a:r>
            <a:r>
              <a:rPr lang="en-US" sz="4598" dirty="0">
                <a:solidFill>
                  <a:srgbClr val="7F8E66"/>
                </a:solidFill>
                <a:latin typeface="Roboto Condensed Bold"/>
              </a:rPr>
              <a:t>, </a:t>
            </a:r>
            <a:r>
              <a:rPr lang="en-US" sz="4598" dirty="0" err="1">
                <a:solidFill>
                  <a:srgbClr val="7F8E66"/>
                </a:solidFill>
                <a:latin typeface="Roboto Condensed Bold"/>
              </a:rPr>
              <a:t>tác</a:t>
            </a:r>
            <a:r>
              <a:rPr lang="en-US" sz="4598" dirty="0">
                <a:solidFill>
                  <a:srgbClr val="7F8E66"/>
                </a:solidFill>
                <a:latin typeface="Roboto Condensed Bold"/>
              </a:rPr>
              <a:t> </a:t>
            </a:r>
            <a:r>
              <a:rPr lang="en-US" sz="4598" dirty="0" err="1">
                <a:solidFill>
                  <a:srgbClr val="7F8E66"/>
                </a:solidFill>
                <a:latin typeface="Roboto Condensed Bold"/>
              </a:rPr>
              <a:t>phẩm</a:t>
            </a:r>
            <a:endParaRPr lang="en-US" sz="4598" dirty="0">
              <a:solidFill>
                <a:srgbClr val="7F8E66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65396" y="5336033"/>
            <a:ext cx="2924805" cy="214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8" dirty="0" err="1">
                <a:solidFill>
                  <a:srgbClr val="7F8E66"/>
                </a:solidFill>
                <a:latin typeface="Roboto Condensed Bold"/>
              </a:rPr>
              <a:t>Thép</a:t>
            </a:r>
            <a:r>
              <a:rPr lang="en-US" sz="4098" dirty="0">
                <a:solidFill>
                  <a:srgbClr val="7F8E66"/>
                </a:solidFill>
                <a:latin typeface="Roboto Condensed Bold"/>
              </a:rPr>
              <a:t> </a:t>
            </a:r>
            <a:r>
              <a:rPr lang="en-US" sz="4098" dirty="0" err="1">
                <a:solidFill>
                  <a:srgbClr val="7F8E66"/>
                </a:solidFill>
                <a:latin typeface="Roboto Condensed Bold"/>
              </a:rPr>
              <a:t>Mới</a:t>
            </a:r>
            <a:r>
              <a:rPr lang="en-US" sz="4098" dirty="0">
                <a:solidFill>
                  <a:srgbClr val="7F8E66"/>
                </a:solidFill>
                <a:latin typeface="Roboto Condensed Bold"/>
              </a:rPr>
              <a:t> (1925 – 1991)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07405" y="4464075"/>
            <a:ext cx="5540276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7F8E66"/>
                </a:solidFill>
                <a:latin typeface="Roboto Condensed"/>
              </a:rPr>
              <a:t>Tên</a:t>
            </a:r>
            <a:r>
              <a:rPr lang="en-US" sz="3999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7F8E66"/>
                </a:solidFill>
                <a:latin typeface="Roboto Condensed"/>
              </a:rPr>
              <a:t>khai</a:t>
            </a:r>
            <a:r>
              <a:rPr lang="en-US" sz="3999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7F8E66"/>
                </a:solidFill>
                <a:latin typeface="Roboto Condensed"/>
              </a:rPr>
              <a:t>sinh</a:t>
            </a:r>
            <a:r>
              <a:rPr lang="en-US" sz="3999" dirty="0">
                <a:solidFill>
                  <a:srgbClr val="7F8E66"/>
                </a:solidFill>
                <a:latin typeface="Roboto Condensed"/>
              </a:rPr>
              <a:t> là Hà Văn </a:t>
            </a:r>
            <a:r>
              <a:rPr lang="en-US" sz="3999" dirty="0" err="1">
                <a:solidFill>
                  <a:srgbClr val="7F8E66"/>
                </a:solidFill>
                <a:latin typeface="Roboto Condensed"/>
              </a:rPr>
              <a:t>Lộc</a:t>
            </a:r>
            <a:endParaRPr lang="en-US" sz="3999" dirty="0">
              <a:solidFill>
                <a:srgbClr val="7F8E66"/>
              </a:solidFill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090128" y="6134100"/>
            <a:ext cx="9024955" cy="13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>
                <a:solidFill>
                  <a:srgbClr val="7F8E66"/>
                </a:solidFill>
                <a:latin typeface="Roboto Condensed"/>
              </a:rPr>
              <a:t>Quê ở quận Tây Hồ, Hà Nội (sinh ở thành phố Nam Định)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75828" y="7804125"/>
            <a:ext cx="8408733" cy="13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>
                <a:solidFill>
                  <a:srgbClr val="7F8E66"/>
                </a:solidFill>
                <a:latin typeface="Roboto Condensed"/>
              </a:rPr>
              <a:t>Ngoài báo chí, Thép Mới còn viết nhiều bút kí, thuyết minh phim.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14" name="Picture 13" descr="A picture containing person, indoor, posing, suit&#10;&#10;Description automatically generated">
            <a:extLst>
              <a:ext uri="{FF2B5EF4-FFF2-40B4-BE49-F238E27FC236}">
                <a16:creationId xmlns:a16="http://schemas.microsoft.com/office/drawing/2014/main" id="{9924920A-A49B-5D8C-15D3-4F942A091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4" y="3783851"/>
            <a:ext cx="4556828" cy="632892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3018CE6-CE6B-BE60-7E0E-E76E68410B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0269224" y="-3258629"/>
            <a:ext cx="12996195" cy="17712020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51396275-05A6-1746-D96F-DF7064570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811665" y="8836480"/>
            <a:ext cx="8415698" cy="7237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8040" y="1959116"/>
            <a:ext cx="9197534" cy="19199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787597" y="2718972"/>
            <a:ext cx="7036926" cy="72477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54449" y="5910376"/>
            <a:ext cx="3133123" cy="302346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07175" y="344329"/>
            <a:ext cx="986528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7F8E66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68634" y="6661839"/>
            <a:ext cx="2924805" cy="804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8" dirty="0" err="1">
                <a:solidFill>
                  <a:srgbClr val="7F8E66"/>
                </a:solidFill>
                <a:latin typeface="Roboto Condensed Bold"/>
              </a:rPr>
              <a:t>Tác</a:t>
            </a:r>
            <a:r>
              <a:rPr lang="en-US" sz="4698" dirty="0">
                <a:solidFill>
                  <a:srgbClr val="7F8E66"/>
                </a:solidFill>
                <a:latin typeface="Roboto Condensed Bold"/>
              </a:rPr>
              <a:t> </a:t>
            </a:r>
            <a:r>
              <a:rPr lang="en-US" sz="4698" dirty="0" err="1">
                <a:solidFill>
                  <a:srgbClr val="7F8E66"/>
                </a:solidFill>
                <a:latin typeface="Roboto Condensed Bold"/>
              </a:rPr>
              <a:t>phẩm</a:t>
            </a:r>
            <a:endParaRPr lang="en-US" sz="4698" dirty="0">
              <a:solidFill>
                <a:srgbClr val="7F8E66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6915879"/>
            <a:ext cx="6152236" cy="2207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Bài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“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Cây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tre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Việt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Nam” là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lời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bình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cho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bô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̣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phim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cùng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tên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của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các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nha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̀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điện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7F8E66"/>
                </a:solidFill>
                <a:latin typeface="Roboto Condensed"/>
              </a:rPr>
              <a:t>ảnh</a:t>
            </a:r>
            <a:r>
              <a:rPr lang="en-US" sz="4198" dirty="0">
                <a:solidFill>
                  <a:srgbClr val="7F8E66"/>
                </a:solidFill>
                <a:latin typeface="Roboto Condensed"/>
              </a:rPr>
              <a:t> Ba Lan.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2366547"/>
            <a:ext cx="10260387" cy="788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8">
                <a:solidFill>
                  <a:srgbClr val="7F8E66"/>
                </a:solidFill>
                <a:latin typeface="Roboto Condensed Bold"/>
              </a:rPr>
              <a:t>3.1. Tác giả, tác phẩm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160099" y="8038498"/>
            <a:ext cx="8415698" cy="7237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850739" y="-2090730"/>
            <a:ext cx="4855221" cy="41148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4D9BD9F4-7249-D424-AE0D-BB99FA1A357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17008" y="3482155"/>
            <a:ext cx="6627665" cy="656138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177485" y="4473732"/>
            <a:ext cx="5506711" cy="479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000000"/>
                </a:solidFill>
                <a:latin typeface="Roboto Condensed Bold"/>
              </a:rPr>
              <a:t>Nhóm</a:t>
            </a:r>
            <a:r>
              <a:rPr lang="en-US" sz="3400" dirty="0">
                <a:solidFill>
                  <a:srgbClr val="000000"/>
                </a:solidFill>
                <a:latin typeface="Roboto Condensed Bold"/>
              </a:rPr>
              <a:t> 2</a:t>
            </a:r>
          </a:p>
          <a:p>
            <a:pPr marL="734061" lvl="1" indent="-367031" algn="ctr">
              <a:lnSpc>
                <a:spcPts val="4760"/>
              </a:lnSpc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Roboto Condensed"/>
              </a:rPr>
              <a:t>Qua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tùy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? </a:t>
            </a:r>
          </a:p>
          <a:p>
            <a:pPr marL="734061" lvl="1" indent="-367031" algn="ctr">
              <a:lnSpc>
                <a:spcPts val="4760"/>
              </a:lnSpc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Roboto Condensed"/>
              </a:rPr>
              <a:t>Theo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dành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trực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hay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gián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Lấy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ví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dụ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minh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39123" y="3773771"/>
            <a:ext cx="6329839" cy="62665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52908" y="1344619"/>
            <a:ext cx="11676324" cy="272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3899" dirty="0" err="1">
                <a:solidFill>
                  <a:srgbClr val="000000"/>
                </a:solidFill>
                <a:latin typeface="Roboto Condensed Bold"/>
              </a:rPr>
              <a:t>Nhiệm</a:t>
            </a:r>
            <a:r>
              <a:rPr lang="en-US" sz="38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 Bold"/>
              </a:rPr>
              <a:t>vụ</a:t>
            </a:r>
            <a:r>
              <a:rPr lang="en-US" sz="3899" dirty="0">
                <a:solidFill>
                  <a:srgbClr val="000000"/>
                </a:solidFill>
                <a:latin typeface="Roboto Condensed Bold"/>
              </a:rPr>
              <a:t> 1: </a:t>
            </a:r>
          </a:p>
          <a:p>
            <a:pPr algn="r">
              <a:lnSpc>
                <a:spcPts val="5458"/>
              </a:lnSpc>
            </a:pPr>
            <a:r>
              <a:rPr lang="en-US" sz="3899" dirty="0">
                <a:solidFill>
                  <a:srgbClr val="344A25"/>
                </a:solidFill>
                <a:latin typeface="Roboto Condensed Bold"/>
              </a:rPr>
              <a:t>4 </a:t>
            </a:r>
            <a:r>
              <a:rPr lang="en-US" sz="3899" dirty="0" err="1">
                <a:solidFill>
                  <a:srgbClr val="344A25"/>
                </a:solidFill>
                <a:latin typeface="Roboto Condensed Bold"/>
              </a:rPr>
              <a:t>nhóm</a:t>
            </a:r>
            <a:r>
              <a:rPr lang="en-US" sz="3899" dirty="0">
                <a:solidFill>
                  <a:srgbClr val="344A25"/>
                </a:solidFill>
                <a:latin typeface="Roboto Condensed Bold"/>
              </a:rPr>
              <a:t>, </a:t>
            </a:r>
            <a:r>
              <a:rPr lang="en-US" sz="3899" dirty="0" err="1">
                <a:solidFill>
                  <a:srgbClr val="344A25"/>
                </a:solidFill>
                <a:latin typeface="Roboto Condensed Bold"/>
              </a:rPr>
              <a:t>các</a:t>
            </a:r>
            <a:r>
              <a:rPr lang="en-US" sz="3899" dirty="0">
                <a:solidFill>
                  <a:srgbClr val="344A25"/>
                </a:solidFill>
                <a:latin typeface="Roboto Condensed Bold"/>
              </a:rPr>
              <a:t> </a:t>
            </a:r>
            <a:r>
              <a:rPr lang="en-US" sz="3899" dirty="0" err="1">
                <a:solidFill>
                  <a:srgbClr val="344A25"/>
                </a:solidFill>
                <a:latin typeface="Roboto Condensed Bold"/>
              </a:rPr>
              <a:t>nhóm</a:t>
            </a:r>
            <a:r>
              <a:rPr lang="en-US" sz="3899" dirty="0">
                <a:solidFill>
                  <a:srgbClr val="344A25"/>
                </a:solidFill>
                <a:latin typeface="Roboto Condensed Bold"/>
              </a:rPr>
              <a:t> </a:t>
            </a:r>
            <a:r>
              <a:rPr lang="en-US" sz="3899" dirty="0" err="1">
                <a:solidFill>
                  <a:srgbClr val="344A25"/>
                </a:solidFill>
                <a:latin typeface="Roboto Condensed Bold"/>
              </a:rPr>
              <a:t>thực</a:t>
            </a:r>
            <a:r>
              <a:rPr lang="en-US" sz="3899" dirty="0">
                <a:solidFill>
                  <a:srgbClr val="344A25"/>
                </a:solidFill>
                <a:latin typeface="Roboto Condensed Bold"/>
              </a:rPr>
              <a:t> </a:t>
            </a:r>
            <a:r>
              <a:rPr lang="en-US" sz="3899" dirty="0" err="1">
                <a:solidFill>
                  <a:srgbClr val="344A25"/>
                </a:solidFill>
                <a:latin typeface="Roboto Condensed Bold"/>
              </a:rPr>
              <a:t>hiện</a:t>
            </a:r>
            <a:r>
              <a:rPr lang="en-US" sz="3899" dirty="0">
                <a:solidFill>
                  <a:srgbClr val="344A25"/>
                </a:solidFill>
                <a:latin typeface="Roboto Condensed Bold"/>
              </a:rPr>
              <a:t> PHT </a:t>
            </a:r>
            <a:r>
              <a:rPr lang="en-US" sz="3899" dirty="0" err="1">
                <a:solidFill>
                  <a:srgbClr val="344A25"/>
                </a:solidFill>
                <a:latin typeface="Roboto Condensed Bold"/>
              </a:rPr>
              <a:t>số</a:t>
            </a:r>
            <a:r>
              <a:rPr lang="en-US" sz="3899" dirty="0">
                <a:solidFill>
                  <a:srgbClr val="344A25"/>
                </a:solidFill>
                <a:latin typeface="Roboto Condensed Bold"/>
              </a:rPr>
              <a:t> 2</a:t>
            </a:r>
          </a:p>
          <a:p>
            <a:pPr algn="r">
              <a:lnSpc>
                <a:spcPts val="5458"/>
              </a:lnSpc>
            </a:pPr>
            <a:r>
              <a:rPr lang="en-US" sz="3899" dirty="0" err="1">
                <a:solidFill>
                  <a:srgbClr val="344A25"/>
                </a:solidFill>
                <a:latin typeface="Roboto Condensed Bold"/>
              </a:rPr>
              <a:t>Thời</a:t>
            </a:r>
            <a:r>
              <a:rPr lang="en-US" sz="3899" dirty="0">
                <a:solidFill>
                  <a:srgbClr val="344A25"/>
                </a:solidFill>
                <a:latin typeface="Roboto Condensed Bold"/>
              </a:rPr>
              <a:t> </a:t>
            </a:r>
            <a:r>
              <a:rPr lang="en-US" sz="3899" dirty="0" err="1">
                <a:solidFill>
                  <a:srgbClr val="344A25"/>
                </a:solidFill>
                <a:latin typeface="Roboto Condensed Bold"/>
              </a:rPr>
              <a:t>gian</a:t>
            </a:r>
            <a:r>
              <a:rPr lang="en-US" sz="3899" dirty="0">
                <a:solidFill>
                  <a:srgbClr val="344A25"/>
                </a:solidFill>
                <a:latin typeface="Roboto Condensed Bold"/>
              </a:rPr>
              <a:t>: 10 </a:t>
            </a:r>
            <a:r>
              <a:rPr lang="en-US" sz="3899" dirty="0" err="1">
                <a:solidFill>
                  <a:srgbClr val="344A25"/>
                </a:solidFill>
                <a:latin typeface="Roboto Condensed Bold"/>
              </a:rPr>
              <a:t>phút</a:t>
            </a:r>
            <a:endParaRPr lang="en-US" sz="3899" dirty="0">
              <a:solidFill>
                <a:srgbClr val="344A25"/>
              </a:solidFill>
              <a:latin typeface="Roboto Condensed Bold"/>
            </a:endParaRPr>
          </a:p>
          <a:p>
            <a:pPr algn="r">
              <a:lnSpc>
                <a:spcPts val="5458"/>
              </a:lnSpc>
            </a:pPr>
            <a:endParaRPr lang="en-US" sz="3899" dirty="0">
              <a:solidFill>
                <a:srgbClr val="344A25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939123" y="326079"/>
            <a:ext cx="986528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7F8E66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09111" y="4760713"/>
            <a:ext cx="4528552" cy="479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000000"/>
                </a:solidFill>
                <a:latin typeface="Roboto Condensed Bold"/>
              </a:rPr>
              <a:t>Nhóm</a:t>
            </a:r>
            <a:r>
              <a:rPr lang="en-US" sz="3400" dirty="0">
                <a:solidFill>
                  <a:srgbClr val="000000"/>
                </a:solidFill>
                <a:latin typeface="Roboto Condensed Bold"/>
              </a:rPr>
              <a:t> 1</a:t>
            </a:r>
          </a:p>
          <a:p>
            <a:pPr marL="734061" lvl="1" indent="-367031" algn="ctr">
              <a:lnSpc>
                <a:spcPts val="4760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Lập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hồ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sơ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. </a:t>
            </a:r>
          </a:p>
          <a:p>
            <a:pPr marL="734061" lvl="1" indent="-367031" algn="ctr">
              <a:lnSpc>
                <a:spcPts val="4760"/>
              </a:lnSpc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Roboto Condensed"/>
              </a:rPr>
              <a:t>Theo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tiêu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Việt Nam?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2902" y="1420819"/>
            <a:ext cx="10260387" cy="21418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280941" y="2094885"/>
            <a:ext cx="10260387" cy="78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599" dirty="0">
                <a:solidFill>
                  <a:srgbClr val="7F8E66"/>
                </a:solidFill>
                <a:latin typeface="Roboto Condensed Bold"/>
              </a:rPr>
              <a:t>3.2. </a:t>
            </a:r>
            <a:r>
              <a:rPr lang="en-US" sz="4599" dirty="0" err="1">
                <a:solidFill>
                  <a:srgbClr val="7F8E66"/>
                </a:solidFill>
                <a:latin typeface="Roboto Condensed Bold"/>
              </a:rPr>
              <a:t>Khám</a:t>
            </a:r>
            <a:r>
              <a:rPr lang="en-US" sz="4599" dirty="0">
                <a:solidFill>
                  <a:srgbClr val="7F8E66"/>
                </a:solidFill>
                <a:latin typeface="Roboto Condensed Bold"/>
              </a:rPr>
              <a:t> </a:t>
            </a:r>
            <a:r>
              <a:rPr lang="en-US" sz="4599" dirty="0" err="1">
                <a:solidFill>
                  <a:srgbClr val="7F8E66"/>
                </a:solidFill>
                <a:latin typeface="Roboto Condensed Bold"/>
              </a:rPr>
              <a:t>phá</a:t>
            </a:r>
            <a:r>
              <a:rPr lang="en-US" sz="4599" dirty="0">
                <a:solidFill>
                  <a:srgbClr val="7F8E66"/>
                </a:solidFill>
                <a:latin typeface="Roboto Condensed Bold"/>
              </a:rPr>
              <a:t> </a:t>
            </a:r>
            <a:r>
              <a:rPr lang="en-US" sz="4599" dirty="0" err="1">
                <a:solidFill>
                  <a:srgbClr val="7F8E66"/>
                </a:solidFill>
                <a:latin typeface="Roboto Condensed Bold"/>
              </a:rPr>
              <a:t>văn</a:t>
            </a:r>
            <a:r>
              <a:rPr lang="en-US" sz="4599" dirty="0">
                <a:solidFill>
                  <a:srgbClr val="7F8E66"/>
                </a:solidFill>
                <a:latin typeface="Roboto Condensed Bold"/>
              </a:rPr>
              <a:t> </a:t>
            </a:r>
            <a:r>
              <a:rPr lang="en-US" sz="4599" dirty="0" err="1">
                <a:solidFill>
                  <a:srgbClr val="7F8E66"/>
                </a:solidFill>
                <a:latin typeface="Roboto Condensed Bold"/>
              </a:rPr>
              <a:t>bản</a:t>
            </a:r>
            <a:endParaRPr lang="en-US" sz="4599" dirty="0">
              <a:solidFill>
                <a:srgbClr val="7F8E66"/>
              </a:solidFill>
              <a:latin typeface="Roboto Condensed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09179" y="6172200"/>
            <a:ext cx="4855221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47C8B18-9716-5C0D-6741-3E6A39303E5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52908" y="1344619"/>
            <a:ext cx="11676324" cy="272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3899">
                <a:solidFill>
                  <a:srgbClr val="000000"/>
                </a:solidFill>
                <a:latin typeface="Roboto Condensed Bold"/>
              </a:rPr>
              <a:t>Nhiệm vụ 1: </a:t>
            </a:r>
          </a:p>
          <a:p>
            <a:pPr algn="r">
              <a:lnSpc>
                <a:spcPts val="5458"/>
              </a:lnSpc>
            </a:pPr>
            <a:r>
              <a:rPr lang="en-US" sz="3899">
                <a:solidFill>
                  <a:srgbClr val="344A25"/>
                </a:solidFill>
                <a:latin typeface="Roboto Condensed Bold"/>
              </a:rPr>
              <a:t>4 nhóm, các nhóm thực hiện PHT số 2</a:t>
            </a:r>
          </a:p>
          <a:p>
            <a:pPr algn="r">
              <a:lnSpc>
                <a:spcPts val="5458"/>
              </a:lnSpc>
            </a:pPr>
            <a:r>
              <a:rPr lang="en-US" sz="3899">
                <a:solidFill>
                  <a:srgbClr val="344A25"/>
                </a:solidFill>
                <a:latin typeface="Roboto Condensed Bold"/>
              </a:rPr>
              <a:t>Thời gian: 10 phút</a:t>
            </a:r>
          </a:p>
          <a:p>
            <a:pPr algn="r">
              <a:lnSpc>
                <a:spcPts val="5458"/>
              </a:lnSpc>
            </a:pPr>
            <a:endParaRPr lang="en-US" sz="3899">
              <a:solidFill>
                <a:srgbClr val="344A25"/>
              </a:solidFill>
              <a:latin typeface="Roboto Condense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5564" y="249879"/>
            <a:ext cx="986528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7F8E66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55564" y="3957929"/>
            <a:ext cx="5406593" cy="53525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07670" y="5055561"/>
            <a:ext cx="3902381" cy="359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Roboto Condensed Bold"/>
              </a:rPr>
              <a:t>Nhóm 3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Roboto Condensed"/>
              </a:rPr>
              <a:t>Hãy chứng minh ngôn ngữ của bài </a:t>
            </a:r>
            <a:r>
              <a:rPr lang="en-US" sz="3400">
                <a:solidFill>
                  <a:srgbClr val="000000"/>
                </a:solidFill>
                <a:latin typeface="Roboto Condensed Italics"/>
              </a:rPr>
              <a:t>Cây tre Việt Nam</a:t>
            </a:r>
            <a:r>
              <a:rPr lang="en-US" sz="3400">
                <a:solidFill>
                  <a:srgbClr val="000000"/>
                </a:solidFill>
                <a:latin typeface="Roboto Condensed"/>
              </a:rPr>
              <a:t> mang đặc trưng của thể loại tùy bút.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24132" y="3172073"/>
            <a:ext cx="7159306" cy="70877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85275" y="4073260"/>
            <a:ext cx="5549181" cy="479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000000"/>
                </a:solidFill>
                <a:latin typeface="Roboto Condensed Bold"/>
              </a:rPr>
              <a:t>Nhóm</a:t>
            </a:r>
            <a:r>
              <a:rPr lang="en-US" sz="3400" dirty="0">
                <a:solidFill>
                  <a:srgbClr val="000000"/>
                </a:solidFill>
                <a:latin typeface="Roboto Condensed Bold"/>
              </a:rPr>
              <a:t> 4</a:t>
            </a:r>
          </a:p>
          <a:p>
            <a:pPr marL="734061" lvl="1" indent="-367031" algn="ctr">
              <a:lnSpc>
                <a:spcPts val="4760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cuộc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sống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đại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ngày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nay,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còn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chỗ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đứng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lòng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?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dẫn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734061" lvl="1" indent="-367031" algn="ctr">
              <a:lnSpc>
                <a:spcPts val="4760"/>
              </a:lnSpc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Roboto Condensed"/>
              </a:rPr>
              <a:t>Qua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điệp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muốn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gửi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gắm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400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8040" y="1737245"/>
            <a:ext cx="10260387" cy="21418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0" y="2411311"/>
            <a:ext cx="10260387" cy="78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599">
                <a:solidFill>
                  <a:srgbClr val="7F8E66"/>
                </a:solidFill>
                <a:latin typeface="Roboto Condensed Bold"/>
              </a:rPr>
              <a:t>3.2. Khám phá văn bản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555786" y="3957929"/>
            <a:ext cx="4855221" cy="411480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BEEE64D8-8FB7-9E10-BACE-F572DA78B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07007" y="4837688"/>
            <a:ext cx="2392326" cy="2057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57439" y="371475"/>
            <a:ext cx="144327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172938"/>
                </a:solidFill>
                <a:latin typeface="Roboto Condensed Bold Italics"/>
              </a:rPr>
              <a:t>3.2. Khám phá 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54219" y="1645794"/>
            <a:ext cx="5909906" cy="8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8"/>
              </a:lnSpc>
            </a:pPr>
            <a:r>
              <a:rPr lang="en-US" sz="5098" dirty="0">
                <a:solidFill>
                  <a:srgbClr val="62A354"/>
                </a:solidFill>
                <a:latin typeface="#9Slide07 SVNUT Triumph Press Bold"/>
              </a:rPr>
              <a:t>a. </a:t>
            </a:r>
            <a:r>
              <a:rPr lang="en-US" sz="5098" dirty="0" err="1">
                <a:solidFill>
                  <a:srgbClr val="62A354"/>
                </a:solidFill>
                <a:latin typeface="#9Slide07 SVNUT Triumph Press Bold"/>
              </a:rPr>
              <a:t>Chất</a:t>
            </a:r>
            <a:r>
              <a:rPr lang="en-US" sz="5098" dirty="0">
                <a:solidFill>
                  <a:srgbClr val="62A354"/>
                </a:solidFill>
                <a:latin typeface="#9Slide07 SVNUT Triumph Press Bold"/>
              </a:rPr>
              <a:t> </a:t>
            </a:r>
            <a:r>
              <a:rPr lang="en-US" sz="5098" dirty="0" err="1">
                <a:solidFill>
                  <a:srgbClr val="62A354"/>
                </a:solidFill>
                <a:latin typeface="#9Slide07 SVNUT Triumph Press Bold"/>
              </a:rPr>
              <a:t>trữ</a:t>
            </a:r>
            <a:r>
              <a:rPr lang="en-US" sz="5098" dirty="0">
                <a:solidFill>
                  <a:srgbClr val="62A354"/>
                </a:solidFill>
                <a:latin typeface="#9Slide07 SVNUT Triumph Press Bold"/>
              </a:rPr>
              <a:t> </a:t>
            </a:r>
            <a:r>
              <a:rPr lang="en-US" sz="5098" dirty="0" err="1">
                <a:solidFill>
                  <a:srgbClr val="62A354"/>
                </a:solidFill>
                <a:latin typeface="#9Slide07 SVNUT Triumph Press Bold"/>
              </a:rPr>
              <a:t>tình</a:t>
            </a:r>
            <a:endParaRPr lang="en-US" sz="5098" dirty="0">
              <a:solidFill>
                <a:srgbClr val="62A354"/>
              </a:solidFill>
              <a:latin typeface="#9Slide07 SVNUT Triumph Pres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63047" y="3374026"/>
            <a:ext cx="2954953" cy="490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Chất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trữ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biểu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qua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những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suy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nghĩ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cảm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tác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giả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dành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cây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tre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99333" y="4513838"/>
            <a:ext cx="4435629" cy="13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Giới thiệu chung về cây tre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74681" y="6164851"/>
            <a:ext cx="4678827" cy="13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Tre gắn bó với con người Việt Nam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330336" y="4351471"/>
            <a:ext cx="11121452" cy="9342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159262" y="-2552700"/>
            <a:ext cx="9678953" cy="131910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2054" y="3086100"/>
            <a:ext cx="18434690" cy="106229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59682" y="1126893"/>
            <a:ext cx="13368635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849469"/>
                </a:solidFill>
                <a:latin typeface="Fraunces Bold"/>
              </a:rPr>
              <a:t>BÀI 9: TÙY BÚT VÀ TẢN VĂN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88567" y="2977158"/>
            <a:ext cx="1932362" cy="186472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820929" y="2770801"/>
            <a:ext cx="5402610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Giới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thiệu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chung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về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cây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tre</a:t>
            </a:r>
            <a:endParaRPr lang="en-US" sz="3999" dirty="0">
              <a:solidFill>
                <a:srgbClr val="000000"/>
              </a:solidFill>
              <a:latin typeface="Roboto Condensed Bold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731009"/>
              </p:ext>
            </p:extLst>
          </p:nvPr>
        </p:nvGraphicFramePr>
        <p:xfrm>
          <a:off x="5309172" y="3909522"/>
          <a:ext cx="12646042" cy="5983992"/>
        </p:xfrm>
        <a:graphic>
          <a:graphicData uri="http://schemas.openxmlformats.org/drawingml/2006/table">
            <a:tbl>
              <a:tblPr/>
              <a:tblGrid>
                <a:gridCol w="5934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1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0504">
                <a:tc>
                  <a:txBody>
                    <a:bodyPr/>
                    <a:lstStyle/>
                    <a:p>
                      <a:pPr marL="647703" lvl="1" indent="-323852" algn="l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Tre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bạn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thân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nông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dân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VN,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bạn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thân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dân</a:t>
                      </a:r>
                      <a:r>
                        <a:rPr lang="en-US" sz="3000" dirty="0">
                          <a:solidFill>
                            <a:srgbClr val="3B5043"/>
                          </a:solidFill>
                          <a:latin typeface="Roboto Condensed"/>
                        </a:rPr>
                        <a:t> VN.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=&gt; Cây tre luôn gần gũi, gắn bó với đời sống người Việt Nam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488">
                <a:tc>
                  <a:txBody>
                    <a:bodyPr/>
                    <a:lstStyle/>
                    <a:p>
                      <a:pPr marL="647703" lvl="1" indent="-323852" algn="just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>
                          <a:solidFill>
                            <a:srgbClr val="3B5043"/>
                          </a:solidFill>
                          <a:latin typeface="Roboto Condensed"/>
                        </a:rPr>
                        <a:t>Vẻ đẹp của tre: măng mọc thẳng, xanh tốt, dáng vươn mộc mạc, màu tươi nhũn nhặn.</a:t>
                      </a:r>
                      <a:endParaRPr lang="en-US" sz="1100"/>
                    </a:p>
                    <a:p>
                      <a:pPr marL="647703" lvl="1" indent="-323852" algn="just">
                        <a:lnSpc>
                          <a:spcPts val="4200"/>
                        </a:lnSpc>
                        <a:buFont typeface="Arial"/>
                        <a:buChar char="•"/>
                      </a:pPr>
                      <a:r>
                        <a:rPr lang="en-US" sz="3000">
                          <a:solidFill>
                            <a:srgbClr val="3B5043"/>
                          </a:solidFill>
                          <a:latin typeface="Roboto Condensed"/>
                        </a:rPr>
                        <a:t>Phẩm chất: vào đâu cũng sống, ở đâu cũng xanh tốt; cứng cáp, dẻo dai, vững chắc; thanh cao, giản dị, chí khí.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47703" lvl="1" indent="-323852" algn="just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Gợi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vẻ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đẹp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bình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dị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sức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sống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mãnh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liệt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và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chất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đáng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quý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tre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  <a:p>
                      <a:pPr marL="647703" lvl="1" indent="-323852" algn="just">
                        <a:lnSpc>
                          <a:spcPts val="4200"/>
                        </a:lnSpc>
                        <a:buFont typeface="Arial"/>
                        <a:buChar char="•"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dị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thanh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cao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, và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khí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phách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chất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kiên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cường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Việt Nam.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324734" y="-2481583"/>
            <a:ext cx="9678953" cy="13191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57439" y="371475"/>
            <a:ext cx="144327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172938"/>
                </a:solidFill>
                <a:latin typeface="Roboto Condensed Bold Italics"/>
              </a:rPr>
              <a:t>3.2. Khám phá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54219" y="1645794"/>
            <a:ext cx="5909906" cy="8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8"/>
              </a:lnSpc>
            </a:pPr>
            <a:r>
              <a:rPr lang="en-US" sz="5098">
                <a:solidFill>
                  <a:srgbClr val="62A354"/>
                </a:solidFill>
                <a:latin typeface="#9Slide07 SVNUT Triumph Press Bold"/>
              </a:rPr>
              <a:t>a. Chất trữ tình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33614" y="4113956"/>
            <a:ext cx="2954953" cy="490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Chất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trữ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biểu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qua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những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suy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nghĩ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cảm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tác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giả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dành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cây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tre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10033" y="3062886"/>
            <a:ext cx="1599138" cy="154316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61848" y="2783054"/>
            <a:ext cx="7877952" cy="679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Tre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gắn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bó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con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Việt Nam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4881962" y="4303866"/>
          <a:ext cx="13001944" cy="5317088"/>
        </p:xfrm>
        <a:graphic>
          <a:graphicData uri="http://schemas.openxmlformats.org/drawingml/2006/table">
            <a:tbl>
              <a:tblPr/>
              <a:tblGrid>
                <a:gridCol w="2733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8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9325">
                <a:tc>
                  <a:txBody>
                    <a:bodyPr/>
                    <a:lstStyle/>
                    <a:p>
                      <a:pPr marL="669289" lvl="1" indent="-334645" algn="just">
                        <a:lnSpc>
                          <a:spcPts val="43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99">
                          <a:solidFill>
                            <a:srgbClr val="3B5043"/>
                          </a:solidFill>
                          <a:latin typeface="Roboto Condensed"/>
                        </a:rPr>
                        <a:t>Trong đời sống tình cảm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+ Tre là niềm vui : tuổi thơ đánh chắt, đánh chuyền, tuổi già với chiếc điếu cày..</a:t>
                      </a:r>
                      <a:endParaRPr lang="en-US" sz="1100"/>
                    </a:p>
                    <a:p>
                      <a:pPr algn="just">
                        <a:lnSpc>
                          <a:spcPts val="4339"/>
                        </a:lnSpc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+ Chia sẻ nỗi buồn : Từ thưở lọt lòng... nhắm mắt xuôi tay...</a:t>
                      </a:r>
                    </a:p>
                    <a:p>
                      <a:pPr algn="just">
                        <a:lnSpc>
                          <a:spcPts val="4339"/>
                        </a:lnSpc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=&gt; Tre là người nhà, gắn bó khăng khít với con người cả khi sống và khi chết.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7763">
                <a:tc>
                  <a:txBody>
                    <a:bodyPr/>
                    <a:lstStyle/>
                    <a:p>
                      <a:pPr marL="669289" lvl="1" indent="-334645" algn="just">
                        <a:lnSpc>
                          <a:spcPts val="43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99">
                          <a:solidFill>
                            <a:srgbClr val="3B5043"/>
                          </a:solidFill>
                          <a:latin typeface="Roboto Condensed"/>
                        </a:rPr>
                        <a:t>Trong sản xuất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339"/>
                        </a:lnSpc>
                        <a:defRPr/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+ dựng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nhà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vỡ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ruộng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khai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hoang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cối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xay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thóc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…</a:t>
                      </a:r>
                      <a:endParaRPr lang="en-US" sz="1100" dirty="0"/>
                    </a:p>
                    <a:p>
                      <a:pPr algn="just">
                        <a:lnSpc>
                          <a:spcPts val="4339"/>
                        </a:lnSpc>
                      </a:pP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=&gt; Tre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cánh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tay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giúp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con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lao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57439" y="371475"/>
            <a:ext cx="144327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172938"/>
                </a:solidFill>
                <a:latin typeface="Roboto Condensed Bold Italics"/>
              </a:rPr>
              <a:t>3.2. Khám phá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54219" y="1645794"/>
            <a:ext cx="5909906" cy="8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8"/>
              </a:lnSpc>
            </a:pPr>
            <a:r>
              <a:rPr lang="en-US" sz="5098">
                <a:solidFill>
                  <a:srgbClr val="62A354"/>
                </a:solidFill>
                <a:latin typeface="#9Slide07 SVNUT Triumph Press Bold"/>
              </a:rPr>
              <a:t>a. Chất trữ tình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0849" y="4113956"/>
            <a:ext cx="2954953" cy="490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Chất trữ tình biểu hiện qua những suy nghĩ, tình cảm của tác giả dành cho cây tre.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E528002-E848-98AF-96F1-77FDA7C84B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64977" y="2525879"/>
            <a:ext cx="2400009" cy="231600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64986" y="2703685"/>
            <a:ext cx="8166703" cy="679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Tre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gắn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bó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con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Việt Nam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4888805" y="3969281"/>
          <a:ext cx="13130836" cy="5745713"/>
        </p:xfrm>
        <a:graphic>
          <a:graphicData uri="http://schemas.openxmlformats.org/drawingml/2006/table">
            <a:tbl>
              <a:tblPr/>
              <a:tblGrid>
                <a:gridCol w="2353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6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9357">
                <a:tc>
                  <a:txBody>
                    <a:bodyPr/>
                    <a:lstStyle/>
                    <a:p>
                      <a:pPr algn="just">
                        <a:lnSpc>
                          <a:spcPts val="4199"/>
                        </a:lnSpc>
                        <a:defRPr/>
                      </a:pPr>
                      <a:r>
                        <a:rPr lang="en-US" sz="2999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2999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2999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3B5043"/>
                          </a:solidFill>
                          <a:latin typeface="Roboto Condensed"/>
                        </a:rPr>
                        <a:t>hóa</a:t>
                      </a:r>
                      <a:r>
                        <a:rPr lang="en-US" sz="2999" dirty="0">
                          <a:solidFill>
                            <a:srgbClr val="3B5043"/>
                          </a:solidFill>
                          <a:latin typeface="Roboto Condense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19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+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Dưới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bóng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tre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xanh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, ta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gìn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giữ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nền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hóa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lâu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đời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;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tre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ăn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ở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đời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đời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kiếp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kiếp</a:t>
                      </a:r>
                      <a:endParaRPr lang="en-US" sz="1100" dirty="0"/>
                    </a:p>
                    <a:p>
                      <a:pPr algn="just">
                        <a:lnSpc>
                          <a:spcPts val="4199"/>
                        </a:lnSpc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+ Khi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dân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tộc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Việt Nam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giành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chiến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thắng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múa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sạp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ngày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chiến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thắng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Điện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Biên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  <a:p>
                      <a:pPr algn="just">
                        <a:lnSpc>
                          <a:spcPts val="4199"/>
                        </a:lnSpc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=&gt;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Khẳng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định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tre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luôn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luôn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đồng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hành và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xuất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mọi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sinh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hoạt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hóa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con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Việt Nam.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6356">
                <a:tc>
                  <a:txBody>
                    <a:bodyPr/>
                    <a:lstStyle/>
                    <a:p>
                      <a:pPr algn="just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3B5043"/>
                          </a:solidFill>
                          <a:latin typeface="Roboto Condensed"/>
                        </a:rPr>
                        <a:t>Trong chiến đấu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19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Tre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đồng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chí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chiến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đấu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ngọn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tầm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vông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dựng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thành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đồng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tổ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quốc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,...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chống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lại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sắt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thép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…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tre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xung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phong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…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tre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giữ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…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tre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hi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sinh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…</a:t>
                      </a:r>
                      <a:endParaRPr lang="en-US" sz="1100" dirty="0"/>
                    </a:p>
                    <a:p>
                      <a:pPr algn="just">
                        <a:lnSpc>
                          <a:spcPts val="4199"/>
                        </a:lnSpc>
                      </a:pP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=&gt;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Khẳng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định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sức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mạnh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và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công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lao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to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tre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chiến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đấu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</a:rPr>
                        <a:t>. 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57439" y="371475"/>
            <a:ext cx="144327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172938"/>
                </a:solidFill>
                <a:latin typeface="Roboto Condensed Bold Italics"/>
              </a:rPr>
              <a:t>3.2. Khám phá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54219" y="1645794"/>
            <a:ext cx="5909906" cy="8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8"/>
              </a:lnSpc>
            </a:pPr>
            <a:r>
              <a:rPr lang="en-US" sz="5098">
                <a:solidFill>
                  <a:srgbClr val="62A354"/>
                </a:solidFill>
                <a:latin typeface="#9Slide07 SVNUT Triumph Press Bold"/>
              </a:rPr>
              <a:t>a. Chất trữ tình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05978" y="4349775"/>
            <a:ext cx="2954953" cy="490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Chất trữ tình biểu hiện qua những suy nghĩ, tình cảm của tác giả dành cho cây tre.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0B50A59-8970-FA92-4401-075BDF53D2A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76695" y="1750569"/>
            <a:ext cx="12133634" cy="66128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27678" y="3454875"/>
            <a:ext cx="2954953" cy="490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Chất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trữ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biểu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qua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những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suy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nghĩ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cảm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tác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giả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dành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cây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tre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91995" y="4207499"/>
            <a:ext cx="10703034" cy="284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6"/>
              </a:lnSpc>
              <a:spcBef>
                <a:spcPct val="0"/>
              </a:spcBef>
            </a:pP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=&gt; Qua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hình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cây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tre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tác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giả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đã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nói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lên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suy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nghĩ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cảm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xúc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của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mình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về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con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Việt Nam; ca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ngợi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phẩm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chất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cao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đẹp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: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anh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dũng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cần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cù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bền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bỉ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thủy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chung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sống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có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tình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có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061" dirty="0" err="1">
                <a:solidFill>
                  <a:srgbClr val="000000"/>
                </a:solidFill>
                <a:latin typeface="Roboto Condensed Italics"/>
              </a:rPr>
              <a:t>nghĩa</a:t>
            </a:r>
            <a:r>
              <a:rPr lang="en-US" sz="4061" dirty="0">
                <a:solidFill>
                  <a:srgbClr val="000000"/>
                </a:solidFill>
                <a:latin typeface="Roboto Condensed Italics"/>
              </a:rPr>
              <a:t>,...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57439" y="371475"/>
            <a:ext cx="144327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172938"/>
                </a:solidFill>
                <a:latin typeface="Roboto Condensed Bold Italics"/>
              </a:rPr>
              <a:t>3.2. Khám phá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54219" y="1645794"/>
            <a:ext cx="5909906" cy="8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8"/>
              </a:lnSpc>
            </a:pPr>
            <a:r>
              <a:rPr lang="en-US" sz="5098">
                <a:solidFill>
                  <a:srgbClr val="62A354"/>
                </a:solidFill>
                <a:latin typeface="#9Slide07 SVNUT Triumph Press Bold"/>
              </a:rPr>
              <a:t>a. Chất trữ tình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9C876CD6-624D-3340-D484-67DF5DFB5D5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57439" y="3049450"/>
            <a:ext cx="5325081" cy="559063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42584" y="4580258"/>
            <a:ext cx="3954791" cy="366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7"/>
              </a:lnSpc>
              <a:spcBef>
                <a:spcPct val="0"/>
              </a:spcBef>
            </a:pPr>
            <a:r>
              <a:rPr lang="en-US" sz="5226">
                <a:solidFill>
                  <a:srgbClr val="000000"/>
                </a:solidFill>
                <a:latin typeface="Roboto Condensed"/>
              </a:rPr>
              <a:t>Đó là cái tôi yêu tha thiết loài cây quê hương.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83448" y="3049450"/>
            <a:ext cx="5325081" cy="559063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568593" y="4580258"/>
            <a:ext cx="3954791" cy="366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7"/>
              </a:lnSpc>
              <a:spcBef>
                <a:spcPct val="0"/>
              </a:spcBef>
            </a:pPr>
            <a:r>
              <a:rPr lang="en-US" sz="5226">
                <a:solidFill>
                  <a:srgbClr val="000000"/>
                </a:solidFill>
                <a:latin typeface="Roboto Condensed"/>
              </a:rPr>
              <a:t>Đó là cái tôi đầy tự hào trước vẻ đẹp của cây tre.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378357" y="5143500"/>
            <a:ext cx="11163549" cy="93773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57439" y="371475"/>
            <a:ext cx="144327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172938"/>
                </a:solidFill>
                <a:latin typeface="Roboto Condensed Bold Italics"/>
              </a:rPr>
              <a:t>3.2. Khám phá văn bản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57439" y="1812402"/>
            <a:ext cx="7624406" cy="8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8"/>
              </a:lnSpc>
            </a:pPr>
            <a:r>
              <a:rPr lang="en-US" sz="5098" dirty="0">
                <a:solidFill>
                  <a:srgbClr val="869C64"/>
                </a:solidFill>
                <a:latin typeface="#9Slide07 SVNUT Triumph Press Bold"/>
              </a:rPr>
              <a:t>b. </a:t>
            </a:r>
            <a:r>
              <a:rPr lang="en-US" sz="5098" dirty="0" err="1">
                <a:solidFill>
                  <a:srgbClr val="869C64"/>
                </a:solidFill>
                <a:latin typeface="#9Slide07 SVNUT Triumph Press Bold"/>
              </a:rPr>
              <a:t>Cái</a:t>
            </a:r>
            <a:r>
              <a:rPr lang="en-US" sz="5098" dirty="0">
                <a:solidFill>
                  <a:srgbClr val="869C64"/>
                </a:solidFill>
                <a:latin typeface="#9Slide07 SVNUT Triumph Press Bold"/>
              </a:rPr>
              <a:t> “</a:t>
            </a:r>
            <a:r>
              <a:rPr lang="en-US" sz="5098" dirty="0" err="1">
                <a:solidFill>
                  <a:srgbClr val="869C64"/>
                </a:solidFill>
                <a:latin typeface="#9Slide07 SVNUT Triumph Press Bold"/>
              </a:rPr>
              <a:t>tôi</a:t>
            </a:r>
            <a:r>
              <a:rPr lang="en-US" sz="5098" dirty="0">
                <a:solidFill>
                  <a:srgbClr val="869C64"/>
                </a:solidFill>
                <a:latin typeface="#9Slide07 SVNUT Triumph Press Bold"/>
              </a:rPr>
              <a:t>” </a:t>
            </a:r>
            <a:r>
              <a:rPr lang="en-US" sz="5098" dirty="0" err="1">
                <a:solidFill>
                  <a:srgbClr val="869C64"/>
                </a:solidFill>
                <a:latin typeface="#9Slide07 SVNUT Triumph Press Bold"/>
              </a:rPr>
              <a:t>của</a:t>
            </a:r>
            <a:r>
              <a:rPr lang="en-US" sz="5098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5098" dirty="0" err="1">
                <a:solidFill>
                  <a:srgbClr val="869C64"/>
                </a:solidFill>
                <a:latin typeface="#9Slide07 SVNUT Triumph Press Bold"/>
              </a:rPr>
              <a:t>tác</a:t>
            </a:r>
            <a:r>
              <a:rPr lang="en-US" sz="5098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5098" dirty="0" err="1">
                <a:solidFill>
                  <a:srgbClr val="869C64"/>
                </a:solidFill>
                <a:latin typeface="#9Slide07 SVNUT Triumph Press Bold"/>
              </a:rPr>
              <a:t>giả</a:t>
            </a:r>
            <a:endParaRPr lang="en-US" sz="5098" dirty="0">
              <a:solidFill>
                <a:srgbClr val="869C64"/>
              </a:solidFill>
              <a:latin typeface="#9Slide07 SVNUT Triumph Press Bold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2E756B5B-24D9-0511-E74B-65C8F6AC89E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1656" y="3187787"/>
            <a:ext cx="5416735" cy="5686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70611" y="3187787"/>
            <a:ext cx="1934051" cy="21609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57439" y="1812402"/>
            <a:ext cx="7624406" cy="8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8"/>
              </a:lnSpc>
            </a:pPr>
            <a:r>
              <a:rPr lang="en-US" sz="5098">
                <a:solidFill>
                  <a:srgbClr val="869C64"/>
                </a:solidFill>
                <a:latin typeface="#9Slide07 SVNUT Triumph Press Bold"/>
              </a:rPr>
              <a:t>b. Cái “tôi” của tác giả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53593" y="5262105"/>
            <a:ext cx="4892860" cy="279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Tác giả thể hiện tình yêu và niềm tự hào về cây tre vừa trực tiếp vừa gián tiếp.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278511">
            <a:off x="7898303" y="6135699"/>
            <a:ext cx="1718741" cy="19203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051372" y="952500"/>
            <a:ext cx="8610600" cy="561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384" lvl="1" indent="-431692" algn="just">
              <a:lnSpc>
                <a:spcPts val="5598"/>
              </a:lnSpc>
              <a:spcBef>
                <a:spcPct val="0"/>
              </a:spcBef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Trực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tiếp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khẳng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vị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trí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tương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lai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: “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êm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rồi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đây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lớn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...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nứa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còn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mãi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còn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mãi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tộc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Việt Nam,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còn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mãi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chúng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ta,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hạnh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phúc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hòa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bình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.”, "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Muôn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ơn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chiếc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gậy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tầm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vông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dựng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nên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Thành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đồng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Tổ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quốc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!”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96375" y="7022342"/>
            <a:ext cx="8953500" cy="279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384" lvl="1" indent="-431692" algn="just">
              <a:lnSpc>
                <a:spcPts val="5598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Gián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dụ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so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sánh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bạn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trưng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tốt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đẹp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Việt Nam).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234361" y="-3152775"/>
            <a:ext cx="4855221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57439" y="371475"/>
            <a:ext cx="144327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172938"/>
                </a:solidFill>
                <a:latin typeface="Roboto Condensed Bold Italics"/>
              </a:rPr>
              <a:t>3.2. Khám phá văn bản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4D69AE62-C363-B3B8-058A-D0B72171C93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629958" y="2318443"/>
            <a:ext cx="5762662" cy="16574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93527" y="1531640"/>
            <a:ext cx="7624406" cy="8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8"/>
              </a:lnSpc>
            </a:pPr>
            <a:r>
              <a:rPr lang="en-US" sz="5098" dirty="0">
                <a:solidFill>
                  <a:srgbClr val="869C64"/>
                </a:solidFill>
                <a:latin typeface="#9Slide07 SVNUT Triumph Press Bold"/>
              </a:rPr>
              <a:t>c. </a:t>
            </a:r>
            <a:r>
              <a:rPr lang="en-US" sz="5098" dirty="0" err="1">
                <a:solidFill>
                  <a:srgbClr val="869C64"/>
                </a:solidFill>
                <a:latin typeface="#9Slide07 SVNUT Triumph Press Bold"/>
              </a:rPr>
              <a:t>Ngôn</a:t>
            </a:r>
            <a:r>
              <a:rPr lang="en-US" sz="5098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5098" dirty="0" err="1">
                <a:solidFill>
                  <a:srgbClr val="869C64"/>
                </a:solidFill>
                <a:latin typeface="#9Slide07 SVNUT Triumph Press Bold"/>
              </a:rPr>
              <a:t>từ</a:t>
            </a:r>
            <a:endParaRPr lang="en-US" sz="5098" dirty="0">
              <a:solidFill>
                <a:srgbClr val="869C64"/>
              </a:solidFill>
              <a:latin typeface="#9Slide07 SVNUT Triumph Pres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51908" y="3899646"/>
            <a:ext cx="2980639" cy="299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giống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: “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rồi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đây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lớn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...”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936888" y="3899646"/>
            <a:ext cx="4686300" cy="359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: “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Dáng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vươn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mộc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mầm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tươi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nhũn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nhặn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Rồi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lớn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cứng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cáp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dẻo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dai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vững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chắc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01793" y="9092570"/>
            <a:ext cx="10381655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=&gt;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Giúp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tùy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bút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giàu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hình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ảnh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giàu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chất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thơ</a:t>
            </a:r>
            <a:endParaRPr lang="en-US" sz="3999" dirty="0">
              <a:solidFill>
                <a:srgbClr val="000000"/>
              </a:solidFill>
              <a:latin typeface="Roboto Condense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57439" y="371475"/>
            <a:ext cx="144327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172938"/>
                </a:solidFill>
                <a:latin typeface="Roboto Condensed Bold Italics"/>
              </a:rPr>
              <a:t>3.2. Khám phá văn bản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4363" y="3778298"/>
            <a:ext cx="6645981" cy="539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loạt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biện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pháp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: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Biện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pháp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hầu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hết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toàn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: “Tre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xung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phong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xe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tăng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đại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Tre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giữ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làng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giữ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,..."</a:t>
            </a:r>
          </a:p>
          <a:p>
            <a:pPr marL="734059" lvl="1" indent="-367030" algn="just">
              <a:lnSpc>
                <a:spcPts val="4760"/>
              </a:lnSpc>
              <a:spcBef>
                <a:spcPct val="0"/>
              </a:spcBef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Biện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pháp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điệp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: “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trúc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khúc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đồng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quê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,...”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070143C0-5487-53B5-16B2-B5AFCB3062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59038" y="2252021"/>
            <a:ext cx="7202600" cy="57946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33614" y="1664844"/>
            <a:ext cx="14858366" cy="1552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8"/>
              </a:lnSpc>
            </a:pP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d. Chia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sẻ</a:t>
            </a: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bài</a:t>
            </a: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học</a:t>
            </a: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về</a:t>
            </a: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cách</a:t>
            </a: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nghĩ</a:t>
            </a: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 và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ứng</a:t>
            </a: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xử</a:t>
            </a: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của</a:t>
            </a: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cá</a:t>
            </a:r>
            <a:r>
              <a:rPr lang="en-US" sz="4499" dirty="0">
                <a:solidFill>
                  <a:srgbClr val="869C64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869C64"/>
                </a:solidFill>
                <a:latin typeface="#9Slide07 SVNUT Triumph Press Bold"/>
              </a:rPr>
              <a:t>nhân</a:t>
            </a:r>
            <a:endParaRPr lang="en-US" sz="4499" dirty="0">
              <a:solidFill>
                <a:srgbClr val="869C64"/>
              </a:solidFill>
              <a:latin typeface="#9Slide07 SVNUT Triumph Press Bold"/>
            </a:endParaRPr>
          </a:p>
          <a:p>
            <a:pPr algn="just">
              <a:lnSpc>
                <a:spcPts val="6298"/>
              </a:lnSpc>
            </a:pPr>
            <a:endParaRPr lang="en-US" sz="4499" dirty="0">
              <a:solidFill>
                <a:srgbClr val="869C64"/>
              </a:solidFill>
              <a:latin typeface="#9Slide07 SVNUT Triumph Pres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132988" y="3832748"/>
            <a:ext cx="5454700" cy="2950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thiên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nhiên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quê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hương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niềm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hào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loài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quê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hương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41185" y="2497108"/>
            <a:ext cx="8018115" cy="645077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800562" y="3832748"/>
            <a:ext cx="5454700" cy="3693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8">
                <a:solidFill>
                  <a:srgbClr val="000000"/>
                </a:solidFill>
                <a:latin typeface="Roboto Condensed"/>
              </a:rPr>
              <a:t>Trân trọng những phẩm chất quý báu của con người, hướng tới giữ gìn những giá trị truyền thống tốt đẹp của dân tộc.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745340" y="-1452039"/>
            <a:ext cx="9678953" cy="131910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57439" y="371475"/>
            <a:ext cx="144327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172938"/>
                </a:solidFill>
                <a:latin typeface="Roboto Condensed Bold Italics"/>
              </a:rPr>
              <a:t>3.2. Khám phá văn bản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71336" y="2119320"/>
            <a:ext cx="11676324" cy="151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18"/>
              </a:lnSpc>
            </a:pP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Nhiệm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vụ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2: HS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trả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lời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cá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nhân</a:t>
            </a:r>
            <a:endParaRPr lang="en-US" sz="4299" dirty="0">
              <a:solidFill>
                <a:srgbClr val="000000"/>
              </a:solidFill>
              <a:latin typeface="Roboto Condensed Bold"/>
            </a:endParaRPr>
          </a:p>
          <a:p>
            <a:pPr algn="r">
              <a:lnSpc>
                <a:spcPts val="6019"/>
              </a:lnSpc>
            </a:pPr>
            <a:endParaRPr lang="en-US" sz="4299" dirty="0">
              <a:solidFill>
                <a:srgbClr val="000000"/>
              </a:solidFill>
              <a:latin typeface="Roboto Condense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590553" y="3780046"/>
            <a:ext cx="10770802" cy="4648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“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Cây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tre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 Việt Nam!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Cây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tre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xanh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nhũn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nhặn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ngay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thẳng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thủy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chung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, can </a:t>
            </a:r>
            <a:r>
              <a:rPr lang="en-US" sz="3754" dirty="0" err="1">
                <a:solidFill>
                  <a:srgbClr val="000000"/>
                </a:solidFill>
                <a:latin typeface="Roboto Condensed Bold"/>
              </a:rPr>
              <a:t>đảm</a:t>
            </a:r>
            <a:r>
              <a:rPr lang="en-US" sz="3754" dirty="0">
                <a:solidFill>
                  <a:srgbClr val="000000"/>
                </a:solidFill>
                <a:latin typeface="Roboto Condensed Bold"/>
              </a:rPr>
              <a:t>”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. Theo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cũng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Việt Nam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ngày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nay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còn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phù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nữa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hay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?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?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thấy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bổ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sung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thêm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phù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đại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hay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?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3754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algn="ctr">
              <a:lnSpc>
                <a:spcPts val="5256"/>
              </a:lnSpc>
            </a:pPr>
            <a:endParaRPr lang="en-US" sz="3754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2902" y="1420819"/>
            <a:ext cx="10260387" cy="21418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08836" y="3535485"/>
            <a:ext cx="11734237" cy="450301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82367" y="259404"/>
            <a:ext cx="986528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7F8E66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280941" y="2094885"/>
            <a:ext cx="10260387" cy="78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599" dirty="0">
                <a:solidFill>
                  <a:srgbClr val="7F8E66"/>
                </a:solidFill>
                <a:latin typeface="Roboto Condensed Bold"/>
              </a:rPr>
              <a:t>3.2. </a:t>
            </a:r>
            <a:r>
              <a:rPr lang="en-US" sz="4599" dirty="0" err="1">
                <a:solidFill>
                  <a:srgbClr val="7F8E66"/>
                </a:solidFill>
                <a:latin typeface="Roboto Condensed Bold"/>
              </a:rPr>
              <a:t>Khám</a:t>
            </a:r>
            <a:r>
              <a:rPr lang="en-US" sz="4599" dirty="0">
                <a:solidFill>
                  <a:srgbClr val="7F8E66"/>
                </a:solidFill>
                <a:latin typeface="Roboto Condensed Bold"/>
              </a:rPr>
              <a:t> </a:t>
            </a:r>
            <a:r>
              <a:rPr lang="en-US" sz="4599" dirty="0" err="1">
                <a:solidFill>
                  <a:srgbClr val="7F8E66"/>
                </a:solidFill>
                <a:latin typeface="Roboto Condensed Bold"/>
              </a:rPr>
              <a:t>phá</a:t>
            </a:r>
            <a:r>
              <a:rPr lang="en-US" sz="4599" dirty="0">
                <a:solidFill>
                  <a:srgbClr val="7F8E66"/>
                </a:solidFill>
                <a:latin typeface="Roboto Condensed Bold"/>
              </a:rPr>
              <a:t> </a:t>
            </a:r>
            <a:r>
              <a:rPr lang="en-US" sz="4599" dirty="0" err="1">
                <a:solidFill>
                  <a:srgbClr val="7F8E66"/>
                </a:solidFill>
                <a:latin typeface="Roboto Condensed Bold"/>
              </a:rPr>
              <a:t>văn</a:t>
            </a:r>
            <a:r>
              <a:rPr lang="en-US" sz="4599" dirty="0">
                <a:solidFill>
                  <a:srgbClr val="7F8E66"/>
                </a:solidFill>
                <a:latin typeface="Roboto Condensed Bold"/>
              </a:rPr>
              <a:t> </a:t>
            </a:r>
            <a:r>
              <a:rPr lang="en-US" sz="4599" dirty="0" err="1">
                <a:solidFill>
                  <a:srgbClr val="7F8E66"/>
                </a:solidFill>
                <a:latin typeface="Roboto Condensed Bold"/>
              </a:rPr>
              <a:t>bản</a:t>
            </a:r>
            <a:endParaRPr lang="en-US" sz="4599" dirty="0">
              <a:solidFill>
                <a:srgbClr val="7F8E66"/>
              </a:solidFill>
              <a:latin typeface="Roboto Condensed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092390" y="4791440"/>
            <a:ext cx="8038667" cy="6752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7010099" y="-2815493"/>
            <a:ext cx="9678953" cy="131910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8601" y="1387495"/>
            <a:ext cx="11676324" cy="151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18"/>
              </a:lnSpc>
            </a:pPr>
            <a:r>
              <a:rPr lang="en-US" sz="4299">
                <a:solidFill>
                  <a:srgbClr val="000000"/>
                </a:solidFill>
                <a:latin typeface="Roboto Condensed Bold"/>
              </a:rPr>
              <a:t>Nhiệm vụ 2: HS trả lời cá nhân</a:t>
            </a:r>
          </a:p>
          <a:p>
            <a:pPr algn="r">
              <a:lnSpc>
                <a:spcPts val="6019"/>
              </a:lnSpc>
            </a:pPr>
            <a:endParaRPr lang="en-US" sz="4299">
              <a:solidFill>
                <a:srgbClr val="000000"/>
              </a:solidFill>
              <a:latin typeface="Roboto Condense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2902" y="1420819"/>
            <a:ext cx="10260387" cy="2141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76882" y="3629350"/>
            <a:ext cx="11734237" cy="45030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06254" y="4798194"/>
            <a:ext cx="10713635" cy="208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gia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Trại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hè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thiếu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Quốc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tế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cầu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đồ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tre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thì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món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đồ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?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06254" y="259404"/>
            <a:ext cx="986528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7F8E66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280941" y="2094885"/>
            <a:ext cx="10260387" cy="78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599">
                <a:solidFill>
                  <a:srgbClr val="7F8E66"/>
                </a:solidFill>
                <a:latin typeface="Roboto Condensed Bold"/>
              </a:rPr>
              <a:t>3.2. Khám phá văn bản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256763" y="3194090"/>
            <a:ext cx="13091431" cy="109968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428042" y="-2632055"/>
            <a:ext cx="4855221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7506972" y="-2632055"/>
            <a:ext cx="9678953" cy="131910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6914" y="5248040"/>
            <a:ext cx="18288000" cy="70332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01" b="218"/>
          <a:stretch>
            <a:fillRect/>
          </a:stretch>
        </p:blipFill>
        <p:spPr>
          <a:xfrm rot="-8100000">
            <a:off x="12088228" y="-1384063"/>
            <a:ext cx="7758779" cy="52177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86" b="169"/>
          <a:stretch>
            <a:fillRect/>
          </a:stretch>
        </p:blipFill>
        <p:spPr>
          <a:xfrm rot="10572501">
            <a:off x="16281929" y="-533392"/>
            <a:ext cx="3698313" cy="5646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698" b="734"/>
          <a:stretch>
            <a:fillRect/>
          </a:stretch>
        </p:blipFill>
        <p:spPr>
          <a:xfrm rot="468883">
            <a:off x="14325600" y="8365831"/>
            <a:ext cx="2128155" cy="231321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63541" y="2101419"/>
            <a:ext cx="13535745" cy="337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just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PHT 01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cặp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marL="1036320" lvl="1" indent="-518160" algn="just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Roboto Condensed Bold"/>
              </a:rPr>
              <a:t>Think - pair - share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00000"/>
                </a:solidFill>
                <a:latin typeface="Roboto Condensed"/>
              </a:rPr>
              <a:t>(HS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khoảng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5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gấp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sách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381637"/>
            <a:ext cx="12927000" cy="1160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57" lvl="2">
              <a:lnSpc>
                <a:spcPts val="9520"/>
              </a:lnSpc>
            </a:pPr>
            <a:r>
              <a:rPr lang="en-US" sz="6800" dirty="0">
                <a:solidFill>
                  <a:srgbClr val="7B6767"/>
                </a:solidFill>
                <a:latin typeface="Fraunces Bold"/>
              </a:rPr>
              <a:t>1. TRI THỨC NGỮ VĂN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53981" y="832800"/>
            <a:ext cx="6998484" cy="69984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30958" y="1452570"/>
            <a:ext cx="1443276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465562"/>
                </a:solidFill>
                <a:latin typeface="Fraunces Bold"/>
              </a:rPr>
              <a:t>4. LUYỆN TẬP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49474" y="3638004"/>
            <a:ext cx="7804507" cy="295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8"/>
              </a:lnSpc>
            </a:pPr>
            <a:r>
              <a:rPr lang="en-US" sz="4198" dirty="0" err="1">
                <a:solidFill>
                  <a:srgbClr val="465562"/>
                </a:solidFill>
                <a:latin typeface="Roboto Condensed Bold"/>
              </a:rPr>
              <a:t>Kết</a:t>
            </a:r>
            <a:r>
              <a:rPr lang="en-US" sz="4198" dirty="0">
                <a:solidFill>
                  <a:srgbClr val="465562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 Bold"/>
              </a:rPr>
              <a:t>nối</a:t>
            </a:r>
            <a:r>
              <a:rPr lang="en-US" sz="4198" dirty="0">
                <a:solidFill>
                  <a:srgbClr val="465562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 Bold"/>
              </a:rPr>
              <a:t>đọc</a:t>
            </a:r>
            <a:r>
              <a:rPr lang="en-US" sz="4198" dirty="0">
                <a:solidFill>
                  <a:srgbClr val="465562"/>
                </a:solidFill>
                <a:latin typeface="Roboto Condensed Bold"/>
              </a:rPr>
              <a:t> - </a:t>
            </a:r>
            <a:r>
              <a:rPr lang="en-US" sz="4198" dirty="0" err="1">
                <a:solidFill>
                  <a:srgbClr val="465562"/>
                </a:solidFill>
                <a:latin typeface="Roboto Condensed Bold"/>
              </a:rPr>
              <a:t>viết</a:t>
            </a:r>
            <a:r>
              <a:rPr lang="en-US" sz="4198" dirty="0">
                <a:solidFill>
                  <a:srgbClr val="465562"/>
                </a:solidFill>
                <a:latin typeface="Roboto Condensed Bold"/>
              </a:rPr>
              <a:t>: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Tại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sao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có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thể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nói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cây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tre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là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tượng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trưng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cao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quý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cho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dân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tộc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Việt Nam? Viết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đoạn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văn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khoảng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5-7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câu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trả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lời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câu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hỏi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465562"/>
                </a:solidFill>
                <a:latin typeface="Roboto Condensed"/>
              </a:rPr>
              <a:t>trên</a:t>
            </a:r>
            <a:r>
              <a:rPr lang="en-US" sz="4198" dirty="0">
                <a:solidFill>
                  <a:srgbClr val="465562"/>
                </a:solidFill>
                <a:latin typeface="Roboto Condensed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33102" y="2704063"/>
            <a:ext cx="4108104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384" lvl="1" indent="-431692">
              <a:lnSpc>
                <a:spcPts val="5598"/>
              </a:lnSpc>
              <a:buFont typeface="Arial"/>
              <a:buChar char="•"/>
            </a:pPr>
            <a:r>
              <a:rPr lang="en-US" sz="3999" dirty="0">
                <a:solidFill>
                  <a:srgbClr val="465562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hoàn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thành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Phiếu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tập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số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3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vòng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15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465562"/>
              </a:solidFill>
              <a:latin typeface="Roboto Condensed"/>
            </a:endParaRPr>
          </a:p>
          <a:p>
            <a:pPr marL="863384" lvl="1" indent="-431692">
              <a:lnSpc>
                <a:spcPts val="5598"/>
              </a:lnSpc>
              <a:spcBef>
                <a:spcPct val="0"/>
              </a:spcBef>
              <a:buFont typeface="Arial"/>
              <a:buChar char="•"/>
            </a:pPr>
            <a:r>
              <a:rPr lang="en-US" sz="3999" dirty="0">
                <a:solidFill>
                  <a:srgbClr val="465562"/>
                </a:solidFill>
                <a:latin typeface="Roboto Condensed"/>
              </a:rPr>
              <a:t>Chia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sẻ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ý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kiến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với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cả</a:t>
            </a:r>
            <a:r>
              <a:rPr lang="en-US" sz="3999" dirty="0">
                <a:solidFill>
                  <a:srgbClr val="465562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65562"/>
                </a:solidFill>
                <a:latin typeface="Roboto Condensed"/>
              </a:rPr>
              <a:t>lớp</a:t>
            </a:r>
            <a:endParaRPr lang="en-US" sz="3999" dirty="0">
              <a:solidFill>
                <a:srgbClr val="465562"/>
              </a:solidFill>
              <a:latin typeface="Roboto Condense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76319" y="7831284"/>
            <a:ext cx="11004515" cy="94638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368261" y="-1954286"/>
            <a:ext cx="9678953" cy="131910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643028" y="1943100"/>
          <a:ext cx="15364143" cy="8059296"/>
        </p:xfrm>
        <a:graphic>
          <a:graphicData uri="http://schemas.openxmlformats.org/drawingml/2006/table">
            <a:tbl>
              <a:tblPr/>
              <a:tblGrid>
                <a:gridCol w="3458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2559"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3B5043"/>
                          </a:solidFill>
                          <a:latin typeface="Roboto Condensed Bold"/>
                        </a:rPr>
                        <a:t>Mở đoạn </a:t>
                      </a:r>
                      <a:endParaRPr lang="en-US" sz="1100"/>
                    </a:p>
                    <a:p>
                      <a:pPr algn="ctr">
                        <a:lnSpc>
                          <a:spcPts val="5880"/>
                        </a:lnSpc>
                      </a:pPr>
                      <a:r>
                        <a:rPr lang="en-US" sz="4200">
                          <a:solidFill>
                            <a:srgbClr val="3B5043"/>
                          </a:solidFill>
                          <a:latin typeface="Roboto Condensed Bold"/>
                        </a:rPr>
                        <a:t>(1 câu)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42012" lvl="1" indent="-421006" algn="just">
                        <a:lnSpc>
                          <a:spcPts val="546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Cây tre chính là hình ảnh cao đẹp của con người Việt Nam, dân tộc Việt Nam trong thời kì lịch sử.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8863"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 dirty="0" err="1">
                          <a:solidFill>
                            <a:srgbClr val="3B5043"/>
                          </a:solidFill>
                          <a:latin typeface="Roboto Condensed Bold"/>
                        </a:rPr>
                        <a:t>Thân</a:t>
                      </a:r>
                      <a:r>
                        <a:rPr lang="en-US" sz="4200" dirty="0">
                          <a:solidFill>
                            <a:srgbClr val="3B5043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3B5043"/>
                          </a:solidFill>
                          <a:latin typeface="Roboto Condensed Bold"/>
                        </a:rPr>
                        <a:t>đoạn</a:t>
                      </a:r>
                      <a:r>
                        <a:rPr lang="en-US" sz="4200" dirty="0">
                          <a:solidFill>
                            <a:srgbClr val="3B5043"/>
                          </a:solidFill>
                          <a:latin typeface="Roboto Condensed Bold"/>
                        </a:rPr>
                        <a:t> </a:t>
                      </a:r>
                      <a:endParaRPr lang="en-US" sz="1100" dirty="0"/>
                    </a:p>
                    <a:p>
                      <a:pPr algn="ctr">
                        <a:lnSpc>
                          <a:spcPts val="5880"/>
                        </a:lnSpc>
                      </a:pPr>
                      <a:r>
                        <a:rPr lang="en-US" sz="4200" dirty="0">
                          <a:solidFill>
                            <a:srgbClr val="3B5043"/>
                          </a:solidFill>
                          <a:latin typeface="Roboto Condensed Bold"/>
                        </a:rPr>
                        <a:t>(3-5 </a:t>
                      </a:r>
                      <a:r>
                        <a:rPr lang="en-US" sz="4200" dirty="0" err="1">
                          <a:solidFill>
                            <a:srgbClr val="3B5043"/>
                          </a:solidFill>
                          <a:latin typeface="Roboto Condensed Bold"/>
                        </a:rPr>
                        <a:t>câu</a:t>
                      </a:r>
                      <a:r>
                        <a:rPr lang="en-US" sz="4200" dirty="0">
                          <a:solidFill>
                            <a:srgbClr val="3B5043"/>
                          </a:solidFill>
                          <a:latin typeface="Roboto Condensed Bold"/>
                        </a:rPr>
                        <a:t>)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Sự liên tưởng độc đáo ấy đến từ sự tương đồng của hình dạng cây tre với những từ ngữ miêu tả phẩm chất con người: Mộc mạc, nhũn nhặn, thanh cao, thủy chung, vững vàng và can đảm…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7874"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3B5043"/>
                          </a:solidFill>
                          <a:latin typeface="Roboto Condensed Bold"/>
                        </a:rPr>
                        <a:t>Kết đoạn </a:t>
                      </a:r>
                      <a:endParaRPr lang="en-US" sz="1100"/>
                    </a:p>
                    <a:p>
                      <a:pPr algn="ctr">
                        <a:lnSpc>
                          <a:spcPts val="5880"/>
                        </a:lnSpc>
                      </a:pPr>
                      <a:r>
                        <a:rPr lang="en-US" sz="4200">
                          <a:solidFill>
                            <a:srgbClr val="3B5043"/>
                          </a:solidFill>
                          <a:latin typeface="Roboto Condensed Bold"/>
                        </a:rPr>
                        <a:t>(1 câu)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42012" lvl="1" indent="-421006" algn="just">
                        <a:lnSpc>
                          <a:spcPts val="546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Khẳng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định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vẻ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đẹp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và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trị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cây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tre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lòng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Việt Nam.</a:t>
                      </a:r>
                      <a:endParaRPr lang="en-US" sz="1100" dirty="0"/>
                    </a:p>
                    <a:p>
                      <a:pPr marL="842012" lvl="1" indent="-421006" algn="just">
                        <a:lnSpc>
                          <a:spcPts val="5460"/>
                        </a:lnSpc>
                        <a:buFont typeface="Arial"/>
                        <a:buChar char="•"/>
                      </a:pP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Liên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hệ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bản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thân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A0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4900184" y="457200"/>
            <a:ext cx="1443276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465562"/>
                </a:solidFill>
                <a:latin typeface="Fraunces Bold"/>
              </a:rPr>
              <a:t>4. LUYỆN TẬP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391434" y="9022481"/>
            <a:ext cx="8415698" cy="72375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526" y="4429715"/>
            <a:ext cx="18263474" cy="104634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105" t="4423" b="1000"/>
          <a:stretch>
            <a:fillRect/>
          </a:stretch>
        </p:blipFill>
        <p:spPr>
          <a:xfrm>
            <a:off x="-13613958" y="-497746"/>
            <a:ext cx="25826047" cy="66087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94759" y="2461198"/>
            <a:ext cx="10490260" cy="4558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53" lvl="1" indent="-464177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mở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rộng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cùng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loại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ngồi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đợi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trước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hiên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nhà</a:t>
            </a:r>
            <a:endParaRPr lang="en-US" sz="4299" dirty="0">
              <a:solidFill>
                <a:srgbClr val="000000"/>
              </a:solidFill>
              <a:latin typeface="Roboto Condensed Italics"/>
            </a:endParaRPr>
          </a:p>
          <a:p>
            <a:pPr marL="928353" lvl="1" indent="-464177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Khám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phá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ngồi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đợi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trước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hiên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nhà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phiếu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gợi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dẫn</a:t>
            </a:r>
            <a:endParaRPr lang="en-US" sz="4299" dirty="0">
              <a:solidFill>
                <a:srgbClr val="000000"/>
              </a:solidFill>
              <a:latin typeface="Roboto Condensed"/>
            </a:endParaRPr>
          </a:p>
          <a:p>
            <a:pPr marL="928353" lvl="1" indent="-464177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Buổi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báo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cáo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sản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phẩm</a:t>
            </a:r>
            <a:endParaRPr lang="en-US" sz="42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6019"/>
              </a:lnSpc>
            </a:pPr>
            <a:endParaRPr lang="en-US" sz="42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995708" y="457200"/>
            <a:ext cx="1443276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465562"/>
                </a:solidFill>
                <a:latin typeface="Fraunces Bold"/>
              </a:rPr>
              <a:t>5. VẬN DỤNG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371957" y="-3126146"/>
            <a:ext cx="12996195" cy="17712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617373" y="9022481"/>
            <a:ext cx="8415698" cy="7237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526" y="3321618"/>
            <a:ext cx="18263474" cy="1046344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97010" y="1276350"/>
            <a:ext cx="11474661" cy="300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0"/>
              </a:lnSpc>
            </a:pPr>
            <a:r>
              <a:rPr lang="en-US" sz="12000" dirty="0">
                <a:solidFill>
                  <a:srgbClr val="849670"/>
                </a:solidFill>
                <a:latin typeface="#9Slide05 VL Fadilla"/>
              </a:rPr>
              <a:t>Xin </a:t>
            </a:r>
            <a:r>
              <a:rPr lang="en-US" sz="12000" dirty="0" err="1">
                <a:solidFill>
                  <a:srgbClr val="849670"/>
                </a:solidFill>
                <a:latin typeface="#9Slide05 VL Fadilla"/>
              </a:rPr>
              <a:t>chào</a:t>
            </a:r>
            <a:r>
              <a:rPr lang="en-US" sz="12000" dirty="0">
                <a:solidFill>
                  <a:srgbClr val="849670"/>
                </a:solidFill>
                <a:latin typeface="#9Slide05 VL Fadilla"/>
              </a:rPr>
              <a:t> và </a:t>
            </a:r>
            <a:r>
              <a:rPr lang="en-US" sz="12000" dirty="0" err="1">
                <a:solidFill>
                  <a:srgbClr val="849670"/>
                </a:solidFill>
                <a:latin typeface="#9Slide05 VL Fadilla"/>
              </a:rPr>
              <a:t>hẹn</a:t>
            </a:r>
            <a:r>
              <a:rPr lang="en-US" sz="12000" dirty="0">
                <a:solidFill>
                  <a:srgbClr val="849670"/>
                </a:solidFill>
                <a:latin typeface="#9Slide05 VL Fadilla"/>
              </a:rPr>
              <a:t> </a:t>
            </a:r>
          </a:p>
          <a:p>
            <a:pPr algn="ctr">
              <a:lnSpc>
                <a:spcPts val="11280"/>
              </a:lnSpc>
            </a:pPr>
            <a:r>
              <a:rPr lang="en-US" sz="12000" dirty="0" err="1">
                <a:solidFill>
                  <a:srgbClr val="849670"/>
                </a:solidFill>
                <a:latin typeface="#9Slide05 VL Fadilla"/>
              </a:rPr>
              <a:t>gặp</a:t>
            </a:r>
            <a:r>
              <a:rPr lang="en-US" sz="12000" dirty="0">
                <a:solidFill>
                  <a:srgbClr val="849670"/>
                </a:solidFill>
                <a:latin typeface="#9Slide05 VL Fadilla"/>
              </a:rPr>
              <a:t> </a:t>
            </a:r>
            <a:r>
              <a:rPr lang="en-US" sz="12000" dirty="0" err="1">
                <a:solidFill>
                  <a:srgbClr val="849670"/>
                </a:solidFill>
                <a:latin typeface="#9Slide05 VL Fadilla"/>
              </a:rPr>
              <a:t>lại</a:t>
            </a:r>
            <a:r>
              <a:rPr lang="en-US" sz="12000" dirty="0">
                <a:solidFill>
                  <a:srgbClr val="849670"/>
                </a:solidFill>
                <a:latin typeface="#9Slide05 VL Fadilla"/>
              </a:rPr>
              <a:t> </a:t>
            </a:r>
            <a:r>
              <a:rPr lang="en-US" sz="12000" dirty="0" err="1">
                <a:solidFill>
                  <a:srgbClr val="849670"/>
                </a:solidFill>
                <a:latin typeface="#9Slide05 VL Fadilla"/>
              </a:rPr>
              <a:t>các</a:t>
            </a:r>
            <a:r>
              <a:rPr lang="en-US" sz="12000" dirty="0">
                <a:solidFill>
                  <a:srgbClr val="849670"/>
                </a:solidFill>
                <a:latin typeface="#9Slide05 VL Fadilla"/>
              </a:rPr>
              <a:t> </a:t>
            </a:r>
            <a:r>
              <a:rPr lang="en-US" sz="12000" dirty="0" err="1">
                <a:solidFill>
                  <a:srgbClr val="849670"/>
                </a:solidFill>
                <a:latin typeface="#9Slide05 VL Fadilla"/>
              </a:rPr>
              <a:t>em</a:t>
            </a:r>
            <a:r>
              <a:rPr lang="en-US" sz="12000" dirty="0">
                <a:solidFill>
                  <a:srgbClr val="849670"/>
                </a:solidFill>
                <a:latin typeface="#9Slide05 VL Fadilla"/>
              </a:rPr>
              <a:t>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272464" y="-2476500"/>
            <a:ext cx="9678953" cy="131910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867400" y="6941987"/>
            <a:ext cx="10972800" cy="9436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669" b="756"/>
          <a:stretch>
            <a:fillRect/>
          </a:stretch>
        </p:blipFill>
        <p:spPr>
          <a:xfrm rot="1642198">
            <a:off x="4806806" y="7589929"/>
            <a:ext cx="2166621" cy="48281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698" b="734"/>
          <a:stretch>
            <a:fillRect/>
          </a:stretch>
        </p:blipFill>
        <p:spPr>
          <a:xfrm rot="468883">
            <a:off x="14325600" y="8365831"/>
            <a:ext cx="2128155" cy="231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213" b="410"/>
          <a:stretch>
            <a:fillRect/>
          </a:stretch>
        </p:blipFill>
        <p:spPr>
          <a:xfrm>
            <a:off x="1515115" y="-693384"/>
            <a:ext cx="14764459" cy="37833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818248" y="2854125"/>
            <a:ext cx="13156823" cy="121352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211419"/>
            <a:ext cx="18441315" cy="675413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84938" y="1363869"/>
            <a:ext cx="7569497" cy="108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20"/>
              </a:lnSpc>
            </a:pPr>
            <a:r>
              <a:rPr lang="en-US" sz="6300" dirty="0">
                <a:solidFill>
                  <a:srgbClr val="303D26"/>
                </a:solidFill>
                <a:latin typeface="#9Slide07 SVNUT Triumph Press"/>
              </a:rPr>
              <a:t>1.Tùy </a:t>
            </a:r>
            <a:r>
              <a:rPr lang="en-US" sz="6300" dirty="0" err="1">
                <a:solidFill>
                  <a:srgbClr val="303D26"/>
                </a:solidFill>
                <a:latin typeface="#9Slide07 SVNUT Triumph Press"/>
              </a:rPr>
              <a:t>bút</a:t>
            </a:r>
            <a:endParaRPr lang="en-US" sz="6300" dirty="0">
              <a:solidFill>
                <a:srgbClr val="303D26"/>
              </a:solidFill>
              <a:latin typeface="#9Slide07 SVNUT Triumph Pres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89677" y="2642064"/>
            <a:ext cx="13219760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loại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344A25"/>
                </a:solidFill>
                <a:latin typeface="Roboto Condensed Bold"/>
              </a:rPr>
              <a:t>văn</a:t>
            </a:r>
            <a:r>
              <a:rPr lang="en-US" sz="4500" dirty="0">
                <a:solidFill>
                  <a:srgbClr val="344A25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344A25"/>
                </a:solidFill>
                <a:latin typeface="Roboto Condensed Bold"/>
              </a:rPr>
              <a:t>xuôi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thuộc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loại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344A25"/>
                </a:solidFill>
                <a:latin typeface="Roboto Condensed Bold"/>
              </a:rPr>
              <a:t>kí</a:t>
            </a:r>
            <a:r>
              <a:rPr lang="en-US" sz="4500" dirty="0">
                <a:solidFill>
                  <a:srgbClr val="344A25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344A25"/>
                </a:solidFill>
                <a:latin typeface="Roboto Condensed Bold"/>
              </a:rPr>
              <a:t>ghi</a:t>
            </a:r>
            <a:r>
              <a:rPr lang="en-US" sz="4500" dirty="0">
                <a:solidFill>
                  <a:srgbClr val="344A25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344A25"/>
                </a:solidFill>
                <a:latin typeface="Roboto Condensed Bold"/>
              </a:rPr>
              <a:t>chép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344A25"/>
                </a:solidFill>
                <a:latin typeface="Roboto Condensed Bold"/>
              </a:rPr>
              <a:t>hình</a:t>
            </a:r>
            <a:r>
              <a:rPr lang="en-US" sz="4500" dirty="0">
                <a:solidFill>
                  <a:srgbClr val="344A25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344A25"/>
                </a:solidFill>
                <a:latin typeface="Roboto Condensed Bold"/>
              </a:rPr>
              <a:t>ảnh</a:t>
            </a:r>
            <a:r>
              <a:rPr lang="en-US" sz="4500" dirty="0">
                <a:solidFill>
                  <a:srgbClr val="344A25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344A25"/>
                </a:solidFill>
                <a:latin typeface="Roboto Condensed Bold"/>
              </a:rPr>
              <a:t>sự</a:t>
            </a:r>
            <a:r>
              <a:rPr lang="en-US" sz="4500" dirty="0">
                <a:solidFill>
                  <a:srgbClr val="344A25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344A25"/>
                </a:solidFill>
                <a:latin typeface="Roboto Condensed Bold"/>
              </a:rPr>
              <a:t>việc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sát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5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4938" y="2561054"/>
            <a:ext cx="314622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Roboto Condensed Bold"/>
              </a:rPr>
              <a:t>a. </a:t>
            </a:r>
            <a:r>
              <a:rPr lang="en-US" sz="5000" dirty="0" err="1">
                <a:solidFill>
                  <a:srgbClr val="000000"/>
                </a:solidFill>
                <a:latin typeface="Roboto Condensed Bold"/>
              </a:rPr>
              <a:t>Khái</a:t>
            </a:r>
            <a:r>
              <a:rPr lang="en-US" sz="5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 Bold"/>
              </a:rPr>
              <a:t>niệm</a:t>
            </a:r>
            <a:endParaRPr lang="en-US" sz="5000" dirty="0">
              <a:solidFill>
                <a:srgbClr val="000000"/>
              </a:solidFill>
              <a:latin typeface="Roboto Condensed Bold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BF0BC76-8FCC-1189-CB43-0B6F5451D058}"/>
              </a:ext>
            </a:extLst>
          </p:cNvPr>
          <p:cNvSpPr txBox="1"/>
          <p:nvPr/>
        </p:nvSpPr>
        <p:spPr>
          <a:xfrm>
            <a:off x="-152400" y="128653"/>
            <a:ext cx="12927000" cy="1160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57" lvl="2">
              <a:lnSpc>
                <a:spcPts val="9520"/>
              </a:lnSpc>
            </a:pPr>
            <a:r>
              <a:rPr lang="en-US" sz="6800" dirty="0">
                <a:solidFill>
                  <a:srgbClr val="7B6767"/>
                </a:solidFill>
                <a:latin typeface="Fraunces Bold"/>
              </a:rPr>
              <a:t>1. TRI THỨC NGỮ VĂN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231" y="1551970"/>
            <a:ext cx="18263474" cy="104634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657920" y="3566446"/>
            <a:ext cx="3766835" cy="4907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r="213" b="410"/>
          <a:stretch>
            <a:fillRect/>
          </a:stretch>
        </p:blipFill>
        <p:spPr>
          <a:xfrm>
            <a:off x="6045787" y="1569829"/>
            <a:ext cx="7569497" cy="19396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121231" y="3280388"/>
            <a:ext cx="5377574" cy="70066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539671"/>
            <a:ext cx="3766835" cy="49079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011345" y="3566446"/>
            <a:ext cx="5377574" cy="700661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46116" y="3490246"/>
            <a:ext cx="2274604" cy="272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3899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3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"/>
              </a:rPr>
              <a:t>tựa</a:t>
            </a:r>
            <a:r>
              <a:rPr lang="en-US" sz="3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"/>
              </a:rPr>
              <a:t>tùy</a:t>
            </a:r>
            <a:r>
              <a:rPr lang="en-US" sz="3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3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"/>
              </a:rPr>
              <a:t>trữ</a:t>
            </a:r>
            <a:r>
              <a:rPr lang="en-US" sz="3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"/>
              </a:rPr>
              <a:t>tình</a:t>
            </a:r>
            <a:endParaRPr lang="en-US" sz="38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63200" y="4349775"/>
            <a:ext cx="3157869" cy="420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Tùy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thiên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trữ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trữ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triết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luận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23494" y="4577390"/>
            <a:ext cx="3014283" cy="490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Bố cục: khá tự do, được triển khai theo một cảm hứng chủ đạo, một tư tưởng chủ đề nhất định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505562" y="4275778"/>
            <a:ext cx="2071553" cy="279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: </a:t>
            </a:r>
          </a:p>
          <a:p>
            <a:pPr algn="just">
              <a:lnSpc>
                <a:spcPts val="5598"/>
              </a:lnSpc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thơ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73301" y="1446004"/>
            <a:ext cx="5257335" cy="97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303D26"/>
                </a:solidFill>
                <a:latin typeface="Roboto Condensed Bold"/>
              </a:rPr>
              <a:t>b. </a:t>
            </a:r>
            <a:r>
              <a:rPr lang="en-US" sz="5600" dirty="0" err="1">
                <a:solidFill>
                  <a:srgbClr val="303D26"/>
                </a:solidFill>
                <a:latin typeface="Roboto Condensed Bold"/>
              </a:rPr>
              <a:t>Đặc</a:t>
            </a:r>
            <a:r>
              <a:rPr lang="en-US" sz="5600" dirty="0">
                <a:solidFill>
                  <a:srgbClr val="303D26"/>
                </a:solidFill>
                <a:latin typeface="Roboto Condensed Bold"/>
              </a:rPr>
              <a:t> </a:t>
            </a:r>
            <a:r>
              <a:rPr lang="en-US" sz="5600" dirty="0" err="1">
                <a:solidFill>
                  <a:srgbClr val="303D26"/>
                </a:solidFill>
                <a:latin typeface="Roboto Condensed Bold"/>
              </a:rPr>
              <a:t>điểm</a:t>
            </a:r>
            <a:endParaRPr lang="en-US" sz="5600" dirty="0">
              <a:solidFill>
                <a:srgbClr val="303D26"/>
              </a:solidFill>
              <a:latin typeface="Roboto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226596" y="309419"/>
            <a:ext cx="7569497" cy="120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6999">
                <a:solidFill>
                  <a:srgbClr val="303D26"/>
                </a:solidFill>
                <a:latin typeface="#9Slide07 SVNUT Triumph Press"/>
              </a:rPr>
              <a:t>1.Tùy bút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3" b="410"/>
          <a:stretch>
            <a:fillRect/>
          </a:stretch>
        </p:blipFill>
        <p:spPr>
          <a:xfrm>
            <a:off x="473489" y="1229677"/>
            <a:ext cx="7569497" cy="19396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68239" y="0"/>
            <a:ext cx="9519761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44439" y="1242664"/>
            <a:ext cx="9331529" cy="111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46"/>
              </a:lnSpc>
            </a:pPr>
            <a:r>
              <a:rPr lang="en-US" sz="6532">
                <a:solidFill>
                  <a:srgbClr val="6B473A"/>
                </a:solidFill>
                <a:latin typeface="#9Slide07 SVNUT Triumph Press Bold"/>
              </a:rPr>
              <a:t>2. Tản văn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5229" y="2550582"/>
            <a:ext cx="4594974" cy="1104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60"/>
              </a:lnSpc>
            </a:pPr>
            <a:r>
              <a:rPr lang="en-US" sz="6399" dirty="0">
                <a:solidFill>
                  <a:srgbClr val="303D26"/>
                </a:solidFill>
                <a:latin typeface="Roboto Condensed Bold"/>
              </a:rPr>
              <a:t>a. </a:t>
            </a:r>
            <a:r>
              <a:rPr lang="en-US" sz="6399" dirty="0" err="1">
                <a:solidFill>
                  <a:srgbClr val="303D26"/>
                </a:solidFill>
                <a:latin typeface="Roboto Condensed Bold"/>
              </a:rPr>
              <a:t>Khái</a:t>
            </a:r>
            <a:r>
              <a:rPr lang="en-US" sz="6399" dirty="0">
                <a:solidFill>
                  <a:srgbClr val="303D26"/>
                </a:solidFill>
                <a:latin typeface="Roboto Condensed Bold"/>
              </a:rPr>
              <a:t> </a:t>
            </a:r>
            <a:r>
              <a:rPr lang="en-US" sz="6399" dirty="0" err="1">
                <a:solidFill>
                  <a:srgbClr val="303D26"/>
                </a:solidFill>
                <a:latin typeface="Roboto Condensed Bold"/>
              </a:rPr>
              <a:t>niệm</a:t>
            </a:r>
            <a:endParaRPr lang="en-US" sz="6399" dirty="0">
              <a:solidFill>
                <a:srgbClr val="303D26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5229" y="3992822"/>
            <a:ext cx="6668126" cy="1962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5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Roboto Condensed"/>
              </a:rPr>
              <a:t>loại</a:t>
            </a:r>
            <a:r>
              <a:rPr lang="en-US" sz="56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600" dirty="0" err="1">
                <a:solidFill>
                  <a:srgbClr val="344A25"/>
                </a:solidFill>
                <a:latin typeface="Roboto Condensed Bold"/>
              </a:rPr>
              <a:t>văn</a:t>
            </a:r>
            <a:r>
              <a:rPr lang="en-US" sz="5600" dirty="0">
                <a:solidFill>
                  <a:srgbClr val="344A25"/>
                </a:solidFill>
                <a:latin typeface="Roboto Condensed Bold"/>
              </a:rPr>
              <a:t> </a:t>
            </a:r>
            <a:r>
              <a:rPr lang="en-US" sz="5600" dirty="0" err="1">
                <a:solidFill>
                  <a:srgbClr val="344A25"/>
                </a:solidFill>
                <a:latin typeface="Roboto Condensed Bold"/>
              </a:rPr>
              <a:t>xuôi</a:t>
            </a:r>
            <a:r>
              <a:rPr lang="en-US" sz="5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Roboto Condensed"/>
              </a:rPr>
              <a:t>ngắn</a:t>
            </a:r>
            <a:r>
              <a:rPr lang="en-US" sz="5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Roboto Condensed"/>
              </a:rPr>
              <a:t>gọn</a:t>
            </a:r>
            <a:r>
              <a:rPr lang="en-US" sz="56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Roboto Condensed"/>
              </a:rPr>
              <a:t>hàm</a:t>
            </a:r>
            <a:r>
              <a:rPr lang="en-US" sz="5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Roboto Condensed"/>
              </a:rPr>
              <a:t>súc</a:t>
            </a:r>
            <a:r>
              <a:rPr lang="en-US" sz="5600" dirty="0">
                <a:solidFill>
                  <a:srgbClr val="000000"/>
                </a:solidFill>
                <a:latin typeface="Roboto Condense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578777"/>
            <a:ext cx="18658378" cy="108483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733532" y="1899254"/>
            <a:ext cx="5648068" cy="73590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167" y="2548078"/>
            <a:ext cx="5377574" cy="70066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r="213" b="410"/>
          <a:stretch>
            <a:fillRect/>
          </a:stretch>
        </p:blipFill>
        <p:spPr>
          <a:xfrm>
            <a:off x="4784034" y="608394"/>
            <a:ext cx="7569497" cy="1939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4075" y="3432656"/>
            <a:ext cx="5648068" cy="73590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40551" y="3532629"/>
            <a:ext cx="3043483" cy="464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Tản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khá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do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trữ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nghị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miêu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tả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khảo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cứu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035761" y="3677142"/>
            <a:ext cx="3043610" cy="325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80"/>
              </a:lnSpc>
            </a:pP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gần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gũi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trò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chuyện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bàn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37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 Condensed"/>
              </a:rPr>
              <a:t>sự</a:t>
            </a:r>
            <a:endParaRPr lang="en-US" sz="37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28502" y="1417193"/>
            <a:ext cx="5606432" cy="83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dirty="0">
                <a:solidFill>
                  <a:srgbClr val="303D26"/>
                </a:solidFill>
                <a:latin typeface="Roboto Condensed Bold"/>
              </a:rPr>
              <a:t>b. </a:t>
            </a:r>
            <a:r>
              <a:rPr lang="en-US" sz="4800" dirty="0" err="1">
                <a:solidFill>
                  <a:srgbClr val="303D26"/>
                </a:solidFill>
                <a:latin typeface="Roboto Condensed Bold"/>
              </a:rPr>
              <a:t>Đặc</a:t>
            </a:r>
            <a:r>
              <a:rPr lang="en-US" sz="4800" dirty="0">
                <a:solidFill>
                  <a:srgbClr val="303D2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303D26"/>
                </a:solidFill>
                <a:latin typeface="Roboto Condensed Bold"/>
              </a:rPr>
              <a:t>điểm</a:t>
            </a:r>
            <a:endParaRPr lang="en-US" sz="4800" dirty="0">
              <a:solidFill>
                <a:srgbClr val="303D26"/>
              </a:solidFill>
              <a:latin typeface="Roboto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087095" y="4241035"/>
            <a:ext cx="3340729" cy="531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tản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vài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nét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chấm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phá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sống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trạng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mình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65954" y="402082"/>
            <a:ext cx="9331529" cy="111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6"/>
              </a:lnSpc>
            </a:pPr>
            <a:r>
              <a:rPr lang="en-US" sz="6532" dirty="0">
                <a:solidFill>
                  <a:srgbClr val="303D26"/>
                </a:solidFill>
                <a:latin typeface="#9Slide07 SVNUT Triumph Press Bold"/>
              </a:rPr>
              <a:t>2. </a:t>
            </a:r>
            <a:r>
              <a:rPr lang="en-US" sz="6532" dirty="0" err="1">
                <a:solidFill>
                  <a:srgbClr val="303D26"/>
                </a:solidFill>
                <a:latin typeface="#9Slide07 SVNUT Triumph Press Bold"/>
              </a:rPr>
              <a:t>Tản</a:t>
            </a:r>
            <a:r>
              <a:rPr lang="en-US" sz="6532" dirty="0">
                <a:solidFill>
                  <a:srgbClr val="303D26"/>
                </a:solidFill>
                <a:latin typeface="#9Slide07 SVNUT Triumph Press Bold"/>
              </a:rPr>
              <a:t> </a:t>
            </a:r>
            <a:r>
              <a:rPr lang="en-US" sz="6532" dirty="0" err="1">
                <a:solidFill>
                  <a:srgbClr val="303D26"/>
                </a:solidFill>
                <a:latin typeface="#9Slide07 SVNUT Triumph Press Bold"/>
              </a:rPr>
              <a:t>văn</a:t>
            </a:r>
            <a:endParaRPr lang="en-US" sz="6532" dirty="0">
              <a:solidFill>
                <a:srgbClr val="303D26"/>
              </a:solidFill>
              <a:latin typeface="#9Slide07 SVNUT Triumph Pres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4411" y="2442097"/>
            <a:ext cx="10089182" cy="7566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74805" y="1831557"/>
            <a:ext cx="11250636" cy="10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18"/>
              </a:lnSpc>
            </a:pPr>
            <a:r>
              <a:rPr lang="en-US" sz="6298" dirty="0" err="1">
                <a:solidFill>
                  <a:srgbClr val="62A354"/>
                </a:solidFill>
                <a:latin typeface="#9Slide07 SVNUT Triumph Press"/>
              </a:rPr>
              <a:t>Khởi</a:t>
            </a:r>
            <a:r>
              <a:rPr lang="en-US" sz="6298" dirty="0">
                <a:solidFill>
                  <a:srgbClr val="62A354"/>
                </a:solidFill>
                <a:latin typeface="#9Slide07 SVNUT Triumph Press"/>
              </a:rPr>
              <a:t> </a:t>
            </a:r>
            <a:r>
              <a:rPr lang="en-US" sz="6298" dirty="0" err="1">
                <a:solidFill>
                  <a:srgbClr val="62A354"/>
                </a:solidFill>
                <a:latin typeface="#9Slide07 SVNUT Triumph Press"/>
              </a:rPr>
              <a:t>động</a:t>
            </a:r>
            <a:r>
              <a:rPr lang="en-US" sz="6298" dirty="0">
                <a:solidFill>
                  <a:srgbClr val="62A354"/>
                </a:solidFill>
                <a:latin typeface="#9Slide07 SVNUT Triumph Press"/>
              </a:rPr>
              <a:t>: </a:t>
            </a:r>
            <a:r>
              <a:rPr lang="en-US" sz="6298" dirty="0" err="1">
                <a:solidFill>
                  <a:srgbClr val="62A354"/>
                </a:solidFill>
                <a:latin typeface="#9Slide07 SVNUT Triumph Press"/>
              </a:rPr>
              <a:t>Tôi</a:t>
            </a:r>
            <a:r>
              <a:rPr lang="en-US" sz="6298" dirty="0">
                <a:solidFill>
                  <a:srgbClr val="62A354"/>
                </a:solidFill>
                <a:latin typeface="#9Slide07 SVNUT Triumph Press"/>
              </a:rPr>
              <a:t> </a:t>
            </a:r>
            <a:r>
              <a:rPr lang="en-US" sz="6298" dirty="0" err="1">
                <a:solidFill>
                  <a:srgbClr val="62A354"/>
                </a:solidFill>
                <a:latin typeface="#9Slide07 SVNUT Triumph Press"/>
              </a:rPr>
              <a:t>là</a:t>
            </a:r>
            <a:r>
              <a:rPr lang="en-US" sz="6298" dirty="0">
                <a:solidFill>
                  <a:srgbClr val="62A354"/>
                </a:solidFill>
                <a:latin typeface="#9Slide07 SVNUT Triumph Press"/>
              </a:rPr>
              <a:t> ai?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6446" y="4038990"/>
            <a:ext cx="8486992" cy="411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6954" lvl="1" indent="-513477" algn="just">
              <a:lnSpc>
                <a:spcPts val="8324"/>
              </a:lnSpc>
              <a:buFont typeface="Arial"/>
              <a:buChar char="•"/>
            </a:pP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Hãy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đoán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tên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bức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1026954" lvl="1" indent="-513477" algn="just">
              <a:lnSpc>
                <a:spcPts val="8324"/>
              </a:lnSpc>
              <a:buFont typeface="Arial"/>
              <a:buChar char="•"/>
            </a:pPr>
            <a:r>
              <a:rPr lang="en-US" sz="4756" dirty="0">
                <a:solidFill>
                  <a:srgbClr val="000000"/>
                </a:solidFill>
                <a:latin typeface="Roboto Condensed"/>
              </a:rPr>
              <a:t>Theo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nguyên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liệu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56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4756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6446" y="381635"/>
            <a:ext cx="9865280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9"/>
              </a:lnSpc>
            </a:pPr>
            <a:r>
              <a:rPr lang="en-US" sz="6799" dirty="0">
                <a:solidFill>
                  <a:srgbClr val="D0A176"/>
                </a:solidFill>
                <a:latin typeface="Fraunces Bold"/>
              </a:rPr>
              <a:t>1. CHUẨN BỊ ĐỌC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4061" y="3346808"/>
            <a:ext cx="13091431" cy="109968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169624" y="8038498"/>
            <a:ext cx="8415698" cy="72375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41214" y="-2090730"/>
            <a:ext cx="4855221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16422" y="4194533"/>
            <a:ext cx="10089182" cy="7566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64061" y="2248409"/>
            <a:ext cx="11250636" cy="120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6999">
                <a:solidFill>
                  <a:srgbClr val="62A354"/>
                </a:solidFill>
                <a:latin typeface="#9Slide07 SVNUT Triumph Press"/>
              </a:rPr>
              <a:t>Cây sáo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4061" y="3346808"/>
            <a:ext cx="13091431" cy="109968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23862" y="2392429"/>
            <a:ext cx="8226930" cy="82269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11595" y="3626647"/>
            <a:ext cx="1359563" cy="1516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179149" y="8038498"/>
            <a:ext cx="8415698" cy="72375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831689" y="-2090730"/>
            <a:ext cx="4855221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16446" y="381635"/>
            <a:ext cx="9865280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9"/>
              </a:lnSpc>
            </a:pPr>
            <a:r>
              <a:rPr lang="en-US" sz="6799">
                <a:solidFill>
                  <a:srgbClr val="D0A176"/>
                </a:solidFill>
                <a:latin typeface="Fraunces Bold"/>
              </a:rPr>
              <a:t>1. CHUẨN BỊ ĐỌC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2165</Words>
  <Application>Microsoft Office PowerPoint</Application>
  <PresentationFormat>Custom</PresentationFormat>
  <Paragraphs>184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#9Slide07 SVNUT Triumph Press</vt:lpstr>
      <vt:lpstr>Calibri</vt:lpstr>
      <vt:lpstr>Fraunces Bold</vt:lpstr>
      <vt:lpstr>#9Slide07 SVNUT Triumph Press Bold</vt:lpstr>
      <vt:lpstr>Roboto Condensed</vt:lpstr>
      <vt:lpstr>Roboto Condensed Bold Italics</vt:lpstr>
      <vt:lpstr>#9Slide05 VL Fadilla</vt:lpstr>
      <vt:lpstr>Arial</vt:lpstr>
      <vt:lpstr>Roboto Condensed Italics</vt:lpstr>
      <vt:lpstr>#9Slide05 Dear Saturday</vt:lpstr>
      <vt:lpstr>#9Slide05 Awesome Display</vt:lpstr>
      <vt:lpstr>Roboto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CD - B9 - Doc 1</dc:title>
  <dc:creator>This MC</dc:creator>
  <cp:lastModifiedBy>Admin</cp:lastModifiedBy>
  <cp:revision>5</cp:revision>
  <dcterms:created xsi:type="dcterms:W3CDTF">2006-08-16T00:00:00Z</dcterms:created>
  <dcterms:modified xsi:type="dcterms:W3CDTF">2024-01-24T13:40:48Z</dcterms:modified>
  <dc:identifier>DAFZ-eWGsN8</dc:identifier>
</cp:coreProperties>
</file>