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Fraunces Bold" panose="020B0604020202020204" charset="0"/>
      <p:regular r:id="rId27"/>
    </p:embeddedFont>
    <p:embeddedFont>
      <p:font typeface="Roboto Condensed" panose="020B0604020202020204" charset="0"/>
      <p:regular r:id="rId28"/>
      <p:bold r:id="rId29"/>
      <p:italic r:id="rId30"/>
      <p:boldItalic r:id="rId31"/>
    </p:embeddedFont>
    <p:embeddedFont>
      <p:font typeface="Roboto Condensed Bold Italics" panose="020B0604020202020204" charset="0"/>
      <p:regular r:id="rId32"/>
    </p:embeddedFont>
    <p:embeddedFont>
      <p:font typeface="#9Slide06 SVNWendi" panose="020B0604020202020204" charset="0"/>
      <p:regular r:id="rId33"/>
    </p:embeddedFont>
    <p:embeddedFont>
      <p:font typeface="Roboto Condensed Italics" panose="020B0604020202020204" charset="0"/>
      <p:regular r:id="rId34"/>
    </p:embeddedFont>
    <p:embeddedFont>
      <p:font typeface="Roboto Condensed Bold" panose="020B0604020202020204" charset="0"/>
      <p:bold r:id="rId35"/>
    </p:embeddedFont>
    <p:embeddedFont>
      <p:font typeface="#9Slide05 Dear Saturday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#9Slide07 SVNUT Triumph Press" panose="00000500000000000000" charset="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3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1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1.svg"/><Relationship Id="rId10" Type="http://schemas.openxmlformats.org/officeDocument/2006/relationships/image" Target="../media/image35.sv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1.svg"/><Relationship Id="rId10" Type="http://schemas.openxmlformats.org/officeDocument/2006/relationships/image" Target="../media/image35.sv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2.png"/><Relationship Id="rId10" Type="http://schemas.openxmlformats.org/officeDocument/2006/relationships/image" Target="../media/image41.sv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10" Type="http://schemas.openxmlformats.org/officeDocument/2006/relationships/image" Target="../media/image31.sv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44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3.sv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7.sv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768189">
            <a:off x="12368940" y="9378991"/>
            <a:ext cx="7659012" cy="34848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12182" r="27310" b="40902"/>
          <a:stretch>
            <a:fillRect/>
          </a:stretch>
        </p:blipFill>
        <p:spPr>
          <a:xfrm>
            <a:off x="1028700" y="1768266"/>
            <a:ext cx="16230600" cy="74900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t="21102" b="41030"/>
          <a:stretch>
            <a:fillRect/>
          </a:stretch>
        </p:blipFill>
        <p:spPr>
          <a:xfrm rot="-108631">
            <a:off x="6817914" y="1393926"/>
            <a:ext cx="4652173" cy="748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r="16321" b="7743"/>
          <a:stretch>
            <a:fillRect/>
          </a:stretch>
        </p:blipFill>
        <p:spPr>
          <a:xfrm>
            <a:off x="-7372359" y="-1725022"/>
            <a:ext cx="13581442" cy="4342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72910">
            <a:off x="-26944" y="6270972"/>
            <a:ext cx="2450583" cy="3685087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9800296" y="1135572"/>
            <a:ext cx="7459004" cy="8122728"/>
          </a:xfrm>
          <a:custGeom>
            <a:avLst/>
            <a:gdLst/>
            <a:ahLst/>
            <a:cxnLst/>
            <a:rect l="l" t="t" r="r" b="b"/>
            <a:pathLst>
              <a:path w="5994400" h="6527800">
                <a:moveTo>
                  <a:pt x="0" y="0"/>
                </a:moveTo>
                <a:lnTo>
                  <a:pt x="5994400" y="0"/>
                </a:lnTo>
                <a:lnTo>
                  <a:pt x="5994400" y="6527800"/>
                </a:lnTo>
                <a:lnTo>
                  <a:pt x="0" y="652780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24972" y="3987797"/>
            <a:ext cx="8294080" cy="314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dirty="0" err="1">
                <a:solidFill>
                  <a:srgbClr val="464D5A"/>
                </a:solidFill>
                <a:latin typeface="Roboto Condensed"/>
              </a:rPr>
              <a:t>Em</a:t>
            </a:r>
            <a:r>
              <a:rPr lang="en-US" sz="4499" dirty="0">
                <a:solidFill>
                  <a:srgbClr val="464D5A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64D5A"/>
                </a:solidFill>
                <a:latin typeface="Roboto Condensed"/>
              </a:rPr>
              <a:t>có</a:t>
            </a:r>
            <a:r>
              <a:rPr lang="en-US" sz="4499" dirty="0">
                <a:solidFill>
                  <a:srgbClr val="464D5A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64D5A"/>
                </a:solidFill>
                <a:latin typeface="Roboto Condensed"/>
              </a:rPr>
              <a:t>cảm</a:t>
            </a:r>
            <a:r>
              <a:rPr lang="en-US" sz="4499" dirty="0">
                <a:solidFill>
                  <a:srgbClr val="464D5A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64D5A"/>
                </a:solidFill>
                <a:latin typeface="Roboto Condensed"/>
              </a:rPr>
              <a:t>nhận</a:t>
            </a:r>
            <a:r>
              <a:rPr lang="en-US" sz="4499" dirty="0">
                <a:solidFill>
                  <a:srgbClr val="464D5A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64D5A"/>
                </a:solidFill>
                <a:latin typeface="Roboto Condensed"/>
              </a:rPr>
              <a:t>như</a:t>
            </a:r>
            <a:r>
              <a:rPr lang="en-US" sz="4499" dirty="0">
                <a:solidFill>
                  <a:srgbClr val="464D5A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64D5A"/>
                </a:solidFill>
                <a:latin typeface="Roboto Condensed"/>
              </a:rPr>
              <a:t>thế</a:t>
            </a:r>
            <a:r>
              <a:rPr lang="en-US" sz="4499" dirty="0">
                <a:solidFill>
                  <a:srgbClr val="464D5A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64D5A"/>
                </a:solidFill>
                <a:latin typeface="Roboto Condensed"/>
              </a:rPr>
              <a:t>nào</a:t>
            </a:r>
            <a:r>
              <a:rPr lang="en-US" sz="4499" dirty="0">
                <a:solidFill>
                  <a:srgbClr val="464D5A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64D5A"/>
                </a:solidFill>
                <a:latin typeface="Roboto Condensed"/>
              </a:rPr>
              <a:t>về</a:t>
            </a:r>
            <a:r>
              <a:rPr lang="en-US" sz="4499" dirty="0">
                <a:solidFill>
                  <a:srgbClr val="464D5A"/>
                </a:solidFill>
                <a:latin typeface="Roboto Condensed"/>
              </a:rPr>
              <a:t> </a:t>
            </a:r>
          </a:p>
          <a:p>
            <a:pPr algn="ctr">
              <a:lnSpc>
                <a:spcPts val="6299"/>
              </a:lnSpc>
            </a:pPr>
            <a:r>
              <a:rPr lang="en-US" sz="4499" dirty="0" err="1">
                <a:solidFill>
                  <a:srgbClr val="464D5A"/>
                </a:solidFill>
                <a:latin typeface="Roboto Condensed"/>
              </a:rPr>
              <a:t>hình</a:t>
            </a:r>
            <a:r>
              <a:rPr lang="en-US" sz="4499" dirty="0">
                <a:solidFill>
                  <a:srgbClr val="464D5A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64D5A"/>
                </a:solidFill>
                <a:latin typeface="Roboto Condensed"/>
              </a:rPr>
              <a:t>ảnh</a:t>
            </a:r>
            <a:r>
              <a:rPr lang="en-US" sz="4499" dirty="0">
                <a:solidFill>
                  <a:srgbClr val="464D5A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64D5A"/>
                </a:solidFill>
                <a:latin typeface="Roboto Condensed"/>
              </a:rPr>
              <a:t>những</a:t>
            </a:r>
            <a:r>
              <a:rPr lang="en-US" sz="4499" dirty="0">
                <a:solidFill>
                  <a:srgbClr val="464D5A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64D5A"/>
                </a:solidFill>
                <a:latin typeface="Roboto Condensed"/>
              </a:rPr>
              <a:t>người</a:t>
            </a:r>
            <a:r>
              <a:rPr lang="en-US" sz="4499" dirty="0">
                <a:solidFill>
                  <a:srgbClr val="464D5A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64D5A"/>
                </a:solidFill>
                <a:latin typeface="Roboto Condensed"/>
              </a:rPr>
              <a:t>anh</a:t>
            </a:r>
            <a:r>
              <a:rPr lang="en-US" sz="4499" dirty="0">
                <a:solidFill>
                  <a:srgbClr val="464D5A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64D5A"/>
                </a:solidFill>
                <a:latin typeface="Roboto Condensed"/>
              </a:rPr>
              <a:t>hùng</a:t>
            </a:r>
            <a:r>
              <a:rPr lang="en-US" sz="4499" dirty="0">
                <a:solidFill>
                  <a:srgbClr val="464D5A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64D5A"/>
                </a:solidFill>
                <a:latin typeface="Roboto Condensed"/>
              </a:rPr>
              <a:t>trong</a:t>
            </a:r>
            <a:r>
              <a:rPr lang="en-US" sz="4499" dirty="0">
                <a:solidFill>
                  <a:srgbClr val="464D5A"/>
                </a:solidFill>
                <a:latin typeface="Roboto Condensed"/>
              </a:rPr>
              <a:t> video?</a:t>
            </a:r>
          </a:p>
          <a:p>
            <a:pPr algn="just">
              <a:lnSpc>
                <a:spcPts val="6299"/>
              </a:lnSpc>
            </a:pPr>
            <a:endParaRPr lang="en-US" sz="4499" dirty="0">
              <a:solidFill>
                <a:srgbClr val="464D5A"/>
              </a:solidFill>
              <a:latin typeface="Roboto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27501" y="2472703"/>
            <a:ext cx="8677043" cy="119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36" lvl="1" algn="ctr">
              <a:lnSpc>
                <a:spcPts val="9799"/>
              </a:lnSpc>
            </a:pPr>
            <a:r>
              <a:rPr lang="vi-VN" sz="6999" dirty="0">
                <a:solidFill>
                  <a:srgbClr val="69210E"/>
                </a:solidFill>
                <a:latin typeface="Fraunces Bold"/>
              </a:rPr>
              <a:t>1. </a:t>
            </a:r>
            <a:r>
              <a:rPr lang="en-US" sz="6999" dirty="0">
                <a:solidFill>
                  <a:srgbClr val="69210E"/>
                </a:solidFill>
                <a:latin typeface="Fraunces Bold"/>
              </a:rPr>
              <a:t>CHUẨN BỊ ĐỌC</a:t>
            </a:r>
          </a:p>
        </p:txBody>
      </p:sp>
      <p:pic>
        <p:nvPicPr>
          <p:cNvPr id="14" name="tổng hợp - những video cảm động về các anh hùng đã hi sinh thân mình cho tổ quốc">
            <a:hlinkClick r:id="" action="ppaction://media"/>
            <a:extLst>
              <a:ext uri="{FF2B5EF4-FFF2-40B4-BE49-F238E27FC236}">
                <a16:creationId xmlns:a16="http://schemas.microsoft.com/office/drawing/2014/main" id="{55187CDF-078B-97D8-F9FF-DF7F2FA3DE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91800" y="-1104900"/>
            <a:ext cx="5791200" cy="10287000"/>
          </a:xfrm>
          <a:prstGeom prst="rect">
            <a:avLst/>
          </a:prstGeom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101246B5-6754-C72B-233D-07F8E1723CDF}"/>
              </a:ext>
            </a:extLst>
          </p:cNvPr>
          <p:cNvSpPr txBox="1"/>
          <p:nvPr/>
        </p:nvSpPr>
        <p:spPr>
          <a:xfrm>
            <a:off x="9619051" y="135043"/>
            <a:ext cx="7652612" cy="108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 dirty="0">
                <a:solidFill>
                  <a:srgbClr val="FFFFFF"/>
                </a:solidFill>
                <a:latin typeface="#9Slide06 SVNWendi Bold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1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8658" t="40379" r="5585"/>
          <a:stretch>
            <a:fillRect/>
          </a:stretch>
        </p:blipFill>
        <p:spPr>
          <a:xfrm rot="-9334208">
            <a:off x="-1208752" y="7920162"/>
            <a:ext cx="8614985" cy="40552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1829" r="51877" b="26712"/>
          <a:stretch>
            <a:fillRect/>
          </a:stretch>
        </p:blipFill>
        <p:spPr>
          <a:xfrm>
            <a:off x="1028700" y="2564110"/>
            <a:ext cx="7810500" cy="63787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31037" b="9577"/>
          <a:stretch>
            <a:fillRect/>
          </a:stretch>
        </p:blipFill>
        <p:spPr>
          <a:xfrm rot="-1805195">
            <a:off x="14723728" y="8809403"/>
            <a:ext cx="3040085" cy="767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20976" r="33873"/>
          <a:stretch>
            <a:fillRect/>
          </a:stretch>
        </p:blipFill>
        <p:spPr>
          <a:xfrm rot="859101">
            <a:off x="7085620" y="-1843141"/>
            <a:ext cx="12450556" cy="53749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74505" y="1443405"/>
            <a:ext cx="5594152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5E3021"/>
                </a:solidFill>
                <a:latin typeface="Roboto Condensed Bold"/>
              </a:rPr>
              <a:t>3.2 </a:t>
            </a:r>
            <a:r>
              <a:rPr lang="en-US" sz="4999" dirty="0" err="1">
                <a:solidFill>
                  <a:srgbClr val="5E3021"/>
                </a:solidFill>
                <a:latin typeface="Roboto Condensed Bold"/>
              </a:rPr>
              <a:t>Khám</a:t>
            </a:r>
            <a:r>
              <a:rPr lang="en-US" sz="4999" dirty="0">
                <a:solidFill>
                  <a:srgbClr val="5E3021"/>
                </a:solidFill>
                <a:latin typeface="Roboto Condensed Bold"/>
              </a:rPr>
              <a:t> </a:t>
            </a:r>
            <a:r>
              <a:rPr lang="en-US" sz="4999" dirty="0" err="1">
                <a:solidFill>
                  <a:srgbClr val="5E3021"/>
                </a:solidFill>
                <a:latin typeface="Roboto Condensed Bold"/>
              </a:rPr>
              <a:t>phá</a:t>
            </a:r>
            <a:r>
              <a:rPr lang="en-US" sz="4999" dirty="0">
                <a:solidFill>
                  <a:srgbClr val="5E3021"/>
                </a:solidFill>
                <a:latin typeface="Roboto Condensed Bold"/>
              </a:rPr>
              <a:t> </a:t>
            </a:r>
            <a:r>
              <a:rPr lang="en-US" sz="4999" dirty="0" err="1">
                <a:solidFill>
                  <a:srgbClr val="5E3021"/>
                </a:solidFill>
                <a:latin typeface="Roboto Condensed Bold"/>
              </a:rPr>
              <a:t>văn</a:t>
            </a:r>
            <a:r>
              <a:rPr lang="en-US" sz="4999" dirty="0">
                <a:solidFill>
                  <a:srgbClr val="5E3021"/>
                </a:solidFill>
                <a:latin typeface="Roboto Condensed Bold"/>
              </a:rPr>
              <a:t> </a:t>
            </a:r>
            <a:r>
              <a:rPr lang="en-US" sz="4999" dirty="0" err="1">
                <a:solidFill>
                  <a:srgbClr val="5E3021"/>
                </a:solidFill>
                <a:latin typeface="Roboto Condensed Bold"/>
              </a:rPr>
              <a:t>bản</a:t>
            </a:r>
            <a:endParaRPr lang="en-US" sz="4999" dirty="0">
              <a:solidFill>
                <a:srgbClr val="5E3021"/>
              </a:solidFill>
              <a:latin typeface="Roboto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262375"/>
            <a:ext cx="9577031" cy="100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dirty="0">
                <a:solidFill>
                  <a:srgbClr val="FFFFFF"/>
                </a:solidFill>
                <a:latin typeface="Fraunces Bold"/>
              </a:rPr>
              <a:t>3. KHÁM PHÁ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02821" y="2956886"/>
            <a:ext cx="4065836" cy="78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dirty="0">
                <a:solidFill>
                  <a:srgbClr val="69210E"/>
                </a:solidFill>
                <a:latin typeface="#9Slide07 SVNUT Triumph Press Bold"/>
              </a:rPr>
              <a:t>a. </a:t>
            </a:r>
            <a:r>
              <a:rPr lang="en-US" sz="4599" dirty="0" err="1">
                <a:solidFill>
                  <a:srgbClr val="69210E"/>
                </a:solidFill>
                <a:latin typeface="#9Slide07 SVNUT Triumph Press Bold"/>
              </a:rPr>
              <a:t>Chất</a:t>
            </a:r>
            <a:r>
              <a:rPr lang="en-US" sz="4599" dirty="0">
                <a:solidFill>
                  <a:srgbClr val="69210E"/>
                </a:solidFill>
                <a:latin typeface="#9Slide07 SVNUT Triumph Press Bold"/>
              </a:rPr>
              <a:t> </a:t>
            </a:r>
            <a:r>
              <a:rPr lang="en-US" sz="4599" dirty="0" err="1">
                <a:solidFill>
                  <a:srgbClr val="69210E"/>
                </a:solidFill>
                <a:latin typeface="#9Slide07 SVNUT Triumph Press Bold"/>
              </a:rPr>
              <a:t>trữ</a:t>
            </a:r>
            <a:r>
              <a:rPr lang="en-US" sz="4599" dirty="0">
                <a:solidFill>
                  <a:srgbClr val="69210E"/>
                </a:solidFill>
                <a:latin typeface="#9Slide07 SVNUT Triumph Press Bold"/>
              </a:rPr>
              <a:t> </a:t>
            </a:r>
            <a:r>
              <a:rPr lang="en-US" sz="4599" dirty="0" err="1">
                <a:solidFill>
                  <a:srgbClr val="69210E"/>
                </a:solidFill>
                <a:latin typeface="#9Slide07 SVNUT Triumph Press Bold"/>
              </a:rPr>
              <a:t>tình</a:t>
            </a:r>
            <a:endParaRPr lang="en-US" sz="4599" dirty="0">
              <a:solidFill>
                <a:srgbClr val="69210E"/>
              </a:solidFill>
              <a:latin typeface="#9Slide07 SVNUT Triumph Pres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54890" y="4594753"/>
            <a:ext cx="6958120" cy="2325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3"/>
              </a:lnSpc>
              <a:spcBef>
                <a:spcPct val="0"/>
              </a:spcBef>
            </a:pP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Chất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trữ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biểu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 qua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suy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nghĩ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dì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Bảy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dượng</a:t>
            </a:r>
            <a:r>
              <a:rPr lang="en-US" sz="444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45" dirty="0" err="1">
                <a:solidFill>
                  <a:srgbClr val="000000"/>
                </a:solidFill>
                <a:latin typeface="Roboto Condensed"/>
              </a:rPr>
              <a:t>Bảy</a:t>
            </a:r>
            <a:endParaRPr lang="en-US" sz="4445" dirty="0">
              <a:solidFill>
                <a:srgbClr val="000000"/>
              </a:solidFill>
              <a:latin typeface="Roboto Condense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472910">
            <a:off x="10643928" y="2041696"/>
            <a:ext cx="8184553" cy="12307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0034" b="35685"/>
          <a:stretch>
            <a:fillRect/>
          </a:stretch>
        </p:blipFill>
        <p:spPr>
          <a:xfrm>
            <a:off x="1606513" y="2448031"/>
            <a:ext cx="13521546" cy="75215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024818" y="1810778"/>
            <a:ext cx="1509192" cy="15037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3497" b="3497"/>
          <a:stretch>
            <a:fillRect/>
          </a:stretch>
        </p:blipFill>
        <p:spPr>
          <a:xfrm>
            <a:off x="13823131" y="2562630"/>
            <a:ext cx="8929738" cy="93513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41857" y="-1102413"/>
            <a:ext cx="16230600" cy="35504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658" y="6208799"/>
            <a:ext cx="2921711" cy="476656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26186" y="3146828"/>
            <a:ext cx="11396945" cy="6028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 i="1" dirty="0" err="1">
                <a:solidFill>
                  <a:srgbClr val="69210E"/>
                </a:solidFill>
                <a:latin typeface="#9Slide07 SVNUT Triumph Press Bold"/>
              </a:rPr>
              <a:t>Nhân</a:t>
            </a:r>
            <a:r>
              <a:rPr lang="en-US" sz="4299" i="1" dirty="0">
                <a:solidFill>
                  <a:srgbClr val="69210E"/>
                </a:solidFill>
                <a:latin typeface="#9Slide07 SVNUT Triumph Press Bold"/>
              </a:rPr>
              <a:t> </a:t>
            </a:r>
            <a:r>
              <a:rPr lang="en-US" sz="4299" i="1" dirty="0" err="1">
                <a:solidFill>
                  <a:srgbClr val="69210E"/>
                </a:solidFill>
                <a:latin typeface="#9Slide07 SVNUT Triumph Press Bold"/>
              </a:rPr>
              <a:t>vật</a:t>
            </a:r>
            <a:r>
              <a:rPr lang="en-US" sz="4299" i="1" dirty="0">
                <a:solidFill>
                  <a:srgbClr val="69210E"/>
                </a:solidFill>
                <a:latin typeface="#9Slide07 SVNUT Triumph Press Bold"/>
              </a:rPr>
              <a:t> </a:t>
            </a:r>
            <a:r>
              <a:rPr lang="en-US" sz="4299" i="1" dirty="0" err="1">
                <a:solidFill>
                  <a:srgbClr val="69210E"/>
                </a:solidFill>
                <a:latin typeface="#9Slide07 SVNUT Triumph Press Bold"/>
              </a:rPr>
              <a:t>dì</a:t>
            </a:r>
            <a:r>
              <a:rPr lang="en-US" sz="4299" i="1" dirty="0">
                <a:solidFill>
                  <a:srgbClr val="69210E"/>
                </a:solidFill>
                <a:latin typeface="#9Slide07 SVNUT Triumph Press Bold"/>
              </a:rPr>
              <a:t> </a:t>
            </a:r>
            <a:r>
              <a:rPr lang="en-US" sz="4299" i="1" dirty="0" err="1">
                <a:solidFill>
                  <a:srgbClr val="69210E"/>
                </a:solidFill>
                <a:latin typeface="#9Slide07 SVNUT Triumph Press Bold"/>
              </a:rPr>
              <a:t>Bảy</a:t>
            </a:r>
            <a:endParaRPr lang="en-US" sz="4299" i="1" dirty="0">
              <a:solidFill>
                <a:srgbClr val="69210E"/>
              </a:solidFill>
              <a:latin typeface="#9Slide07 SVNUT Triumph Press Bold"/>
            </a:endParaRPr>
          </a:p>
          <a:p>
            <a:pPr algn="just">
              <a:lnSpc>
                <a:spcPts val="6019"/>
              </a:lnSpc>
            </a:pPr>
            <a:r>
              <a:rPr lang="en-US" sz="4299" b="1" dirty="0">
                <a:solidFill>
                  <a:srgbClr val="69210E"/>
                </a:solidFill>
                <a:latin typeface="Roboto Condensed"/>
              </a:rPr>
              <a:t>- </a:t>
            </a:r>
            <a:r>
              <a:rPr lang="en-US" sz="4299" b="1" dirty="0" err="1">
                <a:solidFill>
                  <a:srgbClr val="69210E"/>
                </a:solidFill>
                <a:latin typeface="Roboto Condensed"/>
              </a:rPr>
              <a:t>Hoàn</a:t>
            </a:r>
            <a:r>
              <a:rPr lang="en-US" sz="4299" b="1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b="1" dirty="0" err="1">
                <a:solidFill>
                  <a:srgbClr val="69210E"/>
                </a:solidFill>
                <a:latin typeface="Roboto Condensed"/>
              </a:rPr>
              <a:t>cảnh</a:t>
            </a:r>
            <a:endParaRPr lang="en-US" sz="4299" b="1" dirty="0">
              <a:solidFill>
                <a:srgbClr val="69210E"/>
              </a:solidFill>
              <a:latin typeface="Roboto Condensed"/>
            </a:endParaRPr>
          </a:p>
          <a:p>
            <a:pPr marL="928353" lvl="1" indent="-464177" algn="just">
              <a:lnSpc>
                <a:spcPts val="6019"/>
              </a:lnSpc>
              <a:buFont typeface="Arial"/>
              <a:buChar char="•"/>
            </a:pP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Mới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lấy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nhau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được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1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tháng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,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dượng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Bảy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đã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phải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ra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Bắc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tập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kết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</a:p>
          <a:p>
            <a:pPr marL="928353" lvl="1" indent="-464177" algn="just">
              <a:lnSpc>
                <a:spcPts val="6019"/>
              </a:lnSpc>
              <a:buFont typeface="Arial"/>
              <a:buChar char="•"/>
            </a:pP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Cuối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năm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1975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gia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đình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nhận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được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giấy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báo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tử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của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dượng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019"/>
              </a:lnSpc>
            </a:pPr>
            <a:r>
              <a:rPr lang="en-US" sz="4299" dirty="0">
                <a:solidFill>
                  <a:srgbClr val="69210E"/>
                </a:solidFill>
                <a:latin typeface="Roboto Condensed"/>
              </a:rPr>
              <a:t>     =&gt;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Dì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và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dượng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đã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phải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chia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ly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mãi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mãi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599"/>
              </a:lnSpc>
            </a:pPr>
            <a:endParaRPr lang="en-US" sz="4299" dirty="0">
              <a:solidFill>
                <a:srgbClr val="69210E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03223" y="1386915"/>
            <a:ext cx="5235777" cy="76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dirty="0">
                <a:solidFill>
                  <a:srgbClr val="69210E"/>
                </a:solidFill>
                <a:latin typeface="#9Slide07 SVNUT Triumph Press Bold"/>
              </a:rPr>
              <a:t>a. </a:t>
            </a:r>
            <a:r>
              <a:rPr lang="en-US" sz="4499" dirty="0" err="1">
                <a:solidFill>
                  <a:srgbClr val="69210E"/>
                </a:solidFill>
                <a:latin typeface="#9Slide07 SVNUT Triumph Press Bold"/>
              </a:rPr>
              <a:t>Chất</a:t>
            </a:r>
            <a:r>
              <a:rPr lang="en-US" sz="4499" dirty="0">
                <a:solidFill>
                  <a:srgbClr val="69210E"/>
                </a:solidFill>
                <a:latin typeface="#9Slide07 SVNUT Triumph Press Bold"/>
              </a:rPr>
              <a:t> </a:t>
            </a:r>
            <a:r>
              <a:rPr lang="en-US" sz="4499" dirty="0" err="1">
                <a:solidFill>
                  <a:srgbClr val="69210E"/>
                </a:solidFill>
                <a:latin typeface="#9Slide07 SVNUT Triumph Press Bold"/>
              </a:rPr>
              <a:t>trữ</a:t>
            </a:r>
            <a:r>
              <a:rPr lang="en-US" sz="4499" dirty="0">
                <a:solidFill>
                  <a:srgbClr val="69210E"/>
                </a:solidFill>
                <a:latin typeface="#9Slide07 SVNUT Triumph Press Bold"/>
              </a:rPr>
              <a:t> </a:t>
            </a:r>
            <a:r>
              <a:rPr lang="en-US" sz="4499" dirty="0" err="1">
                <a:solidFill>
                  <a:srgbClr val="69210E"/>
                </a:solidFill>
                <a:latin typeface="#9Slide07 SVNUT Triumph Press Bold"/>
              </a:rPr>
              <a:t>tình</a:t>
            </a:r>
            <a:endParaRPr lang="en-US" sz="4499" dirty="0">
              <a:solidFill>
                <a:srgbClr val="69210E"/>
              </a:solidFill>
              <a:latin typeface="#9Slide07 SVNUT Triumph Pres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003223" y="370913"/>
            <a:ext cx="5594152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5E3021"/>
                </a:solidFill>
                <a:latin typeface="Roboto Condensed Bold"/>
              </a:rPr>
              <a:t>3.2 Khám phá văn bản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0034" b="35685"/>
          <a:stretch>
            <a:fillRect/>
          </a:stretch>
        </p:blipFill>
        <p:spPr>
          <a:xfrm>
            <a:off x="1606513" y="2448031"/>
            <a:ext cx="13521546" cy="75215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024818" y="1810778"/>
            <a:ext cx="1509192" cy="15037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3497" b="3497"/>
          <a:stretch>
            <a:fillRect/>
          </a:stretch>
        </p:blipFill>
        <p:spPr>
          <a:xfrm>
            <a:off x="13823131" y="2562630"/>
            <a:ext cx="8929738" cy="93513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41857" y="-1102413"/>
            <a:ext cx="16230600" cy="35504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658" y="6208799"/>
            <a:ext cx="2921711" cy="476656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26346" y="2600431"/>
            <a:ext cx="11396945" cy="750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 b="1" dirty="0">
                <a:solidFill>
                  <a:srgbClr val="69210E"/>
                </a:solidFill>
                <a:latin typeface="Roboto Condensed"/>
              </a:rPr>
              <a:t>- </a:t>
            </a:r>
            <a:r>
              <a:rPr lang="en-US" sz="4299" b="1" dirty="0" err="1">
                <a:solidFill>
                  <a:srgbClr val="69210E"/>
                </a:solidFill>
                <a:latin typeface="Roboto Condensed"/>
              </a:rPr>
              <a:t>Tính</a:t>
            </a:r>
            <a:r>
              <a:rPr lang="en-US" sz="4299" b="1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b="1" dirty="0" err="1">
                <a:solidFill>
                  <a:srgbClr val="69210E"/>
                </a:solidFill>
                <a:latin typeface="Roboto Condensed"/>
              </a:rPr>
              <a:t>cách</a:t>
            </a:r>
            <a:r>
              <a:rPr lang="en-US" sz="4299" b="1" dirty="0">
                <a:solidFill>
                  <a:srgbClr val="69210E"/>
                </a:solidFill>
                <a:latin typeface="Roboto Condensed"/>
              </a:rPr>
              <a:t>, </a:t>
            </a:r>
            <a:r>
              <a:rPr lang="en-US" sz="4299" b="1" dirty="0" err="1">
                <a:solidFill>
                  <a:srgbClr val="69210E"/>
                </a:solidFill>
                <a:latin typeface="Roboto Condensed"/>
              </a:rPr>
              <a:t>phẩm</a:t>
            </a:r>
            <a:r>
              <a:rPr lang="en-US" sz="4299" b="1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b="1" dirty="0" err="1">
                <a:solidFill>
                  <a:srgbClr val="69210E"/>
                </a:solidFill>
                <a:latin typeface="Roboto Condensed"/>
              </a:rPr>
              <a:t>chất</a:t>
            </a:r>
            <a:endParaRPr lang="en-US" sz="4299" b="1" dirty="0">
              <a:solidFill>
                <a:srgbClr val="69210E"/>
              </a:solidFill>
              <a:latin typeface="Roboto Condensed"/>
            </a:endParaRPr>
          </a:p>
          <a:p>
            <a:pPr marL="928353" lvl="1" indent="-464177" algn="just">
              <a:lnSpc>
                <a:spcPts val="6019"/>
              </a:lnSpc>
              <a:buFont typeface="Arial"/>
              <a:buChar char="•"/>
            </a:pP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Yêu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thương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chồng</a:t>
            </a:r>
            <a:endParaRPr lang="en-US" sz="4299" dirty="0">
              <a:solidFill>
                <a:srgbClr val="69210E"/>
              </a:solidFill>
              <a:latin typeface="Roboto Condensed"/>
            </a:endParaRPr>
          </a:p>
          <a:p>
            <a:pPr algn="just">
              <a:lnSpc>
                <a:spcPts val="6019"/>
              </a:lnSpc>
            </a:pPr>
            <a:r>
              <a:rPr lang="en-US" sz="4299" dirty="0">
                <a:solidFill>
                  <a:srgbClr val="69210E"/>
                </a:solidFill>
                <a:latin typeface="Roboto Condensed"/>
              </a:rPr>
              <a:t>         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Mỗi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ngày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,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sau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khi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đi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làm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đồng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trở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về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,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dì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tôi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thường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ngồi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trên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bộ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phản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gõ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ngoài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hiên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nhìn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ra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con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ngõ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,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nơi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ngày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xưa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dượng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cùng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những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người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đồng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đội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lần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đầu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đến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nhà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tôi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xin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chỗ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trú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quân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019"/>
              </a:lnSpc>
            </a:pPr>
            <a:r>
              <a:rPr lang="en-US" sz="4299" dirty="0">
                <a:solidFill>
                  <a:srgbClr val="69210E"/>
                </a:solidFill>
                <a:latin typeface="Roboto Condensed"/>
              </a:rPr>
              <a:t>            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Cầu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nguyện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cho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dượng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tránh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hòn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tên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mũi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đạn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nơi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chiến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69210E"/>
                </a:solidFill>
                <a:latin typeface="Roboto Condensed"/>
              </a:rPr>
              <a:t>trường</a:t>
            </a:r>
            <a:r>
              <a:rPr lang="en-US" sz="4299" dirty="0">
                <a:solidFill>
                  <a:srgbClr val="69210E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019"/>
              </a:lnSpc>
            </a:pPr>
            <a:endParaRPr lang="en-US" sz="4299" dirty="0">
              <a:solidFill>
                <a:srgbClr val="69210E"/>
              </a:solidFill>
              <a:latin typeface="Roboto Condensed"/>
            </a:endParaRPr>
          </a:p>
          <a:p>
            <a:pPr algn="just">
              <a:lnSpc>
                <a:spcPts val="4480"/>
              </a:lnSpc>
            </a:pPr>
            <a:endParaRPr lang="en-US" sz="4299" dirty="0">
              <a:solidFill>
                <a:srgbClr val="69210E"/>
              </a:solidFill>
              <a:latin typeface="Roboto Condense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430241" y="4175559"/>
            <a:ext cx="922611" cy="6577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003223" y="1386915"/>
            <a:ext cx="5007177" cy="76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dirty="0">
                <a:solidFill>
                  <a:srgbClr val="69210E"/>
                </a:solidFill>
                <a:latin typeface="#9Slide07 SVNUT Triumph Press Bold"/>
              </a:rPr>
              <a:t>a. </a:t>
            </a:r>
            <a:r>
              <a:rPr lang="en-US" sz="4499" dirty="0" err="1">
                <a:solidFill>
                  <a:srgbClr val="69210E"/>
                </a:solidFill>
                <a:latin typeface="#9Slide07 SVNUT Triumph Press Bold"/>
              </a:rPr>
              <a:t>Chất</a:t>
            </a:r>
            <a:r>
              <a:rPr lang="en-US" sz="4499" dirty="0">
                <a:solidFill>
                  <a:srgbClr val="69210E"/>
                </a:solidFill>
                <a:latin typeface="#9Slide07 SVNUT Triumph Press Bold"/>
              </a:rPr>
              <a:t> </a:t>
            </a:r>
            <a:r>
              <a:rPr lang="en-US" sz="4499" dirty="0" err="1">
                <a:solidFill>
                  <a:srgbClr val="69210E"/>
                </a:solidFill>
                <a:latin typeface="#9Slide07 SVNUT Triumph Press Bold"/>
              </a:rPr>
              <a:t>trữ</a:t>
            </a:r>
            <a:r>
              <a:rPr lang="en-US" sz="4499" dirty="0">
                <a:solidFill>
                  <a:srgbClr val="69210E"/>
                </a:solidFill>
                <a:latin typeface="#9Slide07 SVNUT Triumph Press Bold"/>
              </a:rPr>
              <a:t> </a:t>
            </a:r>
            <a:r>
              <a:rPr lang="en-US" sz="4499" dirty="0" err="1">
                <a:solidFill>
                  <a:srgbClr val="69210E"/>
                </a:solidFill>
                <a:latin typeface="#9Slide07 SVNUT Triumph Press Bold"/>
              </a:rPr>
              <a:t>tình</a:t>
            </a:r>
            <a:endParaRPr lang="en-US" sz="4499" dirty="0">
              <a:solidFill>
                <a:srgbClr val="69210E"/>
              </a:solidFill>
              <a:latin typeface="#9Slide07 SVNUT Triumph Pres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003223" y="370913"/>
            <a:ext cx="5594152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5E3021"/>
                </a:solidFill>
                <a:latin typeface="Roboto Condensed Bold"/>
              </a:rPr>
              <a:t>3.2 Khám phá văn bản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888463" y="7238294"/>
            <a:ext cx="922611" cy="657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0034" b="35685"/>
          <a:stretch>
            <a:fillRect/>
          </a:stretch>
        </p:blipFill>
        <p:spPr>
          <a:xfrm>
            <a:off x="1606513" y="2448031"/>
            <a:ext cx="13521546" cy="75215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024818" y="1810778"/>
            <a:ext cx="1509192" cy="15037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3497" b="3497"/>
          <a:stretch>
            <a:fillRect/>
          </a:stretch>
        </p:blipFill>
        <p:spPr>
          <a:xfrm>
            <a:off x="13823131" y="2562630"/>
            <a:ext cx="8929738" cy="93513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41857" y="-1102413"/>
            <a:ext cx="16230600" cy="35504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90615" y="6208799"/>
            <a:ext cx="2921711" cy="476656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26186" y="2005965"/>
            <a:ext cx="11396945" cy="828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39"/>
              </a:lnSpc>
            </a:pPr>
            <a:endParaRPr dirty="0"/>
          </a:p>
          <a:p>
            <a:pPr marL="777238" lvl="1" indent="-388619" algn="just">
              <a:lnSpc>
                <a:spcPts val="5039"/>
              </a:lnSpc>
              <a:buFont typeface="Arial"/>
              <a:buChar char="•"/>
            </a:pP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Thủy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chung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,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tình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nghĩa</a:t>
            </a:r>
            <a:endParaRPr lang="en-US" sz="3599" dirty="0">
              <a:solidFill>
                <a:srgbClr val="69210E"/>
              </a:solidFill>
              <a:latin typeface="Roboto Condensed"/>
            </a:endParaRPr>
          </a:p>
          <a:p>
            <a:pPr algn="just">
              <a:lnSpc>
                <a:spcPts val="5039"/>
              </a:lnSpc>
            </a:pPr>
            <a:r>
              <a:rPr lang="en-US" sz="3599" dirty="0">
                <a:solidFill>
                  <a:srgbClr val="69210E"/>
                </a:solidFill>
                <a:latin typeface="Roboto Condensed"/>
              </a:rPr>
              <a:t>       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Năm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dượng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đi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,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dì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tròn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20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tuổi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.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Suốt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20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năm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sau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đó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,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có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những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người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ngỏ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ý,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dạm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hỏi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,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dì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vẫn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không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lung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lạc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,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với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niềm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tin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sẽ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có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ngày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dượng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trở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về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039"/>
              </a:lnSpc>
            </a:pPr>
            <a:r>
              <a:rPr lang="en-US" sz="3599" dirty="0">
                <a:solidFill>
                  <a:srgbClr val="69210E"/>
                </a:solidFill>
                <a:latin typeface="Roboto Condensed"/>
              </a:rPr>
              <a:t>·      </a:t>
            </a:r>
            <a:r>
              <a:rPr lang="vi-VN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Ngày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hòa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bình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,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dì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tôi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đã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qua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tuổi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40.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Vẫn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có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người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đàn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ông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để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ý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đến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dì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nhưng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lòng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dì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đã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không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còn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rung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động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039"/>
              </a:lnSpc>
            </a:pPr>
            <a:endParaRPr lang="en-US" sz="3599" dirty="0">
              <a:solidFill>
                <a:srgbClr val="69210E"/>
              </a:solidFill>
              <a:latin typeface="Roboto Condensed"/>
            </a:endParaRPr>
          </a:p>
          <a:p>
            <a:pPr algn="just">
              <a:lnSpc>
                <a:spcPts val="5039"/>
              </a:lnSpc>
            </a:pPr>
            <a:r>
              <a:rPr lang="en-US" sz="3599" dirty="0">
                <a:solidFill>
                  <a:srgbClr val="69210E"/>
                </a:solidFill>
                <a:latin typeface="Roboto Condensed"/>
              </a:rPr>
              <a:t>=&gt;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Dì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Bảy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là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người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phụ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nữ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đức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hạnh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,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đại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diện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cho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phẩm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chất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của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những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người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mẹ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,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người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vợ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Việt Nam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anh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hùng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: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thủy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chung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son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sắt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, hi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sinh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hạnh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phúc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cá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nhân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vì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vận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mệnh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chung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của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đất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 </a:t>
            </a:r>
            <a:r>
              <a:rPr lang="en-US" sz="3599" dirty="0" err="1">
                <a:solidFill>
                  <a:srgbClr val="69210E"/>
                </a:solidFill>
                <a:latin typeface="Roboto Condensed"/>
              </a:rPr>
              <a:t>nước</a:t>
            </a:r>
            <a:r>
              <a:rPr lang="en-US" sz="3599" dirty="0">
                <a:solidFill>
                  <a:srgbClr val="69210E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039"/>
              </a:lnSpc>
            </a:pPr>
            <a:endParaRPr lang="en-US" sz="3599" dirty="0">
              <a:solidFill>
                <a:srgbClr val="69210E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03223" y="1386915"/>
            <a:ext cx="5083377" cy="76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dirty="0">
                <a:solidFill>
                  <a:srgbClr val="69210E"/>
                </a:solidFill>
                <a:latin typeface="#9Slide07 SVNUT Triumph Press Bold"/>
              </a:rPr>
              <a:t>a. </a:t>
            </a:r>
            <a:r>
              <a:rPr lang="en-US" sz="4499" dirty="0" err="1">
                <a:solidFill>
                  <a:srgbClr val="69210E"/>
                </a:solidFill>
                <a:latin typeface="#9Slide07 SVNUT Triumph Press Bold"/>
              </a:rPr>
              <a:t>Chất</a:t>
            </a:r>
            <a:r>
              <a:rPr lang="en-US" sz="4499" dirty="0">
                <a:solidFill>
                  <a:srgbClr val="69210E"/>
                </a:solidFill>
                <a:latin typeface="#9Slide07 SVNUT Triumph Press Bold"/>
              </a:rPr>
              <a:t> </a:t>
            </a:r>
            <a:r>
              <a:rPr lang="en-US" sz="4499" dirty="0" err="1">
                <a:solidFill>
                  <a:srgbClr val="69210E"/>
                </a:solidFill>
                <a:latin typeface="#9Slide07 SVNUT Triumph Press Bold"/>
              </a:rPr>
              <a:t>trữ</a:t>
            </a:r>
            <a:r>
              <a:rPr lang="en-US" sz="4499" dirty="0">
                <a:solidFill>
                  <a:srgbClr val="69210E"/>
                </a:solidFill>
                <a:latin typeface="#9Slide07 SVNUT Triumph Press Bold"/>
              </a:rPr>
              <a:t> </a:t>
            </a:r>
            <a:r>
              <a:rPr lang="en-US" sz="4499" dirty="0" err="1">
                <a:solidFill>
                  <a:srgbClr val="69210E"/>
                </a:solidFill>
                <a:latin typeface="#9Slide07 SVNUT Triumph Press Bold"/>
              </a:rPr>
              <a:t>tình</a:t>
            </a:r>
            <a:endParaRPr lang="en-US" sz="4499" dirty="0">
              <a:solidFill>
                <a:srgbClr val="69210E"/>
              </a:solidFill>
              <a:latin typeface="#9Slide07 SVNUT Triumph Pres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003223" y="370913"/>
            <a:ext cx="5594152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5E3021"/>
                </a:solidFill>
                <a:latin typeface="Roboto Condensed Bold"/>
              </a:rPr>
              <a:t>3.2 Khám phá văn bản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237330" y="3290261"/>
            <a:ext cx="922611" cy="6577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315516" y="5171101"/>
            <a:ext cx="922611" cy="657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983" r="6983"/>
          <a:stretch>
            <a:fillRect/>
          </a:stretch>
        </p:blipFill>
        <p:spPr>
          <a:xfrm rot="986403">
            <a:off x="16400120" y="3309011"/>
            <a:ext cx="1718360" cy="5548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09219">
            <a:off x="15708977" y="7255594"/>
            <a:ext cx="2582193" cy="28259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21732" y="1775736"/>
            <a:ext cx="6662236" cy="67110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521719" y="1775736"/>
            <a:ext cx="8190589" cy="82505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10242" t="49673"/>
          <a:stretch>
            <a:fillRect/>
          </a:stretch>
        </p:blipFill>
        <p:spPr>
          <a:xfrm>
            <a:off x="0" y="0"/>
            <a:ext cx="9505701" cy="14990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b="26774"/>
          <a:stretch>
            <a:fillRect/>
          </a:stretch>
        </p:blipFill>
        <p:spPr>
          <a:xfrm>
            <a:off x="7271276" y="395012"/>
            <a:ext cx="8208832" cy="15002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284736" y="4291009"/>
            <a:ext cx="2710466" cy="634027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040255" y="3103067"/>
            <a:ext cx="5425191" cy="3980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Roboto Condensed Bold"/>
              </a:rPr>
              <a:t>- Gia </a:t>
            </a:r>
            <a:r>
              <a:rPr lang="en-US" sz="3799" dirty="0" err="1">
                <a:solidFill>
                  <a:srgbClr val="000000"/>
                </a:solidFill>
                <a:latin typeface="Roboto Condensed Bold"/>
              </a:rPr>
              <a:t>cảnh</a:t>
            </a:r>
            <a:r>
              <a:rPr lang="en-US" sz="3799" dirty="0">
                <a:solidFill>
                  <a:srgbClr val="000000"/>
                </a:solidFill>
                <a:latin typeface="Roboto Condensed Bold"/>
              </a:rPr>
              <a:t>: </a:t>
            </a:r>
          </a:p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Dượng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Bảy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Tam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Kỳ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Quảng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Nam),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mồ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côi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cả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cha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mẹ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bộ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đội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đóng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quân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làng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tôi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thầm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dì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rồi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đơn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vị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đứng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làm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lễ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cưới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56252" y="3173098"/>
            <a:ext cx="5823856" cy="5389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Roboto Condensed Bold"/>
              </a:rPr>
              <a:t>- </a:t>
            </a:r>
            <a:r>
              <a:rPr lang="en-US" sz="3799" dirty="0" err="1">
                <a:solidFill>
                  <a:srgbClr val="000000"/>
                </a:solidFill>
                <a:latin typeface="Roboto Condensed Bold"/>
              </a:rPr>
              <a:t>Số</a:t>
            </a:r>
            <a:r>
              <a:rPr lang="en-US" sz="3799" dirty="0">
                <a:solidFill>
                  <a:srgbClr val="000000"/>
                </a:solidFill>
                <a:latin typeface="Roboto Condensed Bold"/>
              </a:rPr>
              <a:t> phận </a:t>
            </a:r>
            <a:r>
              <a:rPr lang="en-US" sz="3799" dirty="0" err="1">
                <a:solidFill>
                  <a:srgbClr val="000000"/>
                </a:solidFill>
                <a:latin typeface="Roboto Condensed Bold"/>
              </a:rPr>
              <a:t>đau</a:t>
            </a:r>
            <a:r>
              <a:rPr lang="en-US" sz="37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 Bold"/>
              </a:rPr>
              <a:t>thương</a:t>
            </a:r>
            <a:endParaRPr lang="en-US" sz="3799" dirty="0">
              <a:solidFill>
                <a:srgbClr val="000000"/>
              </a:solidFill>
              <a:latin typeface="Roboto Condensed Bold"/>
            </a:endParaRPr>
          </a:p>
          <a:p>
            <a:pPr marL="820406" lvl="1" indent="-410203" algn="ctr">
              <a:lnSpc>
                <a:spcPts val="5319"/>
              </a:lnSpc>
              <a:buFont typeface="Arial"/>
              <a:buChar char="•"/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Chỉ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tháng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lấy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vợ</a:t>
            </a:r>
            <a:r>
              <a:rPr lang="vi-VN" sz="3799" dirty="0">
                <a:solidFill>
                  <a:srgbClr val="000000"/>
                </a:solidFill>
                <a:latin typeface="Roboto Condensed"/>
              </a:rPr>
              <a:t>,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đơn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vị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chuyển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đôi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đôi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ngả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820406" lvl="1" indent="-410203" algn="ctr">
              <a:lnSpc>
                <a:spcPts val="5319"/>
              </a:lnSpc>
              <a:buFont typeface="Arial"/>
              <a:buChar char="•"/>
            </a:pP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Dượng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hi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sinh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trận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đánh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ở Xuân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Lộc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cửa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ngõ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phía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Đông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Bắc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Sài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"/>
              </a:rPr>
              <a:t>Gòn</a:t>
            </a:r>
            <a:r>
              <a:rPr lang="en-US" sz="37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ctr">
              <a:lnSpc>
                <a:spcPts val="5319"/>
              </a:lnSpc>
              <a:spcBef>
                <a:spcPct val="0"/>
              </a:spcBef>
            </a:pPr>
            <a:endParaRPr lang="en-US" sz="37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663502" y="-256975"/>
            <a:ext cx="7424380" cy="190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endParaRPr dirty="0"/>
          </a:p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915350"/>
                </a:solidFill>
                <a:latin typeface="#9Slide07 SVNUT Triumph Press Bold"/>
              </a:rPr>
              <a:t>* </a:t>
            </a:r>
            <a:r>
              <a:rPr lang="en-US" sz="5499" dirty="0" err="1">
                <a:solidFill>
                  <a:srgbClr val="915350"/>
                </a:solidFill>
                <a:latin typeface="#9Slide07 SVNUT Triumph Press Bold"/>
              </a:rPr>
              <a:t>Nhân</a:t>
            </a:r>
            <a:r>
              <a:rPr lang="en-US" sz="5499" dirty="0">
                <a:solidFill>
                  <a:srgbClr val="915350"/>
                </a:solidFill>
                <a:latin typeface="#9Slide07 SVNUT Triumph Press Bold"/>
              </a:rPr>
              <a:t> </a:t>
            </a:r>
            <a:r>
              <a:rPr lang="en-US" sz="5499" dirty="0" err="1">
                <a:solidFill>
                  <a:srgbClr val="915350"/>
                </a:solidFill>
                <a:latin typeface="#9Slide07 SVNUT Triumph Press Bold"/>
              </a:rPr>
              <a:t>vật</a:t>
            </a:r>
            <a:r>
              <a:rPr lang="en-US" sz="5499" dirty="0">
                <a:solidFill>
                  <a:srgbClr val="915350"/>
                </a:solidFill>
                <a:latin typeface="#9Slide07 SVNUT Triumph Press Bold"/>
              </a:rPr>
              <a:t> </a:t>
            </a:r>
            <a:r>
              <a:rPr lang="en-US" sz="5499" dirty="0" err="1">
                <a:solidFill>
                  <a:srgbClr val="915350"/>
                </a:solidFill>
                <a:latin typeface="#9Slide07 SVNUT Triumph Press Bold"/>
              </a:rPr>
              <a:t>dượng</a:t>
            </a:r>
            <a:r>
              <a:rPr lang="en-US" sz="5499" dirty="0">
                <a:solidFill>
                  <a:srgbClr val="915350"/>
                </a:solidFill>
                <a:latin typeface="#9Slide07 SVNUT Triumph Press Bold"/>
              </a:rPr>
              <a:t> </a:t>
            </a:r>
            <a:r>
              <a:rPr lang="en-US" sz="5499" dirty="0" err="1">
                <a:solidFill>
                  <a:srgbClr val="915350"/>
                </a:solidFill>
                <a:latin typeface="#9Slide07 SVNUT Triumph Press Bold"/>
              </a:rPr>
              <a:t>Bảy</a:t>
            </a:r>
            <a:endParaRPr lang="en-US" sz="5499" dirty="0">
              <a:solidFill>
                <a:srgbClr val="915350"/>
              </a:solidFill>
              <a:latin typeface="#9Slide07 SVNUT Triumph Press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0976" r="33873"/>
          <a:stretch>
            <a:fillRect/>
          </a:stretch>
        </p:blipFill>
        <p:spPr>
          <a:xfrm rot="859101">
            <a:off x="7162127" y="-2263929"/>
            <a:ext cx="12450556" cy="53749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2165" r="50724" b="53410"/>
          <a:stretch>
            <a:fillRect/>
          </a:stretch>
        </p:blipFill>
        <p:spPr>
          <a:xfrm>
            <a:off x="805748" y="2251417"/>
            <a:ext cx="16453552" cy="8218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6983" r="6983"/>
          <a:stretch>
            <a:fillRect/>
          </a:stretch>
        </p:blipFill>
        <p:spPr>
          <a:xfrm rot="-1141381">
            <a:off x="138685" y="3789505"/>
            <a:ext cx="1718360" cy="5548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6983" r="6983"/>
          <a:stretch>
            <a:fillRect/>
          </a:stretch>
        </p:blipFill>
        <p:spPr>
          <a:xfrm rot="986403">
            <a:off x="17295647" y="3801091"/>
            <a:ext cx="1718360" cy="5548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7887197"/>
            <a:ext cx="2714331" cy="20579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332579" y="1492543"/>
            <a:ext cx="1399889" cy="13947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742326" y="2801617"/>
            <a:ext cx="14992551" cy="7511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</a:pP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-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Yêu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thương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gia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đình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.</a:t>
            </a:r>
          </a:p>
          <a:p>
            <a:pPr marL="906764" lvl="1" indent="-453382" algn="just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Thỉnh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thoảng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dượng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gửi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thư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lá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thư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gói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bọc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ni-lông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bé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tí</a:t>
            </a:r>
            <a:endParaRPr lang="en-US" sz="4199" dirty="0">
              <a:solidFill>
                <a:srgbClr val="000000"/>
              </a:solidFill>
              <a:latin typeface="Roboto Condensed"/>
            </a:endParaRPr>
          </a:p>
          <a:p>
            <a:pPr marL="906764" lvl="1" indent="-453382" algn="just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Gần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cuối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cuộc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chiến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tranh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, tin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nhắn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dượng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nhà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thường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xuyên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hơn</a:t>
            </a:r>
            <a:endParaRPr lang="en-US" sz="4199" dirty="0">
              <a:solidFill>
                <a:srgbClr val="000000"/>
              </a:solidFill>
              <a:latin typeface="Roboto Condensed"/>
            </a:endParaRPr>
          </a:p>
          <a:p>
            <a:pPr marL="906764" lvl="1" indent="-453382" algn="just">
              <a:lnSpc>
                <a:spcPts val="5879"/>
              </a:lnSpc>
              <a:buFont typeface="Arial"/>
              <a:buChar char="•"/>
            </a:pPr>
            <a:r>
              <a:rPr lang="en-US" sz="4199" dirty="0">
                <a:solidFill>
                  <a:srgbClr val="000000"/>
                </a:solidFill>
                <a:latin typeface="Roboto Condensed"/>
              </a:rPr>
              <a:t>Khi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bị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lỡ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mất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chuyến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xe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thăm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gia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đình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dượng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nhờ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đường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báo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gia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đình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gửi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tặng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dì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chiếc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nón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879"/>
              </a:lnSpc>
            </a:pPr>
            <a:r>
              <a:rPr lang="vi-VN" sz="4199" dirty="0">
                <a:solidFill>
                  <a:srgbClr val="000000"/>
                </a:solidFill>
                <a:latin typeface="Roboto Condensed Italics"/>
              </a:rPr>
              <a:t>         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=&gt;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Dượng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Bảy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là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người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yêu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thương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vợ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luôn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luôn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nhớ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đến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gia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đình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;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là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một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chiến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sĩ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dũng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cảm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kiên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Italics"/>
              </a:rPr>
              <a:t>cường</a:t>
            </a:r>
            <a:r>
              <a:rPr lang="en-US" sz="4199" dirty="0">
                <a:solidFill>
                  <a:srgbClr val="000000"/>
                </a:solidFill>
                <a:latin typeface="Roboto Condensed Italics"/>
              </a:rPr>
              <a:t>.</a:t>
            </a:r>
          </a:p>
          <a:p>
            <a:pPr algn="just">
              <a:lnSpc>
                <a:spcPts val="5879"/>
              </a:lnSpc>
              <a:spcBef>
                <a:spcPct val="0"/>
              </a:spcBef>
            </a:pPr>
            <a:endParaRPr lang="en-US" sz="4199" dirty="0">
              <a:solidFill>
                <a:srgbClr val="000000"/>
              </a:solidFill>
              <a:latin typeface="Roboto Condensed Itali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1891" t="27887" r="16321" b="7743"/>
          <a:stretch>
            <a:fillRect/>
          </a:stretch>
        </p:blipFill>
        <p:spPr>
          <a:xfrm>
            <a:off x="-609991" y="-324008"/>
            <a:ext cx="9753991" cy="351594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2379456"/>
            <a:ext cx="16230600" cy="6705829"/>
            <a:chOff x="0" y="0"/>
            <a:chExt cx="5920967" cy="2446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920967" cy="2446305"/>
            </a:xfrm>
            <a:custGeom>
              <a:avLst/>
              <a:gdLst/>
              <a:ahLst/>
              <a:cxnLst/>
              <a:rect l="l" t="t" r="r" b="b"/>
              <a:pathLst>
                <a:path w="5920967" h="2446305">
                  <a:moveTo>
                    <a:pt x="5796507" y="2446305"/>
                  </a:moveTo>
                  <a:lnTo>
                    <a:pt x="124460" y="2446305"/>
                  </a:lnTo>
                  <a:cubicBezTo>
                    <a:pt x="55880" y="2446305"/>
                    <a:pt x="0" y="2390425"/>
                    <a:pt x="0" y="23218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321845"/>
                  </a:lnTo>
                  <a:cubicBezTo>
                    <a:pt x="5920967" y="2390425"/>
                    <a:pt x="5865087" y="2446305"/>
                    <a:pt x="5796507" y="2446305"/>
                  </a:cubicBezTo>
                  <a:close/>
                </a:path>
              </a:pathLst>
            </a:custGeom>
            <a:solidFill>
              <a:srgbClr val="FCF4EA"/>
            </a:solidFill>
            <a:ln>
              <a:noFill/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768189">
            <a:off x="12368940" y="9378991"/>
            <a:ext cx="7659012" cy="34848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0200" r="10200"/>
          <a:stretch>
            <a:fillRect/>
          </a:stretch>
        </p:blipFill>
        <p:spPr>
          <a:xfrm rot="-1647300">
            <a:off x="16400120" y="-838043"/>
            <a:ext cx="1718360" cy="599651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17221" y="1306140"/>
            <a:ext cx="1574840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FFFFFF"/>
                </a:solidFill>
                <a:latin typeface="#9Slide07 SVNUT Triumph Press"/>
              </a:rPr>
              <a:t>b. </a:t>
            </a:r>
            <a:r>
              <a:rPr lang="en-US" sz="4999" dirty="0" err="1">
                <a:solidFill>
                  <a:srgbClr val="FFFFFF"/>
                </a:solidFill>
                <a:latin typeface="#9Slide07 SVNUT Triumph Press"/>
              </a:rPr>
              <a:t>Cái</a:t>
            </a:r>
            <a:r>
              <a:rPr lang="en-US" sz="4999" dirty="0">
                <a:solidFill>
                  <a:srgbClr val="FFFFFF"/>
                </a:solidFill>
                <a:latin typeface="#9Slide07 SVNUT Triumph Press"/>
              </a:rPr>
              <a:t> “</a:t>
            </a:r>
            <a:r>
              <a:rPr lang="en-US" sz="4999" dirty="0" err="1">
                <a:solidFill>
                  <a:srgbClr val="FFFFFF"/>
                </a:solidFill>
                <a:latin typeface="#9Slide07 SVNUT Triumph Press"/>
              </a:rPr>
              <a:t>tôi</a:t>
            </a:r>
            <a:r>
              <a:rPr lang="en-US" sz="4999" dirty="0">
                <a:solidFill>
                  <a:srgbClr val="FFFFFF"/>
                </a:solidFill>
                <a:latin typeface="#9Slide07 SVNUT Triumph Press"/>
              </a:rPr>
              <a:t>” </a:t>
            </a:r>
            <a:r>
              <a:rPr lang="en-US" sz="4999" dirty="0" err="1">
                <a:solidFill>
                  <a:srgbClr val="FFFFFF"/>
                </a:solidFill>
                <a:latin typeface="#9Slide07 SVNUT Triumph Press"/>
              </a:rPr>
              <a:t>của</a:t>
            </a:r>
            <a:r>
              <a:rPr lang="en-US" sz="4999" dirty="0">
                <a:solidFill>
                  <a:srgbClr val="FFFFFF"/>
                </a:solidFill>
                <a:latin typeface="#9Slide07 SVNUT Triumph Press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#9Slide07 SVNUT Triumph Press"/>
              </a:rPr>
              <a:t>tác</a:t>
            </a:r>
            <a:r>
              <a:rPr lang="en-US" sz="4999" dirty="0">
                <a:solidFill>
                  <a:srgbClr val="FFFFFF"/>
                </a:solidFill>
                <a:latin typeface="#9Slide07 SVNUT Triumph Press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#9Slide07 SVNUT Triumph Press"/>
              </a:rPr>
              <a:t>giả</a:t>
            </a:r>
            <a:endParaRPr lang="en-US" sz="4999" dirty="0">
              <a:solidFill>
                <a:srgbClr val="FFFFFF"/>
              </a:solidFill>
              <a:latin typeface="#9Slide07 SVNUT Triumph Pres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37424" y="2495059"/>
            <a:ext cx="15831376" cy="6405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32" lvl="1" indent="-485766" algn="just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Nhà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văn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thấu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hiểu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,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đồng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cảm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với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những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khó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khăn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mà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dì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Bảy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trải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qua;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ngợi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ca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đức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hi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sinh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thầm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lặng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,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lối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sống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tình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nghĩa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của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dì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Bảy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.</a:t>
            </a:r>
          </a:p>
          <a:p>
            <a:pPr marL="971532" lvl="1" indent="-485766" algn="just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Tình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cảm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đó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được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thể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hiện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trực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tiếp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khi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văn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bản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được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kể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theo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ngôi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thứ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nhất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–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nhân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vật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đứa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cháu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kể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lại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.</a:t>
            </a:r>
          </a:p>
          <a:p>
            <a:pPr marL="485766" lvl="1" algn="just">
              <a:lnSpc>
                <a:spcPts val="6299"/>
              </a:lnSpc>
            </a:pPr>
            <a:r>
              <a:rPr lang="vi-VN" sz="4499" dirty="0">
                <a:solidFill>
                  <a:srgbClr val="41423D"/>
                </a:solidFill>
                <a:latin typeface="Roboto Condensed"/>
              </a:rPr>
              <a:t>           + 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“Như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trong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một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câu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chuyện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cổ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,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người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kị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sĩ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ra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đi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trên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lưng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chiến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mã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,...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dì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tôi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nén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nỗi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đau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vào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trong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...”</a:t>
            </a:r>
            <a:endParaRPr lang="vi-VN" sz="4499" dirty="0">
              <a:solidFill>
                <a:srgbClr val="41423D"/>
              </a:solidFill>
              <a:latin typeface="Roboto Condensed"/>
            </a:endParaRPr>
          </a:p>
          <a:p>
            <a:pPr marL="485766" lvl="1" algn="just">
              <a:lnSpc>
                <a:spcPts val="6299"/>
              </a:lnSpc>
            </a:pPr>
            <a:r>
              <a:rPr lang="vi-VN" sz="4499" dirty="0">
                <a:solidFill>
                  <a:srgbClr val="41423D"/>
                </a:solidFill>
                <a:latin typeface="Roboto Condensed"/>
              </a:rPr>
              <a:t>           + 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“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Những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ngày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này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,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dì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tôi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,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bà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Lê Thị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Thỏa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,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một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trong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bao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người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phụ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nữ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bình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dị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đã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đi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qua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chiến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41423D"/>
                </a:solidFill>
                <a:latin typeface="Roboto Condensed"/>
              </a:rPr>
              <a:t>tranh</a:t>
            </a:r>
            <a:r>
              <a:rPr lang="en-US" sz="4499" dirty="0">
                <a:solidFill>
                  <a:srgbClr val="41423D"/>
                </a:solidFill>
                <a:latin typeface="Roboto Condensed"/>
              </a:rPr>
              <a:t>,...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15697" y="-909598"/>
            <a:ext cx="9559697" cy="113890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9852" t="12165" r="50724" b="43031"/>
          <a:stretch>
            <a:fillRect/>
          </a:stretch>
        </p:blipFill>
        <p:spPr>
          <a:xfrm>
            <a:off x="8480811" y="1173125"/>
            <a:ext cx="8795017" cy="71466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49797" y="755359"/>
            <a:ext cx="819867" cy="8355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6983" r="6983"/>
          <a:stretch>
            <a:fillRect/>
          </a:stretch>
        </p:blipFill>
        <p:spPr>
          <a:xfrm rot="986403">
            <a:off x="16416648" y="4000885"/>
            <a:ext cx="1718360" cy="554816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59222" y="2796699"/>
            <a:ext cx="7438195" cy="314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32" lvl="1" indent="-485766" algn="just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Ngôn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ngữ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giàu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chất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lắng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đọng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971532" lvl="1" indent="-485766" algn="just">
              <a:lnSpc>
                <a:spcPts val="6299"/>
              </a:lnSpc>
              <a:spcBef>
                <a:spcPct val="0"/>
              </a:spcBef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miêu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tả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chân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thật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sinh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75596" y="1411703"/>
            <a:ext cx="15748403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41423D"/>
                </a:solidFill>
                <a:latin typeface="#9Slide07 SVNUT Triumph Press"/>
              </a:rPr>
              <a:t>c. </a:t>
            </a:r>
            <a:r>
              <a:rPr lang="en-US" sz="4999" dirty="0" err="1">
                <a:solidFill>
                  <a:srgbClr val="41423D"/>
                </a:solidFill>
                <a:latin typeface="#9Slide07 SVNUT Triumph Press"/>
              </a:rPr>
              <a:t>Ngôn</a:t>
            </a:r>
            <a:r>
              <a:rPr lang="en-US" sz="4999" dirty="0">
                <a:solidFill>
                  <a:srgbClr val="41423D"/>
                </a:solidFill>
                <a:latin typeface="#9Slide07 SVNUT Triumph Press"/>
              </a:rPr>
              <a:t> </a:t>
            </a:r>
            <a:r>
              <a:rPr lang="en-US" sz="4999" dirty="0" err="1">
                <a:solidFill>
                  <a:srgbClr val="41423D"/>
                </a:solidFill>
                <a:latin typeface="#9Slide07 SVNUT Triumph Press"/>
              </a:rPr>
              <a:t>ngữ</a:t>
            </a:r>
            <a:endParaRPr lang="en-US" sz="4999" dirty="0">
              <a:solidFill>
                <a:srgbClr val="41423D"/>
              </a:solidFill>
              <a:latin typeface="#9Slide07 SVNUT Triumph Press"/>
            </a:endParaRPr>
          </a:p>
          <a:p>
            <a:pPr algn="ctr">
              <a:lnSpc>
                <a:spcPts val="6999"/>
              </a:lnSpc>
            </a:pPr>
            <a:endParaRPr lang="en-US" sz="4999" dirty="0">
              <a:solidFill>
                <a:srgbClr val="41423D"/>
              </a:solidFill>
              <a:latin typeface="#9Slide07 SVNUT Triumph Pres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242" t="49673"/>
          <a:stretch>
            <a:fillRect/>
          </a:stretch>
        </p:blipFill>
        <p:spPr>
          <a:xfrm>
            <a:off x="0" y="0"/>
            <a:ext cx="9505701" cy="14990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0976" r="33873"/>
          <a:stretch>
            <a:fillRect/>
          </a:stretch>
        </p:blipFill>
        <p:spPr>
          <a:xfrm rot="859101">
            <a:off x="9382108" y="-2320345"/>
            <a:ext cx="12450556" cy="53749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5278" r="53951" b="48490"/>
          <a:stretch>
            <a:fillRect/>
          </a:stretch>
        </p:blipFill>
        <p:spPr>
          <a:xfrm>
            <a:off x="6266181" y="2557524"/>
            <a:ext cx="11525699" cy="104113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259300" y="2165006"/>
            <a:ext cx="1007952" cy="102721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501720" y="3176270"/>
            <a:ext cx="11054622" cy="455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Roboto Condensed Bold Italics"/>
              </a:rPr>
              <a:t>1. </a:t>
            </a:r>
            <a:r>
              <a:rPr lang="en-US" sz="4299">
                <a:solidFill>
                  <a:srgbClr val="000000"/>
                </a:solidFill>
                <a:latin typeface="Roboto Condensed Italics"/>
              </a:rPr>
              <a:t>Có người nói: “Dì Bảy trong bài tản văn giống như hình tượng hòn Vọng Phu ở các câu chuyện cổ.” Ý kiến của em như thế nào?</a:t>
            </a:r>
          </a:p>
          <a:p>
            <a:pPr algn="just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Roboto Condensed Bold Italics"/>
              </a:rPr>
              <a:t>2.</a:t>
            </a:r>
            <a:r>
              <a:rPr lang="en-US" sz="4299">
                <a:solidFill>
                  <a:srgbClr val="000000"/>
                </a:solidFill>
                <a:latin typeface="Roboto Condensed Italics"/>
              </a:rPr>
              <a:t> Hãy chia sẻ ít nhất 2 thông điệp mà văn bản muốn gửi gắm đến chúng ta qua văn bản.</a:t>
            </a:r>
          </a:p>
          <a:p>
            <a:pPr algn="just">
              <a:lnSpc>
                <a:spcPts val="6019"/>
              </a:lnSpc>
            </a:pPr>
            <a:endParaRPr lang="en-US" sz="4299">
              <a:solidFill>
                <a:srgbClr val="000000"/>
              </a:solidFill>
              <a:latin typeface="Roboto Condensed Itali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266181" y="1290696"/>
            <a:ext cx="9577031" cy="100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Fraunces Bold"/>
              </a:rPr>
              <a:t>3. KHÁM PHÁ VĂN BẢN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5278" t="35707" r="64237" b="48490"/>
          <a:stretch>
            <a:fillRect/>
          </a:stretch>
        </p:blipFill>
        <p:spPr>
          <a:xfrm>
            <a:off x="1292224" y="3679628"/>
            <a:ext cx="4485058" cy="166220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10322" y="4089093"/>
            <a:ext cx="11054622" cy="7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 dirty="0" err="1">
                <a:solidFill>
                  <a:srgbClr val="000000"/>
                </a:solidFill>
                <a:latin typeface="Roboto Condensed Bold"/>
              </a:rPr>
              <a:t>Nhiệm</a:t>
            </a:r>
            <a:r>
              <a:rPr lang="en-US" sz="42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Bold"/>
              </a:rPr>
              <a:t>vụ</a:t>
            </a:r>
            <a:r>
              <a:rPr lang="en-US" sz="4299" dirty="0">
                <a:solidFill>
                  <a:srgbClr val="000000"/>
                </a:solidFill>
                <a:latin typeface="Roboto Condensed Bold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3011" r="50724" b="43031"/>
          <a:stretch>
            <a:fillRect/>
          </a:stretch>
        </p:blipFill>
        <p:spPr>
          <a:xfrm>
            <a:off x="3337018" y="1173125"/>
            <a:ext cx="13335457" cy="85056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94814" y="755359"/>
            <a:ext cx="819867" cy="8355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6983" r="6983"/>
          <a:stretch>
            <a:fillRect/>
          </a:stretch>
        </p:blipFill>
        <p:spPr>
          <a:xfrm rot="986403">
            <a:off x="16147832" y="5881186"/>
            <a:ext cx="1718360" cy="55481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000872" y="3140292"/>
            <a:ext cx="12274808" cy="551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32" lvl="1" indent="-485766" algn="just">
              <a:lnSpc>
                <a:spcPts val="6299"/>
              </a:lnSpc>
              <a:buFont typeface="Arial"/>
              <a:buChar char="•"/>
            </a:pPr>
            <a:r>
              <a:rPr lang="en-US" sz="4499" dirty="0">
                <a:solidFill>
                  <a:srgbClr val="000000"/>
                </a:solidFill>
                <a:latin typeface="Roboto Condensed"/>
              </a:rPr>
              <a:t>Ca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ngợi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đức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hi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sinh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cao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cả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thầm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lặng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chất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thủy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chung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vợ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chồng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tham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gia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chiến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tranh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971532" lvl="1" indent="-485766" algn="just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Trân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trọng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ơn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chiến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sĩ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hi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sinh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bảo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vệ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đất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nước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971532" lvl="1" indent="-485766" algn="just">
              <a:lnSpc>
                <a:spcPts val="6299"/>
              </a:lnSpc>
              <a:spcBef>
                <a:spcPct val="0"/>
              </a:spcBef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Tố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cáo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chiến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tranh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tàn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ác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đẩy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gia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đình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li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tán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, chia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lìa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55874" y="3871141"/>
            <a:ext cx="2710466" cy="634027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166340" y="1495642"/>
            <a:ext cx="12109340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41423D"/>
                </a:solidFill>
                <a:latin typeface="#9Slide07 SVNUT Triumph Press"/>
              </a:rPr>
              <a:t>d. Chia </a:t>
            </a:r>
            <a:r>
              <a:rPr lang="en-US" sz="4999" dirty="0" err="1">
                <a:solidFill>
                  <a:srgbClr val="41423D"/>
                </a:solidFill>
                <a:latin typeface="#9Slide07 SVNUT Triumph Press"/>
              </a:rPr>
              <a:t>sẻ</a:t>
            </a:r>
            <a:r>
              <a:rPr lang="en-US" sz="4999" dirty="0">
                <a:solidFill>
                  <a:srgbClr val="41423D"/>
                </a:solidFill>
                <a:latin typeface="#9Slide07 SVNUT Triumph Press"/>
              </a:rPr>
              <a:t> </a:t>
            </a:r>
            <a:r>
              <a:rPr lang="en-US" sz="4999" dirty="0" err="1">
                <a:solidFill>
                  <a:srgbClr val="41423D"/>
                </a:solidFill>
                <a:latin typeface="#9Slide07 SVNUT Triumph Press"/>
              </a:rPr>
              <a:t>bài</a:t>
            </a:r>
            <a:r>
              <a:rPr lang="en-US" sz="4999" dirty="0">
                <a:solidFill>
                  <a:srgbClr val="41423D"/>
                </a:solidFill>
                <a:latin typeface="#9Slide07 SVNUT Triumph Press"/>
              </a:rPr>
              <a:t> </a:t>
            </a:r>
            <a:r>
              <a:rPr lang="en-US" sz="4999" dirty="0" err="1">
                <a:solidFill>
                  <a:srgbClr val="41423D"/>
                </a:solidFill>
                <a:latin typeface="#9Slide07 SVNUT Triumph Press"/>
              </a:rPr>
              <a:t>học</a:t>
            </a:r>
            <a:r>
              <a:rPr lang="en-US" sz="4999" dirty="0">
                <a:solidFill>
                  <a:srgbClr val="41423D"/>
                </a:solidFill>
                <a:latin typeface="#9Slide07 SVNUT Triumph Press"/>
              </a:rPr>
              <a:t> </a:t>
            </a:r>
            <a:r>
              <a:rPr lang="en-US" sz="4999" dirty="0" err="1">
                <a:solidFill>
                  <a:srgbClr val="41423D"/>
                </a:solidFill>
                <a:latin typeface="#9Slide07 SVNUT Triumph Press"/>
              </a:rPr>
              <a:t>về</a:t>
            </a:r>
            <a:r>
              <a:rPr lang="en-US" sz="4999" dirty="0">
                <a:solidFill>
                  <a:srgbClr val="41423D"/>
                </a:solidFill>
                <a:latin typeface="#9Slide07 SVNUT Triumph Press"/>
              </a:rPr>
              <a:t> </a:t>
            </a:r>
            <a:r>
              <a:rPr lang="en-US" sz="4999" dirty="0" err="1">
                <a:solidFill>
                  <a:srgbClr val="41423D"/>
                </a:solidFill>
                <a:latin typeface="#9Slide07 SVNUT Triumph Press"/>
              </a:rPr>
              <a:t>cách</a:t>
            </a:r>
            <a:r>
              <a:rPr lang="en-US" sz="4999" dirty="0">
                <a:solidFill>
                  <a:srgbClr val="41423D"/>
                </a:solidFill>
                <a:latin typeface="#9Slide07 SVNUT Triumph Press"/>
              </a:rPr>
              <a:t> </a:t>
            </a:r>
            <a:r>
              <a:rPr lang="en-US" sz="4999" dirty="0" err="1">
                <a:solidFill>
                  <a:srgbClr val="41423D"/>
                </a:solidFill>
                <a:latin typeface="#9Slide07 SVNUT Triumph Press"/>
              </a:rPr>
              <a:t>nghĩ</a:t>
            </a:r>
            <a:r>
              <a:rPr lang="en-US" sz="4999" dirty="0">
                <a:solidFill>
                  <a:srgbClr val="41423D"/>
                </a:solidFill>
                <a:latin typeface="#9Slide07 SVNUT Triumph Press"/>
              </a:rPr>
              <a:t> và </a:t>
            </a:r>
            <a:r>
              <a:rPr lang="en-US" sz="4999" dirty="0" err="1">
                <a:solidFill>
                  <a:srgbClr val="41423D"/>
                </a:solidFill>
                <a:latin typeface="#9Slide07 SVNUT Triumph Press"/>
              </a:rPr>
              <a:t>ứng</a:t>
            </a:r>
            <a:r>
              <a:rPr lang="en-US" sz="4999" dirty="0">
                <a:solidFill>
                  <a:srgbClr val="41423D"/>
                </a:solidFill>
                <a:latin typeface="#9Slide07 SVNUT Triumph Press"/>
              </a:rPr>
              <a:t> </a:t>
            </a:r>
            <a:r>
              <a:rPr lang="en-US" sz="4999" dirty="0" err="1">
                <a:solidFill>
                  <a:srgbClr val="41423D"/>
                </a:solidFill>
                <a:latin typeface="#9Slide07 SVNUT Triumph Press"/>
              </a:rPr>
              <a:t>xử</a:t>
            </a:r>
            <a:r>
              <a:rPr lang="en-US" sz="4999" dirty="0">
                <a:solidFill>
                  <a:srgbClr val="41423D"/>
                </a:solidFill>
                <a:latin typeface="#9Slide07 SVNUT Triumph Press"/>
              </a:rPr>
              <a:t> </a:t>
            </a:r>
            <a:r>
              <a:rPr lang="en-US" sz="4999" dirty="0" err="1">
                <a:solidFill>
                  <a:srgbClr val="41423D"/>
                </a:solidFill>
                <a:latin typeface="#9Slide07 SVNUT Triumph Press"/>
              </a:rPr>
              <a:t>của</a:t>
            </a:r>
            <a:r>
              <a:rPr lang="en-US" sz="4999" dirty="0">
                <a:solidFill>
                  <a:srgbClr val="41423D"/>
                </a:solidFill>
                <a:latin typeface="#9Slide07 SVNUT Triumph Press"/>
              </a:rPr>
              <a:t> </a:t>
            </a:r>
            <a:r>
              <a:rPr lang="en-US" sz="4999" dirty="0" err="1">
                <a:solidFill>
                  <a:srgbClr val="41423D"/>
                </a:solidFill>
                <a:latin typeface="#9Slide07 SVNUT Triumph Press"/>
              </a:rPr>
              <a:t>cá</a:t>
            </a:r>
            <a:r>
              <a:rPr lang="en-US" sz="4999" dirty="0">
                <a:solidFill>
                  <a:srgbClr val="41423D"/>
                </a:solidFill>
                <a:latin typeface="#9Slide07 SVNUT Triumph Press"/>
              </a:rPr>
              <a:t> </a:t>
            </a:r>
            <a:r>
              <a:rPr lang="en-US" sz="4999" dirty="0" err="1">
                <a:solidFill>
                  <a:srgbClr val="41423D"/>
                </a:solidFill>
                <a:latin typeface="#9Slide07 SVNUT Triumph Press"/>
              </a:rPr>
              <a:t>nhân</a:t>
            </a:r>
            <a:endParaRPr lang="en-US" sz="4999" dirty="0">
              <a:solidFill>
                <a:srgbClr val="41423D"/>
              </a:solidFill>
              <a:latin typeface="#9Slide07 SVNUT Triumph Pres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165" r="48774" b="51317"/>
          <a:stretch>
            <a:fillRect/>
          </a:stretch>
        </p:blipFill>
        <p:spPr>
          <a:xfrm>
            <a:off x="2282056" y="1751745"/>
            <a:ext cx="14266905" cy="72720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1102" b="41030"/>
          <a:stretch>
            <a:fillRect/>
          </a:stretch>
        </p:blipFill>
        <p:spPr>
          <a:xfrm rot="-108631">
            <a:off x="6817914" y="1377405"/>
            <a:ext cx="4652173" cy="7486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16321" b="7743"/>
          <a:stretch>
            <a:fillRect/>
          </a:stretch>
        </p:blipFill>
        <p:spPr>
          <a:xfrm>
            <a:off x="-7372359" y="-1725022"/>
            <a:ext cx="13581442" cy="4342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67771" y="5876513"/>
            <a:ext cx="3728914" cy="505901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141369" y="2677662"/>
            <a:ext cx="13723888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915350"/>
                </a:solidFill>
                <a:latin typeface="Fraunces Bold"/>
              </a:rPr>
              <a:t>BÀI 9: TÙY BÚT VÀ TẢN VĂN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25074" y="4086727"/>
            <a:ext cx="13723888" cy="376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79"/>
              </a:lnSpc>
            </a:pPr>
            <a:r>
              <a:rPr lang="en-US" sz="10699" dirty="0">
                <a:solidFill>
                  <a:srgbClr val="69210E"/>
                </a:solidFill>
                <a:latin typeface="#9Slide06 SVNWendi"/>
              </a:rPr>
              <a:t>NGƯỜI NGỒI ĐỢI </a:t>
            </a:r>
          </a:p>
          <a:p>
            <a:pPr algn="ctr">
              <a:lnSpc>
                <a:spcPts val="14979"/>
              </a:lnSpc>
            </a:pPr>
            <a:r>
              <a:rPr lang="en-US" sz="10699" dirty="0">
                <a:solidFill>
                  <a:srgbClr val="69210E"/>
                </a:solidFill>
                <a:latin typeface="#9Slide06 SVNWendi"/>
              </a:rPr>
              <a:t>TRƯỚC HIÊN NHÀ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472910">
            <a:off x="-439355" y="3889831"/>
            <a:ext cx="5442821" cy="8184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165" r="50724" b="57499"/>
          <a:stretch>
            <a:fillRect/>
          </a:stretch>
        </p:blipFill>
        <p:spPr>
          <a:xfrm>
            <a:off x="2656602" y="3029764"/>
            <a:ext cx="13723888" cy="60409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20827"/>
          <a:stretch>
            <a:fillRect/>
          </a:stretch>
        </p:blipFill>
        <p:spPr>
          <a:xfrm rot="-1647300">
            <a:off x="774415" y="6533575"/>
            <a:ext cx="1718360" cy="3779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45966"/>
          <a:stretch>
            <a:fillRect/>
          </a:stretch>
        </p:blipFill>
        <p:spPr>
          <a:xfrm rot="-1647300">
            <a:off x="2733192" y="7914941"/>
            <a:ext cx="1718360" cy="2579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20976" r="33873"/>
          <a:stretch>
            <a:fillRect/>
          </a:stretch>
        </p:blipFill>
        <p:spPr>
          <a:xfrm rot="859101">
            <a:off x="7162127" y="-2263929"/>
            <a:ext cx="12450556" cy="53749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31891" t="27887" r="16321" b="7743"/>
          <a:stretch>
            <a:fillRect/>
          </a:stretch>
        </p:blipFill>
        <p:spPr>
          <a:xfrm>
            <a:off x="-844099" y="0"/>
            <a:ext cx="8405218" cy="30297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37710" y="2736049"/>
            <a:ext cx="1837783" cy="18311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876974" y="834797"/>
            <a:ext cx="6559034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Fraunces Bold"/>
              </a:rPr>
              <a:t>4. LUYỆN TẬP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90323" y="4170602"/>
            <a:ext cx="11456445" cy="268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000000"/>
                </a:solidFill>
                <a:latin typeface="Roboto Condensed"/>
              </a:rPr>
              <a:t>Khái quát đặc điểm thể loại qua văn bản </a:t>
            </a:r>
            <a:r>
              <a:rPr lang="en-US" sz="5099">
                <a:solidFill>
                  <a:srgbClr val="000000"/>
                </a:solidFill>
                <a:latin typeface="Roboto Condensed Italics"/>
              </a:rPr>
              <a:t>Người ngồi đợi trước hiên nhà</a:t>
            </a:r>
            <a:r>
              <a:rPr lang="en-US" sz="5099">
                <a:solidFill>
                  <a:srgbClr val="000000"/>
                </a:solidFill>
                <a:latin typeface="Roboto Condensed"/>
              </a:rPr>
              <a:t> </a:t>
            </a:r>
          </a:p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000000"/>
                </a:solidFill>
                <a:latin typeface="Roboto Condensed"/>
              </a:rPr>
              <a:t>và rút ra kinh nghiệm đọc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A5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0827"/>
          <a:stretch>
            <a:fillRect/>
          </a:stretch>
        </p:blipFill>
        <p:spPr>
          <a:xfrm rot="-1647300">
            <a:off x="-419298" y="6104417"/>
            <a:ext cx="1718360" cy="37791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45966"/>
          <a:stretch>
            <a:fillRect/>
          </a:stretch>
        </p:blipFill>
        <p:spPr>
          <a:xfrm rot="-1647300">
            <a:off x="750568" y="7968736"/>
            <a:ext cx="1718360" cy="2579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20976" r="33873"/>
          <a:stretch>
            <a:fillRect/>
          </a:stretch>
        </p:blipFill>
        <p:spPr>
          <a:xfrm rot="859101">
            <a:off x="7429686" y="-4110086"/>
            <a:ext cx="12450556" cy="53749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1891" t="27887" r="16321" b="7743"/>
          <a:stretch>
            <a:fillRect/>
          </a:stretch>
        </p:blipFill>
        <p:spPr>
          <a:xfrm>
            <a:off x="-844099" y="0"/>
            <a:ext cx="8405218" cy="3029764"/>
          </a:xfrm>
          <a:prstGeom prst="rect">
            <a:avLst/>
          </a:prstGeom>
        </p:spPr>
      </p:pic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1028700" y="2342057"/>
          <a:ext cx="16888076" cy="7724775"/>
        </p:xfrm>
        <a:graphic>
          <a:graphicData uri="http://schemas.openxmlformats.org/drawingml/2006/table">
            <a:tbl>
              <a:tblPr/>
              <a:tblGrid>
                <a:gridCol w="4827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0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938">
                <a:tc>
                  <a:txBody>
                    <a:bodyPr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Roboto Condensed Bold"/>
                        </a:rPr>
                        <a:t>Đặc điểm của tản văn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82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Roboto Condensed Bold"/>
                        </a:rPr>
                        <a:t>Những biểu hiện trong </a:t>
                      </a:r>
                      <a:r>
                        <a:rPr lang="en-US" sz="2900">
                          <a:solidFill>
                            <a:srgbClr val="000000"/>
                          </a:solidFill>
                          <a:latin typeface="Roboto Condensed Bold Italics"/>
                        </a:rPr>
                        <a:t>Người ngồi đợi trước hiên nhà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8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5836">
                <a:tc>
                  <a:txBody>
                    <a:bodyPr/>
                    <a:lstStyle/>
                    <a:p>
                      <a:pPr algn="just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Roboto Condensed"/>
                        </a:rPr>
                        <a:t>Dựa trên một nét chấm phá để đưa ra tâm trạng, chủ kiến của mình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Roboto Condensed"/>
                        </a:rPr>
                        <a:t>Dì Bảy là người phụ nữ đức hạnh, đại diện cho phẩm chất của những người mẹ, người vợ Việt Nam anh hùng: thủy chung son sắt, hi sinh hạnh phúc cá nhân vì vận mệnh chung của đất nước.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6636">
                <a:tc>
                  <a:txBody>
                    <a:bodyPr/>
                    <a:lstStyle/>
                    <a:p>
                      <a:pPr algn="just">
                        <a:lnSpc>
                          <a:spcPts val="4060"/>
                        </a:lnSpc>
                        <a:defRPr/>
                      </a:pP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Nhẹ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nhàng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lặng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lẽ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hay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sôi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nổi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;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quyết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liệt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; sung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sướng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hay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buồn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rầu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căm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giận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,... 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Roboto Condensed"/>
                        </a:rPr>
                        <a:t>- Nhà văn thấu hiểu, đồng cảm với những khó khăn mà dì Bảy trải qua; ngợi ca đức hi sinh thầm lặng, lối sống tình nghĩa của dì Bảy.</a:t>
                      </a:r>
                      <a:endParaRPr lang="en-US" sz="1100"/>
                    </a:p>
                    <a:p>
                      <a:pPr algn="just">
                        <a:lnSpc>
                          <a:spcPts val="4060"/>
                        </a:lnSpc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Roboto Condensed"/>
                        </a:rPr>
                        <a:t>- Tình cảm đó được thể hiện trực tiếp khi văn bản được kể theo ngôi thứ nhất – nhân vật đứa cháu kể lại.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6365">
                <a:tc>
                  <a:txBody>
                    <a:bodyPr/>
                    <a:lstStyle/>
                    <a:p>
                      <a:pPr algn="just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000000"/>
                          </a:solidFill>
                          <a:latin typeface="Roboto Condensed"/>
                        </a:rPr>
                        <a:t>Giàu chất thơ, chất trữ tình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060"/>
                        </a:lnSpc>
                        <a:defRPr/>
                      </a:pP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Ngôn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ngữ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giàu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chất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thơ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lắng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đọng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xúc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  <a:p>
                      <a:pPr algn="just">
                        <a:lnSpc>
                          <a:spcPts val="4060"/>
                        </a:lnSpc>
                      </a:pP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Cách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miêu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tả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chân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thật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sinh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động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5864483" y="895350"/>
            <a:ext cx="6559034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Fraunces Bold"/>
              </a:rPr>
              <a:t>4.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165" r="50724" b="57499"/>
          <a:stretch>
            <a:fillRect/>
          </a:stretch>
        </p:blipFill>
        <p:spPr>
          <a:xfrm>
            <a:off x="2235403" y="3945314"/>
            <a:ext cx="13723888" cy="60409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20827"/>
          <a:stretch>
            <a:fillRect/>
          </a:stretch>
        </p:blipFill>
        <p:spPr>
          <a:xfrm rot="-1647300">
            <a:off x="774415" y="6533575"/>
            <a:ext cx="1718360" cy="3779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45966"/>
          <a:stretch>
            <a:fillRect/>
          </a:stretch>
        </p:blipFill>
        <p:spPr>
          <a:xfrm rot="-1647300">
            <a:off x="2733192" y="7914941"/>
            <a:ext cx="1718360" cy="2579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20976" r="33873"/>
          <a:stretch>
            <a:fillRect/>
          </a:stretch>
        </p:blipFill>
        <p:spPr>
          <a:xfrm rot="859101">
            <a:off x="7162127" y="-2263929"/>
            <a:ext cx="12450556" cy="53749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31891" t="27887" r="16321" b="7743"/>
          <a:stretch>
            <a:fillRect/>
          </a:stretch>
        </p:blipFill>
        <p:spPr>
          <a:xfrm>
            <a:off x="-844099" y="0"/>
            <a:ext cx="8405218" cy="30297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37710" y="2736049"/>
            <a:ext cx="1837783" cy="18311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876974" y="834797"/>
            <a:ext cx="6559034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Fraunces Bold"/>
              </a:rPr>
              <a:t>4. LUYỆN TẬP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28269" y="4069346"/>
            <a:ext cx="11456445" cy="5916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Kết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nối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 - </a:t>
            </a:r>
            <a:r>
              <a:rPr lang="en-US" sz="4800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4800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Bài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tản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văn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người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đọc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thấy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hi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sinh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thầm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lặng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và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lớn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lao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người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phụ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nữ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cuộc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chiến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tranh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bảo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vệ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Tổ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quốc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. Vấn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đề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ấy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gợi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em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suy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nghĩ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gì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khi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được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sống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hòa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bình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?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Hãy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viết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đoạn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văn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kh</a:t>
            </a:r>
            <a:r>
              <a:rPr lang="vi-VN" sz="4800" dirty="0">
                <a:solidFill>
                  <a:srgbClr val="000000"/>
                </a:solidFill>
                <a:latin typeface="Roboto Condensed Italics"/>
              </a:rPr>
              <a:t>oảng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5-7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câu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trả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lời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câu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hỏi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Roboto Condensed Italics"/>
              </a:rPr>
              <a:t>ấy</a:t>
            </a:r>
            <a:r>
              <a:rPr lang="en-US" sz="4800" dirty="0">
                <a:solidFill>
                  <a:srgbClr val="000000"/>
                </a:solidFill>
                <a:latin typeface="Roboto Condensed Italics"/>
              </a:rPr>
              <a:t>.</a:t>
            </a:r>
          </a:p>
          <a:p>
            <a:pPr algn="ctr">
              <a:lnSpc>
                <a:spcPts val="6719"/>
              </a:lnSpc>
            </a:pPr>
            <a:endParaRPr lang="en-US" sz="4800" dirty="0">
              <a:solidFill>
                <a:srgbClr val="000000"/>
              </a:solidFill>
              <a:latin typeface="Roboto Condensed Itali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A5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0827"/>
          <a:stretch>
            <a:fillRect/>
          </a:stretch>
        </p:blipFill>
        <p:spPr>
          <a:xfrm rot="-1647300">
            <a:off x="-419298" y="6104417"/>
            <a:ext cx="1718360" cy="37791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45966"/>
          <a:stretch>
            <a:fillRect/>
          </a:stretch>
        </p:blipFill>
        <p:spPr>
          <a:xfrm rot="-1647300">
            <a:off x="750568" y="7968736"/>
            <a:ext cx="1718360" cy="2579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20976" r="33873"/>
          <a:stretch>
            <a:fillRect/>
          </a:stretch>
        </p:blipFill>
        <p:spPr>
          <a:xfrm rot="859101">
            <a:off x="7429686" y="-4110086"/>
            <a:ext cx="12450556" cy="53749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1891" t="27887" r="16321" b="7743"/>
          <a:stretch>
            <a:fillRect/>
          </a:stretch>
        </p:blipFill>
        <p:spPr>
          <a:xfrm>
            <a:off x="-844099" y="0"/>
            <a:ext cx="8405218" cy="3029764"/>
          </a:xfrm>
          <a:prstGeom prst="rect">
            <a:avLst/>
          </a:prstGeom>
        </p:spPr>
      </p:pic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2073478" y="2342057"/>
          <a:ext cx="15843299" cy="7724775"/>
        </p:xfrm>
        <a:graphic>
          <a:graphicData uri="http://schemas.openxmlformats.org/drawingml/2006/table">
            <a:tbl>
              <a:tblPr/>
              <a:tblGrid>
                <a:gridCol w="1872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8132">
                <a:tc>
                  <a:txBody>
                    <a:bodyPr/>
                    <a:lstStyle/>
                    <a:p>
                      <a:pPr algn="just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Mở đoạn </a:t>
                      </a:r>
                      <a:endParaRPr lang="en-US" sz="1100"/>
                    </a:p>
                    <a:p>
                      <a:pPr algn="just">
                        <a:lnSpc>
                          <a:spcPts val="448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(1 câu)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48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Dẫn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dắt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văn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bản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“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ngồi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đợi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” =&gt; vấn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cuộc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hòa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1934">
                <a:tc>
                  <a:txBody>
                    <a:bodyPr/>
                    <a:lstStyle/>
                    <a:p>
                      <a:pPr algn="just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Thân đoạn </a:t>
                      </a:r>
                      <a:endParaRPr lang="en-US" sz="1100"/>
                    </a:p>
                    <a:p>
                      <a:pPr algn="just">
                        <a:lnSpc>
                          <a:spcPts val="448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(3-5 câu)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480"/>
                        </a:lnSpc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Việt Nam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hòa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như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hôm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nay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hi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sinh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xương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máu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mất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mát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cha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thế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  <a:p>
                      <a:pPr algn="just">
                        <a:lnSpc>
                          <a:spcPts val="448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Chúng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ta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hi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sinh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rồi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hành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đúng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đắn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:</a:t>
                      </a:r>
                    </a:p>
                    <a:p>
                      <a:pPr algn="just">
                        <a:lnSpc>
                          <a:spcPts val="448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+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biết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thương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binh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liệt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tham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tri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27/7</a:t>
                      </a:r>
                    </a:p>
                    <a:p>
                      <a:pPr algn="just">
                        <a:lnSpc>
                          <a:spcPts val="448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+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Thăm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hỏi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viên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mẹ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Việt Nam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anh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hùng</a:t>
                      </a:r>
                      <a:endParaRPr lang="en-US" sz="3200" dirty="0">
                        <a:solidFill>
                          <a:srgbClr val="000000"/>
                        </a:solidFill>
                        <a:latin typeface="Roboto Condensed"/>
                      </a:endParaRPr>
                    </a:p>
                    <a:p>
                      <a:pPr algn="just">
                        <a:lnSpc>
                          <a:spcPts val="448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+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dưỡng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đạo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đức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góp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vào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đẹp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đất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…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4709">
                <a:tc>
                  <a:txBody>
                    <a:bodyPr/>
                    <a:lstStyle/>
                    <a:p>
                      <a:pPr algn="just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Kết đoạn </a:t>
                      </a:r>
                      <a:endParaRPr lang="en-US" sz="1100"/>
                    </a:p>
                    <a:p>
                      <a:pPr algn="just">
                        <a:lnSpc>
                          <a:spcPts val="448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(1 câu)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48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Liên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bản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thân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9210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5864483" y="895350"/>
            <a:ext cx="6559034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Fraunces Bold"/>
              </a:rPr>
              <a:t>4.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2379456"/>
            <a:ext cx="16230600" cy="6705829"/>
            <a:chOff x="0" y="0"/>
            <a:chExt cx="5920967" cy="24463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967" cy="2446305"/>
            </a:xfrm>
            <a:custGeom>
              <a:avLst/>
              <a:gdLst/>
              <a:ahLst/>
              <a:cxnLst/>
              <a:rect l="l" t="t" r="r" b="b"/>
              <a:pathLst>
                <a:path w="5920967" h="2446305">
                  <a:moveTo>
                    <a:pt x="5796507" y="2446305"/>
                  </a:moveTo>
                  <a:lnTo>
                    <a:pt x="124460" y="2446305"/>
                  </a:lnTo>
                  <a:cubicBezTo>
                    <a:pt x="55880" y="2446305"/>
                    <a:pt x="0" y="2390425"/>
                    <a:pt x="0" y="23218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321845"/>
                  </a:lnTo>
                  <a:cubicBezTo>
                    <a:pt x="5920967" y="2390425"/>
                    <a:pt x="5865087" y="2446305"/>
                    <a:pt x="5796507" y="2446305"/>
                  </a:cubicBezTo>
                  <a:close/>
                </a:path>
              </a:pathLst>
            </a:custGeom>
            <a:solidFill>
              <a:srgbClr val="FCF4EA"/>
            </a:solidFill>
            <a:ln>
              <a:noFill/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768189">
            <a:off x="12368940" y="9378991"/>
            <a:ext cx="7659012" cy="3484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31891" t="27887" r="16321" b="7743"/>
          <a:stretch>
            <a:fillRect/>
          </a:stretch>
        </p:blipFill>
        <p:spPr>
          <a:xfrm>
            <a:off x="-844099" y="0"/>
            <a:ext cx="8405218" cy="30297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0200" r="10200"/>
          <a:stretch>
            <a:fillRect/>
          </a:stretch>
        </p:blipFill>
        <p:spPr>
          <a:xfrm rot="-1647300">
            <a:off x="16306396" y="-265566"/>
            <a:ext cx="1718360" cy="599651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926814" y="4374486"/>
            <a:ext cx="11802244" cy="206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5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99" dirty="0" err="1">
                <a:solidFill>
                  <a:srgbClr val="000000"/>
                </a:solidFill>
                <a:latin typeface="Roboto Condensed"/>
              </a:rPr>
              <a:t>mở</a:t>
            </a:r>
            <a:r>
              <a:rPr lang="en-US" sz="5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99" dirty="0" err="1">
                <a:solidFill>
                  <a:srgbClr val="000000"/>
                </a:solidFill>
                <a:latin typeface="Roboto Condensed"/>
              </a:rPr>
              <a:t>rộng</a:t>
            </a:r>
            <a:r>
              <a:rPr lang="en-US" sz="5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5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99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5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99" dirty="0" err="1">
                <a:solidFill>
                  <a:srgbClr val="000000"/>
                </a:solidFill>
                <a:latin typeface="Roboto Condensed"/>
              </a:rPr>
              <a:t>cùng</a:t>
            </a:r>
            <a:r>
              <a:rPr lang="en-US" sz="5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99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5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99" dirty="0" err="1">
                <a:solidFill>
                  <a:srgbClr val="000000"/>
                </a:solidFill>
                <a:latin typeface="Roboto Condensed"/>
              </a:rPr>
              <a:t>loại</a:t>
            </a:r>
            <a:r>
              <a:rPr lang="en-US" sz="5899" dirty="0">
                <a:solidFill>
                  <a:srgbClr val="000000"/>
                </a:solidFill>
                <a:latin typeface="Roboto Condensed"/>
              </a:rPr>
              <a:t>: </a:t>
            </a:r>
          </a:p>
          <a:p>
            <a:pPr algn="ctr">
              <a:lnSpc>
                <a:spcPts val="8259"/>
              </a:lnSpc>
            </a:pPr>
            <a:r>
              <a:rPr lang="en-US" sz="5899" i="1" dirty="0" err="1">
                <a:solidFill>
                  <a:srgbClr val="000000"/>
                </a:solidFill>
                <a:latin typeface="Roboto Condensed"/>
              </a:rPr>
              <a:t>T</a:t>
            </a:r>
            <a:r>
              <a:rPr lang="en-US" sz="5899" dirty="0" err="1">
                <a:solidFill>
                  <a:srgbClr val="000000"/>
                </a:solidFill>
                <a:latin typeface="Roboto Condensed Italics"/>
              </a:rPr>
              <a:t>rưa</a:t>
            </a:r>
            <a:r>
              <a:rPr lang="en-US" sz="58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5899" dirty="0" err="1">
                <a:solidFill>
                  <a:srgbClr val="000000"/>
                </a:solidFill>
                <a:latin typeface="Roboto Condensed Italics"/>
              </a:rPr>
              <a:t>tha</a:t>
            </a:r>
            <a:r>
              <a:rPr lang="en-US" sz="58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5899" dirty="0" err="1">
                <a:solidFill>
                  <a:srgbClr val="000000"/>
                </a:solidFill>
                <a:latin typeface="Roboto Condensed Italics"/>
              </a:rPr>
              <a:t>hương</a:t>
            </a:r>
            <a:endParaRPr lang="en-US" sz="5899" dirty="0">
              <a:solidFill>
                <a:srgbClr val="000000"/>
              </a:solidFill>
              <a:latin typeface="Roboto Condensed Itali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39914" y="920838"/>
            <a:ext cx="6376045" cy="1160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FFFFFF"/>
                </a:solidFill>
                <a:latin typeface="Fraunces Bold"/>
              </a:rPr>
              <a:t>5. VẬN DỤNG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165" r="50724" b="51317"/>
          <a:stretch>
            <a:fillRect/>
          </a:stretch>
        </p:blipFill>
        <p:spPr>
          <a:xfrm>
            <a:off x="2282056" y="1751745"/>
            <a:ext cx="13723888" cy="72720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6983" r="6983"/>
          <a:stretch>
            <a:fillRect/>
          </a:stretch>
        </p:blipFill>
        <p:spPr>
          <a:xfrm rot="-1141381">
            <a:off x="1182230" y="3626443"/>
            <a:ext cx="1718360" cy="5548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6983" r="6983"/>
          <a:stretch>
            <a:fillRect/>
          </a:stretch>
        </p:blipFill>
        <p:spPr>
          <a:xfrm rot="986403">
            <a:off x="15235951" y="2613675"/>
            <a:ext cx="1718360" cy="5548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41410" y="7262607"/>
            <a:ext cx="2714331" cy="20579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082307" y="1028700"/>
            <a:ext cx="1837783" cy="18311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108364" y="3959038"/>
            <a:ext cx="12071271" cy="293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9"/>
              </a:lnSpc>
            </a:pPr>
            <a:r>
              <a:rPr lang="en-US" sz="8399" dirty="0">
                <a:solidFill>
                  <a:srgbClr val="000000"/>
                </a:solidFill>
                <a:latin typeface="#9Slide05 Dear Saturday"/>
              </a:rPr>
              <a:t>Xin </a:t>
            </a:r>
            <a:r>
              <a:rPr lang="en-US" sz="8399" dirty="0" err="1">
                <a:solidFill>
                  <a:srgbClr val="000000"/>
                </a:solidFill>
                <a:latin typeface="#9Slide05 Dear Saturday"/>
              </a:rPr>
              <a:t>chào</a:t>
            </a:r>
            <a:r>
              <a:rPr lang="en-US" sz="8399" dirty="0">
                <a:solidFill>
                  <a:srgbClr val="000000"/>
                </a:solidFill>
                <a:latin typeface="#9Slide05 Dear Saturday"/>
              </a:rPr>
              <a:t> và </a:t>
            </a:r>
            <a:r>
              <a:rPr lang="en-US" sz="8399" dirty="0" err="1">
                <a:solidFill>
                  <a:srgbClr val="000000"/>
                </a:solidFill>
                <a:latin typeface="#9Slide05 Dear Saturday"/>
              </a:rPr>
              <a:t>hẹn</a:t>
            </a:r>
            <a:r>
              <a:rPr lang="en-US" sz="8399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8399" dirty="0" err="1">
                <a:solidFill>
                  <a:srgbClr val="000000"/>
                </a:solidFill>
                <a:latin typeface="#9Slide05 Dear Saturday"/>
              </a:rPr>
              <a:t>gặp</a:t>
            </a:r>
            <a:r>
              <a:rPr lang="en-US" sz="8399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8399" dirty="0" err="1">
                <a:solidFill>
                  <a:srgbClr val="000000"/>
                </a:solidFill>
                <a:latin typeface="#9Slide05 Dear Saturday"/>
              </a:rPr>
              <a:t>lại</a:t>
            </a:r>
            <a:r>
              <a:rPr lang="en-US" sz="8399" dirty="0">
                <a:solidFill>
                  <a:srgbClr val="000000"/>
                </a:solidFill>
                <a:latin typeface="#9Slide05 Dear Saturday"/>
              </a:rPr>
              <a:t> </a:t>
            </a:r>
          </a:p>
          <a:p>
            <a:pPr algn="ctr">
              <a:lnSpc>
                <a:spcPts val="11759"/>
              </a:lnSpc>
            </a:pPr>
            <a:r>
              <a:rPr lang="en-US" sz="8399" dirty="0" err="1">
                <a:solidFill>
                  <a:srgbClr val="000000"/>
                </a:solidFill>
                <a:latin typeface="#9Slide05 Dear Saturday"/>
              </a:rPr>
              <a:t>các</a:t>
            </a:r>
            <a:r>
              <a:rPr lang="en-US" sz="8399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8399" dirty="0" err="1">
                <a:solidFill>
                  <a:srgbClr val="000000"/>
                </a:solidFill>
                <a:latin typeface="#9Slide05 Dear Saturday"/>
              </a:rPr>
              <a:t>em</a:t>
            </a:r>
            <a:r>
              <a:rPr lang="en-US" sz="8399" dirty="0">
                <a:solidFill>
                  <a:srgbClr val="000000"/>
                </a:solidFill>
                <a:latin typeface="#9Slide05 Dear Saturday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00981" y="-1144516"/>
            <a:ext cx="16230600" cy="35504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72910">
            <a:off x="-473982" y="5918858"/>
            <a:ext cx="3005364" cy="4519345"/>
          </a:xfrm>
          <a:prstGeom prst="rect">
            <a:avLst/>
          </a:prstGeom>
        </p:spPr>
      </p:pic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2508178" y="3451167"/>
          <a:ext cx="15421597" cy="6600825"/>
        </p:xfrm>
        <a:graphic>
          <a:graphicData uri="http://schemas.openxmlformats.org/drawingml/2006/table">
            <a:tbl>
              <a:tblPr/>
              <a:tblGrid>
                <a:gridCol w="12278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4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0571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Tiêu</a:t>
                      </a:r>
                      <a:r>
                        <a:rPr lang="en-US" sz="3499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499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chí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94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FFFFFF"/>
                          </a:solidFill>
                          <a:latin typeface="Roboto Condensed Bold"/>
                        </a:rPr>
                        <a:t>Có  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94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FFFFFF"/>
                          </a:solidFill>
                          <a:latin typeface="Roboto Condensed Bold"/>
                        </a:rPr>
                        <a:t>Không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94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0571">
                <a:tc>
                  <a:txBody>
                    <a:bodyPr/>
                    <a:lstStyle/>
                    <a:p>
                      <a:pPr algn="l">
                        <a:lnSpc>
                          <a:spcPts val="4549"/>
                        </a:lnSpc>
                        <a:defRPr/>
                      </a:pPr>
                      <a:r>
                        <a:rPr lang="en-US" sz="3499">
                          <a:solidFill>
                            <a:srgbClr val="9A401B"/>
                          </a:solidFill>
                          <a:latin typeface="Roboto Condensed"/>
                        </a:rPr>
                        <a:t>Đọc trôi chảy, không bỏ từ, thêm từ.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5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5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4556">
                <a:tc>
                  <a:txBody>
                    <a:bodyPr/>
                    <a:lstStyle/>
                    <a:p>
                      <a:pPr algn="just">
                        <a:lnSpc>
                          <a:spcPts val="4549"/>
                        </a:lnSpc>
                        <a:defRPr/>
                      </a:pPr>
                      <a:r>
                        <a:rPr lang="en-US" sz="3499">
                          <a:solidFill>
                            <a:srgbClr val="9A401B"/>
                          </a:solidFill>
                          <a:latin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5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5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0571">
                <a:tc>
                  <a:txBody>
                    <a:bodyPr/>
                    <a:lstStyle/>
                    <a:p>
                      <a:pPr algn="just">
                        <a:lnSpc>
                          <a:spcPts val="4549"/>
                        </a:lnSpc>
                        <a:defRPr/>
                      </a:pPr>
                      <a:r>
                        <a:rPr lang="en-US" sz="3499">
                          <a:solidFill>
                            <a:srgbClr val="9A401B"/>
                          </a:solidFill>
                          <a:latin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5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5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4556">
                <a:tc>
                  <a:txBody>
                    <a:bodyPr/>
                    <a:lstStyle/>
                    <a:p>
                      <a:pPr algn="just">
                        <a:lnSpc>
                          <a:spcPts val="4549"/>
                        </a:lnSpc>
                        <a:defRPr/>
                      </a:pPr>
                      <a:r>
                        <a:rPr lang="en-US" sz="3499">
                          <a:solidFill>
                            <a:srgbClr val="9A401B"/>
                          </a:solidFill>
                          <a:latin typeface="Roboto Condensed"/>
                        </a:rPr>
                        <a:t>Sử dụng giọng điệu khác nhau để thể hiện được cảm xúc của người viết đối với nhân vật, sự việc.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54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54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15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976089" y="1693457"/>
            <a:ext cx="16335821" cy="1348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1995" lvl="1" indent="-420998">
              <a:lnSpc>
                <a:spcPts val="5459"/>
              </a:lnSpc>
              <a:buFont typeface="Arial"/>
              <a:buChar char="•"/>
            </a:pPr>
            <a:r>
              <a:rPr lang="en-US" sz="3899" dirty="0">
                <a:solidFill>
                  <a:srgbClr val="FFFFFF"/>
                </a:solidFill>
                <a:latin typeface="Roboto Condensed"/>
              </a:rPr>
              <a:t>GV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mời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hai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học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sinh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lần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lượt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đọc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thành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tiếng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văn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bản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.</a:t>
            </a:r>
          </a:p>
          <a:p>
            <a:pPr marL="841995" lvl="1" indent="-420998">
              <a:lnSpc>
                <a:spcPts val="5459"/>
              </a:lnSpc>
              <a:buFont typeface="Arial"/>
              <a:buChar char="•"/>
            </a:pPr>
            <a:r>
              <a:rPr lang="en-US" sz="3899" dirty="0">
                <a:solidFill>
                  <a:srgbClr val="FFFFFF"/>
                </a:solidFill>
                <a:latin typeface="Roboto Condensed"/>
              </a:rPr>
              <a:t>HS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biết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sử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dụng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các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chiến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lược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trong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khi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đọc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và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giải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thích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từ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khó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Roboto Condensed"/>
              </a:rPr>
              <a:t>trong</a:t>
            </a:r>
            <a:r>
              <a:rPr lang="en-US" sz="3899" dirty="0">
                <a:solidFill>
                  <a:srgbClr val="FFFFFF"/>
                </a:solidFill>
                <a:latin typeface="Roboto Condensed"/>
              </a:rPr>
              <a:t> VB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224002" y="479424"/>
            <a:ext cx="9577031" cy="927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Fraunces Bold"/>
              </a:rPr>
              <a:t>2. ĐỌC VĂN BẢN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1891" t="27887" r="16321" b="7743"/>
          <a:stretch>
            <a:fillRect/>
          </a:stretch>
        </p:blipFill>
        <p:spPr>
          <a:xfrm>
            <a:off x="-1371690" y="-669875"/>
            <a:ext cx="10515690" cy="37905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768189">
            <a:off x="12379900" y="7984542"/>
            <a:ext cx="9758800" cy="44402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9992" b="36766"/>
          <a:stretch>
            <a:fillRect/>
          </a:stretch>
        </p:blipFill>
        <p:spPr>
          <a:xfrm>
            <a:off x="9144000" y="139578"/>
            <a:ext cx="10082461" cy="13397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01647" y="3542029"/>
            <a:ext cx="11920420" cy="310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4399" dirty="0" err="1">
                <a:solidFill>
                  <a:srgbClr val="FFFFFF"/>
                </a:solidFill>
                <a:latin typeface="Roboto Condensed Bold"/>
              </a:rPr>
              <a:t>Nhiệm</a:t>
            </a:r>
            <a:r>
              <a:rPr lang="en-US" sz="4399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 Bold"/>
              </a:rPr>
              <a:t>vụ</a:t>
            </a:r>
            <a:r>
              <a:rPr lang="en-US" sz="4399" dirty="0">
                <a:solidFill>
                  <a:srgbClr val="FFFFFF"/>
                </a:solidFill>
                <a:latin typeface="Roboto Condensed Bold"/>
              </a:rPr>
              <a:t> 1:</a:t>
            </a:r>
            <a:r>
              <a:rPr lang="en-US" sz="4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"/>
              </a:rPr>
              <a:t>Đọc</a:t>
            </a:r>
            <a:r>
              <a:rPr lang="en-US" sz="4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"/>
              </a:rPr>
              <a:t>hộp</a:t>
            </a:r>
            <a:r>
              <a:rPr lang="en-US" sz="4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"/>
              </a:rPr>
              <a:t>thông</a:t>
            </a:r>
            <a:r>
              <a:rPr lang="en-US" sz="4399" dirty="0">
                <a:solidFill>
                  <a:srgbClr val="FFFFFF"/>
                </a:solidFill>
                <a:latin typeface="Roboto Condensed"/>
              </a:rPr>
              <a:t> tin </a:t>
            </a:r>
            <a:r>
              <a:rPr lang="en-US" sz="4399" dirty="0" err="1">
                <a:solidFill>
                  <a:srgbClr val="FFFFFF"/>
                </a:solidFill>
                <a:latin typeface="Roboto Condensed"/>
              </a:rPr>
              <a:t>về</a:t>
            </a:r>
            <a:r>
              <a:rPr lang="en-US" sz="4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4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"/>
              </a:rPr>
              <a:t>giả</a:t>
            </a:r>
            <a:r>
              <a:rPr lang="en-US" sz="4399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399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4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"/>
              </a:rPr>
              <a:t>phẩm</a:t>
            </a:r>
            <a:r>
              <a:rPr lang="en-US" sz="4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"/>
              </a:rPr>
              <a:t>trả</a:t>
            </a:r>
            <a:r>
              <a:rPr lang="en-US" sz="4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"/>
              </a:rPr>
              <a:t>lời</a:t>
            </a:r>
            <a:r>
              <a:rPr lang="en-US" sz="4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"/>
              </a:rPr>
              <a:t>câu</a:t>
            </a:r>
            <a:r>
              <a:rPr lang="en-US" sz="43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"/>
              </a:rPr>
              <a:t>hỏi</a:t>
            </a:r>
            <a:r>
              <a:rPr lang="en-US" sz="4399" dirty="0">
                <a:solidFill>
                  <a:srgbClr val="FFFFFF"/>
                </a:solidFill>
                <a:latin typeface="Roboto Condensed"/>
              </a:rPr>
              <a:t>: </a:t>
            </a:r>
            <a:r>
              <a:rPr lang="en-US" sz="4399" dirty="0" err="1">
                <a:solidFill>
                  <a:srgbClr val="FFFFFF"/>
                </a:solidFill>
                <a:latin typeface="Roboto Condensed Bold"/>
              </a:rPr>
              <a:t>Nêu</a:t>
            </a:r>
            <a:r>
              <a:rPr lang="en-US" sz="4399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 Bold"/>
              </a:rPr>
              <a:t>hiểu</a:t>
            </a:r>
            <a:r>
              <a:rPr lang="en-US" sz="4399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 Bold"/>
              </a:rPr>
              <a:t>biết</a:t>
            </a:r>
            <a:r>
              <a:rPr lang="en-US" sz="4399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 Bold"/>
              </a:rPr>
              <a:t>của</a:t>
            </a:r>
            <a:r>
              <a:rPr lang="en-US" sz="4399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 Bold"/>
              </a:rPr>
              <a:t>em</a:t>
            </a:r>
            <a:r>
              <a:rPr lang="en-US" sz="4399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 Bold"/>
              </a:rPr>
              <a:t>về</a:t>
            </a:r>
            <a:r>
              <a:rPr lang="en-US" sz="4399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 Bold"/>
              </a:rPr>
              <a:t>tác</a:t>
            </a:r>
            <a:r>
              <a:rPr lang="en-US" sz="4399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 Bold"/>
              </a:rPr>
              <a:t>giả</a:t>
            </a:r>
            <a:r>
              <a:rPr lang="en-US" sz="4399" dirty="0">
                <a:solidFill>
                  <a:srgbClr val="FFFFFF"/>
                </a:solidFill>
                <a:latin typeface="Roboto Condensed Bold"/>
              </a:rPr>
              <a:t> và </a:t>
            </a:r>
            <a:r>
              <a:rPr lang="en-US" sz="4399" dirty="0" err="1">
                <a:solidFill>
                  <a:srgbClr val="FFFFFF"/>
                </a:solidFill>
                <a:latin typeface="Roboto Condensed Bold"/>
              </a:rPr>
              <a:t>phong</a:t>
            </a:r>
            <a:r>
              <a:rPr lang="en-US" sz="4399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 Bold"/>
              </a:rPr>
              <a:t>cách</a:t>
            </a:r>
            <a:r>
              <a:rPr lang="en-US" sz="4399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 Bold"/>
              </a:rPr>
              <a:t>viết</a:t>
            </a:r>
            <a:r>
              <a:rPr lang="en-US" sz="4399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 Bold"/>
              </a:rPr>
              <a:t>của</a:t>
            </a:r>
            <a:r>
              <a:rPr lang="en-US" sz="4399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Roboto Condensed Bold"/>
              </a:rPr>
              <a:t>ông</a:t>
            </a:r>
            <a:r>
              <a:rPr lang="en-US" sz="4399" dirty="0">
                <a:solidFill>
                  <a:srgbClr val="FFFFFF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6159"/>
              </a:lnSpc>
            </a:pPr>
            <a:endParaRPr lang="en-US" sz="4399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955670" y="298277"/>
            <a:ext cx="9577031" cy="927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Fraunces Bold"/>
              </a:rPr>
              <a:t>3. KHÁM PHÁ VĂN BẢN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472910">
            <a:off x="474527" y="4683531"/>
            <a:ext cx="4823305" cy="7253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242" t="49673"/>
          <a:stretch>
            <a:fillRect/>
          </a:stretch>
        </p:blipFill>
        <p:spPr>
          <a:xfrm>
            <a:off x="-1073435" y="-382351"/>
            <a:ext cx="9505701" cy="14990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0976" r="33873"/>
          <a:stretch>
            <a:fillRect/>
          </a:stretch>
        </p:blipFill>
        <p:spPr>
          <a:xfrm rot="859101">
            <a:off x="9382108" y="-2320345"/>
            <a:ext cx="12450556" cy="53749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5278" r="48545" b="48490"/>
          <a:stretch>
            <a:fillRect/>
          </a:stretch>
        </p:blipFill>
        <p:spPr>
          <a:xfrm>
            <a:off x="362288" y="1529203"/>
            <a:ext cx="13053939" cy="10411381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968962" y="2543310"/>
            <a:ext cx="5276847" cy="8223916"/>
            <a:chOff x="0" y="0"/>
            <a:chExt cx="3365500" cy="5245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6"/>
              <a:stretch>
                <a:fillRect l="-106532" r="-10653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7"/>
              <a:stretch>
                <a:fillRect t="-7825" b="-7008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8"/>
              <a:stretch>
                <a:fillRect t="-137943" b="-27056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259300" y="2165006"/>
            <a:ext cx="1007952" cy="10272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97826" y="1644401"/>
            <a:ext cx="5464969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000000"/>
                </a:solidFill>
                <a:latin typeface="Roboto Condensed Bold"/>
              </a:rPr>
              <a:t>3.1 </a:t>
            </a:r>
            <a:r>
              <a:rPr lang="en-US" sz="4999" dirty="0" err="1">
                <a:solidFill>
                  <a:srgbClr val="000000"/>
                </a:solidFill>
                <a:latin typeface="Roboto Condensed Bold"/>
              </a:rPr>
              <a:t>Tác</a:t>
            </a:r>
            <a:r>
              <a:rPr lang="en-US" sz="4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Roboto Condensed Bold"/>
              </a:rPr>
              <a:t>giả</a:t>
            </a:r>
            <a:r>
              <a:rPr lang="en-US" sz="4999" dirty="0">
                <a:solidFill>
                  <a:srgbClr val="000000"/>
                </a:solidFill>
                <a:latin typeface="Roboto Condensed Bold"/>
              </a:rPr>
              <a:t>, </a:t>
            </a:r>
            <a:r>
              <a:rPr lang="en-US" sz="4999" dirty="0" err="1">
                <a:solidFill>
                  <a:srgbClr val="000000"/>
                </a:solidFill>
                <a:latin typeface="Roboto Condensed Bold"/>
              </a:rPr>
              <a:t>tác</a:t>
            </a:r>
            <a:r>
              <a:rPr lang="en-US" sz="49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Roboto Condensed Bold"/>
              </a:rPr>
              <a:t>phẩm</a:t>
            </a:r>
            <a:endParaRPr lang="en-US" sz="4999" dirty="0">
              <a:solidFill>
                <a:srgbClr val="000000"/>
              </a:solidFill>
              <a:latin typeface="Roboto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97826" y="2643877"/>
            <a:ext cx="12371136" cy="608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 dirty="0">
                <a:solidFill>
                  <a:srgbClr val="000000"/>
                </a:solidFill>
                <a:latin typeface="Roboto Condensed Bold"/>
              </a:rPr>
              <a:t>a. </a:t>
            </a:r>
            <a:r>
              <a:rPr lang="en-US" sz="4299" dirty="0" err="1">
                <a:solidFill>
                  <a:srgbClr val="000000"/>
                </a:solidFill>
                <a:latin typeface="Roboto Condensed Bold"/>
              </a:rPr>
              <a:t>Tác</a:t>
            </a:r>
            <a:r>
              <a:rPr lang="en-US" sz="42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Bold"/>
              </a:rPr>
              <a:t>giả</a:t>
            </a:r>
            <a:r>
              <a:rPr lang="en-US" sz="4299" dirty="0">
                <a:solidFill>
                  <a:srgbClr val="000000"/>
                </a:solidFill>
                <a:latin typeface="Roboto Condensed Bold"/>
              </a:rPr>
              <a:t>: Huỳnh Như Phương</a:t>
            </a:r>
          </a:p>
          <a:p>
            <a:pPr marL="928369" lvl="1" indent="-464185" algn="just">
              <a:lnSpc>
                <a:spcPts val="6019"/>
              </a:lnSpc>
              <a:buFont typeface="Arial"/>
              <a:buChar char="•"/>
            </a:pP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Quê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quán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Quảng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Ngãi</a:t>
            </a:r>
            <a:endParaRPr lang="en-US" sz="4299" dirty="0">
              <a:solidFill>
                <a:srgbClr val="000000"/>
              </a:solidFill>
              <a:latin typeface="Roboto Condensed"/>
            </a:endParaRPr>
          </a:p>
          <a:p>
            <a:pPr marL="928369" lvl="1" indent="-464185" algn="just">
              <a:lnSpc>
                <a:spcPts val="6019"/>
              </a:lnSpc>
              <a:buFont typeface="Arial"/>
              <a:buChar char="•"/>
            </a:pP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Năm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sinh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: 1955 </a:t>
            </a:r>
          </a:p>
          <a:p>
            <a:pPr marL="928369" lvl="1" indent="-464185" algn="just">
              <a:lnSpc>
                <a:spcPts val="6019"/>
              </a:lnSpc>
              <a:buFont typeface="Arial"/>
              <a:buChar char="•"/>
            </a:pP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loại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sáng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Phê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bình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928369" lvl="1" indent="-464185" algn="just">
              <a:lnSpc>
                <a:spcPts val="6019"/>
              </a:lnSpc>
              <a:buFont typeface="Arial"/>
              <a:buChar char="•"/>
            </a:pP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tiêu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biểu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Dẫn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vào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tác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phẩm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văn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chương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(1986);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Trường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phá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thức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Nga (2007),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Những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nguồn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cảm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hứng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văn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học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(2008),…</a:t>
            </a:r>
          </a:p>
          <a:p>
            <a:pPr algn="just">
              <a:lnSpc>
                <a:spcPts val="6019"/>
              </a:lnSpc>
            </a:pPr>
            <a:endParaRPr lang="en-US" sz="4299" dirty="0">
              <a:solidFill>
                <a:srgbClr val="000000"/>
              </a:solidFill>
              <a:latin typeface="Roboto Condensed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781986" y="262375"/>
            <a:ext cx="9577031" cy="100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Fraunces Bold"/>
              </a:rPr>
              <a:t>3. KHÁM PHÁ VĂN BẢN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472910">
            <a:off x="11004575" y="8314039"/>
            <a:ext cx="4823305" cy="7253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242" t="49673"/>
          <a:stretch>
            <a:fillRect/>
          </a:stretch>
        </p:blipFill>
        <p:spPr>
          <a:xfrm>
            <a:off x="-834894" y="-26949"/>
            <a:ext cx="9505701" cy="14990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0976" r="33873"/>
          <a:stretch>
            <a:fillRect/>
          </a:stretch>
        </p:blipFill>
        <p:spPr>
          <a:xfrm rot="859101">
            <a:off x="9382108" y="-2320345"/>
            <a:ext cx="12450556" cy="53749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5278" r="50127" b="48490"/>
          <a:stretch>
            <a:fillRect/>
          </a:stretch>
        </p:blipFill>
        <p:spPr>
          <a:xfrm>
            <a:off x="362288" y="1529203"/>
            <a:ext cx="12606675" cy="10411381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968962" y="2543310"/>
            <a:ext cx="5276847" cy="8223916"/>
            <a:chOff x="0" y="0"/>
            <a:chExt cx="3365500" cy="5245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6"/>
              <a:stretch>
                <a:fillRect l="-106532" r="-10653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7"/>
              <a:stretch>
                <a:fillRect t="-7825" b="-7008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8"/>
              <a:stretch>
                <a:fillRect t="-137943" b="-27056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259300" y="2165006"/>
            <a:ext cx="1007952" cy="10272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97826" y="1824534"/>
            <a:ext cx="5464969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Roboto Condensed Bold"/>
              </a:rPr>
              <a:t>3.1 Tác giả, tác phẩm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97826" y="2643877"/>
            <a:ext cx="11834418" cy="455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endParaRPr dirty="0"/>
          </a:p>
          <a:p>
            <a:pPr algn="just">
              <a:lnSpc>
                <a:spcPts val="6019"/>
              </a:lnSpc>
            </a:pPr>
            <a:r>
              <a:rPr lang="en-US" sz="4299" dirty="0">
                <a:solidFill>
                  <a:srgbClr val="000000"/>
                </a:solidFill>
                <a:latin typeface="Roboto Condensed Bold"/>
              </a:rPr>
              <a:t>b. </a:t>
            </a:r>
            <a:r>
              <a:rPr lang="en-US" sz="4299" dirty="0" err="1">
                <a:solidFill>
                  <a:srgbClr val="000000"/>
                </a:solidFill>
                <a:latin typeface="Roboto Condensed Bold"/>
              </a:rPr>
              <a:t>Tác</a:t>
            </a:r>
            <a:r>
              <a:rPr lang="en-US" sz="42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Bold"/>
              </a:rPr>
              <a:t>phẩm</a:t>
            </a:r>
            <a:endParaRPr lang="en-US" sz="4299" dirty="0">
              <a:solidFill>
                <a:srgbClr val="000000"/>
              </a:solidFill>
              <a:latin typeface="Roboto Condensed Bold"/>
            </a:endParaRPr>
          </a:p>
          <a:p>
            <a:pPr algn="just">
              <a:lnSpc>
                <a:spcPts val="6019"/>
              </a:lnSpc>
            </a:pPr>
            <a:endParaRPr lang="en-US" sz="4299" dirty="0">
              <a:solidFill>
                <a:srgbClr val="000000"/>
              </a:solidFill>
              <a:latin typeface="Roboto Condensed Bold"/>
            </a:endParaRPr>
          </a:p>
          <a:p>
            <a:pPr algn="just">
              <a:lnSpc>
                <a:spcPts val="6019"/>
              </a:lnSpc>
            </a:pP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Xuất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xứ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Trích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Thành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phố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-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những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thước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phim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quay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chậm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, NXB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Trẻ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, TP.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Hồ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Chí Minh, 2018. </a:t>
            </a:r>
          </a:p>
          <a:p>
            <a:pPr algn="just">
              <a:lnSpc>
                <a:spcPts val="6019"/>
              </a:lnSpc>
            </a:pPr>
            <a:endParaRPr lang="en-US" sz="42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781986" y="262375"/>
            <a:ext cx="9577031" cy="100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Fraunces Bold"/>
              </a:rPr>
              <a:t>3. KHÁM PHÁ VĂN BẢN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472910">
            <a:off x="8269481" y="6207135"/>
            <a:ext cx="6987653" cy="10507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242" t="49673"/>
          <a:stretch>
            <a:fillRect/>
          </a:stretch>
        </p:blipFill>
        <p:spPr>
          <a:xfrm>
            <a:off x="0" y="0"/>
            <a:ext cx="9505701" cy="14990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0976" r="33873"/>
          <a:stretch>
            <a:fillRect/>
          </a:stretch>
        </p:blipFill>
        <p:spPr>
          <a:xfrm rot="859101">
            <a:off x="9382108" y="-2320345"/>
            <a:ext cx="12450556" cy="53749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5278" r="53951" b="48490"/>
          <a:stretch>
            <a:fillRect/>
          </a:stretch>
        </p:blipFill>
        <p:spPr>
          <a:xfrm>
            <a:off x="6266181" y="2557524"/>
            <a:ext cx="11525699" cy="104113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259300" y="2165006"/>
            <a:ext cx="1007952" cy="102721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501720" y="3176270"/>
            <a:ext cx="11054622" cy="684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Roboto Condensed Bold"/>
              </a:rPr>
              <a:t>Báo cáo nhiệm vụ ở nhà theo nhóm</a:t>
            </a:r>
          </a:p>
          <a:p>
            <a:pPr marL="928369" lvl="1" indent="-464185" algn="just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Roboto Condensed"/>
              </a:rPr>
              <a:t>Lớp chia thành 4 nhóm, mỗi nhóm chuẩn bị nhiệm vụ riêng (ở nhà) </a:t>
            </a:r>
          </a:p>
          <a:p>
            <a:pPr marL="928369" lvl="1" indent="-464185" algn="just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Roboto Condensed"/>
              </a:rPr>
              <a:t>Khi nhóm nào trình bày, các nhóm khác lắng nghe, ghi chép nội dung chính và đặt câu hỏi cho nhóm đó. </a:t>
            </a:r>
          </a:p>
          <a:p>
            <a:pPr marL="928369" lvl="1" indent="-464185" algn="just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000000"/>
                </a:solidFill>
                <a:latin typeface="Roboto Condensed"/>
              </a:rPr>
              <a:t>Thời gian đặt câu hỏi và trả lời câu hỏi cho mỗi nhóm: 2 phút</a:t>
            </a:r>
          </a:p>
          <a:p>
            <a:pPr algn="just">
              <a:lnSpc>
                <a:spcPts val="6019"/>
              </a:lnSpc>
            </a:pPr>
            <a:endParaRPr lang="en-US" sz="4299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266181" y="1290696"/>
            <a:ext cx="9577031" cy="1009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Fraunces Bold"/>
              </a:rPr>
              <a:t>3. KHÁM PHÁ VĂN BẢN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5278" t="35707" r="64237" b="48490"/>
          <a:stretch>
            <a:fillRect/>
          </a:stretch>
        </p:blipFill>
        <p:spPr>
          <a:xfrm>
            <a:off x="1292224" y="3679628"/>
            <a:ext cx="4485058" cy="166220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10322" y="4089093"/>
            <a:ext cx="11054622" cy="7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en-US" sz="4299" dirty="0" err="1">
                <a:solidFill>
                  <a:srgbClr val="000000"/>
                </a:solidFill>
                <a:latin typeface="Roboto Condensed Bold"/>
              </a:rPr>
              <a:t>Nhiệm</a:t>
            </a:r>
            <a:r>
              <a:rPr lang="en-US" sz="42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Bold"/>
              </a:rPr>
              <a:t>vụ</a:t>
            </a:r>
            <a:r>
              <a:rPr lang="en-US" sz="4299" dirty="0">
                <a:solidFill>
                  <a:srgbClr val="000000"/>
                </a:solidFill>
                <a:latin typeface="Roboto Condensed Bold"/>
              </a:rPr>
              <a:t> 2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472910">
            <a:off x="447518" y="6600175"/>
            <a:ext cx="4548766" cy="684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427" r="39615" b="36763"/>
          <a:stretch>
            <a:fillRect/>
          </a:stretch>
        </p:blipFill>
        <p:spPr>
          <a:xfrm>
            <a:off x="1527058" y="2890646"/>
            <a:ext cx="5798650" cy="63676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8658" t="40379" r="5585"/>
          <a:stretch>
            <a:fillRect/>
          </a:stretch>
        </p:blipFill>
        <p:spPr>
          <a:xfrm rot="-9334208">
            <a:off x="11607291" y="-2200514"/>
            <a:ext cx="8614985" cy="40552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1891" t="27887" r="16321" b="7743"/>
          <a:stretch>
            <a:fillRect/>
          </a:stretch>
        </p:blipFill>
        <p:spPr>
          <a:xfrm>
            <a:off x="-1079510" y="-1230380"/>
            <a:ext cx="8405218" cy="30297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t="21102" b="41030"/>
          <a:stretch>
            <a:fillRect/>
          </a:stretch>
        </p:blipFill>
        <p:spPr>
          <a:xfrm rot="-108631">
            <a:off x="2523834" y="2610692"/>
            <a:ext cx="3805098" cy="6123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12427" r="6031" b="28911"/>
          <a:stretch>
            <a:fillRect/>
          </a:stretch>
        </p:blipFill>
        <p:spPr>
          <a:xfrm>
            <a:off x="8647510" y="2165521"/>
            <a:ext cx="9023712" cy="73516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t="21102" b="41030"/>
          <a:stretch>
            <a:fillRect/>
          </a:stretch>
        </p:blipFill>
        <p:spPr>
          <a:xfrm rot="-108631">
            <a:off x="11256817" y="1852193"/>
            <a:ext cx="3805098" cy="6123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822593" y="1316930"/>
            <a:ext cx="1207580" cy="12075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555576" y="591804"/>
            <a:ext cx="1207580" cy="120758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27058" y="3206808"/>
            <a:ext cx="5272663" cy="5763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74" lvl="1" indent="-442587" algn="just">
              <a:lnSpc>
                <a:spcPts val="5739"/>
              </a:lnSpc>
              <a:buFont typeface="Arial"/>
              <a:buChar char="•"/>
            </a:pP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tại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sao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dì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Bảy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dượng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Bảy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phải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xa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nhau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?</a:t>
            </a:r>
          </a:p>
          <a:p>
            <a:pPr marL="885174" lvl="1" indent="-442587" algn="just">
              <a:lnSpc>
                <a:spcPts val="5739"/>
              </a:lnSpc>
              <a:buFont typeface="Arial"/>
              <a:buChar char="•"/>
            </a:pP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Tìm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chi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tiết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khắc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họa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phận và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chất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dượng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Bảy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35462" y="2662859"/>
            <a:ext cx="8223838" cy="648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74" lvl="1" indent="-442587" algn="just">
              <a:lnSpc>
                <a:spcPts val="5739"/>
              </a:lnSpc>
              <a:buFont typeface="Arial"/>
              <a:buChar char="•"/>
            </a:pP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dì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Bảy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lên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chất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đẹp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đẽ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? Theo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ảnh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dì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Bảy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đại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diện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đối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xã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hội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lúc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bấy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giờ</a:t>
            </a:r>
            <a:endParaRPr lang="en-US" sz="4099" dirty="0">
              <a:solidFill>
                <a:srgbClr val="000000"/>
              </a:solidFill>
              <a:latin typeface="Roboto Condensed"/>
            </a:endParaRPr>
          </a:p>
          <a:p>
            <a:pPr marL="885174" lvl="1" indent="-442587" algn="just">
              <a:lnSpc>
                <a:spcPts val="5739"/>
              </a:lnSpc>
              <a:buFont typeface="Arial"/>
              <a:buChar char="•"/>
            </a:pP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Nhan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“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ngồi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đợi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trước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hiên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nhà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”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giúp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liên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tưởng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đến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ai? Theo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ảnh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này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xuất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kì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chiến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tranh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472910">
            <a:off x="5784876" y="7613975"/>
            <a:ext cx="4548766" cy="684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4241" r="2084" b="38576"/>
          <a:stretch>
            <a:fillRect/>
          </a:stretch>
        </p:blipFill>
        <p:spPr>
          <a:xfrm>
            <a:off x="1028700" y="2890646"/>
            <a:ext cx="10125672" cy="63676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8658" t="40379" r="5585"/>
          <a:stretch>
            <a:fillRect/>
          </a:stretch>
        </p:blipFill>
        <p:spPr>
          <a:xfrm rot="-9334208">
            <a:off x="11607291" y="-2200514"/>
            <a:ext cx="8614985" cy="40552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1891" t="27887" r="16321" b="7743"/>
          <a:stretch>
            <a:fillRect/>
          </a:stretch>
        </p:blipFill>
        <p:spPr>
          <a:xfrm>
            <a:off x="-1079510" y="-1230380"/>
            <a:ext cx="8405218" cy="30297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t="21102" b="41030"/>
          <a:stretch>
            <a:fillRect/>
          </a:stretch>
        </p:blipFill>
        <p:spPr>
          <a:xfrm rot="-108631">
            <a:off x="4060481" y="2584467"/>
            <a:ext cx="3805098" cy="6123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32398" t="12427" r="6031" b="36763"/>
          <a:stretch>
            <a:fillRect/>
          </a:stretch>
        </p:blipFill>
        <p:spPr>
          <a:xfrm>
            <a:off x="11758747" y="2165521"/>
            <a:ext cx="5912476" cy="63676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t="21102" b="41030"/>
          <a:stretch>
            <a:fillRect/>
          </a:stretch>
        </p:blipFill>
        <p:spPr>
          <a:xfrm rot="-108631">
            <a:off x="12812435" y="1859341"/>
            <a:ext cx="3805098" cy="6123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277862" y="1028700"/>
            <a:ext cx="1370337" cy="13703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029816" y="343532"/>
            <a:ext cx="1370337" cy="137033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97406" y="3490464"/>
            <a:ext cx="8931249" cy="5039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74" lvl="1" indent="-442587" algn="just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Roboto Condensed"/>
              </a:rPr>
              <a:t>Bài tản văn dùng ngôi kể thứ mấy? Theo em việc dàng ngôi kể đó có tác dụng gì trong việc thể hiện đặc trưng thể loại tản văn?</a:t>
            </a:r>
          </a:p>
          <a:p>
            <a:pPr marL="885174" lvl="1" indent="-442587" algn="just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Roboto Condensed"/>
              </a:rPr>
              <a:t>Tìm những từ ngữ, câu văn thể hiện tình cảm, cảm xúc của nhân vật người cháu về hình ảnh dì Bảy.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76060" y="3180583"/>
            <a:ext cx="4683240" cy="359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Roboto Condensed"/>
              </a:rPr>
              <a:t>Hãy chứng minh văn bản “Người ngồi đợi trước hiên nhà” mang đặc trưng ngôn ngữ của thể loại tản văn.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472910">
            <a:off x="9591518" y="6866875"/>
            <a:ext cx="4548766" cy="684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1796</Words>
  <Application>Microsoft Office PowerPoint</Application>
  <PresentationFormat>Custom</PresentationFormat>
  <Paragraphs>133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Fraunces Bold</vt:lpstr>
      <vt:lpstr>Roboto Condensed</vt:lpstr>
      <vt:lpstr>Roboto Condensed Bold Italics</vt:lpstr>
      <vt:lpstr>#9Slide06 SVNWendi</vt:lpstr>
      <vt:lpstr>#9Slide06 SVNWendi Bold</vt:lpstr>
      <vt:lpstr>Roboto Condensed Italics</vt:lpstr>
      <vt:lpstr>#9Slide07 SVNUT Triumph Press Bold</vt:lpstr>
      <vt:lpstr>Roboto Condensed Bold</vt:lpstr>
      <vt:lpstr>#9Slide05 Dear Saturday</vt:lpstr>
      <vt:lpstr>Calibri</vt:lpstr>
      <vt:lpstr>#9Slide07 SVNUT Triumph Press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7CD - B9 - Doc 2</dc:title>
  <dc:creator>This MC</dc:creator>
  <cp:lastModifiedBy>Admin</cp:lastModifiedBy>
  <cp:revision>5</cp:revision>
  <dcterms:created xsi:type="dcterms:W3CDTF">2006-08-16T00:00:00Z</dcterms:created>
  <dcterms:modified xsi:type="dcterms:W3CDTF">2024-01-24T13:42:55Z</dcterms:modified>
  <dc:identifier>DAFaa-sqNGk</dc:identifier>
</cp:coreProperties>
</file>