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Fraunces Bold" panose="020B0604020202020204" charset="0"/>
      <p:regular r:id="rId26"/>
    </p:embeddedFont>
    <p:embeddedFont>
      <p:font typeface="Calibri" panose="020F0502020204030204" pitchFamily="34" charset="0"/>
      <p:regular r:id="rId27"/>
      <p:bold r:id="rId28"/>
      <p:italic r:id="rId29"/>
      <p:boldItalic r:id="rId30"/>
    </p:embeddedFont>
    <p:embeddedFont>
      <p:font typeface="Roboto Condensed" panose="020B0604020202020204" charset="0"/>
      <p:regular r:id="rId31"/>
      <p:bold r:id="rId32"/>
      <p:italic r:id="rId33"/>
      <p:boldItalic r:id="rId34"/>
    </p:embeddedFont>
    <p:embeddedFont>
      <p:font typeface="Roboto Condensed Bold Italics" panose="020B0604020202020204" charset="0"/>
      <p:regular r:id="rId35"/>
    </p:embeddedFont>
    <p:embeddedFont>
      <p:font typeface="#9Slide07 SFU Jamaica" panose="020B0604020202020204" charset="0"/>
      <p:regular r:id="rId36"/>
    </p:embeddedFont>
    <p:embeddedFont>
      <p:font typeface="Roboto Condensed Italics" panose="020B0604020202020204" charset="0"/>
      <p:regular r:id="rId37"/>
    </p:embeddedFont>
    <p:embeddedFont>
      <p:font typeface="Roboto Condensed Bold" panose="020B0604020202020204" charset="0"/>
      <p:bold r:id="rId38"/>
    </p:embeddedFont>
    <p:embeddedFont>
      <p:font typeface="#9Slide05 VL Fadilla" panose="020B0604020202020204" charset="0"/>
      <p:regular r:id="rId39"/>
    </p:embeddedFont>
    <p:embeddedFont>
      <p:font typeface="#9Slide05 Dear Saturday"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7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68.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36.png"/><Relationship Id="rId14" Type="http://schemas.openxmlformats.org/officeDocument/2006/relationships/image" Target="../media/image70.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svg"/><Relationship Id="rId3" Type="http://schemas.openxmlformats.org/officeDocument/2006/relationships/image" Target="../media/image39.png"/><Relationship Id="rId7" Type="http://schemas.openxmlformats.org/officeDocument/2006/relationships/image" Target="../media/image4.png"/><Relationship Id="rId12" Type="http://schemas.openxmlformats.org/officeDocument/2006/relationships/image" Target="../media/image41.png"/><Relationship Id="rId17"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74.svg"/><Relationship Id="rId10" Type="http://schemas.openxmlformats.org/officeDocument/2006/relationships/image" Target="../media/image11.svg"/><Relationship Id="rId4" Type="http://schemas.openxmlformats.org/officeDocument/2006/relationships/image" Target="../media/image72.svg"/><Relationship Id="rId9" Type="http://schemas.openxmlformats.org/officeDocument/2006/relationships/image" Target="../media/image6.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76.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76.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76.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18" Type="http://schemas.openxmlformats.org/officeDocument/2006/relationships/image" Target="../media/image7.sv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5.svg"/><Relationship Id="rId17" Type="http://schemas.openxmlformats.org/officeDocument/2006/relationships/image" Target="../media/image4.png"/><Relationship Id="rId2" Type="http://schemas.openxmlformats.org/officeDocument/2006/relationships/image" Target="../media/image18.jpeg"/><Relationship Id="rId16" Type="http://schemas.openxmlformats.org/officeDocument/2006/relationships/image" Target="../media/image45.svg"/><Relationship Id="rId20"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13.png"/><Relationship Id="rId5" Type="http://schemas.openxmlformats.org/officeDocument/2006/relationships/image" Target="../media/image29.png"/><Relationship Id="rId15" Type="http://schemas.openxmlformats.org/officeDocument/2006/relationships/image" Target="../media/image25.png"/><Relationship Id="rId10" Type="http://schemas.openxmlformats.org/officeDocument/2006/relationships/image" Target="../media/image42.svg"/><Relationship Id="rId19" Type="http://schemas.openxmlformats.org/officeDocument/2006/relationships/image" Target="../media/image45.png"/><Relationship Id="rId4" Type="http://schemas.openxmlformats.org/officeDocument/2006/relationships/image" Target="../media/image50.svg"/><Relationship Id="rId9" Type="http://schemas.openxmlformats.org/officeDocument/2006/relationships/image" Target="../media/image23.png"/><Relationship Id="rId1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0.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12.png"/><Relationship Id="rId18" Type="http://schemas.openxmlformats.org/officeDocument/2006/relationships/image" Target="../media/image96.sv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92.svg"/><Relationship Id="rId17" Type="http://schemas.openxmlformats.org/officeDocument/2006/relationships/image" Target="../media/image53.png"/><Relationship Id="rId2" Type="http://schemas.openxmlformats.org/officeDocument/2006/relationships/image" Target="../media/image18.jpe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50.png"/><Relationship Id="rId14"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png"/><Relationship Id="rId18" Type="http://schemas.openxmlformats.org/officeDocument/2006/relationships/image" Target="../media/image13.svg"/><Relationship Id="rId3" Type="http://schemas.openxmlformats.org/officeDocument/2006/relationships/image" Target="../media/image54.png"/><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7.png"/><Relationship Id="rId2" Type="http://schemas.openxmlformats.org/officeDocument/2006/relationships/image" Target="../media/image1.jpeg"/><Relationship Id="rId16"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4.png"/><Relationship Id="rId5" Type="http://schemas.openxmlformats.org/officeDocument/2006/relationships/image" Target="../media/image55.png"/><Relationship Id="rId15" Type="http://schemas.openxmlformats.org/officeDocument/2006/relationships/image" Target="../media/image6.png"/><Relationship Id="rId10" Type="http://schemas.openxmlformats.org/officeDocument/2006/relationships/image" Target="../media/image5.svg"/><Relationship Id="rId19" Type="http://schemas.openxmlformats.org/officeDocument/2006/relationships/image" Target="../media/image56.png"/><Relationship Id="rId4" Type="http://schemas.openxmlformats.org/officeDocument/2006/relationships/image" Target="../media/image98.svg"/><Relationship Id="rId9" Type="http://schemas.openxmlformats.org/officeDocument/2006/relationships/image" Target="../media/image3.png"/><Relationship Id="rId1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32.png"/><Relationship Id="rId12" Type="http://schemas.openxmlformats.org/officeDocument/2006/relationships/image" Target="../media/image64.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35.png"/><Relationship Id="rId5" Type="http://schemas.openxmlformats.org/officeDocument/2006/relationships/image" Target="../media/image12.png"/><Relationship Id="rId10" Type="http://schemas.openxmlformats.org/officeDocument/2006/relationships/image" Target="../media/image94.svg"/><Relationship Id="rId4" Type="http://schemas.openxmlformats.org/officeDocument/2006/relationships/image" Target="../media/image92.svg"/><Relationship Id="rId9" Type="http://schemas.openxmlformats.org/officeDocument/2006/relationships/image" Target="../media/image52.png"/><Relationship Id="rId14" Type="http://schemas.openxmlformats.org/officeDocument/2006/relationships/image" Target="../media/image96.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7.svg"/><Relationship Id="rId2" Type="http://schemas.openxmlformats.org/officeDocument/2006/relationships/image" Target="../media/image1.jpe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14.png"/><Relationship Id="rId14" Type="http://schemas.openxmlformats.org/officeDocument/2006/relationships/image" Target="../media/image29.svg"/></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35.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51.png"/><Relationship Id="rId3" Type="http://schemas.openxmlformats.org/officeDocument/2006/relationships/image" Target="../media/image22.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62.svg"/><Relationship Id="rId4" Type="http://schemas.openxmlformats.org/officeDocument/2006/relationships/image" Target="../media/image40.svg"/><Relationship Id="rId9" Type="http://schemas.openxmlformats.org/officeDocument/2006/relationships/image" Target="../media/image34.png"/><Relationship Id="rId14" Type="http://schemas.openxmlformats.org/officeDocument/2006/relationships/image" Target="../media/image92.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18" Type="http://schemas.openxmlformats.org/officeDocument/2006/relationships/image" Target="../media/image103.sv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5.svg"/><Relationship Id="rId17" Type="http://schemas.openxmlformats.org/officeDocument/2006/relationships/image" Target="../media/image57.png"/><Relationship Id="rId2" Type="http://schemas.openxmlformats.org/officeDocument/2006/relationships/image" Target="../media/image18.jpeg"/><Relationship Id="rId16" Type="http://schemas.openxmlformats.org/officeDocument/2006/relationships/image" Target="../media/image45.sv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13.png"/><Relationship Id="rId5" Type="http://schemas.openxmlformats.org/officeDocument/2006/relationships/image" Target="../media/image29.png"/><Relationship Id="rId15" Type="http://schemas.openxmlformats.org/officeDocument/2006/relationships/image" Target="../media/image25.png"/><Relationship Id="rId10" Type="http://schemas.openxmlformats.org/officeDocument/2006/relationships/image" Target="../media/image42.svg"/><Relationship Id="rId19" Type="http://schemas.openxmlformats.org/officeDocument/2006/relationships/image" Target="../media/image4.png"/><Relationship Id="rId4" Type="http://schemas.openxmlformats.org/officeDocument/2006/relationships/image" Target="../media/image50.svg"/><Relationship Id="rId9" Type="http://schemas.openxmlformats.org/officeDocument/2006/relationships/image" Target="../media/image23.png"/><Relationship Id="rId14" Type="http://schemas.openxmlformats.org/officeDocument/2006/relationships/image" Target="../media/image78.svg"/></Relationships>
</file>

<file path=ppt/slides/_rels/slide2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51.png"/><Relationship Id="rId3" Type="http://schemas.openxmlformats.org/officeDocument/2006/relationships/image" Target="../media/image22.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62.svg"/><Relationship Id="rId4" Type="http://schemas.openxmlformats.org/officeDocument/2006/relationships/image" Target="../media/image40.svg"/><Relationship Id="rId9" Type="http://schemas.openxmlformats.org/officeDocument/2006/relationships/image" Target="../media/image34.png"/><Relationship Id="rId14" Type="http://schemas.openxmlformats.org/officeDocument/2006/relationships/image" Target="../media/image92.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36.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svg"/><Relationship Id="rId4"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2.png"/><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1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27.pn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7.svg"/><Relationship Id="rId5" Type="http://schemas.openxmlformats.org/officeDocument/2006/relationships/image" Target="../media/image23.png"/><Relationship Id="rId15" Type="http://schemas.openxmlformats.org/officeDocument/2006/relationships/image" Target="../media/image5.svg"/><Relationship Id="rId10" Type="http://schemas.openxmlformats.org/officeDocument/2006/relationships/image" Target="../media/image4.png"/><Relationship Id="rId19" Type="http://schemas.openxmlformats.org/officeDocument/2006/relationships/image" Target="../media/image9.png"/><Relationship Id="rId4" Type="http://schemas.openxmlformats.org/officeDocument/2006/relationships/image" Target="../media/image23.svg"/><Relationship Id="rId9" Type="http://schemas.openxmlformats.org/officeDocument/2006/relationships/image" Target="../media/image45.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45.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25.png"/><Relationship Id="rId5" Type="http://schemas.openxmlformats.org/officeDocument/2006/relationships/image" Target="../media/image29.png"/><Relationship Id="rId10" Type="http://schemas.openxmlformats.org/officeDocument/2006/relationships/image" Target="../media/image5.svg"/><Relationship Id="rId4" Type="http://schemas.openxmlformats.org/officeDocument/2006/relationships/image" Target="../media/image50.svg"/><Relationship Id="rId9" Type="http://schemas.openxmlformats.org/officeDocument/2006/relationships/image" Target="../media/image13.png"/><Relationship Id="rId1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5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25.svg"/><Relationship Id="rId4" Type="http://schemas.openxmlformats.org/officeDocument/2006/relationships/image" Target="../media/image47.svg"/><Relationship Id="rId9" Type="http://schemas.openxmlformats.org/officeDocument/2006/relationships/image" Target="../media/image14.png"/><Relationship Id="rId14" Type="http://schemas.openxmlformats.org/officeDocument/2006/relationships/image" Target="../media/image56.svg"/></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2.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12.png"/><Relationship Id="rId5" Type="http://schemas.openxmlformats.org/officeDocument/2006/relationships/image" Target="../media/image32.png"/><Relationship Id="rId10" Type="http://schemas.openxmlformats.org/officeDocument/2006/relationships/image" Target="../media/image62.svg"/><Relationship Id="rId4" Type="http://schemas.openxmlformats.org/officeDocument/2006/relationships/image" Target="../media/image40.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png"/><Relationship Id="rId12" Type="http://schemas.openxmlformats.org/officeDocument/2006/relationships/image" Target="../media/image68.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66.svg"/><Relationship Id="rId4" Type="http://schemas.openxmlformats.org/officeDocument/2006/relationships/image" Target="../media/image15.svg"/><Relationship Id="rId9" Type="http://schemas.openxmlformats.org/officeDocument/2006/relationships/image" Target="../media/image36.png"/><Relationship Id="rId1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85" t="7428" r="2202" b="12016"/>
          <a:stretch>
            <a:fillRect/>
          </a:stretch>
        </p:blipFill>
        <p:spPr>
          <a:xfrm>
            <a:off x="-17721" y="-24411"/>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53027">
            <a:off x="15715624" y="605593"/>
            <a:ext cx="2540207" cy="75816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924812">
            <a:off x="1000857" y="691224"/>
            <a:ext cx="973013" cy="119454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79817" y="8012023"/>
            <a:ext cx="1718654" cy="165850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15472">
            <a:off x="14814672" y="6046075"/>
            <a:ext cx="3456041" cy="465887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647441" y="6278473"/>
            <a:ext cx="496559" cy="496559"/>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259300" y="995405"/>
            <a:ext cx="496559" cy="496559"/>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71676">
            <a:off x="-294718" y="5710288"/>
            <a:ext cx="2024505" cy="836688"/>
          </a:xfrm>
          <a:prstGeom prst="rect">
            <a:avLst/>
          </a:prstGeom>
        </p:spPr>
      </p:pic>
      <p:sp>
        <p:nvSpPr>
          <p:cNvPr id="10" name="TextBox 10"/>
          <p:cNvSpPr txBox="1"/>
          <p:nvPr/>
        </p:nvSpPr>
        <p:spPr>
          <a:xfrm>
            <a:off x="1896030" y="580132"/>
            <a:ext cx="9762570" cy="1164999"/>
          </a:xfrm>
          <a:prstGeom prst="rect">
            <a:avLst/>
          </a:prstGeom>
        </p:spPr>
        <p:txBody>
          <a:bodyPr wrap="square" lIns="0" tIns="0" rIns="0" bIns="0" rtlCol="0" anchor="t">
            <a:spAutoFit/>
          </a:bodyPr>
          <a:lstStyle/>
          <a:p>
            <a:pPr marL="755537" lvl="1" algn="ctr">
              <a:lnSpc>
                <a:spcPts val="9799"/>
              </a:lnSpc>
            </a:pPr>
            <a:r>
              <a:rPr lang="en-US" sz="6998" dirty="0">
                <a:solidFill>
                  <a:srgbClr val="FFFFFF"/>
                </a:solidFill>
                <a:latin typeface="Fraunces Bold"/>
              </a:rPr>
              <a:t>1. CHUẨN BỊ ĐỌC</a:t>
            </a:r>
          </a:p>
        </p:txBody>
      </p:sp>
      <p:grpSp>
        <p:nvGrpSpPr>
          <p:cNvPr id="11" name="Group 11"/>
          <p:cNvGrpSpPr/>
          <p:nvPr/>
        </p:nvGrpSpPr>
        <p:grpSpPr>
          <a:xfrm rot="497985">
            <a:off x="10836484" y="-1962272"/>
            <a:ext cx="8992257" cy="16181809"/>
            <a:chOff x="0" y="0"/>
            <a:chExt cx="11989675" cy="21575745"/>
          </a:xfrm>
        </p:grpSpPr>
        <p:sp>
          <p:nvSpPr>
            <p:cNvPr id="12" name="AutoShape 12"/>
            <p:cNvSpPr/>
            <p:nvPr/>
          </p:nvSpPr>
          <p:spPr>
            <a:xfrm>
              <a:off x="271618" y="0"/>
              <a:ext cx="11718057" cy="21449124"/>
            </a:xfrm>
            <a:prstGeom prst="rect">
              <a:avLst/>
            </a:prstGeom>
            <a:solidFill>
              <a:srgbClr val="FDFCF5"/>
            </a:solidFill>
          </p:spPr>
        </p:sp>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4662652" y="4923418"/>
              <a:ext cx="21314979" cy="11989675"/>
            </a:xfrm>
            <a:prstGeom prst="rect">
              <a:avLst/>
            </a:prstGeom>
          </p:spPr>
        </p:pic>
      </p:grpSp>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678338" y="353034"/>
            <a:ext cx="3365455" cy="3390110"/>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896030" y="2690644"/>
            <a:ext cx="12132253" cy="13135313"/>
          </a:xfrm>
          <a:prstGeom prst="rect">
            <a:avLst/>
          </a:prstGeom>
        </p:spPr>
      </p:pic>
      <p:sp>
        <p:nvSpPr>
          <p:cNvPr id="16" name="TextBox 16"/>
          <p:cNvSpPr txBox="1"/>
          <p:nvPr/>
        </p:nvSpPr>
        <p:spPr>
          <a:xfrm>
            <a:off x="4311283" y="3253118"/>
            <a:ext cx="7715978" cy="2385268"/>
          </a:xfrm>
          <a:prstGeom prst="rect">
            <a:avLst/>
          </a:prstGeom>
        </p:spPr>
        <p:txBody>
          <a:bodyPr wrap="square" lIns="0" tIns="0" rIns="0" bIns="0" rtlCol="0" anchor="t">
            <a:spAutoFit/>
          </a:bodyPr>
          <a:lstStyle/>
          <a:p>
            <a:pPr algn="ctr">
              <a:lnSpc>
                <a:spcPts val="18618"/>
              </a:lnSpc>
              <a:spcBef>
                <a:spcPct val="0"/>
              </a:spcBef>
            </a:pPr>
            <a:r>
              <a:rPr lang="en-US" sz="13299" dirty="0" err="1">
                <a:solidFill>
                  <a:srgbClr val="F7CE28"/>
                </a:solidFill>
                <a:latin typeface="#9Slide05 VL Fadilla"/>
              </a:rPr>
              <a:t>Lời</a:t>
            </a:r>
            <a:r>
              <a:rPr lang="en-US" sz="13299" dirty="0">
                <a:solidFill>
                  <a:srgbClr val="F7CE28"/>
                </a:solidFill>
                <a:latin typeface="#9Slide05 VL Fadilla"/>
              </a:rPr>
              <a:t> </a:t>
            </a:r>
            <a:r>
              <a:rPr lang="en-US" sz="13299" dirty="0" err="1">
                <a:solidFill>
                  <a:srgbClr val="F7CE28"/>
                </a:solidFill>
                <a:latin typeface="#9Slide05 VL Fadilla"/>
              </a:rPr>
              <a:t>ru</a:t>
            </a:r>
            <a:r>
              <a:rPr lang="en-US" sz="13299" dirty="0">
                <a:solidFill>
                  <a:srgbClr val="F7CE28"/>
                </a:solidFill>
                <a:latin typeface="#9Slide05 VL Fadilla"/>
              </a:rPr>
              <a:t> </a:t>
            </a:r>
            <a:r>
              <a:rPr lang="en-US" sz="13299" dirty="0" err="1">
                <a:solidFill>
                  <a:srgbClr val="F7CE28"/>
                </a:solidFill>
                <a:latin typeface="#9Slide05 VL Fadilla"/>
              </a:rPr>
              <a:t>xưa</a:t>
            </a:r>
            <a:endParaRPr lang="en-US" sz="13299" dirty="0">
              <a:solidFill>
                <a:srgbClr val="F7CE28"/>
              </a:solidFill>
              <a:latin typeface="#9Slide05 VL Fadilla"/>
            </a:endParaRPr>
          </a:p>
        </p:txBody>
      </p:sp>
      <p:sp>
        <p:nvSpPr>
          <p:cNvPr id="17" name="TextBox 17"/>
          <p:cNvSpPr txBox="1"/>
          <p:nvPr/>
        </p:nvSpPr>
        <p:spPr>
          <a:xfrm>
            <a:off x="3196401" y="5827649"/>
            <a:ext cx="8327104" cy="3373755"/>
          </a:xfrm>
          <a:prstGeom prst="rect">
            <a:avLst/>
          </a:prstGeom>
        </p:spPr>
        <p:txBody>
          <a:bodyPr lIns="0" tIns="0" rIns="0" bIns="0" rtlCol="0" anchor="t">
            <a:spAutoFit/>
          </a:bodyPr>
          <a:lstStyle/>
          <a:p>
            <a:pPr algn="ctr">
              <a:lnSpc>
                <a:spcPts val="6719"/>
              </a:lnSpc>
            </a:pPr>
            <a:r>
              <a:rPr lang="en-US" sz="4800" dirty="0">
                <a:solidFill>
                  <a:srgbClr val="CBC2ED"/>
                </a:solidFill>
                <a:latin typeface="Roboto Condensed"/>
              </a:rPr>
              <a:t>https://www.youtube.com/watch?v=3TsmBAnJKHk</a:t>
            </a:r>
          </a:p>
          <a:p>
            <a:pPr algn="ctr">
              <a:lnSpc>
                <a:spcPts val="6719"/>
              </a:lnSpc>
            </a:pPr>
            <a:endParaRPr lang="en-US" sz="4800" dirty="0">
              <a:solidFill>
                <a:srgbClr val="CBC2ED"/>
              </a:solidFill>
              <a:latin typeface="Roboto Condensed"/>
            </a:endParaRPr>
          </a:p>
          <a:p>
            <a:pPr algn="ctr">
              <a:lnSpc>
                <a:spcPts val="6719"/>
              </a:lnSpc>
            </a:pPr>
            <a:endParaRPr lang="en-US" sz="4800" dirty="0">
              <a:solidFill>
                <a:srgbClr val="CBC2ED"/>
              </a:solidFill>
              <a:latin typeface="Roboto Condensed"/>
            </a:endParaRPr>
          </a:p>
        </p:txBody>
      </p:sp>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83" y="7566914"/>
            <a:ext cx="3365455" cy="33901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grpSp>
        <p:nvGrpSpPr>
          <p:cNvPr id="3" name="Group 3"/>
          <p:cNvGrpSpPr/>
          <p:nvPr/>
        </p:nvGrpSpPr>
        <p:grpSpPr>
          <a:xfrm rot="497985">
            <a:off x="15153631" y="-1228652"/>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1209717" y="1134219"/>
            <a:ext cx="2419435" cy="9999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19075" y="7798739"/>
            <a:ext cx="1735525" cy="47101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3333" y="-178644"/>
            <a:ext cx="1038334" cy="100246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3506" y="2309486"/>
            <a:ext cx="7251602" cy="10332594"/>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477786" flipH="1">
            <a:off x="-887594" y="8196489"/>
            <a:ext cx="3108687" cy="253781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667110" y="1179628"/>
            <a:ext cx="8044557" cy="11462451"/>
          </a:xfrm>
          <a:prstGeom prst="rect">
            <a:avLst/>
          </a:prstGeom>
        </p:spPr>
      </p:pic>
      <p:sp>
        <p:nvSpPr>
          <p:cNvPr id="12" name="TextBox 12"/>
          <p:cNvSpPr txBox="1"/>
          <p:nvPr/>
        </p:nvSpPr>
        <p:spPr>
          <a:xfrm>
            <a:off x="1838386" y="3960008"/>
            <a:ext cx="5764526" cy="2950845"/>
          </a:xfrm>
          <a:prstGeom prst="rect">
            <a:avLst/>
          </a:prstGeom>
        </p:spPr>
        <p:txBody>
          <a:bodyPr lIns="0" tIns="0" rIns="0" bIns="0" rtlCol="0" anchor="t">
            <a:spAutoFit/>
          </a:bodyPr>
          <a:lstStyle/>
          <a:p>
            <a:pPr algn="just">
              <a:lnSpc>
                <a:spcPts val="5879"/>
              </a:lnSpc>
              <a:spcBef>
                <a:spcPct val="0"/>
              </a:spcBef>
            </a:pPr>
            <a:r>
              <a:rPr lang="en-US" sz="4199">
                <a:solidFill>
                  <a:srgbClr val="7B6767"/>
                </a:solidFill>
                <a:latin typeface="Roboto Condensed"/>
              </a:rPr>
              <a:t>Chứng minh văn bản “Trưa tha hương” mang đặc trưng của ngôn ngữ tùy bút.</a:t>
            </a:r>
          </a:p>
        </p:txBody>
      </p:sp>
      <p:sp>
        <p:nvSpPr>
          <p:cNvPr id="13" name="TextBox 13"/>
          <p:cNvSpPr txBox="1"/>
          <p:nvPr/>
        </p:nvSpPr>
        <p:spPr>
          <a:xfrm>
            <a:off x="9254156" y="3149690"/>
            <a:ext cx="6271428" cy="5922645"/>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7B6767"/>
                </a:solidFill>
                <a:latin typeface="Roboto Condensed"/>
              </a:rPr>
              <a:t>Có một bạn nói: “Hát ru nghe thật nhàm chán và nhạt nhẽo.” Sau khi học xong văn bản, em sẽ chia sẻ với bạn đó điều gì?</a:t>
            </a:r>
          </a:p>
          <a:p>
            <a:pPr marL="906780" lvl="1" indent="-453390" algn="just">
              <a:lnSpc>
                <a:spcPts val="5880"/>
              </a:lnSpc>
              <a:spcBef>
                <a:spcPct val="0"/>
              </a:spcBef>
              <a:buFont typeface="Arial"/>
              <a:buChar char="•"/>
            </a:pPr>
            <a:r>
              <a:rPr lang="en-US" sz="4200">
                <a:solidFill>
                  <a:srgbClr val="7B6767"/>
                </a:solidFill>
                <a:latin typeface="Roboto Condensed"/>
              </a:rPr>
              <a:t>Thông điệp mà văn bản muốn gửi gắm đến chúng ta là gì?</a:t>
            </a:r>
          </a:p>
        </p:txBody>
      </p:sp>
      <p:sp>
        <p:nvSpPr>
          <p:cNvPr id="14" name="TextBox 14"/>
          <p:cNvSpPr txBox="1"/>
          <p:nvPr/>
        </p:nvSpPr>
        <p:spPr>
          <a:xfrm>
            <a:off x="4102772" y="2223761"/>
            <a:ext cx="1642914"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7B6767"/>
                </a:solidFill>
                <a:latin typeface="Roboto Condensed Bold"/>
              </a:rPr>
              <a:t>Nhóm</a:t>
            </a:r>
            <a:r>
              <a:rPr lang="en-US" sz="4200" dirty="0">
                <a:solidFill>
                  <a:srgbClr val="7B6767"/>
                </a:solidFill>
                <a:latin typeface="Roboto Condensed Bold"/>
              </a:rPr>
              <a:t> 3</a:t>
            </a:r>
          </a:p>
        </p:txBody>
      </p:sp>
      <p:sp>
        <p:nvSpPr>
          <p:cNvPr id="15" name="TextBox 15"/>
          <p:cNvSpPr txBox="1"/>
          <p:nvPr/>
        </p:nvSpPr>
        <p:spPr>
          <a:xfrm>
            <a:off x="12389870" y="1230312"/>
            <a:ext cx="1642914" cy="721995"/>
          </a:xfrm>
          <a:prstGeom prst="rect">
            <a:avLst/>
          </a:prstGeom>
        </p:spPr>
        <p:txBody>
          <a:bodyPr lIns="0" tIns="0" rIns="0" bIns="0" rtlCol="0" anchor="t">
            <a:spAutoFit/>
          </a:bodyPr>
          <a:lstStyle/>
          <a:p>
            <a:pPr algn="ctr">
              <a:lnSpc>
                <a:spcPts val="5880"/>
              </a:lnSpc>
              <a:spcBef>
                <a:spcPct val="0"/>
              </a:spcBef>
            </a:pPr>
            <a:r>
              <a:rPr lang="en-US" sz="4200">
                <a:solidFill>
                  <a:srgbClr val="7B6767"/>
                </a:solidFill>
                <a:latin typeface="Roboto Condensed Bold"/>
              </a:rPr>
              <a:t>Nhóm 4</a:t>
            </a:r>
          </a:p>
        </p:txBody>
      </p:sp>
      <p:sp>
        <p:nvSpPr>
          <p:cNvPr id="16" name="TextBox 16"/>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85" t="7428" r="2202" b="1201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53027">
            <a:off x="-455211" y="-298344"/>
            <a:ext cx="2540207" cy="75816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924812">
            <a:off x="8657494" y="3589462"/>
            <a:ext cx="973013" cy="119454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79817" y="8012023"/>
            <a:ext cx="1718654" cy="165850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47441" y="6278473"/>
            <a:ext cx="496559" cy="49655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20459" y="995405"/>
            <a:ext cx="2435400" cy="243540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71676">
            <a:off x="-523492" y="8167628"/>
            <a:ext cx="4439083" cy="183458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2985147" y="2744463"/>
            <a:ext cx="12545792" cy="7276559"/>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215472">
            <a:off x="14810138" y="7691583"/>
            <a:ext cx="3456041" cy="4658879"/>
          </a:xfrm>
          <a:prstGeom prst="rect">
            <a:avLst/>
          </a:prstGeom>
        </p:spPr>
      </p:pic>
      <p:sp>
        <p:nvSpPr>
          <p:cNvPr id="11" name="TextBox 11"/>
          <p:cNvSpPr txBox="1"/>
          <p:nvPr/>
        </p:nvSpPr>
        <p:spPr>
          <a:xfrm>
            <a:off x="1099152" y="2658738"/>
            <a:ext cx="4539648" cy="655916"/>
          </a:xfrm>
          <a:prstGeom prst="rect">
            <a:avLst/>
          </a:prstGeom>
        </p:spPr>
        <p:txBody>
          <a:bodyPr wrap="square" lIns="0" tIns="0" rIns="0" bIns="0" rtlCol="0" anchor="t">
            <a:spAutoFit/>
          </a:bodyPr>
          <a:lstStyle/>
          <a:p>
            <a:pPr>
              <a:lnSpc>
                <a:spcPts val="5320"/>
              </a:lnSpc>
              <a:spcBef>
                <a:spcPct val="0"/>
              </a:spcBef>
            </a:pPr>
            <a:r>
              <a:rPr lang="en-US" sz="3800" dirty="0">
                <a:solidFill>
                  <a:srgbClr val="FFFFFF"/>
                </a:solidFill>
                <a:latin typeface="#9Slide05 Dear Saturday Bold"/>
              </a:rPr>
              <a:t>a. </a:t>
            </a:r>
            <a:r>
              <a:rPr lang="en-US" sz="3800" dirty="0" err="1">
                <a:solidFill>
                  <a:srgbClr val="FFFFFF"/>
                </a:solidFill>
                <a:latin typeface="#9Slide05 Dear Saturday Bold"/>
              </a:rPr>
              <a:t>Chất</a:t>
            </a:r>
            <a:r>
              <a:rPr lang="en-US" sz="3800" dirty="0">
                <a:solidFill>
                  <a:srgbClr val="FFFFFF"/>
                </a:solidFill>
                <a:latin typeface="#9Slide05 Dear Saturday Bold"/>
              </a:rPr>
              <a:t> </a:t>
            </a:r>
            <a:r>
              <a:rPr lang="en-US" sz="3800" dirty="0" err="1">
                <a:solidFill>
                  <a:srgbClr val="FFFFFF"/>
                </a:solidFill>
                <a:latin typeface="#9Slide05 Dear Saturday Bold"/>
              </a:rPr>
              <a:t>trữ</a:t>
            </a:r>
            <a:r>
              <a:rPr lang="en-US" sz="3800" dirty="0">
                <a:solidFill>
                  <a:srgbClr val="FFFFFF"/>
                </a:solidFill>
                <a:latin typeface="#9Slide05 Dear Saturday Bold"/>
              </a:rPr>
              <a:t> </a:t>
            </a:r>
            <a:r>
              <a:rPr lang="en-US" sz="3800" dirty="0" err="1">
                <a:solidFill>
                  <a:srgbClr val="FFFFFF"/>
                </a:solidFill>
                <a:latin typeface="#9Slide05 Dear Saturday Bold"/>
              </a:rPr>
              <a:t>tình</a:t>
            </a:r>
            <a:endParaRPr lang="en-US" sz="3800" dirty="0">
              <a:solidFill>
                <a:srgbClr val="FFFFFF"/>
              </a:solidFill>
              <a:latin typeface="#9Slide05 Dear Saturday Bold"/>
            </a:endParaRPr>
          </a:p>
        </p:txBody>
      </p:sp>
      <p:sp>
        <p:nvSpPr>
          <p:cNvPr id="12" name="TextBox 12"/>
          <p:cNvSpPr txBox="1"/>
          <p:nvPr/>
        </p:nvSpPr>
        <p:spPr>
          <a:xfrm>
            <a:off x="3616356" y="5032052"/>
            <a:ext cx="11283372" cy="4026537"/>
          </a:xfrm>
          <a:prstGeom prst="rect">
            <a:avLst/>
          </a:prstGeom>
        </p:spPr>
        <p:txBody>
          <a:bodyPr lIns="0" tIns="0" rIns="0" bIns="0" rtlCol="0" anchor="t">
            <a:spAutoFit/>
          </a:bodyPr>
          <a:lstStyle/>
          <a:p>
            <a:pPr algn="just">
              <a:lnSpc>
                <a:spcPts val="6438"/>
              </a:lnSpc>
            </a:pPr>
            <a:r>
              <a:rPr lang="en-US" sz="4599">
                <a:solidFill>
                  <a:srgbClr val="4A7F61"/>
                </a:solidFill>
                <a:latin typeface="Roboto Condensed"/>
              </a:rPr>
              <a:t>* Tình huống, địa điểm, thời gian của câu chuyện</a:t>
            </a:r>
          </a:p>
          <a:p>
            <a:pPr algn="just">
              <a:lnSpc>
                <a:spcPts val="6438"/>
              </a:lnSpc>
            </a:pPr>
            <a:r>
              <a:rPr lang="en-US" sz="4599">
                <a:solidFill>
                  <a:srgbClr val="4A7F61"/>
                </a:solidFill>
                <a:latin typeface="Roboto Condensed"/>
              </a:rPr>
              <a:t>* Tiếng hát ru gợi nhắc lại những kỉ niệm tuổi thơ ở quê hương</a:t>
            </a:r>
          </a:p>
          <a:p>
            <a:pPr algn="just">
              <a:lnSpc>
                <a:spcPts val="6438"/>
              </a:lnSpc>
            </a:pPr>
            <a:r>
              <a:rPr lang="en-US" sz="4599">
                <a:solidFill>
                  <a:srgbClr val="4A7F61"/>
                </a:solidFill>
                <a:latin typeface="Roboto Condensed"/>
              </a:rPr>
              <a:t>* Tiếng hát ru quen thuộc, đầy kí ức về quê hương</a:t>
            </a:r>
          </a:p>
        </p:txBody>
      </p:sp>
      <p:sp>
        <p:nvSpPr>
          <p:cNvPr id="13" name="TextBox 13"/>
          <p:cNvSpPr txBox="1"/>
          <p:nvPr/>
        </p:nvSpPr>
        <p:spPr>
          <a:xfrm>
            <a:off x="1099152" y="1425070"/>
            <a:ext cx="5034409" cy="771525"/>
          </a:xfrm>
          <a:prstGeom prst="rect">
            <a:avLst/>
          </a:prstGeom>
        </p:spPr>
        <p:txBody>
          <a:bodyPr lIns="0" tIns="0" rIns="0" bIns="0" rtlCol="0" anchor="t">
            <a:spAutoFit/>
          </a:bodyPr>
          <a:lstStyle/>
          <a:p>
            <a:pPr algn="ctr">
              <a:lnSpc>
                <a:spcPts val="6299"/>
              </a:lnSpc>
              <a:spcBef>
                <a:spcPct val="0"/>
              </a:spcBef>
            </a:pPr>
            <a:r>
              <a:rPr lang="en-US" sz="4499" dirty="0">
                <a:solidFill>
                  <a:srgbClr val="FDFCF5"/>
                </a:solidFill>
                <a:latin typeface="Roboto Condensed Bold"/>
              </a:rPr>
              <a:t>3.2 </a:t>
            </a:r>
            <a:r>
              <a:rPr lang="en-US" sz="4499" dirty="0" err="1">
                <a:solidFill>
                  <a:srgbClr val="FDFCF5"/>
                </a:solidFill>
                <a:latin typeface="Roboto Condensed Bold"/>
              </a:rPr>
              <a:t>Khám</a:t>
            </a:r>
            <a:r>
              <a:rPr lang="en-US" sz="4499" dirty="0">
                <a:solidFill>
                  <a:srgbClr val="FDFCF5"/>
                </a:solidFill>
                <a:latin typeface="Roboto Condensed Bold"/>
              </a:rPr>
              <a:t> </a:t>
            </a:r>
            <a:r>
              <a:rPr lang="en-US" sz="4499" dirty="0" err="1">
                <a:solidFill>
                  <a:srgbClr val="FDFCF5"/>
                </a:solidFill>
                <a:latin typeface="Roboto Condensed Bold"/>
              </a:rPr>
              <a:t>phá</a:t>
            </a:r>
            <a:r>
              <a:rPr lang="en-US" sz="4499" dirty="0">
                <a:solidFill>
                  <a:srgbClr val="FDFCF5"/>
                </a:solidFill>
                <a:latin typeface="Roboto Condensed Bold"/>
              </a:rPr>
              <a:t> </a:t>
            </a:r>
            <a:r>
              <a:rPr lang="en-US" sz="4499" dirty="0" err="1">
                <a:solidFill>
                  <a:srgbClr val="FDFCF5"/>
                </a:solidFill>
                <a:latin typeface="Roboto Condensed Bold"/>
              </a:rPr>
              <a:t>văn</a:t>
            </a:r>
            <a:r>
              <a:rPr lang="en-US" sz="4499" dirty="0">
                <a:solidFill>
                  <a:srgbClr val="FDFCF5"/>
                </a:solidFill>
                <a:latin typeface="Roboto Condensed Bold"/>
              </a:rPr>
              <a:t> </a:t>
            </a:r>
            <a:r>
              <a:rPr lang="en-US" sz="4499" dirty="0" err="1">
                <a:solidFill>
                  <a:srgbClr val="FDFCF5"/>
                </a:solidFill>
                <a:latin typeface="Roboto Condensed Bold"/>
              </a:rPr>
              <a:t>bản</a:t>
            </a:r>
            <a:endParaRPr lang="en-US" sz="4499" dirty="0">
              <a:solidFill>
                <a:srgbClr val="FDFCF5"/>
              </a:solidFill>
              <a:latin typeface="Roboto Condensed Bold"/>
            </a:endParaRPr>
          </a:p>
        </p:txBody>
      </p:sp>
      <p:sp>
        <p:nvSpPr>
          <p:cNvPr id="14" name="TextBox 14"/>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21771" y="0"/>
            <a:ext cx="18288000" cy="10287000"/>
          </a:xfrm>
          <a:prstGeom prst="rect">
            <a:avLst/>
          </a:prstGeom>
        </p:spPr>
      </p:pic>
      <p:grpSp>
        <p:nvGrpSpPr>
          <p:cNvPr id="3" name="Group 3"/>
          <p:cNvGrpSpPr/>
          <p:nvPr/>
        </p:nvGrpSpPr>
        <p:grpSpPr>
          <a:xfrm>
            <a:off x="1401541" y="3210624"/>
            <a:ext cx="15484919" cy="6697490"/>
            <a:chOff x="0" y="0"/>
            <a:chExt cx="4078333" cy="1763948"/>
          </a:xfrm>
        </p:grpSpPr>
        <p:sp>
          <p:nvSpPr>
            <p:cNvPr id="4" name="Freeform 4"/>
            <p:cNvSpPr/>
            <p:nvPr/>
          </p:nvSpPr>
          <p:spPr>
            <a:xfrm>
              <a:off x="0" y="0"/>
              <a:ext cx="4078332" cy="1763948"/>
            </a:xfrm>
            <a:custGeom>
              <a:avLst/>
              <a:gdLst/>
              <a:ahLst/>
              <a:cxnLst/>
              <a:rect l="l" t="t" r="r" b="b"/>
              <a:pathLst>
                <a:path w="4078332" h="1763948">
                  <a:moveTo>
                    <a:pt x="25498" y="0"/>
                  </a:moveTo>
                  <a:lnTo>
                    <a:pt x="4052834" y="0"/>
                  </a:lnTo>
                  <a:cubicBezTo>
                    <a:pt x="4059597" y="0"/>
                    <a:pt x="4066082" y="2686"/>
                    <a:pt x="4070864" y="7468"/>
                  </a:cubicBezTo>
                  <a:cubicBezTo>
                    <a:pt x="4075646" y="12250"/>
                    <a:pt x="4078332" y="18736"/>
                    <a:pt x="4078332" y="25498"/>
                  </a:cubicBezTo>
                  <a:lnTo>
                    <a:pt x="4078332" y="1738450"/>
                  </a:lnTo>
                  <a:cubicBezTo>
                    <a:pt x="4078332" y="1745212"/>
                    <a:pt x="4075646" y="1751698"/>
                    <a:pt x="4070864" y="1756480"/>
                  </a:cubicBezTo>
                  <a:cubicBezTo>
                    <a:pt x="4066082" y="1761262"/>
                    <a:pt x="4059597" y="1763948"/>
                    <a:pt x="4052834" y="1763948"/>
                  </a:cubicBezTo>
                  <a:lnTo>
                    <a:pt x="25498" y="1763948"/>
                  </a:lnTo>
                  <a:cubicBezTo>
                    <a:pt x="18736" y="1763948"/>
                    <a:pt x="12250" y="1761262"/>
                    <a:pt x="7468" y="1756480"/>
                  </a:cubicBezTo>
                  <a:cubicBezTo>
                    <a:pt x="2686" y="1751698"/>
                    <a:pt x="0" y="1745212"/>
                    <a:pt x="0" y="1738450"/>
                  </a:cubicBezTo>
                  <a:lnTo>
                    <a:pt x="0" y="25498"/>
                  </a:lnTo>
                  <a:cubicBezTo>
                    <a:pt x="0" y="18736"/>
                    <a:pt x="2686" y="12250"/>
                    <a:pt x="7468" y="7468"/>
                  </a:cubicBezTo>
                  <a:cubicBezTo>
                    <a:pt x="12250" y="2686"/>
                    <a:pt x="18736" y="0"/>
                    <a:pt x="25498" y="0"/>
                  </a:cubicBezTo>
                  <a:close/>
                </a:path>
              </a:pathLst>
            </a:custGeom>
            <a:solidFill>
              <a:srgbClr val="B4C47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497985">
            <a:off x="16564998" y="-292166"/>
            <a:ext cx="8992257" cy="16181809"/>
            <a:chOff x="0" y="0"/>
            <a:chExt cx="11989675" cy="21575745"/>
          </a:xfrm>
        </p:grpSpPr>
        <p:sp>
          <p:nvSpPr>
            <p:cNvPr id="7" name="AutoShape 7"/>
            <p:cNvSpPr/>
            <p:nvPr/>
          </p:nvSpPr>
          <p:spPr>
            <a:xfrm>
              <a:off x="271618" y="0"/>
              <a:ext cx="11718057" cy="21449124"/>
            </a:xfrm>
            <a:prstGeom prst="rect">
              <a:avLst/>
            </a:prstGeom>
            <a:solidFill>
              <a:srgbClr val="FDFCF5"/>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839589" y="1926642"/>
            <a:ext cx="2419435" cy="99990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19075" y="7798739"/>
            <a:ext cx="1735525" cy="47101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3333" y="-178644"/>
            <a:ext cx="1038334" cy="100246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7786" flipH="1">
            <a:off x="-1373798" y="8170899"/>
            <a:ext cx="3108687" cy="2537819"/>
          </a:xfrm>
          <a:prstGeom prst="rect">
            <a:avLst/>
          </a:prstGeom>
        </p:spPr>
      </p:pic>
      <p:sp>
        <p:nvSpPr>
          <p:cNvPr id="13" name="TextBox 13"/>
          <p:cNvSpPr txBox="1"/>
          <p:nvPr/>
        </p:nvSpPr>
        <p:spPr>
          <a:xfrm>
            <a:off x="1675115" y="3754256"/>
            <a:ext cx="14351496" cy="5597686"/>
          </a:xfrm>
          <a:prstGeom prst="rect">
            <a:avLst/>
          </a:prstGeom>
        </p:spPr>
        <p:txBody>
          <a:bodyPr lIns="0" tIns="0" rIns="0" bIns="0" rtlCol="0" anchor="t">
            <a:spAutoFit/>
          </a:bodyPr>
          <a:lstStyle/>
          <a:p>
            <a:pPr algn="just">
              <a:lnSpc>
                <a:spcPts val="6298"/>
              </a:lnSpc>
            </a:pPr>
            <a:r>
              <a:rPr lang="en-US" sz="4499" dirty="0">
                <a:solidFill>
                  <a:srgbClr val="FFFFFF"/>
                </a:solidFill>
                <a:latin typeface="Roboto Condensed"/>
              </a:rPr>
              <a:t>- </a:t>
            </a:r>
            <a:r>
              <a:rPr lang="en-US" sz="4499" b="1" dirty="0" err="1">
                <a:solidFill>
                  <a:srgbClr val="FFFFFF"/>
                </a:solidFill>
                <a:latin typeface="Roboto Condensed"/>
              </a:rPr>
              <a:t>Thời</a:t>
            </a:r>
            <a:r>
              <a:rPr lang="en-US" sz="4499" b="1" dirty="0">
                <a:solidFill>
                  <a:srgbClr val="FFFFFF"/>
                </a:solidFill>
                <a:latin typeface="Roboto Condensed"/>
              </a:rPr>
              <a:t> </a:t>
            </a:r>
            <a:r>
              <a:rPr lang="en-US" sz="4499" b="1" dirty="0" err="1">
                <a:solidFill>
                  <a:srgbClr val="FFFFFF"/>
                </a:solidFill>
                <a:latin typeface="Roboto Condensed"/>
              </a:rPr>
              <a:t>gian</a:t>
            </a:r>
            <a:r>
              <a:rPr lang="en-US" sz="4499" b="1" dirty="0">
                <a:solidFill>
                  <a:srgbClr val="FFFFFF"/>
                </a:solidFill>
                <a:latin typeface="Roboto Condensed"/>
              </a:rPr>
              <a:t>: </a:t>
            </a:r>
            <a:r>
              <a:rPr lang="en-US" sz="4499" dirty="0" err="1">
                <a:solidFill>
                  <a:srgbClr val="FFFFFF"/>
                </a:solidFill>
                <a:latin typeface="Roboto Condensed"/>
              </a:rPr>
              <a:t>Một</a:t>
            </a:r>
            <a:r>
              <a:rPr lang="en-US" sz="4499" dirty="0">
                <a:solidFill>
                  <a:srgbClr val="FFFFFF"/>
                </a:solidFill>
                <a:latin typeface="Roboto Condensed"/>
              </a:rPr>
              <a:t> </a:t>
            </a:r>
            <a:r>
              <a:rPr lang="en-US" sz="4499" dirty="0" err="1">
                <a:solidFill>
                  <a:srgbClr val="FFFFFF"/>
                </a:solidFill>
                <a:latin typeface="Roboto Condensed"/>
              </a:rPr>
              <a:t>buổi</a:t>
            </a:r>
            <a:r>
              <a:rPr lang="en-US" sz="4499" dirty="0">
                <a:solidFill>
                  <a:srgbClr val="FFFFFF"/>
                </a:solidFill>
                <a:latin typeface="Roboto Condensed"/>
              </a:rPr>
              <a:t> </a:t>
            </a:r>
            <a:r>
              <a:rPr lang="en-US" sz="4499" dirty="0" err="1">
                <a:solidFill>
                  <a:srgbClr val="FFFFFF"/>
                </a:solidFill>
                <a:latin typeface="Roboto Condensed"/>
              </a:rPr>
              <a:t>trưa</a:t>
            </a:r>
            <a:r>
              <a:rPr lang="en-US" sz="4499" dirty="0">
                <a:solidFill>
                  <a:srgbClr val="FFFFFF"/>
                </a:solidFill>
                <a:latin typeface="Roboto Condensed"/>
              </a:rPr>
              <a:t> lung </a:t>
            </a:r>
            <a:r>
              <a:rPr lang="en-US" sz="4499" dirty="0" err="1">
                <a:solidFill>
                  <a:srgbClr val="FFFFFF"/>
                </a:solidFill>
                <a:latin typeface="Roboto Condensed"/>
              </a:rPr>
              <a:t>linh</a:t>
            </a:r>
            <a:endParaRPr lang="en-US" sz="4499" dirty="0">
              <a:solidFill>
                <a:srgbClr val="FFFFFF"/>
              </a:solidFill>
              <a:latin typeface="Roboto Condensed"/>
            </a:endParaRPr>
          </a:p>
          <a:p>
            <a:pPr algn="just">
              <a:lnSpc>
                <a:spcPts val="6298"/>
              </a:lnSpc>
            </a:pPr>
            <a:r>
              <a:rPr lang="en-US" sz="4499" dirty="0">
                <a:solidFill>
                  <a:srgbClr val="FFFFFF"/>
                </a:solidFill>
                <a:latin typeface="Roboto Condensed"/>
              </a:rPr>
              <a:t>- </a:t>
            </a:r>
            <a:r>
              <a:rPr lang="en-US" sz="4499" b="1" dirty="0" err="1">
                <a:solidFill>
                  <a:srgbClr val="FFFFFF"/>
                </a:solidFill>
                <a:latin typeface="Roboto Condensed"/>
              </a:rPr>
              <a:t>Địa</a:t>
            </a:r>
            <a:r>
              <a:rPr lang="en-US" sz="4499" b="1" dirty="0">
                <a:solidFill>
                  <a:srgbClr val="FFFFFF"/>
                </a:solidFill>
                <a:latin typeface="Roboto Condensed"/>
              </a:rPr>
              <a:t> </a:t>
            </a:r>
            <a:r>
              <a:rPr lang="en-US" sz="4499" b="1" dirty="0" err="1">
                <a:solidFill>
                  <a:srgbClr val="FFFFFF"/>
                </a:solidFill>
                <a:latin typeface="Roboto Condensed"/>
              </a:rPr>
              <a:t>điểm</a:t>
            </a:r>
            <a:r>
              <a:rPr lang="en-US" sz="4499" dirty="0">
                <a:solidFill>
                  <a:srgbClr val="FFFFFF"/>
                </a:solidFill>
                <a:latin typeface="Roboto Condensed"/>
              </a:rPr>
              <a:t>:</a:t>
            </a:r>
          </a:p>
          <a:p>
            <a:pPr marL="971336" lvl="1" indent="-485668" algn="just">
              <a:lnSpc>
                <a:spcPts val="6298"/>
              </a:lnSpc>
              <a:buFont typeface="Arial"/>
              <a:buChar char="•"/>
            </a:pPr>
            <a:r>
              <a:rPr lang="en-US" sz="4499" dirty="0">
                <a:solidFill>
                  <a:srgbClr val="FFFFFF"/>
                </a:solidFill>
                <a:latin typeface="Roboto Condensed"/>
              </a:rPr>
              <a:t>Ở </a:t>
            </a:r>
            <a:r>
              <a:rPr lang="en-US" sz="4499" dirty="0" err="1">
                <a:solidFill>
                  <a:srgbClr val="FFFFFF"/>
                </a:solidFill>
                <a:latin typeface="Roboto Condensed"/>
              </a:rPr>
              <a:t>Chúp</a:t>
            </a:r>
            <a:r>
              <a:rPr lang="en-US" sz="4499" dirty="0">
                <a:solidFill>
                  <a:srgbClr val="FFFFFF"/>
                </a:solidFill>
                <a:latin typeface="Roboto Condensed"/>
              </a:rPr>
              <a:t>, </a:t>
            </a:r>
            <a:r>
              <a:rPr lang="en-US" sz="4499" dirty="0" err="1">
                <a:solidFill>
                  <a:srgbClr val="FFFFFF"/>
                </a:solidFill>
                <a:latin typeface="Roboto Condensed"/>
              </a:rPr>
              <a:t>bên</a:t>
            </a:r>
            <a:r>
              <a:rPr lang="en-US" sz="4499" dirty="0">
                <a:solidFill>
                  <a:srgbClr val="FFFFFF"/>
                </a:solidFill>
                <a:latin typeface="Roboto Condensed"/>
              </a:rPr>
              <a:t> kia </a:t>
            </a:r>
            <a:r>
              <a:rPr lang="en-US" sz="4499" dirty="0" err="1">
                <a:solidFill>
                  <a:srgbClr val="FFFFFF"/>
                </a:solidFill>
                <a:latin typeface="Roboto Condensed"/>
              </a:rPr>
              <a:t>bờ</a:t>
            </a:r>
            <a:r>
              <a:rPr lang="en-US" sz="4499" dirty="0">
                <a:solidFill>
                  <a:srgbClr val="FFFFFF"/>
                </a:solidFill>
                <a:latin typeface="Roboto Condensed"/>
              </a:rPr>
              <a:t> </a:t>
            </a:r>
            <a:r>
              <a:rPr lang="en-US" sz="4499" dirty="0" err="1">
                <a:solidFill>
                  <a:srgbClr val="FFFFFF"/>
                </a:solidFill>
                <a:latin typeface="Roboto Condensed"/>
              </a:rPr>
              <a:t>Cửu</a:t>
            </a:r>
            <a:r>
              <a:rPr lang="en-US" sz="4499" dirty="0">
                <a:solidFill>
                  <a:srgbClr val="FFFFFF"/>
                </a:solidFill>
                <a:latin typeface="Roboto Condensed"/>
              </a:rPr>
              <a:t> Long Giang</a:t>
            </a:r>
          </a:p>
          <a:p>
            <a:pPr marL="971336" lvl="1" indent="-485668" algn="just">
              <a:lnSpc>
                <a:spcPts val="6298"/>
              </a:lnSpc>
              <a:buFont typeface="Arial"/>
              <a:buChar char="•"/>
            </a:pPr>
            <a:r>
              <a:rPr lang="en-US" sz="4499" dirty="0">
                <a:solidFill>
                  <a:srgbClr val="FFFFFF"/>
                </a:solidFill>
                <a:latin typeface="Roboto Condensed"/>
              </a:rPr>
              <a:t>Ở </a:t>
            </a:r>
            <a:r>
              <a:rPr lang="en-US" sz="4499" dirty="0" err="1">
                <a:solidFill>
                  <a:srgbClr val="FFFFFF"/>
                </a:solidFill>
                <a:latin typeface="Roboto Condensed"/>
              </a:rPr>
              <a:t>nhà</a:t>
            </a:r>
            <a:r>
              <a:rPr lang="en-US" sz="4499" dirty="0">
                <a:solidFill>
                  <a:srgbClr val="FFFFFF"/>
                </a:solidFill>
                <a:latin typeface="Roboto Condensed"/>
              </a:rPr>
              <a:t> </a:t>
            </a:r>
            <a:r>
              <a:rPr lang="en-US" sz="4499" dirty="0" err="1">
                <a:solidFill>
                  <a:srgbClr val="FFFFFF"/>
                </a:solidFill>
                <a:latin typeface="Roboto Condensed"/>
              </a:rPr>
              <a:t>một</a:t>
            </a:r>
            <a:r>
              <a:rPr lang="en-US" sz="4499" dirty="0">
                <a:solidFill>
                  <a:srgbClr val="FFFFFF"/>
                </a:solidFill>
                <a:latin typeface="Roboto Condensed"/>
              </a:rPr>
              <a:t> </a:t>
            </a:r>
            <a:r>
              <a:rPr lang="en-US" sz="4499" dirty="0" err="1">
                <a:solidFill>
                  <a:srgbClr val="FFFFFF"/>
                </a:solidFill>
                <a:latin typeface="Roboto Condensed"/>
              </a:rPr>
              <a:t>người</a:t>
            </a:r>
            <a:r>
              <a:rPr lang="en-US" sz="4499" dirty="0">
                <a:solidFill>
                  <a:srgbClr val="FFFFFF"/>
                </a:solidFill>
                <a:latin typeface="Roboto Condensed"/>
              </a:rPr>
              <a:t> </a:t>
            </a:r>
            <a:r>
              <a:rPr lang="en-US" sz="4499" dirty="0" err="1">
                <a:solidFill>
                  <a:srgbClr val="FFFFFF"/>
                </a:solidFill>
                <a:latin typeface="Roboto Condensed"/>
              </a:rPr>
              <a:t>bạn</a:t>
            </a:r>
            <a:r>
              <a:rPr lang="en-US" sz="4499" dirty="0">
                <a:solidFill>
                  <a:srgbClr val="FFFFFF"/>
                </a:solidFill>
                <a:latin typeface="Roboto Condensed"/>
              </a:rPr>
              <a:t> Nam </a:t>
            </a:r>
            <a:r>
              <a:rPr lang="en-US" sz="4499" dirty="0" err="1">
                <a:solidFill>
                  <a:srgbClr val="FFFFFF"/>
                </a:solidFill>
                <a:latin typeface="Roboto Condensed"/>
              </a:rPr>
              <a:t>Kỳ</a:t>
            </a:r>
            <a:endParaRPr lang="en-US" sz="4499" dirty="0">
              <a:solidFill>
                <a:srgbClr val="FFFFFF"/>
              </a:solidFill>
              <a:latin typeface="Roboto Condensed"/>
            </a:endParaRPr>
          </a:p>
          <a:p>
            <a:pPr algn="just">
              <a:lnSpc>
                <a:spcPts val="6298"/>
              </a:lnSpc>
            </a:pPr>
            <a:r>
              <a:rPr lang="en-US" sz="4499" dirty="0">
                <a:solidFill>
                  <a:srgbClr val="FFFFFF"/>
                </a:solidFill>
                <a:latin typeface="Roboto Condensed"/>
              </a:rPr>
              <a:t>- </a:t>
            </a:r>
            <a:r>
              <a:rPr lang="en-US" sz="4499" b="1" dirty="0" err="1">
                <a:solidFill>
                  <a:srgbClr val="FFFFFF"/>
                </a:solidFill>
                <a:latin typeface="Roboto Condensed"/>
              </a:rPr>
              <a:t>Tình</a:t>
            </a:r>
            <a:r>
              <a:rPr lang="en-US" sz="4499" b="1" dirty="0">
                <a:solidFill>
                  <a:srgbClr val="FFFFFF"/>
                </a:solidFill>
                <a:latin typeface="Roboto Condensed"/>
              </a:rPr>
              <a:t> </a:t>
            </a:r>
            <a:r>
              <a:rPr lang="en-US" sz="4499" b="1" dirty="0" err="1">
                <a:solidFill>
                  <a:srgbClr val="FFFFFF"/>
                </a:solidFill>
                <a:latin typeface="Roboto Condensed"/>
              </a:rPr>
              <a:t>huống</a:t>
            </a:r>
            <a:r>
              <a:rPr lang="en-US" sz="4499" b="1" dirty="0">
                <a:solidFill>
                  <a:srgbClr val="FFFFFF"/>
                </a:solidFill>
                <a:latin typeface="Roboto Condensed"/>
              </a:rPr>
              <a:t>: </a:t>
            </a:r>
            <a:r>
              <a:rPr lang="en-US" sz="4499" dirty="0" err="1">
                <a:solidFill>
                  <a:srgbClr val="FFFFFF"/>
                </a:solidFill>
                <a:latin typeface="Roboto Condensed"/>
              </a:rPr>
              <a:t>Nhân</a:t>
            </a:r>
            <a:r>
              <a:rPr lang="en-US" sz="4499" dirty="0">
                <a:solidFill>
                  <a:srgbClr val="FFFFFF"/>
                </a:solidFill>
                <a:latin typeface="Roboto Condensed"/>
              </a:rPr>
              <a:t> </a:t>
            </a:r>
            <a:r>
              <a:rPr lang="en-US" sz="4499" dirty="0" err="1">
                <a:solidFill>
                  <a:srgbClr val="FFFFFF"/>
                </a:solidFill>
                <a:latin typeface="Roboto Condensed"/>
              </a:rPr>
              <a:t>vật</a:t>
            </a:r>
            <a:r>
              <a:rPr lang="en-US" sz="4499" dirty="0">
                <a:solidFill>
                  <a:srgbClr val="FFFFFF"/>
                </a:solidFill>
                <a:latin typeface="Roboto Condensed"/>
              </a:rPr>
              <a:t> </a:t>
            </a:r>
            <a:r>
              <a:rPr lang="en-US" sz="4499" dirty="0" err="1">
                <a:solidFill>
                  <a:srgbClr val="FFFFFF"/>
                </a:solidFill>
                <a:latin typeface="Roboto Condensed"/>
              </a:rPr>
              <a:t>tôi</a:t>
            </a:r>
            <a:r>
              <a:rPr lang="en-US" sz="4499" dirty="0">
                <a:solidFill>
                  <a:srgbClr val="FFFFFF"/>
                </a:solidFill>
                <a:latin typeface="Roboto Condensed"/>
              </a:rPr>
              <a:t> </a:t>
            </a:r>
            <a:r>
              <a:rPr lang="en-US" sz="4499" dirty="0" err="1">
                <a:solidFill>
                  <a:srgbClr val="FFFFFF"/>
                </a:solidFill>
                <a:latin typeface="Roboto Condensed"/>
              </a:rPr>
              <a:t>nằm</a:t>
            </a:r>
            <a:r>
              <a:rPr lang="en-US" sz="4499" dirty="0">
                <a:solidFill>
                  <a:srgbClr val="FFFFFF"/>
                </a:solidFill>
                <a:latin typeface="Roboto Condensed"/>
              </a:rPr>
              <a:t> </a:t>
            </a:r>
            <a:r>
              <a:rPr lang="en-US" sz="4499" dirty="0" err="1">
                <a:solidFill>
                  <a:srgbClr val="FFFFFF"/>
                </a:solidFill>
                <a:latin typeface="Roboto Condensed"/>
              </a:rPr>
              <a:t>nghỉ</a:t>
            </a:r>
            <a:r>
              <a:rPr lang="en-US" sz="4499" dirty="0">
                <a:solidFill>
                  <a:srgbClr val="FFFFFF"/>
                </a:solidFill>
                <a:latin typeface="Roboto Condensed"/>
              </a:rPr>
              <a:t> </a:t>
            </a:r>
            <a:r>
              <a:rPr lang="en-US" sz="4499" dirty="0" err="1">
                <a:solidFill>
                  <a:srgbClr val="FFFFFF"/>
                </a:solidFill>
                <a:latin typeface="Roboto Condensed"/>
              </a:rPr>
              <a:t>trưa</a:t>
            </a:r>
            <a:r>
              <a:rPr lang="en-US" sz="4499" dirty="0">
                <a:solidFill>
                  <a:srgbClr val="FFFFFF"/>
                </a:solidFill>
                <a:latin typeface="Roboto Condensed"/>
              </a:rPr>
              <a:t> ở </a:t>
            </a:r>
            <a:r>
              <a:rPr lang="en-US" sz="4499" dirty="0" err="1">
                <a:solidFill>
                  <a:srgbClr val="FFFFFF"/>
                </a:solidFill>
                <a:latin typeface="Roboto Condensed"/>
              </a:rPr>
              <a:t>nhà</a:t>
            </a:r>
            <a:r>
              <a:rPr lang="en-US" sz="4499" dirty="0">
                <a:solidFill>
                  <a:srgbClr val="FFFFFF"/>
                </a:solidFill>
                <a:latin typeface="Roboto Condensed"/>
              </a:rPr>
              <a:t> </a:t>
            </a:r>
            <a:r>
              <a:rPr lang="en-US" sz="4499" dirty="0" err="1">
                <a:solidFill>
                  <a:srgbClr val="FFFFFF"/>
                </a:solidFill>
                <a:latin typeface="Roboto Condensed"/>
              </a:rPr>
              <a:t>người</a:t>
            </a:r>
            <a:r>
              <a:rPr lang="en-US" sz="4499" dirty="0">
                <a:solidFill>
                  <a:srgbClr val="FFFFFF"/>
                </a:solidFill>
                <a:latin typeface="Roboto Condensed"/>
              </a:rPr>
              <a:t> </a:t>
            </a:r>
            <a:r>
              <a:rPr lang="en-US" sz="4499" dirty="0" err="1">
                <a:solidFill>
                  <a:srgbClr val="FFFFFF"/>
                </a:solidFill>
                <a:latin typeface="Roboto Condensed"/>
              </a:rPr>
              <a:t>bạn</a:t>
            </a:r>
            <a:r>
              <a:rPr lang="en-US" sz="4499" dirty="0">
                <a:solidFill>
                  <a:srgbClr val="FFFFFF"/>
                </a:solidFill>
                <a:latin typeface="Roboto Condensed"/>
              </a:rPr>
              <a:t>, </a:t>
            </a:r>
            <a:r>
              <a:rPr lang="en-US" sz="4499" dirty="0" err="1">
                <a:solidFill>
                  <a:srgbClr val="FFFFFF"/>
                </a:solidFill>
                <a:latin typeface="Roboto Condensed"/>
              </a:rPr>
              <a:t>trước</a:t>
            </a:r>
            <a:r>
              <a:rPr lang="en-US" sz="4499" dirty="0">
                <a:solidFill>
                  <a:srgbClr val="FFFFFF"/>
                </a:solidFill>
                <a:latin typeface="Roboto Condensed"/>
              </a:rPr>
              <a:t> </a:t>
            </a:r>
            <a:r>
              <a:rPr lang="en-US" sz="4499" dirty="0" err="1">
                <a:solidFill>
                  <a:srgbClr val="FFFFFF"/>
                </a:solidFill>
                <a:latin typeface="Roboto Condensed"/>
              </a:rPr>
              <a:t>không</a:t>
            </a:r>
            <a:r>
              <a:rPr lang="en-US" sz="4499" dirty="0">
                <a:solidFill>
                  <a:srgbClr val="FFFFFF"/>
                </a:solidFill>
                <a:latin typeface="Roboto Condensed"/>
              </a:rPr>
              <a:t> </a:t>
            </a:r>
            <a:r>
              <a:rPr lang="en-US" sz="4499" dirty="0" err="1">
                <a:solidFill>
                  <a:srgbClr val="FFFFFF"/>
                </a:solidFill>
                <a:latin typeface="Roboto Condensed"/>
              </a:rPr>
              <a:t>gian</a:t>
            </a:r>
            <a:r>
              <a:rPr lang="en-US" sz="4499" dirty="0">
                <a:solidFill>
                  <a:srgbClr val="FFFFFF"/>
                </a:solidFill>
                <a:latin typeface="Roboto Condensed"/>
              </a:rPr>
              <a:t> </a:t>
            </a:r>
            <a:r>
              <a:rPr lang="en-US" sz="4499" dirty="0" err="1">
                <a:solidFill>
                  <a:srgbClr val="FFFFFF"/>
                </a:solidFill>
                <a:latin typeface="Roboto Condensed"/>
              </a:rPr>
              <a:t>trưa</a:t>
            </a:r>
            <a:r>
              <a:rPr lang="en-US" sz="4499" dirty="0">
                <a:solidFill>
                  <a:srgbClr val="FFFFFF"/>
                </a:solidFill>
                <a:latin typeface="Roboto Condensed"/>
              </a:rPr>
              <a:t> </a:t>
            </a:r>
            <a:r>
              <a:rPr lang="en-US" sz="4499" dirty="0" err="1">
                <a:solidFill>
                  <a:srgbClr val="FFFFFF"/>
                </a:solidFill>
                <a:latin typeface="Roboto Condensed"/>
              </a:rPr>
              <a:t>vắng</a:t>
            </a:r>
            <a:r>
              <a:rPr lang="en-US" sz="4499" dirty="0">
                <a:solidFill>
                  <a:srgbClr val="FFFFFF"/>
                </a:solidFill>
                <a:latin typeface="Roboto Condensed"/>
              </a:rPr>
              <a:t> </a:t>
            </a:r>
            <a:r>
              <a:rPr lang="en-US" sz="4499" dirty="0" err="1">
                <a:solidFill>
                  <a:srgbClr val="FFFFFF"/>
                </a:solidFill>
                <a:latin typeface="Roboto Condensed"/>
              </a:rPr>
              <a:t>lặng</a:t>
            </a:r>
            <a:r>
              <a:rPr lang="en-US" sz="4499" dirty="0">
                <a:solidFill>
                  <a:srgbClr val="FFFFFF"/>
                </a:solidFill>
                <a:latin typeface="Roboto Condensed"/>
              </a:rPr>
              <a:t> và </a:t>
            </a:r>
            <a:r>
              <a:rPr lang="en-US" sz="4499" dirty="0" err="1">
                <a:solidFill>
                  <a:srgbClr val="FFFFFF"/>
                </a:solidFill>
                <a:latin typeface="Roboto Condensed"/>
              </a:rPr>
              <a:t>âm</a:t>
            </a:r>
            <a:r>
              <a:rPr lang="en-US" sz="4499" dirty="0">
                <a:solidFill>
                  <a:srgbClr val="FFFFFF"/>
                </a:solidFill>
                <a:latin typeface="Roboto Condensed"/>
              </a:rPr>
              <a:t> </a:t>
            </a:r>
            <a:r>
              <a:rPr lang="en-US" sz="4499" dirty="0" err="1">
                <a:solidFill>
                  <a:srgbClr val="FFFFFF"/>
                </a:solidFill>
                <a:latin typeface="Roboto Condensed"/>
              </a:rPr>
              <a:t>thanh</a:t>
            </a:r>
            <a:r>
              <a:rPr lang="en-US" sz="4499" dirty="0">
                <a:solidFill>
                  <a:srgbClr val="FFFFFF"/>
                </a:solidFill>
                <a:latin typeface="Roboto Condensed"/>
              </a:rPr>
              <a:t> </a:t>
            </a:r>
            <a:r>
              <a:rPr lang="en-US" sz="4499" dirty="0" err="1">
                <a:solidFill>
                  <a:srgbClr val="FFFFFF"/>
                </a:solidFill>
                <a:latin typeface="Roboto Condensed"/>
              </a:rPr>
              <a:t>tiếng</a:t>
            </a:r>
            <a:r>
              <a:rPr lang="en-US" sz="4499" dirty="0">
                <a:solidFill>
                  <a:srgbClr val="FFFFFF"/>
                </a:solidFill>
                <a:latin typeface="Roboto Condensed"/>
              </a:rPr>
              <a:t> </a:t>
            </a:r>
            <a:r>
              <a:rPr lang="en-US" sz="4499" dirty="0" err="1">
                <a:solidFill>
                  <a:srgbClr val="FFFFFF"/>
                </a:solidFill>
                <a:latin typeface="Roboto Condensed"/>
              </a:rPr>
              <a:t>ru</a:t>
            </a:r>
            <a:r>
              <a:rPr lang="en-US" sz="4499" dirty="0">
                <a:solidFill>
                  <a:srgbClr val="FFFFFF"/>
                </a:solidFill>
                <a:latin typeface="Roboto Condensed"/>
              </a:rPr>
              <a:t> </a:t>
            </a:r>
            <a:r>
              <a:rPr lang="en-US" sz="4499" dirty="0" err="1">
                <a:solidFill>
                  <a:srgbClr val="FFFFFF"/>
                </a:solidFill>
                <a:latin typeface="Roboto Condensed"/>
              </a:rPr>
              <a:t>quen</a:t>
            </a:r>
            <a:r>
              <a:rPr lang="en-US" sz="4499" dirty="0">
                <a:solidFill>
                  <a:srgbClr val="FFFFFF"/>
                </a:solidFill>
                <a:latin typeface="Roboto Condensed"/>
              </a:rPr>
              <a:t> </a:t>
            </a:r>
            <a:r>
              <a:rPr lang="en-US" sz="4499" dirty="0" err="1">
                <a:solidFill>
                  <a:srgbClr val="FFFFFF"/>
                </a:solidFill>
                <a:latin typeface="Roboto Condensed"/>
              </a:rPr>
              <a:t>thuộc</a:t>
            </a:r>
            <a:r>
              <a:rPr lang="en-US" sz="4499" dirty="0">
                <a:solidFill>
                  <a:srgbClr val="FFFFFF"/>
                </a:solidFill>
                <a:latin typeface="Roboto Condensed"/>
              </a:rPr>
              <a:t>.</a:t>
            </a:r>
          </a:p>
          <a:p>
            <a:pPr algn="just">
              <a:lnSpc>
                <a:spcPts val="6298"/>
              </a:lnSpc>
            </a:pPr>
            <a:r>
              <a:rPr lang="en-US" sz="4499" dirty="0">
                <a:solidFill>
                  <a:srgbClr val="FFFFFF"/>
                </a:solidFill>
                <a:latin typeface="Roboto Condensed"/>
              </a:rPr>
              <a:t>- </a:t>
            </a:r>
            <a:r>
              <a:rPr lang="en-US" sz="4499" b="1" dirty="0" err="1">
                <a:solidFill>
                  <a:srgbClr val="FFFFFF"/>
                </a:solidFill>
                <a:latin typeface="Roboto Condensed"/>
              </a:rPr>
              <a:t>Cảnh</a:t>
            </a:r>
            <a:r>
              <a:rPr lang="en-US" sz="4499" b="1" dirty="0">
                <a:solidFill>
                  <a:srgbClr val="FFFFFF"/>
                </a:solidFill>
                <a:latin typeface="Roboto Condensed"/>
              </a:rPr>
              <a:t> </a:t>
            </a:r>
            <a:r>
              <a:rPr lang="en-US" sz="4499" b="1" dirty="0" err="1">
                <a:solidFill>
                  <a:srgbClr val="FFFFFF"/>
                </a:solidFill>
                <a:latin typeface="Roboto Condensed"/>
              </a:rPr>
              <a:t>vật</a:t>
            </a:r>
            <a:r>
              <a:rPr lang="en-US" sz="4499" b="1" dirty="0">
                <a:solidFill>
                  <a:srgbClr val="FFFFFF"/>
                </a:solidFill>
                <a:latin typeface="Roboto Condensed"/>
              </a:rPr>
              <a:t>: </a:t>
            </a:r>
            <a:r>
              <a:rPr lang="en-US" sz="4499" dirty="0">
                <a:solidFill>
                  <a:srgbClr val="FFFFFF"/>
                </a:solidFill>
                <a:latin typeface="Roboto Condensed"/>
              </a:rPr>
              <a:t>“</a:t>
            </a:r>
            <a:r>
              <a:rPr lang="en-US" sz="4499" dirty="0" err="1">
                <a:solidFill>
                  <a:srgbClr val="FFFFFF"/>
                </a:solidFill>
                <a:latin typeface="Roboto Condensed"/>
              </a:rPr>
              <a:t>Một</a:t>
            </a:r>
            <a:r>
              <a:rPr lang="en-US" sz="4499" dirty="0">
                <a:solidFill>
                  <a:srgbClr val="FFFFFF"/>
                </a:solidFill>
                <a:latin typeface="Roboto Condensed"/>
              </a:rPr>
              <a:t> </a:t>
            </a:r>
            <a:r>
              <a:rPr lang="en-US" sz="4499" dirty="0" err="1">
                <a:solidFill>
                  <a:srgbClr val="FFFFFF"/>
                </a:solidFill>
                <a:latin typeface="Roboto Condensed"/>
              </a:rPr>
              <a:t>cách</a:t>
            </a:r>
            <a:r>
              <a:rPr lang="en-US" sz="4499" dirty="0">
                <a:solidFill>
                  <a:srgbClr val="FFFFFF"/>
                </a:solidFill>
                <a:latin typeface="Roboto Condensed"/>
              </a:rPr>
              <a:t> </a:t>
            </a:r>
            <a:r>
              <a:rPr lang="en-US" sz="4499" dirty="0" err="1">
                <a:solidFill>
                  <a:srgbClr val="FFFFFF"/>
                </a:solidFill>
                <a:latin typeface="Roboto Condensed"/>
              </a:rPr>
              <a:t>cửa</a:t>
            </a:r>
            <a:r>
              <a:rPr lang="en-US" sz="4499" dirty="0">
                <a:solidFill>
                  <a:srgbClr val="FFFFFF"/>
                </a:solidFill>
                <a:latin typeface="Roboto Condensed"/>
              </a:rPr>
              <a:t> </a:t>
            </a:r>
            <a:r>
              <a:rPr lang="en-US" sz="4499" dirty="0" err="1">
                <a:solidFill>
                  <a:srgbClr val="FFFFFF"/>
                </a:solidFill>
                <a:latin typeface="Roboto Condensed"/>
              </a:rPr>
              <a:t>bếp</a:t>
            </a:r>
            <a:r>
              <a:rPr lang="en-US" sz="4499" dirty="0">
                <a:solidFill>
                  <a:srgbClr val="FFFFFF"/>
                </a:solidFill>
                <a:latin typeface="Roboto Condensed"/>
              </a:rPr>
              <a:t> </a:t>
            </a:r>
            <a:r>
              <a:rPr lang="en-US" sz="4499" dirty="0" err="1">
                <a:solidFill>
                  <a:srgbClr val="FFFFFF"/>
                </a:solidFill>
                <a:latin typeface="Roboto Condensed"/>
              </a:rPr>
              <a:t>còn</a:t>
            </a:r>
            <a:r>
              <a:rPr lang="en-US" sz="4499" dirty="0">
                <a:solidFill>
                  <a:srgbClr val="FFFFFF"/>
                </a:solidFill>
                <a:latin typeface="Roboto Condensed"/>
              </a:rPr>
              <a:t> </a:t>
            </a:r>
            <a:r>
              <a:rPr lang="en-US" sz="4499" dirty="0" err="1">
                <a:solidFill>
                  <a:srgbClr val="FFFFFF"/>
                </a:solidFill>
                <a:latin typeface="Roboto Condensed"/>
              </a:rPr>
              <a:t>mở</a:t>
            </a:r>
            <a:r>
              <a:rPr lang="en-US" sz="4499" dirty="0">
                <a:solidFill>
                  <a:srgbClr val="FFFFFF"/>
                </a:solidFill>
                <a:latin typeface="Roboto Condensed"/>
              </a:rPr>
              <a:t> ….</a:t>
            </a:r>
            <a:r>
              <a:rPr lang="en-US" sz="4499" dirty="0" err="1">
                <a:solidFill>
                  <a:srgbClr val="FFFFFF"/>
                </a:solidFill>
                <a:latin typeface="Roboto Condensed"/>
              </a:rPr>
              <a:t>xanh</a:t>
            </a:r>
            <a:r>
              <a:rPr lang="en-US" sz="4499" dirty="0">
                <a:solidFill>
                  <a:srgbClr val="FFFFFF"/>
                </a:solidFill>
                <a:latin typeface="Roboto Condensed"/>
              </a:rPr>
              <a:t> </a:t>
            </a:r>
            <a:r>
              <a:rPr lang="en-US" sz="4499" dirty="0" err="1">
                <a:solidFill>
                  <a:srgbClr val="FFFFFF"/>
                </a:solidFill>
                <a:latin typeface="Roboto Condensed"/>
              </a:rPr>
              <a:t>dịu</a:t>
            </a:r>
            <a:r>
              <a:rPr lang="en-US" sz="4499" dirty="0">
                <a:solidFill>
                  <a:srgbClr val="FFFFFF"/>
                </a:solidFill>
                <a:latin typeface="Roboto Condensed"/>
              </a:rPr>
              <a:t> </a:t>
            </a:r>
            <a:r>
              <a:rPr lang="en-US" sz="4499" dirty="0" err="1">
                <a:solidFill>
                  <a:srgbClr val="FFFFFF"/>
                </a:solidFill>
                <a:latin typeface="Roboto Condensed"/>
              </a:rPr>
              <a:t>trên</a:t>
            </a:r>
            <a:r>
              <a:rPr lang="en-US" sz="4499" dirty="0">
                <a:solidFill>
                  <a:srgbClr val="FFFFFF"/>
                </a:solidFill>
                <a:latin typeface="Roboto Condensed"/>
              </a:rPr>
              <a:t> </a:t>
            </a:r>
            <a:r>
              <a:rPr lang="en-US" sz="4499" dirty="0" err="1">
                <a:solidFill>
                  <a:srgbClr val="FFFFFF"/>
                </a:solidFill>
                <a:latin typeface="Roboto Condensed"/>
              </a:rPr>
              <a:t>rèm</a:t>
            </a:r>
            <a:r>
              <a:rPr lang="en-US" sz="4499" dirty="0">
                <a:solidFill>
                  <a:srgbClr val="FFFFFF"/>
                </a:solidFill>
                <a:latin typeface="Roboto Condensed"/>
              </a:rPr>
              <a:t> </a:t>
            </a:r>
            <a:r>
              <a:rPr lang="en-US" sz="4499" dirty="0" err="1">
                <a:solidFill>
                  <a:srgbClr val="FFFFFF"/>
                </a:solidFill>
                <a:latin typeface="Roboto Condensed"/>
              </a:rPr>
              <a:t>cửa</a:t>
            </a:r>
            <a:r>
              <a:rPr lang="en-US" sz="4499" dirty="0">
                <a:solidFill>
                  <a:srgbClr val="FFFFFF"/>
                </a:solidFill>
                <a:latin typeface="Roboto Condensed"/>
              </a:rPr>
              <a:t>”</a:t>
            </a:r>
          </a:p>
        </p:txBody>
      </p:sp>
      <p:sp>
        <p:nvSpPr>
          <p:cNvPr id="14" name="TextBox 14"/>
          <p:cNvSpPr txBox="1"/>
          <p:nvPr/>
        </p:nvSpPr>
        <p:spPr>
          <a:xfrm>
            <a:off x="3962508" y="2426440"/>
            <a:ext cx="11481643" cy="698459"/>
          </a:xfrm>
          <a:prstGeom prst="rect">
            <a:avLst/>
          </a:prstGeom>
        </p:spPr>
        <p:txBody>
          <a:bodyPr lIns="0" tIns="0" rIns="0" bIns="0" rtlCol="0" anchor="t">
            <a:spAutoFit/>
          </a:bodyPr>
          <a:lstStyle/>
          <a:p>
            <a:pPr>
              <a:lnSpc>
                <a:spcPts val="5600"/>
              </a:lnSpc>
              <a:spcBef>
                <a:spcPct val="0"/>
              </a:spcBef>
            </a:pPr>
            <a:r>
              <a:rPr lang="en-US" sz="4000" dirty="0">
                <a:solidFill>
                  <a:srgbClr val="7D82B2"/>
                </a:solidFill>
                <a:latin typeface="#9Slide05 Dear Saturday Bold"/>
              </a:rPr>
              <a:t>* </a:t>
            </a:r>
            <a:r>
              <a:rPr lang="en-US" sz="4000" dirty="0" err="1">
                <a:solidFill>
                  <a:srgbClr val="7D82B2"/>
                </a:solidFill>
                <a:latin typeface="#9Slide05 Dear Saturday Bold"/>
              </a:rPr>
              <a:t>Tình</a:t>
            </a:r>
            <a:r>
              <a:rPr lang="en-US" sz="4000" dirty="0">
                <a:solidFill>
                  <a:srgbClr val="7D82B2"/>
                </a:solidFill>
                <a:latin typeface="#9Slide05 Dear Saturday Bold"/>
              </a:rPr>
              <a:t> </a:t>
            </a:r>
            <a:r>
              <a:rPr lang="en-US" sz="4000" dirty="0" err="1">
                <a:solidFill>
                  <a:srgbClr val="7D82B2"/>
                </a:solidFill>
                <a:latin typeface="#9Slide05 Dear Saturday Bold"/>
              </a:rPr>
              <a:t>huống</a:t>
            </a:r>
            <a:r>
              <a:rPr lang="en-US" sz="4000" dirty="0">
                <a:solidFill>
                  <a:srgbClr val="7D82B2"/>
                </a:solidFill>
                <a:latin typeface="#9Slide05 Dear Saturday Bold"/>
              </a:rPr>
              <a:t>, </a:t>
            </a:r>
            <a:r>
              <a:rPr lang="en-US" sz="4000" dirty="0" err="1">
                <a:solidFill>
                  <a:srgbClr val="7D82B2"/>
                </a:solidFill>
                <a:latin typeface="#9Slide05 Dear Saturday Bold"/>
              </a:rPr>
              <a:t>địa</a:t>
            </a:r>
            <a:r>
              <a:rPr lang="en-US" sz="4000" dirty="0">
                <a:solidFill>
                  <a:srgbClr val="7D82B2"/>
                </a:solidFill>
                <a:latin typeface="#9Slide05 Dear Saturday Bold"/>
              </a:rPr>
              <a:t> </a:t>
            </a:r>
            <a:r>
              <a:rPr lang="en-US" sz="4000" dirty="0" err="1">
                <a:solidFill>
                  <a:srgbClr val="7D82B2"/>
                </a:solidFill>
                <a:latin typeface="#9Slide05 Dear Saturday Bold"/>
              </a:rPr>
              <a:t>điểm</a:t>
            </a:r>
            <a:r>
              <a:rPr lang="en-US" sz="4000" dirty="0">
                <a:solidFill>
                  <a:srgbClr val="7D82B2"/>
                </a:solidFill>
                <a:latin typeface="#9Slide05 Dear Saturday Bold"/>
              </a:rPr>
              <a:t>, </a:t>
            </a:r>
            <a:r>
              <a:rPr lang="en-US" sz="4000" dirty="0" err="1">
                <a:solidFill>
                  <a:srgbClr val="7D82B2"/>
                </a:solidFill>
                <a:latin typeface="#9Slide05 Dear Saturday Bold"/>
              </a:rPr>
              <a:t>thời</a:t>
            </a:r>
            <a:r>
              <a:rPr lang="en-US" sz="4000" dirty="0">
                <a:solidFill>
                  <a:srgbClr val="7D82B2"/>
                </a:solidFill>
                <a:latin typeface="#9Slide05 Dear Saturday Bold"/>
              </a:rPr>
              <a:t> </a:t>
            </a:r>
            <a:r>
              <a:rPr lang="en-US" sz="4000" dirty="0" err="1">
                <a:solidFill>
                  <a:srgbClr val="7D82B2"/>
                </a:solidFill>
                <a:latin typeface="#9Slide05 Dear Saturday Bold"/>
              </a:rPr>
              <a:t>gian</a:t>
            </a:r>
            <a:r>
              <a:rPr lang="en-US" sz="4000" dirty="0">
                <a:solidFill>
                  <a:srgbClr val="7D82B2"/>
                </a:solidFill>
                <a:latin typeface="#9Slide05 Dear Saturday Bold"/>
              </a:rPr>
              <a:t> </a:t>
            </a:r>
            <a:r>
              <a:rPr lang="en-US" sz="4000" dirty="0" err="1">
                <a:solidFill>
                  <a:srgbClr val="7D82B2"/>
                </a:solidFill>
                <a:latin typeface="#9Slide05 Dear Saturday Bold"/>
              </a:rPr>
              <a:t>của</a:t>
            </a:r>
            <a:r>
              <a:rPr lang="en-US" sz="4000" dirty="0">
                <a:solidFill>
                  <a:srgbClr val="7D82B2"/>
                </a:solidFill>
                <a:latin typeface="#9Slide05 Dear Saturday Bold"/>
              </a:rPr>
              <a:t> </a:t>
            </a:r>
            <a:r>
              <a:rPr lang="en-US" sz="4000" dirty="0" err="1">
                <a:solidFill>
                  <a:srgbClr val="7D82B2"/>
                </a:solidFill>
                <a:latin typeface="#9Slide05 Dear Saturday Bold"/>
              </a:rPr>
              <a:t>câu</a:t>
            </a:r>
            <a:r>
              <a:rPr lang="en-US" sz="4000" dirty="0">
                <a:solidFill>
                  <a:srgbClr val="7D82B2"/>
                </a:solidFill>
                <a:latin typeface="#9Slide05 Dear Saturday Bold"/>
              </a:rPr>
              <a:t> </a:t>
            </a:r>
            <a:r>
              <a:rPr lang="en-US" sz="4000" dirty="0" err="1">
                <a:solidFill>
                  <a:srgbClr val="7D82B2"/>
                </a:solidFill>
                <a:latin typeface="#9Slide05 Dear Saturday Bold"/>
              </a:rPr>
              <a:t>chuyện</a:t>
            </a:r>
            <a:endParaRPr lang="en-US" sz="4000" dirty="0">
              <a:solidFill>
                <a:srgbClr val="7D82B2"/>
              </a:solidFill>
              <a:latin typeface="#9Slide05 Dear Saturday Bold"/>
            </a:endParaRPr>
          </a:p>
        </p:txBody>
      </p:sp>
      <p:sp>
        <p:nvSpPr>
          <p:cNvPr id="15" name="TextBox 15"/>
          <p:cNvSpPr txBox="1"/>
          <p:nvPr/>
        </p:nvSpPr>
        <p:spPr>
          <a:xfrm>
            <a:off x="987084" y="1425070"/>
            <a:ext cx="8156916" cy="804545"/>
          </a:xfrm>
          <a:prstGeom prst="rect">
            <a:avLst/>
          </a:prstGeom>
        </p:spPr>
        <p:txBody>
          <a:bodyPr wrap="square" lIns="0" tIns="0" rIns="0" bIns="0" rtlCol="0" anchor="t">
            <a:spAutoFit/>
          </a:bodyPr>
          <a:lstStyle/>
          <a:p>
            <a:pPr algn="ctr">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
        <p:nvSpPr>
          <p:cNvPr id="16" name="TextBox 16"/>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barn(inVertical)">
                                      <p:cBhvr>
                                        <p:cTn id="23" dur="500"/>
                                        <p:tgtEl>
                                          <p:spTgt spid="1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barn(inVertical)">
                                      <p:cBhvr>
                                        <p:cTn id="28" dur="500"/>
                                        <p:tgtEl>
                                          <p:spTgt spid="1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barn(inVertical)">
                                      <p:cBhvr>
                                        <p:cTn id="3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grpSp>
        <p:nvGrpSpPr>
          <p:cNvPr id="3" name="Group 3"/>
          <p:cNvGrpSpPr/>
          <p:nvPr/>
        </p:nvGrpSpPr>
        <p:grpSpPr>
          <a:xfrm>
            <a:off x="1321837" y="3088533"/>
            <a:ext cx="15484919" cy="6697490"/>
            <a:chOff x="0" y="0"/>
            <a:chExt cx="4078333" cy="1763948"/>
          </a:xfrm>
        </p:grpSpPr>
        <p:sp>
          <p:nvSpPr>
            <p:cNvPr id="4" name="Freeform 4"/>
            <p:cNvSpPr/>
            <p:nvPr/>
          </p:nvSpPr>
          <p:spPr>
            <a:xfrm>
              <a:off x="0" y="0"/>
              <a:ext cx="4078332" cy="1763948"/>
            </a:xfrm>
            <a:custGeom>
              <a:avLst/>
              <a:gdLst/>
              <a:ahLst/>
              <a:cxnLst/>
              <a:rect l="l" t="t" r="r" b="b"/>
              <a:pathLst>
                <a:path w="4078332" h="1763948">
                  <a:moveTo>
                    <a:pt x="25498" y="0"/>
                  </a:moveTo>
                  <a:lnTo>
                    <a:pt x="4052834" y="0"/>
                  </a:lnTo>
                  <a:cubicBezTo>
                    <a:pt x="4059597" y="0"/>
                    <a:pt x="4066082" y="2686"/>
                    <a:pt x="4070864" y="7468"/>
                  </a:cubicBezTo>
                  <a:cubicBezTo>
                    <a:pt x="4075646" y="12250"/>
                    <a:pt x="4078332" y="18736"/>
                    <a:pt x="4078332" y="25498"/>
                  </a:cubicBezTo>
                  <a:lnTo>
                    <a:pt x="4078332" y="1738450"/>
                  </a:lnTo>
                  <a:cubicBezTo>
                    <a:pt x="4078332" y="1745212"/>
                    <a:pt x="4075646" y="1751698"/>
                    <a:pt x="4070864" y="1756480"/>
                  </a:cubicBezTo>
                  <a:cubicBezTo>
                    <a:pt x="4066082" y="1761262"/>
                    <a:pt x="4059597" y="1763948"/>
                    <a:pt x="4052834" y="1763948"/>
                  </a:cubicBezTo>
                  <a:lnTo>
                    <a:pt x="25498" y="1763948"/>
                  </a:lnTo>
                  <a:cubicBezTo>
                    <a:pt x="18736" y="1763948"/>
                    <a:pt x="12250" y="1761262"/>
                    <a:pt x="7468" y="1756480"/>
                  </a:cubicBezTo>
                  <a:cubicBezTo>
                    <a:pt x="2686" y="1751698"/>
                    <a:pt x="0" y="1745212"/>
                    <a:pt x="0" y="1738450"/>
                  </a:cubicBezTo>
                  <a:lnTo>
                    <a:pt x="0" y="25498"/>
                  </a:lnTo>
                  <a:cubicBezTo>
                    <a:pt x="0" y="18736"/>
                    <a:pt x="2686" y="12250"/>
                    <a:pt x="7468" y="7468"/>
                  </a:cubicBezTo>
                  <a:cubicBezTo>
                    <a:pt x="12250" y="2686"/>
                    <a:pt x="18736" y="0"/>
                    <a:pt x="25498" y="0"/>
                  </a:cubicBezTo>
                  <a:close/>
                </a:path>
              </a:pathLst>
            </a:custGeom>
            <a:solidFill>
              <a:srgbClr val="B4C47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497985">
            <a:off x="16794180" y="-1653626"/>
            <a:ext cx="8992257" cy="16181809"/>
            <a:chOff x="0" y="0"/>
            <a:chExt cx="11989675" cy="21575745"/>
          </a:xfrm>
        </p:grpSpPr>
        <p:sp>
          <p:nvSpPr>
            <p:cNvPr id="7" name="AutoShape 7"/>
            <p:cNvSpPr/>
            <p:nvPr/>
          </p:nvSpPr>
          <p:spPr>
            <a:xfrm>
              <a:off x="271618" y="0"/>
              <a:ext cx="11718057" cy="21449124"/>
            </a:xfrm>
            <a:prstGeom prst="rect">
              <a:avLst/>
            </a:prstGeom>
            <a:solidFill>
              <a:srgbClr val="FDFCF5"/>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1192867" y="-163097"/>
            <a:ext cx="2419435" cy="99990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66523" y="8968798"/>
            <a:ext cx="1735525" cy="47101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3333" y="-178644"/>
            <a:ext cx="1038334" cy="100246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7786" flipH="1">
            <a:off x="-1373798" y="8170899"/>
            <a:ext cx="3108687" cy="2537819"/>
          </a:xfrm>
          <a:prstGeom prst="rect">
            <a:avLst/>
          </a:prstGeom>
        </p:spPr>
      </p:pic>
      <p:sp>
        <p:nvSpPr>
          <p:cNvPr id="13" name="TextBox 13"/>
          <p:cNvSpPr txBox="1"/>
          <p:nvPr/>
        </p:nvSpPr>
        <p:spPr>
          <a:xfrm>
            <a:off x="1888548" y="3273445"/>
            <a:ext cx="14351496" cy="5953553"/>
          </a:xfrm>
          <a:prstGeom prst="rect">
            <a:avLst/>
          </a:prstGeom>
        </p:spPr>
        <p:txBody>
          <a:bodyPr lIns="0" tIns="0" rIns="0" bIns="0" rtlCol="0" anchor="t">
            <a:spAutoFit/>
          </a:bodyPr>
          <a:lstStyle/>
          <a:p>
            <a:pPr algn="just">
              <a:lnSpc>
                <a:spcPts val="5180"/>
              </a:lnSpc>
            </a:pPr>
            <a:r>
              <a:rPr lang="en-US" sz="3700" dirty="0">
                <a:solidFill>
                  <a:srgbClr val="FFFFFF"/>
                </a:solidFill>
                <a:latin typeface="Roboto Condensed"/>
              </a:rPr>
              <a:t>- </a:t>
            </a:r>
            <a:r>
              <a:rPr lang="en-US" sz="3700" b="1" dirty="0" err="1">
                <a:solidFill>
                  <a:srgbClr val="FFFFFF"/>
                </a:solidFill>
                <a:latin typeface="Roboto Condensed"/>
              </a:rPr>
              <a:t>Âm</a:t>
            </a:r>
            <a:r>
              <a:rPr lang="en-US" sz="3700" b="1" dirty="0">
                <a:solidFill>
                  <a:srgbClr val="FFFFFF"/>
                </a:solidFill>
                <a:latin typeface="Roboto Condensed"/>
              </a:rPr>
              <a:t> </a:t>
            </a:r>
            <a:r>
              <a:rPr lang="en-US" sz="3700" b="1" dirty="0" err="1">
                <a:solidFill>
                  <a:srgbClr val="FFFFFF"/>
                </a:solidFill>
                <a:latin typeface="Roboto Condensed"/>
              </a:rPr>
              <a:t>thanh</a:t>
            </a:r>
            <a:r>
              <a:rPr lang="en-US" sz="3700" b="1" dirty="0">
                <a:solidFill>
                  <a:srgbClr val="FFFFFF"/>
                </a:solidFill>
                <a:latin typeface="Roboto Condensed"/>
              </a:rPr>
              <a:t>:</a:t>
            </a:r>
          </a:p>
          <a:p>
            <a:pPr marL="798831" lvl="1" indent="-399416" algn="just">
              <a:lnSpc>
                <a:spcPts val="5180"/>
              </a:lnSpc>
              <a:buFont typeface="Arial"/>
              <a:buChar char="•"/>
            </a:pPr>
            <a:r>
              <a:rPr lang="en-US" sz="3700" dirty="0" err="1">
                <a:solidFill>
                  <a:srgbClr val="FFFFFF"/>
                </a:solidFill>
                <a:latin typeface="Roboto Condensed"/>
              </a:rPr>
              <a:t>Tiếng</a:t>
            </a:r>
            <a:r>
              <a:rPr lang="en-US" sz="3700" dirty="0">
                <a:solidFill>
                  <a:srgbClr val="FFFFFF"/>
                </a:solidFill>
                <a:latin typeface="Roboto Condensed"/>
              </a:rPr>
              <a:t> </a:t>
            </a:r>
            <a:r>
              <a:rPr lang="en-US" sz="3700" dirty="0" err="1">
                <a:solidFill>
                  <a:srgbClr val="FFFFFF"/>
                </a:solidFill>
                <a:latin typeface="Roboto Condensed"/>
              </a:rPr>
              <a:t>dây</a:t>
            </a:r>
            <a:r>
              <a:rPr lang="en-US" sz="3700" dirty="0">
                <a:solidFill>
                  <a:srgbClr val="FFFFFF"/>
                </a:solidFill>
                <a:latin typeface="Roboto Condensed"/>
              </a:rPr>
              <a:t> </a:t>
            </a:r>
            <a:r>
              <a:rPr lang="en-US" sz="3700" dirty="0" err="1">
                <a:solidFill>
                  <a:srgbClr val="FFFFFF"/>
                </a:solidFill>
                <a:latin typeface="Roboto Condensed"/>
              </a:rPr>
              <a:t>thừng</a:t>
            </a:r>
            <a:r>
              <a:rPr lang="en-US" sz="3700" dirty="0">
                <a:solidFill>
                  <a:srgbClr val="FFFFFF"/>
                </a:solidFill>
                <a:latin typeface="Roboto Condensed"/>
              </a:rPr>
              <a:t> </a:t>
            </a:r>
            <a:r>
              <a:rPr lang="en-US" sz="3700" dirty="0" err="1">
                <a:solidFill>
                  <a:srgbClr val="FFFFFF"/>
                </a:solidFill>
                <a:latin typeface="Roboto Condensed"/>
              </a:rPr>
              <a:t>căng</a:t>
            </a:r>
            <a:r>
              <a:rPr lang="en-US" sz="3700" dirty="0">
                <a:solidFill>
                  <a:srgbClr val="FFFFFF"/>
                </a:solidFill>
                <a:latin typeface="Roboto Condensed"/>
              </a:rPr>
              <a:t> </a:t>
            </a:r>
            <a:r>
              <a:rPr lang="en-US" sz="3700" dirty="0" err="1">
                <a:solidFill>
                  <a:srgbClr val="FFFFFF"/>
                </a:solidFill>
                <a:latin typeface="Roboto Condensed"/>
              </a:rPr>
              <a:t>thẳng</a:t>
            </a:r>
            <a:r>
              <a:rPr lang="en-US" sz="3700" dirty="0">
                <a:solidFill>
                  <a:srgbClr val="FFFFFF"/>
                </a:solidFill>
                <a:latin typeface="Roboto Condensed"/>
              </a:rPr>
              <a:t> </a:t>
            </a:r>
            <a:r>
              <a:rPr lang="en-US" sz="3700" dirty="0" err="1">
                <a:solidFill>
                  <a:srgbClr val="FFFFFF"/>
                </a:solidFill>
                <a:latin typeface="Roboto Condensed"/>
              </a:rPr>
              <a:t>cọ</a:t>
            </a:r>
            <a:r>
              <a:rPr lang="en-US" sz="3700" dirty="0">
                <a:solidFill>
                  <a:srgbClr val="FFFFFF"/>
                </a:solidFill>
                <a:latin typeface="Roboto Condensed"/>
              </a:rPr>
              <a:t> </a:t>
            </a:r>
            <a:r>
              <a:rPr lang="en-US" sz="3700" dirty="0" err="1">
                <a:solidFill>
                  <a:srgbClr val="FFFFFF"/>
                </a:solidFill>
                <a:latin typeface="Roboto Condensed"/>
              </a:rPr>
              <a:t>vào</a:t>
            </a:r>
            <a:r>
              <a:rPr lang="en-US" sz="3700" dirty="0">
                <a:solidFill>
                  <a:srgbClr val="FFFFFF"/>
                </a:solidFill>
                <a:latin typeface="Roboto Condensed"/>
              </a:rPr>
              <a:t> </a:t>
            </a:r>
            <a:r>
              <a:rPr lang="en-US" sz="3700" dirty="0" err="1">
                <a:solidFill>
                  <a:srgbClr val="FFFFFF"/>
                </a:solidFill>
                <a:latin typeface="Roboto Condensed"/>
              </a:rPr>
              <a:t>guốc</a:t>
            </a:r>
            <a:r>
              <a:rPr lang="en-US" sz="3700" dirty="0">
                <a:solidFill>
                  <a:srgbClr val="FFFFFF"/>
                </a:solidFill>
                <a:latin typeface="Roboto Condensed"/>
              </a:rPr>
              <a:t> </a:t>
            </a:r>
            <a:r>
              <a:rPr lang="en-US" sz="3700" dirty="0" err="1">
                <a:solidFill>
                  <a:srgbClr val="FFFFFF"/>
                </a:solidFill>
                <a:latin typeface="Roboto Condensed"/>
              </a:rPr>
              <a:t>võng</a:t>
            </a:r>
            <a:r>
              <a:rPr lang="en-US" sz="3700" dirty="0">
                <a:solidFill>
                  <a:srgbClr val="FFFFFF"/>
                </a:solidFill>
                <a:latin typeface="Roboto Condensed"/>
              </a:rPr>
              <a:t> </a:t>
            </a:r>
            <a:r>
              <a:rPr lang="en-US" sz="3700" dirty="0" err="1">
                <a:solidFill>
                  <a:srgbClr val="FFFFFF"/>
                </a:solidFill>
                <a:latin typeface="Roboto Condensed"/>
              </a:rPr>
              <a:t>kẽo</a:t>
            </a:r>
            <a:r>
              <a:rPr lang="en-US" sz="3700" dirty="0">
                <a:solidFill>
                  <a:srgbClr val="FFFFFF"/>
                </a:solidFill>
                <a:latin typeface="Roboto Condensed"/>
              </a:rPr>
              <a:t> </a:t>
            </a:r>
            <a:r>
              <a:rPr lang="en-US" sz="3700" dirty="0" err="1">
                <a:solidFill>
                  <a:srgbClr val="FFFFFF"/>
                </a:solidFill>
                <a:latin typeface="Roboto Condensed"/>
              </a:rPr>
              <a:t>kẹt</a:t>
            </a:r>
            <a:r>
              <a:rPr lang="en-US" sz="3700" dirty="0">
                <a:solidFill>
                  <a:srgbClr val="FFFFFF"/>
                </a:solidFill>
                <a:latin typeface="Roboto Condensed"/>
              </a:rPr>
              <a:t> </a:t>
            </a:r>
            <a:r>
              <a:rPr lang="en-US" sz="3700" dirty="0" err="1">
                <a:solidFill>
                  <a:srgbClr val="FFFFFF"/>
                </a:solidFill>
                <a:latin typeface="Roboto Condensed"/>
              </a:rPr>
              <a:t>nghe</a:t>
            </a:r>
            <a:r>
              <a:rPr lang="en-US" sz="3700" dirty="0">
                <a:solidFill>
                  <a:srgbClr val="FFFFFF"/>
                </a:solidFill>
                <a:latin typeface="Roboto Condensed"/>
              </a:rPr>
              <a:t> </a:t>
            </a:r>
            <a:r>
              <a:rPr lang="en-US" sz="3700" dirty="0" err="1">
                <a:solidFill>
                  <a:srgbClr val="FFFFFF"/>
                </a:solidFill>
                <a:latin typeface="Roboto Condensed"/>
              </a:rPr>
              <a:t>buồn</a:t>
            </a:r>
            <a:r>
              <a:rPr lang="en-US" sz="3700" dirty="0">
                <a:solidFill>
                  <a:srgbClr val="FFFFFF"/>
                </a:solidFill>
                <a:latin typeface="Roboto Condensed"/>
              </a:rPr>
              <a:t> </a:t>
            </a:r>
            <a:r>
              <a:rPr lang="en-US" sz="3700" dirty="0" err="1">
                <a:solidFill>
                  <a:srgbClr val="FFFFFF"/>
                </a:solidFill>
                <a:latin typeface="Roboto Condensed"/>
              </a:rPr>
              <a:t>nản</a:t>
            </a:r>
            <a:r>
              <a:rPr lang="en-US" sz="3700" dirty="0">
                <a:solidFill>
                  <a:srgbClr val="FFFFFF"/>
                </a:solidFill>
                <a:latin typeface="Roboto Condensed"/>
              </a:rPr>
              <a:t> </a:t>
            </a:r>
            <a:r>
              <a:rPr lang="en-US" sz="3700" dirty="0" err="1">
                <a:solidFill>
                  <a:srgbClr val="FFFFFF"/>
                </a:solidFill>
                <a:latin typeface="Roboto Condensed"/>
              </a:rPr>
              <a:t>lạ</a:t>
            </a:r>
            <a:r>
              <a:rPr lang="en-US" sz="3700" dirty="0">
                <a:solidFill>
                  <a:srgbClr val="FFFFFF"/>
                </a:solidFill>
                <a:latin typeface="Roboto Condensed"/>
              </a:rPr>
              <a:t>.</a:t>
            </a:r>
          </a:p>
          <a:p>
            <a:pPr marL="798831" lvl="1" indent="-399416" algn="just">
              <a:lnSpc>
                <a:spcPts val="5180"/>
              </a:lnSpc>
              <a:buFont typeface="Arial"/>
              <a:buChar char="•"/>
            </a:pPr>
            <a:r>
              <a:rPr lang="en-US" sz="3700" dirty="0" err="1">
                <a:solidFill>
                  <a:srgbClr val="FFFFFF"/>
                </a:solidFill>
                <a:latin typeface="Roboto Condensed"/>
              </a:rPr>
              <a:t>Tiếng</a:t>
            </a:r>
            <a:r>
              <a:rPr lang="en-US" sz="3700" dirty="0">
                <a:solidFill>
                  <a:srgbClr val="FFFFFF"/>
                </a:solidFill>
                <a:latin typeface="Roboto Condensed"/>
              </a:rPr>
              <a:t> </a:t>
            </a:r>
            <a:r>
              <a:rPr lang="en-US" sz="3700" dirty="0" err="1">
                <a:solidFill>
                  <a:srgbClr val="FFFFFF"/>
                </a:solidFill>
                <a:latin typeface="Roboto Condensed"/>
              </a:rPr>
              <a:t>võng</a:t>
            </a:r>
            <a:r>
              <a:rPr lang="en-US" sz="3700" dirty="0">
                <a:solidFill>
                  <a:srgbClr val="FFFFFF"/>
                </a:solidFill>
                <a:latin typeface="Roboto Condensed"/>
              </a:rPr>
              <a:t> </a:t>
            </a:r>
            <a:r>
              <a:rPr lang="en-US" sz="3700" dirty="0" err="1">
                <a:solidFill>
                  <a:srgbClr val="FFFFFF"/>
                </a:solidFill>
                <a:latin typeface="Roboto Condensed"/>
              </a:rPr>
              <a:t>đưa</a:t>
            </a:r>
            <a:r>
              <a:rPr lang="en-US" sz="3700" dirty="0">
                <a:solidFill>
                  <a:srgbClr val="FFFFFF"/>
                </a:solidFill>
                <a:latin typeface="Roboto Condensed"/>
              </a:rPr>
              <a:t> </a:t>
            </a:r>
            <a:r>
              <a:rPr lang="en-US" sz="3700" dirty="0" err="1">
                <a:solidFill>
                  <a:srgbClr val="FFFFFF"/>
                </a:solidFill>
                <a:latin typeface="Roboto Condensed"/>
              </a:rPr>
              <a:t>kẽo</a:t>
            </a:r>
            <a:r>
              <a:rPr lang="en-US" sz="3700" dirty="0">
                <a:solidFill>
                  <a:srgbClr val="FFFFFF"/>
                </a:solidFill>
                <a:latin typeface="Roboto Condensed"/>
              </a:rPr>
              <a:t> </a:t>
            </a:r>
            <a:r>
              <a:rPr lang="en-US" sz="3700" dirty="0" err="1">
                <a:solidFill>
                  <a:srgbClr val="FFFFFF"/>
                </a:solidFill>
                <a:latin typeface="Roboto Condensed"/>
              </a:rPr>
              <a:t>kẹt</a:t>
            </a:r>
            <a:r>
              <a:rPr lang="en-US" sz="3700" dirty="0">
                <a:solidFill>
                  <a:srgbClr val="FFFFFF"/>
                </a:solidFill>
                <a:latin typeface="Roboto Condensed"/>
              </a:rPr>
              <a:t> </a:t>
            </a:r>
            <a:r>
              <a:rPr lang="en-US" sz="3700" dirty="0" err="1">
                <a:solidFill>
                  <a:srgbClr val="FFFFFF"/>
                </a:solidFill>
                <a:latin typeface="Roboto Condensed"/>
              </a:rPr>
              <a:t>như</a:t>
            </a:r>
            <a:r>
              <a:rPr lang="en-US" sz="3700" dirty="0">
                <a:solidFill>
                  <a:srgbClr val="FFFFFF"/>
                </a:solidFill>
                <a:latin typeface="Roboto Condensed"/>
              </a:rPr>
              <a:t> </a:t>
            </a:r>
            <a:r>
              <a:rPr lang="en-US" sz="3700" dirty="0" err="1">
                <a:solidFill>
                  <a:srgbClr val="FFFFFF"/>
                </a:solidFill>
                <a:latin typeface="Roboto Condensed"/>
              </a:rPr>
              <a:t>nạo</a:t>
            </a:r>
            <a:endParaRPr lang="en-US" sz="3700" dirty="0">
              <a:solidFill>
                <a:srgbClr val="FFFFFF"/>
              </a:solidFill>
              <a:latin typeface="Roboto Condensed"/>
            </a:endParaRPr>
          </a:p>
          <a:p>
            <a:pPr marL="798831" lvl="1" indent="-399416" algn="just">
              <a:lnSpc>
                <a:spcPts val="5180"/>
              </a:lnSpc>
              <a:buFont typeface="Arial"/>
              <a:buChar char="•"/>
            </a:pPr>
            <a:r>
              <a:rPr lang="en-US" sz="3700" dirty="0" err="1">
                <a:solidFill>
                  <a:srgbClr val="FFFFFF"/>
                </a:solidFill>
                <a:latin typeface="Roboto Condensed"/>
              </a:rPr>
              <a:t>Một</a:t>
            </a:r>
            <a:r>
              <a:rPr lang="en-US" sz="3700" dirty="0">
                <a:solidFill>
                  <a:srgbClr val="FFFFFF"/>
                </a:solidFill>
                <a:latin typeface="Roboto Condensed"/>
              </a:rPr>
              <a:t> </a:t>
            </a:r>
            <a:r>
              <a:rPr lang="en-US" sz="3700" dirty="0" err="1">
                <a:solidFill>
                  <a:srgbClr val="FFFFFF"/>
                </a:solidFill>
                <a:latin typeface="Roboto Condensed"/>
              </a:rPr>
              <a:t>giộng</a:t>
            </a:r>
            <a:r>
              <a:rPr lang="en-US" sz="3700" dirty="0">
                <a:solidFill>
                  <a:srgbClr val="FFFFFF"/>
                </a:solidFill>
                <a:latin typeface="Roboto Condensed"/>
              </a:rPr>
              <a:t> </a:t>
            </a:r>
            <a:r>
              <a:rPr lang="en-US" sz="3700" dirty="0" err="1">
                <a:solidFill>
                  <a:srgbClr val="FFFFFF"/>
                </a:solidFill>
                <a:latin typeface="Roboto Condensed"/>
              </a:rPr>
              <a:t>ru</a:t>
            </a:r>
            <a:r>
              <a:rPr lang="en-US" sz="3700" dirty="0">
                <a:solidFill>
                  <a:srgbClr val="FFFFFF"/>
                </a:solidFill>
                <a:latin typeface="Roboto Condensed"/>
              </a:rPr>
              <a:t> </a:t>
            </a:r>
            <a:r>
              <a:rPr lang="en-US" sz="3700" dirty="0" err="1">
                <a:solidFill>
                  <a:srgbClr val="FFFFFF"/>
                </a:solidFill>
                <a:latin typeface="Roboto Condensed"/>
              </a:rPr>
              <a:t>em</a:t>
            </a:r>
            <a:r>
              <a:rPr lang="en-US" sz="3700" dirty="0">
                <a:solidFill>
                  <a:srgbClr val="FFFFFF"/>
                </a:solidFill>
                <a:latin typeface="Roboto Condensed"/>
              </a:rPr>
              <a:t> </a:t>
            </a:r>
            <a:r>
              <a:rPr lang="en-US" sz="3700" dirty="0" err="1">
                <a:solidFill>
                  <a:srgbClr val="FFFFFF"/>
                </a:solidFill>
                <a:latin typeface="Roboto Condensed"/>
              </a:rPr>
              <a:t>nổi</a:t>
            </a:r>
            <a:r>
              <a:rPr lang="en-US" sz="3700" dirty="0">
                <a:solidFill>
                  <a:srgbClr val="FFFFFF"/>
                </a:solidFill>
                <a:latin typeface="Roboto Condensed"/>
              </a:rPr>
              <a:t> </a:t>
            </a:r>
            <a:r>
              <a:rPr lang="en-US" sz="3700" dirty="0" err="1">
                <a:solidFill>
                  <a:srgbClr val="FFFFFF"/>
                </a:solidFill>
                <a:latin typeface="Roboto Condensed"/>
              </a:rPr>
              <a:t>lên</a:t>
            </a:r>
            <a:r>
              <a:rPr lang="en-US" sz="3700" dirty="0">
                <a:solidFill>
                  <a:srgbClr val="FFFFFF"/>
                </a:solidFill>
                <a:latin typeface="Roboto Condensed"/>
              </a:rPr>
              <a:t> – </a:t>
            </a:r>
            <a:r>
              <a:rPr lang="en-US" sz="3700" dirty="0" err="1">
                <a:solidFill>
                  <a:srgbClr val="FFFFFF"/>
                </a:solidFill>
                <a:latin typeface="Roboto Condensed"/>
              </a:rPr>
              <a:t>một</a:t>
            </a:r>
            <a:r>
              <a:rPr lang="en-US" sz="3700" dirty="0">
                <a:solidFill>
                  <a:srgbClr val="FFFFFF"/>
                </a:solidFill>
                <a:latin typeface="Roboto Condensed"/>
              </a:rPr>
              <a:t> </a:t>
            </a:r>
            <a:r>
              <a:rPr lang="en-US" sz="3700" dirty="0" err="1">
                <a:solidFill>
                  <a:srgbClr val="FFFFFF"/>
                </a:solidFill>
                <a:latin typeface="Roboto Condensed"/>
              </a:rPr>
              <a:t>giọng</a:t>
            </a:r>
            <a:r>
              <a:rPr lang="en-US" sz="3700" dirty="0">
                <a:solidFill>
                  <a:srgbClr val="FFFFFF"/>
                </a:solidFill>
                <a:latin typeface="Roboto Condensed"/>
              </a:rPr>
              <a:t> </a:t>
            </a:r>
            <a:r>
              <a:rPr lang="en-US" sz="3700" dirty="0" err="1">
                <a:solidFill>
                  <a:srgbClr val="FFFFFF"/>
                </a:solidFill>
                <a:latin typeface="Roboto Condensed"/>
              </a:rPr>
              <a:t>người</a:t>
            </a:r>
            <a:r>
              <a:rPr lang="en-US" sz="3700" dirty="0">
                <a:solidFill>
                  <a:srgbClr val="FFFFFF"/>
                </a:solidFill>
                <a:latin typeface="Roboto Condensed"/>
              </a:rPr>
              <a:t> Bắc.</a:t>
            </a:r>
          </a:p>
          <a:p>
            <a:pPr algn="just">
              <a:lnSpc>
                <a:spcPts val="5180"/>
              </a:lnSpc>
            </a:pPr>
            <a:r>
              <a:rPr lang="en-US" sz="3700" dirty="0">
                <a:solidFill>
                  <a:srgbClr val="FFFFFF"/>
                </a:solidFill>
                <a:latin typeface="Roboto Condensed"/>
              </a:rPr>
              <a:t>-&gt; “</a:t>
            </a:r>
            <a:r>
              <a:rPr lang="en-US" sz="3700" dirty="0" err="1">
                <a:solidFill>
                  <a:srgbClr val="FFFFFF"/>
                </a:solidFill>
                <a:latin typeface="Roboto Condensed"/>
              </a:rPr>
              <a:t>Tự</a:t>
            </a:r>
            <a:r>
              <a:rPr lang="en-US" sz="3700" dirty="0">
                <a:solidFill>
                  <a:srgbClr val="FFFFFF"/>
                </a:solidFill>
                <a:latin typeface="Roboto Condensed"/>
              </a:rPr>
              <a:t> </a:t>
            </a:r>
            <a:r>
              <a:rPr lang="en-US" sz="3700" dirty="0" err="1">
                <a:solidFill>
                  <a:srgbClr val="FFFFFF"/>
                </a:solidFill>
                <a:latin typeface="Roboto Condensed"/>
              </a:rPr>
              <a:t>nhiên</a:t>
            </a:r>
            <a:r>
              <a:rPr lang="en-US" sz="3700" dirty="0">
                <a:solidFill>
                  <a:srgbClr val="FFFFFF"/>
                </a:solidFill>
                <a:latin typeface="Roboto Condensed"/>
              </a:rPr>
              <a:t> </a:t>
            </a:r>
            <a:r>
              <a:rPr lang="en-US" sz="3700" dirty="0" err="1">
                <a:solidFill>
                  <a:srgbClr val="FFFFFF"/>
                </a:solidFill>
                <a:latin typeface="Roboto Condensed"/>
              </a:rPr>
              <a:t>tôi</a:t>
            </a:r>
            <a:r>
              <a:rPr lang="en-US" sz="3700" dirty="0">
                <a:solidFill>
                  <a:srgbClr val="FFFFFF"/>
                </a:solidFill>
                <a:latin typeface="Roboto Condensed"/>
              </a:rPr>
              <a:t> </a:t>
            </a:r>
            <a:r>
              <a:rPr lang="en-US" sz="3700" dirty="0" err="1">
                <a:solidFill>
                  <a:srgbClr val="FFFFFF"/>
                </a:solidFill>
                <a:latin typeface="Roboto Condensed"/>
              </a:rPr>
              <a:t>thấy</a:t>
            </a:r>
            <a:r>
              <a:rPr lang="en-US" sz="3700" dirty="0">
                <a:solidFill>
                  <a:srgbClr val="FFFFFF"/>
                </a:solidFill>
                <a:latin typeface="Roboto Condensed"/>
              </a:rPr>
              <a:t> </a:t>
            </a:r>
            <a:r>
              <a:rPr lang="en-US" sz="3700" dirty="0" err="1">
                <a:solidFill>
                  <a:srgbClr val="FFFFFF"/>
                </a:solidFill>
                <a:latin typeface="Roboto Condensed"/>
              </a:rPr>
              <a:t>nhớ</a:t>
            </a:r>
            <a:r>
              <a:rPr lang="en-US" sz="3700" dirty="0">
                <a:solidFill>
                  <a:srgbClr val="FFFFFF"/>
                </a:solidFill>
                <a:latin typeface="Roboto Condensed"/>
              </a:rPr>
              <a:t> </a:t>
            </a:r>
            <a:r>
              <a:rPr lang="en-US" sz="3700" dirty="0" err="1">
                <a:solidFill>
                  <a:srgbClr val="FFFFFF"/>
                </a:solidFill>
                <a:latin typeface="Roboto Condensed"/>
              </a:rPr>
              <a:t>nhà</a:t>
            </a:r>
            <a:r>
              <a:rPr lang="en-US" sz="3700" dirty="0">
                <a:solidFill>
                  <a:srgbClr val="FFFFFF"/>
                </a:solidFill>
                <a:latin typeface="Roboto Condensed"/>
              </a:rPr>
              <a:t>”, “</a:t>
            </a:r>
            <a:r>
              <a:rPr lang="en-US" sz="3700" dirty="0" err="1">
                <a:solidFill>
                  <a:srgbClr val="FFFFFF"/>
                </a:solidFill>
                <a:latin typeface="Roboto Condensed"/>
              </a:rPr>
              <a:t>tôi</a:t>
            </a:r>
            <a:r>
              <a:rPr lang="en-US" sz="3700" dirty="0">
                <a:solidFill>
                  <a:srgbClr val="FFFFFF"/>
                </a:solidFill>
                <a:latin typeface="Roboto Condensed"/>
              </a:rPr>
              <a:t> </a:t>
            </a:r>
            <a:r>
              <a:rPr lang="en-US" sz="3700" dirty="0" err="1">
                <a:solidFill>
                  <a:srgbClr val="FFFFFF"/>
                </a:solidFill>
                <a:latin typeface="Roboto Condensed"/>
              </a:rPr>
              <a:t>bỗng</a:t>
            </a:r>
            <a:r>
              <a:rPr lang="en-US" sz="3700" dirty="0">
                <a:solidFill>
                  <a:srgbClr val="FFFFFF"/>
                </a:solidFill>
                <a:latin typeface="Roboto Condensed"/>
              </a:rPr>
              <a:t> </a:t>
            </a:r>
            <a:r>
              <a:rPr lang="en-US" sz="3700" dirty="0" err="1">
                <a:solidFill>
                  <a:srgbClr val="FFFFFF"/>
                </a:solidFill>
                <a:latin typeface="Roboto Condensed"/>
              </a:rPr>
              <a:t>nhớ</a:t>
            </a:r>
            <a:r>
              <a:rPr lang="en-US" sz="3700" dirty="0">
                <a:solidFill>
                  <a:srgbClr val="FFFFFF"/>
                </a:solidFill>
                <a:latin typeface="Roboto Condensed"/>
              </a:rPr>
              <a:t> </a:t>
            </a:r>
            <a:r>
              <a:rPr lang="en-US" sz="3700" dirty="0" err="1">
                <a:solidFill>
                  <a:srgbClr val="FFFFFF"/>
                </a:solidFill>
                <a:latin typeface="Roboto Condensed"/>
              </a:rPr>
              <a:t>nhà</a:t>
            </a:r>
            <a:r>
              <a:rPr lang="en-US" sz="3700" dirty="0">
                <a:solidFill>
                  <a:srgbClr val="FFFFFF"/>
                </a:solidFill>
                <a:latin typeface="Roboto Condensed"/>
              </a:rPr>
              <a:t> </a:t>
            </a:r>
            <a:r>
              <a:rPr lang="en-US" sz="3700" dirty="0" err="1">
                <a:solidFill>
                  <a:srgbClr val="FFFFFF"/>
                </a:solidFill>
                <a:latin typeface="Roboto Condensed"/>
              </a:rPr>
              <a:t>như</a:t>
            </a:r>
            <a:r>
              <a:rPr lang="en-US" sz="3700" dirty="0">
                <a:solidFill>
                  <a:srgbClr val="FFFFFF"/>
                </a:solidFill>
                <a:latin typeface="Roboto Condensed"/>
              </a:rPr>
              <a:t> </a:t>
            </a:r>
            <a:r>
              <a:rPr lang="en-US" sz="3700" dirty="0" err="1">
                <a:solidFill>
                  <a:srgbClr val="FFFFFF"/>
                </a:solidFill>
                <a:latin typeface="Roboto Condensed"/>
              </a:rPr>
              <a:t>một</a:t>
            </a:r>
            <a:r>
              <a:rPr lang="en-US" sz="3700" dirty="0">
                <a:solidFill>
                  <a:srgbClr val="FFFFFF"/>
                </a:solidFill>
                <a:latin typeface="Roboto Condensed"/>
              </a:rPr>
              <a:t> </a:t>
            </a:r>
            <a:r>
              <a:rPr lang="en-US" sz="3700" dirty="0" err="1">
                <a:solidFill>
                  <a:srgbClr val="FFFFFF"/>
                </a:solidFill>
                <a:latin typeface="Roboto Condensed"/>
              </a:rPr>
              <a:t>đứa</a:t>
            </a:r>
            <a:r>
              <a:rPr lang="en-US" sz="3700" dirty="0">
                <a:solidFill>
                  <a:srgbClr val="FFFFFF"/>
                </a:solidFill>
                <a:latin typeface="Roboto Condensed"/>
              </a:rPr>
              <a:t> </a:t>
            </a:r>
            <a:r>
              <a:rPr lang="en-US" sz="3700" dirty="0" err="1">
                <a:solidFill>
                  <a:srgbClr val="FFFFFF"/>
                </a:solidFill>
                <a:latin typeface="Roboto Condensed"/>
              </a:rPr>
              <a:t>trẻ</a:t>
            </a:r>
            <a:r>
              <a:rPr lang="en-US" sz="3700" dirty="0">
                <a:solidFill>
                  <a:srgbClr val="FFFFFF"/>
                </a:solidFill>
                <a:latin typeface="Roboto Condensed"/>
              </a:rPr>
              <a:t>”</a:t>
            </a:r>
          </a:p>
          <a:p>
            <a:pPr algn="just">
              <a:lnSpc>
                <a:spcPts val="5180"/>
              </a:lnSpc>
            </a:pPr>
            <a:r>
              <a:rPr lang="en-US" sz="3700" dirty="0">
                <a:solidFill>
                  <a:srgbClr val="FFFFFF"/>
                </a:solidFill>
                <a:latin typeface="Roboto Condensed"/>
              </a:rPr>
              <a:t>-&gt; </a:t>
            </a:r>
            <a:r>
              <a:rPr lang="en-US" sz="3700" dirty="0" err="1">
                <a:solidFill>
                  <a:srgbClr val="FFFFFF"/>
                </a:solidFill>
                <a:latin typeface="Roboto Condensed"/>
              </a:rPr>
              <a:t>Nhớ</a:t>
            </a:r>
            <a:r>
              <a:rPr lang="en-US" sz="3700" dirty="0">
                <a:solidFill>
                  <a:srgbClr val="FFFFFF"/>
                </a:solidFill>
                <a:latin typeface="Roboto Condensed"/>
              </a:rPr>
              <a:t> </a:t>
            </a:r>
            <a:r>
              <a:rPr lang="en-US" sz="3700" dirty="0" err="1">
                <a:solidFill>
                  <a:srgbClr val="FFFFFF"/>
                </a:solidFill>
                <a:latin typeface="Roboto Condensed"/>
              </a:rPr>
              <a:t>về</a:t>
            </a:r>
            <a:r>
              <a:rPr lang="en-US" sz="3700" dirty="0">
                <a:solidFill>
                  <a:srgbClr val="FFFFFF"/>
                </a:solidFill>
                <a:latin typeface="Roboto Condensed"/>
              </a:rPr>
              <a:t> </a:t>
            </a:r>
            <a:r>
              <a:rPr lang="en-US" sz="3700" dirty="0" err="1">
                <a:solidFill>
                  <a:srgbClr val="FFFFFF"/>
                </a:solidFill>
                <a:latin typeface="Roboto Condensed"/>
              </a:rPr>
              <a:t>những</a:t>
            </a:r>
            <a:r>
              <a:rPr lang="en-US" sz="3700" dirty="0">
                <a:solidFill>
                  <a:srgbClr val="FFFFFF"/>
                </a:solidFill>
                <a:latin typeface="Roboto Condensed"/>
              </a:rPr>
              <a:t> </a:t>
            </a:r>
            <a:r>
              <a:rPr lang="en-US" sz="3700" dirty="0" err="1">
                <a:solidFill>
                  <a:srgbClr val="FFFFFF"/>
                </a:solidFill>
                <a:latin typeface="Roboto Condensed"/>
              </a:rPr>
              <a:t>kỉ</a:t>
            </a:r>
            <a:r>
              <a:rPr lang="en-US" sz="3700" dirty="0">
                <a:solidFill>
                  <a:srgbClr val="FFFFFF"/>
                </a:solidFill>
                <a:latin typeface="Roboto Condensed"/>
              </a:rPr>
              <a:t> </a:t>
            </a:r>
            <a:r>
              <a:rPr lang="en-US" sz="3700" dirty="0" err="1">
                <a:solidFill>
                  <a:srgbClr val="FFFFFF"/>
                </a:solidFill>
                <a:latin typeface="Roboto Condensed"/>
              </a:rPr>
              <a:t>niệm</a:t>
            </a:r>
            <a:r>
              <a:rPr lang="en-US" sz="3700" dirty="0">
                <a:solidFill>
                  <a:srgbClr val="FFFFFF"/>
                </a:solidFill>
                <a:latin typeface="Roboto Condensed"/>
              </a:rPr>
              <a:t> </a:t>
            </a:r>
            <a:r>
              <a:rPr lang="en-US" sz="3700" dirty="0" err="1">
                <a:solidFill>
                  <a:srgbClr val="FFFFFF"/>
                </a:solidFill>
                <a:latin typeface="Roboto Condensed"/>
              </a:rPr>
              <a:t>ngày</a:t>
            </a:r>
            <a:r>
              <a:rPr lang="en-US" sz="3700" dirty="0">
                <a:solidFill>
                  <a:srgbClr val="FFFFFF"/>
                </a:solidFill>
                <a:latin typeface="Roboto Condensed"/>
              </a:rPr>
              <a:t> </a:t>
            </a:r>
            <a:r>
              <a:rPr lang="en-US" sz="3700" dirty="0" err="1">
                <a:solidFill>
                  <a:srgbClr val="FFFFFF"/>
                </a:solidFill>
                <a:latin typeface="Roboto Condensed"/>
              </a:rPr>
              <a:t>xưa</a:t>
            </a:r>
            <a:r>
              <a:rPr lang="en-US" sz="3700" dirty="0">
                <a:solidFill>
                  <a:srgbClr val="FFFFFF"/>
                </a:solidFill>
                <a:latin typeface="Roboto Condensed"/>
              </a:rPr>
              <a:t> </a:t>
            </a:r>
            <a:r>
              <a:rPr lang="en-US" sz="3700" dirty="0" err="1">
                <a:solidFill>
                  <a:srgbClr val="FFFFFF"/>
                </a:solidFill>
                <a:latin typeface="Roboto Condensed"/>
              </a:rPr>
              <a:t>với</a:t>
            </a:r>
            <a:r>
              <a:rPr lang="en-US" sz="3700" dirty="0">
                <a:solidFill>
                  <a:srgbClr val="FFFFFF"/>
                </a:solidFill>
                <a:latin typeface="Roboto Condensed"/>
              </a:rPr>
              <a:t> </a:t>
            </a:r>
            <a:r>
              <a:rPr lang="en-US" sz="3700" dirty="0" err="1">
                <a:solidFill>
                  <a:srgbClr val="FFFFFF"/>
                </a:solidFill>
                <a:latin typeface="Roboto Condensed"/>
              </a:rPr>
              <a:t>thầy</a:t>
            </a:r>
            <a:r>
              <a:rPr lang="en-US" sz="3700" dirty="0">
                <a:solidFill>
                  <a:srgbClr val="FFFFFF"/>
                </a:solidFill>
                <a:latin typeface="Roboto Condensed"/>
              </a:rPr>
              <a:t>, </a:t>
            </a:r>
            <a:r>
              <a:rPr lang="en-US" sz="3700" dirty="0" err="1">
                <a:solidFill>
                  <a:srgbClr val="FFFFFF"/>
                </a:solidFill>
                <a:latin typeface="Roboto Condensed"/>
              </a:rPr>
              <a:t>mẹ</a:t>
            </a:r>
            <a:r>
              <a:rPr lang="en-US" sz="3700" dirty="0">
                <a:solidFill>
                  <a:srgbClr val="FFFFFF"/>
                </a:solidFill>
                <a:latin typeface="Roboto Condensed"/>
              </a:rPr>
              <a:t>, </a:t>
            </a:r>
            <a:r>
              <a:rPr lang="en-US" sz="3700" dirty="0" err="1">
                <a:solidFill>
                  <a:srgbClr val="FFFFFF"/>
                </a:solidFill>
                <a:latin typeface="Roboto Condensed"/>
              </a:rPr>
              <a:t>với</a:t>
            </a:r>
            <a:r>
              <a:rPr lang="en-US" sz="3700" dirty="0">
                <a:solidFill>
                  <a:srgbClr val="FFFFFF"/>
                </a:solidFill>
                <a:latin typeface="Roboto Condensed"/>
              </a:rPr>
              <a:t> </a:t>
            </a:r>
            <a:r>
              <a:rPr lang="en-US" sz="3700" dirty="0" err="1">
                <a:solidFill>
                  <a:srgbClr val="FFFFFF"/>
                </a:solidFill>
                <a:latin typeface="Roboto Condensed"/>
              </a:rPr>
              <a:t>vú</a:t>
            </a:r>
            <a:r>
              <a:rPr lang="en-US" sz="3700" dirty="0">
                <a:solidFill>
                  <a:srgbClr val="FFFFFF"/>
                </a:solidFill>
                <a:latin typeface="Roboto Condensed"/>
              </a:rPr>
              <a:t> </a:t>
            </a:r>
            <a:r>
              <a:rPr lang="en-US" sz="3700" dirty="0" err="1">
                <a:solidFill>
                  <a:srgbClr val="FFFFFF"/>
                </a:solidFill>
                <a:latin typeface="Roboto Condensed"/>
              </a:rPr>
              <a:t>em</a:t>
            </a:r>
            <a:endParaRPr lang="en-US" sz="3700" dirty="0">
              <a:solidFill>
                <a:srgbClr val="FFFFFF"/>
              </a:solidFill>
              <a:latin typeface="Roboto Condensed"/>
            </a:endParaRPr>
          </a:p>
          <a:p>
            <a:pPr algn="just">
              <a:lnSpc>
                <a:spcPts val="5180"/>
              </a:lnSpc>
            </a:pPr>
            <a:r>
              <a:rPr lang="en-US" sz="3700" dirty="0">
                <a:solidFill>
                  <a:srgbClr val="FFFFFF"/>
                </a:solidFill>
                <a:latin typeface="Roboto Condensed"/>
              </a:rPr>
              <a:t>→ </a:t>
            </a:r>
            <a:r>
              <a:rPr lang="en-US" sz="3700" dirty="0" err="1">
                <a:solidFill>
                  <a:srgbClr val="FFFFFF"/>
                </a:solidFill>
                <a:latin typeface="Roboto Condensed"/>
              </a:rPr>
              <a:t>Tiếng</a:t>
            </a:r>
            <a:r>
              <a:rPr lang="en-US" sz="3700" dirty="0">
                <a:solidFill>
                  <a:srgbClr val="FFFFFF"/>
                </a:solidFill>
                <a:latin typeface="Roboto Condensed"/>
              </a:rPr>
              <a:t> </a:t>
            </a:r>
            <a:r>
              <a:rPr lang="en-US" sz="3700" dirty="0" err="1">
                <a:solidFill>
                  <a:srgbClr val="FFFFFF"/>
                </a:solidFill>
                <a:latin typeface="Roboto Condensed"/>
              </a:rPr>
              <a:t>hát</a:t>
            </a:r>
            <a:r>
              <a:rPr lang="en-US" sz="3700" dirty="0">
                <a:solidFill>
                  <a:srgbClr val="FFFFFF"/>
                </a:solidFill>
                <a:latin typeface="Roboto Condensed"/>
              </a:rPr>
              <a:t> </a:t>
            </a:r>
            <a:r>
              <a:rPr lang="en-US" sz="3700" dirty="0" err="1">
                <a:solidFill>
                  <a:srgbClr val="FFFFFF"/>
                </a:solidFill>
                <a:latin typeface="Roboto Condensed"/>
              </a:rPr>
              <a:t>ru</a:t>
            </a:r>
            <a:r>
              <a:rPr lang="en-US" sz="3700" dirty="0">
                <a:solidFill>
                  <a:srgbClr val="FFFFFF"/>
                </a:solidFill>
                <a:latin typeface="Roboto Condensed"/>
              </a:rPr>
              <a:t> </a:t>
            </a:r>
            <a:r>
              <a:rPr lang="en-US" sz="3700" dirty="0" err="1">
                <a:solidFill>
                  <a:srgbClr val="FFFFFF"/>
                </a:solidFill>
                <a:latin typeface="Roboto Condensed"/>
              </a:rPr>
              <a:t>đã</a:t>
            </a:r>
            <a:r>
              <a:rPr lang="en-US" sz="3700" dirty="0">
                <a:solidFill>
                  <a:srgbClr val="FFFFFF"/>
                </a:solidFill>
                <a:latin typeface="Roboto Condensed"/>
              </a:rPr>
              <a:t> </a:t>
            </a:r>
            <a:r>
              <a:rPr lang="en-US" sz="3700" dirty="0" err="1">
                <a:solidFill>
                  <a:srgbClr val="FFFFFF"/>
                </a:solidFill>
                <a:latin typeface="Roboto Condensed"/>
              </a:rPr>
              <a:t>giúp</a:t>
            </a:r>
            <a:r>
              <a:rPr lang="en-US" sz="3700" dirty="0">
                <a:solidFill>
                  <a:srgbClr val="FFFFFF"/>
                </a:solidFill>
                <a:latin typeface="Roboto Condensed"/>
              </a:rPr>
              <a:t> </a:t>
            </a:r>
            <a:r>
              <a:rPr lang="en-US" sz="3700" dirty="0" err="1">
                <a:solidFill>
                  <a:srgbClr val="FFFFFF"/>
                </a:solidFill>
                <a:latin typeface="Roboto Condensed"/>
              </a:rPr>
              <a:t>nhan</a:t>
            </a:r>
            <a:r>
              <a:rPr lang="en-US" sz="3700" dirty="0">
                <a:solidFill>
                  <a:srgbClr val="FFFFFF"/>
                </a:solidFill>
                <a:latin typeface="Roboto Condensed"/>
              </a:rPr>
              <a:t> </a:t>
            </a:r>
            <a:r>
              <a:rPr lang="en-US" sz="3700" dirty="0" err="1">
                <a:solidFill>
                  <a:srgbClr val="FFFFFF"/>
                </a:solidFill>
                <a:latin typeface="Roboto Condensed"/>
              </a:rPr>
              <a:t>vật</a:t>
            </a:r>
            <a:r>
              <a:rPr lang="en-US" sz="3700" dirty="0">
                <a:solidFill>
                  <a:srgbClr val="FFFFFF"/>
                </a:solidFill>
                <a:latin typeface="Roboto Condensed"/>
              </a:rPr>
              <a:t> “</a:t>
            </a:r>
            <a:r>
              <a:rPr lang="en-US" sz="3700" dirty="0" err="1">
                <a:solidFill>
                  <a:srgbClr val="FFFFFF"/>
                </a:solidFill>
                <a:latin typeface="Roboto Condensed"/>
              </a:rPr>
              <a:t>tôi</a:t>
            </a:r>
            <a:r>
              <a:rPr lang="en-US" sz="3700" dirty="0">
                <a:solidFill>
                  <a:srgbClr val="FFFFFF"/>
                </a:solidFill>
                <a:latin typeface="Roboto Condensed"/>
              </a:rPr>
              <a:t>” </a:t>
            </a:r>
            <a:r>
              <a:rPr lang="en-US" sz="3700" dirty="0" err="1">
                <a:solidFill>
                  <a:srgbClr val="FFFFFF"/>
                </a:solidFill>
                <a:latin typeface="Roboto Condensed"/>
              </a:rPr>
              <a:t>nhận</a:t>
            </a:r>
            <a:r>
              <a:rPr lang="en-US" sz="3700" dirty="0">
                <a:solidFill>
                  <a:srgbClr val="FFFFFF"/>
                </a:solidFill>
                <a:latin typeface="Roboto Condensed"/>
              </a:rPr>
              <a:t> </a:t>
            </a:r>
            <a:r>
              <a:rPr lang="en-US" sz="3700" dirty="0" err="1">
                <a:solidFill>
                  <a:srgbClr val="FFFFFF"/>
                </a:solidFill>
                <a:latin typeface="Roboto Condensed"/>
              </a:rPr>
              <a:t>ra</a:t>
            </a:r>
            <a:r>
              <a:rPr lang="en-US" sz="3700" dirty="0">
                <a:solidFill>
                  <a:srgbClr val="FFFFFF"/>
                </a:solidFill>
                <a:latin typeface="Roboto Condensed"/>
              </a:rPr>
              <a:t> </a:t>
            </a:r>
            <a:r>
              <a:rPr lang="en-US" sz="3700" dirty="0" err="1">
                <a:solidFill>
                  <a:srgbClr val="FFFFFF"/>
                </a:solidFill>
                <a:latin typeface="Roboto Condensed"/>
              </a:rPr>
              <a:t>sự</a:t>
            </a:r>
            <a:r>
              <a:rPr lang="en-US" sz="3700" dirty="0">
                <a:solidFill>
                  <a:srgbClr val="FFFFFF"/>
                </a:solidFill>
                <a:latin typeface="Roboto Condensed"/>
              </a:rPr>
              <a:t> </a:t>
            </a:r>
            <a:r>
              <a:rPr lang="en-US" sz="3700" dirty="0" err="1">
                <a:solidFill>
                  <a:srgbClr val="FFFFFF"/>
                </a:solidFill>
                <a:latin typeface="Roboto Condensed"/>
              </a:rPr>
              <a:t>hạnh</a:t>
            </a:r>
            <a:r>
              <a:rPr lang="en-US" sz="3700" dirty="0">
                <a:solidFill>
                  <a:srgbClr val="FFFFFF"/>
                </a:solidFill>
                <a:latin typeface="Roboto Condensed"/>
              </a:rPr>
              <a:t> </a:t>
            </a:r>
            <a:r>
              <a:rPr lang="en-US" sz="3700" dirty="0" err="1">
                <a:solidFill>
                  <a:srgbClr val="FFFFFF"/>
                </a:solidFill>
                <a:latin typeface="Roboto Condensed"/>
              </a:rPr>
              <a:t>phúc</a:t>
            </a:r>
            <a:r>
              <a:rPr lang="en-US" sz="3700" dirty="0">
                <a:solidFill>
                  <a:srgbClr val="FFFFFF"/>
                </a:solidFill>
                <a:latin typeface="Roboto Condensed"/>
              </a:rPr>
              <a:t> </a:t>
            </a:r>
            <a:r>
              <a:rPr lang="en-US" sz="3700" dirty="0" err="1">
                <a:solidFill>
                  <a:srgbClr val="FFFFFF"/>
                </a:solidFill>
                <a:latin typeface="Roboto Condensed"/>
              </a:rPr>
              <a:t>giản</a:t>
            </a:r>
            <a:r>
              <a:rPr lang="en-US" sz="3700" dirty="0">
                <a:solidFill>
                  <a:srgbClr val="FFFFFF"/>
                </a:solidFill>
                <a:latin typeface="Roboto Condensed"/>
              </a:rPr>
              <a:t> </a:t>
            </a:r>
            <a:r>
              <a:rPr lang="en-US" sz="3700" dirty="0" err="1">
                <a:solidFill>
                  <a:srgbClr val="FFFFFF"/>
                </a:solidFill>
                <a:latin typeface="Roboto Condensed"/>
              </a:rPr>
              <a:t>dị</a:t>
            </a:r>
            <a:r>
              <a:rPr lang="en-US" sz="3700" dirty="0">
                <a:solidFill>
                  <a:srgbClr val="FFFFFF"/>
                </a:solidFill>
                <a:latin typeface="Roboto Condensed"/>
              </a:rPr>
              <a:t>, </a:t>
            </a:r>
            <a:r>
              <a:rPr lang="en-US" sz="3700" dirty="0" err="1">
                <a:solidFill>
                  <a:srgbClr val="FFFFFF"/>
                </a:solidFill>
                <a:latin typeface="Roboto Condensed"/>
              </a:rPr>
              <a:t>bình</a:t>
            </a:r>
            <a:r>
              <a:rPr lang="en-US" sz="3700" dirty="0">
                <a:solidFill>
                  <a:srgbClr val="FFFFFF"/>
                </a:solidFill>
                <a:latin typeface="Roboto Condensed"/>
              </a:rPr>
              <a:t> </a:t>
            </a:r>
            <a:r>
              <a:rPr lang="en-US" sz="3700" dirty="0" err="1">
                <a:solidFill>
                  <a:srgbClr val="FFFFFF"/>
                </a:solidFill>
                <a:latin typeface="Roboto Condensed"/>
              </a:rPr>
              <a:t>thường</a:t>
            </a:r>
            <a:r>
              <a:rPr lang="en-US" sz="3700" dirty="0">
                <a:solidFill>
                  <a:srgbClr val="FFFFFF"/>
                </a:solidFill>
                <a:latin typeface="Roboto Condensed"/>
              </a:rPr>
              <a:t> </a:t>
            </a:r>
            <a:r>
              <a:rPr lang="en-US" sz="3700" dirty="0" err="1">
                <a:solidFill>
                  <a:srgbClr val="FFFFFF"/>
                </a:solidFill>
                <a:latin typeface="Roboto Condensed"/>
              </a:rPr>
              <a:t>luôn</a:t>
            </a:r>
            <a:r>
              <a:rPr lang="en-US" sz="3700" dirty="0">
                <a:solidFill>
                  <a:srgbClr val="FFFFFF"/>
                </a:solidFill>
                <a:latin typeface="Roboto Condensed"/>
              </a:rPr>
              <a:t> </a:t>
            </a:r>
            <a:r>
              <a:rPr lang="en-US" sz="3700" dirty="0" err="1">
                <a:solidFill>
                  <a:srgbClr val="FFFFFF"/>
                </a:solidFill>
                <a:latin typeface="Roboto Condensed"/>
              </a:rPr>
              <a:t>hiện</a:t>
            </a:r>
            <a:r>
              <a:rPr lang="en-US" sz="3700" dirty="0">
                <a:solidFill>
                  <a:srgbClr val="FFFFFF"/>
                </a:solidFill>
                <a:latin typeface="Roboto Condensed"/>
              </a:rPr>
              <a:t> </a:t>
            </a:r>
            <a:r>
              <a:rPr lang="en-US" sz="3700" dirty="0" err="1">
                <a:solidFill>
                  <a:srgbClr val="FFFFFF"/>
                </a:solidFill>
                <a:latin typeface="Roboto Condensed"/>
              </a:rPr>
              <a:t>diện</a:t>
            </a:r>
            <a:r>
              <a:rPr lang="en-US" sz="3700" dirty="0">
                <a:solidFill>
                  <a:srgbClr val="FFFFFF"/>
                </a:solidFill>
                <a:latin typeface="Roboto Condensed"/>
              </a:rPr>
              <a:t> </a:t>
            </a:r>
            <a:r>
              <a:rPr lang="en-US" sz="3700" dirty="0" err="1">
                <a:solidFill>
                  <a:srgbClr val="FFFFFF"/>
                </a:solidFill>
                <a:latin typeface="Roboto Condensed"/>
              </a:rPr>
              <a:t>trong</a:t>
            </a:r>
            <a:r>
              <a:rPr lang="en-US" sz="3700" dirty="0">
                <a:solidFill>
                  <a:srgbClr val="FFFFFF"/>
                </a:solidFill>
                <a:latin typeface="Roboto Condensed"/>
              </a:rPr>
              <a:t> </a:t>
            </a:r>
            <a:r>
              <a:rPr lang="en-US" sz="3700" dirty="0" err="1">
                <a:solidFill>
                  <a:srgbClr val="FFFFFF"/>
                </a:solidFill>
                <a:latin typeface="Roboto Condensed"/>
              </a:rPr>
              <a:t>gia</a:t>
            </a:r>
            <a:r>
              <a:rPr lang="en-US" sz="3700" dirty="0">
                <a:solidFill>
                  <a:srgbClr val="FFFFFF"/>
                </a:solidFill>
                <a:latin typeface="Roboto Condensed"/>
              </a:rPr>
              <a:t> </a:t>
            </a:r>
            <a:r>
              <a:rPr lang="en-US" sz="3700" dirty="0" err="1">
                <a:solidFill>
                  <a:srgbClr val="FFFFFF"/>
                </a:solidFill>
                <a:latin typeface="Roboto Condensed"/>
              </a:rPr>
              <a:t>đình</a:t>
            </a:r>
            <a:r>
              <a:rPr lang="en-US" sz="3700" dirty="0">
                <a:solidFill>
                  <a:srgbClr val="FFFFFF"/>
                </a:solidFill>
                <a:latin typeface="Roboto Condensed"/>
              </a:rPr>
              <a:t> </a:t>
            </a:r>
            <a:r>
              <a:rPr lang="en-US" sz="3700" dirty="0" err="1">
                <a:solidFill>
                  <a:srgbClr val="FFFFFF"/>
                </a:solidFill>
                <a:latin typeface="Roboto Condensed"/>
              </a:rPr>
              <a:t>mình</a:t>
            </a:r>
            <a:r>
              <a:rPr lang="en-US" sz="3700" dirty="0">
                <a:solidFill>
                  <a:srgbClr val="FFFFFF"/>
                </a:solidFill>
                <a:latin typeface="Roboto Condensed"/>
              </a:rPr>
              <a:t> </a:t>
            </a:r>
            <a:r>
              <a:rPr lang="en-US" sz="3700" dirty="0" err="1">
                <a:solidFill>
                  <a:srgbClr val="FFFFFF"/>
                </a:solidFill>
                <a:latin typeface="Roboto Condensed"/>
              </a:rPr>
              <a:t>nhưng</a:t>
            </a:r>
            <a:r>
              <a:rPr lang="en-US" sz="3700" dirty="0">
                <a:solidFill>
                  <a:srgbClr val="FFFFFF"/>
                </a:solidFill>
                <a:latin typeface="Roboto Condensed"/>
              </a:rPr>
              <a:t> nay </a:t>
            </a:r>
            <a:r>
              <a:rPr lang="en-US" sz="3700" dirty="0" err="1">
                <a:solidFill>
                  <a:srgbClr val="FFFFFF"/>
                </a:solidFill>
                <a:latin typeface="Roboto Condensed"/>
              </a:rPr>
              <a:t>đi</a:t>
            </a:r>
            <a:r>
              <a:rPr lang="en-US" sz="3700" dirty="0">
                <a:solidFill>
                  <a:srgbClr val="FFFFFF"/>
                </a:solidFill>
                <a:latin typeface="Roboto Condensed"/>
              </a:rPr>
              <a:t> </a:t>
            </a:r>
            <a:r>
              <a:rPr lang="en-US" sz="3700" dirty="0" err="1">
                <a:solidFill>
                  <a:srgbClr val="FFFFFF"/>
                </a:solidFill>
                <a:latin typeface="Roboto Condensed"/>
              </a:rPr>
              <a:t>xa</a:t>
            </a:r>
            <a:r>
              <a:rPr lang="en-US" sz="3700" dirty="0">
                <a:solidFill>
                  <a:srgbClr val="FFFFFF"/>
                </a:solidFill>
                <a:latin typeface="Roboto Condensed"/>
              </a:rPr>
              <a:t> </a:t>
            </a:r>
            <a:r>
              <a:rPr lang="en-US" sz="3700" dirty="0" err="1">
                <a:solidFill>
                  <a:srgbClr val="FFFFFF"/>
                </a:solidFill>
                <a:latin typeface="Roboto Condensed"/>
              </a:rPr>
              <a:t>nhân</a:t>
            </a:r>
            <a:r>
              <a:rPr lang="en-US" sz="3700" dirty="0">
                <a:solidFill>
                  <a:srgbClr val="FFFFFF"/>
                </a:solidFill>
                <a:latin typeface="Roboto Condensed"/>
              </a:rPr>
              <a:t> </a:t>
            </a:r>
            <a:r>
              <a:rPr lang="en-US" sz="3700" dirty="0" err="1">
                <a:solidFill>
                  <a:srgbClr val="FFFFFF"/>
                </a:solidFill>
                <a:latin typeface="Roboto Condensed"/>
              </a:rPr>
              <a:t>vật</a:t>
            </a:r>
            <a:r>
              <a:rPr lang="en-US" sz="3700" dirty="0">
                <a:solidFill>
                  <a:srgbClr val="FFFFFF"/>
                </a:solidFill>
                <a:latin typeface="Roboto Condensed"/>
              </a:rPr>
              <a:t> “</a:t>
            </a:r>
            <a:r>
              <a:rPr lang="en-US" sz="3700" dirty="0" err="1">
                <a:solidFill>
                  <a:srgbClr val="FFFFFF"/>
                </a:solidFill>
                <a:latin typeface="Roboto Condensed"/>
              </a:rPr>
              <a:t>tôi</a:t>
            </a:r>
            <a:r>
              <a:rPr lang="en-US" sz="3700" dirty="0">
                <a:solidFill>
                  <a:srgbClr val="FFFFFF"/>
                </a:solidFill>
                <a:latin typeface="Roboto Condensed"/>
              </a:rPr>
              <a:t>” </a:t>
            </a:r>
            <a:r>
              <a:rPr lang="en-US" sz="3700" dirty="0" err="1">
                <a:solidFill>
                  <a:srgbClr val="FFFFFF"/>
                </a:solidFill>
                <a:latin typeface="Roboto Condensed"/>
              </a:rPr>
              <a:t>mới</a:t>
            </a:r>
            <a:r>
              <a:rPr lang="en-US" sz="3700" dirty="0">
                <a:solidFill>
                  <a:srgbClr val="FFFFFF"/>
                </a:solidFill>
                <a:latin typeface="Roboto Condensed"/>
              </a:rPr>
              <a:t> </a:t>
            </a:r>
            <a:r>
              <a:rPr lang="en-US" sz="3700" dirty="0" err="1">
                <a:solidFill>
                  <a:srgbClr val="FFFFFF"/>
                </a:solidFill>
                <a:latin typeface="Roboto Condensed"/>
              </a:rPr>
              <a:t>hiểu</a:t>
            </a:r>
            <a:r>
              <a:rPr lang="en-US" sz="3700" dirty="0">
                <a:solidFill>
                  <a:srgbClr val="FFFFFF"/>
                </a:solidFill>
                <a:latin typeface="Roboto Condensed"/>
              </a:rPr>
              <a:t>. </a:t>
            </a:r>
          </a:p>
        </p:txBody>
      </p:sp>
      <p:sp>
        <p:nvSpPr>
          <p:cNvPr id="14" name="TextBox 14"/>
          <p:cNvSpPr txBox="1"/>
          <p:nvPr/>
        </p:nvSpPr>
        <p:spPr>
          <a:xfrm>
            <a:off x="3616356" y="2239141"/>
            <a:ext cx="14214444" cy="639407"/>
          </a:xfrm>
          <a:prstGeom prst="rect">
            <a:avLst/>
          </a:prstGeom>
        </p:spPr>
        <p:txBody>
          <a:bodyPr wrap="square" lIns="0" tIns="0" rIns="0" bIns="0" rtlCol="0" anchor="t">
            <a:spAutoFit/>
          </a:bodyPr>
          <a:lstStyle/>
          <a:p>
            <a:pPr>
              <a:lnSpc>
                <a:spcPts val="5180"/>
              </a:lnSpc>
              <a:spcBef>
                <a:spcPct val="0"/>
              </a:spcBef>
            </a:pPr>
            <a:r>
              <a:rPr lang="en-US" sz="3700" dirty="0" err="1">
                <a:solidFill>
                  <a:srgbClr val="7D82B2"/>
                </a:solidFill>
                <a:latin typeface="#9Slide05 Dear Saturday Bold"/>
              </a:rPr>
              <a:t>Tiếng</a:t>
            </a:r>
            <a:r>
              <a:rPr lang="en-US" sz="3700" dirty="0">
                <a:solidFill>
                  <a:srgbClr val="7D82B2"/>
                </a:solidFill>
                <a:latin typeface="#9Slide05 Dear Saturday Bold"/>
              </a:rPr>
              <a:t> </a:t>
            </a:r>
            <a:r>
              <a:rPr lang="en-US" sz="3700" dirty="0" err="1">
                <a:solidFill>
                  <a:srgbClr val="7D82B2"/>
                </a:solidFill>
                <a:latin typeface="#9Slide05 Dear Saturday Bold"/>
              </a:rPr>
              <a:t>hát</a:t>
            </a:r>
            <a:r>
              <a:rPr lang="en-US" sz="3700" dirty="0">
                <a:solidFill>
                  <a:srgbClr val="7D82B2"/>
                </a:solidFill>
                <a:latin typeface="#9Slide05 Dear Saturday Bold"/>
              </a:rPr>
              <a:t> </a:t>
            </a:r>
            <a:r>
              <a:rPr lang="en-US" sz="3700" dirty="0" err="1">
                <a:solidFill>
                  <a:srgbClr val="7D82B2"/>
                </a:solidFill>
                <a:latin typeface="#9Slide05 Dear Saturday Bold"/>
              </a:rPr>
              <a:t>ru</a:t>
            </a:r>
            <a:r>
              <a:rPr lang="en-US" sz="3700" dirty="0">
                <a:solidFill>
                  <a:srgbClr val="7D82B2"/>
                </a:solidFill>
                <a:latin typeface="#9Slide05 Dear Saturday Bold"/>
              </a:rPr>
              <a:t> </a:t>
            </a:r>
            <a:r>
              <a:rPr lang="en-US" sz="3700" dirty="0" err="1">
                <a:solidFill>
                  <a:srgbClr val="7D82B2"/>
                </a:solidFill>
                <a:latin typeface="#9Slide05 Dear Saturday Bold"/>
              </a:rPr>
              <a:t>gợi</a:t>
            </a:r>
            <a:r>
              <a:rPr lang="en-US" sz="3700" dirty="0">
                <a:solidFill>
                  <a:srgbClr val="7D82B2"/>
                </a:solidFill>
                <a:latin typeface="#9Slide05 Dear Saturday Bold"/>
              </a:rPr>
              <a:t> </a:t>
            </a:r>
            <a:r>
              <a:rPr lang="en-US" sz="3700" dirty="0" err="1">
                <a:solidFill>
                  <a:srgbClr val="7D82B2"/>
                </a:solidFill>
                <a:latin typeface="#9Slide05 Dear Saturday Bold"/>
              </a:rPr>
              <a:t>nhắc</a:t>
            </a:r>
            <a:r>
              <a:rPr lang="en-US" sz="3700" dirty="0">
                <a:solidFill>
                  <a:srgbClr val="7D82B2"/>
                </a:solidFill>
                <a:latin typeface="#9Slide05 Dear Saturday Bold"/>
              </a:rPr>
              <a:t> </a:t>
            </a:r>
            <a:r>
              <a:rPr lang="en-US" sz="3700" dirty="0" err="1">
                <a:solidFill>
                  <a:srgbClr val="7D82B2"/>
                </a:solidFill>
                <a:latin typeface="#9Slide05 Dear Saturday Bold"/>
              </a:rPr>
              <a:t>lại</a:t>
            </a:r>
            <a:r>
              <a:rPr lang="en-US" sz="3700" dirty="0">
                <a:solidFill>
                  <a:srgbClr val="7D82B2"/>
                </a:solidFill>
                <a:latin typeface="#9Slide05 Dear Saturday Bold"/>
              </a:rPr>
              <a:t> </a:t>
            </a:r>
            <a:r>
              <a:rPr lang="en-US" sz="3700" dirty="0" err="1">
                <a:solidFill>
                  <a:srgbClr val="7D82B2"/>
                </a:solidFill>
                <a:latin typeface="#9Slide05 Dear Saturday Bold"/>
              </a:rPr>
              <a:t>những</a:t>
            </a:r>
            <a:r>
              <a:rPr lang="en-US" sz="3700" dirty="0">
                <a:solidFill>
                  <a:srgbClr val="7D82B2"/>
                </a:solidFill>
                <a:latin typeface="#9Slide05 Dear Saturday Bold"/>
              </a:rPr>
              <a:t> </a:t>
            </a:r>
            <a:r>
              <a:rPr lang="en-US" sz="3700" dirty="0" err="1">
                <a:solidFill>
                  <a:srgbClr val="7D82B2"/>
                </a:solidFill>
                <a:latin typeface="#9Slide05 Dear Saturday Bold"/>
              </a:rPr>
              <a:t>kỉ</a:t>
            </a:r>
            <a:r>
              <a:rPr lang="en-US" sz="3700" dirty="0">
                <a:solidFill>
                  <a:srgbClr val="7D82B2"/>
                </a:solidFill>
                <a:latin typeface="#9Slide05 Dear Saturday Bold"/>
              </a:rPr>
              <a:t> </a:t>
            </a:r>
            <a:r>
              <a:rPr lang="en-US" sz="3700" dirty="0" err="1">
                <a:solidFill>
                  <a:srgbClr val="7D82B2"/>
                </a:solidFill>
                <a:latin typeface="#9Slide05 Dear Saturday Bold"/>
              </a:rPr>
              <a:t>niệm</a:t>
            </a:r>
            <a:r>
              <a:rPr lang="en-US" sz="3700" dirty="0">
                <a:solidFill>
                  <a:srgbClr val="7D82B2"/>
                </a:solidFill>
                <a:latin typeface="#9Slide05 Dear Saturday Bold"/>
              </a:rPr>
              <a:t> </a:t>
            </a:r>
            <a:r>
              <a:rPr lang="en-US" sz="3700" dirty="0" err="1">
                <a:solidFill>
                  <a:srgbClr val="7D82B2"/>
                </a:solidFill>
                <a:latin typeface="#9Slide05 Dear Saturday Bold"/>
              </a:rPr>
              <a:t>tuổi</a:t>
            </a:r>
            <a:r>
              <a:rPr lang="en-US" sz="3700" dirty="0">
                <a:solidFill>
                  <a:srgbClr val="7D82B2"/>
                </a:solidFill>
                <a:latin typeface="#9Slide05 Dear Saturday Bold"/>
              </a:rPr>
              <a:t> </a:t>
            </a:r>
            <a:r>
              <a:rPr lang="en-US" sz="3700" dirty="0" err="1">
                <a:solidFill>
                  <a:srgbClr val="7D82B2"/>
                </a:solidFill>
                <a:latin typeface="#9Slide05 Dear Saturday Bold"/>
              </a:rPr>
              <a:t>thơ</a:t>
            </a:r>
            <a:r>
              <a:rPr lang="en-US" sz="3700" dirty="0">
                <a:solidFill>
                  <a:srgbClr val="7D82B2"/>
                </a:solidFill>
                <a:latin typeface="#9Slide05 Dear Saturday Bold"/>
              </a:rPr>
              <a:t> ở </a:t>
            </a:r>
            <a:r>
              <a:rPr lang="en-US" sz="3700" dirty="0" err="1">
                <a:solidFill>
                  <a:srgbClr val="7D82B2"/>
                </a:solidFill>
                <a:latin typeface="#9Slide05 Dear Saturday Bold"/>
              </a:rPr>
              <a:t>quê</a:t>
            </a:r>
            <a:r>
              <a:rPr lang="en-US" sz="3700" dirty="0">
                <a:solidFill>
                  <a:srgbClr val="7D82B2"/>
                </a:solidFill>
                <a:latin typeface="#9Slide05 Dear Saturday Bold"/>
              </a:rPr>
              <a:t> </a:t>
            </a:r>
            <a:r>
              <a:rPr lang="en-US" sz="3700" dirty="0" err="1">
                <a:solidFill>
                  <a:srgbClr val="7D82B2"/>
                </a:solidFill>
                <a:latin typeface="#9Slide05 Dear Saturday Bold"/>
              </a:rPr>
              <a:t>hương</a:t>
            </a:r>
            <a:endParaRPr lang="en-US" sz="3700" dirty="0">
              <a:solidFill>
                <a:srgbClr val="7D82B2"/>
              </a:solidFill>
              <a:latin typeface="#9Slide05 Dear Saturday Bold"/>
            </a:endParaRPr>
          </a:p>
        </p:txBody>
      </p:sp>
      <p:sp>
        <p:nvSpPr>
          <p:cNvPr id="15" name="TextBox 15"/>
          <p:cNvSpPr txBox="1"/>
          <p:nvPr/>
        </p:nvSpPr>
        <p:spPr>
          <a:xfrm>
            <a:off x="987084" y="1338314"/>
            <a:ext cx="6709116" cy="804545"/>
          </a:xfrm>
          <a:prstGeom prst="rect">
            <a:avLst/>
          </a:prstGeom>
        </p:spPr>
        <p:txBody>
          <a:bodyPr wrap="square" lIns="0" tIns="0" rIns="0" bIns="0" rtlCol="0" anchor="t">
            <a:spAutoFit/>
          </a:bodyPr>
          <a:lstStyle/>
          <a:p>
            <a:pPr algn="ctr">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
        <p:nvSpPr>
          <p:cNvPr id="16" name="TextBox 16"/>
          <p:cNvSpPr txBox="1"/>
          <p:nvPr/>
        </p:nvSpPr>
        <p:spPr>
          <a:xfrm>
            <a:off x="983729" y="336775"/>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arn(inVertical)">
                                      <p:cBhvr>
                                        <p:cTn id="15" dur="500"/>
                                        <p:tgtEl>
                                          <p:spTgt spid="1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barn(inVertical)">
                                      <p:cBhvr>
                                        <p:cTn id="18" dur="500"/>
                                        <p:tgtEl>
                                          <p:spTgt spid="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barn(inVertical)">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barn(inVertical)">
                                      <p:cBhvr>
                                        <p:cTn id="28" dur="500"/>
                                        <p:tgtEl>
                                          <p:spTgt spid="1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barn(inVertical)">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grpSp>
        <p:nvGrpSpPr>
          <p:cNvPr id="3" name="Group 3"/>
          <p:cNvGrpSpPr/>
          <p:nvPr/>
        </p:nvGrpSpPr>
        <p:grpSpPr>
          <a:xfrm>
            <a:off x="1401541" y="3220690"/>
            <a:ext cx="15484919" cy="6697490"/>
            <a:chOff x="0" y="0"/>
            <a:chExt cx="4078333" cy="1763948"/>
          </a:xfrm>
        </p:grpSpPr>
        <p:sp>
          <p:nvSpPr>
            <p:cNvPr id="4" name="Freeform 4"/>
            <p:cNvSpPr/>
            <p:nvPr/>
          </p:nvSpPr>
          <p:spPr>
            <a:xfrm>
              <a:off x="0" y="0"/>
              <a:ext cx="4078332" cy="1763948"/>
            </a:xfrm>
            <a:custGeom>
              <a:avLst/>
              <a:gdLst/>
              <a:ahLst/>
              <a:cxnLst/>
              <a:rect l="l" t="t" r="r" b="b"/>
              <a:pathLst>
                <a:path w="4078332" h="1763948">
                  <a:moveTo>
                    <a:pt x="25498" y="0"/>
                  </a:moveTo>
                  <a:lnTo>
                    <a:pt x="4052834" y="0"/>
                  </a:lnTo>
                  <a:cubicBezTo>
                    <a:pt x="4059597" y="0"/>
                    <a:pt x="4066082" y="2686"/>
                    <a:pt x="4070864" y="7468"/>
                  </a:cubicBezTo>
                  <a:cubicBezTo>
                    <a:pt x="4075646" y="12250"/>
                    <a:pt x="4078332" y="18736"/>
                    <a:pt x="4078332" y="25498"/>
                  </a:cubicBezTo>
                  <a:lnTo>
                    <a:pt x="4078332" y="1738450"/>
                  </a:lnTo>
                  <a:cubicBezTo>
                    <a:pt x="4078332" y="1745212"/>
                    <a:pt x="4075646" y="1751698"/>
                    <a:pt x="4070864" y="1756480"/>
                  </a:cubicBezTo>
                  <a:cubicBezTo>
                    <a:pt x="4066082" y="1761262"/>
                    <a:pt x="4059597" y="1763948"/>
                    <a:pt x="4052834" y="1763948"/>
                  </a:cubicBezTo>
                  <a:lnTo>
                    <a:pt x="25498" y="1763948"/>
                  </a:lnTo>
                  <a:cubicBezTo>
                    <a:pt x="18736" y="1763948"/>
                    <a:pt x="12250" y="1761262"/>
                    <a:pt x="7468" y="1756480"/>
                  </a:cubicBezTo>
                  <a:cubicBezTo>
                    <a:pt x="2686" y="1751698"/>
                    <a:pt x="0" y="1745212"/>
                    <a:pt x="0" y="1738450"/>
                  </a:cubicBezTo>
                  <a:lnTo>
                    <a:pt x="0" y="25498"/>
                  </a:lnTo>
                  <a:cubicBezTo>
                    <a:pt x="0" y="18736"/>
                    <a:pt x="2686" y="12250"/>
                    <a:pt x="7468" y="7468"/>
                  </a:cubicBezTo>
                  <a:cubicBezTo>
                    <a:pt x="12250" y="2686"/>
                    <a:pt x="18736" y="0"/>
                    <a:pt x="25498" y="0"/>
                  </a:cubicBezTo>
                  <a:close/>
                </a:path>
              </a:pathLst>
            </a:custGeom>
            <a:solidFill>
              <a:srgbClr val="B4C472"/>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497985">
            <a:off x="17139921" y="-56660"/>
            <a:ext cx="8992257" cy="16181809"/>
            <a:chOff x="0" y="0"/>
            <a:chExt cx="11989675" cy="21575745"/>
          </a:xfrm>
        </p:grpSpPr>
        <p:sp>
          <p:nvSpPr>
            <p:cNvPr id="7" name="AutoShape 7"/>
            <p:cNvSpPr/>
            <p:nvPr/>
          </p:nvSpPr>
          <p:spPr>
            <a:xfrm>
              <a:off x="271618" y="0"/>
              <a:ext cx="11718057" cy="21449124"/>
            </a:xfrm>
            <a:prstGeom prst="rect">
              <a:avLst/>
            </a:prstGeom>
            <a:solidFill>
              <a:srgbClr val="FDFCF5"/>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676317" y="816084"/>
            <a:ext cx="2419435" cy="99990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319748" y="8787289"/>
            <a:ext cx="1735525" cy="47101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3333" y="-178644"/>
            <a:ext cx="1038334" cy="100246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7786" flipH="1">
            <a:off x="-1373798" y="8170899"/>
            <a:ext cx="3108687" cy="2537819"/>
          </a:xfrm>
          <a:prstGeom prst="rect">
            <a:avLst/>
          </a:prstGeom>
        </p:spPr>
      </p:pic>
      <p:sp>
        <p:nvSpPr>
          <p:cNvPr id="13" name="TextBox 13"/>
          <p:cNvSpPr txBox="1"/>
          <p:nvPr/>
        </p:nvSpPr>
        <p:spPr>
          <a:xfrm>
            <a:off x="1968252" y="3396078"/>
            <a:ext cx="14351496" cy="5693866"/>
          </a:xfrm>
          <a:prstGeom prst="rect">
            <a:avLst/>
          </a:prstGeom>
        </p:spPr>
        <p:txBody>
          <a:bodyPr lIns="0" tIns="0" rIns="0" bIns="0" rtlCol="0" anchor="t">
            <a:spAutoFit/>
          </a:bodyPr>
          <a:lstStyle/>
          <a:p>
            <a:pPr algn="just">
              <a:lnSpc>
                <a:spcPts val="5598"/>
              </a:lnSpc>
            </a:pPr>
            <a:r>
              <a:rPr lang="en-US" sz="3999" dirty="0">
                <a:solidFill>
                  <a:srgbClr val="FFFFFF"/>
                </a:solidFill>
                <a:latin typeface="Roboto Condensed"/>
              </a:rPr>
              <a:t>- </a:t>
            </a:r>
            <a:r>
              <a:rPr lang="en-US" sz="3999" b="1" dirty="0" err="1">
                <a:solidFill>
                  <a:srgbClr val="FFFFFF"/>
                </a:solidFill>
                <a:latin typeface="Roboto Condensed"/>
              </a:rPr>
              <a:t>Khung</a:t>
            </a:r>
            <a:r>
              <a:rPr lang="en-US" sz="3999" b="1" dirty="0">
                <a:solidFill>
                  <a:srgbClr val="FFFFFF"/>
                </a:solidFill>
                <a:latin typeface="Roboto Condensed"/>
              </a:rPr>
              <a:t> </a:t>
            </a:r>
            <a:r>
              <a:rPr lang="en-US" sz="3999" b="1" dirty="0" err="1">
                <a:solidFill>
                  <a:srgbClr val="FFFFFF"/>
                </a:solidFill>
                <a:latin typeface="Roboto Condensed"/>
              </a:rPr>
              <a:t>cảnh</a:t>
            </a:r>
            <a:r>
              <a:rPr lang="en-US" sz="3999" b="1" dirty="0">
                <a:solidFill>
                  <a:srgbClr val="FFFFFF"/>
                </a:solidFill>
                <a:latin typeface="Roboto Condensed"/>
              </a:rPr>
              <a:t> </a:t>
            </a:r>
            <a:r>
              <a:rPr lang="en-US" sz="3999" b="1" dirty="0" err="1">
                <a:solidFill>
                  <a:srgbClr val="FFFFFF"/>
                </a:solidFill>
                <a:latin typeface="Roboto Condensed"/>
              </a:rPr>
              <a:t>quen</a:t>
            </a:r>
            <a:r>
              <a:rPr lang="en-US" sz="3999" b="1" dirty="0">
                <a:solidFill>
                  <a:srgbClr val="FFFFFF"/>
                </a:solidFill>
                <a:latin typeface="Roboto Condensed"/>
              </a:rPr>
              <a:t> </a:t>
            </a:r>
            <a:r>
              <a:rPr lang="en-US" sz="3999" b="1" dirty="0" err="1">
                <a:solidFill>
                  <a:srgbClr val="FFFFFF"/>
                </a:solidFill>
                <a:latin typeface="Roboto Condensed"/>
              </a:rPr>
              <a:t>thuộc</a:t>
            </a:r>
            <a:r>
              <a:rPr lang="en-US" sz="3999" b="1" dirty="0">
                <a:solidFill>
                  <a:srgbClr val="FFFFFF"/>
                </a:solidFill>
                <a:latin typeface="Roboto Condensed"/>
              </a:rPr>
              <a:t> </a:t>
            </a:r>
            <a:r>
              <a:rPr lang="en-US" sz="3999" b="1" dirty="0" err="1">
                <a:solidFill>
                  <a:srgbClr val="FFFFFF"/>
                </a:solidFill>
                <a:latin typeface="Roboto Condensed"/>
              </a:rPr>
              <a:t>của</a:t>
            </a:r>
            <a:r>
              <a:rPr lang="en-US" sz="3999" b="1" dirty="0">
                <a:solidFill>
                  <a:srgbClr val="FFFFFF"/>
                </a:solidFill>
                <a:latin typeface="Roboto Condensed"/>
              </a:rPr>
              <a:t> </a:t>
            </a:r>
            <a:r>
              <a:rPr lang="en-US" sz="3999" b="1" dirty="0" err="1">
                <a:solidFill>
                  <a:srgbClr val="FFFFFF"/>
                </a:solidFill>
                <a:latin typeface="Roboto Condensed"/>
              </a:rPr>
              <a:t>quê</a:t>
            </a:r>
            <a:r>
              <a:rPr lang="en-US" sz="3999" b="1" dirty="0">
                <a:solidFill>
                  <a:srgbClr val="FFFFFF"/>
                </a:solidFill>
                <a:latin typeface="Roboto Condensed"/>
              </a:rPr>
              <a:t> </a:t>
            </a:r>
            <a:r>
              <a:rPr lang="en-US" sz="3999" b="1" dirty="0" err="1">
                <a:solidFill>
                  <a:srgbClr val="FFFFFF"/>
                </a:solidFill>
                <a:latin typeface="Roboto Condensed"/>
              </a:rPr>
              <a:t>hương</a:t>
            </a:r>
            <a:r>
              <a:rPr lang="en-US" sz="3999" b="1" dirty="0">
                <a:solidFill>
                  <a:srgbClr val="FFFFFF"/>
                </a:solidFill>
                <a:latin typeface="Roboto Condensed"/>
              </a:rPr>
              <a:t> ở </a:t>
            </a:r>
            <a:r>
              <a:rPr lang="en-US" sz="3999" b="1" dirty="0" err="1">
                <a:solidFill>
                  <a:srgbClr val="FFFFFF"/>
                </a:solidFill>
                <a:latin typeface="Roboto Condensed"/>
              </a:rPr>
              <a:t>xứ</a:t>
            </a:r>
            <a:r>
              <a:rPr lang="en-US" sz="3999" b="1" dirty="0">
                <a:solidFill>
                  <a:srgbClr val="FFFFFF"/>
                </a:solidFill>
                <a:latin typeface="Roboto Condensed"/>
              </a:rPr>
              <a:t> Bắc:</a:t>
            </a:r>
          </a:p>
          <a:p>
            <a:pPr marL="863389" lvl="1" indent="-431694" algn="just">
              <a:lnSpc>
                <a:spcPts val="5598"/>
              </a:lnSpc>
              <a:buFont typeface="Arial"/>
              <a:buChar char="•"/>
            </a:pP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làng</a:t>
            </a:r>
            <a:r>
              <a:rPr lang="en-US" sz="3999" dirty="0">
                <a:solidFill>
                  <a:srgbClr val="FFFFFF"/>
                </a:solidFill>
                <a:latin typeface="Roboto Condensed"/>
              </a:rPr>
              <a:t> </a:t>
            </a:r>
            <a:r>
              <a:rPr lang="en-US" sz="3999" dirty="0" err="1">
                <a:solidFill>
                  <a:srgbClr val="FFFFFF"/>
                </a:solidFill>
                <a:latin typeface="Roboto Condensed"/>
              </a:rPr>
              <a:t>tre</a:t>
            </a:r>
            <a:r>
              <a:rPr lang="en-US" sz="3999" dirty="0">
                <a:solidFill>
                  <a:srgbClr val="FFFFFF"/>
                </a:solidFill>
                <a:latin typeface="Roboto Condensed"/>
              </a:rPr>
              <a:t> </a:t>
            </a:r>
            <a:r>
              <a:rPr lang="en-US" sz="3999" dirty="0" err="1">
                <a:solidFill>
                  <a:srgbClr val="FFFFFF"/>
                </a:solidFill>
                <a:latin typeface="Roboto Condensed"/>
              </a:rPr>
              <a:t>xanh</a:t>
            </a:r>
            <a:r>
              <a:rPr lang="en-US" sz="3999" dirty="0">
                <a:solidFill>
                  <a:srgbClr val="FFFFFF"/>
                </a:solidFill>
                <a:latin typeface="Roboto Condensed"/>
              </a:rPr>
              <a:t> </a:t>
            </a:r>
            <a:r>
              <a:rPr lang="en-US" sz="3999" dirty="0" err="1">
                <a:solidFill>
                  <a:srgbClr val="FFFFFF"/>
                </a:solidFill>
                <a:latin typeface="Roboto Condensed"/>
              </a:rPr>
              <a:t>bên</a:t>
            </a:r>
            <a:r>
              <a:rPr lang="en-US" sz="3999" dirty="0">
                <a:solidFill>
                  <a:srgbClr val="FFFFFF"/>
                </a:solidFill>
                <a:latin typeface="Roboto Condensed"/>
              </a:rPr>
              <a:t> </a:t>
            </a:r>
            <a:r>
              <a:rPr lang="en-US" sz="3999" dirty="0" err="1">
                <a:solidFill>
                  <a:srgbClr val="FFFFFF"/>
                </a:solidFill>
                <a:latin typeface="Roboto Condensed"/>
              </a:rPr>
              <a:t>ruộng</a:t>
            </a:r>
            <a:r>
              <a:rPr lang="en-US" sz="3999" dirty="0">
                <a:solidFill>
                  <a:srgbClr val="FFFFFF"/>
                </a:solidFill>
                <a:latin typeface="Roboto Condensed"/>
              </a:rPr>
              <a:t> </a:t>
            </a:r>
            <a:r>
              <a:rPr lang="en-US" sz="3999" dirty="0" err="1">
                <a:solidFill>
                  <a:srgbClr val="FFFFFF"/>
                </a:solidFill>
                <a:latin typeface="Roboto Condensed"/>
              </a:rPr>
              <a:t>lúa</a:t>
            </a:r>
            <a:r>
              <a:rPr lang="en-US" sz="3999" dirty="0">
                <a:solidFill>
                  <a:srgbClr val="FFFFFF"/>
                </a:solidFill>
                <a:latin typeface="Roboto Condensed"/>
              </a:rPr>
              <a:t>, </a:t>
            </a:r>
            <a:r>
              <a:rPr lang="en-US" sz="3999" dirty="0" err="1">
                <a:solidFill>
                  <a:srgbClr val="FFFFFF"/>
                </a:solidFill>
                <a:latin typeface="Roboto Condensed"/>
              </a:rPr>
              <a:t>với</a:t>
            </a:r>
            <a:r>
              <a:rPr lang="en-US" sz="3999" dirty="0">
                <a:solidFill>
                  <a:srgbClr val="FFFFFF"/>
                </a:solidFill>
                <a:latin typeface="Roboto Condensed"/>
              </a:rPr>
              <a:t> </a:t>
            </a:r>
            <a:r>
              <a:rPr lang="en-US" sz="3999" dirty="0" err="1">
                <a:solidFill>
                  <a:srgbClr val="FFFFFF"/>
                </a:solidFill>
                <a:latin typeface="Roboto Condensed"/>
              </a:rPr>
              <a:t>các</a:t>
            </a:r>
            <a:r>
              <a:rPr lang="en-US" sz="3999" dirty="0">
                <a:solidFill>
                  <a:srgbClr val="FFFFFF"/>
                </a:solidFill>
                <a:latin typeface="Roboto Condensed"/>
              </a:rPr>
              <a:t> </a:t>
            </a:r>
            <a:r>
              <a:rPr lang="en-US" sz="3999" dirty="0" err="1">
                <a:solidFill>
                  <a:srgbClr val="FFFFFF"/>
                </a:solidFill>
                <a:latin typeface="Roboto Condensed"/>
              </a:rPr>
              <a:t>cô</a:t>
            </a:r>
            <a:r>
              <a:rPr lang="en-US" sz="3999" dirty="0">
                <a:solidFill>
                  <a:srgbClr val="FFFFFF"/>
                </a:solidFill>
                <a:latin typeface="Roboto Condensed"/>
              </a:rPr>
              <a:t> </a:t>
            </a:r>
            <a:r>
              <a:rPr lang="en-US" sz="3999" dirty="0" err="1">
                <a:solidFill>
                  <a:srgbClr val="FFFFFF"/>
                </a:solidFill>
                <a:latin typeface="Roboto Condensed"/>
              </a:rPr>
              <a:t>thôn</a:t>
            </a:r>
            <a:r>
              <a:rPr lang="en-US" sz="3999" dirty="0">
                <a:solidFill>
                  <a:srgbClr val="FFFFFF"/>
                </a:solidFill>
                <a:latin typeface="Roboto Condensed"/>
              </a:rPr>
              <a:t> </a:t>
            </a:r>
            <a:r>
              <a:rPr lang="en-US" sz="3999" dirty="0" err="1">
                <a:solidFill>
                  <a:srgbClr val="FFFFFF"/>
                </a:solidFill>
                <a:latin typeface="Roboto Condensed"/>
              </a:rPr>
              <a:t>nữ</a:t>
            </a:r>
            <a:r>
              <a:rPr lang="en-US" sz="3999" dirty="0">
                <a:solidFill>
                  <a:srgbClr val="FFFFFF"/>
                </a:solidFill>
                <a:latin typeface="Roboto Condensed"/>
              </a:rPr>
              <a:t> </a:t>
            </a:r>
            <a:r>
              <a:rPr lang="en-US" sz="3999" dirty="0" err="1">
                <a:solidFill>
                  <a:srgbClr val="FFFFFF"/>
                </a:solidFill>
                <a:latin typeface="Roboto Condensed"/>
              </a:rPr>
              <a:t>khăn</a:t>
            </a:r>
            <a:r>
              <a:rPr lang="en-US" sz="3999" dirty="0">
                <a:solidFill>
                  <a:srgbClr val="FFFFFF"/>
                </a:solidFill>
                <a:latin typeface="Roboto Condensed"/>
              </a:rPr>
              <a:t> </a:t>
            </a:r>
            <a:r>
              <a:rPr lang="en-US" sz="3999" dirty="0" err="1">
                <a:solidFill>
                  <a:srgbClr val="FFFFFF"/>
                </a:solidFill>
                <a:latin typeface="Roboto Condensed"/>
              </a:rPr>
              <a:t>mỏ</a:t>
            </a:r>
            <a:r>
              <a:rPr lang="en-US" sz="3999" dirty="0">
                <a:solidFill>
                  <a:srgbClr val="FFFFFF"/>
                </a:solidFill>
                <a:latin typeface="Roboto Condensed"/>
              </a:rPr>
              <a:t> </a:t>
            </a:r>
            <a:r>
              <a:rPr lang="en-US" sz="3999" dirty="0" err="1">
                <a:solidFill>
                  <a:srgbClr val="FFFFFF"/>
                </a:solidFill>
                <a:latin typeface="Roboto Condensed"/>
              </a:rPr>
              <a:t>quạ</a:t>
            </a:r>
            <a:r>
              <a:rPr lang="en-US" sz="3999" dirty="0">
                <a:solidFill>
                  <a:srgbClr val="FFFFFF"/>
                </a:solidFill>
                <a:latin typeface="Roboto Condensed"/>
              </a:rPr>
              <a:t>.</a:t>
            </a:r>
          </a:p>
          <a:p>
            <a:pPr marL="863389" lvl="1" indent="-431694" algn="just">
              <a:lnSpc>
                <a:spcPts val="5598"/>
              </a:lnSpc>
              <a:buFont typeface="Arial"/>
              <a:buChar char="•"/>
            </a:pP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đêm</a:t>
            </a:r>
            <a:r>
              <a:rPr lang="en-US" sz="3999" dirty="0">
                <a:solidFill>
                  <a:srgbClr val="FFFFFF"/>
                </a:solidFill>
                <a:latin typeface="Roboto Condensed"/>
              </a:rPr>
              <a:t> </a:t>
            </a:r>
            <a:r>
              <a:rPr lang="en-US" sz="3999" dirty="0" err="1">
                <a:solidFill>
                  <a:srgbClr val="FFFFFF"/>
                </a:solidFill>
                <a:latin typeface="Roboto Condensed"/>
              </a:rPr>
              <a:t>trăng</a:t>
            </a:r>
            <a:r>
              <a:rPr lang="en-US" sz="3999" dirty="0">
                <a:solidFill>
                  <a:srgbClr val="FFFFFF"/>
                </a:solidFill>
                <a:latin typeface="Roboto Condensed"/>
              </a:rPr>
              <a:t> </a:t>
            </a:r>
            <a:r>
              <a:rPr lang="en-US" sz="3999" dirty="0" err="1">
                <a:solidFill>
                  <a:srgbClr val="FFFFFF"/>
                </a:solidFill>
                <a:latin typeface="Roboto Condensed"/>
              </a:rPr>
              <a:t>trai</a:t>
            </a:r>
            <a:r>
              <a:rPr lang="en-US" sz="3999" dirty="0">
                <a:solidFill>
                  <a:srgbClr val="FFFFFF"/>
                </a:solidFill>
                <a:latin typeface="Roboto Condensed"/>
              </a:rPr>
              <a:t> </a:t>
            </a:r>
            <a:r>
              <a:rPr lang="en-US" sz="3999" dirty="0" err="1">
                <a:solidFill>
                  <a:srgbClr val="FFFFFF"/>
                </a:solidFill>
                <a:latin typeface="Roboto Condensed"/>
              </a:rPr>
              <a:t>gái</a:t>
            </a:r>
            <a:r>
              <a:rPr lang="en-US" sz="3999" dirty="0">
                <a:solidFill>
                  <a:srgbClr val="FFFFFF"/>
                </a:solidFill>
                <a:latin typeface="Roboto Condensed"/>
              </a:rPr>
              <a:t> </a:t>
            </a:r>
            <a:r>
              <a:rPr lang="en-US" sz="3999" dirty="0" err="1">
                <a:solidFill>
                  <a:srgbClr val="FFFFFF"/>
                </a:solidFill>
                <a:latin typeface="Roboto Condensed"/>
              </a:rPr>
              <a:t>hát</a:t>
            </a:r>
            <a:r>
              <a:rPr lang="en-US" sz="3999" dirty="0">
                <a:solidFill>
                  <a:srgbClr val="FFFFFF"/>
                </a:solidFill>
                <a:latin typeface="Roboto Condensed"/>
              </a:rPr>
              <a:t> </a:t>
            </a:r>
            <a:r>
              <a:rPr lang="en-US" sz="3999" dirty="0" err="1">
                <a:solidFill>
                  <a:srgbClr val="FFFFFF"/>
                </a:solidFill>
                <a:latin typeface="Roboto Condensed"/>
              </a:rPr>
              <a:t>trống</a:t>
            </a:r>
            <a:r>
              <a:rPr lang="en-US" sz="3999" dirty="0">
                <a:solidFill>
                  <a:srgbClr val="FFFFFF"/>
                </a:solidFill>
                <a:latin typeface="Roboto Condensed"/>
              </a:rPr>
              <a:t> </a:t>
            </a:r>
            <a:r>
              <a:rPr lang="en-US" sz="3999" dirty="0" err="1">
                <a:solidFill>
                  <a:srgbClr val="FFFFFF"/>
                </a:solidFill>
                <a:latin typeface="Roboto Condensed"/>
              </a:rPr>
              <a:t>quân</a:t>
            </a:r>
            <a:r>
              <a:rPr lang="en-US" sz="3999" dirty="0">
                <a:solidFill>
                  <a:srgbClr val="FFFFFF"/>
                </a:solidFill>
                <a:latin typeface="Roboto Condensed"/>
              </a:rPr>
              <a:t>.</a:t>
            </a:r>
          </a:p>
          <a:p>
            <a:pPr marL="863389" lvl="1" indent="-431694" algn="just">
              <a:lnSpc>
                <a:spcPts val="5598"/>
              </a:lnSpc>
              <a:buFont typeface="Arial"/>
              <a:buChar char="•"/>
            </a:pP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đêm</a:t>
            </a:r>
            <a:r>
              <a:rPr lang="en-US" sz="3999" dirty="0">
                <a:solidFill>
                  <a:srgbClr val="FFFFFF"/>
                </a:solidFill>
                <a:latin typeface="Roboto Condensed"/>
              </a:rPr>
              <a:t> </a:t>
            </a:r>
            <a:r>
              <a:rPr lang="en-US" sz="3999" dirty="0" err="1">
                <a:solidFill>
                  <a:srgbClr val="FFFFFF"/>
                </a:solidFill>
                <a:latin typeface="Roboto Condensed"/>
              </a:rPr>
              <a:t>chèo</a:t>
            </a:r>
            <a:r>
              <a:rPr lang="en-US" sz="3999" dirty="0">
                <a:solidFill>
                  <a:srgbClr val="FFFFFF"/>
                </a:solidFill>
                <a:latin typeface="Roboto Condensed"/>
              </a:rPr>
              <a:t> </a:t>
            </a:r>
            <a:r>
              <a:rPr lang="en-US" sz="3999" dirty="0" err="1">
                <a:solidFill>
                  <a:srgbClr val="FFFFFF"/>
                </a:solidFill>
                <a:latin typeface="Roboto Condensed"/>
              </a:rPr>
              <a:t>ngày</a:t>
            </a:r>
            <a:r>
              <a:rPr lang="en-US" sz="3999" dirty="0">
                <a:solidFill>
                  <a:srgbClr val="FFFFFF"/>
                </a:solidFill>
                <a:latin typeface="Roboto Condensed"/>
              </a:rPr>
              <a:t> </a:t>
            </a:r>
            <a:r>
              <a:rPr lang="en-US" sz="3999" dirty="0" err="1">
                <a:solidFill>
                  <a:srgbClr val="FFFFFF"/>
                </a:solidFill>
                <a:latin typeface="Roboto Condensed"/>
              </a:rPr>
              <a:t>vào</a:t>
            </a:r>
            <a:r>
              <a:rPr lang="en-US" sz="3999" dirty="0">
                <a:solidFill>
                  <a:srgbClr val="FFFFFF"/>
                </a:solidFill>
                <a:latin typeface="Roboto Condensed"/>
              </a:rPr>
              <a:t> </a:t>
            </a:r>
            <a:r>
              <a:rPr lang="en-US" sz="3999" dirty="0" err="1">
                <a:solidFill>
                  <a:srgbClr val="FFFFFF"/>
                </a:solidFill>
                <a:latin typeface="Roboto Condensed"/>
              </a:rPr>
              <a:t>đám</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quê</a:t>
            </a:r>
            <a:r>
              <a:rPr lang="en-US" sz="3999" dirty="0">
                <a:solidFill>
                  <a:srgbClr val="FFFFFF"/>
                </a:solidFill>
                <a:latin typeface="Roboto Condensed"/>
              </a:rPr>
              <a:t> </a:t>
            </a:r>
            <a:r>
              <a:rPr lang="en-US" sz="3999" dirty="0" err="1">
                <a:solidFill>
                  <a:srgbClr val="FFFFFF"/>
                </a:solidFill>
                <a:latin typeface="Roboto Condensed"/>
              </a:rPr>
              <a:t>hương</a:t>
            </a:r>
            <a:r>
              <a:rPr lang="en-US" sz="3999" dirty="0">
                <a:solidFill>
                  <a:srgbClr val="FFFFFF"/>
                </a:solidFill>
                <a:latin typeface="Roboto Condensed"/>
              </a:rPr>
              <a:t>.</a:t>
            </a:r>
          </a:p>
          <a:p>
            <a:pPr algn="just">
              <a:lnSpc>
                <a:spcPts val="5598"/>
              </a:lnSpc>
            </a:pPr>
            <a:r>
              <a:rPr lang="en-US" sz="3999" dirty="0">
                <a:solidFill>
                  <a:srgbClr val="FFFFFF"/>
                </a:solidFill>
                <a:latin typeface="Roboto Condensed"/>
              </a:rPr>
              <a:t>→ </a:t>
            </a: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âm</a:t>
            </a:r>
            <a:r>
              <a:rPr lang="en-US" sz="3999" dirty="0">
                <a:solidFill>
                  <a:srgbClr val="FFFFFF"/>
                </a:solidFill>
                <a:latin typeface="Roboto Condensed"/>
              </a:rPr>
              <a:t> </a:t>
            </a:r>
            <a:r>
              <a:rPr lang="en-US" sz="3999" dirty="0" err="1">
                <a:solidFill>
                  <a:srgbClr val="FFFFFF"/>
                </a:solidFill>
                <a:latin typeface="Roboto Condensed"/>
              </a:rPr>
              <a:t>thanh</a:t>
            </a:r>
            <a:r>
              <a:rPr lang="en-US" sz="3999" dirty="0">
                <a:solidFill>
                  <a:srgbClr val="FFFFFF"/>
                </a:solidFill>
                <a:latin typeface="Roboto Condensed"/>
              </a:rPr>
              <a:t> </a:t>
            </a:r>
            <a:r>
              <a:rPr lang="en-US" sz="3999" dirty="0" err="1">
                <a:solidFill>
                  <a:srgbClr val="FFFFFF"/>
                </a:solidFill>
                <a:latin typeface="Roboto Condensed"/>
              </a:rPr>
              <a:t>quen</a:t>
            </a:r>
            <a:r>
              <a:rPr lang="en-US" sz="3999" dirty="0">
                <a:solidFill>
                  <a:srgbClr val="FFFFFF"/>
                </a:solidFill>
                <a:latin typeface="Roboto Condensed"/>
              </a:rPr>
              <a:t> </a:t>
            </a:r>
            <a:r>
              <a:rPr lang="en-US" sz="3999" dirty="0" err="1">
                <a:solidFill>
                  <a:srgbClr val="FFFFFF"/>
                </a:solidFill>
                <a:latin typeface="Roboto Condensed"/>
              </a:rPr>
              <a:t>thuộc</a:t>
            </a:r>
            <a:r>
              <a:rPr lang="en-US" sz="3999" dirty="0">
                <a:solidFill>
                  <a:srgbClr val="FFFFFF"/>
                </a:solidFill>
                <a:latin typeface="Roboto Condensed"/>
              </a:rPr>
              <a:t> ở </a:t>
            </a:r>
            <a:r>
              <a:rPr lang="en-US" sz="3999" dirty="0" err="1">
                <a:solidFill>
                  <a:srgbClr val="FFFFFF"/>
                </a:solidFill>
                <a:latin typeface="Roboto Condensed"/>
              </a:rPr>
              <a:t>quê</a:t>
            </a:r>
            <a:r>
              <a:rPr lang="en-US" sz="3999" dirty="0">
                <a:solidFill>
                  <a:srgbClr val="FFFFFF"/>
                </a:solidFill>
                <a:latin typeface="Roboto Condensed"/>
              </a:rPr>
              <a:t> </a:t>
            </a:r>
            <a:r>
              <a:rPr lang="en-US" sz="3999" dirty="0" err="1">
                <a:solidFill>
                  <a:srgbClr val="FFFFFF"/>
                </a:solidFill>
                <a:latin typeface="Roboto Condensed"/>
              </a:rPr>
              <a:t>hương</a:t>
            </a:r>
            <a:r>
              <a:rPr lang="en-US" sz="3999" dirty="0">
                <a:solidFill>
                  <a:srgbClr val="FFFFFF"/>
                </a:solidFill>
                <a:latin typeface="Roboto Condensed"/>
              </a:rPr>
              <a:t> </a:t>
            </a:r>
            <a:r>
              <a:rPr lang="en-US" sz="3999" dirty="0" err="1">
                <a:solidFill>
                  <a:srgbClr val="FFFFFF"/>
                </a:solidFill>
                <a:latin typeface="Roboto Condensed"/>
              </a:rPr>
              <a:t>vẫn</a:t>
            </a:r>
            <a:r>
              <a:rPr lang="en-US" sz="3999" dirty="0">
                <a:solidFill>
                  <a:srgbClr val="FFFFFF"/>
                </a:solidFill>
                <a:latin typeface="Roboto Condensed"/>
              </a:rPr>
              <a:t> </a:t>
            </a:r>
            <a:r>
              <a:rPr lang="en-US" sz="3999" dirty="0" err="1">
                <a:solidFill>
                  <a:srgbClr val="FFFFFF"/>
                </a:solidFill>
                <a:latin typeface="Roboto Condensed"/>
              </a:rPr>
              <a:t>còn</a:t>
            </a:r>
            <a:r>
              <a:rPr lang="en-US" sz="3999" dirty="0">
                <a:solidFill>
                  <a:srgbClr val="FFFFFF"/>
                </a:solidFill>
                <a:latin typeface="Roboto Condensed"/>
              </a:rPr>
              <a:t> </a:t>
            </a:r>
            <a:r>
              <a:rPr lang="en-US" sz="3999" dirty="0" err="1">
                <a:solidFill>
                  <a:srgbClr val="FFFFFF"/>
                </a:solidFill>
                <a:latin typeface="Roboto Condensed"/>
              </a:rPr>
              <a:t>mãi</a:t>
            </a:r>
            <a:r>
              <a:rPr lang="en-US" sz="3999" dirty="0">
                <a:solidFill>
                  <a:srgbClr val="FFFFFF"/>
                </a:solidFill>
                <a:latin typeface="Roboto Condensed"/>
              </a:rPr>
              <a:t> </a:t>
            </a:r>
            <a:r>
              <a:rPr lang="en-US" sz="3999" dirty="0" err="1">
                <a:solidFill>
                  <a:srgbClr val="FFFFFF"/>
                </a:solidFill>
                <a:latin typeface="Roboto Condensed"/>
              </a:rPr>
              <a:t>trong</a:t>
            </a:r>
            <a:r>
              <a:rPr lang="en-US" sz="3999" dirty="0">
                <a:solidFill>
                  <a:srgbClr val="FFFFFF"/>
                </a:solidFill>
                <a:latin typeface="Roboto Condensed"/>
              </a:rPr>
              <a:t> </a:t>
            </a:r>
            <a:r>
              <a:rPr lang="en-US" sz="3999" dirty="0" err="1">
                <a:solidFill>
                  <a:srgbClr val="FFFFFF"/>
                </a:solidFill>
                <a:latin typeface="Roboto Condensed"/>
              </a:rPr>
              <a:t>tâm</a:t>
            </a:r>
            <a:r>
              <a:rPr lang="en-US" sz="3999" dirty="0">
                <a:solidFill>
                  <a:srgbClr val="FFFFFF"/>
                </a:solidFill>
                <a:latin typeface="Roboto Condensed"/>
              </a:rPr>
              <a:t> </a:t>
            </a:r>
            <a:r>
              <a:rPr lang="en-US" sz="3999" dirty="0" err="1">
                <a:solidFill>
                  <a:srgbClr val="FFFFFF"/>
                </a:solidFill>
                <a:latin typeface="Roboto Condensed"/>
              </a:rPr>
              <a:t>hồn</a:t>
            </a:r>
            <a:r>
              <a:rPr lang="en-US" sz="3999" dirty="0">
                <a:solidFill>
                  <a:srgbClr val="FFFFFF"/>
                </a:solidFill>
                <a:latin typeface="Roboto Condensed"/>
              </a:rPr>
              <a:t> </a:t>
            </a: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người</a:t>
            </a:r>
            <a:r>
              <a:rPr lang="en-US" sz="3999" dirty="0">
                <a:solidFill>
                  <a:srgbClr val="FFFFFF"/>
                </a:solidFill>
                <a:latin typeface="Roboto Condensed"/>
              </a:rPr>
              <a:t> con </a:t>
            </a:r>
            <a:r>
              <a:rPr lang="en-US" sz="3999" dirty="0" err="1">
                <a:solidFill>
                  <a:srgbClr val="FFFFFF"/>
                </a:solidFill>
                <a:latin typeface="Roboto Condensed"/>
              </a:rPr>
              <a:t>xa</a:t>
            </a:r>
            <a:r>
              <a:rPr lang="en-US" sz="3999" dirty="0">
                <a:solidFill>
                  <a:srgbClr val="FFFFFF"/>
                </a:solidFill>
                <a:latin typeface="Roboto Condensed"/>
              </a:rPr>
              <a:t> </a:t>
            </a:r>
            <a:r>
              <a:rPr lang="en-US" sz="3999" dirty="0" err="1">
                <a:solidFill>
                  <a:srgbClr val="FFFFFF"/>
                </a:solidFill>
                <a:latin typeface="Roboto Condensed"/>
              </a:rPr>
              <a:t>xứ</a:t>
            </a:r>
            <a:r>
              <a:rPr lang="en-US" sz="3999" dirty="0">
                <a:solidFill>
                  <a:srgbClr val="FFFFFF"/>
                </a:solidFill>
                <a:latin typeface="Roboto Condensed"/>
              </a:rPr>
              <a:t>, </a:t>
            </a:r>
            <a:r>
              <a:rPr lang="en-US" sz="3999" dirty="0" err="1">
                <a:solidFill>
                  <a:srgbClr val="FFFFFF"/>
                </a:solidFill>
                <a:latin typeface="Roboto Condensed"/>
              </a:rPr>
              <a:t>dù</a:t>
            </a:r>
            <a:r>
              <a:rPr lang="en-US" sz="3999" dirty="0">
                <a:solidFill>
                  <a:srgbClr val="FFFFFF"/>
                </a:solidFill>
                <a:latin typeface="Roboto Condensed"/>
              </a:rPr>
              <a:t> </a:t>
            </a:r>
            <a:r>
              <a:rPr lang="en-US" sz="3999" dirty="0" err="1">
                <a:solidFill>
                  <a:srgbClr val="FFFFFF"/>
                </a:solidFill>
                <a:latin typeface="Roboto Condensed"/>
              </a:rPr>
              <a:t>đi</a:t>
            </a:r>
            <a:r>
              <a:rPr lang="en-US" sz="3999" dirty="0">
                <a:solidFill>
                  <a:srgbClr val="FFFFFF"/>
                </a:solidFill>
                <a:latin typeface="Roboto Condensed"/>
              </a:rPr>
              <a:t> </a:t>
            </a:r>
            <a:r>
              <a:rPr lang="en-US" sz="3999" dirty="0" err="1">
                <a:solidFill>
                  <a:srgbClr val="FFFFFF"/>
                </a:solidFill>
                <a:latin typeface="Roboto Condensed"/>
              </a:rPr>
              <a:t>tới</a:t>
            </a:r>
            <a:r>
              <a:rPr lang="en-US" sz="3999" dirty="0">
                <a:solidFill>
                  <a:srgbClr val="FFFFFF"/>
                </a:solidFill>
                <a:latin typeface="Roboto Condensed"/>
              </a:rPr>
              <a:t> </a:t>
            </a:r>
            <a:r>
              <a:rPr lang="en-US" sz="3999" dirty="0" err="1">
                <a:solidFill>
                  <a:srgbClr val="FFFFFF"/>
                </a:solidFill>
                <a:latin typeface="Roboto Condensed"/>
              </a:rPr>
              <a:t>đâu</a:t>
            </a:r>
            <a:r>
              <a:rPr lang="en-US" sz="3999" dirty="0">
                <a:solidFill>
                  <a:srgbClr val="FFFFFF"/>
                </a:solidFill>
                <a:latin typeface="Roboto Condensed"/>
              </a:rPr>
              <a:t>, ở </a:t>
            </a:r>
            <a:r>
              <a:rPr lang="en-US" sz="3999" dirty="0" err="1">
                <a:solidFill>
                  <a:srgbClr val="FFFFFF"/>
                </a:solidFill>
                <a:latin typeface="Roboto Condensed"/>
              </a:rPr>
              <a:t>bất</a:t>
            </a:r>
            <a:r>
              <a:rPr lang="en-US" sz="3999" dirty="0">
                <a:solidFill>
                  <a:srgbClr val="FFFFFF"/>
                </a:solidFill>
                <a:latin typeface="Roboto Condensed"/>
              </a:rPr>
              <a:t> </a:t>
            </a:r>
            <a:r>
              <a:rPr lang="en-US" sz="3999" dirty="0" err="1">
                <a:solidFill>
                  <a:srgbClr val="FFFFFF"/>
                </a:solidFill>
                <a:latin typeface="Roboto Condensed"/>
              </a:rPr>
              <a:t>cứ</a:t>
            </a:r>
            <a:r>
              <a:rPr lang="en-US" sz="3999" dirty="0">
                <a:solidFill>
                  <a:srgbClr val="FFFFFF"/>
                </a:solidFill>
                <a:latin typeface="Roboto Condensed"/>
              </a:rPr>
              <a:t> </a:t>
            </a:r>
            <a:r>
              <a:rPr lang="en-US" sz="3999" dirty="0" err="1">
                <a:solidFill>
                  <a:srgbClr val="FFFFFF"/>
                </a:solidFill>
                <a:latin typeface="Roboto Condensed"/>
              </a:rPr>
              <a:t>nơi</a:t>
            </a:r>
            <a:r>
              <a:rPr lang="en-US" sz="3999" dirty="0">
                <a:solidFill>
                  <a:srgbClr val="FFFFFF"/>
                </a:solidFill>
                <a:latin typeface="Roboto Condensed"/>
              </a:rPr>
              <a:t> </a:t>
            </a:r>
            <a:r>
              <a:rPr lang="en-US" sz="3999" dirty="0" err="1">
                <a:solidFill>
                  <a:srgbClr val="FFFFFF"/>
                </a:solidFill>
                <a:latin typeface="Roboto Condensed"/>
              </a:rPr>
              <a:t>nào</a:t>
            </a:r>
            <a:r>
              <a:rPr lang="en-US" sz="3999" dirty="0">
                <a:solidFill>
                  <a:srgbClr val="FFFFFF"/>
                </a:solidFill>
                <a:latin typeface="Roboto Condensed"/>
              </a:rPr>
              <a:t> </a:t>
            </a:r>
            <a:r>
              <a:rPr lang="en-US" sz="3999" dirty="0" err="1">
                <a:solidFill>
                  <a:srgbClr val="FFFFFF"/>
                </a:solidFill>
                <a:latin typeface="Roboto Condensed"/>
              </a:rPr>
              <a:t>vẫn</a:t>
            </a:r>
            <a:r>
              <a:rPr lang="en-US" sz="3999" dirty="0">
                <a:solidFill>
                  <a:srgbClr val="FFFFFF"/>
                </a:solidFill>
                <a:latin typeface="Roboto Condensed"/>
              </a:rPr>
              <a:t> </a:t>
            </a:r>
            <a:r>
              <a:rPr lang="en-US" sz="3999" dirty="0" err="1">
                <a:solidFill>
                  <a:srgbClr val="FFFFFF"/>
                </a:solidFill>
                <a:latin typeface="Roboto Condensed"/>
              </a:rPr>
              <a:t>nhớ</a:t>
            </a:r>
            <a:r>
              <a:rPr lang="en-US" sz="3999" dirty="0">
                <a:solidFill>
                  <a:srgbClr val="FFFFFF"/>
                </a:solidFill>
                <a:latin typeface="Roboto Condensed"/>
              </a:rPr>
              <a:t> </a:t>
            </a:r>
            <a:r>
              <a:rPr lang="en-US" sz="3999" dirty="0" err="1">
                <a:solidFill>
                  <a:srgbClr val="FFFFFF"/>
                </a:solidFill>
                <a:latin typeface="Roboto Condensed"/>
              </a:rPr>
              <a:t>tới</a:t>
            </a:r>
            <a:r>
              <a:rPr lang="en-US" sz="3999" dirty="0">
                <a:solidFill>
                  <a:srgbClr val="FFFFFF"/>
                </a:solidFill>
                <a:latin typeface="Roboto Condensed"/>
              </a:rPr>
              <a:t> </a:t>
            </a:r>
            <a:r>
              <a:rPr lang="en-US" sz="3999" dirty="0" err="1">
                <a:solidFill>
                  <a:srgbClr val="FFFFFF"/>
                </a:solidFill>
                <a:latin typeface="Roboto Condensed"/>
              </a:rPr>
              <a:t>quê</a:t>
            </a:r>
            <a:r>
              <a:rPr lang="en-US" sz="3999" dirty="0">
                <a:solidFill>
                  <a:srgbClr val="FFFFFF"/>
                </a:solidFill>
                <a:latin typeface="Roboto Condensed"/>
              </a:rPr>
              <a:t> </a:t>
            </a:r>
            <a:r>
              <a:rPr lang="en-US" sz="3999" dirty="0" err="1">
                <a:solidFill>
                  <a:srgbClr val="FFFFFF"/>
                </a:solidFill>
                <a:latin typeface="Roboto Condensed"/>
              </a:rPr>
              <a:t>hương</a:t>
            </a:r>
            <a:r>
              <a:rPr lang="en-US" sz="3999" dirty="0">
                <a:solidFill>
                  <a:srgbClr val="FFFFFF"/>
                </a:solidFill>
                <a:latin typeface="Roboto Condensed"/>
              </a:rPr>
              <a:t> </a:t>
            </a:r>
            <a:r>
              <a:rPr lang="en-US" sz="3999" dirty="0" err="1">
                <a:solidFill>
                  <a:srgbClr val="FFFFFF"/>
                </a:solidFill>
                <a:latin typeface="Roboto Condensed"/>
              </a:rPr>
              <a:t>thân</a:t>
            </a:r>
            <a:r>
              <a:rPr lang="en-US" sz="3999" dirty="0">
                <a:solidFill>
                  <a:srgbClr val="FFFFFF"/>
                </a:solidFill>
                <a:latin typeface="Roboto Condensed"/>
              </a:rPr>
              <a:t> </a:t>
            </a:r>
            <a:r>
              <a:rPr lang="en-US" sz="3999" dirty="0" err="1">
                <a:solidFill>
                  <a:srgbClr val="FFFFFF"/>
                </a:solidFill>
                <a:latin typeface="Roboto Condensed"/>
              </a:rPr>
              <a:t>yêu</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mình</a:t>
            </a:r>
            <a:r>
              <a:rPr lang="en-US" sz="3999" dirty="0">
                <a:solidFill>
                  <a:srgbClr val="FFFFFF"/>
                </a:solidFill>
                <a:latin typeface="Roboto Condensed"/>
              </a:rPr>
              <a:t>.</a:t>
            </a:r>
          </a:p>
        </p:txBody>
      </p:sp>
      <p:sp>
        <p:nvSpPr>
          <p:cNvPr id="14" name="TextBox 14"/>
          <p:cNvSpPr txBox="1"/>
          <p:nvPr/>
        </p:nvSpPr>
        <p:spPr>
          <a:xfrm>
            <a:off x="5885463" y="2310954"/>
            <a:ext cx="11971242" cy="655916"/>
          </a:xfrm>
          <a:prstGeom prst="rect">
            <a:avLst/>
          </a:prstGeom>
        </p:spPr>
        <p:txBody>
          <a:bodyPr wrap="square" lIns="0" tIns="0" rIns="0" bIns="0" rtlCol="0" anchor="t">
            <a:spAutoFit/>
          </a:bodyPr>
          <a:lstStyle/>
          <a:p>
            <a:pPr>
              <a:lnSpc>
                <a:spcPts val="5320"/>
              </a:lnSpc>
              <a:spcBef>
                <a:spcPct val="0"/>
              </a:spcBef>
            </a:pPr>
            <a:r>
              <a:rPr lang="en-US" sz="3800" dirty="0">
                <a:solidFill>
                  <a:srgbClr val="7D82B2"/>
                </a:solidFill>
                <a:latin typeface="#9Slide05 Dear Saturday Bold"/>
              </a:rPr>
              <a:t>* </a:t>
            </a:r>
            <a:r>
              <a:rPr lang="en-US" sz="3800" dirty="0" err="1">
                <a:solidFill>
                  <a:srgbClr val="7D82B2"/>
                </a:solidFill>
                <a:latin typeface="#9Slide05 Dear Saturday Bold"/>
              </a:rPr>
              <a:t>Tiếng</a:t>
            </a:r>
            <a:r>
              <a:rPr lang="en-US" sz="3800" dirty="0">
                <a:solidFill>
                  <a:srgbClr val="7D82B2"/>
                </a:solidFill>
                <a:latin typeface="#9Slide05 Dear Saturday Bold"/>
              </a:rPr>
              <a:t> </a:t>
            </a:r>
            <a:r>
              <a:rPr lang="en-US" sz="3800" dirty="0" err="1">
                <a:solidFill>
                  <a:srgbClr val="7D82B2"/>
                </a:solidFill>
                <a:latin typeface="#9Slide05 Dear Saturday Bold"/>
              </a:rPr>
              <a:t>hát</a:t>
            </a:r>
            <a:r>
              <a:rPr lang="en-US" sz="3800" dirty="0">
                <a:solidFill>
                  <a:srgbClr val="7D82B2"/>
                </a:solidFill>
                <a:latin typeface="#9Slide05 Dear Saturday Bold"/>
              </a:rPr>
              <a:t> </a:t>
            </a:r>
            <a:r>
              <a:rPr lang="en-US" sz="3800" dirty="0" err="1">
                <a:solidFill>
                  <a:srgbClr val="7D82B2"/>
                </a:solidFill>
                <a:latin typeface="#9Slide05 Dear Saturday Bold"/>
              </a:rPr>
              <a:t>ru</a:t>
            </a:r>
            <a:r>
              <a:rPr lang="en-US" sz="3800" dirty="0">
                <a:solidFill>
                  <a:srgbClr val="7D82B2"/>
                </a:solidFill>
                <a:latin typeface="#9Slide05 Dear Saturday Bold"/>
              </a:rPr>
              <a:t> </a:t>
            </a:r>
            <a:r>
              <a:rPr lang="en-US" sz="3800" dirty="0" err="1">
                <a:solidFill>
                  <a:srgbClr val="7D82B2"/>
                </a:solidFill>
                <a:latin typeface="#9Slide05 Dear Saturday Bold"/>
              </a:rPr>
              <a:t>quen</a:t>
            </a:r>
            <a:r>
              <a:rPr lang="en-US" sz="3800" dirty="0">
                <a:solidFill>
                  <a:srgbClr val="7D82B2"/>
                </a:solidFill>
                <a:latin typeface="#9Slide05 Dear Saturday Bold"/>
              </a:rPr>
              <a:t> </a:t>
            </a:r>
            <a:r>
              <a:rPr lang="en-US" sz="3800" dirty="0" err="1">
                <a:solidFill>
                  <a:srgbClr val="7D82B2"/>
                </a:solidFill>
                <a:latin typeface="#9Slide05 Dear Saturday Bold"/>
              </a:rPr>
              <a:t>thuộc</a:t>
            </a:r>
            <a:r>
              <a:rPr lang="en-US" sz="3800" dirty="0">
                <a:solidFill>
                  <a:srgbClr val="7D82B2"/>
                </a:solidFill>
                <a:latin typeface="#9Slide05 Dear Saturday Bold"/>
              </a:rPr>
              <a:t>, </a:t>
            </a:r>
            <a:r>
              <a:rPr lang="en-US" sz="3800" dirty="0" err="1">
                <a:solidFill>
                  <a:srgbClr val="7D82B2"/>
                </a:solidFill>
                <a:latin typeface="#9Slide05 Dear Saturday Bold"/>
              </a:rPr>
              <a:t>đầy</a:t>
            </a:r>
            <a:r>
              <a:rPr lang="en-US" sz="3800" dirty="0">
                <a:solidFill>
                  <a:srgbClr val="7D82B2"/>
                </a:solidFill>
                <a:latin typeface="#9Slide05 Dear Saturday Bold"/>
              </a:rPr>
              <a:t> </a:t>
            </a:r>
            <a:r>
              <a:rPr lang="en-US" sz="3800" dirty="0" err="1">
                <a:solidFill>
                  <a:srgbClr val="7D82B2"/>
                </a:solidFill>
                <a:latin typeface="#9Slide05 Dear Saturday Bold"/>
              </a:rPr>
              <a:t>kí</a:t>
            </a:r>
            <a:r>
              <a:rPr lang="en-US" sz="3800" dirty="0">
                <a:solidFill>
                  <a:srgbClr val="7D82B2"/>
                </a:solidFill>
                <a:latin typeface="#9Slide05 Dear Saturday Bold"/>
              </a:rPr>
              <a:t> </a:t>
            </a:r>
            <a:r>
              <a:rPr lang="en-US" sz="3800" dirty="0" err="1">
                <a:solidFill>
                  <a:srgbClr val="7D82B2"/>
                </a:solidFill>
                <a:latin typeface="#9Slide05 Dear Saturday Bold"/>
              </a:rPr>
              <a:t>ức</a:t>
            </a:r>
            <a:r>
              <a:rPr lang="en-US" sz="3800" dirty="0">
                <a:solidFill>
                  <a:srgbClr val="7D82B2"/>
                </a:solidFill>
                <a:latin typeface="#9Slide05 Dear Saturday Bold"/>
              </a:rPr>
              <a:t> </a:t>
            </a:r>
            <a:r>
              <a:rPr lang="en-US" sz="3800" dirty="0" err="1">
                <a:solidFill>
                  <a:srgbClr val="7D82B2"/>
                </a:solidFill>
                <a:latin typeface="#9Slide05 Dear Saturday Bold"/>
              </a:rPr>
              <a:t>về</a:t>
            </a:r>
            <a:r>
              <a:rPr lang="en-US" sz="3800" dirty="0">
                <a:solidFill>
                  <a:srgbClr val="7D82B2"/>
                </a:solidFill>
                <a:latin typeface="#9Slide05 Dear Saturday Bold"/>
              </a:rPr>
              <a:t> </a:t>
            </a:r>
            <a:r>
              <a:rPr lang="en-US" sz="3800" dirty="0" err="1">
                <a:solidFill>
                  <a:srgbClr val="7D82B2"/>
                </a:solidFill>
                <a:latin typeface="#9Slide05 Dear Saturday Bold"/>
              </a:rPr>
              <a:t>quê</a:t>
            </a:r>
            <a:r>
              <a:rPr lang="en-US" sz="3800" dirty="0">
                <a:solidFill>
                  <a:srgbClr val="7D82B2"/>
                </a:solidFill>
                <a:latin typeface="#9Slide05 Dear Saturday Bold"/>
              </a:rPr>
              <a:t> </a:t>
            </a:r>
            <a:r>
              <a:rPr lang="en-US" sz="3800" dirty="0" err="1">
                <a:solidFill>
                  <a:srgbClr val="7D82B2"/>
                </a:solidFill>
                <a:latin typeface="#9Slide05 Dear Saturday Bold"/>
              </a:rPr>
              <a:t>hương</a:t>
            </a:r>
            <a:endParaRPr lang="en-US" sz="3800" dirty="0">
              <a:solidFill>
                <a:srgbClr val="7D82B2"/>
              </a:solidFill>
              <a:latin typeface="#9Slide05 Dear Saturday Bold"/>
            </a:endParaRPr>
          </a:p>
        </p:txBody>
      </p:sp>
      <p:sp>
        <p:nvSpPr>
          <p:cNvPr id="15" name="TextBox 15"/>
          <p:cNvSpPr txBox="1"/>
          <p:nvPr/>
        </p:nvSpPr>
        <p:spPr>
          <a:xfrm>
            <a:off x="1841740" y="1334959"/>
            <a:ext cx="7530859" cy="804545"/>
          </a:xfrm>
          <a:prstGeom prst="rect">
            <a:avLst/>
          </a:prstGeom>
        </p:spPr>
        <p:txBody>
          <a:bodyPr wrap="square" lIns="0" tIns="0" rIns="0" bIns="0" rtlCol="0" anchor="t">
            <a:spAutoFit/>
          </a:bodyPr>
          <a:lstStyle/>
          <a:p>
            <a:pPr algn="ctr">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
        <p:nvSpPr>
          <p:cNvPr id="16" name="TextBox 16"/>
          <p:cNvSpPr txBox="1"/>
          <p:nvPr/>
        </p:nvSpPr>
        <p:spPr>
          <a:xfrm>
            <a:off x="1838386" y="333420"/>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arn(inVertical)">
                                      <p:cBhvr>
                                        <p:cTn id="15" dur="500"/>
                                        <p:tgtEl>
                                          <p:spTgt spid="1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barn(inVertical)">
                                      <p:cBhvr>
                                        <p:cTn id="18" dur="500"/>
                                        <p:tgtEl>
                                          <p:spTgt spid="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barn(inVertical)">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599" t="7473" r="2415" b="11488"/>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5267">
            <a:off x="5993734" y="6582395"/>
            <a:ext cx="7315200" cy="28728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430339" y="747138"/>
            <a:ext cx="6400281" cy="975112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622731" y="1626424"/>
            <a:ext cx="496559" cy="496559"/>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3027">
            <a:off x="15235937" y="2205276"/>
            <a:ext cx="2540207" cy="758168"/>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924812">
            <a:off x="-665129" y="519247"/>
            <a:ext cx="1488825" cy="1827799"/>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70883">
            <a:off x="15776369" y="6269447"/>
            <a:ext cx="2685842" cy="4114800"/>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329285">
            <a:off x="31421" y="312348"/>
            <a:ext cx="1645615" cy="6801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1640183" y="1433146"/>
            <a:ext cx="1718654" cy="1658501"/>
          </a:xfrm>
          <a:prstGeom prst="rect">
            <a:avLst/>
          </a:prstGeom>
        </p:spPr>
      </p:pic>
      <p:sp>
        <p:nvSpPr>
          <p:cNvPr id="11" name="TextBox 11"/>
          <p:cNvSpPr txBox="1"/>
          <p:nvPr/>
        </p:nvSpPr>
        <p:spPr>
          <a:xfrm>
            <a:off x="7351726" y="2996397"/>
            <a:ext cx="8538051" cy="6455410"/>
          </a:xfrm>
          <a:prstGeom prst="rect">
            <a:avLst/>
          </a:prstGeom>
        </p:spPr>
        <p:txBody>
          <a:bodyPr lIns="0" tIns="0" rIns="0" bIns="0" rtlCol="0" anchor="t">
            <a:spAutoFit/>
          </a:bodyPr>
          <a:lstStyle/>
          <a:p>
            <a:pPr marL="993138" lvl="1" indent="-496569" algn="just">
              <a:lnSpc>
                <a:spcPts val="6439"/>
              </a:lnSpc>
              <a:buFont typeface="Arial"/>
              <a:buChar char="•"/>
            </a:pPr>
            <a:r>
              <a:rPr lang="en-US" sz="4599" dirty="0" err="1">
                <a:solidFill>
                  <a:srgbClr val="000000"/>
                </a:solidFill>
                <a:latin typeface="Roboto Condensed"/>
              </a:rPr>
              <a:t>Tác</a:t>
            </a:r>
            <a:r>
              <a:rPr lang="en-US" sz="4599" dirty="0">
                <a:solidFill>
                  <a:srgbClr val="000000"/>
                </a:solidFill>
                <a:latin typeface="Roboto Condensed"/>
              </a:rPr>
              <a:t> </a:t>
            </a:r>
            <a:r>
              <a:rPr lang="en-US" sz="4599" dirty="0" err="1">
                <a:solidFill>
                  <a:srgbClr val="000000"/>
                </a:solidFill>
                <a:latin typeface="Roboto Condensed"/>
              </a:rPr>
              <a:t>giả</a:t>
            </a:r>
            <a:r>
              <a:rPr lang="en-US" sz="4599" dirty="0">
                <a:solidFill>
                  <a:srgbClr val="000000"/>
                </a:solidFill>
                <a:latin typeface="Roboto Condensed"/>
              </a:rPr>
              <a:t> </a:t>
            </a:r>
            <a:r>
              <a:rPr lang="en-US" sz="4599" dirty="0" err="1">
                <a:solidFill>
                  <a:srgbClr val="000000"/>
                </a:solidFill>
                <a:latin typeface="Roboto Condensed"/>
              </a:rPr>
              <a:t>yêu</a:t>
            </a:r>
            <a:r>
              <a:rPr lang="en-US" sz="4599" dirty="0">
                <a:solidFill>
                  <a:srgbClr val="000000"/>
                </a:solidFill>
                <a:latin typeface="Roboto Condensed"/>
              </a:rPr>
              <a:t> và </a:t>
            </a:r>
            <a:r>
              <a:rPr lang="en-US" sz="4599" dirty="0" err="1">
                <a:solidFill>
                  <a:srgbClr val="000000"/>
                </a:solidFill>
                <a:latin typeface="Roboto Condensed"/>
              </a:rPr>
              <a:t>nhớ</a:t>
            </a:r>
            <a:r>
              <a:rPr lang="en-US" sz="4599" dirty="0">
                <a:solidFill>
                  <a:srgbClr val="000000"/>
                </a:solidFill>
                <a:latin typeface="Roboto Condensed"/>
              </a:rPr>
              <a:t> da </a:t>
            </a:r>
            <a:r>
              <a:rPr lang="en-US" sz="4599" dirty="0" err="1">
                <a:solidFill>
                  <a:srgbClr val="000000"/>
                </a:solidFill>
                <a:latin typeface="Roboto Condensed"/>
              </a:rPr>
              <a:t>diết</a:t>
            </a:r>
            <a:r>
              <a:rPr lang="en-US" sz="4599" dirty="0">
                <a:solidFill>
                  <a:srgbClr val="000000"/>
                </a:solidFill>
                <a:latin typeface="Roboto Condensed"/>
              </a:rPr>
              <a:t> </a:t>
            </a:r>
            <a:r>
              <a:rPr lang="en-US" sz="4599" dirty="0" err="1">
                <a:solidFill>
                  <a:srgbClr val="000000"/>
                </a:solidFill>
                <a:latin typeface="Roboto Condensed"/>
              </a:rPr>
              <a:t>điệu</a:t>
            </a:r>
            <a:r>
              <a:rPr lang="en-US" sz="4599" dirty="0">
                <a:solidFill>
                  <a:srgbClr val="000000"/>
                </a:solidFill>
                <a:latin typeface="Roboto Condensed"/>
              </a:rPr>
              <a:t> </a:t>
            </a:r>
            <a:r>
              <a:rPr lang="en-US" sz="4599" dirty="0" err="1">
                <a:solidFill>
                  <a:srgbClr val="000000"/>
                </a:solidFill>
                <a:latin typeface="Roboto Condensed"/>
              </a:rPr>
              <a:t>hát</a:t>
            </a:r>
            <a:r>
              <a:rPr lang="en-US" sz="4599" dirty="0">
                <a:solidFill>
                  <a:srgbClr val="000000"/>
                </a:solidFill>
                <a:latin typeface="Roboto Condensed"/>
              </a:rPr>
              <a:t> </a:t>
            </a:r>
            <a:r>
              <a:rPr lang="en-US" sz="4599" dirty="0" err="1">
                <a:solidFill>
                  <a:srgbClr val="000000"/>
                </a:solidFill>
                <a:latin typeface="Roboto Condensed"/>
              </a:rPr>
              <a:t>ru</a:t>
            </a:r>
            <a:r>
              <a:rPr lang="en-US" sz="4599" dirty="0">
                <a:solidFill>
                  <a:srgbClr val="000000"/>
                </a:solidFill>
                <a:latin typeface="Roboto Condensed"/>
              </a:rPr>
              <a:t> </a:t>
            </a:r>
            <a:r>
              <a:rPr lang="en-US" sz="4599" dirty="0" err="1">
                <a:solidFill>
                  <a:srgbClr val="000000"/>
                </a:solidFill>
                <a:latin typeface="Roboto Condensed"/>
              </a:rPr>
              <a:t>của</a:t>
            </a:r>
            <a:r>
              <a:rPr lang="en-US" sz="4599" dirty="0">
                <a:solidFill>
                  <a:srgbClr val="000000"/>
                </a:solidFill>
                <a:latin typeface="Roboto Condensed"/>
              </a:rPr>
              <a:t> </a:t>
            </a:r>
            <a:r>
              <a:rPr lang="en-US" sz="4599" dirty="0" err="1">
                <a:solidFill>
                  <a:srgbClr val="000000"/>
                </a:solidFill>
                <a:latin typeface="Roboto Condensed"/>
              </a:rPr>
              <a:t>quê</a:t>
            </a:r>
            <a:r>
              <a:rPr lang="en-US" sz="4599" dirty="0">
                <a:solidFill>
                  <a:srgbClr val="000000"/>
                </a:solidFill>
                <a:latin typeface="Roboto Condensed"/>
              </a:rPr>
              <a:t> </a:t>
            </a:r>
            <a:r>
              <a:rPr lang="en-US" sz="4599" dirty="0" err="1">
                <a:solidFill>
                  <a:srgbClr val="000000"/>
                </a:solidFill>
                <a:latin typeface="Roboto Condensed"/>
              </a:rPr>
              <a:t>hương</a:t>
            </a:r>
            <a:r>
              <a:rPr lang="en-US" sz="4599" dirty="0">
                <a:solidFill>
                  <a:srgbClr val="000000"/>
                </a:solidFill>
                <a:latin typeface="Roboto Condensed"/>
              </a:rPr>
              <a:t>.</a:t>
            </a:r>
          </a:p>
          <a:p>
            <a:pPr marL="993138" lvl="1" indent="-496569" algn="just">
              <a:lnSpc>
                <a:spcPts val="6439"/>
              </a:lnSpc>
              <a:buFont typeface="Arial"/>
              <a:buChar char="•"/>
            </a:pPr>
            <a:r>
              <a:rPr lang="en-US" sz="4599" dirty="0" err="1">
                <a:solidFill>
                  <a:srgbClr val="000000"/>
                </a:solidFill>
                <a:latin typeface="Roboto Condensed"/>
              </a:rPr>
              <a:t>Tình</a:t>
            </a:r>
            <a:r>
              <a:rPr lang="en-US" sz="4599" dirty="0">
                <a:solidFill>
                  <a:srgbClr val="000000"/>
                </a:solidFill>
                <a:latin typeface="Roboto Condensed"/>
              </a:rPr>
              <a:t> </a:t>
            </a:r>
            <a:r>
              <a:rPr lang="en-US" sz="4599" dirty="0" err="1">
                <a:solidFill>
                  <a:srgbClr val="000000"/>
                </a:solidFill>
                <a:latin typeface="Roboto Condensed"/>
              </a:rPr>
              <a:t>cảm</a:t>
            </a:r>
            <a:r>
              <a:rPr lang="en-US" sz="4599" dirty="0">
                <a:solidFill>
                  <a:srgbClr val="000000"/>
                </a:solidFill>
                <a:latin typeface="Roboto Condensed"/>
              </a:rPr>
              <a:t> </a:t>
            </a:r>
            <a:r>
              <a:rPr lang="en-US" sz="4599" dirty="0" err="1">
                <a:solidFill>
                  <a:srgbClr val="000000"/>
                </a:solidFill>
                <a:latin typeface="Roboto Condensed"/>
              </a:rPr>
              <a:t>ấy</a:t>
            </a:r>
            <a:r>
              <a:rPr lang="en-US" sz="4599" dirty="0">
                <a:solidFill>
                  <a:srgbClr val="000000"/>
                </a:solidFill>
                <a:latin typeface="Roboto Condensed"/>
              </a:rPr>
              <a:t> </a:t>
            </a:r>
            <a:r>
              <a:rPr lang="en-US" sz="4599" dirty="0" err="1">
                <a:solidFill>
                  <a:srgbClr val="000000"/>
                </a:solidFill>
                <a:latin typeface="Roboto Condensed"/>
              </a:rPr>
              <a:t>được</a:t>
            </a:r>
            <a:r>
              <a:rPr lang="en-US" sz="4599" dirty="0">
                <a:solidFill>
                  <a:srgbClr val="000000"/>
                </a:solidFill>
                <a:latin typeface="Roboto Condensed"/>
              </a:rPr>
              <a:t> </a:t>
            </a:r>
            <a:r>
              <a:rPr lang="en-US" sz="4599" dirty="0" err="1">
                <a:solidFill>
                  <a:srgbClr val="000000"/>
                </a:solidFill>
                <a:latin typeface="Roboto Condensed"/>
              </a:rPr>
              <a:t>bộc</a:t>
            </a:r>
            <a:r>
              <a:rPr lang="en-US" sz="4599" dirty="0">
                <a:solidFill>
                  <a:srgbClr val="000000"/>
                </a:solidFill>
                <a:latin typeface="Roboto Condensed"/>
              </a:rPr>
              <a:t> </a:t>
            </a:r>
            <a:r>
              <a:rPr lang="en-US" sz="4599" dirty="0" err="1">
                <a:solidFill>
                  <a:srgbClr val="000000"/>
                </a:solidFill>
                <a:latin typeface="Roboto Condensed"/>
              </a:rPr>
              <a:t>lộ</a:t>
            </a:r>
            <a:r>
              <a:rPr lang="en-US" sz="4599" dirty="0">
                <a:solidFill>
                  <a:srgbClr val="000000"/>
                </a:solidFill>
                <a:latin typeface="Roboto Condensed"/>
              </a:rPr>
              <a:t> </a:t>
            </a:r>
            <a:r>
              <a:rPr lang="en-US" sz="4599" dirty="0" err="1">
                <a:solidFill>
                  <a:srgbClr val="000000"/>
                </a:solidFill>
                <a:latin typeface="Roboto Condensed"/>
              </a:rPr>
              <a:t>trực</a:t>
            </a:r>
            <a:r>
              <a:rPr lang="en-US" sz="4599" dirty="0">
                <a:solidFill>
                  <a:srgbClr val="000000"/>
                </a:solidFill>
                <a:latin typeface="Roboto Condensed"/>
              </a:rPr>
              <a:t> </a:t>
            </a:r>
            <a:r>
              <a:rPr lang="en-US" sz="4599" dirty="0" err="1">
                <a:solidFill>
                  <a:srgbClr val="000000"/>
                </a:solidFill>
                <a:latin typeface="Roboto Condensed"/>
              </a:rPr>
              <a:t>tiếp</a:t>
            </a:r>
            <a:r>
              <a:rPr lang="en-US" sz="4599" dirty="0">
                <a:solidFill>
                  <a:srgbClr val="000000"/>
                </a:solidFill>
                <a:latin typeface="Roboto Condensed"/>
              </a:rPr>
              <a:t> qua </a:t>
            </a:r>
            <a:r>
              <a:rPr lang="en-US" sz="4599" dirty="0" err="1">
                <a:solidFill>
                  <a:srgbClr val="000000"/>
                </a:solidFill>
                <a:latin typeface="Roboto Condensed"/>
              </a:rPr>
              <a:t>các</a:t>
            </a:r>
            <a:r>
              <a:rPr lang="en-US" sz="4599" dirty="0">
                <a:solidFill>
                  <a:srgbClr val="000000"/>
                </a:solidFill>
                <a:latin typeface="Roboto Condensed"/>
              </a:rPr>
              <a:t> </a:t>
            </a:r>
            <a:r>
              <a:rPr lang="en-US" sz="4599" dirty="0" err="1">
                <a:solidFill>
                  <a:srgbClr val="000000"/>
                </a:solidFill>
                <a:latin typeface="Roboto Condensed"/>
              </a:rPr>
              <a:t>từ</a:t>
            </a:r>
            <a:r>
              <a:rPr lang="en-US" sz="4599" dirty="0">
                <a:solidFill>
                  <a:srgbClr val="000000"/>
                </a:solidFill>
                <a:latin typeface="Roboto Condensed"/>
              </a:rPr>
              <a:t> </a:t>
            </a:r>
            <a:r>
              <a:rPr lang="en-US" sz="4599" dirty="0" err="1">
                <a:solidFill>
                  <a:srgbClr val="000000"/>
                </a:solidFill>
                <a:latin typeface="Roboto Condensed"/>
              </a:rPr>
              <a:t>ngữ</a:t>
            </a:r>
            <a:r>
              <a:rPr lang="en-US" sz="4599" dirty="0">
                <a:solidFill>
                  <a:srgbClr val="000000"/>
                </a:solidFill>
                <a:latin typeface="Roboto Condensed"/>
              </a:rPr>
              <a:t>: “</a:t>
            </a:r>
            <a:r>
              <a:rPr lang="en-US" sz="4599" dirty="0" err="1">
                <a:solidFill>
                  <a:srgbClr val="000000"/>
                </a:solidFill>
                <a:latin typeface="Roboto Condensed"/>
              </a:rPr>
              <a:t>nhớ</a:t>
            </a:r>
            <a:r>
              <a:rPr lang="en-US" sz="4599" dirty="0">
                <a:solidFill>
                  <a:srgbClr val="000000"/>
                </a:solidFill>
                <a:latin typeface="Roboto Condensed"/>
              </a:rPr>
              <a:t>”, “</a:t>
            </a:r>
            <a:r>
              <a:rPr lang="en-US" sz="4599" dirty="0" err="1">
                <a:solidFill>
                  <a:srgbClr val="000000"/>
                </a:solidFill>
                <a:latin typeface="Roboto Condensed"/>
              </a:rPr>
              <a:t>xúc</a:t>
            </a:r>
            <a:r>
              <a:rPr lang="en-US" sz="4599" dirty="0">
                <a:solidFill>
                  <a:srgbClr val="000000"/>
                </a:solidFill>
                <a:latin typeface="Roboto Condensed"/>
              </a:rPr>
              <a:t> </a:t>
            </a:r>
            <a:r>
              <a:rPr lang="en-US" sz="4599" dirty="0" err="1">
                <a:solidFill>
                  <a:srgbClr val="000000"/>
                </a:solidFill>
                <a:latin typeface="Roboto Condensed"/>
              </a:rPr>
              <a:t>động</a:t>
            </a:r>
            <a:r>
              <a:rPr lang="en-US" sz="4599" dirty="0">
                <a:solidFill>
                  <a:srgbClr val="000000"/>
                </a:solidFill>
                <a:latin typeface="Roboto Condensed"/>
              </a:rPr>
              <a:t>”, “</a:t>
            </a:r>
            <a:r>
              <a:rPr lang="en-US" sz="4599" dirty="0" err="1">
                <a:solidFill>
                  <a:srgbClr val="000000"/>
                </a:solidFill>
                <a:latin typeface="Roboto Condensed"/>
              </a:rPr>
              <a:t>nhớ</a:t>
            </a:r>
            <a:r>
              <a:rPr lang="en-US" sz="4599" dirty="0">
                <a:solidFill>
                  <a:srgbClr val="000000"/>
                </a:solidFill>
                <a:latin typeface="Roboto Condensed"/>
              </a:rPr>
              <a:t> </a:t>
            </a:r>
            <a:r>
              <a:rPr lang="en-US" sz="4599" dirty="0" err="1">
                <a:solidFill>
                  <a:srgbClr val="000000"/>
                </a:solidFill>
                <a:latin typeface="Roboto Condensed"/>
              </a:rPr>
              <a:t>nhà</a:t>
            </a:r>
            <a:r>
              <a:rPr lang="en-US" sz="4599" dirty="0">
                <a:solidFill>
                  <a:srgbClr val="000000"/>
                </a:solidFill>
                <a:latin typeface="Roboto Condensed"/>
              </a:rPr>
              <a:t> </a:t>
            </a:r>
            <a:r>
              <a:rPr lang="en-US" sz="4599" dirty="0" err="1">
                <a:solidFill>
                  <a:srgbClr val="000000"/>
                </a:solidFill>
                <a:latin typeface="Roboto Condensed"/>
              </a:rPr>
              <a:t>như</a:t>
            </a:r>
            <a:r>
              <a:rPr lang="en-US" sz="4599" dirty="0">
                <a:solidFill>
                  <a:srgbClr val="000000"/>
                </a:solidFill>
                <a:latin typeface="Roboto Condensed"/>
              </a:rPr>
              <a:t> </a:t>
            </a:r>
            <a:r>
              <a:rPr lang="en-US" sz="4599" dirty="0" err="1">
                <a:solidFill>
                  <a:srgbClr val="000000"/>
                </a:solidFill>
                <a:latin typeface="Roboto Condensed"/>
              </a:rPr>
              <a:t>một</a:t>
            </a:r>
            <a:r>
              <a:rPr lang="en-US" sz="4599" dirty="0">
                <a:solidFill>
                  <a:srgbClr val="000000"/>
                </a:solidFill>
                <a:latin typeface="Roboto Condensed"/>
              </a:rPr>
              <a:t> </a:t>
            </a:r>
            <a:r>
              <a:rPr lang="en-US" sz="4599" dirty="0" err="1">
                <a:solidFill>
                  <a:srgbClr val="000000"/>
                </a:solidFill>
                <a:latin typeface="Roboto Condensed"/>
              </a:rPr>
              <a:t>đứa</a:t>
            </a:r>
            <a:r>
              <a:rPr lang="en-US" sz="4599" dirty="0">
                <a:solidFill>
                  <a:srgbClr val="000000"/>
                </a:solidFill>
                <a:latin typeface="Roboto Condensed"/>
              </a:rPr>
              <a:t> </a:t>
            </a:r>
            <a:r>
              <a:rPr lang="en-US" sz="4599" dirty="0" err="1">
                <a:solidFill>
                  <a:srgbClr val="000000"/>
                </a:solidFill>
                <a:latin typeface="Roboto Condensed"/>
              </a:rPr>
              <a:t>trẻ</a:t>
            </a:r>
            <a:r>
              <a:rPr lang="en-US" sz="4599" dirty="0">
                <a:solidFill>
                  <a:srgbClr val="000000"/>
                </a:solidFill>
                <a:latin typeface="Roboto Condensed"/>
              </a:rPr>
              <a:t>”, “</a:t>
            </a:r>
            <a:r>
              <a:rPr lang="en-US" sz="4599" dirty="0" err="1">
                <a:solidFill>
                  <a:srgbClr val="000000"/>
                </a:solidFill>
                <a:latin typeface="Roboto Condensed"/>
              </a:rPr>
              <a:t>thấm</a:t>
            </a:r>
            <a:r>
              <a:rPr lang="en-US" sz="4599" dirty="0">
                <a:solidFill>
                  <a:srgbClr val="000000"/>
                </a:solidFill>
                <a:latin typeface="Roboto Condensed"/>
              </a:rPr>
              <a:t> </a:t>
            </a:r>
            <a:r>
              <a:rPr lang="en-US" sz="4599" dirty="0" err="1">
                <a:solidFill>
                  <a:srgbClr val="000000"/>
                </a:solidFill>
                <a:latin typeface="Roboto Condensed"/>
              </a:rPr>
              <a:t>thía</a:t>
            </a:r>
            <a:r>
              <a:rPr lang="en-US" sz="4599" dirty="0">
                <a:solidFill>
                  <a:srgbClr val="000000"/>
                </a:solidFill>
                <a:latin typeface="Roboto Condensed"/>
              </a:rPr>
              <a:t> và </a:t>
            </a:r>
            <a:r>
              <a:rPr lang="en-US" sz="4599" dirty="0" err="1">
                <a:solidFill>
                  <a:srgbClr val="000000"/>
                </a:solidFill>
                <a:latin typeface="Roboto Condensed"/>
              </a:rPr>
              <a:t>buồn</a:t>
            </a:r>
            <a:r>
              <a:rPr lang="en-US" sz="4599" dirty="0">
                <a:solidFill>
                  <a:srgbClr val="000000"/>
                </a:solidFill>
                <a:latin typeface="Roboto Condensed"/>
              </a:rPr>
              <a:t> </a:t>
            </a:r>
            <a:r>
              <a:rPr lang="en-US" sz="4599" dirty="0" err="1">
                <a:solidFill>
                  <a:srgbClr val="000000"/>
                </a:solidFill>
                <a:latin typeface="Roboto Condensed"/>
              </a:rPr>
              <a:t>mang</a:t>
            </a:r>
            <a:r>
              <a:rPr lang="en-US" sz="4599" dirty="0">
                <a:solidFill>
                  <a:srgbClr val="000000"/>
                </a:solidFill>
                <a:latin typeface="Roboto Condensed"/>
              </a:rPr>
              <a:t> </a:t>
            </a:r>
            <a:r>
              <a:rPr lang="en-US" sz="4599" dirty="0" err="1">
                <a:solidFill>
                  <a:srgbClr val="000000"/>
                </a:solidFill>
                <a:latin typeface="Roboto Condensed"/>
              </a:rPr>
              <a:t>mang</a:t>
            </a:r>
            <a:r>
              <a:rPr lang="en-US" sz="4599" dirty="0">
                <a:solidFill>
                  <a:srgbClr val="000000"/>
                </a:solidFill>
                <a:latin typeface="Roboto Condensed"/>
              </a:rPr>
              <a:t>”.</a:t>
            </a:r>
          </a:p>
          <a:p>
            <a:pPr algn="just">
              <a:lnSpc>
                <a:spcPts val="6439"/>
              </a:lnSpc>
            </a:pPr>
            <a:endParaRPr lang="en-US" sz="4599" dirty="0">
              <a:solidFill>
                <a:srgbClr val="000000"/>
              </a:solidFill>
              <a:latin typeface="Roboto Condensed"/>
            </a:endParaRPr>
          </a:p>
        </p:txBody>
      </p:sp>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9284" y="5896118"/>
            <a:ext cx="6077345" cy="4390882"/>
          </a:xfrm>
          <a:prstGeom prst="rect">
            <a:avLst/>
          </a:prstGeom>
        </p:spPr>
      </p:pic>
      <p:sp>
        <p:nvSpPr>
          <p:cNvPr id="13" name="TextBox 13"/>
          <p:cNvSpPr txBox="1"/>
          <p:nvPr/>
        </p:nvSpPr>
        <p:spPr>
          <a:xfrm>
            <a:off x="530182" y="2685853"/>
            <a:ext cx="7013618" cy="781003"/>
          </a:xfrm>
          <a:prstGeom prst="rect">
            <a:avLst/>
          </a:prstGeom>
        </p:spPr>
        <p:txBody>
          <a:bodyPr wrap="square" lIns="0" tIns="0" rIns="0" bIns="0" rtlCol="0" anchor="t">
            <a:spAutoFit/>
          </a:bodyPr>
          <a:lstStyle/>
          <a:p>
            <a:pPr>
              <a:lnSpc>
                <a:spcPts val="6300"/>
              </a:lnSpc>
              <a:spcBef>
                <a:spcPct val="0"/>
              </a:spcBef>
            </a:pPr>
            <a:r>
              <a:rPr lang="en-US" sz="4500" dirty="0">
                <a:solidFill>
                  <a:srgbClr val="7D82B2"/>
                </a:solidFill>
                <a:latin typeface="#9Slide05 Dear Saturday Bold"/>
              </a:rPr>
              <a:t>b. </a:t>
            </a:r>
            <a:r>
              <a:rPr lang="en-US" sz="4500" dirty="0" err="1">
                <a:solidFill>
                  <a:srgbClr val="7D82B2"/>
                </a:solidFill>
                <a:latin typeface="#9Slide05 Dear Saturday Bold"/>
              </a:rPr>
              <a:t>Cái</a:t>
            </a:r>
            <a:r>
              <a:rPr lang="en-US" sz="4500" dirty="0">
                <a:solidFill>
                  <a:srgbClr val="7D82B2"/>
                </a:solidFill>
                <a:latin typeface="#9Slide05 Dear Saturday Bold"/>
              </a:rPr>
              <a:t> “</a:t>
            </a:r>
            <a:r>
              <a:rPr lang="en-US" sz="4500" dirty="0" err="1">
                <a:solidFill>
                  <a:srgbClr val="7D82B2"/>
                </a:solidFill>
                <a:latin typeface="#9Slide05 Dear Saturday Bold"/>
              </a:rPr>
              <a:t>tôi</a:t>
            </a:r>
            <a:r>
              <a:rPr lang="en-US" sz="4500" dirty="0">
                <a:solidFill>
                  <a:srgbClr val="7D82B2"/>
                </a:solidFill>
                <a:latin typeface="#9Slide05 Dear Saturday Bold"/>
              </a:rPr>
              <a:t>” </a:t>
            </a:r>
            <a:r>
              <a:rPr lang="en-US" sz="4500" dirty="0" err="1">
                <a:solidFill>
                  <a:srgbClr val="7D82B2"/>
                </a:solidFill>
                <a:latin typeface="#9Slide05 Dear Saturday Bold"/>
              </a:rPr>
              <a:t>của</a:t>
            </a:r>
            <a:r>
              <a:rPr lang="en-US" sz="4500" dirty="0">
                <a:solidFill>
                  <a:srgbClr val="7D82B2"/>
                </a:solidFill>
                <a:latin typeface="#9Slide05 Dear Saturday Bold"/>
              </a:rPr>
              <a:t> </a:t>
            </a:r>
            <a:r>
              <a:rPr lang="en-US" sz="4500" dirty="0" err="1">
                <a:solidFill>
                  <a:srgbClr val="7D82B2"/>
                </a:solidFill>
                <a:latin typeface="#9Slide05 Dear Saturday Bold"/>
              </a:rPr>
              <a:t>tác</a:t>
            </a:r>
            <a:r>
              <a:rPr lang="en-US" sz="4500" dirty="0">
                <a:solidFill>
                  <a:srgbClr val="7D82B2"/>
                </a:solidFill>
                <a:latin typeface="#9Slide05 Dear Saturday Bold"/>
              </a:rPr>
              <a:t> </a:t>
            </a:r>
            <a:r>
              <a:rPr lang="en-US" sz="4500" dirty="0" err="1">
                <a:solidFill>
                  <a:srgbClr val="7D82B2"/>
                </a:solidFill>
                <a:latin typeface="#9Slide05 Dear Saturday Bold"/>
              </a:rPr>
              <a:t>giả</a:t>
            </a:r>
            <a:endParaRPr lang="en-US" sz="4500" dirty="0">
              <a:solidFill>
                <a:srgbClr val="7D82B2"/>
              </a:solidFill>
              <a:latin typeface="#9Slide05 Dear Saturday Bold"/>
            </a:endParaRPr>
          </a:p>
        </p:txBody>
      </p:sp>
      <p:sp>
        <p:nvSpPr>
          <p:cNvPr id="14" name="TextBox 14"/>
          <p:cNvSpPr txBox="1"/>
          <p:nvPr/>
        </p:nvSpPr>
        <p:spPr>
          <a:xfrm>
            <a:off x="1838386" y="333420"/>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
        <p:nvSpPr>
          <p:cNvPr id="15" name="TextBox 15"/>
          <p:cNvSpPr txBox="1"/>
          <p:nvPr/>
        </p:nvSpPr>
        <p:spPr>
          <a:xfrm>
            <a:off x="1841740" y="1334959"/>
            <a:ext cx="7607059" cy="804545"/>
          </a:xfrm>
          <a:prstGeom prst="rect">
            <a:avLst/>
          </a:prstGeom>
        </p:spPr>
        <p:txBody>
          <a:bodyPr wrap="square" lIns="0" tIns="0" rIns="0" bIns="0" rtlCol="0" anchor="t">
            <a:spAutoFit/>
          </a:bodyPr>
          <a:lstStyle/>
          <a:p>
            <a:pPr algn="ctr">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073" t="9196" r="4729" b="12962"/>
          <a:stretch>
            <a:fillRect/>
          </a:stretch>
        </p:blipFill>
        <p:spPr>
          <a:xfrm>
            <a:off x="0" y="0"/>
            <a:ext cx="18288000" cy="10287000"/>
          </a:xfrm>
          <a:prstGeom prst="rect">
            <a:avLst/>
          </a:prstGeom>
        </p:spPr>
      </p:pic>
      <p:grpSp>
        <p:nvGrpSpPr>
          <p:cNvPr id="3" name="Group 3"/>
          <p:cNvGrpSpPr/>
          <p:nvPr/>
        </p:nvGrpSpPr>
        <p:grpSpPr>
          <a:xfrm rot="497985">
            <a:off x="-7141282" y="-925350"/>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676317" y="816084"/>
            <a:ext cx="2419435" cy="9999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06560">
            <a:off x="-321812" y="7171630"/>
            <a:ext cx="2401199" cy="3884292"/>
          </a:xfrm>
          <a:prstGeom prst="rect">
            <a:avLst/>
          </a:prstGeom>
        </p:spPr>
      </p:pic>
      <p:sp>
        <p:nvSpPr>
          <p:cNvPr id="8" name="TextBox 8"/>
          <p:cNvSpPr txBox="1"/>
          <p:nvPr/>
        </p:nvSpPr>
        <p:spPr>
          <a:xfrm>
            <a:off x="2971821" y="2223761"/>
            <a:ext cx="4876779" cy="729046"/>
          </a:xfrm>
          <a:prstGeom prst="rect">
            <a:avLst/>
          </a:prstGeom>
        </p:spPr>
        <p:txBody>
          <a:bodyPr wrap="square" lIns="0" tIns="0" rIns="0" bIns="0" rtlCol="0" anchor="t">
            <a:spAutoFit/>
          </a:bodyPr>
          <a:lstStyle/>
          <a:p>
            <a:pPr algn="ctr">
              <a:lnSpc>
                <a:spcPts val="5878"/>
              </a:lnSpc>
              <a:spcBef>
                <a:spcPct val="0"/>
              </a:spcBef>
            </a:pPr>
            <a:r>
              <a:rPr lang="en-US" sz="4199" dirty="0">
                <a:solidFill>
                  <a:srgbClr val="7D82B2"/>
                </a:solidFill>
                <a:latin typeface="#9Slide05 Dear Saturday Bold"/>
              </a:rPr>
              <a:t>c. </a:t>
            </a:r>
            <a:r>
              <a:rPr lang="en-US" sz="4199" dirty="0" err="1">
                <a:solidFill>
                  <a:srgbClr val="7D82B2"/>
                </a:solidFill>
                <a:latin typeface="#9Slide05 Dear Saturday Bold"/>
              </a:rPr>
              <a:t>Ngôn</a:t>
            </a:r>
            <a:r>
              <a:rPr lang="en-US" sz="4199" dirty="0">
                <a:solidFill>
                  <a:srgbClr val="7D82B2"/>
                </a:solidFill>
                <a:latin typeface="#9Slide05 Dear Saturday Bold"/>
              </a:rPr>
              <a:t> </a:t>
            </a:r>
            <a:r>
              <a:rPr lang="en-US" sz="4199" dirty="0" err="1">
                <a:solidFill>
                  <a:srgbClr val="7D82B2"/>
                </a:solidFill>
                <a:latin typeface="#9Slide05 Dear Saturday Bold"/>
              </a:rPr>
              <a:t>từ</a:t>
            </a:r>
            <a:endParaRPr lang="en-US" sz="4199" dirty="0">
              <a:solidFill>
                <a:srgbClr val="7D82B2"/>
              </a:solidFill>
              <a:latin typeface="#9Slide05 Dear Saturday Bold"/>
            </a:endParaRPr>
          </a:p>
        </p:txBody>
      </p:sp>
      <p:sp>
        <p:nvSpPr>
          <p:cNvPr id="9" name="TextBox 9"/>
          <p:cNvSpPr txBox="1"/>
          <p:nvPr/>
        </p:nvSpPr>
        <p:spPr>
          <a:xfrm>
            <a:off x="2284411" y="3285080"/>
            <a:ext cx="15277748" cy="6140450"/>
          </a:xfrm>
          <a:prstGeom prst="rect">
            <a:avLst/>
          </a:prstGeom>
        </p:spPr>
        <p:txBody>
          <a:bodyPr lIns="0" tIns="0" rIns="0" bIns="0" rtlCol="0" anchor="t">
            <a:spAutoFit/>
          </a:bodyPr>
          <a:lstStyle/>
          <a:p>
            <a:pPr marL="863601" lvl="1" indent="-431801">
              <a:lnSpc>
                <a:spcPts val="7000"/>
              </a:lnSpc>
              <a:buFont typeface="Arial"/>
              <a:buChar char="•"/>
            </a:pPr>
            <a:r>
              <a:rPr lang="en-US" sz="4000" dirty="0">
                <a:solidFill>
                  <a:srgbClr val="171628"/>
                </a:solidFill>
                <a:latin typeface="Roboto Condensed"/>
              </a:rPr>
              <a:t>Từ </a:t>
            </a:r>
            <a:r>
              <a:rPr lang="en-US" sz="4000" dirty="0" err="1">
                <a:solidFill>
                  <a:srgbClr val="171628"/>
                </a:solidFill>
                <a:latin typeface="Roboto Condensed"/>
              </a:rPr>
              <a:t>ngữ</a:t>
            </a:r>
            <a:r>
              <a:rPr lang="en-US" sz="4000" dirty="0">
                <a:solidFill>
                  <a:srgbClr val="171628"/>
                </a:solidFill>
                <a:latin typeface="Roboto Condensed"/>
              </a:rPr>
              <a:t> </a:t>
            </a:r>
            <a:r>
              <a:rPr lang="en-US" sz="4000" dirty="0" err="1">
                <a:solidFill>
                  <a:srgbClr val="171628"/>
                </a:solidFill>
                <a:latin typeface="Roboto Condensed"/>
              </a:rPr>
              <a:t>giàu</a:t>
            </a:r>
            <a:r>
              <a:rPr lang="en-US" sz="4000" dirty="0">
                <a:solidFill>
                  <a:srgbClr val="171628"/>
                </a:solidFill>
                <a:latin typeface="Roboto Condensed"/>
              </a:rPr>
              <a:t> </a:t>
            </a:r>
            <a:r>
              <a:rPr lang="en-US" sz="4000" dirty="0" err="1">
                <a:solidFill>
                  <a:srgbClr val="171628"/>
                </a:solidFill>
                <a:latin typeface="Roboto Condensed"/>
              </a:rPr>
              <a:t>hình</a:t>
            </a:r>
            <a:r>
              <a:rPr lang="en-US" sz="4000" dirty="0">
                <a:solidFill>
                  <a:srgbClr val="171628"/>
                </a:solidFill>
                <a:latin typeface="Roboto Condensed"/>
              </a:rPr>
              <a:t> </a:t>
            </a:r>
            <a:r>
              <a:rPr lang="en-US" sz="4000" dirty="0" err="1">
                <a:solidFill>
                  <a:srgbClr val="171628"/>
                </a:solidFill>
                <a:latin typeface="Roboto Condensed"/>
              </a:rPr>
              <a:t>ảnh</a:t>
            </a:r>
            <a:r>
              <a:rPr lang="en-US" sz="4000" dirty="0">
                <a:solidFill>
                  <a:srgbClr val="171628"/>
                </a:solidFill>
                <a:latin typeface="Roboto Condensed"/>
              </a:rPr>
              <a:t>, </a:t>
            </a:r>
            <a:r>
              <a:rPr lang="en-US" sz="4000" dirty="0" err="1">
                <a:solidFill>
                  <a:srgbClr val="171628"/>
                </a:solidFill>
                <a:latin typeface="Roboto Condensed"/>
              </a:rPr>
              <a:t>giàu</a:t>
            </a:r>
            <a:r>
              <a:rPr lang="en-US" sz="4000" dirty="0">
                <a:solidFill>
                  <a:srgbClr val="171628"/>
                </a:solidFill>
                <a:latin typeface="Roboto Condensed"/>
              </a:rPr>
              <a:t> </a:t>
            </a:r>
            <a:r>
              <a:rPr lang="en-US" sz="4000" dirty="0" err="1">
                <a:solidFill>
                  <a:srgbClr val="171628"/>
                </a:solidFill>
                <a:latin typeface="Roboto Condensed"/>
              </a:rPr>
              <a:t>nhịp</a:t>
            </a:r>
            <a:r>
              <a:rPr lang="en-US" sz="4000" dirty="0">
                <a:solidFill>
                  <a:srgbClr val="171628"/>
                </a:solidFill>
                <a:latin typeface="Roboto Condensed"/>
              </a:rPr>
              <a:t> </a:t>
            </a:r>
            <a:r>
              <a:rPr lang="en-US" sz="4000" dirty="0" err="1">
                <a:solidFill>
                  <a:srgbClr val="171628"/>
                </a:solidFill>
                <a:latin typeface="Roboto Condensed"/>
              </a:rPr>
              <a:t>điệu</a:t>
            </a:r>
            <a:r>
              <a:rPr lang="en-US" sz="4000" dirty="0">
                <a:solidFill>
                  <a:srgbClr val="171628"/>
                </a:solidFill>
                <a:latin typeface="Roboto Condensed"/>
              </a:rPr>
              <a:t>: “</a:t>
            </a:r>
            <a:r>
              <a:rPr lang="en-US" sz="4000" dirty="0" err="1">
                <a:solidFill>
                  <a:srgbClr val="171628"/>
                </a:solidFill>
                <a:latin typeface="Roboto Condensed"/>
              </a:rPr>
              <a:t>Nắng</a:t>
            </a:r>
            <a:r>
              <a:rPr lang="en-US" sz="4000" dirty="0">
                <a:solidFill>
                  <a:srgbClr val="171628"/>
                </a:solidFill>
                <a:latin typeface="Roboto Condensed"/>
              </a:rPr>
              <a:t> </a:t>
            </a:r>
            <a:r>
              <a:rPr lang="en-US" sz="4000" dirty="0" err="1">
                <a:solidFill>
                  <a:srgbClr val="171628"/>
                </a:solidFill>
                <a:latin typeface="Roboto Condensed"/>
              </a:rPr>
              <a:t>sưởi</a:t>
            </a:r>
            <a:r>
              <a:rPr lang="en-US" sz="4000" dirty="0">
                <a:solidFill>
                  <a:srgbClr val="171628"/>
                </a:solidFill>
                <a:latin typeface="Roboto Condensed"/>
              </a:rPr>
              <a:t> </a:t>
            </a:r>
            <a:r>
              <a:rPr lang="en-US" sz="4000" dirty="0" err="1">
                <a:solidFill>
                  <a:srgbClr val="171628"/>
                </a:solidFill>
                <a:latin typeface="Roboto Condensed"/>
              </a:rPr>
              <a:t>trên</a:t>
            </a:r>
            <a:r>
              <a:rPr lang="en-US" sz="4000" dirty="0">
                <a:solidFill>
                  <a:srgbClr val="171628"/>
                </a:solidFill>
                <a:latin typeface="Roboto Condensed"/>
              </a:rPr>
              <a:t> </a:t>
            </a:r>
            <a:r>
              <a:rPr lang="en-US" sz="4000" dirty="0" err="1">
                <a:solidFill>
                  <a:srgbClr val="171628"/>
                </a:solidFill>
                <a:latin typeface="Roboto Condensed"/>
              </a:rPr>
              <a:t>tàu</a:t>
            </a:r>
            <a:r>
              <a:rPr lang="en-US" sz="4000" dirty="0">
                <a:solidFill>
                  <a:srgbClr val="171628"/>
                </a:solidFill>
                <a:latin typeface="Roboto Condensed"/>
              </a:rPr>
              <a:t> </a:t>
            </a:r>
            <a:r>
              <a:rPr lang="en-US" sz="4000" dirty="0" err="1">
                <a:solidFill>
                  <a:srgbClr val="171628"/>
                </a:solidFill>
                <a:latin typeface="Roboto Condensed"/>
              </a:rPr>
              <a:t>lá</a:t>
            </a:r>
            <a:r>
              <a:rPr lang="en-US" sz="4000" dirty="0">
                <a:solidFill>
                  <a:srgbClr val="171628"/>
                </a:solidFill>
                <a:latin typeface="Roboto Condensed"/>
              </a:rPr>
              <a:t> </a:t>
            </a:r>
            <a:r>
              <a:rPr lang="en-US" sz="4000" dirty="0" err="1">
                <a:solidFill>
                  <a:srgbClr val="171628"/>
                </a:solidFill>
                <a:latin typeface="Roboto Condensed"/>
              </a:rPr>
              <a:t>chuối</a:t>
            </a:r>
            <a:r>
              <a:rPr lang="en-US" sz="4000" dirty="0">
                <a:solidFill>
                  <a:srgbClr val="171628"/>
                </a:solidFill>
                <a:latin typeface="Roboto Condensed"/>
              </a:rPr>
              <a:t> </a:t>
            </a:r>
            <a:r>
              <a:rPr lang="en-US" sz="4000" dirty="0" err="1">
                <a:solidFill>
                  <a:srgbClr val="171628"/>
                </a:solidFill>
                <a:latin typeface="Roboto Condensed"/>
              </a:rPr>
              <a:t>xanh</a:t>
            </a:r>
            <a:r>
              <a:rPr lang="en-US" sz="4000" dirty="0">
                <a:solidFill>
                  <a:srgbClr val="171628"/>
                </a:solidFill>
                <a:latin typeface="Roboto Condensed"/>
              </a:rPr>
              <a:t> non, </a:t>
            </a:r>
            <a:r>
              <a:rPr lang="en-US" sz="4000" dirty="0" err="1">
                <a:solidFill>
                  <a:srgbClr val="171628"/>
                </a:solidFill>
                <a:latin typeface="Roboto Condensed"/>
              </a:rPr>
              <a:t>chỗ</a:t>
            </a:r>
            <a:r>
              <a:rPr lang="en-US" sz="4000" dirty="0">
                <a:solidFill>
                  <a:srgbClr val="171628"/>
                </a:solidFill>
                <a:latin typeface="Roboto Condensed"/>
              </a:rPr>
              <a:t> </a:t>
            </a:r>
            <a:r>
              <a:rPr lang="en-US" sz="4000" dirty="0" err="1">
                <a:solidFill>
                  <a:srgbClr val="171628"/>
                </a:solidFill>
                <a:latin typeface="Roboto Condensed"/>
              </a:rPr>
              <a:t>xanh</a:t>
            </a:r>
            <a:r>
              <a:rPr lang="en-US" sz="4000" dirty="0">
                <a:solidFill>
                  <a:srgbClr val="171628"/>
                </a:solidFill>
                <a:latin typeface="Roboto Condensed"/>
              </a:rPr>
              <a:t> </a:t>
            </a:r>
            <a:r>
              <a:rPr lang="en-US" sz="4000" dirty="0" err="1">
                <a:solidFill>
                  <a:srgbClr val="171628"/>
                </a:solidFill>
                <a:latin typeface="Roboto Condensed"/>
              </a:rPr>
              <a:t>trong</a:t>
            </a:r>
            <a:r>
              <a:rPr lang="en-US" sz="4000" dirty="0">
                <a:solidFill>
                  <a:srgbClr val="171628"/>
                </a:solidFill>
                <a:latin typeface="Roboto Condensed"/>
              </a:rPr>
              <a:t>, </a:t>
            </a:r>
            <a:r>
              <a:rPr lang="en-US" sz="4000" dirty="0" err="1">
                <a:solidFill>
                  <a:srgbClr val="171628"/>
                </a:solidFill>
                <a:latin typeface="Roboto Condensed"/>
              </a:rPr>
              <a:t>chỗ</a:t>
            </a:r>
            <a:r>
              <a:rPr lang="en-US" sz="4000" dirty="0">
                <a:solidFill>
                  <a:srgbClr val="171628"/>
                </a:solidFill>
                <a:latin typeface="Roboto Condensed"/>
              </a:rPr>
              <a:t> </a:t>
            </a:r>
            <a:r>
              <a:rPr lang="en-US" sz="4000" dirty="0" err="1">
                <a:solidFill>
                  <a:srgbClr val="171628"/>
                </a:solidFill>
                <a:latin typeface="Roboto Condensed"/>
              </a:rPr>
              <a:t>láng</a:t>
            </a:r>
            <a:r>
              <a:rPr lang="en-US" sz="4000" dirty="0">
                <a:solidFill>
                  <a:srgbClr val="171628"/>
                </a:solidFill>
                <a:latin typeface="Roboto Condensed"/>
              </a:rPr>
              <a:t> </a:t>
            </a:r>
            <a:r>
              <a:rPr lang="en-US" sz="4000" dirty="0" err="1">
                <a:solidFill>
                  <a:srgbClr val="171628"/>
                </a:solidFill>
                <a:latin typeface="Roboto Condensed"/>
              </a:rPr>
              <a:t>bóng</a:t>
            </a:r>
            <a:r>
              <a:rPr lang="en-US" sz="4000" dirty="0">
                <a:solidFill>
                  <a:srgbClr val="171628"/>
                </a:solidFill>
                <a:latin typeface="Roboto Condensed"/>
              </a:rPr>
              <a:t> </a:t>
            </a:r>
            <a:r>
              <a:rPr lang="en-US" sz="4000" dirty="0" err="1">
                <a:solidFill>
                  <a:srgbClr val="171628"/>
                </a:solidFill>
                <a:latin typeface="Roboto Condensed"/>
              </a:rPr>
              <a:t>như</a:t>
            </a:r>
            <a:r>
              <a:rPr lang="en-US" sz="4000" dirty="0">
                <a:solidFill>
                  <a:srgbClr val="171628"/>
                </a:solidFill>
                <a:latin typeface="Roboto Condensed"/>
              </a:rPr>
              <a:t> </a:t>
            </a:r>
            <a:r>
              <a:rPr lang="en-US" sz="4000" dirty="0" err="1">
                <a:solidFill>
                  <a:srgbClr val="171628"/>
                </a:solidFill>
                <a:latin typeface="Roboto Condensed"/>
              </a:rPr>
              <a:t>mạ</a:t>
            </a:r>
            <a:r>
              <a:rPr lang="en-US" sz="4000" dirty="0">
                <a:solidFill>
                  <a:srgbClr val="171628"/>
                </a:solidFill>
                <a:latin typeface="Roboto Condensed"/>
              </a:rPr>
              <a:t> </a:t>
            </a:r>
            <a:r>
              <a:rPr lang="en-US" sz="4000" dirty="0" err="1">
                <a:solidFill>
                  <a:srgbClr val="171628"/>
                </a:solidFill>
                <a:latin typeface="Roboto Condensed"/>
              </a:rPr>
              <a:t>bạc</a:t>
            </a:r>
            <a:r>
              <a:rPr lang="en-US" sz="4000" dirty="0">
                <a:solidFill>
                  <a:srgbClr val="171628"/>
                </a:solidFill>
                <a:latin typeface="Roboto Condensed"/>
              </a:rPr>
              <a:t>, </a:t>
            </a:r>
            <a:r>
              <a:rPr lang="en-US" sz="4000" dirty="0" err="1">
                <a:solidFill>
                  <a:srgbClr val="171628"/>
                </a:solidFill>
                <a:latin typeface="Roboto Condensed"/>
              </a:rPr>
              <a:t>phản</a:t>
            </a:r>
            <a:r>
              <a:rPr lang="en-US" sz="4000" dirty="0">
                <a:solidFill>
                  <a:srgbClr val="171628"/>
                </a:solidFill>
                <a:latin typeface="Roboto Condensed"/>
              </a:rPr>
              <a:t> </a:t>
            </a:r>
            <a:r>
              <a:rPr lang="en-US" sz="4000" dirty="0" err="1">
                <a:solidFill>
                  <a:srgbClr val="171628"/>
                </a:solidFill>
                <a:latin typeface="Roboto Condensed"/>
              </a:rPr>
              <a:t>chiếu</a:t>
            </a:r>
            <a:r>
              <a:rPr lang="en-US" sz="4000" dirty="0">
                <a:solidFill>
                  <a:srgbClr val="171628"/>
                </a:solidFill>
                <a:latin typeface="Roboto Condensed"/>
              </a:rPr>
              <a:t> </a:t>
            </a:r>
            <a:r>
              <a:rPr lang="en-US" sz="4000" dirty="0" err="1">
                <a:solidFill>
                  <a:srgbClr val="171628"/>
                </a:solidFill>
                <a:latin typeface="Roboto Condensed"/>
              </a:rPr>
              <a:t>lên</a:t>
            </a:r>
            <a:r>
              <a:rPr lang="en-US" sz="4000" dirty="0">
                <a:solidFill>
                  <a:srgbClr val="171628"/>
                </a:solidFill>
                <a:latin typeface="Roboto Condensed"/>
              </a:rPr>
              <a:t> </a:t>
            </a:r>
            <a:r>
              <a:rPr lang="en-US" sz="4000" dirty="0" err="1">
                <a:solidFill>
                  <a:srgbClr val="171628"/>
                </a:solidFill>
                <a:latin typeface="Roboto Condensed"/>
              </a:rPr>
              <a:t>trần</a:t>
            </a:r>
            <a:r>
              <a:rPr lang="en-US" sz="4000" dirty="0">
                <a:solidFill>
                  <a:srgbClr val="171628"/>
                </a:solidFill>
                <a:latin typeface="Roboto Condensed"/>
              </a:rPr>
              <a:t> </a:t>
            </a:r>
            <a:r>
              <a:rPr lang="en-US" sz="4000" dirty="0" err="1">
                <a:solidFill>
                  <a:srgbClr val="171628"/>
                </a:solidFill>
                <a:latin typeface="Roboto Condensed"/>
              </a:rPr>
              <a:t>bếp</a:t>
            </a:r>
            <a:r>
              <a:rPr lang="en-US" sz="4000" dirty="0">
                <a:solidFill>
                  <a:srgbClr val="171628"/>
                </a:solidFill>
                <a:latin typeface="Roboto Condensed"/>
              </a:rPr>
              <a:t> </a:t>
            </a:r>
            <a:r>
              <a:rPr lang="en-US" sz="4000" dirty="0" err="1">
                <a:solidFill>
                  <a:srgbClr val="171628"/>
                </a:solidFill>
                <a:latin typeface="Roboto Condensed"/>
              </a:rPr>
              <a:t>một</a:t>
            </a:r>
            <a:r>
              <a:rPr lang="en-US" sz="4000" dirty="0">
                <a:solidFill>
                  <a:srgbClr val="171628"/>
                </a:solidFill>
                <a:latin typeface="Roboto Condensed"/>
              </a:rPr>
              <a:t> </a:t>
            </a:r>
            <a:r>
              <a:rPr lang="en-US" sz="4000" dirty="0" err="1">
                <a:solidFill>
                  <a:srgbClr val="171628"/>
                </a:solidFill>
                <a:latin typeface="Roboto Condensed"/>
              </a:rPr>
              <a:t>thứ</a:t>
            </a:r>
            <a:r>
              <a:rPr lang="en-US" sz="4000" dirty="0">
                <a:solidFill>
                  <a:srgbClr val="171628"/>
                </a:solidFill>
                <a:latin typeface="Roboto Condensed"/>
              </a:rPr>
              <a:t> </a:t>
            </a:r>
            <a:r>
              <a:rPr lang="en-US" sz="4000" dirty="0" err="1">
                <a:solidFill>
                  <a:srgbClr val="171628"/>
                </a:solidFill>
                <a:latin typeface="Roboto Condensed"/>
              </a:rPr>
              <a:t>ánh</a:t>
            </a:r>
            <a:r>
              <a:rPr lang="en-US" sz="4000" dirty="0">
                <a:solidFill>
                  <a:srgbClr val="171628"/>
                </a:solidFill>
                <a:latin typeface="Roboto Condensed"/>
              </a:rPr>
              <a:t> </a:t>
            </a:r>
            <a:r>
              <a:rPr lang="en-US" sz="4000" dirty="0" err="1">
                <a:solidFill>
                  <a:srgbClr val="171628"/>
                </a:solidFill>
                <a:latin typeface="Roboto Condensed"/>
              </a:rPr>
              <a:t>sáng</a:t>
            </a:r>
            <a:r>
              <a:rPr lang="en-US" sz="4000" dirty="0">
                <a:solidFill>
                  <a:srgbClr val="171628"/>
                </a:solidFill>
                <a:latin typeface="Roboto Condensed"/>
              </a:rPr>
              <a:t> </a:t>
            </a:r>
            <a:r>
              <a:rPr lang="en-US" sz="4000" dirty="0" err="1">
                <a:solidFill>
                  <a:srgbClr val="171628"/>
                </a:solidFill>
                <a:latin typeface="Roboto Condensed"/>
              </a:rPr>
              <a:t>rất</a:t>
            </a:r>
            <a:r>
              <a:rPr lang="en-US" sz="4000" dirty="0">
                <a:solidFill>
                  <a:srgbClr val="171628"/>
                </a:solidFill>
                <a:latin typeface="Roboto Condensed"/>
              </a:rPr>
              <a:t> </a:t>
            </a:r>
            <a:r>
              <a:rPr lang="en-US" sz="4000" dirty="0" err="1">
                <a:solidFill>
                  <a:srgbClr val="171628"/>
                </a:solidFill>
                <a:latin typeface="Roboto Condensed"/>
              </a:rPr>
              <a:t>dịu</a:t>
            </a:r>
            <a:r>
              <a:rPr lang="en-US" sz="4000" dirty="0">
                <a:solidFill>
                  <a:srgbClr val="171628"/>
                </a:solidFill>
                <a:latin typeface="Roboto Condensed"/>
              </a:rPr>
              <a:t>,...”</a:t>
            </a:r>
          </a:p>
          <a:p>
            <a:pPr marL="863601" lvl="1" indent="-431801">
              <a:lnSpc>
                <a:spcPts val="7000"/>
              </a:lnSpc>
              <a:buFont typeface="Arial"/>
              <a:buChar char="•"/>
            </a:pPr>
            <a:r>
              <a:rPr lang="en-US" sz="4000" dirty="0" err="1">
                <a:solidFill>
                  <a:srgbClr val="171628"/>
                </a:solidFill>
                <a:latin typeface="Roboto Condensed"/>
              </a:rPr>
              <a:t>Biện</a:t>
            </a:r>
            <a:r>
              <a:rPr lang="en-US" sz="4000" dirty="0">
                <a:solidFill>
                  <a:srgbClr val="171628"/>
                </a:solidFill>
                <a:latin typeface="Roboto Condensed"/>
              </a:rPr>
              <a:t> </a:t>
            </a:r>
            <a:r>
              <a:rPr lang="en-US" sz="4000" dirty="0" err="1">
                <a:solidFill>
                  <a:srgbClr val="171628"/>
                </a:solidFill>
                <a:latin typeface="Roboto Condensed"/>
              </a:rPr>
              <a:t>pháp</a:t>
            </a:r>
            <a:r>
              <a:rPr lang="en-US" sz="4000" dirty="0">
                <a:solidFill>
                  <a:srgbClr val="171628"/>
                </a:solidFill>
                <a:latin typeface="Roboto Condensed"/>
              </a:rPr>
              <a:t> </a:t>
            </a:r>
            <a:r>
              <a:rPr lang="en-US" sz="4000" dirty="0" err="1">
                <a:solidFill>
                  <a:srgbClr val="171628"/>
                </a:solidFill>
                <a:latin typeface="Roboto Condensed"/>
              </a:rPr>
              <a:t>điệp</a:t>
            </a:r>
            <a:r>
              <a:rPr lang="en-US" sz="4000" dirty="0">
                <a:solidFill>
                  <a:srgbClr val="171628"/>
                </a:solidFill>
                <a:latin typeface="Roboto Condensed"/>
              </a:rPr>
              <a:t> </a:t>
            </a:r>
            <a:r>
              <a:rPr lang="en-US" sz="4000" dirty="0" err="1">
                <a:solidFill>
                  <a:srgbClr val="171628"/>
                </a:solidFill>
                <a:latin typeface="Roboto Condensed"/>
              </a:rPr>
              <a:t>ngữ</a:t>
            </a:r>
            <a:r>
              <a:rPr lang="en-US" sz="4000" dirty="0">
                <a:solidFill>
                  <a:srgbClr val="171628"/>
                </a:solidFill>
                <a:latin typeface="Roboto Condensed"/>
              </a:rPr>
              <a:t>, </a:t>
            </a:r>
            <a:r>
              <a:rPr lang="en-US" sz="4000" dirty="0" err="1">
                <a:solidFill>
                  <a:srgbClr val="171628"/>
                </a:solidFill>
                <a:latin typeface="Roboto Condensed"/>
              </a:rPr>
              <a:t>liệt</a:t>
            </a:r>
            <a:r>
              <a:rPr lang="en-US" sz="4000" dirty="0">
                <a:solidFill>
                  <a:srgbClr val="171628"/>
                </a:solidFill>
                <a:latin typeface="Roboto Condensed"/>
              </a:rPr>
              <a:t> </a:t>
            </a:r>
            <a:r>
              <a:rPr lang="en-US" sz="4000" dirty="0" err="1">
                <a:solidFill>
                  <a:srgbClr val="171628"/>
                </a:solidFill>
                <a:latin typeface="Roboto Condensed"/>
              </a:rPr>
              <a:t>kê</a:t>
            </a:r>
            <a:r>
              <a:rPr lang="en-US" sz="4000" dirty="0">
                <a:solidFill>
                  <a:srgbClr val="171628"/>
                </a:solidFill>
                <a:latin typeface="Roboto Condensed"/>
              </a:rPr>
              <a:t>: “</a:t>
            </a:r>
            <a:r>
              <a:rPr lang="en-US" sz="4000" dirty="0" err="1">
                <a:solidFill>
                  <a:srgbClr val="171628"/>
                </a:solidFill>
                <a:latin typeface="Roboto Condensed"/>
              </a:rPr>
              <a:t>Rồi</a:t>
            </a:r>
            <a:r>
              <a:rPr lang="en-US" sz="4000" dirty="0">
                <a:solidFill>
                  <a:srgbClr val="171628"/>
                </a:solidFill>
                <a:latin typeface="Roboto Condensed"/>
              </a:rPr>
              <a:t> </a:t>
            </a:r>
            <a:r>
              <a:rPr lang="en-US" sz="4000" dirty="0" err="1">
                <a:solidFill>
                  <a:srgbClr val="171628"/>
                </a:solidFill>
                <a:latin typeface="Roboto Condensed"/>
              </a:rPr>
              <a:t>xứ</a:t>
            </a:r>
            <a:r>
              <a:rPr lang="en-US" sz="4000" dirty="0">
                <a:solidFill>
                  <a:srgbClr val="171628"/>
                </a:solidFill>
                <a:latin typeface="Roboto Condensed"/>
              </a:rPr>
              <a:t> Bắc, </a:t>
            </a:r>
            <a:r>
              <a:rPr lang="en-US" sz="4000" dirty="0" err="1">
                <a:solidFill>
                  <a:srgbClr val="171628"/>
                </a:solidFill>
                <a:latin typeface="Roboto Condensed"/>
              </a:rPr>
              <a:t>với</a:t>
            </a:r>
            <a:r>
              <a:rPr lang="en-US" sz="4000" dirty="0">
                <a:solidFill>
                  <a:srgbClr val="171628"/>
                </a:solidFill>
                <a:latin typeface="Roboto Condensed"/>
              </a:rPr>
              <a:t> </a:t>
            </a:r>
            <a:r>
              <a:rPr lang="en-US" sz="4000" dirty="0" err="1">
                <a:solidFill>
                  <a:srgbClr val="171628"/>
                </a:solidFill>
                <a:latin typeface="Roboto Condensed"/>
              </a:rPr>
              <a:t>những</a:t>
            </a:r>
            <a:r>
              <a:rPr lang="en-US" sz="4000" dirty="0">
                <a:solidFill>
                  <a:srgbClr val="171628"/>
                </a:solidFill>
                <a:latin typeface="Roboto Condensed"/>
              </a:rPr>
              <a:t> </a:t>
            </a:r>
            <a:r>
              <a:rPr lang="en-US" sz="4000" dirty="0" err="1">
                <a:solidFill>
                  <a:srgbClr val="171628"/>
                </a:solidFill>
                <a:latin typeface="Roboto Condensed"/>
              </a:rPr>
              <a:t>làng</a:t>
            </a:r>
            <a:r>
              <a:rPr lang="en-US" sz="4000" dirty="0">
                <a:solidFill>
                  <a:srgbClr val="171628"/>
                </a:solidFill>
                <a:latin typeface="Roboto Condensed"/>
              </a:rPr>
              <a:t> </a:t>
            </a:r>
            <a:r>
              <a:rPr lang="en-US" sz="4000" dirty="0" err="1">
                <a:solidFill>
                  <a:srgbClr val="171628"/>
                </a:solidFill>
                <a:latin typeface="Roboto Condensed"/>
              </a:rPr>
              <a:t>tre</a:t>
            </a:r>
            <a:r>
              <a:rPr lang="en-US" sz="4000" dirty="0">
                <a:solidFill>
                  <a:srgbClr val="171628"/>
                </a:solidFill>
                <a:latin typeface="Roboto Condensed"/>
              </a:rPr>
              <a:t> </a:t>
            </a:r>
            <a:r>
              <a:rPr lang="en-US" sz="4000" dirty="0" err="1">
                <a:solidFill>
                  <a:srgbClr val="171628"/>
                </a:solidFill>
                <a:latin typeface="Roboto Condensed"/>
              </a:rPr>
              <a:t>xanh</a:t>
            </a:r>
            <a:r>
              <a:rPr lang="en-US" sz="4000" dirty="0">
                <a:solidFill>
                  <a:srgbClr val="171628"/>
                </a:solidFill>
                <a:latin typeface="Roboto Condensed"/>
              </a:rPr>
              <a:t> </a:t>
            </a:r>
            <a:r>
              <a:rPr lang="en-US" sz="4000" dirty="0" err="1">
                <a:solidFill>
                  <a:srgbClr val="171628"/>
                </a:solidFill>
                <a:latin typeface="Roboto Condensed"/>
              </a:rPr>
              <a:t>trên</a:t>
            </a:r>
            <a:r>
              <a:rPr lang="en-US" sz="4000" dirty="0">
                <a:solidFill>
                  <a:srgbClr val="171628"/>
                </a:solidFill>
                <a:latin typeface="Roboto Condensed"/>
              </a:rPr>
              <a:t> </a:t>
            </a:r>
            <a:r>
              <a:rPr lang="en-US" sz="4000" dirty="0" err="1">
                <a:solidFill>
                  <a:srgbClr val="171628"/>
                </a:solidFill>
                <a:latin typeface="Roboto Condensed"/>
              </a:rPr>
              <a:t>ruộng</a:t>
            </a:r>
            <a:r>
              <a:rPr lang="en-US" sz="4000" dirty="0">
                <a:solidFill>
                  <a:srgbClr val="171628"/>
                </a:solidFill>
                <a:latin typeface="Roboto Condensed"/>
              </a:rPr>
              <a:t> </a:t>
            </a:r>
            <a:r>
              <a:rPr lang="en-US" sz="4000" dirty="0" err="1">
                <a:solidFill>
                  <a:srgbClr val="171628"/>
                </a:solidFill>
                <a:latin typeface="Roboto Condensed"/>
              </a:rPr>
              <a:t>lúa</a:t>
            </a:r>
            <a:r>
              <a:rPr lang="en-US" sz="4000" dirty="0">
                <a:solidFill>
                  <a:srgbClr val="171628"/>
                </a:solidFill>
                <a:latin typeface="Roboto Condensed"/>
              </a:rPr>
              <a:t>, </a:t>
            </a:r>
            <a:r>
              <a:rPr lang="en-US" sz="4000" dirty="0" err="1">
                <a:solidFill>
                  <a:srgbClr val="171628"/>
                </a:solidFill>
                <a:latin typeface="Roboto Condensed"/>
              </a:rPr>
              <a:t>với</a:t>
            </a:r>
            <a:r>
              <a:rPr lang="en-US" sz="4000" dirty="0">
                <a:solidFill>
                  <a:srgbClr val="171628"/>
                </a:solidFill>
                <a:latin typeface="Roboto Condensed"/>
              </a:rPr>
              <a:t> </a:t>
            </a:r>
            <a:r>
              <a:rPr lang="en-US" sz="4000" dirty="0" err="1">
                <a:solidFill>
                  <a:srgbClr val="171628"/>
                </a:solidFill>
                <a:latin typeface="Roboto Condensed"/>
              </a:rPr>
              <a:t>các</a:t>
            </a:r>
            <a:r>
              <a:rPr lang="en-US" sz="4000" dirty="0">
                <a:solidFill>
                  <a:srgbClr val="171628"/>
                </a:solidFill>
                <a:latin typeface="Roboto Condensed"/>
              </a:rPr>
              <a:t> </a:t>
            </a:r>
            <a:r>
              <a:rPr lang="en-US" sz="4000" dirty="0" err="1">
                <a:solidFill>
                  <a:srgbClr val="171628"/>
                </a:solidFill>
                <a:latin typeface="Roboto Condensed"/>
              </a:rPr>
              <a:t>cô</a:t>
            </a:r>
            <a:r>
              <a:rPr lang="en-US" sz="4000" dirty="0">
                <a:solidFill>
                  <a:srgbClr val="171628"/>
                </a:solidFill>
                <a:latin typeface="Roboto Condensed"/>
              </a:rPr>
              <a:t> </a:t>
            </a:r>
            <a:r>
              <a:rPr lang="en-US" sz="4000" dirty="0" err="1">
                <a:solidFill>
                  <a:srgbClr val="171628"/>
                </a:solidFill>
                <a:latin typeface="Roboto Condensed"/>
              </a:rPr>
              <a:t>thôn</a:t>
            </a:r>
            <a:r>
              <a:rPr lang="en-US" sz="4000" dirty="0">
                <a:solidFill>
                  <a:srgbClr val="171628"/>
                </a:solidFill>
                <a:latin typeface="Roboto Condensed"/>
              </a:rPr>
              <a:t> </a:t>
            </a:r>
            <a:r>
              <a:rPr lang="en-US" sz="4000" dirty="0" err="1">
                <a:solidFill>
                  <a:srgbClr val="171628"/>
                </a:solidFill>
                <a:latin typeface="Roboto Condensed"/>
              </a:rPr>
              <a:t>nữ</a:t>
            </a:r>
            <a:r>
              <a:rPr lang="en-US" sz="4000" dirty="0">
                <a:solidFill>
                  <a:srgbClr val="171628"/>
                </a:solidFill>
                <a:latin typeface="Roboto Condensed"/>
              </a:rPr>
              <a:t> </a:t>
            </a:r>
            <a:r>
              <a:rPr lang="en-US" sz="4000" dirty="0" err="1">
                <a:solidFill>
                  <a:srgbClr val="171628"/>
                </a:solidFill>
                <a:latin typeface="Roboto Condensed"/>
              </a:rPr>
              <a:t>khăn</a:t>
            </a:r>
            <a:r>
              <a:rPr lang="en-US" sz="4000" dirty="0">
                <a:solidFill>
                  <a:srgbClr val="171628"/>
                </a:solidFill>
                <a:latin typeface="Roboto Condensed"/>
              </a:rPr>
              <a:t> </a:t>
            </a:r>
            <a:r>
              <a:rPr lang="en-US" sz="4000" dirty="0" err="1">
                <a:solidFill>
                  <a:srgbClr val="171628"/>
                </a:solidFill>
                <a:latin typeface="Roboto Condensed"/>
              </a:rPr>
              <a:t>mỏ</a:t>
            </a:r>
            <a:r>
              <a:rPr lang="en-US" sz="4000" dirty="0">
                <a:solidFill>
                  <a:srgbClr val="171628"/>
                </a:solidFill>
                <a:latin typeface="Roboto Condensed"/>
              </a:rPr>
              <a:t> </a:t>
            </a:r>
            <a:r>
              <a:rPr lang="en-US" sz="4000" dirty="0" err="1">
                <a:solidFill>
                  <a:srgbClr val="171628"/>
                </a:solidFill>
                <a:latin typeface="Roboto Condensed"/>
              </a:rPr>
              <a:t>qquaj</a:t>
            </a:r>
            <a:r>
              <a:rPr lang="en-US" sz="4000" dirty="0">
                <a:solidFill>
                  <a:srgbClr val="171628"/>
                </a:solidFill>
                <a:latin typeface="Roboto Condensed"/>
              </a:rPr>
              <a:t>, </a:t>
            </a:r>
            <a:r>
              <a:rPr lang="en-US" sz="4000" dirty="0" err="1">
                <a:solidFill>
                  <a:srgbClr val="171628"/>
                </a:solidFill>
                <a:latin typeface="Roboto Condensed"/>
              </a:rPr>
              <a:t>những</a:t>
            </a:r>
            <a:r>
              <a:rPr lang="en-US" sz="4000" dirty="0">
                <a:solidFill>
                  <a:srgbClr val="171628"/>
                </a:solidFill>
                <a:latin typeface="Roboto Condensed"/>
              </a:rPr>
              <a:t> </a:t>
            </a:r>
            <a:r>
              <a:rPr lang="en-US" sz="4000" dirty="0" err="1">
                <a:solidFill>
                  <a:srgbClr val="171628"/>
                </a:solidFill>
                <a:latin typeface="Roboto Condensed"/>
              </a:rPr>
              <a:t>đêm</a:t>
            </a:r>
            <a:r>
              <a:rPr lang="en-US" sz="4000" dirty="0">
                <a:solidFill>
                  <a:srgbClr val="171628"/>
                </a:solidFill>
                <a:latin typeface="Roboto Condensed"/>
              </a:rPr>
              <a:t> </a:t>
            </a:r>
            <a:r>
              <a:rPr lang="en-US" sz="4000" dirty="0" err="1">
                <a:solidFill>
                  <a:srgbClr val="171628"/>
                </a:solidFill>
                <a:latin typeface="Roboto Condensed"/>
              </a:rPr>
              <a:t>trăng</a:t>
            </a:r>
            <a:r>
              <a:rPr lang="en-US" sz="4000" dirty="0">
                <a:solidFill>
                  <a:srgbClr val="171628"/>
                </a:solidFill>
                <a:latin typeface="Roboto Condensed"/>
              </a:rPr>
              <a:t> </a:t>
            </a:r>
            <a:r>
              <a:rPr lang="en-US" sz="4000" dirty="0" err="1">
                <a:solidFill>
                  <a:srgbClr val="171628"/>
                </a:solidFill>
                <a:latin typeface="Roboto Condensed"/>
              </a:rPr>
              <a:t>trai</a:t>
            </a:r>
            <a:r>
              <a:rPr lang="en-US" sz="4000" dirty="0">
                <a:solidFill>
                  <a:srgbClr val="171628"/>
                </a:solidFill>
                <a:latin typeface="Roboto Condensed"/>
              </a:rPr>
              <a:t> </a:t>
            </a:r>
            <a:r>
              <a:rPr lang="en-US" sz="4000" dirty="0" err="1">
                <a:solidFill>
                  <a:srgbClr val="171628"/>
                </a:solidFill>
                <a:latin typeface="Roboto Condensed"/>
              </a:rPr>
              <a:t>gái</a:t>
            </a:r>
            <a:r>
              <a:rPr lang="en-US" sz="4000" dirty="0">
                <a:solidFill>
                  <a:srgbClr val="171628"/>
                </a:solidFill>
                <a:latin typeface="Roboto Condensed"/>
              </a:rPr>
              <a:t> </a:t>
            </a:r>
            <a:r>
              <a:rPr lang="en-US" sz="4000" dirty="0" err="1">
                <a:solidFill>
                  <a:srgbClr val="171628"/>
                </a:solidFill>
                <a:latin typeface="Roboto Condensed"/>
              </a:rPr>
              <a:t>hát</a:t>
            </a:r>
            <a:r>
              <a:rPr lang="en-US" sz="4000" dirty="0">
                <a:solidFill>
                  <a:srgbClr val="171628"/>
                </a:solidFill>
                <a:latin typeface="Roboto Condensed"/>
              </a:rPr>
              <a:t> </a:t>
            </a:r>
            <a:r>
              <a:rPr lang="en-US" sz="4000" dirty="0" err="1">
                <a:solidFill>
                  <a:srgbClr val="171628"/>
                </a:solidFill>
                <a:latin typeface="Roboto Condensed"/>
              </a:rPr>
              <a:t>trống</a:t>
            </a:r>
            <a:r>
              <a:rPr lang="en-US" sz="4000" dirty="0">
                <a:solidFill>
                  <a:srgbClr val="171628"/>
                </a:solidFill>
                <a:latin typeface="Roboto Condensed"/>
              </a:rPr>
              <a:t> </a:t>
            </a:r>
            <a:r>
              <a:rPr lang="en-US" sz="4000" dirty="0" err="1">
                <a:solidFill>
                  <a:srgbClr val="171628"/>
                </a:solidFill>
                <a:latin typeface="Roboto Condensed"/>
              </a:rPr>
              <a:t>quân</a:t>
            </a:r>
            <a:r>
              <a:rPr lang="en-US" sz="4000" dirty="0">
                <a:solidFill>
                  <a:srgbClr val="171628"/>
                </a:solidFill>
                <a:latin typeface="Roboto Condensed"/>
              </a:rPr>
              <a:t>, </a:t>
            </a:r>
            <a:r>
              <a:rPr lang="en-US" sz="4000" dirty="0" err="1">
                <a:solidFill>
                  <a:srgbClr val="171628"/>
                </a:solidFill>
                <a:latin typeface="Roboto Condensed"/>
              </a:rPr>
              <a:t>những</a:t>
            </a:r>
            <a:r>
              <a:rPr lang="en-US" sz="4000" dirty="0">
                <a:solidFill>
                  <a:srgbClr val="171628"/>
                </a:solidFill>
                <a:latin typeface="Roboto Condensed"/>
              </a:rPr>
              <a:t> </a:t>
            </a:r>
            <a:r>
              <a:rPr lang="en-US" sz="4000" dirty="0" err="1">
                <a:solidFill>
                  <a:srgbClr val="171628"/>
                </a:solidFill>
                <a:latin typeface="Roboto Condensed"/>
              </a:rPr>
              <a:t>đêm</a:t>
            </a:r>
            <a:r>
              <a:rPr lang="en-US" sz="4000" dirty="0">
                <a:solidFill>
                  <a:srgbClr val="171628"/>
                </a:solidFill>
                <a:latin typeface="Roboto Condensed"/>
              </a:rPr>
              <a:t> </a:t>
            </a:r>
            <a:r>
              <a:rPr lang="en-US" sz="4000" dirty="0" err="1">
                <a:solidFill>
                  <a:srgbClr val="171628"/>
                </a:solidFill>
                <a:latin typeface="Roboto Condensed"/>
              </a:rPr>
              <a:t>chèo</a:t>
            </a:r>
            <a:r>
              <a:rPr lang="en-US" sz="4000" dirty="0">
                <a:solidFill>
                  <a:srgbClr val="171628"/>
                </a:solidFill>
                <a:latin typeface="Roboto Condensed"/>
              </a:rPr>
              <a:t> </a:t>
            </a:r>
            <a:r>
              <a:rPr lang="en-US" sz="4000" dirty="0" err="1">
                <a:solidFill>
                  <a:srgbClr val="171628"/>
                </a:solidFill>
                <a:latin typeface="Roboto Condensed"/>
              </a:rPr>
              <a:t>ngày</a:t>
            </a:r>
            <a:r>
              <a:rPr lang="en-US" sz="4000" dirty="0">
                <a:solidFill>
                  <a:srgbClr val="171628"/>
                </a:solidFill>
                <a:latin typeface="Roboto Condensed"/>
              </a:rPr>
              <a:t> </a:t>
            </a:r>
            <a:r>
              <a:rPr lang="en-US" sz="4000" dirty="0" err="1">
                <a:solidFill>
                  <a:srgbClr val="171628"/>
                </a:solidFill>
                <a:latin typeface="Roboto Condensed"/>
              </a:rPr>
              <a:t>vào</a:t>
            </a:r>
            <a:r>
              <a:rPr lang="en-US" sz="4000" dirty="0">
                <a:solidFill>
                  <a:srgbClr val="171628"/>
                </a:solidFill>
                <a:latin typeface="Roboto Condensed"/>
              </a:rPr>
              <a:t> </a:t>
            </a:r>
            <a:r>
              <a:rPr lang="en-US" sz="4000" dirty="0" err="1">
                <a:solidFill>
                  <a:srgbClr val="171628"/>
                </a:solidFill>
                <a:latin typeface="Roboto Condensed"/>
              </a:rPr>
              <a:t>đám</a:t>
            </a:r>
            <a:r>
              <a:rPr lang="en-US" sz="4000" dirty="0">
                <a:solidFill>
                  <a:srgbClr val="171628"/>
                </a:solidFill>
                <a:latin typeface="Roboto Condensed"/>
              </a:rPr>
              <a:t>,...”</a:t>
            </a:r>
          </a:p>
          <a:p>
            <a:pPr>
              <a:lnSpc>
                <a:spcPts val="7000"/>
              </a:lnSpc>
            </a:pPr>
            <a:r>
              <a:rPr lang="en-US" sz="4000" b="1" dirty="0">
                <a:solidFill>
                  <a:srgbClr val="171628"/>
                </a:solidFill>
                <a:latin typeface="Roboto Condensed"/>
              </a:rPr>
              <a:t>=&gt; </a:t>
            </a:r>
            <a:r>
              <a:rPr lang="en-US" sz="4000" b="1" dirty="0" err="1">
                <a:solidFill>
                  <a:srgbClr val="171628"/>
                </a:solidFill>
                <a:latin typeface="Roboto Condensed"/>
              </a:rPr>
              <a:t>Ngôn</a:t>
            </a:r>
            <a:r>
              <a:rPr lang="en-US" sz="4000" b="1" dirty="0">
                <a:solidFill>
                  <a:srgbClr val="171628"/>
                </a:solidFill>
                <a:latin typeface="Roboto Condensed"/>
              </a:rPr>
              <a:t> </a:t>
            </a:r>
            <a:r>
              <a:rPr lang="en-US" sz="4000" b="1" dirty="0" err="1">
                <a:solidFill>
                  <a:srgbClr val="171628"/>
                </a:solidFill>
                <a:latin typeface="Roboto Condensed"/>
              </a:rPr>
              <a:t>ngữ</a:t>
            </a:r>
            <a:r>
              <a:rPr lang="en-US" sz="4000" b="1" dirty="0">
                <a:solidFill>
                  <a:srgbClr val="171628"/>
                </a:solidFill>
                <a:latin typeface="Roboto Condensed"/>
              </a:rPr>
              <a:t> </a:t>
            </a:r>
            <a:r>
              <a:rPr lang="en-US" sz="4000" b="1" dirty="0" err="1">
                <a:solidFill>
                  <a:srgbClr val="171628"/>
                </a:solidFill>
                <a:latin typeface="Roboto Condensed"/>
              </a:rPr>
              <a:t>giàu</a:t>
            </a:r>
            <a:r>
              <a:rPr lang="en-US" sz="4000" b="1" dirty="0">
                <a:solidFill>
                  <a:srgbClr val="171628"/>
                </a:solidFill>
                <a:latin typeface="Roboto Condensed"/>
              </a:rPr>
              <a:t> </a:t>
            </a:r>
            <a:r>
              <a:rPr lang="en-US" sz="4000" b="1" dirty="0" err="1">
                <a:solidFill>
                  <a:srgbClr val="171628"/>
                </a:solidFill>
                <a:latin typeface="Roboto Condensed"/>
              </a:rPr>
              <a:t>chất</a:t>
            </a:r>
            <a:r>
              <a:rPr lang="en-US" sz="4000" b="1" dirty="0">
                <a:solidFill>
                  <a:srgbClr val="171628"/>
                </a:solidFill>
                <a:latin typeface="Roboto Condensed"/>
              </a:rPr>
              <a:t> </a:t>
            </a:r>
            <a:r>
              <a:rPr lang="en-US" sz="4000" b="1" dirty="0" err="1">
                <a:solidFill>
                  <a:srgbClr val="171628"/>
                </a:solidFill>
                <a:latin typeface="Roboto Condensed"/>
              </a:rPr>
              <a:t>thơ</a:t>
            </a:r>
            <a:r>
              <a:rPr lang="en-US" sz="4000" b="1" dirty="0">
                <a:solidFill>
                  <a:srgbClr val="171628"/>
                </a:solidFill>
                <a:latin typeface="Roboto Condensed"/>
              </a:rPr>
              <a:t>, </a:t>
            </a:r>
            <a:r>
              <a:rPr lang="en-US" sz="4000" b="1" dirty="0" err="1">
                <a:solidFill>
                  <a:srgbClr val="171628"/>
                </a:solidFill>
                <a:latin typeface="Roboto Condensed"/>
              </a:rPr>
              <a:t>chất</a:t>
            </a:r>
            <a:r>
              <a:rPr lang="en-US" sz="4000" b="1" dirty="0">
                <a:solidFill>
                  <a:srgbClr val="171628"/>
                </a:solidFill>
                <a:latin typeface="Roboto Condensed"/>
              </a:rPr>
              <a:t> </a:t>
            </a:r>
            <a:r>
              <a:rPr lang="en-US" sz="4000" b="1" dirty="0" err="1">
                <a:solidFill>
                  <a:srgbClr val="171628"/>
                </a:solidFill>
                <a:latin typeface="Roboto Condensed"/>
              </a:rPr>
              <a:t>trữ</a:t>
            </a:r>
            <a:r>
              <a:rPr lang="en-US" sz="4000" b="1" dirty="0">
                <a:solidFill>
                  <a:srgbClr val="171628"/>
                </a:solidFill>
                <a:latin typeface="Roboto Condensed"/>
              </a:rPr>
              <a:t> </a:t>
            </a:r>
            <a:r>
              <a:rPr lang="en-US" sz="4000" b="1" dirty="0" err="1">
                <a:solidFill>
                  <a:srgbClr val="171628"/>
                </a:solidFill>
                <a:latin typeface="Roboto Condensed"/>
              </a:rPr>
              <a:t>tình</a:t>
            </a:r>
            <a:endParaRPr lang="en-US" sz="4000" b="1" dirty="0">
              <a:solidFill>
                <a:srgbClr val="171628"/>
              </a:solidFill>
              <a:latin typeface="Roboto Condensed"/>
            </a:endParaRPr>
          </a:p>
        </p:txBody>
      </p:sp>
      <p:sp>
        <p:nvSpPr>
          <p:cNvPr id="10" name="TextBox 10"/>
          <p:cNvSpPr txBox="1"/>
          <p:nvPr/>
        </p:nvSpPr>
        <p:spPr>
          <a:xfrm>
            <a:off x="1838386" y="333420"/>
            <a:ext cx="16018319" cy="1009615"/>
          </a:xfrm>
          <a:prstGeom prst="rect">
            <a:avLst/>
          </a:prstGeom>
        </p:spPr>
        <p:txBody>
          <a:bodyPr lIns="0" tIns="0" rIns="0" bIns="0" rtlCol="0" anchor="t">
            <a:spAutoFit/>
          </a:bodyPr>
          <a:lstStyle/>
          <a:p>
            <a:pPr algn="r">
              <a:lnSpc>
                <a:spcPts val="8399"/>
              </a:lnSpc>
            </a:pPr>
            <a:r>
              <a:rPr lang="en-US" sz="5998">
                <a:solidFill>
                  <a:srgbClr val="7D82B2"/>
                </a:solidFill>
                <a:latin typeface="Fraunces Bold"/>
              </a:rPr>
              <a:t>3. KHÁM PHÁ VĂN BẢN</a:t>
            </a:r>
          </a:p>
        </p:txBody>
      </p:sp>
      <p:sp>
        <p:nvSpPr>
          <p:cNvPr id="11" name="TextBox 11"/>
          <p:cNvSpPr txBox="1"/>
          <p:nvPr/>
        </p:nvSpPr>
        <p:spPr>
          <a:xfrm>
            <a:off x="11582400" y="1504940"/>
            <a:ext cx="6274305" cy="804545"/>
          </a:xfrm>
          <a:prstGeom prst="rect">
            <a:avLst/>
          </a:prstGeom>
        </p:spPr>
        <p:txBody>
          <a:bodyPr wrap="square" lIns="0" tIns="0" rIns="0" bIns="0" rtlCol="0" anchor="t">
            <a:spAutoFit/>
          </a:bodyPr>
          <a:lstStyle/>
          <a:p>
            <a:pPr algn="just">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927" t="10224" r="3379" b="1067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5603">
            <a:off x="1002548" y="2693149"/>
            <a:ext cx="4309318" cy="82296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13572" y="2586272"/>
            <a:ext cx="5606292" cy="854144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90590" y="4990694"/>
            <a:ext cx="4122372" cy="386753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42814" y="2674505"/>
            <a:ext cx="8218301" cy="771026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71676">
            <a:off x="16147000" y="828100"/>
            <a:ext cx="2419435" cy="999905"/>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356717" y="2337993"/>
            <a:ext cx="496559" cy="49655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683871">
            <a:off x="5836610" y="8997956"/>
            <a:ext cx="810221" cy="994691"/>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3987620" y="-528872"/>
            <a:ext cx="3120818" cy="3115144"/>
          </a:xfrm>
          <a:prstGeom prst="rect">
            <a:avLst/>
          </a:prstGeom>
        </p:spPr>
      </p:pic>
      <p:sp>
        <p:nvSpPr>
          <p:cNvPr id="11" name="TextBox 11"/>
          <p:cNvSpPr txBox="1"/>
          <p:nvPr/>
        </p:nvSpPr>
        <p:spPr>
          <a:xfrm>
            <a:off x="1500190" y="3719191"/>
            <a:ext cx="5151602" cy="6665574"/>
          </a:xfrm>
          <a:prstGeom prst="rect">
            <a:avLst/>
          </a:prstGeom>
        </p:spPr>
        <p:txBody>
          <a:bodyPr lIns="0" tIns="0" rIns="0" bIns="0" rtlCol="0" anchor="t">
            <a:spAutoFit/>
          </a:bodyPr>
          <a:lstStyle/>
          <a:p>
            <a:pPr algn="just">
              <a:lnSpc>
                <a:spcPts val="5880"/>
              </a:lnSpc>
            </a:pPr>
            <a:r>
              <a:rPr lang="en-US" sz="4200" dirty="0">
                <a:solidFill>
                  <a:srgbClr val="000000"/>
                </a:solidFill>
                <a:latin typeface="Roboto Condensed"/>
              </a:rPr>
              <a:t>1. </a:t>
            </a:r>
            <a:r>
              <a:rPr lang="en-US" sz="4200" dirty="0" err="1">
                <a:solidFill>
                  <a:srgbClr val="000000"/>
                </a:solidFill>
                <a:latin typeface="Roboto Condensed"/>
              </a:rPr>
              <a:t>Kết</a:t>
            </a:r>
            <a:r>
              <a:rPr lang="en-US" sz="4200" dirty="0">
                <a:solidFill>
                  <a:srgbClr val="000000"/>
                </a:solidFill>
                <a:latin typeface="Roboto Condensed"/>
              </a:rPr>
              <a:t> </a:t>
            </a:r>
            <a:r>
              <a:rPr lang="en-US" sz="4200" dirty="0" err="1">
                <a:solidFill>
                  <a:srgbClr val="000000"/>
                </a:solidFill>
                <a:latin typeface="Roboto Condensed"/>
              </a:rPr>
              <a:t>thúc</a:t>
            </a:r>
            <a:r>
              <a:rPr lang="en-US" sz="4200" dirty="0">
                <a:solidFill>
                  <a:srgbClr val="000000"/>
                </a:solidFill>
                <a:latin typeface="Roboto Condensed"/>
              </a:rPr>
              <a:t> </a:t>
            </a:r>
            <a:r>
              <a:rPr lang="en-US" sz="4200" dirty="0" err="1">
                <a:solidFill>
                  <a:srgbClr val="000000"/>
                </a:solidFill>
                <a:latin typeface="Roboto Condensed"/>
              </a:rPr>
              <a:t>văn</a:t>
            </a:r>
            <a:r>
              <a:rPr lang="en-US" sz="4200" dirty="0">
                <a:solidFill>
                  <a:srgbClr val="000000"/>
                </a:solidFill>
                <a:latin typeface="Roboto Condensed"/>
              </a:rPr>
              <a:t> </a:t>
            </a:r>
            <a:r>
              <a:rPr lang="en-US" sz="4200" dirty="0" err="1">
                <a:solidFill>
                  <a:srgbClr val="000000"/>
                </a:solidFill>
                <a:latin typeface="Roboto Condensed"/>
              </a:rPr>
              <a:t>bản</a:t>
            </a:r>
            <a:r>
              <a:rPr lang="en-US" sz="4200" dirty="0">
                <a:solidFill>
                  <a:srgbClr val="000000"/>
                </a:solidFill>
                <a:latin typeface="Roboto Condensed"/>
              </a:rPr>
              <a:t> </a:t>
            </a:r>
            <a:r>
              <a:rPr lang="en-US" sz="4200" dirty="0" err="1">
                <a:solidFill>
                  <a:srgbClr val="000000"/>
                </a:solidFill>
                <a:latin typeface="Roboto Condensed"/>
              </a:rPr>
              <a:t>có</a:t>
            </a:r>
            <a:r>
              <a:rPr lang="en-US" sz="4200" dirty="0">
                <a:solidFill>
                  <a:srgbClr val="000000"/>
                </a:solidFill>
                <a:latin typeface="Roboto Condensed"/>
              </a:rPr>
              <a:t> </a:t>
            </a:r>
            <a:r>
              <a:rPr lang="en-US" sz="4200" dirty="0" err="1">
                <a:solidFill>
                  <a:srgbClr val="000000"/>
                </a:solidFill>
                <a:latin typeface="Roboto Condensed"/>
              </a:rPr>
              <a:t>câu</a:t>
            </a:r>
            <a:r>
              <a:rPr lang="en-US" sz="4200" dirty="0">
                <a:solidFill>
                  <a:srgbClr val="000000"/>
                </a:solidFill>
                <a:latin typeface="Roboto Condensed"/>
              </a:rPr>
              <a:t>: “</a:t>
            </a:r>
            <a:r>
              <a:rPr lang="en-US" sz="4200" dirty="0" err="1">
                <a:solidFill>
                  <a:srgbClr val="000000"/>
                </a:solidFill>
                <a:latin typeface="Roboto Condensed"/>
              </a:rPr>
              <a:t>Thì</a:t>
            </a:r>
            <a:r>
              <a:rPr lang="en-US" sz="4200" dirty="0">
                <a:solidFill>
                  <a:srgbClr val="000000"/>
                </a:solidFill>
                <a:latin typeface="Roboto Condensed"/>
              </a:rPr>
              <a:t> </a:t>
            </a:r>
            <a:r>
              <a:rPr lang="en-US" sz="4200" dirty="0" err="1">
                <a:solidFill>
                  <a:srgbClr val="000000"/>
                </a:solidFill>
                <a:latin typeface="Roboto Condensed"/>
              </a:rPr>
              <a:t>ra</a:t>
            </a:r>
            <a:r>
              <a:rPr lang="en-US" sz="4200" dirty="0">
                <a:solidFill>
                  <a:srgbClr val="000000"/>
                </a:solidFill>
                <a:latin typeface="Roboto Condensed"/>
              </a:rPr>
              <a:t>, </a:t>
            </a:r>
            <a:r>
              <a:rPr lang="en-US" sz="4200" dirty="0" err="1">
                <a:solidFill>
                  <a:srgbClr val="000000"/>
                </a:solidFill>
                <a:latin typeface="Roboto Condensed"/>
              </a:rPr>
              <a:t>cho</a:t>
            </a:r>
            <a:r>
              <a:rPr lang="en-US" sz="4200" dirty="0">
                <a:solidFill>
                  <a:srgbClr val="000000"/>
                </a:solidFill>
                <a:latin typeface="Roboto Condensed"/>
              </a:rPr>
              <a:t> </a:t>
            </a:r>
            <a:r>
              <a:rPr lang="en-US" sz="4200" dirty="0" err="1">
                <a:solidFill>
                  <a:srgbClr val="000000"/>
                </a:solidFill>
                <a:latin typeface="Roboto Condensed"/>
              </a:rPr>
              <a:t>dù</a:t>
            </a:r>
            <a:r>
              <a:rPr lang="en-US" sz="4200" dirty="0">
                <a:solidFill>
                  <a:srgbClr val="000000"/>
                </a:solidFill>
                <a:latin typeface="Roboto Condensed"/>
              </a:rPr>
              <a:t> </a:t>
            </a:r>
            <a:r>
              <a:rPr lang="en-US" sz="4200" dirty="0" err="1">
                <a:solidFill>
                  <a:srgbClr val="000000"/>
                </a:solidFill>
                <a:latin typeface="Roboto Condensed"/>
              </a:rPr>
              <a:t>có</a:t>
            </a:r>
            <a:r>
              <a:rPr lang="en-US" sz="4200" dirty="0">
                <a:solidFill>
                  <a:srgbClr val="000000"/>
                </a:solidFill>
                <a:latin typeface="Roboto Condensed"/>
              </a:rPr>
              <a:t> </a:t>
            </a:r>
            <a:r>
              <a:rPr lang="en-US" sz="4200" dirty="0" err="1">
                <a:solidFill>
                  <a:srgbClr val="000000"/>
                </a:solidFill>
                <a:latin typeface="Roboto Condensed"/>
              </a:rPr>
              <a:t>đi</a:t>
            </a:r>
            <a:r>
              <a:rPr lang="en-US" sz="4200" dirty="0">
                <a:solidFill>
                  <a:srgbClr val="000000"/>
                </a:solidFill>
                <a:latin typeface="Roboto Condensed"/>
              </a:rPr>
              <a:t> </a:t>
            </a:r>
            <a:r>
              <a:rPr lang="en-US" sz="4200" dirty="0" err="1">
                <a:solidFill>
                  <a:srgbClr val="000000"/>
                </a:solidFill>
                <a:latin typeface="Roboto Condensed"/>
              </a:rPr>
              <a:t>quanh</a:t>
            </a:r>
            <a:r>
              <a:rPr lang="en-US" sz="4200" dirty="0">
                <a:solidFill>
                  <a:srgbClr val="000000"/>
                </a:solidFill>
                <a:latin typeface="Roboto Condensed"/>
              </a:rPr>
              <a:t> </a:t>
            </a:r>
            <a:r>
              <a:rPr lang="en-US" sz="4200" dirty="0" err="1">
                <a:solidFill>
                  <a:srgbClr val="000000"/>
                </a:solidFill>
                <a:latin typeface="Roboto Condensed"/>
              </a:rPr>
              <a:t>thế</a:t>
            </a:r>
            <a:r>
              <a:rPr lang="en-US" sz="4200" dirty="0">
                <a:solidFill>
                  <a:srgbClr val="000000"/>
                </a:solidFill>
                <a:latin typeface="Roboto Condensed"/>
              </a:rPr>
              <a:t> </a:t>
            </a:r>
            <a:r>
              <a:rPr lang="en-US" sz="4200" dirty="0" err="1">
                <a:solidFill>
                  <a:srgbClr val="000000"/>
                </a:solidFill>
                <a:latin typeface="Roboto Condensed"/>
              </a:rPr>
              <a:t>giới</a:t>
            </a:r>
            <a:r>
              <a:rPr lang="en-US" sz="4200" dirty="0">
                <a:solidFill>
                  <a:srgbClr val="000000"/>
                </a:solidFill>
                <a:latin typeface="Roboto Condensed"/>
              </a:rPr>
              <a:t> </a:t>
            </a:r>
            <a:r>
              <a:rPr lang="en-US" sz="4200" dirty="0" err="1">
                <a:solidFill>
                  <a:srgbClr val="000000"/>
                </a:solidFill>
                <a:latin typeface="Roboto Condensed"/>
              </a:rPr>
              <a:t>này</a:t>
            </a:r>
            <a:r>
              <a:rPr lang="en-US" sz="4200" dirty="0">
                <a:solidFill>
                  <a:srgbClr val="000000"/>
                </a:solidFill>
                <a:latin typeface="Roboto Condensed"/>
              </a:rPr>
              <a:t> </a:t>
            </a:r>
            <a:r>
              <a:rPr lang="en-US" sz="4200" dirty="0" err="1">
                <a:solidFill>
                  <a:srgbClr val="000000"/>
                </a:solidFill>
                <a:latin typeface="Roboto Condensed"/>
              </a:rPr>
              <a:t>đi</a:t>
            </a:r>
            <a:r>
              <a:rPr lang="en-US" sz="4200" dirty="0">
                <a:solidFill>
                  <a:srgbClr val="000000"/>
                </a:solidFill>
                <a:latin typeface="Roboto Condensed"/>
              </a:rPr>
              <a:t> </a:t>
            </a:r>
            <a:r>
              <a:rPr lang="en-US" sz="4200" dirty="0" err="1">
                <a:solidFill>
                  <a:srgbClr val="000000"/>
                </a:solidFill>
                <a:latin typeface="Roboto Condensed"/>
              </a:rPr>
              <a:t>nữa</a:t>
            </a:r>
            <a:r>
              <a:rPr lang="en-US" sz="4200" dirty="0">
                <a:solidFill>
                  <a:srgbClr val="000000"/>
                </a:solidFill>
                <a:latin typeface="Roboto Condensed"/>
              </a:rPr>
              <a:t>, </a:t>
            </a:r>
            <a:r>
              <a:rPr lang="en-US" sz="4200" dirty="0" err="1">
                <a:solidFill>
                  <a:srgbClr val="000000"/>
                </a:solidFill>
                <a:latin typeface="Roboto Condensed"/>
              </a:rPr>
              <a:t>trong</a:t>
            </a:r>
            <a:r>
              <a:rPr lang="en-US" sz="4200" dirty="0">
                <a:solidFill>
                  <a:srgbClr val="000000"/>
                </a:solidFill>
                <a:latin typeface="Roboto Condensed"/>
              </a:rPr>
              <a:t> </a:t>
            </a:r>
            <a:r>
              <a:rPr lang="en-US" sz="4200" dirty="0" err="1">
                <a:solidFill>
                  <a:srgbClr val="000000"/>
                </a:solidFill>
                <a:latin typeface="Roboto Condensed"/>
              </a:rPr>
              <a:t>khi</a:t>
            </a:r>
            <a:r>
              <a:rPr lang="en-US" sz="4200" dirty="0">
                <a:solidFill>
                  <a:srgbClr val="000000"/>
                </a:solidFill>
                <a:latin typeface="Roboto Condensed"/>
              </a:rPr>
              <a:t> </a:t>
            </a:r>
            <a:r>
              <a:rPr lang="en-US" sz="4200" dirty="0" err="1">
                <a:solidFill>
                  <a:srgbClr val="000000"/>
                </a:solidFill>
                <a:latin typeface="Roboto Condensed"/>
              </a:rPr>
              <a:t>Trái</a:t>
            </a:r>
            <a:r>
              <a:rPr lang="en-US" sz="4200" dirty="0">
                <a:solidFill>
                  <a:srgbClr val="000000"/>
                </a:solidFill>
                <a:latin typeface="Roboto Condensed"/>
              </a:rPr>
              <a:t> </a:t>
            </a:r>
            <a:r>
              <a:rPr lang="en-US" sz="4200" dirty="0" err="1">
                <a:solidFill>
                  <a:srgbClr val="000000"/>
                </a:solidFill>
                <a:latin typeface="Roboto Condensed"/>
              </a:rPr>
              <a:t>Đất</a:t>
            </a:r>
            <a:r>
              <a:rPr lang="en-US" sz="4200" dirty="0">
                <a:solidFill>
                  <a:srgbClr val="000000"/>
                </a:solidFill>
                <a:latin typeface="Roboto Condensed"/>
              </a:rPr>
              <a:t> </a:t>
            </a:r>
            <a:r>
              <a:rPr lang="en-US" sz="4200" dirty="0" err="1">
                <a:solidFill>
                  <a:srgbClr val="000000"/>
                </a:solidFill>
                <a:latin typeface="Roboto Condensed"/>
              </a:rPr>
              <a:t>mang</a:t>
            </a:r>
            <a:r>
              <a:rPr lang="en-US" sz="4200" dirty="0">
                <a:solidFill>
                  <a:srgbClr val="000000"/>
                </a:solidFill>
                <a:latin typeface="Roboto Condensed"/>
              </a:rPr>
              <a:t> ta, ta </a:t>
            </a:r>
            <a:r>
              <a:rPr lang="en-US" sz="4200" dirty="0" err="1">
                <a:solidFill>
                  <a:srgbClr val="000000"/>
                </a:solidFill>
                <a:latin typeface="Roboto Condensed"/>
              </a:rPr>
              <a:t>cũng</a:t>
            </a:r>
            <a:r>
              <a:rPr lang="en-US" sz="4200" dirty="0">
                <a:solidFill>
                  <a:srgbClr val="000000"/>
                </a:solidFill>
                <a:latin typeface="Roboto Condensed"/>
              </a:rPr>
              <a:t> </a:t>
            </a:r>
            <a:r>
              <a:rPr lang="en-US" sz="4200" dirty="0" err="1">
                <a:solidFill>
                  <a:srgbClr val="000000"/>
                </a:solidFill>
                <a:latin typeface="Roboto Condensed"/>
              </a:rPr>
              <a:t>mang</a:t>
            </a:r>
            <a:r>
              <a:rPr lang="en-US" sz="4200" dirty="0">
                <a:solidFill>
                  <a:srgbClr val="000000"/>
                </a:solidFill>
                <a:latin typeface="Roboto Condensed"/>
              </a:rPr>
              <a:t> </a:t>
            </a:r>
            <a:r>
              <a:rPr lang="en-US" sz="4200" dirty="0" err="1">
                <a:solidFill>
                  <a:srgbClr val="000000"/>
                </a:solidFill>
                <a:latin typeface="Roboto Condensed"/>
              </a:rPr>
              <a:t>trong</a:t>
            </a:r>
            <a:r>
              <a:rPr lang="en-US" sz="4200" dirty="0">
                <a:solidFill>
                  <a:srgbClr val="000000"/>
                </a:solidFill>
                <a:latin typeface="Roboto Condensed"/>
              </a:rPr>
              <a:t> </a:t>
            </a:r>
            <a:r>
              <a:rPr lang="en-US" sz="4200" dirty="0" err="1">
                <a:solidFill>
                  <a:srgbClr val="000000"/>
                </a:solidFill>
                <a:latin typeface="Roboto Condensed"/>
              </a:rPr>
              <a:t>lòng</a:t>
            </a:r>
            <a:r>
              <a:rPr lang="en-US" sz="4200" dirty="0">
                <a:solidFill>
                  <a:srgbClr val="000000"/>
                </a:solidFill>
                <a:latin typeface="Roboto Condensed"/>
              </a:rPr>
              <a:t> </a:t>
            </a:r>
            <a:r>
              <a:rPr lang="en-US" sz="4200" dirty="0" err="1">
                <a:solidFill>
                  <a:srgbClr val="000000"/>
                </a:solidFill>
                <a:latin typeface="Roboto Condensed"/>
              </a:rPr>
              <a:t>cả</a:t>
            </a:r>
            <a:r>
              <a:rPr lang="en-US" sz="4200" dirty="0">
                <a:solidFill>
                  <a:srgbClr val="000000"/>
                </a:solidFill>
                <a:latin typeface="Roboto Condensed"/>
              </a:rPr>
              <a:t> </a:t>
            </a:r>
            <a:r>
              <a:rPr lang="en-US" sz="4200" dirty="0" err="1">
                <a:solidFill>
                  <a:srgbClr val="000000"/>
                </a:solidFill>
                <a:latin typeface="Roboto Condensed"/>
              </a:rPr>
              <a:t>một</a:t>
            </a:r>
            <a:r>
              <a:rPr lang="en-US" sz="4200" dirty="0">
                <a:solidFill>
                  <a:srgbClr val="000000"/>
                </a:solidFill>
                <a:latin typeface="Roboto Condensed"/>
              </a:rPr>
              <a:t> </a:t>
            </a:r>
            <a:r>
              <a:rPr lang="en-US" sz="4200" dirty="0" err="1">
                <a:solidFill>
                  <a:srgbClr val="000000"/>
                </a:solidFill>
                <a:latin typeface="Roboto Condensed"/>
              </a:rPr>
              <a:t>thế</a:t>
            </a:r>
            <a:r>
              <a:rPr lang="en-US" sz="4200" dirty="0">
                <a:solidFill>
                  <a:srgbClr val="000000"/>
                </a:solidFill>
                <a:latin typeface="Roboto Condensed"/>
              </a:rPr>
              <a:t> </a:t>
            </a:r>
            <a:r>
              <a:rPr lang="en-US" sz="4200" dirty="0" err="1">
                <a:solidFill>
                  <a:srgbClr val="000000"/>
                </a:solidFill>
                <a:latin typeface="Roboto Condensed"/>
              </a:rPr>
              <a:t>giới</a:t>
            </a:r>
            <a:r>
              <a:rPr lang="en-US" sz="4200" dirty="0">
                <a:solidFill>
                  <a:srgbClr val="000000"/>
                </a:solidFill>
                <a:latin typeface="Roboto Condensed"/>
              </a:rPr>
              <a:t>”. </a:t>
            </a:r>
            <a:r>
              <a:rPr lang="en-US" sz="4200" dirty="0" err="1">
                <a:solidFill>
                  <a:srgbClr val="000000"/>
                </a:solidFill>
                <a:latin typeface="Roboto Condensed"/>
              </a:rPr>
              <a:t>Em</a:t>
            </a:r>
            <a:r>
              <a:rPr lang="en-US" sz="4200" dirty="0">
                <a:solidFill>
                  <a:srgbClr val="000000"/>
                </a:solidFill>
                <a:latin typeface="Roboto Condensed"/>
              </a:rPr>
              <a:t> </a:t>
            </a:r>
            <a:r>
              <a:rPr lang="en-US" sz="4200" dirty="0" err="1">
                <a:solidFill>
                  <a:srgbClr val="000000"/>
                </a:solidFill>
                <a:latin typeface="Roboto Condensed"/>
              </a:rPr>
              <a:t>hiểu</a:t>
            </a:r>
            <a:r>
              <a:rPr lang="en-US" sz="4200" dirty="0">
                <a:solidFill>
                  <a:srgbClr val="000000"/>
                </a:solidFill>
                <a:latin typeface="Roboto Condensed"/>
              </a:rPr>
              <a:t> </a:t>
            </a:r>
            <a:r>
              <a:rPr lang="en-US" sz="4200" dirty="0" err="1">
                <a:solidFill>
                  <a:srgbClr val="000000"/>
                </a:solidFill>
                <a:latin typeface="Roboto Condensed"/>
              </a:rPr>
              <a:t>câu</a:t>
            </a:r>
            <a:r>
              <a:rPr lang="en-US" sz="4200" dirty="0">
                <a:solidFill>
                  <a:srgbClr val="000000"/>
                </a:solidFill>
                <a:latin typeface="Roboto Condensed"/>
              </a:rPr>
              <a:t> </a:t>
            </a:r>
            <a:r>
              <a:rPr lang="en-US" sz="4200" dirty="0" err="1">
                <a:solidFill>
                  <a:srgbClr val="000000"/>
                </a:solidFill>
                <a:latin typeface="Roboto Condensed"/>
              </a:rPr>
              <a:t>văn</a:t>
            </a:r>
            <a:r>
              <a:rPr lang="en-US" sz="4200" dirty="0">
                <a:solidFill>
                  <a:srgbClr val="000000"/>
                </a:solidFill>
                <a:latin typeface="Roboto Condensed"/>
              </a:rPr>
              <a:t> </a:t>
            </a:r>
            <a:r>
              <a:rPr lang="en-US" sz="4200" dirty="0" err="1">
                <a:solidFill>
                  <a:srgbClr val="000000"/>
                </a:solidFill>
                <a:latin typeface="Roboto Condensed"/>
              </a:rPr>
              <a:t>trên</a:t>
            </a:r>
            <a:r>
              <a:rPr lang="en-US" sz="4200" dirty="0">
                <a:solidFill>
                  <a:srgbClr val="000000"/>
                </a:solidFill>
                <a:latin typeface="Roboto Condensed"/>
              </a:rPr>
              <a:t> </a:t>
            </a:r>
            <a:r>
              <a:rPr lang="en-US" sz="4200" dirty="0" err="1">
                <a:solidFill>
                  <a:srgbClr val="000000"/>
                </a:solidFill>
                <a:latin typeface="Roboto Condensed"/>
              </a:rPr>
              <a:t>như</a:t>
            </a:r>
            <a:r>
              <a:rPr lang="en-US" sz="4200" dirty="0">
                <a:solidFill>
                  <a:srgbClr val="000000"/>
                </a:solidFill>
                <a:latin typeface="Roboto Condensed"/>
              </a:rPr>
              <a:t> </a:t>
            </a:r>
            <a:r>
              <a:rPr lang="en-US" sz="4200" dirty="0" err="1">
                <a:solidFill>
                  <a:srgbClr val="000000"/>
                </a:solidFill>
                <a:latin typeface="Roboto Condensed"/>
              </a:rPr>
              <a:t>thế</a:t>
            </a:r>
            <a:r>
              <a:rPr lang="en-US" sz="4200" dirty="0">
                <a:solidFill>
                  <a:srgbClr val="000000"/>
                </a:solidFill>
                <a:latin typeface="Roboto Condensed"/>
              </a:rPr>
              <a:t> </a:t>
            </a:r>
            <a:r>
              <a:rPr lang="en-US" sz="4200" dirty="0" err="1">
                <a:solidFill>
                  <a:srgbClr val="000000"/>
                </a:solidFill>
                <a:latin typeface="Roboto Condensed"/>
              </a:rPr>
              <a:t>nào</a:t>
            </a:r>
            <a:r>
              <a:rPr lang="en-US" sz="4200" dirty="0">
                <a:solidFill>
                  <a:srgbClr val="000000"/>
                </a:solidFill>
                <a:latin typeface="Roboto Condensed"/>
              </a:rPr>
              <a:t>?</a:t>
            </a:r>
          </a:p>
          <a:p>
            <a:pPr algn="just">
              <a:lnSpc>
                <a:spcPts val="5880"/>
              </a:lnSpc>
            </a:pPr>
            <a:endParaRPr lang="en-US" sz="4200" dirty="0">
              <a:solidFill>
                <a:srgbClr val="000000"/>
              </a:solidFill>
              <a:latin typeface="Roboto Condensed"/>
            </a:endParaRPr>
          </a:p>
        </p:txBody>
      </p:sp>
      <p:sp>
        <p:nvSpPr>
          <p:cNvPr id="12" name="TextBox 12"/>
          <p:cNvSpPr txBox="1"/>
          <p:nvPr/>
        </p:nvSpPr>
        <p:spPr>
          <a:xfrm>
            <a:off x="7575289" y="6168401"/>
            <a:ext cx="3618443" cy="220785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2. Em hiểu như thế nào về điệu hát ru miền Bắc? </a:t>
            </a:r>
          </a:p>
        </p:txBody>
      </p:sp>
      <p:sp>
        <p:nvSpPr>
          <p:cNvPr id="13" name="TextBox 13"/>
          <p:cNvSpPr txBox="1"/>
          <p:nvPr/>
        </p:nvSpPr>
        <p:spPr>
          <a:xfrm>
            <a:off x="12953320" y="3572699"/>
            <a:ext cx="4899956" cy="4436702"/>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3. Em đã xa quê hương bao giờ chưa? Nếu đã từng xa quê, điều gì ở quê hương khiến em nhớ nhất? Hãy chia sẻ cho các bạn cùng biết.</a:t>
            </a:r>
          </a:p>
        </p:txBody>
      </p:sp>
      <p:sp>
        <p:nvSpPr>
          <p:cNvPr id="14" name="TextBox 14"/>
          <p:cNvSpPr txBox="1"/>
          <p:nvPr/>
        </p:nvSpPr>
        <p:spPr>
          <a:xfrm>
            <a:off x="7575289" y="2020266"/>
            <a:ext cx="4273868" cy="2352675"/>
          </a:xfrm>
          <a:prstGeom prst="rect">
            <a:avLst/>
          </a:prstGeom>
        </p:spPr>
        <p:txBody>
          <a:bodyPr lIns="0" tIns="0" rIns="0" bIns="0" rtlCol="0" anchor="t">
            <a:spAutoFit/>
          </a:bodyPr>
          <a:lstStyle/>
          <a:p>
            <a:pPr algn="ctr">
              <a:lnSpc>
                <a:spcPts val="6299"/>
              </a:lnSpc>
              <a:spcBef>
                <a:spcPct val="0"/>
              </a:spcBef>
            </a:pPr>
            <a:r>
              <a:rPr lang="en-US" sz="4499" dirty="0" err="1">
                <a:solidFill>
                  <a:srgbClr val="000000"/>
                </a:solidFill>
                <a:latin typeface="Roboto Condensed Bold"/>
              </a:rPr>
              <a:t>Nhiệm</a:t>
            </a:r>
            <a:r>
              <a:rPr lang="en-US" sz="4499" dirty="0">
                <a:solidFill>
                  <a:srgbClr val="000000"/>
                </a:solidFill>
                <a:latin typeface="Roboto Condensed Bold"/>
              </a:rPr>
              <a:t> </a:t>
            </a:r>
            <a:r>
              <a:rPr lang="en-US" sz="4499" dirty="0" err="1">
                <a:solidFill>
                  <a:srgbClr val="000000"/>
                </a:solidFill>
                <a:latin typeface="Roboto Condensed Bold"/>
              </a:rPr>
              <a:t>vụ</a:t>
            </a:r>
            <a:r>
              <a:rPr lang="en-US" sz="4499" dirty="0">
                <a:solidFill>
                  <a:srgbClr val="000000"/>
                </a:solidFill>
                <a:latin typeface="Roboto Condensed Bold"/>
              </a:rPr>
              <a:t> 3:</a:t>
            </a:r>
            <a:r>
              <a:rPr lang="en-US" sz="4499" dirty="0">
                <a:solidFill>
                  <a:srgbClr val="000000"/>
                </a:solidFill>
                <a:latin typeface="Roboto Condensed"/>
              </a:rPr>
              <a:t> </a:t>
            </a:r>
          </a:p>
          <a:p>
            <a:pPr algn="ctr">
              <a:lnSpc>
                <a:spcPts val="6299"/>
              </a:lnSpc>
              <a:spcBef>
                <a:spcPct val="0"/>
              </a:spcBef>
            </a:pPr>
            <a:r>
              <a:rPr lang="en-US" sz="4499" dirty="0" err="1">
                <a:solidFill>
                  <a:srgbClr val="000000"/>
                </a:solidFill>
                <a:latin typeface="Roboto Condensed"/>
              </a:rPr>
              <a:t>Học</a:t>
            </a:r>
            <a:r>
              <a:rPr lang="en-US" sz="4499" dirty="0">
                <a:solidFill>
                  <a:srgbClr val="000000"/>
                </a:solidFill>
                <a:latin typeface="Roboto Condensed"/>
              </a:rPr>
              <a:t> </a:t>
            </a:r>
            <a:r>
              <a:rPr lang="en-US" sz="4499" dirty="0" err="1">
                <a:solidFill>
                  <a:srgbClr val="000000"/>
                </a:solidFill>
                <a:latin typeface="Roboto Condensed"/>
              </a:rPr>
              <a:t>sinh</a:t>
            </a:r>
            <a:r>
              <a:rPr lang="en-US" sz="4499" dirty="0">
                <a:solidFill>
                  <a:srgbClr val="000000"/>
                </a:solidFill>
                <a:latin typeface="Roboto Condensed"/>
              </a:rPr>
              <a:t> </a:t>
            </a: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hiện</a:t>
            </a:r>
            <a:r>
              <a:rPr lang="en-US" sz="4499" dirty="0">
                <a:solidFill>
                  <a:srgbClr val="000000"/>
                </a:solidFill>
                <a:latin typeface="Roboto Condensed"/>
              </a:rPr>
              <a:t> </a:t>
            </a:r>
            <a:r>
              <a:rPr lang="en-US" sz="4499" dirty="0" err="1">
                <a:solidFill>
                  <a:srgbClr val="000000"/>
                </a:solidFill>
                <a:latin typeface="Roboto Condensed"/>
              </a:rPr>
              <a:t>cá</a:t>
            </a:r>
            <a:r>
              <a:rPr lang="en-US" sz="4499" dirty="0">
                <a:solidFill>
                  <a:srgbClr val="000000"/>
                </a:solidFill>
                <a:latin typeface="Roboto Condensed"/>
              </a:rPr>
              <a:t> </a:t>
            </a:r>
            <a:r>
              <a:rPr lang="en-US" sz="4499" dirty="0" err="1">
                <a:solidFill>
                  <a:srgbClr val="000000"/>
                </a:solidFill>
                <a:latin typeface="Roboto Condensed"/>
              </a:rPr>
              <a:t>nhân</a:t>
            </a:r>
            <a:endParaRPr lang="en-US" sz="4499" dirty="0">
              <a:solidFill>
                <a:srgbClr val="000000"/>
              </a:solidFill>
              <a:latin typeface="Roboto Condensed"/>
            </a:endParaRPr>
          </a:p>
        </p:txBody>
      </p:sp>
      <p:sp>
        <p:nvSpPr>
          <p:cNvPr id="15" name="TextBox 15"/>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85" t="7428" r="2202" b="1201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99579" y="2972448"/>
            <a:ext cx="6107129" cy="661204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015890" y="2972448"/>
            <a:ext cx="6128110" cy="3554304"/>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3027">
            <a:off x="15809964" y="616321"/>
            <a:ext cx="2540207" cy="75816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24812">
            <a:off x="8657494" y="3589462"/>
            <a:ext cx="973013" cy="1194547"/>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79817" y="8012023"/>
            <a:ext cx="1718654" cy="1658501"/>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215472">
            <a:off x="15352047" y="6250793"/>
            <a:ext cx="3456041" cy="465887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647441" y="6278473"/>
            <a:ext cx="496559" cy="496559"/>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259300" y="995405"/>
            <a:ext cx="496559" cy="496559"/>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71676">
            <a:off x="-294718" y="5710288"/>
            <a:ext cx="2024505" cy="836688"/>
          </a:xfrm>
          <a:prstGeom prst="rect">
            <a:avLst/>
          </a:prstGeom>
        </p:spPr>
      </p:pic>
      <p:pic>
        <p:nvPicPr>
          <p:cNvPr id="12" name="Picture 12"/>
          <p:cNvPicPr>
            <a:picLocks noChangeAspect="1"/>
          </p:cNvPicPr>
          <p:nvPr/>
        </p:nvPicPr>
        <p:blipFill>
          <a:blip r:embed="rId19"/>
          <a:srcRect/>
          <a:stretch>
            <a:fillRect/>
          </a:stretch>
        </p:blipFill>
        <p:spPr>
          <a:xfrm>
            <a:off x="-3116" y="4946327"/>
            <a:ext cx="4196004" cy="5396790"/>
          </a:xfrm>
          <a:prstGeom prst="rect">
            <a:avLst/>
          </a:prstGeom>
        </p:spPr>
      </p:pic>
      <p:sp>
        <p:nvSpPr>
          <p:cNvPr id="13" name="TextBox 13"/>
          <p:cNvSpPr txBox="1"/>
          <p:nvPr/>
        </p:nvSpPr>
        <p:spPr>
          <a:xfrm>
            <a:off x="3679817" y="3762709"/>
            <a:ext cx="4941888" cy="2271986"/>
          </a:xfrm>
          <a:prstGeom prst="rect">
            <a:avLst/>
          </a:prstGeom>
        </p:spPr>
        <p:txBody>
          <a:bodyPr lIns="0" tIns="0" rIns="0" bIns="0" rtlCol="0" anchor="t">
            <a:spAutoFit/>
          </a:bodyPr>
          <a:lstStyle/>
          <a:p>
            <a:pPr algn="ctr">
              <a:lnSpc>
                <a:spcPts val="6020"/>
              </a:lnSpc>
              <a:spcBef>
                <a:spcPct val="0"/>
              </a:spcBef>
            </a:pPr>
            <a:r>
              <a:rPr lang="en-US" sz="4300" dirty="0" err="1">
                <a:solidFill>
                  <a:srgbClr val="000000"/>
                </a:solidFill>
                <a:latin typeface="Roboto Condensed"/>
              </a:rPr>
              <a:t>Yêu</a:t>
            </a:r>
            <a:r>
              <a:rPr lang="en-US" sz="4300" dirty="0">
                <a:solidFill>
                  <a:srgbClr val="000000"/>
                </a:solidFill>
                <a:latin typeface="Roboto Condensed"/>
              </a:rPr>
              <a:t> </a:t>
            </a:r>
            <a:r>
              <a:rPr lang="en-US" sz="4300" dirty="0" err="1">
                <a:solidFill>
                  <a:srgbClr val="000000"/>
                </a:solidFill>
                <a:latin typeface="Roboto Condensed"/>
              </a:rPr>
              <a:t>quê</a:t>
            </a:r>
            <a:r>
              <a:rPr lang="en-US" sz="4300" dirty="0">
                <a:solidFill>
                  <a:srgbClr val="000000"/>
                </a:solidFill>
                <a:latin typeface="Roboto Condensed"/>
              </a:rPr>
              <a:t> </a:t>
            </a:r>
            <a:r>
              <a:rPr lang="en-US" sz="4300" dirty="0" err="1">
                <a:solidFill>
                  <a:srgbClr val="000000"/>
                </a:solidFill>
                <a:latin typeface="Roboto Condensed"/>
              </a:rPr>
              <a:t>hương</a:t>
            </a:r>
            <a:r>
              <a:rPr lang="en-US" sz="4300" dirty="0">
                <a:solidFill>
                  <a:srgbClr val="000000"/>
                </a:solidFill>
                <a:latin typeface="Roboto Condensed"/>
              </a:rPr>
              <a:t>, </a:t>
            </a:r>
            <a:r>
              <a:rPr lang="en-US" sz="4300" dirty="0" err="1">
                <a:solidFill>
                  <a:srgbClr val="000000"/>
                </a:solidFill>
                <a:latin typeface="Roboto Condensed"/>
              </a:rPr>
              <a:t>trân</a:t>
            </a:r>
            <a:r>
              <a:rPr lang="en-US" sz="4300" dirty="0">
                <a:solidFill>
                  <a:srgbClr val="000000"/>
                </a:solidFill>
                <a:latin typeface="Roboto Condensed"/>
              </a:rPr>
              <a:t> </a:t>
            </a:r>
            <a:r>
              <a:rPr lang="en-US" sz="4300" dirty="0" err="1">
                <a:solidFill>
                  <a:srgbClr val="000000"/>
                </a:solidFill>
                <a:latin typeface="Roboto Condensed"/>
              </a:rPr>
              <a:t>trọng</a:t>
            </a:r>
            <a:r>
              <a:rPr lang="en-US" sz="4300" dirty="0">
                <a:solidFill>
                  <a:srgbClr val="000000"/>
                </a:solidFill>
                <a:latin typeface="Roboto Condensed"/>
              </a:rPr>
              <a:t> </a:t>
            </a:r>
            <a:r>
              <a:rPr lang="en-US" sz="4300" dirty="0" err="1">
                <a:solidFill>
                  <a:srgbClr val="000000"/>
                </a:solidFill>
                <a:latin typeface="Roboto Condensed"/>
              </a:rPr>
              <a:t>những</a:t>
            </a:r>
            <a:r>
              <a:rPr lang="en-US" sz="4300" dirty="0">
                <a:solidFill>
                  <a:srgbClr val="000000"/>
                </a:solidFill>
                <a:latin typeface="Roboto Condensed"/>
              </a:rPr>
              <a:t> </a:t>
            </a:r>
            <a:r>
              <a:rPr lang="en-US" sz="4300" dirty="0" err="1">
                <a:solidFill>
                  <a:srgbClr val="000000"/>
                </a:solidFill>
                <a:latin typeface="Roboto Condensed"/>
              </a:rPr>
              <a:t>kỉ</a:t>
            </a:r>
            <a:r>
              <a:rPr lang="en-US" sz="4300" dirty="0">
                <a:solidFill>
                  <a:srgbClr val="000000"/>
                </a:solidFill>
                <a:latin typeface="Roboto Condensed"/>
              </a:rPr>
              <a:t> </a:t>
            </a:r>
            <a:r>
              <a:rPr lang="en-US" sz="4300" dirty="0" err="1">
                <a:solidFill>
                  <a:srgbClr val="000000"/>
                </a:solidFill>
                <a:latin typeface="Roboto Condensed"/>
              </a:rPr>
              <a:t>niệm</a:t>
            </a:r>
            <a:r>
              <a:rPr lang="en-US" sz="4300" dirty="0">
                <a:solidFill>
                  <a:srgbClr val="000000"/>
                </a:solidFill>
                <a:latin typeface="Roboto Condensed"/>
              </a:rPr>
              <a:t> </a:t>
            </a:r>
            <a:r>
              <a:rPr lang="en-US" sz="4300" dirty="0" err="1">
                <a:solidFill>
                  <a:srgbClr val="000000"/>
                </a:solidFill>
                <a:latin typeface="Roboto Condensed"/>
              </a:rPr>
              <a:t>thơ</a:t>
            </a:r>
            <a:r>
              <a:rPr lang="en-US" sz="4300" dirty="0">
                <a:solidFill>
                  <a:srgbClr val="000000"/>
                </a:solidFill>
                <a:latin typeface="Roboto Condensed"/>
              </a:rPr>
              <a:t> </a:t>
            </a:r>
            <a:r>
              <a:rPr lang="en-US" sz="4300" dirty="0" err="1">
                <a:solidFill>
                  <a:srgbClr val="000000"/>
                </a:solidFill>
                <a:latin typeface="Roboto Condensed"/>
              </a:rPr>
              <a:t>ấu</a:t>
            </a:r>
            <a:endParaRPr lang="en-US" sz="4300" dirty="0">
              <a:solidFill>
                <a:srgbClr val="000000"/>
              </a:solidFill>
              <a:latin typeface="Roboto Condensed"/>
            </a:endParaRPr>
          </a:p>
        </p:txBody>
      </p:sp>
      <p:sp>
        <p:nvSpPr>
          <p:cNvPr id="14" name="TextBox 14"/>
          <p:cNvSpPr txBox="1"/>
          <p:nvPr/>
        </p:nvSpPr>
        <p:spPr>
          <a:xfrm>
            <a:off x="11123504" y="4120739"/>
            <a:ext cx="4196955" cy="3795986"/>
          </a:xfrm>
          <a:prstGeom prst="rect">
            <a:avLst/>
          </a:prstGeom>
        </p:spPr>
        <p:txBody>
          <a:bodyPr lIns="0" tIns="0" rIns="0" bIns="0" rtlCol="0" anchor="t">
            <a:spAutoFit/>
          </a:bodyPr>
          <a:lstStyle/>
          <a:p>
            <a:pPr algn="ctr">
              <a:lnSpc>
                <a:spcPts val="6020"/>
              </a:lnSpc>
              <a:spcBef>
                <a:spcPct val="0"/>
              </a:spcBef>
            </a:pPr>
            <a:r>
              <a:rPr lang="en-US" sz="4299">
                <a:solidFill>
                  <a:srgbClr val="000000"/>
                </a:solidFill>
                <a:latin typeface="Roboto Condensed"/>
              </a:rPr>
              <a:t>Tự hào về một trong những nét văn hóa truyền thống – “điệu hát ru”</a:t>
            </a:r>
          </a:p>
        </p:txBody>
      </p:sp>
      <p:sp>
        <p:nvSpPr>
          <p:cNvPr id="15" name="TextBox 15"/>
          <p:cNvSpPr txBox="1"/>
          <p:nvPr/>
        </p:nvSpPr>
        <p:spPr>
          <a:xfrm>
            <a:off x="2474187" y="2188239"/>
            <a:ext cx="12843067" cy="688959"/>
          </a:xfrm>
          <a:prstGeom prst="rect">
            <a:avLst/>
          </a:prstGeom>
        </p:spPr>
        <p:txBody>
          <a:bodyPr lIns="0" tIns="0" rIns="0" bIns="0" rtlCol="0" anchor="t">
            <a:spAutoFit/>
          </a:bodyPr>
          <a:lstStyle/>
          <a:p>
            <a:pPr algn="ctr">
              <a:lnSpc>
                <a:spcPts val="5598"/>
              </a:lnSpc>
              <a:spcBef>
                <a:spcPct val="0"/>
              </a:spcBef>
            </a:pPr>
            <a:r>
              <a:rPr lang="en-US" sz="3999" dirty="0">
                <a:solidFill>
                  <a:srgbClr val="FFFFFF"/>
                </a:solidFill>
                <a:latin typeface="#9Slide05 Dear Saturday Bold"/>
              </a:rPr>
              <a:t>d. Chia </a:t>
            </a:r>
            <a:r>
              <a:rPr lang="en-US" sz="3999" dirty="0" err="1">
                <a:solidFill>
                  <a:srgbClr val="FFFFFF"/>
                </a:solidFill>
                <a:latin typeface="#9Slide05 Dear Saturday Bold"/>
              </a:rPr>
              <a:t>sẻ</a:t>
            </a:r>
            <a:r>
              <a:rPr lang="en-US" sz="3999" dirty="0">
                <a:solidFill>
                  <a:srgbClr val="FFFFFF"/>
                </a:solidFill>
                <a:latin typeface="#9Slide05 Dear Saturday Bold"/>
              </a:rPr>
              <a:t> </a:t>
            </a:r>
            <a:r>
              <a:rPr lang="en-US" sz="3999" dirty="0" err="1">
                <a:solidFill>
                  <a:srgbClr val="FFFFFF"/>
                </a:solidFill>
                <a:latin typeface="#9Slide05 Dear Saturday Bold"/>
              </a:rPr>
              <a:t>bài</a:t>
            </a:r>
            <a:r>
              <a:rPr lang="en-US" sz="3999" dirty="0">
                <a:solidFill>
                  <a:srgbClr val="FFFFFF"/>
                </a:solidFill>
                <a:latin typeface="#9Slide05 Dear Saturday Bold"/>
              </a:rPr>
              <a:t> </a:t>
            </a:r>
            <a:r>
              <a:rPr lang="en-US" sz="3999" dirty="0" err="1">
                <a:solidFill>
                  <a:srgbClr val="FFFFFF"/>
                </a:solidFill>
                <a:latin typeface="#9Slide05 Dear Saturday Bold"/>
              </a:rPr>
              <a:t>học</a:t>
            </a:r>
            <a:r>
              <a:rPr lang="en-US" sz="3999" dirty="0">
                <a:solidFill>
                  <a:srgbClr val="FFFFFF"/>
                </a:solidFill>
                <a:latin typeface="#9Slide05 Dear Saturday Bold"/>
              </a:rPr>
              <a:t> </a:t>
            </a:r>
            <a:r>
              <a:rPr lang="en-US" sz="3999" dirty="0" err="1">
                <a:solidFill>
                  <a:srgbClr val="FFFFFF"/>
                </a:solidFill>
                <a:latin typeface="#9Slide05 Dear Saturday Bold"/>
              </a:rPr>
              <a:t>về</a:t>
            </a:r>
            <a:r>
              <a:rPr lang="en-US" sz="3999" dirty="0">
                <a:solidFill>
                  <a:srgbClr val="FFFFFF"/>
                </a:solidFill>
                <a:latin typeface="#9Slide05 Dear Saturday Bold"/>
              </a:rPr>
              <a:t> </a:t>
            </a:r>
            <a:r>
              <a:rPr lang="en-US" sz="3999" dirty="0" err="1">
                <a:solidFill>
                  <a:srgbClr val="FFFFFF"/>
                </a:solidFill>
                <a:latin typeface="#9Slide05 Dear Saturday Bold"/>
              </a:rPr>
              <a:t>cách</a:t>
            </a:r>
            <a:r>
              <a:rPr lang="en-US" sz="3999" dirty="0">
                <a:solidFill>
                  <a:srgbClr val="FFFFFF"/>
                </a:solidFill>
                <a:latin typeface="#9Slide05 Dear Saturday Bold"/>
              </a:rPr>
              <a:t> </a:t>
            </a:r>
            <a:r>
              <a:rPr lang="en-US" sz="3999" dirty="0" err="1">
                <a:solidFill>
                  <a:srgbClr val="FFFFFF"/>
                </a:solidFill>
                <a:latin typeface="#9Slide05 Dear Saturday Bold"/>
              </a:rPr>
              <a:t>nghĩ</a:t>
            </a:r>
            <a:r>
              <a:rPr lang="en-US" sz="3999" dirty="0">
                <a:solidFill>
                  <a:srgbClr val="FFFFFF"/>
                </a:solidFill>
                <a:latin typeface="#9Slide05 Dear Saturday Bold"/>
              </a:rPr>
              <a:t> và </a:t>
            </a:r>
            <a:r>
              <a:rPr lang="en-US" sz="3999" dirty="0" err="1">
                <a:solidFill>
                  <a:srgbClr val="FFFFFF"/>
                </a:solidFill>
                <a:latin typeface="#9Slide05 Dear Saturday Bold"/>
              </a:rPr>
              <a:t>ứng</a:t>
            </a:r>
            <a:r>
              <a:rPr lang="en-US" sz="3999" dirty="0">
                <a:solidFill>
                  <a:srgbClr val="FFFFFF"/>
                </a:solidFill>
                <a:latin typeface="#9Slide05 Dear Saturday Bold"/>
              </a:rPr>
              <a:t> </a:t>
            </a:r>
            <a:r>
              <a:rPr lang="en-US" sz="3999" dirty="0" err="1">
                <a:solidFill>
                  <a:srgbClr val="FFFFFF"/>
                </a:solidFill>
                <a:latin typeface="#9Slide05 Dear Saturday Bold"/>
              </a:rPr>
              <a:t>xử</a:t>
            </a:r>
            <a:r>
              <a:rPr lang="en-US" sz="3999" dirty="0">
                <a:solidFill>
                  <a:srgbClr val="FFFFFF"/>
                </a:solidFill>
                <a:latin typeface="#9Slide05 Dear Saturday Bold"/>
              </a:rPr>
              <a:t> </a:t>
            </a:r>
            <a:r>
              <a:rPr lang="en-US" sz="3999" dirty="0" err="1">
                <a:solidFill>
                  <a:srgbClr val="FFFFFF"/>
                </a:solidFill>
                <a:latin typeface="#9Slide05 Dear Saturday Bold"/>
              </a:rPr>
              <a:t>của</a:t>
            </a:r>
            <a:r>
              <a:rPr lang="en-US" sz="3999" dirty="0">
                <a:solidFill>
                  <a:srgbClr val="FFFFFF"/>
                </a:solidFill>
                <a:latin typeface="#9Slide05 Dear Saturday Bold"/>
              </a:rPr>
              <a:t> </a:t>
            </a:r>
            <a:r>
              <a:rPr lang="en-US" sz="3999" dirty="0" err="1">
                <a:solidFill>
                  <a:srgbClr val="FFFFFF"/>
                </a:solidFill>
                <a:latin typeface="#9Slide05 Dear Saturday Bold"/>
              </a:rPr>
              <a:t>cá</a:t>
            </a:r>
            <a:r>
              <a:rPr lang="en-US" sz="3999" dirty="0">
                <a:solidFill>
                  <a:srgbClr val="FFFFFF"/>
                </a:solidFill>
                <a:latin typeface="#9Slide05 Dear Saturday Bold"/>
              </a:rPr>
              <a:t> </a:t>
            </a:r>
            <a:r>
              <a:rPr lang="en-US" sz="3999" dirty="0" err="1">
                <a:solidFill>
                  <a:srgbClr val="FFFFFF"/>
                </a:solidFill>
                <a:latin typeface="#9Slide05 Dear Saturday Bold"/>
              </a:rPr>
              <a:t>nhân</a:t>
            </a:r>
            <a:endParaRPr lang="en-US" sz="3999" dirty="0">
              <a:solidFill>
                <a:srgbClr val="FFFFFF"/>
              </a:solidFill>
              <a:latin typeface="#9Slide05 Dear Saturday Bold"/>
            </a:endParaRPr>
          </a:p>
        </p:txBody>
      </p:sp>
      <p:sp>
        <p:nvSpPr>
          <p:cNvPr id="16" name="TextBox 16"/>
          <p:cNvSpPr txBox="1"/>
          <p:nvPr/>
        </p:nvSpPr>
        <p:spPr>
          <a:xfrm>
            <a:off x="1240981" y="220229"/>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
        <p:nvSpPr>
          <p:cNvPr id="17" name="TextBox 17"/>
          <p:cNvSpPr txBox="1"/>
          <p:nvPr/>
        </p:nvSpPr>
        <p:spPr>
          <a:xfrm>
            <a:off x="1244336" y="1221769"/>
            <a:ext cx="7747264" cy="804545"/>
          </a:xfrm>
          <a:prstGeom prst="rect">
            <a:avLst/>
          </a:prstGeom>
        </p:spPr>
        <p:txBody>
          <a:bodyPr wrap="square" lIns="0" tIns="0" rIns="0" bIns="0" rtlCol="0" anchor="t">
            <a:spAutoFit/>
          </a:bodyPr>
          <a:lstStyle/>
          <a:p>
            <a:pPr algn="ctr">
              <a:lnSpc>
                <a:spcPts val="6579"/>
              </a:lnSpc>
              <a:spcBef>
                <a:spcPct val="0"/>
              </a:spcBef>
            </a:pPr>
            <a:r>
              <a:rPr lang="en-US" sz="4699" dirty="0">
                <a:solidFill>
                  <a:srgbClr val="7D82B2"/>
                </a:solidFill>
                <a:latin typeface="Roboto Condensed Bold"/>
              </a:rPr>
              <a:t>3.2 </a:t>
            </a:r>
            <a:r>
              <a:rPr lang="en-US" sz="4699" dirty="0" err="1">
                <a:solidFill>
                  <a:srgbClr val="7D82B2"/>
                </a:solidFill>
                <a:latin typeface="Roboto Condensed Bold"/>
              </a:rPr>
              <a:t>Khám</a:t>
            </a:r>
            <a:r>
              <a:rPr lang="en-US" sz="4699" dirty="0">
                <a:solidFill>
                  <a:srgbClr val="7D82B2"/>
                </a:solidFill>
                <a:latin typeface="Roboto Condensed Bold"/>
              </a:rPr>
              <a:t> </a:t>
            </a:r>
            <a:r>
              <a:rPr lang="en-US" sz="4699" dirty="0" err="1">
                <a:solidFill>
                  <a:srgbClr val="7D82B2"/>
                </a:solidFill>
                <a:latin typeface="Roboto Condensed Bold"/>
              </a:rPr>
              <a:t>phá</a:t>
            </a:r>
            <a:r>
              <a:rPr lang="en-US" sz="4699" dirty="0">
                <a:solidFill>
                  <a:srgbClr val="7D82B2"/>
                </a:solidFill>
                <a:latin typeface="Roboto Condensed Bold"/>
              </a:rPr>
              <a:t> </a:t>
            </a:r>
            <a:r>
              <a:rPr lang="en-US" sz="4699" dirty="0" err="1">
                <a:solidFill>
                  <a:srgbClr val="7D82B2"/>
                </a:solidFill>
                <a:latin typeface="Roboto Condensed Bold"/>
              </a:rPr>
              <a:t>văn</a:t>
            </a:r>
            <a:r>
              <a:rPr lang="en-US" sz="4699" dirty="0">
                <a:solidFill>
                  <a:srgbClr val="7D82B2"/>
                </a:solidFill>
                <a:latin typeface="Roboto Condensed Bold"/>
              </a:rPr>
              <a:t> </a:t>
            </a:r>
            <a:r>
              <a:rPr lang="en-US" sz="4699" dirty="0" err="1">
                <a:solidFill>
                  <a:srgbClr val="7D82B2"/>
                </a:solidFill>
                <a:latin typeface="Roboto Condensed Bold"/>
              </a:rPr>
              <a:t>bản</a:t>
            </a:r>
            <a:endParaRPr lang="en-US" sz="4699" dirty="0">
              <a:solidFill>
                <a:srgbClr val="7D82B2"/>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927" t="10224" r="3379" b="10672"/>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71676">
            <a:off x="16147000" y="828100"/>
            <a:ext cx="2419435" cy="99990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0159" y="4742414"/>
            <a:ext cx="496559" cy="49655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9871">
            <a:off x="1662072" y="2366606"/>
            <a:ext cx="12100453" cy="655624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83871">
            <a:off x="5280786" y="8567274"/>
            <a:ext cx="810221" cy="994691"/>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704987" y="7841695"/>
            <a:ext cx="1735525" cy="471011"/>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7254961"/>
            <a:ext cx="3120818" cy="3115144"/>
          </a:xfrm>
          <a:prstGeom prst="rect">
            <a:avLst/>
          </a:prstGeom>
        </p:spPr>
      </p:pic>
      <p:sp>
        <p:nvSpPr>
          <p:cNvPr id="9" name="TextBox 9"/>
          <p:cNvSpPr txBox="1"/>
          <p:nvPr/>
        </p:nvSpPr>
        <p:spPr>
          <a:xfrm>
            <a:off x="3687354" y="4329325"/>
            <a:ext cx="8664714" cy="2526030"/>
          </a:xfrm>
          <a:prstGeom prst="rect">
            <a:avLst/>
          </a:prstGeom>
        </p:spPr>
        <p:txBody>
          <a:bodyPr lIns="0" tIns="0" rIns="0" bIns="0" rtlCol="0" anchor="t">
            <a:spAutoFit/>
          </a:bodyPr>
          <a:lstStyle/>
          <a:p>
            <a:pPr algn="ctr">
              <a:lnSpc>
                <a:spcPts val="6719"/>
              </a:lnSpc>
            </a:pPr>
            <a:r>
              <a:rPr lang="en-US" sz="4799">
                <a:solidFill>
                  <a:srgbClr val="171628"/>
                </a:solidFill>
                <a:latin typeface="Roboto Condensed"/>
              </a:rPr>
              <a:t>Khái quát đặc điểm thể loại tùy bút qua văn bản "Trưa tha hương" và rút ra kinh nghiệm đọc</a:t>
            </a:r>
          </a:p>
        </p:txBody>
      </p:sp>
      <p:sp>
        <p:nvSpPr>
          <p:cNvPr id="10" name="TextBox 10"/>
          <p:cNvSpPr txBox="1"/>
          <p:nvPr/>
        </p:nvSpPr>
        <p:spPr>
          <a:xfrm>
            <a:off x="604412" y="581250"/>
            <a:ext cx="16018319" cy="1045174"/>
          </a:xfrm>
          <a:prstGeom prst="rect">
            <a:avLst/>
          </a:prstGeom>
        </p:spPr>
        <p:txBody>
          <a:bodyPr lIns="0" tIns="0" rIns="0" bIns="0" rtlCol="0" anchor="t">
            <a:spAutoFit/>
          </a:bodyPr>
          <a:lstStyle/>
          <a:p>
            <a:pPr algn="ctr">
              <a:lnSpc>
                <a:spcPts val="8539"/>
              </a:lnSpc>
            </a:pPr>
            <a:r>
              <a:rPr lang="en-US" sz="6098">
                <a:solidFill>
                  <a:srgbClr val="7D82B2"/>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96" t="8354" r="2640" b="1079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66742" y="1657116"/>
            <a:ext cx="13354516" cy="742996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88510" y="2566235"/>
            <a:ext cx="496559" cy="49655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634145" y="2566235"/>
            <a:ext cx="496559" cy="49655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32084">
            <a:off x="1723997" y="7439965"/>
            <a:ext cx="1488825" cy="182779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47793" y="4505205"/>
            <a:ext cx="2540207" cy="758168"/>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07668">
            <a:off x="14480068" y="5945747"/>
            <a:ext cx="2281844" cy="4114800"/>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100000">
            <a:off x="1105351" y="-222705"/>
            <a:ext cx="2726118" cy="4409897"/>
          </a:xfrm>
          <a:prstGeom prst="rect">
            <a:avLst/>
          </a:prstGeom>
        </p:spPr>
      </p:pic>
      <p:sp>
        <p:nvSpPr>
          <p:cNvPr id="10" name="TextBox 10"/>
          <p:cNvSpPr txBox="1"/>
          <p:nvPr/>
        </p:nvSpPr>
        <p:spPr>
          <a:xfrm>
            <a:off x="3745341" y="3284659"/>
            <a:ext cx="10797318" cy="5069205"/>
          </a:xfrm>
          <a:prstGeom prst="rect">
            <a:avLst/>
          </a:prstGeom>
        </p:spPr>
        <p:txBody>
          <a:bodyPr lIns="0" tIns="0" rIns="0" bIns="0" rtlCol="0" anchor="t">
            <a:spAutoFit/>
          </a:bodyPr>
          <a:lstStyle/>
          <a:p>
            <a:pPr marL="1036317" lvl="1" indent="-518158" algn="just">
              <a:lnSpc>
                <a:spcPts val="6719"/>
              </a:lnSpc>
              <a:buFont typeface="Arial"/>
              <a:buChar char="•"/>
            </a:pPr>
            <a:r>
              <a:rPr lang="en-US" sz="4799" dirty="0" err="1">
                <a:solidFill>
                  <a:srgbClr val="000000"/>
                </a:solidFill>
                <a:latin typeface="Roboto Condensed"/>
              </a:rPr>
              <a:t>Hãy</a:t>
            </a:r>
            <a:r>
              <a:rPr lang="en-US" sz="4799" dirty="0">
                <a:solidFill>
                  <a:srgbClr val="000000"/>
                </a:solidFill>
                <a:latin typeface="Roboto Condensed"/>
              </a:rPr>
              <a:t> chia </a:t>
            </a:r>
            <a:r>
              <a:rPr lang="en-US" sz="4799" dirty="0" err="1">
                <a:solidFill>
                  <a:srgbClr val="000000"/>
                </a:solidFill>
                <a:latin typeface="Roboto Condensed"/>
              </a:rPr>
              <a:t>sẻ</a:t>
            </a:r>
            <a:r>
              <a:rPr lang="en-US" sz="4799" dirty="0">
                <a:solidFill>
                  <a:srgbClr val="000000"/>
                </a:solidFill>
                <a:latin typeface="Roboto Condensed"/>
              </a:rPr>
              <a:t> </a:t>
            </a:r>
            <a:r>
              <a:rPr lang="en-US" sz="4799" dirty="0" err="1">
                <a:solidFill>
                  <a:srgbClr val="000000"/>
                </a:solidFill>
                <a:latin typeface="Roboto Condensed"/>
              </a:rPr>
              <a:t>cảm</a:t>
            </a:r>
            <a:r>
              <a:rPr lang="en-US" sz="4799" dirty="0">
                <a:solidFill>
                  <a:srgbClr val="000000"/>
                </a:solidFill>
                <a:latin typeface="Roboto Condensed"/>
              </a:rPr>
              <a:t> </a:t>
            </a:r>
            <a:r>
              <a:rPr lang="en-US" sz="4799" dirty="0" err="1">
                <a:solidFill>
                  <a:srgbClr val="000000"/>
                </a:solidFill>
                <a:latin typeface="Roboto Condensed"/>
              </a:rPr>
              <a:t>xúc</a:t>
            </a:r>
            <a:r>
              <a:rPr lang="en-US" sz="4799" dirty="0">
                <a:solidFill>
                  <a:srgbClr val="000000"/>
                </a:solidFill>
                <a:latin typeface="Roboto Condensed"/>
              </a:rPr>
              <a:t> </a:t>
            </a:r>
            <a:r>
              <a:rPr lang="en-US" sz="4799" dirty="0" err="1">
                <a:solidFill>
                  <a:srgbClr val="000000"/>
                </a:solidFill>
                <a:latin typeface="Roboto Condensed"/>
              </a:rPr>
              <a:t>của</a:t>
            </a:r>
            <a:r>
              <a:rPr lang="en-US" sz="4799" dirty="0">
                <a:solidFill>
                  <a:srgbClr val="000000"/>
                </a:solidFill>
                <a:latin typeface="Roboto Condensed"/>
              </a:rPr>
              <a:t> </a:t>
            </a:r>
            <a:r>
              <a:rPr lang="en-US" sz="4799" dirty="0" err="1">
                <a:solidFill>
                  <a:srgbClr val="000000"/>
                </a:solidFill>
                <a:latin typeface="Roboto Condensed"/>
              </a:rPr>
              <a:t>em</a:t>
            </a:r>
            <a:r>
              <a:rPr lang="en-US" sz="4799" dirty="0">
                <a:solidFill>
                  <a:srgbClr val="000000"/>
                </a:solidFill>
                <a:latin typeface="Roboto Condensed"/>
              </a:rPr>
              <a:t> </a:t>
            </a:r>
            <a:r>
              <a:rPr lang="en-US" sz="4799" dirty="0" err="1">
                <a:solidFill>
                  <a:srgbClr val="000000"/>
                </a:solidFill>
                <a:latin typeface="Roboto Condensed"/>
              </a:rPr>
              <a:t>sau</a:t>
            </a:r>
            <a:r>
              <a:rPr lang="en-US" sz="4799" dirty="0">
                <a:solidFill>
                  <a:srgbClr val="000000"/>
                </a:solidFill>
                <a:latin typeface="Roboto Condensed"/>
              </a:rPr>
              <a:t> </a:t>
            </a:r>
            <a:r>
              <a:rPr lang="en-US" sz="4799" dirty="0" err="1">
                <a:solidFill>
                  <a:srgbClr val="000000"/>
                </a:solidFill>
                <a:latin typeface="Roboto Condensed"/>
              </a:rPr>
              <a:t>khi</a:t>
            </a:r>
            <a:r>
              <a:rPr lang="en-US" sz="4799" dirty="0">
                <a:solidFill>
                  <a:srgbClr val="000000"/>
                </a:solidFill>
                <a:latin typeface="Roboto Condensed"/>
              </a:rPr>
              <a:t> </a:t>
            </a:r>
            <a:r>
              <a:rPr lang="en-US" sz="4799" dirty="0" err="1">
                <a:solidFill>
                  <a:srgbClr val="000000"/>
                </a:solidFill>
                <a:latin typeface="Roboto Condensed"/>
              </a:rPr>
              <a:t>nghe</a:t>
            </a:r>
            <a:r>
              <a:rPr lang="en-US" sz="4799" dirty="0">
                <a:solidFill>
                  <a:srgbClr val="000000"/>
                </a:solidFill>
                <a:latin typeface="Roboto Condensed"/>
              </a:rPr>
              <a:t> </a:t>
            </a:r>
            <a:r>
              <a:rPr lang="en-US" sz="4799" dirty="0" err="1">
                <a:solidFill>
                  <a:srgbClr val="000000"/>
                </a:solidFill>
                <a:latin typeface="Roboto Condensed"/>
              </a:rPr>
              <a:t>bài</a:t>
            </a:r>
            <a:r>
              <a:rPr lang="en-US" sz="4799" dirty="0">
                <a:solidFill>
                  <a:srgbClr val="000000"/>
                </a:solidFill>
                <a:latin typeface="Roboto Condensed"/>
              </a:rPr>
              <a:t> </a:t>
            </a:r>
            <a:r>
              <a:rPr lang="en-US" sz="4799" dirty="0" err="1">
                <a:solidFill>
                  <a:srgbClr val="000000"/>
                </a:solidFill>
                <a:latin typeface="Roboto Condensed"/>
              </a:rPr>
              <a:t>hát</a:t>
            </a:r>
            <a:r>
              <a:rPr lang="en-US" sz="4799" dirty="0">
                <a:solidFill>
                  <a:srgbClr val="000000"/>
                </a:solidFill>
                <a:latin typeface="Roboto Condensed"/>
              </a:rPr>
              <a:t> </a:t>
            </a:r>
            <a:r>
              <a:rPr lang="en-US" sz="4799" dirty="0" err="1">
                <a:solidFill>
                  <a:srgbClr val="000000"/>
                </a:solidFill>
                <a:latin typeface="Roboto Condensed"/>
              </a:rPr>
              <a:t>ru</a:t>
            </a:r>
            <a:r>
              <a:rPr lang="en-US" sz="4799" dirty="0">
                <a:solidFill>
                  <a:srgbClr val="000000"/>
                </a:solidFill>
                <a:latin typeface="Roboto Condensed"/>
              </a:rPr>
              <a:t> </a:t>
            </a:r>
            <a:r>
              <a:rPr lang="en-US" sz="4799" dirty="0" err="1">
                <a:solidFill>
                  <a:srgbClr val="000000"/>
                </a:solidFill>
                <a:latin typeface="Roboto Condensed"/>
              </a:rPr>
              <a:t>trên</a:t>
            </a:r>
            <a:r>
              <a:rPr lang="en-US" sz="4799" dirty="0">
                <a:solidFill>
                  <a:srgbClr val="000000"/>
                </a:solidFill>
                <a:latin typeface="Roboto Condensed"/>
              </a:rPr>
              <a:t>? </a:t>
            </a:r>
          </a:p>
          <a:p>
            <a:pPr marL="1036317" lvl="1" indent="-518158" algn="just">
              <a:lnSpc>
                <a:spcPts val="6719"/>
              </a:lnSpc>
              <a:buFont typeface="Arial"/>
              <a:buChar char="•"/>
            </a:pPr>
            <a:r>
              <a:rPr lang="en-US" sz="4799" dirty="0" err="1">
                <a:solidFill>
                  <a:srgbClr val="000000"/>
                </a:solidFill>
                <a:latin typeface="Roboto Condensed"/>
              </a:rPr>
              <a:t>Em</a:t>
            </a:r>
            <a:r>
              <a:rPr lang="en-US" sz="4799" dirty="0">
                <a:solidFill>
                  <a:srgbClr val="000000"/>
                </a:solidFill>
                <a:latin typeface="Roboto Condensed"/>
              </a:rPr>
              <a:t> </a:t>
            </a:r>
            <a:r>
              <a:rPr lang="en-US" sz="4799" dirty="0" err="1">
                <a:solidFill>
                  <a:srgbClr val="000000"/>
                </a:solidFill>
                <a:latin typeface="Roboto Condensed"/>
              </a:rPr>
              <a:t>đã</a:t>
            </a:r>
            <a:r>
              <a:rPr lang="en-US" sz="4799" dirty="0">
                <a:solidFill>
                  <a:srgbClr val="000000"/>
                </a:solidFill>
                <a:latin typeface="Roboto Condensed"/>
              </a:rPr>
              <a:t> </a:t>
            </a:r>
            <a:r>
              <a:rPr lang="en-US" sz="4799" dirty="0" err="1">
                <a:solidFill>
                  <a:srgbClr val="000000"/>
                </a:solidFill>
                <a:latin typeface="Roboto Condensed"/>
              </a:rPr>
              <a:t>từng</a:t>
            </a:r>
            <a:r>
              <a:rPr lang="en-US" sz="4799" dirty="0">
                <a:solidFill>
                  <a:srgbClr val="000000"/>
                </a:solidFill>
                <a:latin typeface="Roboto Condensed"/>
              </a:rPr>
              <a:t> </a:t>
            </a:r>
            <a:r>
              <a:rPr lang="en-US" sz="4799" dirty="0" err="1">
                <a:solidFill>
                  <a:srgbClr val="000000"/>
                </a:solidFill>
                <a:latin typeface="Roboto Condensed"/>
              </a:rPr>
              <a:t>được</a:t>
            </a:r>
            <a:r>
              <a:rPr lang="en-US" sz="4799" dirty="0">
                <a:solidFill>
                  <a:srgbClr val="000000"/>
                </a:solidFill>
                <a:latin typeface="Roboto Condensed"/>
              </a:rPr>
              <a:t> </a:t>
            </a:r>
            <a:r>
              <a:rPr lang="en-US" sz="4799" dirty="0" err="1">
                <a:solidFill>
                  <a:srgbClr val="000000"/>
                </a:solidFill>
                <a:latin typeface="Roboto Condensed"/>
              </a:rPr>
              <a:t>bà</a:t>
            </a:r>
            <a:r>
              <a:rPr lang="en-US" sz="4799" dirty="0">
                <a:solidFill>
                  <a:srgbClr val="000000"/>
                </a:solidFill>
                <a:latin typeface="Roboto Condensed"/>
              </a:rPr>
              <a:t> hay </a:t>
            </a:r>
            <a:r>
              <a:rPr lang="en-US" sz="4799" dirty="0" err="1">
                <a:solidFill>
                  <a:srgbClr val="000000"/>
                </a:solidFill>
                <a:latin typeface="Roboto Condensed"/>
              </a:rPr>
              <a:t>mẹ</a:t>
            </a:r>
            <a:r>
              <a:rPr lang="en-US" sz="4799" dirty="0">
                <a:solidFill>
                  <a:srgbClr val="000000"/>
                </a:solidFill>
                <a:latin typeface="Roboto Condensed"/>
              </a:rPr>
              <a:t> </a:t>
            </a:r>
            <a:r>
              <a:rPr lang="en-US" sz="4799" dirty="0" err="1">
                <a:solidFill>
                  <a:srgbClr val="000000"/>
                </a:solidFill>
                <a:latin typeface="Roboto Condensed"/>
              </a:rPr>
              <a:t>hát</a:t>
            </a:r>
            <a:r>
              <a:rPr lang="en-US" sz="4799" dirty="0">
                <a:solidFill>
                  <a:srgbClr val="000000"/>
                </a:solidFill>
                <a:latin typeface="Roboto Condensed"/>
              </a:rPr>
              <a:t> </a:t>
            </a:r>
            <a:r>
              <a:rPr lang="en-US" sz="4799" dirty="0" err="1">
                <a:solidFill>
                  <a:srgbClr val="000000"/>
                </a:solidFill>
                <a:latin typeface="Roboto Condensed"/>
              </a:rPr>
              <a:t>ru</a:t>
            </a:r>
            <a:r>
              <a:rPr lang="en-US" sz="4799" dirty="0">
                <a:solidFill>
                  <a:srgbClr val="000000"/>
                </a:solidFill>
                <a:latin typeface="Roboto Condensed"/>
              </a:rPr>
              <a:t> </a:t>
            </a:r>
            <a:r>
              <a:rPr lang="en-US" sz="4799" dirty="0" err="1">
                <a:solidFill>
                  <a:srgbClr val="000000"/>
                </a:solidFill>
                <a:latin typeface="Roboto Condensed"/>
              </a:rPr>
              <a:t>chưa</a:t>
            </a:r>
            <a:r>
              <a:rPr lang="en-US" sz="4799" dirty="0">
                <a:solidFill>
                  <a:srgbClr val="000000"/>
                </a:solidFill>
                <a:latin typeface="Roboto Condensed"/>
              </a:rPr>
              <a:t>? </a:t>
            </a:r>
            <a:r>
              <a:rPr lang="en-US" sz="4799" dirty="0" err="1">
                <a:solidFill>
                  <a:srgbClr val="000000"/>
                </a:solidFill>
                <a:latin typeface="Roboto Condensed"/>
              </a:rPr>
              <a:t>Cảm</a:t>
            </a:r>
            <a:r>
              <a:rPr lang="en-US" sz="4799" dirty="0">
                <a:solidFill>
                  <a:srgbClr val="000000"/>
                </a:solidFill>
                <a:latin typeface="Roboto Condensed"/>
              </a:rPr>
              <a:t> </a:t>
            </a:r>
            <a:r>
              <a:rPr lang="en-US" sz="4799" dirty="0" err="1">
                <a:solidFill>
                  <a:srgbClr val="000000"/>
                </a:solidFill>
                <a:latin typeface="Roboto Condensed"/>
              </a:rPr>
              <a:t>xúc</a:t>
            </a:r>
            <a:r>
              <a:rPr lang="en-US" sz="4799" dirty="0">
                <a:solidFill>
                  <a:srgbClr val="000000"/>
                </a:solidFill>
                <a:latin typeface="Roboto Condensed"/>
              </a:rPr>
              <a:t> </a:t>
            </a:r>
            <a:r>
              <a:rPr lang="en-US" sz="4799" dirty="0" err="1">
                <a:solidFill>
                  <a:srgbClr val="000000"/>
                </a:solidFill>
                <a:latin typeface="Roboto Condensed"/>
              </a:rPr>
              <a:t>của</a:t>
            </a:r>
            <a:r>
              <a:rPr lang="en-US" sz="4799" dirty="0">
                <a:solidFill>
                  <a:srgbClr val="000000"/>
                </a:solidFill>
                <a:latin typeface="Roboto Condensed"/>
              </a:rPr>
              <a:t> </a:t>
            </a:r>
            <a:r>
              <a:rPr lang="en-US" sz="4799" dirty="0" err="1">
                <a:solidFill>
                  <a:srgbClr val="000000"/>
                </a:solidFill>
                <a:latin typeface="Roboto Condensed"/>
              </a:rPr>
              <a:t>em</a:t>
            </a:r>
            <a:r>
              <a:rPr lang="en-US" sz="4799" dirty="0">
                <a:solidFill>
                  <a:srgbClr val="000000"/>
                </a:solidFill>
                <a:latin typeface="Roboto Condensed"/>
              </a:rPr>
              <a:t> </a:t>
            </a:r>
            <a:r>
              <a:rPr lang="en-US" sz="4799" dirty="0" err="1">
                <a:solidFill>
                  <a:srgbClr val="000000"/>
                </a:solidFill>
                <a:latin typeface="Roboto Condensed"/>
              </a:rPr>
              <a:t>khi</a:t>
            </a:r>
            <a:r>
              <a:rPr lang="en-US" sz="4799" dirty="0">
                <a:solidFill>
                  <a:srgbClr val="000000"/>
                </a:solidFill>
                <a:latin typeface="Roboto Condensed"/>
              </a:rPr>
              <a:t> </a:t>
            </a:r>
            <a:r>
              <a:rPr lang="en-US" sz="4799" dirty="0" err="1">
                <a:solidFill>
                  <a:srgbClr val="000000"/>
                </a:solidFill>
                <a:latin typeface="Roboto Condensed"/>
              </a:rPr>
              <a:t>được</a:t>
            </a:r>
            <a:r>
              <a:rPr lang="en-US" sz="4799" dirty="0">
                <a:solidFill>
                  <a:srgbClr val="000000"/>
                </a:solidFill>
                <a:latin typeface="Roboto Condensed"/>
              </a:rPr>
              <a:t> </a:t>
            </a:r>
            <a:r>
              <a:rPr lang="en-US" sz="4799" dirty="0" err="1">
                <a:solidFill>
                  <a:srgbClr val="000000"/>
                </a:solidFill>
                <a:latin typeface="Roboto Condensed"/>
              </a:rPr>
              <a:t>nghe</a:t>
            </a:r>
            <a:r>
              <a:rPr lang="en-US" sz="4799" dirty="0">
                <a:solidFill>
                  <a:srgbClr val="000000"/>
                </a:solidFill>
                <a:latin typeface="Roboto Condensed"/>
              </a:rPr>
              <a:t> </a:t>
            </a:r>
            <a:r>
              <a:rPr lang="en-US" sz="4799" dirty="0" err="1">
                <a:solidFill>
                  <a:srgbClr val="000000"/>
                </a:solidFill>
                <a:latin typeface="Roboto Condensed"/>
              </a:rPr>
              <a:t>hát</a:t>
            </a:r>
            <a:r>
              <a:rPr lang="en-US" sz="4799" dirty="0">
                <a:solidFill>
                  <a:srgbClr val="000000"/>
                </a:solidFill>
                <a:latin typeface="Roboto Condensed"/>
              </a:rPr>
              <a:t> </a:t>
            </a:r>
            <a:r>
              <a:rPr lang="en-US" sz="4799" dirty="0" err="1">
                <a:solidFill>
                  <a:srgbClr val="000000"/>
                </a:solidFill>
                <a:latin typeface="Roboto Condensed"/>
              </a:rPr>
              <a:t>ru</a:t>
            </a:r>
            <a:r>
              <a:rPr lang="en-US" sz="4799" dirty="0">
                <a:solidFill>
                  <a:srgbClr val="000000"/>
                </a:solidFill>
                <a:latin typeface="Roboto Condensed"/>
              </a:rPr>
              <a:t> </a:t>
            </a:r>
            <a:r>
              <a:rPr lang="en-US" sz="4799" dirty="0" err="1">
                <a:solidFill>
                  <a:srgbClr val="000000"/>
                </a:solidFill>
                <a:latin typeface="Roboto Condensed"/>
              </a:rPr>
              <a:t>là</a:t>
            </a:r>
            <a:r>
              <a:rPr lang="en-US" sz="4799" dirty="0">
                <a:solidFill>
                  <a:srgbClr val="000000"/>
                </a:solidFill>
                <a:latin typeface="Roboto Condensed"/>
              </a:rPr>
              <a:t> </a:t>
            </a:r>
            <a:r>
              <a:rPr lang="en-US" sz="4799" dirty="0" err="1">
                <a:solidFill>
                  <a:srgbClr val="000000"/>
                </a:solidFill>
                <a:latin typeface="Roboto Condensed"/>
              </a:rPr>
              <a:t>gì</a:t>
            </a:r>
            <a:r>
              <a:rPr lang="en-US" sz="4799" dirty="0">
                <a:solidFill>
                  <a:srgbClr val="000000"/>
                </a:solidFill>
                <a:latin typeface="Roboto Condensed"/>
              </a:rPr>
              <a:t>?</a:t>
            </a:r>
          </a:p>
          <a:p>
            <a:pPr algn="just">
              <a:lnSpc>
                <a:spcPts val="6719"/>
              </a:lnSpc>
            </a:pPr>
            <a:endParaRPr lang="en-US" sz="4799" dirty="0">
              <a:solidFill>
                <a:srgbClr val="000000"/>
              </a:solidFill>
              <a:latin typeface="Roboto Condensed"/>
            </a:endParaRPr>
          </a:p>
        </p:txBody>
      </p:sp>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70088" y="556962"/>
            <a:ext cx="2555410" cy="30421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grpSp>
        <p:nvGrpSpPr>
          <p:cNvPr id="3" name="Group 3"/>
          <p:cNvGrpSpPr/>
          <p:nvPr/>
        </p:nvGrpSpPr>
        <p:grpSpPr>
          <a:xfrm rot="497985">
            <a:off x="16794180" y="-1437376"/>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3333" y="9587797"/>
            <a:ext cx="1735525" cy="47101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73333" y="-178644"/>
            <a:ext cx="1038334" cy="1002464"/>
          </a:xfrm>
          <a:prstGeom prst="rect">
            <a:avLst/>
          </a:prstGeom>
        </p:spPr>
      </p:pic>
      <p:graphicFrame>
        <p:nvGraphicFramePr>
          <p:cNvPr id="8" name="Table 8"/>
          <p:cNvGraphicFramePr>
            <a:graphicFrameLocks noGrp="1"/>
          </p:cNvGraphicFramePr>
          <p:nvPr/>
        </p:nvGraphicFramePr>
        <p:xfrm>
          <a:off x="539133" y="323850"/>
          <a:ext cx="16347705" cy="8934450"/>
        </p:xfrm>
        <a:graphic>
          <a:graphicData uri="http://schemas.openxmlformats.org/drawingml/2006/table">
            <a:tbl>
              <a:tblPr/>
              <a:tblGrid>
                <a:gridCol w="1653796">
                  <a:extLst>
                    <a:ext uri="{9D8B030D-6E8A-4147-A177-3AD203B41FA5}">
                      <a16:colId xmlns:a16="http://schemas.microsoft.com/office/drawing/2014/main" val="20000"/>
                    </a:ext>
                  </a:extLst>
                </a:gridCol>
                <a:gridCol w="4761299">
                  <a:extLst>
                    <a:ext uri="{9D8B030D-6E8A-4147-A177-3AD203B41FA5}">
                      <a16:colId xmlns:a16="http://schemas.microsoft.com/office/drawing/2014/main" val="20001"/>
                    </a:ext>
                  </a:extLst>
                </a:gridCol>
                <a:gridCol w="9932610">
                  <a:extLst>
                    <a:ext uri="{9D8B030D-6E8A-4147-A177-3AD203B41FA5}">
                      <a16:colId xmlns:a16="http://schemas.microsoft.com/office/drawing/2014/main" val="20002"/>
                    </a:ext>
                  </a:extLst>
                </a:gridCol>
              </a:tblGrid>
              <a:tr h="1594074">
                <a:tc gridSpan="2">
                  <a:txBody>
                    <a:bodyPr/>
                    <a:lstStyle/>
                    <a:p>
                      <a:pPr algn="ctr">
                        <a:lnSpc>
                          <a:spcPts val="5040"/>
                        </a:lnSpc>
                        <a:defRPr/>
                      </a:pPr>
                      <a:r>
                        <a:rPr lang="en-US" sz="3600">
                          <a:solidFill>
                            <a:srgbClr val="FFFFFF"/>
                          </a:solidFill>
                          <a:latin typeface="Roboto Condensed Bold"/>
                        </a:rPr>
                        <a:t>Đặc điểm của tùy bút</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B4C472"/>
                    </a:solidFill>
                  </a:tcPr>
                </a:tc>
                <a:tc hMerge="1">
                  <a:txBody>
                    <a:bodyPr/>
                    <a:lstStyle/>
                    <a:p>
                      <a:pPr algn="ctr">
                        <a:lnSpc>
                          <a:spcPts val="5040"/>
                        </a:lnSpc>
                        <a:defRPr/>
                      </a:pPr>
                      <a:r>
                        <a:rPr lang="en-US" sz="3600">
                          <a:solidFill>
                            <a:srgbClr val="FFFFFF"/>
                          </a:solidFill>
                          <a:latin typeface="Roboto Condensed Bold"/>
                        </a:rPr>
                        <a:t>Đặc điểm của tùy bút</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B4C472"/>
                    </a:solidFill>
                  </a:tcPr>
                </a:tc>
                <a:tc>
                  <a:txBody>
                    <a:bodyPr/>
                    <a:lstStyle/>
                    <a:p>
                      <a:pPr algn="ctr">
                        <a:lnSpc>
                          <a:spcPts val="5040"/>
                        </a:lnSpc>
                        <a:defRPr/>
                      </a:pPr>
                      <a:r>
                        <a:rPr lang="en-US" sz="3600">
                          <a:solidFill>
                            <a:srgbClr val="FFFFFF"/>
                          </a:solidFill>
                          <a:latin typeface="Roboto Condensed Bold"/>
                        </a:rPr>
                        <a:t>Những biểu hiện trong </a:t>
                      </a:r>
                      <a:endParaRPr lang="en-US" sz="1100"/>
                    </a:p>
                    <a:p>
                      <a:pPr algn="ctr">
                        <a:lnSpc>
                          <a:spcPts val="5040"/>
                        </a:lnSpc>
                      </a:pPr>
                      <a:r>
                        <a:rPr lang="en-US" sz="3600">
                          <a:solidFill>
                            <a:srgbClr val="FFFFFF"/>
                          </a:solidFill>
                          <a:latin typeface="Roboto Condensed Bold Italics"/>
                        </a:rPr>
                        <a:t>Trưa tha hương</a:t>
                      </a:r>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B4C472"/>
                    </a:solidFill>
                  </a:tcPr>
                </a:tc>
                <a:extLst>
                  <a:ext uri="{0D108BD9-81ED-4DB2-BD59-A6C34878D82A}">
                    <a16:rowId xmlns:a16="http://schemas.microsoft.com/office/drawing/2014/main" val="10000"/>
                  </a:ext>
                </a:extLst>
              </a:tr>
              <a:tr h="2233612">
                <a:tc>
                  <a:txBody>
                    <a:bodyPr/>
                    <a:lstStyle/>
                    <a:p>
                      <a:pPr algn="ctr">
                        <a:lnSpc>
                          <a:spcPts val="5040"/>
                        </a:lnSpc>
                        <a:defRPr/>
                      </a:pPr>
                      <a:r>
                        <a:rPr lang="en-US" sz="3600">
                          <a:solidFill>
                            <a:srgbClr val="4A7F61"/>
                          </a:solidFill>
                          <a:latin typeface="Roboto Condensed Bold"/>
                        </a:rPr>
                        <a:t>Tính trữ tình</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CEDDB1"/>
                    </a:solidFill>
                  </a:tcPr>
                </a:tc>
                <a:tc>
                  <a:txBody>
                    <a:bodyPr/>
                    <a:lstStyle/>
                    <a:p>
                      <a:pPr algn="just">
                        <a:lnSpc>
                          <a:spcPts val="5040"/>
                        </a:lnSpc>
                        <a:defRPr/>
                      </a:pPr>
                      <a:r>
                        <a:rPr lang="en-US" sz="3600">
                          <a:solidFill>
                            <a:srgbClr val="000000"/>
                          </a:solidFill>
                          <a:latin typeface="Roboto Condensed"/>
                        </a:rPr>
                        <a:t>Dựa trên một nét chấm phá để đưa ra tâm trạng, chủ kiến của mình</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tc>
                  <a:txBody>
                    <a:bodyPr/>
                    <a:lstStyle/>
                    <a:p>
                      <a:pPr marL="777240" lvl="1" indent="-388620" algn="l">
                        <a:lnSpc>
                          <a:spcPts val="5040"/>
                        </a:lnSpc>
                        <a:buFont typeface="Arial"/>
                        <a:buChar char="•"/>
                        <a:defRPr/>
                      </a:pPr>
                      <a:r>
                        <a:rPr lang="en-US" sz="3600">
                          <a:solidFill>
                            <a:srgbClr val="000000"/>
                          </a:solidFill>
                          <a:latin typeface="Roboto Condensed"/>
                        </a:rPr>
                        <a:t>Tiếng hát ru gợi nhắc lại những kỉ niệm tuổi thơ ở quê hương</a:t>
                      </a:r>
                      <a:endParaRPr lang="en-US" sz="1100"/>
                    </a:p>
                    <a:p>
                      <a:pPr marL="777240" lvl="1" indent="-388620">
                        <a:lnSpc>
                          <a:spcPts val="5040"/>
                        </a:lnSpc>
                        <a:buFont typeface="Arial"/>
                        <a:buChar char="•"/>
                      </a:pPr>
                      <a:r>
                        <a:rPr lang="en-US" sz="3600">
                          <a:solidFill>
                            <a:srgbClr val="000000"/>
                          </a:solidFill>
                          <a:latin typeface="Roboto Condensed"/>
                        </a:rPr>
                        <a:t>Tiếng hát ru quen thuộc, đầy kí ức về quê hương</a:t>
                      </a:r>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1"/>
                  </a:ext>
                </a:extLst>
              </a:tr>
              <a:tr h="3512690">
                <a:tc>
                  <a:txBody>
                    <a:bodyPr/>
                    <a:lstStyle/>
                    <a:p>
                      <a:pPr algn="ctr">
                        <a:lnSpc>
                          <a:spcPts val="5040"/>
                        </a:lnSpc>
                        <a:defRPr/>
                      </a:pPr>
                      <a:r>
                        <a:rPr lang="en-US" sz="3600">
                          <a:solidFill>
                            <a:srgbClr val="4A7F61"/>
                          </a:solidFill>
                          <a:latin typeface="Roboto Condensed Bold"/>
                        </a:rPr>
                        <a:t>Cái tôi cá nhân</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CEDDB1"/>
                    </a:solidFill>
                  </a:tcPr>
                </a:tc>
                <a:tc>
                  <a:txBody>
                    <a:bodyPr/>
                    <a:lstStyle/>
                    <a:p>
                      <a:pPr algn="just">
                        <a:lnSpc>
                          <a:spcPts val="5040"/>
                        </a:lnSpc>
                        <a:defRPr/>
                      </a:pPr>
                      <a:r>
                        <a:rPr lang="en-US" sz="3600">
                          <a:solidFill>
                            <a:srgbClr val="000000"/>
                          </a:solidFill>
                          <a:latin typeface="Roboto Condensed"/>
                        </a:rPr>
                        <a:t>Nhẹ nhàng, lặng lẽ hay sôi nổi; quyết liệt; sung sướng hay buồn rầu, căm giận,…</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tc>
                  <a:txBody>
                    <a:bodyPr/>
                    <a:lstStyle/>
                    <a:p>
                      <a:pPr marL="777240" lvl="1" indent="-388620" algn="l">
                        <a:lnSpc>
                          <a:spcPts val="5040"/>
                        </a:lnSpc>
                        <a:buFont typeface="Arial"/>
                        <a:buChar char="•"/>
                        <a:defRPr/>
                      </a:pPr>
                      <a:r>
                        <a:rPr lang="en-US" sz="3600" dirty="0" err="1">
                          <a:solidFill>
                            <a:srgbClr val="000000"/>
                          </a:solidFill>
                          <a:latin typeface="Roboto Condensed"/>
                        </a:rPr>
                        <a:t>Tác</a:t>
                      </a:r>
                      <a:r>
                        <a:rPr lang="en-US" sz="3600" dirty="0">
                          <a:solidFill>
                            <a:srgbClr val="000000"/>
                          </a:solidFill>
                          <a:latin typeface="Roboto Condensed"/>
                        </a:rPr>
                        <a:t> </a:t>
                      </a:r>
                      <a:r>
                        <a:rPr lang="en-US" sz="3600" dirty="0" err="1">
                          <a:solidFill>
                            <a:srgbClr val="000000"/>
                          </a:solidFill>
                          <a:latin typeface="Roboto Condensed"/>
                        </a:rPr>
                        <a:t>giả</a:t>
                      </a:r>
                      <a:r>
                        <a:rPr lang="en-US" sz="3600" dirty="0">
                          <a:solidFill>
                            <a:srgbClr val="000000"/>
                          </a:solidFill>
                          <a:latin typeface="Roboto Condensed"/>
                        </a:rPr>
                        <a:t> </a:t>
                      </a:r>
                      <a:r>
                        <a:rPr lang="en-US" sz="3600" dirty="0" err="1">
                          <a:solidFill>
                            <a:srgbClr val="000000"/>
                          </a:solidFill>
                          <a:latin typeface="Roboto Condensed"/>
                        </a:rPr>
                        <a:t>yêu</a:t>
                      </a:r>
                      <a:r>
                        <a:rPr lang="en-US" sz="3600" dirty="0">
                          <a:solidFill>
                            <a:srgbClr val="000000"/>
                          </a:solidFill>
                          <a:latin typeface="Roboto Condensed"/>
                        </a:rPr>
                        <a:t> và </a:t>
                      </a:r>
                      <a:r>
                        <a:rPr lang="en-US" sz="3600" dirty="0" err="1">
                          <a:solidFill>
                            <a:srgbClr val="000000"/>
                          </a:solidFill>
                          <a:latin typeface="Roboto Condensed"/>
                        </a:rPr>
                        <a:t>nhớ</a:t>
                      </a:r>
                      <a:r>
                        <a:rPr lang="en-US" sz="3600" dirty="0">
                          <a:solidFill>
                            <a:srgbClr val="000000"/>
                          </a:solidFill>
                          <a:latin typeface="Roboto Condensed"/>
                        </a:rPr>
                        <a:t> da </a:t>
                      </a:r>
                      <a:r>
                        <a:rPr lang="en-US" sz="3600" dirty="0" err="1">
                          <a:solidFill>
                            <a:srgbClr val="000000"/>
                          </a:solidFill>
                          <a:latin typeface="Roboto Condensed"/>
                        </a:rPr>
                        <a:t>diết</a:t>
                      </a:r>
                      <a:r>
                        <a:rPr lang="en-US" sz="3600" dirty="0">
                          <a:solidFill>
                            <a:srgbClr val="000000"/>
                          </a:solidFill>
                          <a:latin typeface="Roboto Condensed"/>
                        </a:rPr>
                        <a:t> </a:t>
                      </a:r>
                      <a:r>
                        <a:rPr lang="en-US" sz="3600" dirty="0" err="1">
                          <a:solidFill>
                            <a:srgbClr val="000000"/>
                          </a:solidFill>
                          <a:latin typeface="Roboto Condensed"/>
                        </a:rPr>
                        <a:t>điệu</a:t>
                      </a:r>
                      <a:r>
                        <a:rPr lang="en-US" sz="3600" dirty="0">
                          <a:solidFill>
                            <a:srgbClr val="000000"/>
                          </a:solidFill>
                          <a:latin typeface="Roboto Condensed"/>
                        </a:rPr>
                        <a:t> </a:t>
                      </a:r>
                      <a:r>
                        <a:rPr lang="en-US" sz="3600" dirty="0" err="1">
                          <a:solidFill>
                            <a:srgbClr val="000000"/>
                          </a:solidFill>
                          <a:latin typeface="Roboto Condensed"/>
                        </a:rPr>
                        <a:t>hát</a:t>
                      </a:r>
                      <a:r>
                        <a:rPr lang="en-US" sz="3600" dirty="0">
                          <a:solidFill>
                            <a:srgbClr val="000000"/>
                          </a:solidFill>
                          <a:latin typeface="Roboto Condensed"/>
                        </a:rPr>
                        <a:t> </a:t>
                      </a:r>
                      <a:r>
                        <a:rPr lang="en-US" sz="3600" dirty="0" err="1">
                          <a:solidFill>
                            <a:srgbClr val="000000"/>
                          </a:solidFill>
                          <a:latin typeface="Roboto Condensed"/>
                        </a:rPr>
                        <a:t>ru</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quê</a:t>
                      </a:r>
                      <a:r>
                        <a:rPr lang="en-US" sz="3600" dirty="0">
                          <a:solidFill>
                            <a:srgbClr val="000000"/>
                          </a:solidFill>
                          <a:latin typeface="Roboto Condensed"/>
                        </a:rPr>
                        <a:t> </a:t>
                      </a:r>
                      <a:r>
                        <a:rPr lang="en-US" sz="3600" dirty="0" err="1">
                          <a:solidFill>
                            <a:srgbClr val="000000"/>
                          </a:solidFill>
                          <a:latin typeface="Roboto Condensed"/>
                        </a:rPr>
                        <a:t>hương</a:t>
                      </a:r>
                      <a:r>
                        <a:rPr lang="en-US" sz="3600" dirty="0">
                          <a:solidFill>
                            <a:srgbClr val="000000"/>
                          </a:solidFill>
                          <a:latin typeface="Roboto Condensed"/>
                        </a:rPr>
                        <a:t>.</a:t>
                      </a:r>
                      <a:endParaRPr lang="en-US" sz="1100" dirty="0"/>
                    </a:p>
                    <a:p>
                      <a:pPr marL="777240" lvl="1" indent="-388620">
                        <a:lnSpc>
                          <a:spcPts val="5040"/>
                        </a:lnSpc>
                        <a:buFont typeface="Arial"/>
                        <a:buChar char="•"/>
                      </a:pPr>
                      <a:r>
                        <a:rPr lang="en-US" sz="3600" dirty="0" err="1">
                          <a:solidFill>
                            <a:srgbClr val="000000"/>
                          </a:solidFill>
                          <a:latin typeface="Roboto Condensed"/>
                        </a:rPr>
                        <a:t>Tình</a:t>
                      </a:r>
                      <a:r>
                        <a:rPr lang="en-US" sz="3600" dirty="0">
                          <a:solidFill>
                            <a:srgbClr val="000000"/>
                          </a:solidFill>
                          <a:latin typeface="Roboto Condensed"/>
                        </a:rPr>
                        <a:t> </a:t>
                      </a:r>
                      <a:r>
                        <a:rPr lang="en-US" sz="3600" dirty="0" err="1">
                          <a:solidFill>
                            <a:srgbClr val="000000"/>
                          </a:solidFill>
                          <a:latin typeface="Roboto Condensed"/>
                        </a:rPr>
                        <a:t>cảm</a:t>
                      </a:r>
                      <a:r>
                        <a:rPr lang="en-US" sz="3600" dirty="0">
                          <a:solidFill>
                            <a:srgbClr val="000000"/>
                          </a:solidFill>
                          <a:latin typeface="Roboto Condensed"/>
                        </a:rPr>
                        <a:t> </a:t>
                      </a:r>
                      <a:r>
                        <a:rPr lang="en-US" sz="3600" dirty="0" err="1">
                          <a:solidFill>
                            <a:srgbClr val="000000"/>
                          </a:solidFill>
                          <a:latin typeface="Roboto Condensed"/>
                        </a:rPr>
                        <a:t>ấy</a:t>
                      </a:r>
                      <a:r>
                        <a:rPr lang="en-US" sz="3600" dirty="0">
                          <a:solidFill>
                            <a:srgbClr val="000000"/>
                          </a:solidFill>
                          <a:latin typeface="Roboto Condensed"/>
                        </a:rPr>
                        <a:t> </a:t>
                      </a:r>
                      <a:r>
                        <a:rPr lang="en-US" sz="3600" dirty="0" err="1">
                          <a:solidFill>
                            <a:srgbClr val="000000"/>
                          </a:solidFill>
                          <a:latin typeface="Roboto Condensed"/>
                        </a:rPr>
                        <a:t>được</a:t>
                      </a:r>
                      <a:r>
                        <a:rPr lang="en-US" sz="3600" dirty="0">
                          <a:solidFill>
                            <a:srgbClr val="000000"/>
                          </a:solidFill>
                          <a:latin typeface="Roboto Condensed"/>
                        </a:rPr>
                        <a:t> </a:t>
                      </a:r>
                      <a:r>
                        <a:rPr lang="en-US" sz="3600" dirty="0" err="1">
                          <a:solidFill>
                            <a:srgbClr val="000000"/>
                          </a:solidFill>
                          <a:latin typeface="Roboto Condensed"/>
                        </a:rPr>
                        <a:t>bộc</a:t>
                      </a:r>
                      <a:r>
                        <a:rPr lang="en-US" sz="3600" dirty="0">
                          <a:solidFill>
                            <a:srgbClr val="000000"/>
                          </a:solidFill>
                          <a:latin typeface="Roboto Condensed"/>
                        </a:rPr>
                        <a:t> </a:t>
                      </a:r>
                      <a:r>
                        <a:rPr lang="en-US" sz="3600" dirty="0" err="1">
                          <a:solidFill>
                            <a:srgbClr val="000000"/>
                          </a:solidFill>
                          <a:latin typeface="Roboto Condensed"/>
                        </a:rPr>
                        <a:t>lộ</a:t>
                      </a:r>
                      <a:r>
                        <a:rPr lang="en-US" sz="3600" dirty="0">
                          <a:solidFill>
                            <a:srgbClr val="000000"/>
                          </a:solidFill>
                          <a:latin typeface="Roboto Condensed"/>
                        </a:rPr>
                        <a:t> </a:t>
                      </a:r>
                      <a:r>
                        <a:rPr lang="en-US" sz="3600" dirty="0" err="1">
                          <a:solidFill>
                            <a:srgbClr val="000000"/>
                          </a:solidFill>
                          <a:latin typeface="Roboto Condensed"/>
                        </a:rPr>
                        <a:t>trực</a:t>
                      </a:r>
                      <a:r>
                        <a:rPr lang="en-US" sz="3600" dirty="0">
                          <a:solidFill>
                            <a:srgbClr val="000000"/>
                          </a:solidFill>
                          <a:latin typeface="Roboto Condensed"/>
                        </a:rPr>
                        <a:t> </a:t>
                      </a:r>
                      <a:r>
                        <a:rPr lang="en-US" sz="3600" dirty="0" err="1">
                          <a:solidFill>
                            <a:srgbClr val="000000"/>
                          </a:solidFill>
                          <a:latin typeface="Roboto Condensed"/>
                        </a:rPr>
                        <a:t>tiếp</a:t>
                      </a:r>
                      <a:r>
                        <a:rPr lang="en-US" sz="3600" dirty="0">
                          <a:solidFill>
                            <a:srgbClr val="000000"/>
                          </a:solidFill>
                          <a:latin typeface="Roboto Condensed"/>
                        </a:rPr>
                        <a:t> qua </a:t>
                      </a:r>
                      <a:r>
                        <a:rPr lang="en-US" sz="3600" dirty="0" err="1">
                          <a:solidFill>
                            <a:srgbClr val="000000"/>
                          </a:solidFill>
                          <a:latin typeface="Roboto Condensed"/>
                        </a:rPr>
                        <a:t>các</a:t>
                      </a:r>
                      <a:r>
                        <a:rPr lang="en-US" sz="3600" dirty="0">
                          <a:solidFill>
                            <a:srgbClr val="000000"/>
                          </a:solidFill>
                          <a:latin typeface="Roboto Condensed"/>
                        </a:rPr>
                        <a:t> </a:t>
                      </a:r>
                      <a:r>
                        <a:rPr lang="en-US" sz="3600" dirty="0" err="1">
                          <a:solidFill>
                            <a:srgbClr val="000000"/>
                          </a:solidFill>
                          <a:latin typeface="Roboto Condensed"/>
                        </a:rPr>
                        <a:t>từ</a:t>
                      </a:r>
                      <a:r>
                        <a:rPr lang="en-US" sz="3600" dirty="0">
                          <a:solidFill>
                            <a:srgbClr val="000000"/>
                          </a:solidFill>
                          <a:latin typeface="Roboto Condensed"/>
                        </a:rPr>
                        <a:t> </a:t>
                      </a:r>
                      <a:r>
                        <a:rPr lang="en-US" sz="3600" dirty="0" err="1">
                          <a:solidFill>
                            <a:srgbClr val="000000"/>
                          </a:solidFill>
                          <a:latin typeface="Roboto Condensed"/>
                        </a:rPr>
                        <a:t>ngữ</a:t>
                      </a:r>
                      <a:r>
                        <a:rPr lang="en-US" sz="3600" dirty="0">
                          <a:solidFill>
                            <a:srgbClr val="000000"/>
                          </a:solidFill>
                          <a:latin typeface="Roboto Condensed"/>
                        </a:rPr>
                        <a:t>: “</a:t>
                      </a:r>
                      <a:r>
                        <a:rPr lang="en-US" sz="3600" dirty="0" err="1">
                          <a:solidFill>
                            <a:srgbClr val="000000"/>
                          </a:solidFill>
                          <a:latin typeface="Roboto Condensed"/>
                        </a:rPr>
                        <a:t>nhớ</a:t>
                      </a:r>
                      <a:r>
                        <a:rPr lang="en-US" sz="3600" dirty="0">
                          <a:solidFill>
                            <a:srgbClr val="000000"/>
                          </a:solidFill>
                          <a:latin typeface="Roboto Condensed"/>
                        </a:rPr>
                        <a:t>”, “</a:t>
                      </a:r>
                      <a:r>
                        <a:rPr lang="en-US" sz="3600" dirty="0" err="1">
                          <a:solidFill>
                            <a:srgbClr val="000000"/>
                          </a:solidFill>
                          <a:latin typeface="Roboto Condensed"/>
                        </a:rPr>
                        <a:t>xúc</a:t>
                      </a:r>
                      <a:r>
                        <a:rPr lang="en-US" sz="3600" dirty="0">
                          <a:solidFill>
                            <a:srgbClr val="000000"/>
                          </a:solidFill>
                          <a:latin typeface="Roboto Condensed"/>
                        </a:rPr>
                        <a:t> </a:t>
                      </a:r>
                      <a:r>
                        <a:rPr lang="en-US" sz="3600" dirty="0" err="1">
                          <a:solidFill>
                            <a:srgbClr val="000000"/>
                          </a:solidFill>
                          <a:latin typeface="Roboto Condensed"/>
                        </a:rPr>
                        <a:t>động</a:t>
                      </a:r>
                      <a:r>
                        <a:rPr lang="en-US" sz="3600" dirty="0">
                          <a:solidFill>
                            <a:srgbClr val="000000"/>
                          </a:solidFill>
                          <a:latin typeface="Roboto Condensed"/>
                        </a:rPr>
                        <a:t>”, “</a:t>
                      </a:r>
                      <a:r>
                        <a:rPr lang="en-US" sz="3600" dirty="0" err="1">
                          <a:solidFill>
                            <a:srgbClr val="000000"/>
                          </a:solidFill>
                          <a:latin typeface="Roboto Condensed"/>
                        </a:rPr>
                        <a:t>nhớ</a:t>
                      </a:r>
                      <a:r>
                        <a:rPr lang="en-US" sz="3600" dirty="0">
                          <a:solidFill>
                            <a:srgbClr val="000000"/>
                          </a:solidFill>
                          <a:latin typeface="Roboto Condensed"/>
                        </a:rPr>
                        <a:t> </a:t>
                      </a:r>
                      <a:r>
                        <a:rPr lang="en-US" sz="3600" dirty="0" err="1">
                          <a:solidFill>
                            <a:srgbClr val="000000"/>
                          </a:solidFill>
                          <a:latin typeface="Roboto Condensed"/>
                        </a:rPr>
                        <a:t>nhà</a:t>
                      </a:r>
                      <a:r>
                        <a:rPr lang="en-US" sz="3600" dirty="0">
                          <a:solidFill>
                            <a:srgbClr val="000000"/>
                          </a:solidFill>
                          <a:latin typeface="Roboto Condensed"/>
                        </a:rPr>
                        <a:t> </a:t>
                      </a:r>
                      <a:r>
                        <a:rPr lang="en-US" sz="3600" dirty="0" err="1">
                          <a:solidFill>
                            <a:srgbClr val="000000"/>
                          </a:solidFill>
                          <a:latin typeface="Roboto Condensed"/>
                        </a:rPr>
                        <a:t>như</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a:t>
                      </a:r>
                      <a:r>
                        <a:rPr lang="en-US" sz="3600" dirty="0" err="1">
                          <a:solidFill>
                            <a:srgbClr val="000000"/>
                          </a:solidFill>
                          <a:latin typeface="Roboto Condensed"/>
                        </a:rPr>
                        <a:t>đứa</a:t>
                      </a:r>
                      <a:r>
                        <a:rPr lang="en-US" sz="3600" dirty="0">
                          <a:solidFill>
                            <a:srgbClr val="000000"/>
                          </a:solidFill>
                          <a:latin typeface="Roboto Condensed"/>
                        </a:rPr>
                        <a:t> </a:t>
                      </a:r>
                      <a:r>
                        <a:rPr lang="en-US" sz="3600" dirty="0" err="1">
                          <a:solidFill>
                            <a:srgbClr val="000000"/>
                          </a:solidFill>
                          <a:latin typeface="Roboto Condensed"/>
                        </a:rPr>
                        <a:t>trẻ</a:t>
                      </a:r>
                      <a:r>
                        <a:rPr lang="en-US" sz="3600" dirty="0">
                          <a:solidFill>
                            <a:srgbClr val="000000"/>
                          </a:solidFill>
                          <a:latin typeface="Roboto Condensed"/>
                        </a:rPr>
                        <a:t>”, “</a:t>
                      </a:r>
                      <a:r>
                        <a:rPr lang="en-US" sz="3600" dirty="0" err="1">
                          <a:solidFill>
                            <a:srgbClr val="000000"/>
                          </a:solidFill>
                          <a:latin typeface="Roboto Condensed"/>
                        </a:rPr>
                        <a:t>thấm</a:t>
                      </a:r>
                      <a:r>
                        <a:rPr lang="en-US" sz="3600" dirty="0">
                          <a:solidFill>
                            <a:srgbClr val="000000"/>
                          </a:solidFill>
                          <a:latin typeface="Roboto Condensed"/>
                        </a:rPr>
                        <a:t> </a:t>
                      </a:r>
                      <a:r>
                        <a:rPr lang="en-US" sz="3600" dirty="0" err="1">
                          <a:solidFill>
                            <a:srgbClr val="000000"/>
                          </a:solidFill>
                          <a:latin typeface="Roboto Condensed"/>
                        </a:rPr>
                        <a:t>thía</a:t>
                      </a:r>
                      <a:r>
                        <a:rPr lang="en-US" sz="3600" dirty="0">
                          <a:solidFill>
                            <a:srgbClr val="000000"/>
                          </a:solidFill>
                          <a:latin typeface="Roboto Condensed"/>
                        </a:rPr>
                        <a:t> và </a:t>
                      </a:r>
                      <a:r>
                        <a:rPr lang="en-US" sz="3600" dirty="0" err="1">
                          <a:solidFill>
                            <a:srgbClr val="000000"/>
                          </a:solidFill>
                          <a:latin typeface="Roboto Condensed"/>
                        </a:rPr>
                        <a:t>buồn</a:t>
                      </a:r>
                      <a:r>
                        <a:rPr lang="en-US" sz="3600" dirty="0">
                          <a:solidFill>
                            <a:srgbClr val="000000"/>
                          </a:solidFill>
                          <a:latin typeface="Roboto Condensed"/>
                        </a:rPr>
                        <a:t> </a:t>
                      </a:r>
                      <a:r>
                        <a:rPr lang="en-US" sz="3600" dirty="0" err="1">
                          <a:solidFill>
                            <a:srgbClr val="000000"/>
                          </a:solidFill>
                          <a:latin typeface="Roboto Condensed"/>
                        </a:rPr>
                        <a:t>mang</a:t>
                      </a:r>
                      <a:r>
                        <a:rPr lang="en-US" sz="3600" dirty="0">
                          <a:solidFill>
                            <a:srgbClr val="000000"/>
                          </a:solidFill>
                          <a:latin typeface="Roboto Condensed"/>
                        </a:rPr>
                        <a:t> </a:t>
                      </a:r>
                      <a:r>
                        <a:rPr lang="en-US" sz="3600" dirty="0" err="1">
                          <a:solidFill>
                            <a:srgbClr val="000000"/>
                          </a:solidFill>
                          <a:latin typeface="Roboto Condensed"/>
                        </a:rPr>
                        <a:t>mang</a:t>
                      </a:r>
                      <a:r>
                        <a:rPr lang="en-US" sz="3600" dirty="0">
                          <a:solidFill>
                            <a:srgbClr val="000000"/>
                          </a:solidFill>
                          <a:latin typeface="Roboto Condensed"/>
                        </a:rPr>
                        <a:t>”.</a:t>
                      </a:r>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2"/>
                  </a:ext>
                </a:extLst>
              </a:tr>
              <a:tr h="1594074">
                <a:tc>
                  <a:txBody>
                    <a:bodyPr/>
                    <a:lstStyle/>
                    <a:p>
                      <a:pPr algn="ctr">
                        <a:lnSpc>
                          <a:spcPts val="5040"/>
                        </a:lnSpc>
                        <a:defRPr/>
                      </a:pPr>
                      <a:r>
                        <a:rPr lang="en-US" sz="3600">
                          <a:solidFill>
                            <a:srgbClr val="4A7F61"/>
                          </a:solidFill>
                          <a:latin typeface="Roboto Condensed Bold"/>
                        </a:rPr>
                        <a:t>Ngôn ngữ</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solidFill>
                      <a:srgbClr val="CEDDB1"/>
                    </a:solidFill>
                  </a:tcPr>
                </a:tc>
                <a:tc>
                  <a:txBody>
                    <a:bodyPr/>
                    <a:lstStyle/>
                    <a:p>
                      <a:pPr algn="just">
                        <a:lnSpc>
                          <a:spcPts val="5040"/>
                        </a:lnSpc>
                        <a:defRPr/>
                      </a:pPr>
                      <a:r>
                        <a:rPr lang="en-US" sz="3600">
                          <a:solidFill>
                            <a:srgbClr val="000000"/>
                          </a:solidFill>
                          <a:latin typeface="Roboto Condensed"/>
                        </a:rPr>
                        <a:t>Giàu hình ảnh, giàu chất thơ</a:t>
                      </a:r>
                      <a:endParaRPr lang="en-US" sz="1100"/>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tc>
                  <a:txBody>
                    <a:bodyPr/>
                    <a:lstStyle/>
                    <a:p>
                      <a:pPr marL="777240" lvl="1" indent="-388620" algn="l">
                        <a:lnSpc>
                          <a:spcPts val="5040"/>
                        </a:lnSpc>
                        <a:buFont typeface="Arial"/>
                        <a:buChar char="•"/>
                        <a:defRPr/>
                      </a:pPr>
                      <a:r>
                        <a:rPr lang="en-US" sz="3600" dirty="0">
                          <a:solidFill>
                            <a:srgbClr val="000000"/>
                          </a:solidFill>
                          <a:latin typeface="Roboto Condensed"/>
                        </a:rPr>
                        <a:t>Từ </a:t>
                      </a:r>
                      <a:r>
                        <a:rPr lang="en-US" sz="3600" dirty="0" err="1">
                          <a:solidFill>
                            <a:srgbClr val="000000"/>
                          </a:solidFill>
                          <a:latin typeface="Roboto Condensed"/>
                        </a:rPr>
                        <a:t>ngữ</a:t>
                      </a:r>
                      <a:r>
                        <a:rPr lang="en-US" sz="3600" dirty="0">
                          <a:solidFill>
                            <a:srgbClr val="000000"/>
                          </a:solidFill>
                          <a:latin typeface="Roboto Condensed"/>
                        </a:rPr>
                        <a:t> </a:t>
                      </a:r>
                      <a:r>
                        <a:rPr lang="en-US" sz="3600" dirty="0" err="1">
                          <a:solidFill>
                            <a:srgbClr val="000000"/>
                          </a:solidFill>
                          <a:latin typeface="Roboto Condensed"/>
                        </a:rPr>
                        <a:t>giàu</a:t>
                      </a:r>
                      <a:r>
                        <a:rPr lang="en-US" sz="3600" dirty="0">
                          <a:solidFill>
                            <a:srgbClr val="000000"/>
                          </a:solidFill>
                          <a:latin typeface="Roboto Condensed"/>
                        </a:rPr>
                        <a:t> </a:t>
                      </a:r>
                      <a:r>
                        <a:rPr lang="en-US" sz="3600" dirty="0" err="1">
                          <a:solidFill>
                            <a:srgbClr val="000000"/>
                          </a:solidFill>
                          <a:latin typeface="Roboto Condensed"/>
                        </a:rPr>
                        <a:t>hình</a:t>
                      </a:r>
                      <a:r>
                        <a:rPr lang="en-US" sz="3600" dirty="0">
                          <a:solidFill>
                            <a:srgbClr val="000000"/>
                          </a:solidFill>
                          <a:latin typeface="Roboto Condensed"/>
                        </a:rPr>
                        <a:t> </a:t>
                      </a:r>
                      <a:r>
                        <a:rPr lang="en-US" sz="3600" dirty="0" err="1">
                          <a:solidFill>
                            <a:srgbClr val="000000"/>
                          </a:solidFill>
                          <a:latin typeface="Roboto Condensed"/>
                        </a:rPr>
                        <a:t>ảnh</a:t>
                      </a:r>
                      <a:r>
                        <a:rPr lang="en-US" sz="3600" dirty="0">
                          <a:solidFill>
                            <a:srgbClr val="000000"/>
                          </a:solidFill>
                          <a:latin typeface="Roboto Condensed"/>
                        </a:rPr>
                        <a:t>, </a:t>
                      </a:r>
                      <a:r>
                        <a:rPr lang="en-US" sz="3600" dirty="0" err="1">
                          <a:solidFill>
                            <a:srgbClr val="000000"/>
                          </a:solidFill>
                          <a:latin typeface="Roboto Condensed"/>
                        </a:rPr>
                        <a:t>giàu</a:t>
                      </a:r>
                      <a:r>
                        <a:rPr lang="en-US" sz="3600" dirty="0">
                          <a:solidFill>
                            <a:srgbClr val="000000"/>
                          </a:solidFill>
                          <a:latin typeface="Roboto Condensed"/>
                        </a:rPr>
                        <a:t> </a:t>
                      </a:r>
                      <a:r>
                        <a:rPr lang="en-US" sz="3600" dirty="0" err="1">
                          <a:solidFill>
                            <a:srgbClr val="000000"/>
                          </a:solidFill>
                          <a:latin typeface="Roboto Condensed"/>
                        </a:rPr>
                        <a:t>nhịp</a:t>
                      </a:r>
                      <a:r>
                        <a:rPr lang="en-US" sz="3600" dirty="0">
                          <a:solidFill>
                            <a:srgbClr val="000000"/>
                          </a:solidFill>
                          <a:latin typeface="Roboto Condensed"/>
                        </a:rPr>
                        <a:t> </a:t>
                      </a:r>
                      <a:r>
                        <a:rPr lang="en-US" sz="3600" dirty="0" err="1">
                          <a:solidFill>
                            <a:srgbClr val="000000"/>
                          </a:solidFill>
                          <a:latin typeface="Roboto Condensed"/>
                        </a:rPr>
                        <a:t>điệu</a:t>
                      </a:r>
                      <a:endParaRPr lang="en-US" sz="1100" dirty="0"/>
                    </a:p>
                    <a:p>
                      <a:pPr marL="777240" lvl="1" indent="-388620">
                        <a:lnSpc>
                          <a:spcPts val="5040"/>
                        </a:lnSpc>
                        <a:buFont typeface="Arial"/>
                        <a:buChar char="•"/>
                      </a:pPr>
                      <a:r>
                        <a:rPr lang="en-US" sz="3600" dirty="0" err="1">
                          <a:solidFill>
                            <a:srgbClr val="000000"/>
                          </a:solidFill>
                          <a:latin typeface="Roboto Condensed"/>
                        </a:rPr>
                        <a:t>Biện</a:t>
                      </a:r>
                      <a:r>
                        <a:rPr lang="en-US" sz="3600" dirty="0">
                          <a:solidFill>
                            <a:srgbClr val="000000"/>
                          </a:solidFill>
                          <a:latin typeface="Roboto Condensed"/>
                        </a:rPr>
                        <a:t> </a:t>
                      </a:r>
                      <a:r>
                        <a:rPr lang="en-US" sz="3600" dirty="0" err="1">
                          <a:solidFill>
                            <a:srgbClr val="000000"/>
                          </a:solidFill>
                          <a:latin typeface="Roboto Condensed"/>
                        </a:rPr>
                        <a:t>pháp</a:t>
                      </a:r>
                      <a:r>
                        <a:rPr lang="en-US" sz="3600" dirty="0">
                          <a:solidFill>
                            <a:srgbClr val="000000"/>
                          </a:solidFill>
                          <a:latin typeface="Roboto Condensed"/>
                        </a:rPr>
                        <a:t> </a:t>
                      </a:r>
                      <a:r>
                        <a:rPr lang="en-US" sz="3600" dirty="0" err="1">
                          <a:solidFill>
                            <a:srgbClr val="000000"/>
                          </a:solidFill>
                          <a:latin typeface="Roboto Condensed"/>
                        </a:rPr>
                        <a:t>điệp</a:t>
                      </a:r>
                      <a:r>
                        <a:rPr lang="en-US" sz="3600" dirty="0">
                          <a:solidFill>
                            <a:srgbClr val="000000"/>
                          </a:solidFill>
                          <a:latin typeface="Roboto Condensed"/>
                        </a:rPr>
                        <a:t> </a:t>
                      </a:r>
                      <a:r>
                        <a:rPr lang="en-US" sz="3600" dirty="0" err="1">
                          <a:solidFill>
                            <a:srgbClr val="000000"/>
                          </a:solidFill>
                          <a:latin typeface="Roboto Condensed"/>
                        </a:rPr>
                        <a:t>ngữ</a:t>
                      </a:r>
                      <a:r>
                        <a:rPr lang="en-US" sz="3600" dirty="0">
                          <a:solidFill>
                            <a:srgbClr val="000000"/>
                          </a:solidFill>
                          <a:latin typeface="Roboto Condensed"/>
                        </a:rPr>
                        <a:t>, </a:t>
                      </a:r>
                      <a:r>
                        <a:rPr lang="en-US" sz="3600" dirty="0" err="1">
                          <a:solidFill>
                            <a:srgbClr val="000000"/>
                          </a:solidFill>
                          <a:latin typeface="Roboto Condensed"/>
                        </a:rPr>
                        <a:t>liệt</a:t>
                      </a:r>
                      <a:r>
                        <a:rPr lang="en-US" sz="3600" dirty="0">
                          <a:solidFill>
                            <a:srgbClr val="000000"/>
                          </a:solidFill>
                          <a:latin typeface="Roboto Condensed"/>
                        </a:rPr>
                        <a:t> </a:t>
                      </a:r>
                      <a:r>
                        <a:rPr lang="en-US" sz="3600" dirty="0" err="1">
                          <a:solidFill>
                            <a:srgbClr val="000000"/>
                          </a:solidFill>
                          <a:latin typeface="Roboto Condensed"/>
                        </a:rPr>
                        <a:t>kê</a:t>
                      </a:r>
                      <a:endParaRPr lang="en-US" sz="3600" dirty="0">
                        <a:solidFill>
                          <a:srgbClr val="000000"/>
                        </a:solidFill>
                        <a:latin typeface="Roboto Condensed"/>
                      </a:endParaRPr>
                    </a:p>
                  </a:txBody>
                  <a:tcPr marL="114300" marR="114300" marT="114300" marB="114300" anchor="ctr">
                    <a:lnL w="19050" cap="flat" cmpd="sng" algn="ctr">
                      <a:solidFill>
                        <a:srgbClr val="7E4D55"/>
                      </a:solidFill>
                      <a:prstDash val="solid"/>
                      <a:round/>
                      <a:headEnd type="none" w="med" len="med"/>
                      <a:tailEnd type="none" w="med" len="med"/>
                    </a:lnL>
                    <a:lnR w="19050" cap="flat" cmpd="sng" algn="ctr">
                      <a:solidFill>
                        <a:srgbClr val="7E4D55"/>
                      </a:solidFill>
                      <a:prstDash val="solid"/>
                      <a:round/>
                      <a:headEnd type="none" w="med" len="med"/>
                      <a:tailEnd type="none" w="med" len="med"/>
                    </a:lnR>
                    <a:lnT w="19050" cap="flat" cmpd="sng" algn="ctr">
                      <a:solidFill>
                        <a:srgbClr val="7E4D55"/>
                      </a:solidFill>
                      <a:prstDash val="solid"/>
                      <a:round/>
                      <a:headEnd type="none" w="med" len="med"/>
                      <a:tailEnd type="none" w="med" len="med"/>
                    </a:lnT>
                    <a:lnB w="19050"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497" t="11345" r="3229" b="9906"/>
          <a:stretch>
            <a:fillRect/>
          </a:stretch>
        </p:blipFill>
        <p:spPr>
          <a:xfrm>
            <a:off x="0" y="0"/>
            <a:ext cx="18288000" cy="10287000"/>
          </a:xfrm>
          <a:prstGeom prst="rect">
            <a:avLst/>
          </a:prstGeom>
        </p:spPr>
      </p:pic>
      <p:grpSp>
        <p:nvGrpSpPr>
          <p:cNvPr id="3" name="Group 3"/>
          <p:cNvGrpSpPr/>
          <p:nvPr/>
        </p:nvGrpSpPr>
        <p:grpSpPr>
          <a:xfrm rot="497985">
            <a:off x="-2285849" y="-3168131"/>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871">
            <a:off x="2492981" y="1404291"/>
            <a:ext cx="13952082" cy="755949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03651">
            <a:off x="1790440" y="4840417"/>
            <a:ext cx="2828832" cy="465825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07011" y="-231193"/>
            <a:ext cx="2767267" cy="282899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72464" y="686743"/>
            <a:ext cx="496559" cy="49655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181780" y="7285431"/>
            <a:ext cx="496559" cy="496559"/>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465788">
            <a:off x="9842981" y="1603920"/>
            <a:ext cx="2419435" cy="999905"/>
          </a:xfrm>
          <a:prstGeom prst="rect">
            <a:avLst/>
          </a:prstGeom>
        </p:spPr>
      </p:pic>
      <p:sp>
        <p:nvSpPr>
          <p:cNvPr id="12" name="TextBox 12"/>
          <p:cNvSpPr txBox="1"/>
          <p:nvPr/>
        </p:nvSpPr>
        <p:spPr>
          <a:xfrm>
            <a:off x="4750535" y="2886800"/>
            <a:ext cx="8940416" cy="4646910"/>
          </a:xfrm>
          <a:prstGeom prst="rect">
            <a:avLst/>
          </a:prstGeom>
        </p:spPr>
        <p:txBody>
          <a:bodyPr lIns="0" tIns="0" rIns="0" bIns="0" rtlCol="0" anchor="t">
            <a:spAutoFit/>
          </a:bodyPr>
          <a:lstStyle/>
          <a:p>
            <a:pPr algn="ctr">
              <a:lnSpc>
                <a:spcPts val="5320"/>
              </a:lnSpc>
            </a:pPr>
            <a:r>
              <a:rPr lang="en-US" sz="3800" dirty="0" err="1">
                <a:solidFill>
                  <a:srgbClr val="000000"/>
                </a:solidFill>
                <a:latin typeface="Roboto Condensed Bold"/>
              </a:rPr>
              <a:t>Kết</a:t>
            </a:r>
            <a:r>
              <a:rPr lang="en-US" sz="3800" dirty="0">
                <a:solidFill>
                  <a:srgbClr val="000000"/>
                </a:solidFill>
                <a:latin typeface="Roboto Condensed Bold"/>
              </a:rPr>
              <a:t> </a:t>
            </a:r>
            <a:r>
              <a:rPr lang="en-US" sz="3800" dirty="0" err="1">
                <a:solidFill>
                  <a:srgbClr val="000000"/>
                </a:solidFill>
                <a:latin typeface="Roboto Condensed Bold"/>
              </a:rPr>
              <a:t>nối</a:t>
            </a:r>
            <a:r>
              <a:rPr lang="en-US" sz="3800" dirty="0">
                <a:solidFill>
                  <a:srgbClr val="000000"/>
                </a:solidFill>
                <a:latin typeface="Roboto Condensed Bold"/>
              </a:rPr>
              <a:t> </a:t>
            </a:r>
            <a:r>
              <a:rPr lang="en-US" sz="3800" dirty="0" err="1">
                <a:solidFill>
                  <a:srgbClr val="000000"/>
                </a:solidFill>
                <a:latin typeface="Roboto Condensed Bold"/>
              </a:rPr>
              <a:t>đọc</a:t>
            </a:r>
            <a:r>
              <a:rPr lang="en-US" sz="3800" dirty="0">
                <a:solidFill>
                  <a:srgbClr val="000000"/>
                </a:solidFill>
                <a:latin typeface="Roboto Condensed Bold"/>
              </a:rPr>
              <a:t> - </a:t>
            </a:r>
            <a:r>
              <a:rPr lang="en-US" sz="3800" dirty="0" err="1">
                <a:solidFill>
                  <a:srgbClr val="000000"/>
                </a:solidFill>
                <a:latin typeface="Roboto Condensed Bold"/>
              </a:rPr>
              <a:t>viết</a:t>
            </a:r>
            <a:r>
              <a:rPr lang="en-US" sz="3800" dirty="0">
                <a:solidFill>
                  <a:srgbClr val="000000"/>
                </a:solidFill>
                <a:latin typeface="Roboto Condensed Bold"/>
              </a:rPr>
              <a:t>: </a:t>
            </a:r>
          </a:p>
          <a:p>
            <a:pPr algn="ctr">
              <a:lnSpc>
                <a:spcPts val="5320"/>
              </a:lnSpc>
              <a:spcBef>
                <a:spcPct val="0"/>
              </a:spcBef>
            </a:pPr>
            <a:r>
              <a:rPr lang="en-US" sz="3800" dirty="0" err="1">
                <a:solidFill>
                  <a:srgbClr val="000000"/>
                </a:solidFill>
                <a:latin typeface="Roboto Condensed"/>
              </a:rPr>
              <a:t>Hát</a:t>
            </a:r>
            <a:r>
              <a:rPr lang="en-US" sz="3800" dirty="0">
                <a:solidFill>
                  <a:srgbClr val="000000"/>
                </a:solidFill>
                <a:latin typeface="Roboto Condensed"/>
              </a:rPr>
              <a:t> </a:t>
            </a:r>
            <a:r>
              <a:rPr lang="en-US" sz="3800" dirty="0" err="1">
                <a:solidFill>
                  <a:srgbClr val="000000"/>
                </a:solidFill>
                <a:latin typeface="Roboto Condensed"/>
              </a:rPr>
              <a:t>ru</a:t>
            </a:r>
            <a:r>
              <a:rPr lang="en-US" sz="3800" dirty="0">
                <a:solidFill>
                  <a:srgbClr val="000000"/>
                </a:solidFill>
                <a:latin typeface="Roboto Condensed"/>
              </a:rPr>
              <a:t> </a:t>
            </a:r>
            <a:r>
              <a:rPr lang="en-US" sz="3800" dirty="0" err="1">
                <a:solidFill>
                  <a:srgbClr val="000000"/>
                </a:solidFill>
                <a:latin typeface="Roboto Condensed"/>
              </a:rPr>
              <a:t>là</a:t>
            </a:r>
            <a:r>
              <a:rPr lang="en-US" sz="3800" dirty="0">
                <a:solidFill>
                  <a:srgbClr val="000000"/>
                </a:solidFill>
                <a:latin typeface="Roboto Condensed"/>
              </a:rPr>
              <a:t> </a:t>
            </a:r>
            <a:r>
              <a:rPr lang="en-US" sz="3800" dirty="0" err="1">
                <a:solidFill>
                  <a:srgbClr val="000000"/>
                </a:solidFill>
                <a:latin typeface="Roboto Condensed"/>
              </a:rPr>
              <a:t>một</a:t>
            </a:r>
            <a:r>
              <a:rPr lang="en-US" sz="3800" dirty="0">
                <a:solidFill>
                  <a:srgbClr val="000000"/>
                </a:solidFill>
                <a:latin typeface="Roboto Condensed"/>
              </a:rPr>
              <a:t> </a:t>
            </a:r>
            <a:r>
              <a:rPr lang="en-US" sz="3800" dirty="0" err="1">
                <a:solidFill>
                  <a:srgbClr val="000000"/>
                </a:solidFill>
                <a:latin typeface="Roboto Condensed"/>
              </a:rPr>
              <a:t>trong</a:t>
            </a:r>
            <a:r>
              <a:rPr lang="en-US" sz="3800" dirty="0">
                <a:solidFill>
                  <a:srgbClr val="000000"/>
                </a:solidFill>
                <a:latin typeface="Roboto Condensed"/>
              </a:rPr>
              <a:t> </a:t>
            </a:r>
            <a:r>
              <a:rPr lang="en-US" sz="3800" dirty="0" err="1">
                <a:solidFill>
                  <a:srgbClr val="000000"/>
                </a:solidFill>
                <a:latin typeface="Roboto Condensed"/>
              </a:rPr>
              <a:t>những</a:t>
            </a:r>
            <a:r>
              <a:rPr lang="en-US" sz="3800" dirty="0">
                <a:solidFill>
                  <a:srgbClr val="000000"/>
                </a:solidFill>
                <a:latin typeface="Roboto Condensed"/>
              </a:rPr>
              <a:t> </a:t>
            </a:r>
            <a:r>
              <a:rPr lang="en-US" sz="3800" dirty="0" err="1">
                <a:solidFill>
                  <a:srgbClr val="000000"/>
                </a:solidFill>
                <a:latin typeface="Roboto Condensed"/>
              </a:rPr>
              <a:t>nét</a:t>
            </a:r>
            <a:r>
              <a:rPr lang="en-US" sz="3800" dirty="0">
                <a:solidFill>
                  <a:srgbClr val="000000"/>
                </a:solidFill>
                <a:latin typeface="Roboto Condensed"/>
              </a:rPr>
              <a:t> </a:t>
            </a:r>
            <a:r>
              <a:rPr lang="en-US" sz="3800" dirty="0" err="1">
                <a:solidFill>
                  <a:srgbClr val="000000"/>
                </a:solidFill>
                <a:latin typeface="Roboto Condensed"/>
              </a:rPr>
              <a:t>đẹp</a:t>
            </a:r>
            <a:r>
              <a:rPr lang="en-US" sz="3800" dirty="0">
                <a:solidFill>
                  <a:srgbClr val="000000"/>
                </a:solidFill>
                <a:latin typeface="Roboto Condensed"/>
              </a:rPr>
              <a:t> </a:t>
            </a:r>
            <a:r>
              <a:rPr lang="en-US" sz="3800" dirty="0" err="1">
                <a:solidFill>
                  <a:srgbClr val="000000"/>
                </a:solidFill>
                <a:latin typeface="Roboto Condensed"/>
              </a:rPr>
              <a:t>của</a:t>
            </a:r>
            <a:r>
              <a:rPr lang="en-US" sz="3800" dirty="0">
                <a:solidFill>
                  <a:srgbClr val="000000"/>
                </a:solidFill>
                <a:latin typeface="Roboto Condensed"/>
              </a:rPr>
              <a:t> </a:t>
            </a:r>
            <a:r>
              <a:rPr lang="en-US" sz="3800" dirty="0" err="1">
                <a:solidFill>
                  <a:srgbClr val="000000"/>
                </a:solidFill>
                <a:latin typeface="Roboto Condensed"/>
              </a:rPr>
              <a:t>văn</a:t>
            </a:r>
            <a:r>
              <a:rPr lang="en-US" sz="3800" dirty="0">
                <a:solidFill>
                  <a:srgbClr val="000000"/>
                </a:solidFill>
                <a:latin typeface="Roboto Condensed"/>
              </a:rPr>
              <a:t> </a:t>
            </a:r>
            <a:r>
              <a:rPr lang="en-US" sz="3800" dirty="0" err="1">
                <a:solidFill>
                  <a:srgbClr val="000000"/>
                </a:solidFill>
                <a:latin typeface="Roboto Condensed"/>
              </a:rPr>
              <a:t>hóa</a:t>
            </a:r>
            <a:r>
              <a:rPr lang="en-US" sz="3800" dirty="0">
                <a:solidFill>
                  <a:srgbClr val="000000"/>
                </a:solidFill>
                <a:latin typeface="Roboto Condensed"/>
              </a:rPr>
              <a:t> Việt </a:t>
            </a:r>
            <a:r>
              <a:rPr lang="en-US" sz="3800" dirty="0" err="1">
                <a:solidFill>
                  <a:srgbClr val="000000"/>
                </a:solidFill>
                <a:latin typeface="Roboto Condensed"/>
              </a:rPr>
              <a:t>từ</a:t>
            </a:r>
            <a:r>
              <a:rPr lang="en-US" sz="3800" dirty="0">
                <a:solidFill>
                  <a:srgbClr val="000000"/>
                </a:solidFill>
                <a:latin typeface="Roboto Condensed"/>
              </a:rPr>
              <a:t> </a:t>
            </a:r>
            <a:r>
              <a:rPr lang="en-US" sz="3800" dirty="0" err="1">
                <a:solidFill>
                  <a:srgbClr val="000000"/>
                </a:solidFill>
                <a:latin typeface="Roboto Condensed"/>
              </a:rPr>
              <a:t>thời</a:t>
            </a:r>
            <a:r>
              <a:rPr lang="en-US" sz="3800" dirty="0">
                <a:solidFill>
                  <a:srgbClr val="000000"/>
                </a:solidFill>
                <a:latin typeface="Roboto Condensed"/>
              </a:rPr>
              <a:t> </a:t>
            </a:r>
            <a:r>
              <a:rPr lang="en-US" sz="3800" dirty="0" err="1">
                <a:solidFill>
                  <a:srgbClr val="000000"/>
                </a:solidFill>
                <a:latin typeface="Roboto Condensed"/>
              </a:rPr>
              <a:t>xa</a:t>
            </a:r>
            <a:r>
              <a:rPr lang="en-US" sz="3800" dirty="0">
                <a:solidFill>
                  <a:srgbClr val="000000"/>
                </a:solidFill>
                <a:latin typeface="Roboto Condensed"/>
              </a:rPr>
              <a:t> </a:t>
            </a:r>
            <a:r>
              <a:rPr lang="en-US" sz="3800" dirty="0" err="1">
                <a:solidFill>
                  <a:srgbClr val="000000"/>
                </a:solidFill>
                <a:latin typeface="Roboto Condensed"/>
              </a:rPr>
              <a:t>xưa</a:t>
            </a:r>
            <a:r>
              <a:rPr lang="en-US" sz="3800" dirty="0">
                <a:solidFill>
                  <a:srgbClr val="000000"/>
                </a:solidFill>
                <a:latin typeface="Roboto Condensed"/>
              </a:rPr>
              <a:t>. </a:t>
            </a:r>
            <a:r>
              <a:rPr lang="en-US" sz="3800" dirty="0" err="1">
                <a:solidFill>
                  <a:srgbClr val="000000"/>
                </a:solidFill>
                <a:latin typeface="Roboto Condensed"/>
              </a:rPr>
              <a:t>Tuy</a:t>
            </a:r>
            <a:r>
              <a:rPr lang="en-US" sz="3800" dirty="0">
                <a:solidFill>
                  <a:srgbClr val="000000"/>
                </a:solidFill>
                <a:latin typeface="Roboto Condensed"/>
              </a:rPr>
              <a:t> </a:t>
            </a:r>
            <a:r>
              <a:rPr lang="en-US" sz="3800" dirty="0" err="1">
                <a:solidFill>
                  <a:srgbClr val="000000"/>
                </a:solidFill>
                <a:latin typeface="Roboto Condensed"/>
              </a:rPr>
              <a:t>nhiên</a:t>
            </a:r>
            <a:r>
              <a:rPr lang="en-US" sz="3800" dirty="0">
                <a:solidFill>
                  <a:srgbClr val="000000"/>
                </a:solidFill>
                <a:latin typeface="Roboto Condensed"/>
              </a:rPr>
              <a:t>, </a:t>
            </a:r>
            <a:r>
              <a:rPr lang="en-US" sz="3800" dirty="0" err="1">
                <a:solidFill>
                  <a:srgbClr val="000000"/>
                </a:solidFill>
                <a:latin typeface="Roboto Condensed"/>
              </a:rPr>
              <a:t>giới</a:t>
            </a:r>
            <a:r>
              <a:rPr lang="en-US" sz="3800" dirty="0">
                <a:solidFill>
                  <a:srgbClr val="000000"/>
                </a:solidFill>
                <a:latin typeface="Roboto Condensed"/>
              </a:rPr>
              <a:t> </a:t>
            </a:r>
            <a:r>
              <a:rPr lang="en-US" sz="3800" dirty="0" err="1">
                <a:solidFill>
                  <a:srgbClr val="000000"/>
                </a:solidFill>
                <a:latin typeface="Roboto Condensed"/>
              </a:rPr>
              <a:t>trẻ</a:t>
            </a:r>
            <a:r>
              <a:rPr lang="en-US" sz="3800" dirty="0">
                <a:solidFill>
                  <a:srgbClr val="000000"/>
                </a:solidFill>
                <a:latin typeface="Roboto Condensed"/>
              </a:rPr>
              <a:t> </a:t>
            </a:r>
            <a:r>
              <a:rPr lang="en-US" sz="3800" dirty="0" err="1">
                <a:solidFill>
                  <a:srgbClr val="000000"/>
                </a:solidFill>
                <a:latin typeface="Roboto Condensed"/>
              </a:rPr>
              <a:t>ngày</a:t>
            </a:r>
            <a:r>
              <a:rPr lang="en-US" sz="3800" dirty="0">
                <a:solidFill>
                  <a:srgbClr val="000000"/>
                </a:solidFill>
                <a:latin typeface="Roboto Condensed"/>
              </a:rPr>
              <a:t> nay </a:t>
            </a:r>
            <a:r>
              <a:rPr lang="en-US" sz="3800" dirty="0" err="1">
                <a:solidFill>
                  <a:srgbClr val="000000"/>
                </a:solidFill>
                <a:latin typeface="Roboto Condensed"/>
              </a:rPr>
              <a:t>dường</a:t>
            </a:r>
            <a:r>
              <a:rPr lang="en-US" sz="3800" dirty="0">
                <a:solidFill>
                  <a:srgbClr val="000000"/>
                </a:solidFill>
                <a:latin typeface="Roboto Condensed"/>
              </a:rPr>
              <a:t> </a:t>
            </a:r>
            <a:r>
              <a:rPr lang="en-US" sz="3800" dirty="0" err="1">
                <a:solidFill>
                  <a:srgbClr val="000000"/>
                </a:solidFill>
                <a:latin typeface="Roboto Condensed"/>
              </a:rPr>
              <a:t>như</a:t>
            </a:r>
            <a:r>
              <a:rPr lang="en-US" sz="3800" dirty="0">
                <a:solidFill>
                  <a:srgbClr val="000000"/>
                </a:solidFill>
                <a:latin typeface="Roboto Condensed"/>
              </a:rPr>
              <a:t> </a:t>
            </a:r>
            <a:r>
              <a:rPr lang="en-US" sz="3800" dirty="0" err="1">
                <a:solidFill>
                  <a:srgbClr val="000000"/>
                </a:solidFill>
                <a:latin typeface="Roboto Condensed"/>
              </a:rPr>
              <a:t>không</a:t>
            </a:r>
            <a:r>
              <a:rPr lang="en-US" sz="3800" dirty="0">
                <a:solidFill>
                  <a:srgbClr val="000000"/>
                </a:solidFill>
                <a:latin typeface="Roboto Condensed"/>
              </a:rPr>
              <a:t> </a:t>
            </a:r>
            <a:r>
              <a:rPr lang="en-US" sz="3800" dirty="0" err="1">
                <a:solidFill>
                  <a:srgbClr val="000000"/>
                </a:solidFill>
                <a:latin typeface="Roboto Condensed"/>
              </a:rPr>
              <a:t>mặn</a:t>
            </a:r>
            <a:r>
              <a:rPr lang="en-US" sz="3800" dirty="0">
                <a:solidFill>
                  <a:srgbClr val="000000"/>
                </a:solidFill>
                <a:latin typeface="Roboto Condensed"/>
              </a:rPr>
              <a:t> </a:t>
            </a:r>
            <a:r>
              <a:rPr lang="en-US" sz="3800" dirty="0" err="1">
                <a:solidFill>
                  <a:srgbClr val="000000"/>
                </a:solidFill>
                <a:latin typeface="Roboto Condensed"/>
              </a:rPr>
              <a:t>mà</a:t>
            </a:r>
            <a:r>
              <a:rPr lang="en-US" sz="3800" dirty="0">
                <a:solidFill>
                  <a:srgbClr val="000000"/>
                </a:solidFill>
                <a:latin typeface="Roboto Condensed"/>
              </a:rPr>
              <a:t> </a:t>
            </a:r>
            <a:r>
              <a:rPr lang="en-US" sz="3800" dirty="0" err="1">
                <a:solidFill>
                  <a:srgbClr val="000000"/>
                </a:solidFill>
                <a:latin typeface="Roboto Condensed"/>
              </a:rPr>
              <a:t>với</a:t>
            </a:r>
            <a:r>
              <a:rPr lang="en-US" sz="3800" dirty="0">
                <a:solidFill>
                  <a:srgbClr val="000000"/>
                </a:solidFill>
                <a:latin typeface="Roboto Condensed"/>
              </a:rPr>
              <a:t> </a:t>
            </a:r>
            <a:r>
              <a:rPr lang="en-US" sz="3800" dirty="0" err="1">
                <a:solidFill>
                  <a:srgbClr val="000000"/>
                </a:solidFill>
                <a:latin typeface="Roboto Condensed"/>
              </a:rPr>
              <a:t>nét</a:t>
            </a:r>
            <a:r>
              <a:rPr lang="en-US" sz="3800" dirty="0">
                <a:solidFill>
                  <a:srgbClr val="000000"/>
                </a:solidFill>
                <a:latin typeface="Roboto Condensed"/>
              </a:rPr>
              <a:t> </a:t>
            </a:r>
            <a:r>
              <a:rPr lang="en-US" sz="3800" dirty="0" err="1">
                <a:solidFill>
                  <a:srgbClr val="000000"/>
                </a:solidFill>
                <a:latin typeface="Roboto Condensed"/>
              </a:rPr>
              <a:t>đẹp</a:t>
            </a:r>
            <a:r>
              <a:rPr lang="en-US" sz="3800" dirty="0">
                <a:solidFill>
                  <a:srgbClr val="000000"/>
                </a:solidFill>
                <a:latin typeface="Roboto Condensed"/>
              </a:rPr>
              <a:t> </a:t>
            </a:r>
            <a:r>
              <a:rPr lang="en-US" sz="3800" dirty="0" err="1">
                <a:solidFill>
                  <a:srgbClr val="000000"/>
                </a:solidFill>
                <a:latin typeface="Roboto Condensed"/>
              </a:rPr>
              <a:t>này</a:t>
            </a:r>
            <a:r>
              <a:rPr lang="en-US" sz="3800" dirty="0">
                <a:solidFill>
                  <a:srgbClr val="000000"/>
                </a:solidFill>
                <a:latin typeface="Roboto Condensed"/>
              </a:rPr>
              <a:t>. </a:t>
            </a:r>
            <a:r>
              <a:rPr lang="en-US" sz="3800" dirty="0" err="1">
                <a:solidFill>
                  <a:srgbClr val="000000"/>
                </a:solidFill>
                <a:latin typeface="Roboto Condensed"/>
              </a:rPr>
              <a:t>Bằng</a:t>
            </a:r>
            <a:r>
              <a:rPr lang="en-US" sz="3800" dirty="0">
                <a:solidFill>
                  <a:srgbClr val="000000"/>
                </a:solidFill>
                <a:latin typeface="Roboto Condensed"/>
              </a:rPr>
              <a:t> </a:t>
            </a:r>
            <a:r>
              <a:rPr lang="en-US" sz="3800" dirty="0" err="1">
                <a:solidFill>
                  <a:srgbClr val="000000"/>
                </a:solidFill>
                <a:latin typeface="Roboto Condensed"/>
              </a:rPr>
              <a:t>đoạn</a:t>
            </a:r>
            <a:r>
              <a:rPr lang="en-US" sz="3800" dirty="0">
                <a:solidFill>
                  <a:srgbClr val="000000"/>
                </a:solidFill>
                <a:latin typeface="Roboto Condensed"/>
              </a:rPr>
              <a:t> </a:t>
            </a:r>
            <a:r>
              <a:rPr lang="en-US" sz="3800" dirty="0" err="1">
                <a:solidFill>
                  <a:srgbClr val="000000"/>
                </a:solidFill>
                <a:latin typeface="Roboto Condensed"/>
              </a:rPr>
              <a:t>văn</a:t>
            </a:r>
            <a:r>
              <a:rPr lang="en-US" sz="3800" dirty="0">
                <a:solidFill>
                  <a:srgbClr val="000000"/>
                </a:solidFill>
                <a:latin typeface="Roboto Condensed"/>
              </a:rPr>
              <a:t> </a:t>
            </a:r>
            <a:r>
              <a:rPr lang="en-US" sz="3800" dirty="0" err="1">
                <a:solidFill>
                  <a:srgbClr val="000000"/>
                </a:solidFill>
                <a:latin typeface="Roboto Condensed"/>
              </a:rPr>
              <a:t>khoảng</a:t>
            </a:r>
            <a:r>
              <a:rPr lang="en-US" sz="3800" dirty="0">
                <a:solidFill>
                  <a:srgbClr val="000000"/>
                </a:solidFill>
                <a:latin typeface="Roboto Condensed"/>
              </a:rPr>
              <a:t> 5-7 </a:t>
            </a:r>
            <a:r>
              <a:rPr lang="en-US" sz="3800" dirty="0" err="1">
                <a:solidFill>
                  <a:srgbClr val="000000"/>
                </a:solidFill>
                <a:latin typeface="Roboto Condensed"/>
              </a:rPr>
              <a:t>câu</a:t>
            </a:r>
            <a:r>
              <a:rPr lang="en-US" sz="3800" dirty="0">
                <a:solidFill>
                  <a:srgbClr val="000000"/>
                </a:solidFill>
                <a:latin typeface="Roboto Condensed"/>
              </a:rPr>
              <a:t>, chia </a:t>
            </a:r>
            <a:r>
              <a:rPr lang="en-US" sz="3800" dirty="0" err="1">
                <a:solidFill>
                  <a:srgbClr val="000000"/>
                </a:solidFill>
                <a:latin typeface="Roboto Condensed"/>
              </a:rPr>
              <a:t>sẻ</a:t>
            </a:r>
            <a:r>
              <a:rPr lang="en-US" sz="3800" dirty="0">
                <a:solidFill>
                  <a:srgbClr val="000000"/>
                </a:solidFill>
                <a:latin typeface="Roboto Condensed"/>
              </a:rPr>
              <a:t> </a:t>
            </a:r>
            <a:r>
              <a:rPr lang="en-US" sz="3800" dirty="0" err="1">
                <a:solidFill>
                  <a:srgbClr val="000000"/>
                </a:solidFill>
                <a:latin typeface="Roboto Condensed"/>
              </a:rPr>
              <a:t>các</a:t>
            </a:r>
            <a:r>
              <a:rPr lang="en-US" sz="3800" dirty="0">
                <a:solidFill>
                  <a:srgbClr val="000000"/>
                </a:solidFill>
                <a:latin typeface="Roboto Condensed"/>
              </a:rPr>
              <a:t> </a:t>
            </a:r>
            <a:r>
              <a:rPr lang="en-US" sz="3800" dirty="0" err="1">
                <a:solidFill>
                  <a:srgbClr val="000000"/>
                </a:solidFill>
                <a:latin typeface="Roboto Condensed"/>
              </a:rPr>
              <a:t>việc</a:t>
            </a:r>
            <a:r>
              <a:rPr lang="en-US" sz="3800" dirty="0">
                <a:solidFill>
                  <a:srgbClr val="000000"/>
                </a:solidFill>
                <a:latin typeface="Roboto Condensed"/>
              </a:rPr>
              <a:t> </a:t>
            </a:r>
            <a:r>
              <a:rPr lang="en-US" sz="3800" dirty="0" err="1">
                <a:solidFill>
                  <a:srgbClr val="000000"/>
                </a:solidFill>
                <a:latin typeface="Roboto Condensed"/>
              </a:rPr>
              <a:t>làm</a:t>
            </a:r>
            <a:r>
              <a:rPr lang="en-US" sz="3800" dirty="0">
                <a:solidFill>
                  <a:srgbClr val="000000"/>
                </a:solidFill>
                <a:latin typeface="Roboto Condensed"/>
              </a:rPr>
              <a:t>, hành </a:t>
            </a:r>
            <a:r>
              <a:rPr lang="en-US" sz="3800" dirty="0" err="1">
                <a:solidFill>
                  <a:srgbClr val="000000"/>
                </a:solidFill>
                <a:latin typeface="Roboto Condensed"/>
              </a:rPr>
              <a:t>động</a:t>
            </a:r>
            <a:r>
              <a:rPr lang="en-US" sz="3800" dirty="0">
                <a:solidFill>
                  <a:srgbClr val="000000"/>
                </a:solidFill>
                <a:latin typeface="Roboto Condensed"/>
              </a:rPr>
              <a:t> </a:t>
            </a:r>
            <a:r>
              <a:rPr lang="en-US" sz="3800" dirty="0" err="1">
                <a:solidFill>
                  <a:srgbClr val="000000"/>
                </a:solidFill>
                <a:latin typeface="Roboto Condensed"/>
              </a:rPr>
              <a:t>mà</a:t>
            </a:r>
            <a:r>
              <a:rPr lang="en-US" sz="3800" dirty="0">
                <a:solidFill>
                  <a:srgbClr val="000000"/>
                </a:solidFill>
                <a:latin typeface="Roboto Condensed"/>
              </a:rPr>
              <a:t> </a:t>
            </a:r>
            <a:r>
              <a:rPr lang="en-US" sz="3800" dirty="0" err="1">
                <a:solidFill>
                  <a:srgbClr val="000000"/>
                </a:solidFill>
                <a:latin typeface="Roboto Condensed"/>
              </a:rPr>
              <a:t>học</a:t>
            </a:r>
            <a:r>
              <a:rPr lang="en-US" sz="3800" dirty="0">
                <a:solidFill>
                  <a:srgbClr val="000000"/>
                </a:solidFill>
                <a:latin typeface="Roboto Condensed"/>
              </a:rPr>
              <a:t> </a:t>
            </a:r>
            <a:r>
              <a:rPr lang="en-US" sz="3800" dirty="0" err="1">
                <a:solidFill>
                  <a:srgbClr val="000000"/>
                </a:solidFill>
                <a:latin typeface="Roboto Condensed"/>
              </a:rPr>
              <a:t>sinh</a:t>
            </a:r>
            <a:r>
              <a:rPr lang="en-US" sz="3800" dirty="0">
                <a:solidFill>
                  <a:srgbClr val="000000"/>
                </a:solidFill>
                <a:latin typeface="Roboto Condensed"/>
              </a:rPr>
              <a:t> </a:t>
            </a:r>
            <a:r>
              <a:rPr lang="en-US" sz="3800" dirty="0" err="1">
                <a:solidFill>
                  <a:srgbClr val="000000"/>
                </a:solidFill>
                <a:latin typeface="Roboto Condensed"/>
              </a:rPr>
              <a:t>có</a:t>
            </a:r>
            <a:r>
              <a:rPr lang="en-US" sz="3800" dirty="0">
                <a:solidFill>
                  <a:srgbClr val="000000"/>
                </a:solidFill>
                <a:latin typeface="Roboto Condensed"/>
              </a:rPr>
              <a:t> </a:t>
            </a:r>
            <a:r>
              <a:rPr lang="en-US" sz="3800" dirty="0" err="1">
                <a:solidFill>
                  <a:srgbClr val="000000"/>
                </a:solidFill>
                <a:latin typeface="Roboto Condensed"/>
              </a:rPr>
              <a:t>thể</a:t>
            </a:r>
            <a:r>
              <a:rPr lang="en-US" sz="3800" dirty="0">
                <a:solidFill>
                  <a:srgbClr val="000000"/>
                </a:solidFill>
                <a:latin typeface="Roboto Condensed"/>
              </a:rPr>
              <a:t> </a:t>
            </a:r>
            <a:r>
              <a:rPr lang="en-US" sz="3800" dirty="0" err="1">
                <a:solidFill>
                  <a:srgbClr val="000000"/>
                </a:solidFill>
                <a:latin typeface="Roboto Condensed"/>
              </a:rPr>
              <a:t>giữ</a:t>
            </a:r>
            <a:r>
              <a:rPr lang="en-US" sz="3800" dirty="0">
                <a:solidFill>
                  <a:srgbClr val="000000"/>
                </a:solidFill>
                <a:latin typeface="Roboto Condensed"/>
              </a:rPr>
              <a:t> </a:t>
            </a:r>
            <a:r>
              <a:rPr lang="en-US" sz="3800" dirty="0" err="1">
                <a:solidFill>
                  <a:srgbClr val="000000"/>
                </a:solidFill>
                <a:latin typeface="Roboto Condensed"/>
              </a:rPr>
              <a:t>gìn</a:t>
            </a:r>
            <a:r>
              <a:rPr lang="en-US" sz="3800" dirty="0">
                <a:solidFill>
                  <a:srgbClr val="000000"/>
                </a:solidFill>
                <a:latin typeface="Roboto Condensed"/>
              </a:rPr>
              <a:t> và </a:t>
            </a:r>
            <a:r>
              <a:rPr lang="en-US" sz="3800" dirty="0" err="1">
                <a:solidFill>
                  <a:srgbClr val="000000"/>
                </a:solidFill>
                <a:latin typeface="Roboto Condensed"/>
              </a:rPr>
              <a:t>phát</a:t>
            </a:r>
            <a:r>
              <a:rPr lang="en-US" sz="3800" dirty="0">
                <a:solidFill>
                  <a:srgbClr val="000000"/>
                </a:solidFill>
                <a:latin typeface="Roboto Condensed"/>
              </a:rPr>
              <a:t> </a:t>
            </a:r>
            <a:r>
              <a:rPr lang="en-US" sz="3800" dirty="0" err="1">
                <a:solidFill>
                  <a:srgbClr val="000000"/>
                </a:solidFill>
                <a:latin typeface="Roboto Condensed"/>
              </a:rPr>
              <a:t>huy</a:t>
            </a:r>
            <a:r>
              <a:rPr lang="en-US" sz="3800" dirty="0">
                <a:solidFill>
                  <a:srgbClr val="000000"/>
                </a:solidFill>
                <a:latin typeface="Roboto Condensed"/>
              </a:rPr>
              <a:t> </a:t>
            </a:r>
            <a:r>
              <a:rPr lang="en-US" sz="3800" dirty="0" err="1">
                <a:solidFill>
                  <a:srgbClr val="000000"/>
                </a:solidFill>
                <a:latin typeface="Roboto Condensed"/>
              </a:rPr>
              <a:t>làn</a:t>
            </a:r>
            <a:r>
              <a:rPr lang="en-US" sz="3800" dirty="0">
                <a:solidFill>
                  <a:srgbClr val="000000"/>
                </a:solidFill>
                <a:latin typeface="Roboto Condensed"/>
              </a:rPr>
              <a:t> </a:t>
            </a:r>
            <a:r>
              <a:rPr lang="en-US" sz="3800" dirty="0" err="1">
                <a:solidFill>
                  <a:srgbClr val="000000"/>
                </a:solidFill>
                <a:latin typeface="Roboto Condensed"/>
              </a:rPr>
              <a:t>điệu</a:t>
            </a:r>
            <a:r>
              <a:rPr lang="en-US" sz="3800" dirty="0">
                <a:solidFill>
                  <a:srgbClr val="000000"/>
                </a:solidFill>
                <a:latin typeface="Roboto Condensed"/>
              </a:rPr>
              <a:t> </a:t>
            </a:r>
            <a:r>
              <a:rPr lang="en-US" sz="3800" dirty="0" err="1">
                <a:solidFill>
                  <a:srgbClr val="000000"/>
                </a:solidFill>
                <a:latin typeface="Roboto Condensed"/>
              </a:rPr>
              <a:t>hát</a:t>
            </a:r>
            <a:r>
              <a:rPr lang="en-US" sz="3800" dirty="0">
                <a:solidFill>
                  <a:srgbClr val="000000"/>
                </a:solidFill>
                <a:latin typeface="Roboto Condensed"/>
              </a:rPr>
              <a:t> </a:t>
            </a:r>
            <a:r>
              <a:rPr lang="en-US" sz="3800" dirty="0" err="1">
                <a:solidFill>
                  <a:srgbClr val="000000"/>
                </a:solidFill>
                <a:latin typeface="Roboto Condensed"/>
              </a:rPr>
              <a:t>ru</a:t>
            </a:r>
            <a:r>
              <a:rPr lang="en-US" sz="3800" dirty="0">
                <a:solidFill>
                  <a:srgbClr val="000000"/>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85" t="7428" r="2202" b="1201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47441" y="6278473"/>
            <a:ext cx="496559" cy="496559"/>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259300" y="995405"/>
            <a:ext cx="496559" cy="496559"/>
          </a:xfrm>
          <a:prstGeom prst="rect">
            <a:avLst/>
          </a:prstGeom>
        </p:spPr>
      </p:pic>
      <p:graphicFrame>
        <p:nvGraphicFramePr>
          <p:cNvPr id="5" name="Table 5"/>
          <p:cNvGraphicFramePr>
            <a:graphicFrameLocks noGrp="1"/>
          </p:cNvGraphicFramePr>
          <p:nvPr/>
        </p:nvGraphicFramePr>
        <p:xfrm>
          <a:off x="862145" y="995405"/>
          <a:ext cx="16067151" cy="8048625"/>
        </p:xfrm>
        <a:graphic>
          <a:graphicData uri="http://schemas.openxmlformats.org/drawingml/2006/table">
            <a:tbl>
              <a:tblPr/>
              <a:tblGrid>
                <a:gridCol w="3190868">
                  <a:extLst>
                    <a:ext uri="{9D8B030D-6E8A-4147-A177-3AD203B41FA5}">
                      <a16:colId xmlns:a16="http://schemas.microsoft.com/office/drawing/2014/main" val="20000"/>
                    </a:ext>
                  </a:extLst>
                </a:gridCol>
                <a:gridCol w="12876283">
                  <a:extLst>
                    <a:ext uri="{9D8B030D-6E8A-4147-A177-3AD203B41FA5}">
                      <a16:colId xmlns:a16="http://schemas.microsoft.com/office/drawing/2014/main" val="20001"/>
                    </a:ext>
                  </a:extLst>
                </a:gridCol>
              </a:tblGrid>
              <a:tr h="2682875">
                <a:tc>
                  <a:txBody>
                    <a:bodyPr/>
                    <a:lstStyle/>
                    <a:p>
                      <a:pPr algn="ctr">
                        <a:lnSpc>
                          <a:spcPts val="5740"/>
                        </a:lnSpc>
                        <a:defRPr/>
                      </a:pPr>
                      <a:r>
                        <a:rPr lang="en-US" sz="4100">
                          <a:solidFill>
                            <a:srgbClr val="7D82B2"/>
                          </a:solidFill>
                          <a:latin typeface="Roboto Condensed Bold"/>
                        </a:rPr>
                        <a:t> Mở đoạn </a:t>
                      </a:r>
                      <a:endParaRPr lang="en-US" sz="1100"/>
                    </a:p>
                    <a:p>
                      <a:pPr algn="ctr">
                        <a:lnSpc>
                          <a:spcPts val="5740"/>
                        </a:lnSpc>
                      </a:pPr>
                      <a:r>
                        <a:rPr lang="en-US" sz="4100">
                          <a:solidFill>
                            <a:srgbClr val="7D82B2"/>
                          </a:solidFill>
                          <a:latin typeface="Roboto Condensed Bold"/>
                        </a:rPr>
                        <a:t>  (1 câu)</a:t>
                      </a:r>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FFFFF"/>
                    </a:solidFill>
                  </a:tcPr>
                </a:tc>
                <a:tc>
                  <a:txBody>
                    <a:bodyPr/>
                    <a:lstStyle/>
                    <a:p>
                      <a:pPr algn="just">
                        <a:lnSpc>
                          <a:spcPts val="5740"/>
                        </a:lnSpc>
                        <a:defRPr/>
                      </a:pPr>
                      <a:r>
                        <a:rPr lang="en-US" sz="4100">
                          <a:solidFill>
                            <a:srgbClr val="000000"/>
                          </a:solidFill>
                          <a:latin typeface="Roboto Condensed"/>
                        </a:rPr>
                        <a:t>Hát ru là một trong những nét đẹp của văn hóa Việt từ thời xa xưa. Bởi vậy, việc thế hệ trẻ phát huy giữ gìn nét đẹp này đang góp phần giữ gìn và phát huy bản sắc văn hóa dân tộc.</a:t>
                      </a:r>
                      <a:endParaRPr lang="en-US" sz="1100"/>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DFCF5"/>
                    </a:solidFill>
                  </a:tcPr>
                </a:tc>
                <a:extLst>
                  <a:ext uri="{0D108BD9-81ED-4DB2-BD59-A6C34878D82A}">
                    <a16:rowId xmlns:a16="http://schemas.microsoft.com/office/drawing/2014/main" val="10000"/>
                  </a:ext>
                </a:extLst>
              </a:tr>
              <a:tr h="3411084">
                <a:tc>
                  <a:txBody>
                    <a:bodyPr/>
                    <a:lstStyle/>
                    <a:p>
                      <a:pPr algn="ctr">
                        <a:lnSpc>
                          <a:spcPts val="5740"/>
                        </a:lnSpc>
                        <a:defRPr/>
                      </a:pPr>
                      <a:r>
                        <a:rPr lang="en-US" sz="4100">
                          <a:solidFill>
                            <a:srgbClr val="7D82B2"/>
                          </a:solidFill>
                          <a:latin typeface="Roboto Condensed Bold"/>
                        </a:rPr>
                        <a:t>Thân đoạn </a:t>
                      </a:r>
                      <a:endParaRPr lang="en-US" sz="1100"/>
                    </a:p>
                    <a:p>
                      <a:pPr algn="ctr">
                        <a:lnSpc>
                          <a:spcPts val="5740"/>
                        </a:lnSpc>
                      </a:pPr>
                      <a:r>
                        <a:rPr lang="en-US" sz="4100">
                          <a:solidFill>
                            <a:srgbClr val="7D82B2"/>
                          </a:solidFill>
                          <a:latin typeface="Roboto Condensed Bold"/>
                        </a:rPr>
                        <a:t>  (3-5 câu)</a:t>
                      </a:r>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FFFFF"/>
                    </a:solidFill>
                  </a:tcPr>
                </a:tc>
                <a:tc>
                  <a:txBody>
                    <a:bodyPr/>
                    <a:lstStyle/>
                    <a:p>
                      <a:pPr algn="just">
                        <a:lnSpc>
                          <a:spcPts val="5740"/>
                        </a:lnSpc>
                        <a:defRPr/>
                      </a:pPr>
                      <a:r>
                        <a:rPr lang="en-US" sz="4100" dirty="0">
                          <a:solidFill>
                            <a:srgbClr val="000000"/>
                          </a:solidFill>
                          <a:latin typeface="Roboto Condensed"/>
                        </a:rPr>
                        <a:t>Hành </a:t>
                      </a:r>
                      <a:r>
                        <a:rPr lang="en-US" sz="4100" dirty="0" err="1">
                          <a:solidFill>
                            <a:srgbClr val="000000"/>
                          </a:solidFill>
                          <a:latin typeface="Roboto Condensed"/>
                        </a:rPr>
                        <a:t>động</a:t>
                      </a:r>
                      <a:r>
                        <a:rPr lang="en-US" sz="4100" dirty="0">
                          <a:solidFill>
                            <a:srgbClr val="000000"/>
                          </a:solidFill>
                          <a:latin typeface="Roboto Condensed"/>
                        </a:rPr>
                        <a:t> </a:t>
                      </a:r>
                      <a:r>
                        <a:rPr lang="en-US" sz="4100" dirty="0" err="1">
                          <a:solidFill>
                            <a:srgbClr val="000000"/>
                          </a:solidFill>
                          <a:latin typeface="Roboto Condensed"/>
                        </a:rPr>
                        <a:t>thể</a:t>
                      </a:r>
                      <a:r>
                        <a:rPr lang="en-US" sz="4100" dirty="0">
                          <a:solidFill>
                            <a:srgbClr val="000000"/>
                          </a:solidFill>
                          <a:latin typeface="Roboto Condensed"/>
                        </a:rPr>
                        <a:t> </a:t>
                      </a:r>
                      <a:r>
                        <a:rPr lang="en-US" sz="4100" dirty="0" err="1">
                          <a:solidFill>
                            <a:srgbClr val="000000"/>
                          </a:solidFill>
                          <a:latin typeface="Roboto Condensed"/>
                        </a:rPr>
                        <a:t>hiện</a:t>
                      </a:r>
                      <a:r>
                        <a:rPr lang="en-US" sz="4100" dirty="0">
                          <a:solidFill>
                            <a:srgbClr val="000000"/>
                          </a:solidFill>
                          <a:latin typeface="Roboto Condensed"/>
                        </a:rPr>
                        <a:t> </a:t>
                      </a:r>
                      <a:r>
                        <a:rPr lang="en-US" sz="4100" dirty="0" err="1">
                          <a:solidFill>
                            <a:srgbClr val="000000"/>
                          </a:solidFill>
                          <a:latin typeface="Roboto Condensed"/>
                        </a:rPr>
                        <a:t>sự</a:t>
                      </a:r>
                      <a:r>
                        <a:rPr lang="en-US" sz="4100" dirty="0">
                          <a:solidFill>
                            <a:srgbClr val="000000"/>
                          </a:solidFill>
                          <a:latin typeface="Roboto Condensed"/>
                        </a:rPr>
                        <a:t> </a:t>
                      </a:r>
                      <a:r>
                        <a:rPr lang="en-US" sz="4100" dirty="0" err="1">
                          <a:solidFill>
                            <a:srgbClr val="000000"/>
                          </a:solidFill>
                          <a:latin typeface="Roboto Condensed"/>
                        </a:rPr>
                        <a:t>giữ</a:t>
                      </a:r>
                      <a:r>
                        <a:rPr lang="en-US" sz="4100" dirty="0">
                          <a:solidFill>
                            <a:srgbClr val="000000"/>
                          </a:solidFill>
                          <a:latin typeface="Roboto Condensed"/>
                        </a:rPr>
                        <a:t> </a:t>
                      </a:r>
                      <a:r>
                        <a:rPr lang="en-US" sz="4100" dirty="0" err="1">
                          <a:solidFill>
                            <a:srgbClr val="000000"/>
                          </a:solidFill>
                          <a:latin typeface="Roboto Condensed"/>
                        </a:rPr>
                        <a:t>gìn</a:t>
                      </a:r>
                      <a:r>
                        <a:rPr lang="en-US" sz="4100" dirty="0">
                          <a:solidFill>
                            <a:srgbClr val="000000"/>
                          </a:solidFill>
                          <a:latin typeface="Roboto Condensed"/>
                        </a:rPr>
                        <a:t> và </a:t>
                      </a:r>
                      <a:r>
                        <a:rPr lang="en-US" sz="4100" dirty="0" err="1">
                          <a:solidFill>
                            <a:srgbClr val="000000"/>
                          </a:solidFill>
                          <a:latin typeface="Roboto Condensed"/>
                        </a:rPr>
                        <a:t>phát</a:t>
                      </a:r>
                      <a:r>
                        <a:rPr lang="en-US" sz="4100" dirty="0">
                          <a:solidFill>
                            <a:srgbClr val="000000"/>
                          </a:solidFill>
                          <a:latin typeface="Roboto Condensed"/>
                        </a:rPr>
                        <a:t> </a:t>
                      </a:r>
                      <a:r>
                        <a:rPr lang="en-US" sz="4100" dirty="0" err="1">
                          <a:solidFill>
                            <a:srgbClr val="000000"/>
                          </a:solidFill>
                          <a:latin typeface="Roboto Condensed"/>
                        </a:rPr>
                        <a:t>huy</a:t>
                      </a:r>
                      <a:r>
                        <a:rPr lang="en-US" sz="4100" dirty="0">
                          <a:solidFill>
                            <a:srgbClr val="000000"/>
                          </a:solidFill>
                          <a:latin typeface="Roboto Condensed"/>
                        </a:rPr>
                        <a:t>:</a:t>
                      </a:r>
                      <a:endParaRPr lang="en-US" sz="1100" dirty="0"/>
                    </a:p>
                    <a:p>
                      <a:pPr marL="885191" lvl="1" indent="-442595" algn="just">
                        <a:lnSpc>
                          <a:spcPts val="5740"/>
                        </a:lnSpc>
                        <a:buFont typeface="Arial"/>
                        <a:buChar char="•"/>
                      </a:pPr>
                      <a:r>
                        <a:rPr lang="en-US" sz="4100" dirty="0" err="1">
                          <a:solidFill>
                            <a:srgbClr val="000000"/>
                          </a:solidFill>
                          <a:latin typeface="Roboto Condensed"/>
                        </a:rPr>
                        <a:t>Tham</a:t>
                      </a:r>
                      <a:r>
                        <a:rPr lang="en-US" sz="4100" dirty="0">
                          <a:solidFill>
                            <a:srgbClr val="000000"/>
                          </a:solidFill>
                          <a:latin typeface="Roboto Condensed"/>
                        </a:rPr>
                        <a:t> </a:t>
                      </a:r>
                      <a:r>
                        <a:rPr lang="en-US" sz="4100" dirty="0" err="1">
                          <a:solidFill>
                            <a:srgbClr val="000000"/>
                          </a:solidFill>
                          <a:latin typeface="Roboto Condensed"/>
                        </a:rPr>
                        <a:t>gia</a:t>
                      </a:r>
                      <a:r>
                        <a:rPr lang="en-US" sz="4100" dirty="0">
                          <a:solidFill>
                            <a:srgbClr val="000000"/>
                          </a:solidFill>
                          <a:latin typeface="Roboto Condensed"/>
                        </a:rPr>
                        <a:t> </a:t>
                      </a:r>
                      <a:r>
                        <a:rPr lang="en-US" sz="4100" dirty="0" err="1">
                          <a:solidFill>
                            <a:srgbClr val="000000"/>
                          </a:solidFill>
                          <a:latin typeface="Roboto Condensed"/>
                        </a:rPr>
                        <a:t>các</a:t>
                      </a:r>
                      <a:r>
                        <a:rPr lang="en-US" sz="4100" dirty="0">
                          <a:solidFill>
                            <a:srgbClr val="000000"/>
                          </a:solidFill>
                          <a:latin typeface="Roboto Condensed"/>
                        </a:rPr>
                        <a:t> </a:t>
                      </a:r>
                      <a:r>
                        <a:rPr lang="en-US" sz="4100" dirty="0" err="1">
                          <a:solidFill>
                            <a:srgbClr val="000000"/>
                          </a:solidFill>
                          <a:latin typeface="Roboto Condensed"/>
                        </a:rPr>
                        <a:t>cuộc</a:t>
                      </a:r>
                      <a:r>
                        <a:rPr lang="en-US" sz="4100" dirty="0">
                          <a:solidFill>
                            <a:srgbClr val="000000"/>
                          </a:solidFill>
                          <a:latin typeface="Roboto Condensed"/>
                        </a:rPr>
                        <a:t> </a:t>
                      </a:r>
                      <a:r>
                        <a:rPr lang="en-US" sz="4100" dirty="0" err="1">
                          <a:solidFill>
                            <a:srgbClr val="000000"/>
                          </a:solidFill>
                          <a:latin typeface="Roboto Condensed"/>
                        </a:rPr>
                        <a:t>thi</a:t>
                      </a:r>
                      <a:r>
                        <a:rPr lang="en-US" sz="4100" dirty="0">
                          <a:solidFill>
                            <a:srgbClr val="000000"/>
                          </a:solidFill>
                          <a:latin typeface="Roboto Condensed"/>
                        </a:rPr>
                        <a:t>, </a:t>
                      </a:r>
                      <a:r>
                        <a:rPr lang="en-US" sz="4100" dirty="0" err="1">
                          <a:solidFill>
                            <a:srgbClr val="000000"/>
                          </a:solidFill>
                          <a:latin typeface="Roboto Condensed"/>
                        </a:rPr>
                        <a:t>sân</a:t>
                      </a:r>
                      <a:r>
                        <a:rPr lang="en-US" sz="4100" dirty="0">
                          <a:solidFill>
                            <a:srgbClr val="000000"/>
                          </a:solidFill>
                          <a:latin typeface="Roboto Condensed"/>
                        </a:rPr>
                        <a:t> </a:t>
                      </a:r>
                      <a:r>
                        <a:rPr lang="en-US" sz="4100" dirty="0" err="1">
                          <a:solidFill>
                            <a:srgbClr val="000000"/>
                          </a:solidFill>
                          <a:latin typeface="Roboto Condensed"/>
                        </a:rPr>
                        <a:t>chơi</a:t>
                      </a:r>
                      <a:r>
                        <a:rPr lang="en-US" sz="4100" dirty="0">
                          <a:solidFill>
                            <a:srgbClr val="000000"/>
                          </a:solidFill>
                          <a:latin typeface="Roboto Condensed"/>
                        </a:rPr>
                        <a:t> </a:t>
                      </a:r>
                      <a:r>
                        <a:rPr lang="en-US" sz="4100" dirty="0" err="1">
                          <a:solidFill>
                            <a:srgbClr val="000000"/>
                          </a:solidFill>
                          <a:latin typeface="Roboto Condensed"/>
                        </a:rPr>
                        <a:t>tìm</a:t>
                      </a:r>
                      <a:r>
                        <a:rPr lang="en-US" sz="4100" dirty="0">
                          <a:solidFill>
                            <a:srgbClr val="000000"/>
                          </a:solidFill>
                          <a:latin typeface="Roboto Condensed"/>
                        </a:rPr>
                        <a:t> </a:t>
                      </a:r>
                      <a:r>
                        <a:rPr lang="en-US" sz="4100" dirty="0" err="1">
                          <a:solidFill>
                            <a:srgbClr val="000000"/>
                          </a:solidFill>
                          <a:latin typeface="Roboto Condensed"/>
                        </a:rPr>
                        <a:t>hiểu</a:t>
                      </a:r>
                      <a:r>
                        <a:rPr lang="en-US" sz="4100" dirty="0">
                          <a:solidFill>
                            <a:srgbClr val="000000"/>
                          </a:solidFill>
                          <a:latin typeface="Roboto Condensed"/>
                        </a:rPr>
                        <a:t> </a:t>
                      </a:r>
                      <a:r>
                        <a:rPr lang="en-US" sz="4100" dirty="0" err="1">
                          <a:solidFill>
                            <a:srgbClr val="000000"/>
                          </a:solidFill>
                          <a:latin typeface="Roboto Condensed"/>
                        </a:rPr>
                        <a:t>về</a:t>
                      </a:r>
                      <a:r>
                        <a:rPr lang="en-US" sz="4100" dirty="0">
                          <a:solidFill>
                            <a:srgbClr val="000000"/>
                          </a:solidFill>
                          <a:latin typeface="Roboto Condensed"/>
                        </a:rPr>
                        <a:t> </a:t>
                      </a:r>
                      <a:r>
                        <a:rPr lang="en-US" sz="4100" dirty="0" err="1">
                          <a:solidFill>
                            <a:srgbClr val="000000"/>
                          </a:solidFill>
                          <a:latin typeface="Roboto Condensed"/>
                        </a:rPr>
                        <a:t>hát</a:t>
                      </a:r>
                      <a:r>
                        <a:rPr lang="en-US" sz="4100" dirty="0">
                          <a:solidFill>
                            <a:srgbClr val="000000"/>
                          </a:solidFill>
                          <a:latin typeface="Roboto Condensed"/>
                        </a:rPr>
                        <a:t> </a:t>
                      </a:r>
                      <a:r>
                        <a:rPr lang="en-US" sz="4100" dirty="0" err="1">
                          <a:solidFill>
                            <a:srgbClr val="000000"/>
                          </a:solidFill>
                          <a:latin typeface="Roboto Condensed"/>
                        </a:rPr>
                        <a:t>ru</a:t>
                      </a:r>
                      <a:r>
                        <a:rPr lang="en-US" sz="4100" dirty="0">
                          <a:solidFill>
                            <a:srgbClr val="000000"/>
                          </a:solidFill>
                          <a:latin typeface="Roboto Condensed"/>
                        </a:rPr>
                        <a:t>, </a:t>
                      </a:r>
                      <a:r>
                        <a:rPr lang="en-US" sz="4100" dirty="0" err="1">
                          <a:solidFill>
                            <a:srgbClr val="000000"/>
                          </a:solidFill>
                          <a:latin typeface="Roboto Condensed"/>
                        </a:rPr>
                        <a:t>các</a:t>
                      </a:r>
                      <a:r>
                        <a:rPr lang="en-US" sz="4100" dirty="0">
                          <a:solidFill>
                            <a:srgbClr val="000000"/>
                          </a:solidFill>
                          <a:latin typeface="Roboto Condensed"/>
                        </a:rPr>
                        <a:t> </a:t>
                      </a:r>
                      <a:r>
                        <a:rPr lang="en-US" sz="4100" dirty="0" err="1">
                          <a:solidFill>
                            <a:srgbClr val="000000"/>
                          </a:solidFill>
                          <a:latin typeface="Roboto Condensed"/>
                        </a:rPr>
                        <a:t>làn</a:t>
                      </a:r>
                      <a:r>
                        <a:rPr lang="en-US" sz="4100" dirty="0">
                          <a:solidFill>
                            <a:srgbClr val="000000"/>
                          </a:solidFill>
                          <a:latin typeface="Roboto Condensed"/>
                        </a:rPr>
                        <a:t> </a:t>
                      </a:r>
                      <a:r>
                        <a:rPr lang="en-US" sz="4100" dirty="0" err="1">
                          <a:solidFill>
                            <a:srgbClr val="000000"/>
                          </a:solidFill>
                          <a:latin typeface="Roboto Condensed"/>
                        </a:rPr>
                        <a:t>điệu</a:t>
                      </a:r>
                      <a:r>
                        <a:rPr lang="en-US" sz="4100" dirty="0">
                          <a:solidFill>
                            <a:srgbClr val="000000"/>
                          </a:solidFill>
                          <a:latin typeface="Roboto Condensed"/>
                        </a:rPr>
                        <a:t> </a:t>
                      </a:r>
                      <a:r>
                        <a:rPr lang="en-US" sz="4100" dirty="0" err="1">
                          <a:solidFill>
                            <a:srgbClr val="000000"/>
                          </a:solidFill>
                          <a:latin typeface="Roboto Condensed"/>
                        </a:rPr>
                        <a:t>dân</a:t>
                      </a:r>
                      <a:r>
                        <a:rPr lang="en-US" sz="4100" dirty="0">
                          <a:solidFill>
                            <a:srgbClr val="000000"/>
                          </a:solidFill>
                          <a:latin typeface="Roboto Condensed"/>
                        </a:rPr>
                        <a:t> ca </a:t>
                      </a:r>
                    </a:p>
                    <a:p>
                      <a:pPr marL="885191" lvl="1" indent="-442595" algn="just">
                        <a:lnSpc>
                          <a:spcPts val="5740"/>
                        </a:lnSpc>
                        <a:buFont typeface="Arial"/>
                        <a:buChar char="•"/>
                      </a:pPr>
                      <a:r>
                        <a:rPr lang="en-US" sz="4100" dirty="0">
                          <a:solidFill>
                            <a:srgbClr val="000000"/>
                          </a:solidFill>
                          <a:latin typeface="Roboto Condensed"/>
                        </a:rPr>
                        <a:t>Viết </a:t>
                      </a:r>
                      <a:r>
                        <a:rPr lang="en-US" sz="4100" dirty="0" err="1">
                          <a:solidFill>
                            <a:srgbClr val="000000"/>
                          </a:solidFill>
                          <a:latin typeface="Roboto Condensed"/>
                        </a:rPr>
                        <a:t>bài</a:t>
                      </a:r>
                      <a:r>
                        <a:rPr lang="en-US" sz="4100" dirty="0">
                          <a:solidFill>
                            <a:srgbClr val="000000"/>
                          </a:solidFill>
                          <a:latin typeface="Roboto Condensed"/>
                        </a:rPr>
                        <a:t> </a:t>
                      </a:r>
                      <a:r>
                        <a:rPr lang="en-US" sz="4100" dirty="0" err="1">
                          <a:solidFill>
                            <a:srgbClr val="000000"/>
                          </a:solidFill>
                          <a:latin typeface="Roboto Condensed"/>
                        </a:rPr>
                        <a:t>cảm</a:t>
                      </a:r>
                      <a:r>
                        <a:rPr lang="en-US" sz="4100" dirty="0">
                          <a:solidFill>
                            <a:srgbClr val="000000"/>
                          </a:solidFill>
                          <a:latin typeface="Roboto Condensed"/>
                        </a:rPr>
                        <a:t> </a:t>
                      </a:r>
                      <a:r>
                        <a:rPr lang="en-US" sz="4100" dirty="0" err="1">
                          <a:solidFill>
                            <a:srgbClr val="000000"/>
                          </a:solidFill>
                          <a:latin typeface="Roboto Condensed"/>
                        </a:rPr>
                        <a:t>nhận</a:t>
                      </a:r>
                      <a:r>
                        <a:rPr lang="en-US" sz="4100" dirty="0">
                          <a:solidFill>
                            <a:srgbClr val="000000"/>
                          </a:solidFill>
                          <a:latin typeface="Roboto Condensed"/>
                        </a:rPr>
                        <a:t>, </a:t>
                      </a:r>
                      <a:r>
                        <a:rPr lang="en-US" sz="4100" dirty="0" err="1">
                          <a:solidFill>
                            <a:srgbClr val="000000"/>
                          </a:solidFill>
                          <a:latin typeface="Roboto Condensed"/>
                        </a:rPr>
                        <a:t>bài</a:t>
                      </a:r>
                      <a:r>
                        <a:rPr lang="en-US" sz="4100" dirty="0">
                          <a:solidFill>
                            <a:srgbClr val="000000"/>
                          </a:solidFill>
                          <a:latin typeface="Roboto Condensed"/>
                        </a:rPr>
                        <a:t> chia </a:t>
                      </a:r>
                      <a:r>
                        <a:rPr lang="en-US" sz="4100" dirty="0" err="1">
                          <a:solidFill>
                            <a:srgbClr val="000000"/>
                          </a:solidFill>
                          <a:latin typeface="Roboto Condensed"/>
                        </a:rPr>
                        <a:t>sẻ</a:t>
                      </a:r>
                      <a:r>
                        <a:rPr lang="en-US" sz="4100" dirty="0">
                          <a:solidFill>
                            <a:srgbClr val="000000"/>
                          </a:solidFill>
                          <a:latin typeface="Roboto Condensed"/>
                        </a:rPr>
                        <a:t> </a:t>
                      </a:r>
                      <a:r>
                        <a:rPr lang="en-US" sz="4100" dirty="0" err="1">
                          <a:solidFill>
                            <a:srgbClr val="000000"/>
                          </a:solidFill>
                          <a:latin typeface="Roboto Condensed"/>
                        </a:rPr>
                        <a:t>về</a:t>
                      </a:r>
                      <a:r>
                        <a:rPr lang="en-US" sz="4100" dirty="0">
                          <a:solidFill>
                            <a:srgbClr val="000000"/>
                          </a:solidFill>
                          <a:latin typeface="Roboto Condensed"/>
                        </a:rPr>
                        <a:t> </a:t>
                      </a:r>
                      <a:r>
                        <a:rPr lang="en-US" sz="4100" dirty="0" err="1">
                          <a:solidFill>
                            <a:srgbClr val="000000"/>
                          </a:solidFill>
                          <a:latin typeface="Roboto Condensed"/>
                        </a:rPr>
                        <a:t>những</a:t>
                      </a:r>
                      <a:r>
                        <a:rPr lang="en-US" sz="4100" dirty="0">
                          <a:solidFill>
                            <a:srgbClr val="000000"/>
                          </a:solidFill>
                          <a:latin typeface="Roboto Condensed"/>
                        </a:rPr>
                        <a:t> </a:t>
                      </a:r>
                      <a:r>
                        <a:rPr lang="en-US" sz="4100" dirty="0" err="1">
                          <a:solidFill>
                            <a:srgbClr val="000000"/>
                          </a:solidFill>
                          <a:latin typeface="Roboto Condensed"/>
                        </a:rPr>
                        <a:t>làn</a:t>
                      </a:r>
                      <a:r>
                        <a:rPr lang="en-US" sz="4100" dirty="0">
                          <a:solidFill>
                            <a:srgbClr val="000000"/>
                          </a:solidFill>
                          <a:latin typeface="Roboto Condensed"/>
                        </a:rPr>
                        <a:t> </a:t>
                      </a:r>
                      <a:r>
                        <a:rPr lang="en-US" sz="4100" dirty="0" err="1">
                          <a:solidFill>
                            <a:srgbClr val="000000"/>
                          </a:solidFill>
                          <a:latin typeface="Roboto Condensed"/>
                        </a:rPr>
                        <a:t>điệu</a:t>
                      </a:r>
                      <a:r>
                        <a:rPr lang="en-US" sz="4100" dirty="0">
                          <a:solidFill>
                            <a:srgbClr val="000000"/>
                          </a:solidFill>
                          <a:latin typeface="Roboto Condensed"/>
                        </a:rPr>
                        <a:t> </a:t>
                      </a:r>
                      <a:r>
                        <a:rPr lang="en-US" sz="4100" dirty="0" err="1">
                          <a:solidFill>
                            <a:srgbClr val="000000"/>
                          </a:solidFill>
                          <a:latin typeface="Roboto Condensed"/>
                        </a:rPr>
                        <a:t>hát</a:t>
                      </a:r>
                      <a:r>
                        <a:rPr lang="en-US" sz="4100" dirty="0">
                          <a:solidFill>
                            <a:srgbClr val="000000"/>
                          </a:solidFill>
                          <a:latin typeface="Roboto Condensed"/>
                        </a:rPr>
                        <a:t> </a:t>
                      </a:r>
                      <a:r>
                        <a:rPr lang="en-US" sz="4100" dirty="0" err="1">
                          <a:solidFill>
                            <a:srgbClr val="000000"/>
                          </a:solidFill>
                          <a:latin typeface="Roboto Condensed"/>
                        </a:rPr>
                        <a:t>ru</a:t>
                      </a:r>
                      <a:r>
                        <a:rPr lang="en-US" sz="4100" dirty="0">
                          <a:solidFill>
                            <a:srgbClr val="000000"/>
                          </a:solidFill>
                          <a:latin typeface="Roboto Condensed"/>
                        </a:rPr>
                        <a:t> </a:t>
                      </a:r>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DFCF5"/>
                    </a:solidFill>
                  </a:tcPr>
                </a:tc>
                <a:extLst>
                  <a:ext uri="{0D108BD9-81ED-4DB2-BD59-A6C34878D82A}">
                    <a16:rowId xmlns:a16="http://schemas.microsoft.com/office/drawing/2014/main" val="10001"/>
                  </a:ext>
                </a:extLst>
              </a:tr>
              <a:tr h="1954666">
                <a:tc>
                  <a:txBody>
                    <a:bodyPr/>
                    <a:lstStyle/>
                    <a:p>
                      <a:pPr algn="ctr">
                        <a:lnSpc>
                          <a:spcPts val="5740"/>
                        </a:lnSpc>
                        <a:defRPr/>
                      </a:pPr>
                      <a:r>
                        <a:rPr lang="en-US" sz="4100">
                          <a:solidFill>
                            <a:srgbClr val="7D82B2"/>
                          </a:solidFill>
                          <a:latin typeface="Roboto Condensed Bold"/>
                        </a:rPr>
                        <a:t> Kết đoạn </a:t>
                      </a:r>
                      <a:endParaRPr lang="en-US" sz="1100"/>
                    </a:p>
                    <a:p>
                      <a:pPr algn="ctr">
                        <a:lnSpc>
                          <a:spcPts val="5740"/>
                        </a:lnSpc>
                      </a:pPr>
                      <a:r>
                        <a:rPr lang="en-US" sz="4100">
                          <a:solidFill>
                            <a:srgbClr val="7D82B2"/>
                          </a:solidFill>
                          <a:latin typeface="Roboto Condensed Bold"/>
                        </a:rPr>
                        <a:t>  (1 câu)</a:t>
                      </a:r>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FFFFF"/>
                    </a:solidFill>
                  </a:tcPr>
                </a:tc>
                <a:tc>
                  <a:txBody>
                    <a:bodyPr/>
                    <a:lstStyle/>
                    <a:p>
                      <a:pPr algn="just">
                        <a:lnSpc>
                          <a:spcPts val="5740"/>
                        </a:lnSpc>
                        <a:defRPr/>
                      </a:pPr>
                      <a:r>
                        <a:rPr lang="en-US" sz="4100" dirty="0" err="1">
                          <a:solidFill>
                            <a:srgbClr val="000000"/>
                          </a:solidFill>
                          <a:latin typeface="Roboto Condensed"/>
                        </a:rPr>
                        <a:t>Liên</a:t>
                      </a:r>
                      <a:r>
                        <a:rPr lang="en-US" sz="4100" dirty="0">
                          <a:solidFill>
                            <a:srgbClr val="000000"/>
                          </a:solidFill>
                          <a:latin typeface="Roboto Condensed"/>
                        </a:rPr>
                        <a:t> </a:t>
                      </a:r>
                      <a:r>
                        <a:rPr lang="en-US" sz="4100" dirty="0" err="1">
                          <a:solidFill>
                            <a:srgbClr val="000000"/>
                          </a:solidFill>
                          <a:latin typeface="Roboto Condensed"/>
                        </a:rPr>
                        <a:t>hệ</a:t>
                      </a:r>
                      <a:r>
                        <a:rPr lang="en-US" sz="4100" dirty="0">
                          <a:solidFill>
                            <a:srgbClr val="000000"/>
                          </a:solidFill>
                          <a:latin typeface="Roboto Condensed"/>
                        </a:rPr>
                        <a:t> </a:t>
                      </a:r>
                      <a:r>
                        <a:rPr lang="en-US" sz="4100" dirty="0" err="1">
                          <a:solidFill>
                            <a:srgbClr val="000000"/>
                          </a:solidFill>
                          <a:latin typeface="Roboto Condensed"/>
                        </a:rPr>
                        <a:t>bản</a:t>
                      </a:r>
                      <a:r>
                        <a:rPr lang="en-US" sz="4100" dirty="0">
                          <a:solidFill>
                            <a:srgbClr val="000000"/>
                          </a:solidFill>
                          <a:latin typeface="Roboto Condensed"/>
                        </a:rPr>
                        <a:t> </a:t>
                      </a:r>
                      <a:r>
                        <a:rPr lang="en-US" sz="4100" dirty="0" err="1">
                          <a:solidFill>
                            <a:srgbClr val="000000"/>
                          </a:solidFill>
                          <a:latin typeface="Roboto Condensed"/>
                        </a:rPr>
                        <a:t>thân</a:t>
                      </a:r>
                      <a:endParaRPr lang="en-US" sz="1100" dirty="0"/>
                    </a:p>
                  </a:txBody>
                  <a:tcPr marL="190500" marR="190500" marT="190500" marB="190500" anchor="ctr">
                    <a:lnL w="47625" cap="flat" cmpd="sng" algn="ctr">
                      <a:solidFill>
                        <a:srgbClr val="7D82B2"/>
                      </a:solidFill>
                      <a:prstDash val="solid"/>
                      <a:round/>
                      <a:headEnd type="none" w="med" len="med"/>
                      <a:tailEnd type="none" w="med" len="med"/>
                    </a:lnL>
                    <a:lnR w="47625" cap="flat" cmpd="sng" algn="ctr">
                      <a:solidFill>
                        <a:srgbClr val="7D82B2"/>
                      </a:solidFill>
                      <a:prstDash val="solid"/>
                      <a:round/>
                      <a:headEnd type="none" w="med" len="med"/>
                      <a:tailEnd type="none" w="med" len="med"/>
                    </a:lnR>
                    <a:lnT w="47625" cap="flat" cmpd="sng" algn="ctr">
                      <a:solidFill>
                        <a:srgbClr val="7D82B2"/>
                      </a:solidFill>
                      <a:prstDash val="solid"/>
                      <a:round/>
                      <a:headEnd type="none" w="med" len="med"/>
                      <a:tailEnd type="none" w="med" len="med"/>
                    </a:lnT>
                    <a:lnB w="47625" cap="flat" cmpd="sng" algn="ctr">
                      <a:solidFill>
                        <a:srgbClr val="7D82B2"/>
                      </a:solidFill>
                      <a:prstDash val="solid"/>
                      <a:round/>
                      <a:headEnd type="none" w="med" len="med"/>
                      <a:tailEnd type="none" w="med" len="med"/>
                    </a:lnB>
                    <a:solidFill>
                      <a:srgbClr val="FDFCF5"/>
                    </a:solidFill>
                  </a:tcPr>
                </a:tc>
                <a:extLst>
                  <a:ext uri="{0D108BD9-81ED-4DB2-BD59-A6C34878D82A}">
                    <a16:rowId xmlns:a16="http://schemas.microsoft.com/office/drawing/2014/main" val="10002"/>
                  </a:ext>
                </a:extLst>
              </a:tr>
            </a:tbl>
          </a:graphicData>
        </a:graphic>
      </p:graphicFrame>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15472">
            <a:off x="15779559" y="7229261"/>
            <a:ext cx="3456041" cy="465887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599" t="7473" r="2415" b="11488"/>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5267">
            <a:off x="5993734" y="6582395"/>
            <a:ext cx="7315200" cy="28728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430339" y="747138"/>
            <a:ext cx="6400281" cy="975112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622731" y="1626424"/>
            <a:ext cx="496559" cy="496559"/>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3027">
            <a:off x="14686924" y="2964182"/>
            <a:ext cx="2540207" cy="758168"/>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924812">
            <a:off x="-665129" y="519247"/>
            <a:ext cx="1488825" cy="1827799"/>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70883">
            <a:off x="15776369" y="6477011"/>
            <a:ext cx="2685842" cy="4114800"/>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329285">
            <a:off x="6262960" y="5137476"/>
            <a:ext cx="1645615" cy="6801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05011" flipH="1">
            <a:off x="986838" y="5156955"/>
            <a:ext cx="3844265" cy="5421400"/>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640183" y="1433146"/>
            <a:ext cx="1718654" cy="1658501"/>
          </a:xfrm>
          <a:prstGeom prst="rect">
            <a:avLst/>
          </a:prstGeom>
        </p:spPr>
      </p:pic>
      <p:sp>
        <p:nvSpPr>
          <p:cNvPr id="12" name="TextBox 12"/>
          <p:cNvSpPr txBox="1"/>
          <p:nvPr/>
        </p:nvSpPr>
        <p:spPr>
          <a:xfrm>
            <a:off x="1257213" y="814253"/>
            <a:ext cx="8223411" cy="1060451"/>
          </a:xfrm>
          <a:prstGeom prst="rect">
            <a:avLst/>
          </a:prstGeom>
        </p:spPr>
        <p:txBody>
          <a:bodyPr lIns="0" tIns="0" rIns="0" bIns="0" rtlCol="0" anchor="t">
            <a:spAutoFit/>
          </a:bodyPr>
          <a:lstStyle/>
          <a:p>
            <a:pPr>
              <a:lnSpc>
                <a:spcPts val="8000"/>
              </a:lnSpc>
            </a:pPr>
            <a:r>
              <a:rPr lang="en-US" sz="8000">
                <a:solidFill>
                  <a:srgbClr val="7D82B2"/>
                </a:solidFill>
                <a:latin typeface="Fraunces Bold"/>
              </a:rPr>
              <a:t>5. VẬN DỤNG</a:t>
            </a:r>
          </a:p>
        </p:txBody>
      </p:sp>
      <p:sp>
        <p:nvSpPr>
          <p:cNvPr id="13" name="TextBox 13"/>
          <p:cNvSpPr txBox="1"/>
          <p:nvPr/>
        </p:nvSpPr>
        <p:spPr>
          <a:xfrm>
            <a:off x="7939995" y="3828225"/>
            <a:ext cx="8072215" cy="2946658"/>
          </a:xfrm>
          <a:prstGeom prst="rect">
            <a:avLst/>
          </a:prstGeom>
        </p:spPr>
        <p:txBody>
          <a:bodyPr lIns="0" tIns="0" rIns="0" bIns="0" rtlCol="0" anchor="t">
            <a:spAutoFit/>
          </a:bodyPr>
          <a:lstStyle/>
          <a:p>
            <a:pPr algn="ctr">
              <a:lnSpc>
                <a:spcPts val="12392"/>
              </a:lnSpc>
            </a:pPr>
            <a:r>
              <a:rPr lang="en-US" sz="5099" dirty="0" err="1">
                <a:solidFill>
                  <a:srgbClr val="000000"/>
                </a:solidFill>
                <a:latin typeface="Roboto Condensed"/>
              </a:rPr>
              <a:t>Đọc</a:t>
            </a:r>
            <a:r>
              <a:rPr lang="en-US" sz="5099" dirty="0">
                <a:solidFill>
                  <a:srgbClr val="000000"/>
                </a:solidFill>
                <a:latin typeface="Roboto Condensed"/>
              </a:rPr>
              <a:t> </a:t>
            </a:r>
            <a:r>
              <a:rPr lang="en-US" sz="5099" dirty="0" err="1">
                <a:solidFill>
                  <a:srgbClr val="000000"/>
                </a:solidFill>
                <a:latin typeface="Roboto Condensed"/>
              </a:rPr>
              <a:t>mở</a:t>
            </a:r>
            <a:r>
              <a:rPr lang="en-US" sz="5099" dirty="0">
                <a:solidFill>
                  <a:srgbClr val="000000"/>
                </a:solidFill>
                <a:latin typeface="Roboto Condensed"/>
              </a:rPr>
              <a:t> </a:t>
            </a:r>
            <a:r>
              <a:rPr lang="en-US" sz="5099" dirty="0" err="1">
                <a:solidFill>
                  <a:srgbClr val="000000"/>
                </a:solidFill>
                <a:latin typeface="Roboto Condensed"/>
              </a:rPr>
              <a:t>rộng</a:t>
            </a:r>
            <a:r>
              <a:rPr lang="en-US" sz="5099" dirty="0">
                <a:solidFill>
                  <a:srgbClr val="000000"/>
                </a:solidFill>
                <a:latin typeface="Roboto Condensed"/>
              </a:rPr>
              <a:t> </a:t>
            </a:r>
            <a:r>
              <a:rPr lang="en-US" sz="5099" dirty="0" err="1">
                <a:solidFill>
                  <a:srgbClr val="000000"/>
                </a:solidFill>
                <a:latin typeface="Roboto Condensed"/>
              </a:rPr>
              <a:t>văn</a:t>
            </a:r>
            <a:r>
              <a:rPr lang="en-US" sz="5099" dirty="0">
                <a:solidFill>
                  <a:srgbClr val="000000"/>
                </a:solidFill>
                <a:latin typeface="Roboto Condensed"/>
              </a:rPr>
              <a:t> </a:t>
            </a:r>
            <a:r>
              <a:rPr lang="en-US" sz="5099" dirty="0" err="1">
                <a:solidFill>
                  <a:srgbClr val="000000"/>
                </a:solidFill>
                <a:latin typeface="Roboto Condensed"/>
              </a:rPr>
              <a:t>bản</a:t>
            </a:r>
            <a:r>
              <a:rPr lang="en-US" sz="5099" dirty="0">
                <a:solidFill>
                  <a:srgbClr val="000000"/>
                </a:solidFill>
                <a:latin typeface="Roboto Condensed"/>
              </a:rPr>
              <a:t> </a:t>
            </a:r>
          </a:p>
          <a:p>
            <a:pPr algn="ctr">
              <a:lnSpc>
                <a:spcPts val="12392"/>
              </a:lnSpc>
            </a:pPr>
            <a:r>
              <a:rPr lang="en-US" sz="5099" dirty="0" err="1">
                <a:solidFill>
                  <a:srgbClr val="000000"/>
                </a:solidFill>
                <a:latin typeface="Roboto Condensed Italics"/>
              </a:rPr>
              <a:t>Tiếng</a:t>
            </a:r>
            <a:r>
              <a:rPr lang="en-US" sz="5099" dirty="0">
                <a:solidFill>
                  <a:srgbClr val="000000"/>
                </a:solidFill>
                <a:latin typeface="Roboto Condensed Italics"/>
              </a:rPr>
              <a:t> </a:t>
            </a:r>
            <a:r>
              <a:rPr lang="en-US" sz="5099" dirty="0" err="1">
                <a:solidFill>
                  <a:srgbClr val="000000"/>
                </a:solidFill>
                <a:latin typeface="Roboto Condensed Italics"/>
              </a:rPr>
              <a:t>chim</a:t>
            </a:r>
            <a:r>
              <a:rPr lang="en-US" sz="5099" dirty="0">
                <a:solidFill>
                  <a:srgbClr val="000000"/>
                </a:solidFill>
                <a:latin typeface="Roboto Condensed Italics"/>
              </a:rPr>
              <a:t> </a:t>
            </a:r>
            <a:r>
              <a:rPr lang="en-US" sz="5099" dirty="0" err="1">
                <a:solidFill>
                  <a:srgbClr val="000000"/>
                </a:solidFill>
                <a:latin typeface="Roboto Condensed Italics"/>
              </a:rPr>
              <a:t>trong</a:t>
            </a:r>
            <a:r>
              <a:rPr lang="en-US" sz="5099" dirty="0">
                <a:solidFill>
                  <a:srgbClr val="000000"/>
                </a:solidFill>
                <a:latin typeface="Roboto Condensed Italics"/>
              </a:rPr>
              <a:t> </a:t>
            </a:r>
            <a:r>
              <a:rPr lang="en-US" sz="5099" dirty="0" err="1">
                <a:solidFill>
                  <a:srgbClr val="000000"/>
                </a:solidFill>
                <a:latin typeface="Roboto Condensed Italics"/>
              </a:rPr>
              <a:t>thành</a:t>
            </a:r>
            <a:r>
              <a:rPr lang="en-US" sz="5099" dirty="0">
                <a:solidFill>
                  <a:srgbClr val="000000"/>
                </a:solidFill>
                <a:latin typeface="Roboto Condensed Italics"/>
              </a:rPr>
              <a:t> </a:t>
            </a:r>
            <a:r>
              <a:rPr lang="en-US" sz="5099" dirty="0" err="1">
                <a:solidFill>
                  <a:srgbClr val="000000"/>
                </a:solidFill>
                <a:latin typeface="Roboto Condensed Italics"/>
              </a:rPr>
              <a:t>phố</a:t>
            </a:r>
            <a:endParaRPr lang="en-US" sz="5099" dirty="0">
              <a:solidFill>
                <a:srgbClr val="000000"/>
              </a:solidFill>
              <a:latin typeface="Roboto Condense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497" t="11345" r="3229" b="9906"/>
          <a:stretch>
            <a:fillRect/>
          </a:stretch>
        </p:blipFill>
        <p:spPr>
          <a:xfrm>
            <a:off x="0" y="0"/>
            <a:ext cx="18288000" cy="10287000"/>
          </a:xfrm>
          <a:prstGeom prst="rect">
            <a:avLst/>
          </a:prstGeom>
        </p:spPr>
      </p:pic>
      <p:grpSp>
        <p:nvGrpSpPr>
          <p:cNvPr id="3" name="Group 3"/>
          <p:cNvGrpSpPr/>
          <p:nvPr/>
        </p:nvGrpSpPr>
        <p:grpSpPr>
          <a:xfrm rot="497985">
            <a:off x="-2285849" y="-3168131"/>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871">
            <a:off x="2167959" y="1344938"/>
            <a:ext cx="13952082" cy="755949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03651">
            <a:off x="1069543" y="5851176"/>
            <a:ext cx="2828832" cy="465825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780167" y="1778787"/>
            <a:ext cx="2767267" cy="282899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72464" y="686743"/>
            <a:ext cx="496559" cy="49655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181780" y="7285431"/>
            <a:ext cx="496559" cy="496559"/>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465788">
            <a:off x="9842981" y="1603920"/>
            <a:ext cx="2419435" cy="999905"/>
          </a:xfrm>
          <a:prstGeom prst="rect">
            <a:avLst/>
          </a:prstGeom>
        </p:spPr>
      </p:pic>
      <p:sp>
        <p:nvSpPr>
          <p:cNvPr id="12" name="TextBox 12"/>
          <p:cNvSpPr txBox="1"/>
          <p:nvPr/>
        </p:nvSpPr>
        <p:spPr>
          <a:xfrm>
            <a:off x="3483412" y="3745464"/>
            <a:ext cx="11474661" cy="4434840"/>
          </a:xfrm>
          <a:prstGeom prst="rect">
            <a:avLst/>
          </a:prstGeom>
        </p:spPr>
        <p:txBody>
          <a:bodyPr lIns="0" tIns="0" rIns="0" bIns="0" rtlCol="0" anchor="t">
            <a:spAutoFit/>
          </a:bodyPr>
          <a:lstStyle/>
          <a:p>
            <a:pPr algn="ctr">
              <a:lnSpc>
                <a:spcPts val="11280"/>
              </a:lnSpc>
            </a:pPr>
            <a:r>
              <a:rPr lang="en-US" sz="12000">
                <a:solidFill>
                  <a:srgbClr val="7D82B2"/>
                </a:solidFill>
                <a:latin typeface="#9Slide05 VL Fadilla"/>
              </a:rPr>
              <a:t>Xin chào </a:t>
            </a:r>
          </a:p>
          <a:p>
            <a:pPr algn="ctr">
              <a:lnSpc>
                <a:spcPts val="11280"/>
              </a:lnSpc>
            </a:pPr>
            <a:r>
              <a:rPr lang="en-US" sz="12000">
                <a:solidFill>
                  <a:srgbClr val="7D82B2"/>
                </a:solidFill>
                <a:latin typeface="#9Slide05 VL Fadilla"/>
              </a:rPr>
              <a:t>và </a:t>
            </a:r>
          </a:p>
          <a:p>
            <a:pPr algn="ctr">
              <a:lnSpc>
                <a:spcPts val="11280"/>
              </a:lnSpc>
            </a:pPr>
            <a:r>
              <a:rPr lang="en-US" sz="12000">
                <a:solidFill>
                  <a:srgbClr val="7D82B2"/>
                </a:solidFill>
                <a:latin typeface="#9Slide05 VL Fadilla"/>
              </a:rPr>
              <a:t>hẹn gặp lại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809" t="8118" r="1671" b="10392"/>
          <a:stretch>
            <a:fillRect/>
          </a:stretch>
        </p:blipFill>
        <p:spPr>
          <a:xfrm>
            <a:off x="0" y="0"/>
            <a:ext cx="18288000" cy="10287000"/>
          </a:xfrm>
          <a:prstGeom prst="rect">
            <a:avLst/>
          </a:prstGeom>
        </p:spPr>
      </p:pic>
      <p:grpSp>
        <p:nvGrpSpPr>
          <p:cNvPr id="3" name="Group 3"/>
          <p:cNvGrpSpPr/>
          <p:nvPr/>
        </p:nvGrpSpPr>
        <p:grpSpPr>
          <a:xfrm rot="497985">
            <a:off x="10067281" y="-2158481"/>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871">
            <a:off x="2167959" y="1363754"/>
            <a:ext cx="13952082" cy="755949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678338" y="353034"/>
            <a:ext cx="3365455" cy="3390110"/>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25581" y="4445824"/>
            <a:ext cx="496559" cy="49655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181780" y="7285431"/>
            <a:ext cx="496559" cy="49655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838877">
            <a:off x="-823520" y="2700213"/>
            <a:ext cx="2419435" cy="999905"/>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559729">
            <a:off x="17185312" y="7363127"/>
            <a:ext cx="1592859" cy="1955519"/>
          </a:xfrm>
          <a:prstGeom prst="rect">
            <a:avLst/>
          </a:prstGeom>
        </p:spPr>
      </p:pic>
      <p:sp>
        <p:nvSpPr>
          <p:cNvPr id="12" name="TextBox 12"/>
          <p:cNvSpPr txBox="1"/>
          <p:nvPr/>
        </p:nvSpPr>
        <p:spPr>
          <a:xfrm>
            <a:off x="7421690" y="1866454"/>
            <a:ext cx="4465510" cy="1479829"/>
          </a:xfrm>
          <a:prstGeom prst="rect">
            <a:avLst/>
          </a:prstGeom>
        </p:spPr>
        <p:txBody>
          <a:bodyPr wrap="square" lIns="0" tIns="0" rIns="0" bIns="0" rtlCol="0" anchor="t">
            <a:spAutoFit/>
          </a:bodyPr>
          <a:lstStyle/>
          <a:p>
            <a:pPr algn="ctr">
              <a:lnSpc>
                <a:spcPts val="12879"/>
              </a:lnSpc>
            </a:pPr>
            <a:r>
              <a:rPr lang="en-US" sz="9199" dirty="0">
                <a:solidFill>
                  <a:srgbClr val="7D82B2"/>
                </a:solidFill>
                <a:latin typeface="#9Slide07 SFU Jamaica"/>
              </a:rPr>
              <a:t>BÀI 9:</a:t>
            </a:r>
          </a:p>
        </p:txBody>
      </p:sp>
      <p:sp>
        <p:nvSpPr>
          <p:cNvPr id="13" name="TextBox 13"/>
          <p:cNvSpPr txBox="1"/>
          <p:nvPr/>
        </p:nvSpPr>
        <p:spPr>
          <a:xfrm>
            <a:off x="1287993" y="3590744"/>
            <a:ext cx="15712013" cy="3990343"/>
          </a:xfrm>
          <a:prstGeom prst="rect">
            <a:avLst/>
          </a:prstGeom>
        </p:spPr>
        <p:txBody>
          <a:bodyPr lIns="0" tIns="0" rIns="0" bIns="0" rtlCol="0" anchor="t">
            <a:spAutoFit/>
          </a:bodyPr>
          <a:lstStyle/>
          <a:p>
            <a:pPr algn="ctr">
              <a:lnSpc>
                <a:spcPts val="11619"/>
              </a:lnSpc>
            </a:pPr>
            <a:r>
              <a:rPr lang="en-US" sz="8299" dirty="0">
                <a:solidFill>
                  <a:srgbClr val="FFFFFF"/>
                </a:solidFill>
                <a:latin typeface="Fraunces Bold"/>
              </a:rPr>
              <a:t>TÙY BÚT VÀ TẢN VĂN</a:t>
            </a:r>
          </a:p>
          <a:p>
            <a:pPr algn="ctr">
              <a:lnSpc>
                <a:spcPts val="21000"/>
              </a:lnSpc>
            </a:pPr>
            <a:r>
              <a:rPr lang="en-US" sz="15000" dirty="0" err="1">
                <a:solidFill>
                  <a:srgbClr val="7D82B2"/>
                </a:solidFill>
                <a:latin typeface="#9Slide05 VL Fadilla"/>
              </a:rPr>
              <a:t>Trưa</a:t>
            </a:r>
            <a:r>
              <a:rPr lang="en-US" sz="15000" dirty="0">
                <a:solidFill>
                  <a:srgbClr val="7D82B2"/>
                </a:solidFill>
                <a:latin typeface="#9Slide05 VL Fadilla"/>
              </a:rPr>
              <a:t> </a:t>
            </a:r>
            <a:r>
              <a:rPr lang="en-US" sz="15000" dirty="0" err="1">
                <a:solidFill>
                  <a:srgbClr val="7D82B2"/>
                </a:solidFill>
                <a:latin typeface="#9Slide05 VL Fadilla"/>
              </a:rPr>
              <a:t>tha</a:t>
            </a:r>
            <a:r>
              <a:rPr lang="en-US" sz="15000" dirty="0">
                <a:solidFill>
                  <a:srgbClr val="7D82B2"/>
                </a:solidFill>
                <a:latin typeface="#9Slide05 VL Fadilla"/>
              </a:rPr>
              <a:t> </a:t>
            </a:r>
            <a:r>
              <a:rPr lang="en-US" sz="15000" dirty="0" err="1">
                <a:solidFill>
                  <a:srgbClr val="7D82B2"/>
                </a:solidFill>
                <a:latin typeface="#9Slide05 VL Fadilla"/>
              </a:rPr>
              <a:t>hương</a:t>
            </a:r>
            <a:endParaRPr lang="en-US" sz="15000" dirty="0">
              <a:solidFill>
                <a:srgbClr val="7D82B2"/>
              </a:solidFill>
              <a:latin typeface="#9Slide05 VL Fadill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497" t="11345" r="3229" b="9906"/>
          <a:stretch>
            <a:fillRect/>
          </a:stretch>
        </p:blipFill>
        <p:spPr>
          <a:xfrm>
            <a:off x="0" y="0"/>
            <a:ext cx="18288000" cy="10287000"/>
          </a:xfrm>
          <a:prstGeom prst="rect">
            <a:avLst/>
          </a:prstGeom>
        </p:spPr>
      </p:pic>
      <p:grpSp>
        <p:nvGrpSpPr>
          <p:cNvPr id="3" name="Group 3"/>
          <p:cNvGrpSpPr/>
          <p:nvPr/>
        </p:nvGrpSpPr>
        <p:grpSpPr>
          <a:xfrm rot="497985">
            <a:off x="-2285849" y="-3168131"/>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181780" y="7285431"/>
            <a:ext cx="496559" cy="496559"/>
          </a:xfrm>
          <a:prstGeom prst="rect">
            <a:avLst/>
          </a:prstGeom>
        </p:spPr>
      </p:pic>
      <p:graphicFrame>
        <p:nvGraphicFramePr>
          <p:cNvPr id="7" name="Table 7"/>
          <p:cNvGraphicFramePr>
            <a:graphicFrameLocks noGrp="1"/>
          </p:cNvGraphicFramePr>
          <p:nvPr/>
        </p:nvGraphicFramePr>
        <p:xfrm>
          <a:off x="1103450" y="3104872"/>
          <a:ext cx="16234587" cy="6471307"/>
        </p:xfrm>
        <a:graphic>
          <a:graphicData uri="http://schemas.openxmlformats.org/drawingml/2006/table">
            <a:tbl>
              <a:tblPr/>
              <a:tblGrid>
                <a:gridCol w="13135362">
                  <a:extLst>
                    <a:ext uri="{9D8B030D-6E8A-4147-A177-3AD203B41FA5}">
                      <a16:colId xmlns:a16="http://schemas.microsoft.com/office/drawing/2014/main" val="20000"/>
                    </a:ext>
                  </a:extLst>
                </a:gridCol>
                <a:gridCol w="1500690">
                  <a:extLst>
                    <a:ext uri="{9D8B030D-6E8A-4147-A177-3AD203B41FA5}">
                      <a16:colId xmlns:a16="http://schemas.microsoft.com/office/drawing/2014/main" val="20001"/>
                    </a:ext>
                  </a:extLst>
                </a:gridCol>
                <a:gridCol w="1598535">
                  <a:extLst>
                    <a:ext uri="{9D8B030D-6E8A-4147-A177-3AD203B41FA5}">
                      <a16:colId xmlns:a16="http://schemas.microsoft.com/office/drawing/2014/main" val="20002"/>
                    </a:ext>
                  </a:extLst>
                </a:gridCol>
              </a:tblGrid>
              <a:tr h="1216183">
                <a:tc>
                  <a:txBody>
                    <a:bodyPr/>
                    <a:lstStyle/>
                    <a:p>
                      <a:pPr algn="ctr">
                        <a:lnSpc>
                          <a:spcPts val="4348"/>
                        </a:lnSpc>
                        <a:defRPr/>
                      </a:pPr>
                      <a:r>
                        <a:rPr lang="en-US" sz="3623" dirty="0">
                          <a:solidFill>
                            <a:srgbClr val="000000"/>
                          </a:solidFill>
                          <a:latin typeface="Roboto Condensed Bold"/>
                        </a:rPr>
                        <a:t> </a:t>
                      </a:r>
                      <a:r>
                        <a:rPr lang="en-US" sz="3623" dirty="0" err="1">
                          <a:solidFill>
                            <a:srgbClr val="000000"/>
                          </a:solidFill>
                          <a:latin typeface="Roboto Condensed Bold"/>
                        </a:rPr>
                        <a:t>Tiêu</a:t>
                      </a:r>
                      <a:r>
                        <a:rPr lang="en-US" sz="3623" dirty="0">
                          <a:solidFill>
                            <a:srgbClr val="000000"/>
                          </a:solidFill>
                          <a:latin typeface="Roboto Condensed Bold"/>
                        </a:rPr>
                        <a:t> </a:t>
                      </a:r>
                      <a:r>
                        <a:rPr lang="en-US" sz="3623" dirty="0" err="1">
                          <a:solidFill>
                            <a:srgbClr val="000000"/>
                          </a:solidFill>
                          <a:latin typeface="Roboto Condensed Bold"/>
                        </a:rPr>
                        <a:t>chí</a:t>
                      </a:r>
                      <a:endParaRPr lang="en-US" sz="1100" dirty="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CBC2ED"/>
                    </a:solidFill>
                  </a:tcPr>
                </a:tc>
                <a:tc>
                  <a:txBody>
                    <a:bodyPr/>
                    <a:lstStyle/>
                    <a:p>
                      <a:pPr algn="ctr">
                        <a:lnSpc>
                          <a:spcPts val="4348"/>
                        </a:lnSpc>
                        <a:defRPr/>
                      </a:pPr>
                      <a:r>
                        <a:rPr lang="en-US" sz="3623">
                          <a:solidFill>
                            <a:srgbClr val="000000"/>
                          </a:solidFill>
                          <a:latin typeface="Roboto Condensed Bold"/>
                        </a:rPr>
                        <a:t> Có   </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CBC2ED"/>
                    </a:solidFill>
                  </a:tcPr>
                </a:tc>
                <a:tc>
                  <a:txBody>
                    <a:bodyPr/>
                    <a:lstStyle/>
                    <a:p>
                      <a:pPr algn="ctr">
                        <a:lnSpc>
                          <a:spcPts val="4348"/>
                        </a:lnSpc>
                        <a:defRPr/>
                      </a:pPr>
                      <a:r>
                        <a:rPr lang="en-US" sz="3623">
                          <a:solidFill>
                            <a:srgbClr val="000000"/>
                          </a:solidFill>
                          <a:latin typeface="Roboto Condensed Bold"/>
                        </a:rPr>
                        <a:t> Không</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CBC2ED"/>
                    </a:solidFill>
                  </a:tcPr>
                </a:tc>
                <a:extLst>
                  <a:ext uri="{0D108BD9-81ED-4DB2-BD59-A6C34878D82A}">
                    <a16:rowId xmlns:a16="http://schemas.microsoft.com/office/drawing/2014/main" val="10000"/>
                  </a:ext>
                </a:extLst>
              </a:tr>
              <a:tr h="1216183">
                <a:tc>
                  <a:txBody>
                    <a:bodyPr/>
                    <a:lstStyle/>
                    <a:p>
                      <a:pPr algn="l">
                        <a:lnSpc>
                          <a:spcPts val="4468"/>
                        </a:lnSpc>
                        <a:defRPr/>
                      </a:pPr>
                      <a:r>
                        <a:rPr lang="en-US" sz="3723">
                          <a:solidFill>
                            <a:srgbClr val="171628"/>
                          </a:solidFill>
                          <a:latin typeface="Roboto Condensed"/>
                        </a:rPr>
                        <a:t>Đọc trôi chảy, không bỏ từ, thêm từ.</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extLst>
                  <a:ext uri="{0D108BD9-81ED-4DB2-BD59-A6C34878D82A}">
                    <a16:rowId xmlns:a16="http://schemas.microsoft.com/office/drawing/2014/main" val="10001"/>
                  </a:ext>
                </a:extLst>
              </a:tr>
              <a:tr h="1142182">
                <a:tc>
                  <a:txBody>
                    <a:bodyPr/>
                    <a:lstStyle/>
                    <a:p>
                      <a:pPr algn="just">
                        <a:lnSpc>
                          <a:spcPts val="4468"/>
                        </a:lnSpc>
                        <a:defRPr/>
                      </a:pPr>
                      <a:r>
                        <a:rPr lang="en-US" sz="3723">
                          <a:solidFill>
                            <a:srgbClr val="171628"/>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extLst>
                  <a:ext uri="{0D108BD9-81ED-4DB2-BD59-A6C34878D82A}">
                    <a16:rowId xmlns:a16="http://schemas.microsoft.com/office/drawing/2014/main" val="10002"/>
                  </a:ext>
                </a:extLst>
              </a:tr>
              <a:tr h="1142182">
                <a:tc>
                  <a:txBody>
                    <a:bodyPr/>
                    <a:lstStyle/>
                    <a:p>
                      <a:pPr algn="l">
                        <a:lnSpc>
                          <a:spcPts val="4468"/>
                        </a:lnSpc>
                        <a:defRPr/>
                      </a:pPr>
                      <a:r>
                        <a:rPr lang="en-US" sz="3723">
                          <a:solidFill>
                            <a:srgbClr val="171628"/>
                          </a:solidFill>
                          <a:latin typeface="Roboto Condensed"/>
                        </a:rPr>
                        <a:t>Tốc độ đọc phù hợp.</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extLst>
                  <a:ext uri="{0D108BD9-81ED-4DB2-BD59-A6C34878D82A}">
                    <a16:rowId xmlns:a16="http://schemas.microsoft.com/office/drawing/2014/main" val="10003"/>
                  </a:ext>
                </a:extLst>
              </a:tr>
              <a:tr h="1754577">
                <a:tc>
                  <a:txBody>
                    <a:bodyPr/>
                    <a:lstStyle/>
                    <a:p>
                      <a:pPr algn="just">
                        <a:lnSpc>
                          <a:spcPts val="4468"/>
                        </a:lnSpc>
                        <a:defRPr/>
                      </a:pPr>
                      <a:r>
                        <a:rPr lang="en-US" sz="3723">
                          <a:solidFill>
                            <a:srgbClr val="171628"/>
                          </a:solidFill>
                          <a:latin typeface="Roboto Condensed"/>
                        </a:rPr>
                        <a:t>Sử dụng giọng điệu khác nhau để thể hiện được cảm xúc của người viết đối với nhân vật, sự việc.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tc>
                  <a:txBody>
                    <a:bodyPr/>
                    <a:lstStyle/>
                    <a:p>
                      <a:pPr algn="l">
                        <a:lnSpc>
                          <a:spcPts val="1679"/>
                        </a:lnSpc>
                        <a:defRPr/>
                      </a:pPr>
                      <a:endParaRPr lang="en-US" sz="1100" dirty="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DFCF5"/>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604412" y="274021"/>
            <a:ext cx="16018319" cy="953104"/>
          </a:xfrm>
          <a:prstGeom prst="rect">
            <a:avLst/>
          </a:prstGeom>
        </p:spPr>
        <p:txBody>
          <a:bodyPr lIns="0" tIns="0" rIns="0" bIns="0" rtlCol="0" anchor="t">
            <a:spAutoFit/>
          </a:bodyPr>
          <a:lstStyle/>
          <a:p>
            <a:pPr algn="just">
              <a:lnSpc>
                <a:spcPts val="7839"/>
              </a:lnSpc>
            </a:pPr>
            <a:r>
              <a:rPr lang="en-US" sz="5598" dirty="0">
                <a:solidFill>
                  <a:srgbClr val="7D82B2"/>
                </a:solidFill>
                <a:latin typeface="Fraunces Bold"/>
              </a:rPr>
              <a:t>2. ĐỌC VĂN BẢN</a:t>
            </a:r>
          </a:p>
        </p:txBody>
      </p:sp>
      <p:sp>
        <p:nvSpPr>
          <p:cNvPr id="9" name="TextBox 9"/>
          <p:cNvSpPr txBox="1"/>
          <p:nvPr/>
        </p:nvSpPr>
        <p:spPr>
          <a:xfrm>
            <a:off x="4343400" y="1322375"/>
            <a:ext cx="12433131" cy="1464945"/>
          </a:xfrm>
          <a:prstGeom prst="rect">
            <a:avLst/>
          </a:prstGeom>
        </p:spPr>
        <p:txBody>
          <a:bodyPr wrap="square" lIns="0" tIns="0" rIns="0" bIns="0" rtlCol="0" anchor="t">
            <a:spAutoFit/>
          </a:bodyPr>
          <a:lstStyle/>
          <a:p>
            <a:pPr marL="906780" lvl="1" indent="-453390" algn="just">
              <a:lnSpc>
                <a:spcPts val="5880"/>
              </a:lnSpc>
              <a:buFont typeface="Arial"/>
              <a:buChar char="•"/>
            </a:pPr>
            <a:r>
              <a:rPr lang="en-US" sz="4200" dirty="0">
                <a:solidFill>
                  <a:srgbClr val="7D82B2"/>
                </a:solidFill>
                <a:latin typeface="Roboto Condensed"/>
              </a:rPr>
              <a:t>GV </a:t>
            </a:r>
            <a:r>
              <a:rPr lang="en-US" sz="4200" dirty="0" err="1">
                <a:solidFill>
                  <a:srgbClr val="7D82B2"/>
                </a:solidFill>
                <a:latin typeface="Roboto Condensed"/>
              </a:rPr>
              <a:t>đọc</a:t>
            </a:r>
            <a:r>
              <a:rPr lang="en-US" sz="4200" dirty="0">
                <a:solidFill>
                  <a:srgbClr val="7D82B2"/>
                </a:solidFill>
                <a:latin typeface="Roboto Condensed"/>
              </a:rPr>
              <a:t> </a:t>
            </a:r>
            <a:r>
              <a:rPr lang="en-US" sz="4200" dirty="0" err="1">
                <a:solidFill>
                  <a:srgbClr val="7D82B2"/>
                </a:solidFill>
                <a:latin typeface="Roboto Condensed"/>
              </a:rPr>
              <a:t>mẫu</a:t>
            </a:r>
            <a:r>
              <a:rPr lang="en-US" sz="4200" dirty="0">
                <a:solidFill>
                  <a:srgbClr val="7D82B2"/>
                </a:solidFill>
                <a:latin typeface="Roboto Condensed"/>
              </a:rPr>
              <a:t> </a:t>
            </a:r>
            <a:r>
              <a:rPr lang="en-US" sz="4200" dirty="0" err="1">
                <a:solidFill>
                  <a:srgbClr val="7D82B2"/>
                </a:solidFill>
                <a:latin typeface="Roboto Condensed"/>
              </a:rPr>
              <a:t>đoạn</a:t>
            </a:r>
            <a:r>
              <a:rPr lang="en-US" sz="4200" dirty="0">
                <a:solidFill>
                  <a:srgbClr val="7D82B2"/>
                </a:solidFill>
                <a:latin typeface="Roboto Condensed"/>
              </a:rPr>
              <a:t> </a:t>
            </a:r>
            <a:r>
              <a:rPr lang="en-US" sz="4200" dirty="0" err="1">
                <a:solidFill>
                  <a:srgbClr val="7D82B2"/>
                </a:solidFill>
                <a:latin typeface="Roboto Condensed"/>
              </a:rPr>
              <a:t>đầu</a:t>
            </a:r>
            <a:r>
              <a:rPr lang="en-US" sz="4200" dirty="0">
                <a:solidFill>
                  <a:srgbClr val="7D82B2"/>
                </a:solidFill>
                <a:latin typeface="Roboto Condensed"/>
              </a:rPr>
              <a:t> </a:t>
            </a:r>
            <a:r>
              <a:rPr lang="en-US" sz="4200" dirty="0" err="1">
                <a:solidFill>
                  <a:srgbClr val="7D82B2"/>
                </a:solidFill>
                <a:latin typeface="Roboto Condensed"/>
              </a:rPr>
              <a:t>từ</a:t>
            </a:r>
            <a:r>
              <a:rPr lang="en-US" sz="4200" dirty="0">
                <a:solidFill>
                  <a:srgbClr val="7D82B2"/>
                </a:solidFill>
                <a:latin typeface="Roboto Condensed"/>
              </a:rPr>
              <a:t> </a:t>
            </a:r>
            <a:r>
              <a:rPr lang="en-US" sz="4200" dirty="0" err="1">
                <a:solidFill>
                  <a:srgbClr val="7D82B2"/>
                </a:solidFill>
                <a:latin typeface="Roboto Condensed"/>
              </a:rPr>
              <a:t>đầu</a:t>
            </a:r>
            <a:r>
              <a:rPr lang="en-US" sz="4200" dirty="0">
                <a:solidFill>
                  <a:srgbClr val="7D82B2"/>
                </a:solidFill>
                <a:latin typeface="Roboto Condensed"/>
              </a:rPr>
              <a:t> </a:t>
            </a:r>
            <a:r>
              <a:rPr lang="en-US" sz="4200" dirty="0" err="1">
                <a:solidFill>
                  <a:srgbClr val="7D82B2"/>
                </a:solidFill>
                <a:latin typeface="Roboto Condensed"/>
              </a:rPr>
              <a:t>đến</a:t>
            </a:r>
            <a:r>
              <a:rPr lang="en-US" sz="4200" dirty="0">
                <a:solidFill>
                  <a:srgbClr val="7D82B2"/>
                </a:solidFill>
                <a:latin typeface="Roboto Condensed"/>
              </a:rPr>
              <a:t> “</a:t>
            </a:r>
            <a:r>
              <a:rPr lang="en-US" sz="4200" dirty="0" err="1">
                <a:solidFill>
                  <a:srgbClr val="7D82B2"/>
                </a:solidFill>
                <a:latin typeface="Roboto Condensed"/>
              </a:rPr>
              <a:t>phòng</a:t>
            </a:r>
            <a:r>
              <a:rPr lang="en-US" sz="4200" dirty="0">
                <a:solidFill>
                  <a:srgbClr val="7D82B2"/>
                </a:solidFill>
                <a:latin typeface="Roboto Condensed"/>
              </a:rPr>
              <a:t> </a:t>
            </a:r>
            <a:r>
              <a:rPr lang="en-US" sz="4200" dirty="0" err="1">
                <a:solidFill>
                  <a:srgbClr val="7D82B2"/>
                </a:solidFill>
                <a:latin typeface="Roboto Condensed"/>
              </a:rPr>
              <a:t>bên</a:t>
            </a:r>
            <a:r>
              <a:rPr lang="en-US" sz="4200" dirty="0">
                <a:solidFill>
                  <a:srgbClr val="7D82B2"/>
                </a:solidFill>
                <a:latin typeface="Roboto Condensed"/>
              </a:rPr>
              <a:t> </a:t>
            </a:r>
            <a:r>
              <a:rPr lang="en-US" sz="4200" dirty="0" err="1">
                <a:solidFill>
                  <a:srgbClr val="7D82B2"/>
                </a:solidFill>
                <a:latin typeface="Roboto Condensed"/>
              </a:rPr>
              <a:t>cạnh</a:t>
            </a:r>
            <a:r>
              <a:rPr lang="en-US" sz="4200" dirty="0">
                <a:solidFill>
                  <a:srgbClr val="7D82B2"/>
                </a:solidFill>
                <a:latin typeface="Roboto Condensed"/>
              </a:rPr>
              <a:t>”</a:t>
            </a:r>
          </a:p>
          <a:p>
            <a:pPr marL="906780" lvl="1" indent="-453390" algn="just">
              <a:lnSpc>
                <a:spcPts val="5880"/>
              </a:lnSpc>
              <a:spcBef>
                <a:spcPct val="0"/>
              </a:spcBef>
              <a:buFont typeface="Arial"/>
              <a:buChar char="•"/>
            </a:pPr>
            <a:r>
              <a:rPr lang="en-US" sz="4200" dirty="0">
                <a:solidFill>
                  <a:srgbClr val="7D82B2"/>
                </a:solidFill>
                <a:latin typeface="Roboto Condensed"/>
              </a:rPr>
              <a:t>Sau </a:t>
            </a:r>
            <a:r>
              <a:rPr lang="en-US" sz="4200" dirty="0" err="1">
                <a:solidFill>
                  <a:srgbClr val="7D82B2"/>
                </a:solidFill>
                <a:latin typeface="Roboto Condensed"/>
              </a:rPr>
              <a:t>đó</a:t>
            </a:r>
            <a:r>
              <a:rPr lang="en-US" sz="4200" dirty="0">
                <a:solidFill>
                  <a:srgbClr val="7D82B2"/>
                </a:solidFill>
                <a:latin typeface="Roboto Condensed"/>
              </a:rPr>
              <a:t> </a:t>
            </a:r>
            <a:r>
              <a:rPr lang="en-US" sz="4200" dirty="0" err="1">
                <a:solidFill>
                  <a:srgbClr val="7D82B2"/>
                </a:solidFill>
                <a:latin typeface="Roboto Condensed"/>
              </a:rPr>
              <a:t>gọi</a:t>
            </a:r>
            <a:r>
              <a:rPr lang="en-US" sz="4200" dirty="0">
                <a:solidFill>
                  <a:srgbClr val="7D82B2"/>
                </a:solidFill>
                <a:latin typeface="Roboto Condensed"/>
              </a:rPr>
              <a:t> 2 </a:t>
            </a:r>
            <a:r>
              <a:rPr lang="en-US" sz="4200" dirty="0" err="1">
                <a:solidFill>
                  <a:srgbClr val="7D82B2"/>
                </a:solidFill>
                <a:latin typeface="Roboto Condensed"/>
              </a:rPr>
              <a:t>học</a:t>
            </a:r>
            <a:r>
              <a:rPr lang="en-US" sz="4200" dirty="0">
                <a:solidFill>
                  <a:srgbClr val="7D82B2"/>
                </a:solidFill>
                <a:latin typeface="Roboto Condensed"/>
              </a:rPr>
              <a:t> </a:t>
            </a:r>
            <a:r>
              <a:rPr lang="en-US" sz="4200" dirty="0" err="1">
                <a:solidFill>
                  <a:srgbClr val="7D82B2"/>
                </a:solidFill>
                <a:latin typeface="Roboto Condensed"/>
              </a:rPr>
              <a:t>sinh</a:t>
            </a:r>
            <a:r>
              <a:rPr lang="en-US" sz="4200" dirty="0">
                <a:solidFill>
                  <a:srgbClr val="7D82B2"/>
                </a:solidFill>
                <a:latin typeface="Roboto Condensed"/>
              </a:rPr>
              <a:t> </a:t>
            </a:r>
            <a:r>
              <a:rPr lang="en-US" sz="4200" dirty="0" err="1">
                <a:solidFill>
                  <a:srgbClr val="7D82B2"/>
                </a:solidFill>
                <a:latin typeface="Roboto Condensed"/>
              </a:rPr>
              <a:t>đọc</a:t>
            </a:r>
            <a:r>
              <a:rPr lang="en-US" sz="4200" dirty="0">
                <a:solidFill>
                  <a:srgbClr val="7D82B2"/>
                </a:solidFill>
                <a:latin typeface="Roboto Condensed"/>
              </a:rPr>
              <a:t> </a:t>
            </a:r>
            <a:r>
              <a:rPr lang="en-US" sz="4200" dirty="0" err="1">
                <a:solidFill>
                  <a:srgbClr val="7D82B2"/>
                </a:solidFill>
                <a:latin typeface="Roboto Condensed"/>
              </a:rPr>
              <a:t>các</a:t>
            </a:r>
            <a:r>
              <a:rPr lang="en-US" sz="4200" dirty="0">
                <a:solidFill>
                  <a:srgbClr val="7D82B2"/>
                </a:solidFill>
                <a:latin typeface="Roboto Condensed"/>
              </a:rPr>
              <a:t> </a:t>
            </a:r>
            <a:r>
              <a:rPr lang="en-US" sz="4200" dirty="0" err="1">
                <a:solidFill>
                  <a:srgbClr val="7D82B2"/>
                </a:solidFill>
                <a:latin typeface="Roboto Condensed"/>
              </a:rPr>
              <a:t>phần</a:t>
            </a:r>
            <a:r>
              <a:rPr lang="en-US" sz="4200" dirty="0">
                <a:solidFill>
                  <a:srgbClr val="7D82B2"/>
                </a:solidFill>
                <a:latin typeface="Roboto Condensed"/>
              </a:rPr>
              <a:t> </a:t>
            </a:r>
            <a:r>
              <a:rPr lang="en-US" sz="4200" dirty="0" err="1">
                <a:solidFill>
                  <a:srgbClr val="7D82B2"/>
                </a:solidFill>
                <a:latin typeface="Roboto Condensed"/>
              </a:rPr>
              <a:t>còn</a:t>
            </a:r>
            <a:r>
              <a:rPr lang="en-US" sz="4200" dirty="0">
                <a:solidFill>
                  <a:srgbClr val="7D82B2"/>
                </a:solidFill>
                <a:latin typeface="Roboto Condensed"/>
              </a:rPr>
              <a:t> </a:t>
            </a:r>
            <a:r>
              <a:rPr lang="en-US" sz="4200" dirty="0" err="1">
                <a:solidFill>
                  <a:srgbClr val="7D82B2"/>
                </a:solidFill>
                <a:latin typeface="Roboto Condensed"/>
              </a:rPr>
              <a:t>lại</a:t>
            </a:r>
            <a:endParaRPr lang="en-US" sz="4200" dirty="0">
              <a:solidFill>
                <a:srgbClr val="7D82B2"/>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99" t="7473" r="2415" b="11488"/>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622731" y="1626424"/>
            <a:ext cx="496559" cy="49655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3027">
            <a:off x="16530557" y="-131132"/>
            <a:ext cx="2540207" cy="758168"/>
          </a:xfrm>
          <a:prstGeom prst="rect">
            <a:avLst/>
          </a:prstGeom>
        </p:spPr>
      </p:pic>
      <p:pic>
        <p:nvPicPr>
          <p:cNvPr id="5" name="Picture 5"/>
          <p:cNvPicPr>
            <a:picLocks noChangeAspect="1"/>
          </p:cNvPicPr>
          <p:nvPr/>
        </p:nvPicPr>
        <p:blipFill>
          <a:blip r:embed="rId7"/>
          <a:srcRect/>
          <a:stretch>
            <a:fillRect/>
          </a:stretch>
        </p:blipFill>
        <p:spPr>
          <a:xfrm rot="4083579">
            <a:off x="790071" y="-7469004"/>
            <a:ext cx="6728415" cy="1180423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29285">
            <a:off x="3331471" y="688650"/>
            <a:ext cx="1645615" cy="6801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640183" y="1433146"/>
            <a:ext cx="1718654" cy="165850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12026" y="3091647"/>
            <a:ext cx="10409227" cy="5791315"/>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924812">
            <a:off x="15878319" y="7717268"/>
            <a:ext cx="1488825" cy="1827799"/>
          </a:xfrm>
          <a:prstGeom prst="rect">
            <a:avLst/>
          </a:prstGeom>
        </p:spPr>
      </p:pic>
      <p:sp>
        <p:nvSpPr>
          <p:cNvPr id="10" name="TextBox 10"/>
          <p:cNvSpPr txBox="1"/>
          <p:nvPr/>
        </p:nvSpPr>
        <p:spPr>
          <a:xfrm>
            <a:off x="2876773" y="1008906"/>
            <a:ext cx="16018319" cy="1144228"/>
          </a:xfrm>
          <a:prstGeom prst="rect">
            <a:avLst/>
          </a:prstGeom>
        </p:spPr>
        <p:txBody>
          <a:bodyPr lIns="0" tIns="0" rIns="0" bIns="0" rtlCol="0" anchor="t">
            <a:spAutoFit/>
          </a:bodyPr>
          <a:lstStyle/>
          <a:p>
            <a:pPr algn="ctr">
              <a:lnSpc>
                <a:spcPts val="9379"/>
              </a:lnSpc>
            </a:pPr>
            <a:r>
              <a:rPr lang="en-US" sz="6698" dirty="0">
                <a:solidFill>
                  <a:srgbClr val="FFFFFF"/>
                </a:solidFill>
                <a:latin typeface="Fraunces Bold"/>
              </a:rPr>
              <a:t>3. KHÁM PHÁ VĂN BẢN</a:t>
            </a:r>
          </a:p>
        </p:txBody>
      </p:sp>
      <p:sp>
        <p:nvSpPr>
          <p:cNvPr id="11" name="TextBox 11"/>
          <p:cNvSpPr txBox="1"/>
          <p:nvPr/>
        </p:nvSpPr>
        <p:spPr>
          <a:xfrm>
            <a:off x="7587892" y="4671902"/>
            <a:ext cx="8104583" cy="2526030"/>
          </a:xfrm>
          <a:prstGeom prst="rect">
            <a:avLst/>
          </a:prstGeom>
        </p:spPr>
        <p:txBody>
          <a:bodyPr lIns="0" tIns="0" rIns="0" bIns="0" rtlCol="0" anchor="t">
            <a:spAutoFit/>
          </a:bodyPr>
          <a:lstStyle/>
          <a:p>
            <a:pPr algn="just">
              <a:lnSpc>
                <a:spcPts val="6719"/>
              </a:lnSpc>
            </a:pPr>
            <a:r>
              <a:rPr lang="en-US" sz="4800">
                <a:solidFill>
                  <a:srgbClr val="3C1B1F"/>
                </a:solidFill>
                <a:latin typeface="Roboto Condensed Bold"/>
              </a:rPr>
              <a:t>Nhiệm vụ 1: </a:t>
            </a:r>
          </a:p>
          <a:p>
            <a:pPr algn="just">
              <a:lnSpc>
                <a:spcPts val="6719"/>
              </a:lnSpc>
              <a:spcBef>
                <a:spcPct val="0"/>
              </a:spcBef>
            </a:pPr>
            <a:r>
              <a:rPr lang="en-US" sz="4800">
                <a:solidFill>
                  <a:srgbClr val="3C1B1F"/>
                </a:solidFill>
                <a:latin typeface="Roboto Condensed"/>
              </a:rPr>
              <a:t>HS chia sẻ thông tin về tác giả và tác phẩm.</a:t>
            </a:r>
          </a:p>
        </p:txBody>
      </p:sp>
      <p:pic>
        <p:nvPicPr>
          <p:cNvPr id="12" name="Picture 12"/>
          <p:cNvPicPr>
            <a:picLocks noChangeAspect="1"/>
          </p:cNvPicPr>
          <p:nvPr/>
        </p:nvPicPr>
        <p:blipFill>
          <a:blip r:embed="rId16"/>
          <a:srcRect b="19453"/>
          <a:stretch>
            <a:fillRect/>
          </a:stretch>
        </p:blipFill>
        <p:spPr>
          <a:xfrm rot="-684705">
            <a:off x="13002126" y="9392483"/>
            <a:ext cx="7256639" cy="1395480"/>
          </a:xfrm>
          <a:prstGeom prst="rect">
            <a:avLst/>
          </a:prstGeom>
        </p:spPr>
      </p:pic>
      <p:grpSp>
        <p:nvGrpSpPr>
          <p:cNvPr id="13" name="Group 13"/>
          <p:cNvGrpSpPr/>
          <p:nvPr/>
        </p:nvGrpSpPr>
        <p:grpSpPr>
          <a:xfrm rot="497985">
            <a:off x="-4496128" y="5340961"/>
            <a:ext cx="8992257" cy="16181809"/>
            <a:chOff x="0" y="0"/>
            <a:chExt cx="11989675" cy="21575745"/>
          </a:xfrm>
        </p:grpSpPr>
        <p:sp>
          <p:nvSpPr>
            <p:cNvPr id="14" name="AutoShape 14"/>
            <p:cNvSpPr/>
            <p:nvPr/>
          </p:nvSpPr>
          <p:spPr>
            <a:xfrm>
              <a:off x="271618" y="0"/>
              <a:ext cx="11718057" cy="21449124"/>
            </a:xfrm>
            <a:prstGeom prst="rect">
              <a:avLst/>
            </a:prstGeom>
            <a:solidFill>
              <a:srgbClr val="FDFCF5"/>
            </a:solidFill>
          </p:spPr>
        </p:sp>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4662652" y="4923418"/>
              <a:ext cx="21314979" cy="11989675"/>
            </a:xfrm>
            <a:prstGeom prst="rect">
              <a:avLst/>
            </a:prstGeom>
          </p:spPr>
        </p:pic>
      </p:grpSp>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28700" y="6403323"/>
            <a:ext cx="3365455" cy="33901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599" t="7473" r="2415" b="11488"/>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5267">
            <a:off x="5993734" y="7281826"/>
            <a:ext cx="7315200" cy="28728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442168" y="361048"/>
            <a:ext cx="7615265" cy="1160220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622731" y="1626424"/>
            <a:ext cx="496559" cy="496559"/>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24812">
            <a:off x="-665129" y="519247"/>
            <a:ext cx="1488825" cy="182779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29285">
            <a:off x="6147018" y="2703095"/>
            <a:ext cx="1645615" cy="680100"/>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640183" y="1433146"/>
            <a:ext cx="1718654" cy="1658501"/>
          </a:xfrm>
          <a:prstGeom prst="rect">
            <a:avLst/>
          </a:prstGeom>
        </p:spPr>
      </p:pic>
      <p:sp>
        <p:nvSpPr>
          <p:cNvPr id="9" name="TextBox 9"/>
          <p:cNvSpPr txBox="1"/>
          <p:nvPr/>
        </p:nvSpPr>
        <p:spPr>
          <a:xfrm>
            <a:off x="6974772" y="3335655"/>
            <a:ext cx="10550057" cy="5998437"/>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000000"/>
                </a:solidFill>
                <a:latin typeface="Roboto Condensed Bold"/>
              </a:rPr>
              <a:t>Năm</a:t>
            </a:r>
            <a:r>
              <a:rPr lang="en-US" sz="4200" dirty="0">
                <a:solidFill>
                  <a:srgbClr val="000000"/>
                </a:solidFill>
                <a:latin typeface="Roboto Condensed Bold"/>
              </a:rPr>
              <a:t> </a:t>
            </a:r>
            <a:r>
              <a:rPr lang="en-US" sz="4200" dirty="0" err="1">
                <a:solidFill>
                  <a:srgbClr val="000000"/>
                </a:solidFill>
                <a:latin typeface="Roboto Condensed Bold"/>
              </a:rPr>
              <a:t>sinh</a:t>
            </a:r>
            <a:r>
              <a:rPr lang="en-US" sz="4200" dirty="0">
                <a:solidFill>
                  <a:srgbClr val="000000"/>
                </a:solidFill>
                <a:latin typeface="Roboto Condensed Bold"/>
              </a:rPr>
              <a:t>:</a:t>
            </a:r>
            <a:r>
              <a:rPr lang="en-US" sz="4200" dirty="0">
                <a:solidFill>
                  <a:srgbClr val="000000"/>
                </a:solidFill>
                <a:latin typeface="Roboto Condensed"/>
              </a:rPr>
              <a:t> 1918</a:t>
            </a:r>
          </a:p>
          <a:p>
            <a:pPr marL="906780" lvl="1" indent="-453390" algn="just">
              <a:lnSpc>
                <a:spcPts val="5880"/>
              </a:lnSpc>
              <a:buFont typeface="Arial"/>
              <a:buChar char="•"/>
            </a:pPr>
            <a:r>
              <a:rPr lang="en-US" sz="4200" dirty="0" err="1">
                <a:solidFill>
                  <a:srgbClr val="000000"/>
                </a:solidFill>
                <a:latin typeface="Roboto Condensed Bold"/>
              </a:rPr>
              <a:t>Quê</a:t>
            </a:r>
            <a:r>
              <a:rPr lang="en-US" sz="4200" dirty="0">
                <a:solidFill>
                  <a:srgbClr val="000000"/>
                </a:solidFill>
                <a:latin typeface="Roboto Condensed Bold"/>
              </a:rPr>
              <a:t> </a:t>
            </a:r>
            <a:r>
              <a:rPr lang="en-US" sz="4200" dirty="0" err="1">
                <a:solidFill>
                  <a:srgbClr val="000000"/>
                </a:solidFill>
                <a:latin typeface="Roboto Condensed Bold"/>
              </a:rPr>
              <a:t>quán</a:t>
            </a:r>
            <a:r>
              <a:rPr lang="en-US" sz="4200" dirty="0">
                <a:solidFill>
                  <a:srgbClr val="000000"/>
                </a:solidFill>
                <a:latin typeface="Roboto Condensed Bold"/>
              </a:rPr>
              <a:t>:</a:t>
            </a:r>
            <a:r>
              <a:rPr lang="en-US" sz="4200" dirty="0">
                <a:solidFill>
                  <a:srgbClr val="000000"/>
                </a:solidFill>
                <a:latin typeface="Roboto Condensed"/>
              </a:rPr>
              <a:t> Thùy Nguyên, </a:t>
            </a:r>
            <a:r>
              <a:rPr lang="en-US" sz="4200" dirty="0" err="1">
                <a:solidFill>
                  <a:srgbClr val="000000"/>
                </a:solidFill>
                <a:latin typeface="Roboto Condensed"/>
              </a:rPr>
              <a:t>Hải</a:t>
            </a:r>
            <a:r>
              <a:rPr lang="en-US" sz="4200" dirty="0">
                <a:solidFill>
                  <a:srgbClr val="000000"/>
                </a:solidFill>
                <a:latin typeface="Roboto Condensed"/>
              </a:rPr>
              <a:t> </a:t>
            </a:r>
            <a:r>
              <a:rPr lang="en-US" sz="4200" dirty="0" err="1">
                <a:solidFill>
                  <a:srgbClr val="000000"/>
                </a:solidFill>
                <a:latin typeface="Roboto Condensed"/>
              </a:rPr>
              <a:t>Phòng</a:t>
            </a:r>
            <a:r>
              <a:rPr lang="en-US" sz="4200" dirty="0">
                <a:solidFill>
                  <a:srgbClr val="000000"/>
                </a:solidFill>
                <a:latin typeface="Roboto Condensed"/>
              </a:rPr>
              <a:t>.</a:t>
            </a:r>
          </a:p>
          <a:p>
            <a:pPr marL="906780" lvl="1" indent="-453390" algn="just">
              <a:lnSpc>
                <a:spcPts val="5880"/>
              </a:lnSpc>
              <a:buFont typeface="Arial"/>
              <a:buChar char="•"/>
            </a:pPr>
            <a:r>
              <a:rPr lang="en-US" sz="4200" dirty="0" err="1">
                <a:solidFill>
                  <a:srgbClr val="000000"/>
                </a:solidFill>
                <a:latin typeface="Roboto Condensed Bold"/>
              </a:rPr>
              <a:t>Thể</a:t>
            </a:r>
            <a:r>
              <a:rPr lang="en-US" sz="4200" dirty="0">
                <a:solidFill>
                  <a:srgbClr val="000000"/>
                </a:solidFill>
                <a:latin typeface="Roboto Condensed Bold"/>
              </a:rPr>
              <a:t> </a:t>
            </a:r>
            <a:r>
              <a:rPr lang="en-US" sz="4200" dirty="0" err="1">
                <a:solidFill>
                  <a:srgbClr val="000000"/>
                </a:solidFill>
                <a:latin typeface="Roboto Condensed Bold"/>
              </a:rPr>
              <a:t>loại</a:t>
            </a:r>
            <a:r>
              <a:rPr lang="en-US" sz="4200" dirty="0">
                <a:solidFill>
                  <a:srgbClr val="000000"/>
                </a:solidFill>
                <a:latin typeface="Roboto Condensed Bold"/>
              </a:rPr>
              <a:t> </a:t>
            </a:r>
            <a:r>
              <a:rPr lang="en-US" sz="4200" dirty="0" err="1">
                <a:solidFill>
                  <a:srgbClr val="000000"/>
                </a:solidFill>
                <a:latin typeface="Roboto Condensed Bold"/>
              </a:rPr>
              <a:t>sáng</a:t>
            </a:r>
            <a:r>
              <a:rPr lang="en-US" sz="4200" dirty="0">
                <a:solidFill>
                  <a:srgbClr val="000000"/>
                </a:solidFill>
                <a:latin typeface="Roboto Condensed Bold"/>
              </a:rPr>
              <a:t> </a:t>
            </a:r>
            <a:r>
              <a:rPr lang="en-US" sz="4200" dirty="0" err="1">
                <a:solidFill>
                  <a:srgbClr val="000000"/>
                </a:solidFill>
                <a:latin typeface="Roboto Condensed Bold"/>
              </a:rPr>
              <a:t>tác</a:t>
            </a:r>
            <a:r>
              <a:rPr lang="en-US" sz="4200" dirty="0">
                <a:solidFill>
                  <a:srgbClr val="000000"/>
                </a:solidFill>
                <a:latin typeface="Roboto Condensed Bold"/>
              </a:rPr>
              <a:t>:</a:t>
            </a:r>
            <a:r>
              <a:rPr lang="en-US" sz="4200" dirty="0">
                <a:solidFill>
                  <a:srgbClr val="000000"/>
                </a:solidFill>
                <a:latin typeface="Roboto Condensed"/>
              </a:rPr>
              <a:t> </a:t>
            </a:r>
            <a:r>
              <a:rPr lang="en-US" sz="4200" dirty="0" err="1">
                <a:solidFill>
                  <a:srgbClr val="000000"/>
                </a:solidFill>
                <a:latin typeface="Roboto Condensed"/>
              </a:rPr>
              <a:t>truyện</a:t>
            </a:r>
            <a:r>
              <a:rPr lang="en-US" sz="4200" dirty="0">
                <a:solidFill>
                  <a:srgbClr val="000000"/>
                </a:solidFill>
                <a:latin typeface="Roboto Condensed"/>
              </a:rPr>
              <a:t> </a:t>
            </a:r>
            <a:r>
              <a:rPr lang="en-US" sz="4200" dirty="0" err="1">
                <a:solidFill>
                  <a:srgbClr val="000000"/>
                </a:solidFill>
                <a:latin typeface="Roboto Condensed"/>
              </a:rPr>
              <a:t>ngắn</a:t>
            </a:r>
            <a:r>
              <a:rPr lang="en-US" sz="4200" dirty="0">
                <a:solidFill>
                  <a:srgbClr val="000000"/>
                </a:solidFill>
                <a:latin typeface="Roboto Condensed"/>
              </a:rPr>
              <a:t>, </a:t>
            </a:r>
            <a:r>
              <a:rPr lang="en-US" sz="4200" dirty="0" err="1">
                <a:solidFill>
                  <a:srgbClr val="000000"/>
                </a:solidFill>
                <a:latin typeface="Roboto Condensed"/>
              </a:rPr>
              <a:t>ký</a:t>
            </a:r>
            <a:r>
              <a:rPr lang="en-US" sz="4200" dirty="0">
                <a:solidFill>
                  <a:srgbClr val="000000"/>
                </a:solidFill>
                <a:latin typeface="Roboto Condensed"/>
              </a:rPr>
              <a:t>, </a:t>
            </a:r>
            <a:r>
              <a:rPr lang="en-US" sz="4200" dirty="0" err="1">
                <a:solidFill>
                  <a:srgbClr val="000000"/>
                </a:solidFill>
                <a:latin typeface="Roboto Condensed"/>
              </a:rPr>
              <a:t>tùy</a:t>
            </a:r>
            <a:r>
              <a:rPr lang="en-US" sz="4200" dirty="0">
                <a:solidFill>
                  <a:srgbClr val="000000"/>
                </a:solidFill>
                <a:latin typeface="Roboto Condensed"/>
              </a:rPr>
              <a:t> </a:t>
            </a:r>
            <a:r>
              <a:rPr lang="en-US" sz="4200" dirty="0" err="1">
                <a:solidFill>
                  <a:srgbClr val="000000"/>
                </a:solidFill>
                <a:latin typeface="Roboto Condensed"/>
              </a:rPr>
              <a:t>bút</a:t>
            </a:r>
            <a:r>
              <a:rPr lang="en-US" sz="4200" dirty="0">
                <a:solidFill>
                  <a:srgbClr val="000000"/>
                </a:solidFill>
                <a:latin typeface="Roboto Condensed"/>
              </a:rPr>
              <a:t>.</a:t>
            </a:r>
          </a:p>
          <a:p>
            <a:pPr marL="906780" lvl="1" indent="-453390" algn="just">
              <a:lnSpc>
                <a:spcPts val="5880"/>
              </a:lnSpc>
              <a:buFont typeface="Arial"/>
              <a:buChar char="•"/>
            </a:pPr>
            <a:r>
              <a:rPr lang="en-US" sz="4200" b="1" dirty="0">
                <a:solidFill>
                  <a:srgbClr val="000000"/>
                </a:solidFill>
                <a:latin typeface="Roboto Condensed"/>
              </a:rPr>
              <a:t>P</a:t>
            </a:r>
            <a:r>
              <a:rPr lang="en-US" sz="4200" b="1" dirty="0">
                <a:solidFill>
                  <a:srgbClr val="000000"/>
                </a:solidFill>
                <a:latin typeface="Roboto Condensed Bold"/>
              </a:rPr>
              <a:t>hon</a:t>
            </a:r>
            <a:r>
              <a:rPr lang="en-US" sz="4200" dirty="0">
                <a:solidFill>
                  <a:srgbClr val="000000"/>
                </a:solidFill>
                <a:latin typeface="Roboto Condensed Bold"/>
              </a:rPr>
              <a:t>g </a:t>
            </a:r>
            <a:r>
              <a:rPr lang="en-US" sz="4200" dirty="0" err="1">
                <a:solidFill>
                  <a:srgbClr val="000000"/>
                </a:solidFill>
                <a:latin typeface="Roboto Condensed Bold"/>
              </a:rPr>
              <a:t>cách</a:t>
            </a:r>
            <a:r>
              <a:rPr lang="en-US" sz="4200" dirty="0">
                <a:solidFill>
                  <a:srgbClr val="000000"/>
                </a:solidFill>
                <a:latin typeface="Roboto Condensed Bold"/>
              </a:rPr>
              <a:t> </a:t>
            </a:r>
            <a:r>
              <a:rPr lang="en-US" sz="4200" dirty="0" err="1">
                <a:solidFill>
                  <a:srgbClr val="000000"/>
                </a:solidFill>
                <a:latin typeface="Roboto Condensed Bold"/>
              </a:rPr>
              <a:t>sáng</a:t>
            </a:r>
            <a:r>
              <a:rPr lang="en-US" sz="4200" dirty="0">
                <a:solidFill>
                  <a:srgbClr val="000000"/>
                </a:solidFill>
                <a:latin typeface="Roboto Condensed Bold"/>
              </a:rPr>
              <a:t> </a:t>
            </a:r>
            <a:r>
              <a:rPr lang="en-US" sz="4200" dirty="0" err="1">
                <a:solidFill>
                  <a:srgbClr val="000000"/>
                </a:solidFill>
                <a:latin typeface="Roboto Condensed Bold"/>
              </a:rPr>
              <a:t>tác</a:t>
            </a:r>
            <a:r>
              <a:rPr lang="en-US" sz="4200" dirty="0">
                <a:solidFill>
                  <a:srgbClr val="000000"/>
                </a:solidFill>
                <a:latin typeface="Roboto Condensed Bold"/>
              </a:rPr>
              <a:t>:</a:t>
            </a:r>
            <a:r>
              <a:rPr lang="en-US" sz="4200" dirty="0">
                <a:solidFill>
                  <a:srgbClr val="000000"/>
                </a:solidFill>
                <a:latin typeface="Roboto Condensed"/>
              </a:rPr>
              <a:t> </a:t>
            </a:r>
            <a:r>
              <a:rPr lang="en-US" sz="4200" dirty="0" err="1">
                <a:solidFill>
                  <a:srgbClr val="000000"/>
                </a:solidFill>
                <a:latin typeface="Roboto Condensed"/>
              </a:rPr>
              <a:t>chứa</a:t>
            </a:r>
            <a:r>
              <a:rPr lang="en-US" sz="4200" dirty="0">
                <a:solidFill>
                  <a:srgbClr val="000000"/>
                </a:solidFill>
                <a:latin typeface="Roboto Condensed"/>
              </a:rPr>
              <a:t> </a:t>
            </a:r>
            <a:r>
              <a:rPr lang="en-US" sz="4200" dirty="0" err="1">
                <a:solidFill>
                  <a:srgbClr val="000000"/>
                </a:solidFill>
                <a:latin typeface="Roboto Condensed"/>
              </a:rPr>
              <a:t>đầy</a:t>
            </a:r>
            <a:r>
              <a:rPr lang="en-US" sz="4200" dirty="0">
                <a:solidFill>
                  <a:srgbClr val="000000"/>
                </a:solidFill>
                <a:latin typeface="Roboto Condensed"/>
              </a:rPr>
              <a:t> </a:t>
            </a:r>
            <a:r>
              <a:rPr lang="en-US" sz="4200" dirty="0" err="1">
                <a:solidFill>
                  <a:srgbClr val="000000"/>
                </a:solidFill>
                <a:latin typeface="Roboto Condensed"/>
              </a:rPr>
              <a:t>cảm</a:t>
            </a:r>
            <a:r>
              <a:rPr lang="en-US" sz="4200" dirty="0">
                <a:solidFill>
                  <a:srgbClr val="000000"/>
                </a:solidFill>
                <a:latin typeface="Roboto Condensed"/>
              </a:rPr>
              <a:t> </a:t>
            </a:r>
            <a:r>
              <a:rPr lang="en-US" sz="4200" dirty="0" err="1">
                <a:solidFill>
                  <a:srgbClr val="000000"/>
                </a:solidFill>
                <a:latin typeface="Roboto Condensed"/>
              </a:rPr>
              <a:t>xúc</a:t>
            </a:r>
            <a:r>
              <a:rPr lang="en-US" sz="4200" dirty="0">
                <a:solidFill>
                  <a:srgbClr val="000000"/>
                </a:solidFill>
                <a:latin typeface="Roboto Condensed"/>
              </a:rPr>
              <a:t> </a:t>
            </a:r>
            <a:r>
              <a:rPr lang="en-US" sz="4200" dirty="0" err="1">
                <a:solidFill>
                  <a:srgbClr val="000000"/>
                </a:solidFill>
                <a:latin typeface="Roboto Condensed"/>
              </a:rPr>
              <a:t>về</a:t>
            </a:r>
            <a:r>
              <a:rPr lang="en-US" sz="4200" dirty="0">
                <a:solidFill>
                  <a:srgbClr val="000000"/>
                </a:solidFill>
                <a:latin typeface="Roboto Condensed"/>
              </a:rPr>
              <a:t> </a:t>
            </a:r>
            <a:r>
              <a:rPr lang="en-US" sz="4200" dirty="0" err="1">
                <a:solidFill>
                  <a:srgbClr val="000000"/>
                </a:solidFill>
                <a:latin typeface="Roboto Condensed"/>
              </a:rPr>
              <a:t>tất</a:t>
            </a:r>
            <a:r>
              <a:rPr lang="en-US" sz="4200" dirty="0">
                <a:solidFill>
                  <a:srgbClr val="000000"/>
                </a:solidFill>
                <a:latin typeface="Roboto Condensed"/>
              </a:rPr>
              <a:t> </a:t>
            </a:r>
            <a:r>
              <a:rPr lang="en-US" sz="4200" dirty="0" err="1">
                <a:solidFill>
                  <a:srgbClr val="000000"/>
                </a:solidFill>
                <a:latin typeface="Roboto Condensed"/>
              </a:rPr>
              <a:t>cả</a:t>
            </a:r>
            <a:r>
              <a:rPr lang="en-US" sz="4200" dirty="0">
                <a:solidFill>
                  <a:srgbClr val="000000"/>
                </a:solidFill>
                <a:latin typeface="Roboto Condensed"/>
              </a:rPr>
              <a:t> </a:t>
            </a:r>
            <a:r>
              <a:rPr lang="en-US" sz="4200" dirty="0" err="1">
                <a:solidFill>
                  <a:srgbClr val="000000"/>
                </a:solidFill>
                <a:latin typeface="Roboto Condensed"/>
              </a:rPr>
              <a:t>những</a:t>
            </a:r>
            <a:r>
              <a:rPr lang="en-US" sz="4200" dirty="0">
                <a:solidFill>
                  <a:srgbClr val="000000"/>
                </a:solidFill>
                <a:latin typeface="Roboto Condensed"/>
              </a:rPr>
              <a:t> </a:t>
            </a:r>
            <a:r>
              <a:rPr lang="en-US" sz="4200" dirty="0" err="1">
                <a:solidFill>
                  <a:srgbClr val="000000"/>
                </a:solidFill>
                <a:latin typeface="Roboto Condensed"/>
              </a:rPr>
              <a:t>khía</a:t>
            </a:r>
            <a:r>
              <a:rPr lang="en-US" sz="4200" dirty="0">
                <a:solidFill>
                  <a:srgbClr val="000000"/>
                </a:solidFill>
                <a:latin typeface="Roboto Condensed"/>
              </a:rPr>
              <a:t> </a:t>
            </a:r>
            <a:r>
              <a:rPr lang="en-US" sz="4200" dirty="0" err="1">
                <a:solidFill>
                  <a:srgbClr val="000000"/>
                </a:solidFill>
                <a:latin typeface="Roboto Condensed"/>
              </a:rPr>
              <a:t>cạnh</a:t>
            </a:r>
            <a:r>
              <a:rPr lang="en-US" sz="4200" dirty="0">
                <a:solidFill>
                  <a:srgbClr val="000000"/>
                </a:solidFill>
                <a:latin typeface="Roboto Condensed"/>
              </a:rPr>
              <a:t> </a:t>
            </a:r>
            <a:r>
              <a:rPr lang="en-US" sz="4200" dirty="0" err="1">
                <a:solidFill>
                  <a:srgbClr val="000000"/>
                </a:solidFill>
                <a:latin typeface="Roboto Condensed"/>
              </a:rPr>
              <a:t>trong</a:t>
            </a:r>
            <a:r>
              <a:rPr lang="en-US" sz="4200" dirty="0">
                <a:solidFill>
                  <a:srgbClr val="000000"/>
                </a:solidFill>
                <a:latin typeface="Roboto Condensed"/>
              </a:rPr>
              <a:t> </a:t>
            </a:r>
            <a:r>
              <a:rPr lang="en-US" sz="4200" dirty="0" err="1">
                <a:solidFill>
                  <a:srgbClr val="000000"/>
                </a:solidFill>
                <a:latin typeface="Roboto Condensed"/>
              </a:rPr>
              <a:t>cuộc</a:t>
            </a:r>
            <a:r>
              <a:rPr lang="en-US" sz="4200" dirty="0">
                <a:solidFill>
                  <a:srgbClr val="000000"/>
                </a:solidFill>
                <a:latin typeface="Roboto Condensed"/>
              </a:rPr>
              <a:t> </a:t>
            </a:r>
            <a:r>
              <a:rPr lang="en-US" sz="4200" dirty="0" err="1">
                <a:solidFill>
                  <a:srgbClr val="000000"/>
                </a:solidFill>
                <a:latin typeface="Roboto Condensed"/>
              </a:rPr>
              <a:t>sống</a:t>
            </a:r>
            <a:r>
              <a:rPr lang="en-US" sz="4200" dirty="0">
                <a:solidFill>
                  <a:srgbClr val="000000"/>
                </a:solidFill>
                <a:latin typeface="Roboto Condensed"/>
              </a:rPr>
              <a:t> </a:t>
            </a:r>
            <a:r>
              <a:rPr lang="en-US" sz="4200" dirty="0" err="1">
                <a:solidFill>
                  <a:srgbClr val="000000"/>
                </a:solidFill>
                <a:latin typeface="Roboto Condensed"/>
              </a:rPr>
              <a:t>của</a:t>
            </a:r>
            <a:r>
              <a:rPr lang="en-US" sz="4200" dirty="0">
                <a:solidFill>
                  <a:srgbClr val="000000"/>
                </a:solidFill>
                <a:latin typeface="Roboto Condensed"/>
              </a:rPr>
              <a:t> </a:t>
            </a:r>
            <a:r>
              <a:rPr lang="en-US" sz="4200" dirty="0" err="1">
                <a:solidFill>
                  <a:srgbClr val="000000"/>
                </a:solidFill>
                <a:latin typeface="Roboto Condensed"/>
              </a:rPr>
              <a:t>tác</a:t>
            </a:r>
            <a:r>
              <a:rPr lang="en-US" sz="4200" dirty="0">
                <a:solidFill>
                  <a:srgbClr val="000000"/>
                </a:solidFill>
                <a:latin typeface="Roboto Condensed"/>
              </a:rPr>
              <a:t> </a:t>
            </a:r>
            <a:r>
              <a:rPr lang="en-US" sz="4200" dirty="0" err="1">
                <a:solidFill>
                  <a:srgbClr val="000000"/>
                </a:solidFill>
                <a:latin typeface="Roboto Condensed"/>
              </a:rPr>
              <a:t>giả</a:t>
            </a:r>
            <a:r>
              <a:rPr lang="en-US" sz="4200" dirty="0">
                <a:solidFill>
                  <a:srgbClr val="000000"/>
                </a:solidFill>
                <a:latin typeface="Roboto Condensed"/>
              </a:rPr>
              <a:t>.</a:t>
            </a:r>
          </a:p>
          <a:p>
            <a:pPr marL="906780" lvl="1" indent="-453390" algn="just">
              <a:lnSpc>
                <a:spcPts val="5880"/>
              </a:lnSpc>
              <a:buFont typeface="Arial"/>
              <a:buChar char="•"/>
            </a:pPr>
            <a:r>
              <a:rPr lang="en-US" sz="4200" dirty="0" err="1">
                <a:solidFill>
                  <a:srgbClr val="000000"/>
                </a:solidFill>
                <a:latin typeface="Roboto Condensed Bold"/>
              </a:rPr>
              <a:t>Tác</a:t>
            </a:r>
            <a:r>
              <a:rPr lang="en-US" sz="4200" dirty="0">
                <a:solidFill>
                  <a:srgbClr val="000000"/>
                </a:solidFill>
                <a:latin typeface="Roboto Condensed Bold"/>
              </a:rPr>
              <a:t> </a:t>
            </a:r>
            <a:r>
              <a:rPr lang="en-US" sz="4200" dirty="0" err="1">
                <a:solidFill>
                  <a:srgbClr val="000000"/>
                </a:solidFill>
                <a:latin typeface="Roboto Condensed Bold"/>
              </a:rPr>
              <a:t>phẩm</a:t>
            </a:r>
            <a:r>
              <a:rPr lang="en-US" sz="4200" dirty="0">
                <a:solidFill>
                  <a:srgbClr val="000000"/>
                </a:solidFill>
                <a:latin typeface="Roboto Condensed Bold"/>
              </a:rPr>
              <a:t> </a:t>
            </a:r>
            <a:r>
              <a:rPr lang="en-US" sz="4200" dirty="0" err="1">
                <a:solidFill>
                  <a:srgbClr val="000000"/>
                </a:solidFill>
                <a:latin typeface="Roboto Condensed Bold"/>
              </a:rPr>
              <a:t>tiêu</a:t>
            </a:r>
            <a:r>
              <a:rPr lang="en-US" sz="4200" dirty="0">
                <a:solidFill>
                  <a:srgbClr val="000000"/>
                </a:solidFill>
                <a:latin typeface="Roboto Condensed Bold"/>
              </a:rPr>
              <a:t> </a:t>
            </a:r>
            <a:r>
              <a:rPr lang="en-US" sz="4200" dirty="0" err="1">
                <a:solidFill>
                  <a:srgbClr val="000000"/>
                </a:solidFill>
                <a:latin typeface="Roboto Condensed Bold"/>
              </a:rPr>
              <a:t>biểu</a:t>
            </a:r>
            <a:r>
              <a:rPr lang="en-US" sz="4200" dirty="0">
                <a:solidFill>
                  <a:srgbClr val="000000"/>
                </a:solidFill>
                <a:latin typeface="Roboto Condensed Bold"/>
              </a:rPr>
              <a:t>: </a:t>
            </a:r>
            <a:r>
              <a:rPr lang="en-US" sz="4200" dirty="0" err="1">
                <a:solidFill>
                  <a:srgbClr val="000000"/>
                </a:solidFill>
                <a:latin typeface="Roboto Condensed"/>
              </a:rPr>
              <a:t>Trưa</a:t>
            </a:r>
            <a:r>
              <a:rPr lang="en-US" sz="4200" dirty="0">
                <a:solidFill>
                  <a:srgbClr val="000000"/>
                </a:solidFill>
                <a:latin typeface="Roboto Condensed"/>
              </a:rPr>
              <a:t> </a:t>
            </a:r>
            <a:r>
              <a:rPr lang="en-US" sz="4200" dirty="0" err="1">
                <a:solidFill>
                  <a:srgbClr val="000000"/>
                </a:solidFill>
                <a:latin typeface="Roboto Condensed"/>
              </a:rPr>
              <a:t>tha</a:t>
            </a:r>
            <a:r>
              <a:rPr lang="en-US" sz="4200" dirty="0">
                <a:solidFill>
                  <a:srgbClr val="000000"/>
                </a:solidFill>
                <a:latin typeface="Roboto Condensed"/>
              </a:rPr>
              <a:t> </a:t>
            </a:r>
            <a:r>
              <a:rPr lang="en-US" sz="4200" dirty="0" err="1">
                <a:solidFill>
                  <a:srgbClr val="000000"/>
                </a:solidFill>
                <a:latin typeface="Roboto Condensed"/>
              </a:rPr>
              <a:t>hương</a:t>
            </a:r>
            <a:r>
              <a:rPr lang="en-US" sz="4200" dirty="0">
                <a:solidFill>
                  <a:srgbClr val="000000"/>
                </a:solidFill>
                <a:latin typeface="Roboto Condensed"/>
              </a:rPr>
              <a:t> (1943), </a:t>
            </a:r>
            <a:r>
              <a:rPr lang="en-US" sz="4200" dirty="0" err="1">
                <a:solidFill>
                  <a:srgbClr val="000000"/>
                </a:solidFill>
                <a:latin typeface="Roboto Condensed"/>
              </a:rPr>
              <a:t>Trên</a:t>
            </a:r>
            <a:r>
              <a:rPr lang="en-US" sz="4200" dirty="0">
                <a:solidFill>
                  <a:srgbClr val="000000"/>
                </a:solidFill>
                <a:latin typeface="Roboto Condensed"/>
              </a:rPr>
              <a:t> </a:t>
            </a:r>
            <a:r>
              <a:rPr lang="en-US" sz="4200" dirty="0" err="1">
                <a:solidFill>
                  <a:srgbClr val="000000"/>
                </a:solidFill>
                <a:latin typeface="Roboto Condensed"/>
              </a:rPr>
              <a:t>lái</a:t>
            </a:r>
            <a:r>
              <a:rPr lang="en-US" sz="4200" dirty="0">
                <a:solidFill>
                  <a:srgbClr val="000000"/>
                </a:solidFill>
                <a:latin typeface="Roboto Condensed"/>
              </a:rPr>
              <a:t> </a:t>
            </a:r>
            <a:r>
              <a:rPr lang="en-US" sz="4200" dirty="0" err="1">
                <a:solidFill>
                  <a:srgbClr val="000000"/>
                </a:solidFill>
                <a:latin typeface="Roboto Condensed"/>
              </a:rPr>
              <a:t>thần</a:t>
            </a:r>
            <a:r>
              <a:rPr lang="en-US" sz="4200" dirty="0">
                <a:solidFill>
                  <a:srgbClr val="000000"/>
                </a:solidFill>
                <a:latin typeface="Roboto Condensed"/>
              </a:rPr>
              <a:t> (1944),….  </a:t>
            </a:r>
          </a:p>
        </p:txBody>
      </p:sp>
      <p:sp>
        <p:nvSpPr>
          <p:cNvPr id="10" name="TextBox 10"/>
          <p:cNvSpPr txBox="1"/>
          <p:nvPr/>
        </p:nvSpPr>
        <p:spPr>
          <a:xfrm>
            <a:off x="797807" y="5370787"/>
            <a:ext cx="5308409" cy="815608"/>
          </a:xfrm>
          <a:prstGeom prst="rect">
            <a:avLst/>
          </a:prstGeom>
        </p:spPr>
        <p:txBody>
          <a:bodyPr wrap="square" lIns="0" tIns="0" rIns="0" bIns="0" rtlCol="0" anchor="t">
            <a:spAutoFit/>
          </a:bodyPr>
          <a:lstStyle/>
          <a:p>
            <a:pPr algn="l">
              <a:lnSpc>
                <a:spcPts val="6580"/>
              </a:lnSpc>
            </a:pPr>
            <a:r>
              <a:rPr lang="en-US" sz="4700" dirty="0">
                <a:solidFill>
                  <a:srgbClr val="7D82B2"/>
                </a:solidFill>
                <a:latin typeface="#9Slide05 Dear Saturday"/>
              </a:rPr>
              <a:t>a. </a:t>
            </a:r>
            <a:r>
              <a:rPr lang="en-US" sz="4700" dirty="0" err="1">
                <a:solidFill>
                  <a:srgbClr val="7D82B2"/>
                </a:solidFill>
                <a:latin typeface="#9Slide05 Dear Saturday"/>
              </a:rPr>
              <a:t>Tác</a:t>
            </a:r>
            <a:r>
              <a:rPr lang="en-US" sz="4700" dirty="0">
                <a:solidFill>
                  <a:srgbClr val="7D82B2"/>
                </a:solidFill>
                <a:latin typeface="#9Slide05 Dear Saturday"/>
              </a:rPr>
              <a:t> </a:t>
            </a:r>
            <a:r>
              <a:rPr lang="en-US" sz="4700" dirty="0" err="1">
                <a:solidFill>
                  <a:srgbClr val="7D82B2"/>
                </a:solidFill>
                <a:latin typeface="#9Slide05 Dear Saturday"/>
              </a:rPr>
              <a:t>giả</a:t>
            </a:r>
            <a:r>
              <a:rPr lang="en-US" sz="4700" dirty="0">
                <a:solidFill>
                  <a:srgbClr val="7D82B2"/>
                </a:solidFill>
                <a:latin typeface="#9Slide05 Dear Saturday"/>
              </a:rPr>
              <a:t> Trần </a:t>
            </a:r>
            <a:r>
              <a:rPr lang="en-US" sz="4700" dirty="0" err="1">
                <a:solidFill>
                  <a:srgbClr val="7D82B2"/>
                </a:solidFill>
                <a:latin typeface="#9Slide05 Dear Saturday"/>
              </a:rPr>
              <a:t>Cư</a:t>
            </a:r>
            <a:endParaRPr lang="en-US" sz="4700" dirty="0">
              <a:solidFill>
                <a:srgbClr val="7D82B2"/>
              </a:solidFill>
              <a:latin typeface="#9Slide05 Dear Saturday"/>
            </a:endParaRPr>
          </a:p>
        </p:txBody>
      </p:sp>
      <p:sp>
        <p:nvSpPr>
          <p:cNvPr id="11" name="TextBox 11"/>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
        <p:nvSpPr>
          <p:cNvPr id="12" name="TextBox 12"/>
          <p:cNvSpPr txBox="1"/>
          <p:nvPr/>
        </p:nvSpPr>
        <p:spPr>
          <a:xfrm>
            <a:off x="983729" y="1787734"/>
            <a:ext cx="5464969" cy="854076"/>
          </a:xfrm>
          <a:prstGeom prst="rect">
            <a:avLst/>
          </a:prstGeom>
        </p:spPr>
        <p:txBody>
          <a:bodyPr lIns="0" tIns="0" rIns="0" bIns="0" rtlCol="0" anchor="t">
            <a:spAutoFit/>
          </a:bodyPr>
          <a:lstStyle/>
          <a:p>
            <a:pPr algn="ctr">
              <a:lnSpc>
                <a:spcPts val="6999"/>
              </a:lnSpc>
              <a:spcBef>
                <a:spcPct val="0"/>
              </a:spcBef>
            </a:pPr>
            <a:r>
              <a:rPr lang="en-US" sz="4999" dirty="0">
                <a:solidFill>
                  <a:srgbClr val="7D82B2"/>
                </a:solidFill>
                <a:latin typeface="Roboto Condensed Bold"/>
              </a:rPr>
              <a:t>3.1 </a:t>
            </a:r>
            <a:r>
              <a:rPr lang="en-US" sz="4999" dirty="0" err="1">
                <a:solidFill>
                  <a:srgbClr val="7D82B2"/>
                </a:solidFill>
                <a:latin typeface="Roboto Condensed Bold"/>
              </a:rPr>
              <a:t>Tác</a:t>
            </a:r>
            <a:r>
              <a:rPr lang="en-US" sz="4999" dirty="0">
                <a:solidFill>
                  <a:srgbClr val="7D82B2"/>
                </a:solidFill>
                <a:latin typeface="Roboto Condensed Bold"/>
              </a:rPr>
              <a:t> </a:t>
            </a:r>
            <a:r>
              <a:rPr lang="en-US" sz="4999" dirty="0" err="1">
                <a:solidFill>
                  <a:srgbClr val="7D82B2"/>
                </a:solidFill>
                <a:latin typeface="Roboto Condensed Bold"/>
              </a:rPr>
              <a:t>giả</a:t>
            </a:r>
            <a:r>
              <a:rPr lang="en-US" sz="4999" dirty="0">
                <a:solidFill>
                  <a:srgbClr val="7D82B2"/>
                </a:solidFill>
                <a:latin typeface="Roboto Condensed Bold"/>
              </a:rPr>
              <a:t>, </a:t>
            </a:r>
            <a:r>
              <a:rPr lang="en-US" sz="4999" dirty="0" err="1">
                <a:solidFill>
                  <a:srgbClr val="7D82B2"/>
                </a:solidFill>
                <a:latin typeface="Roboto Condensed Bold"/>
              </a:rPr>
              <a:t>tác</a:t>
            </a:r>
            <a:r>
              <a:rPr lang="en-US" sz="4999" dirty="0">
                <a:solidFill>
                  <a:srgbClr val="7D82B2"/>
                </a:solidFill>
                <a:latin typeface="Roboto Condensed Bold"/>
              </a:rPr>
              <a:t> </a:t>
            </a:r>
            <a:r>
              <a:rPr lang="en-US" sz="4999" dirty="0" err="1">
                <a:solidFill>
                  <a:srgbClr val="7D82B2"/>
                </a:solidFill>
                <a:latin typeface="Roboto Condensed Bold"/>
              </a:rPr>
              <a:t>phẩm</a:t>
            </a:r>
            <a:endParaRPr lang="en-US" sz="4999" dirty="0">
              <a:solidFill>
                <a:srgbClr val="7D82B2"/>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down)">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down)">
                                      <p:cBhvr>
                                        <p:cTn id="26" dur="5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barn(inVertical)">
                                      <p:cBhvr>
                                        <p:cTn id="31" dur="500"/>
                                        <p:tgtEl>
                                          <p:spTgt spid="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barn(inVertical)">
                                      <p:cBhvr>
                                        <p:cTn id="36" dur="500"/>
                                        <p:tgtEl>
                                          <p:spTgt spid="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animEffect transition="in" filter="barn(inVertical)">
                                      <p:cBhvr>
                                        <p:cTn id="4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96" t="8354" r="2640" b="1079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3729" y="1995442"/>
            <a:ext cx="16476695" cy="916703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78056" y="2740878"/>
            <a:ext cx="496559" cy="49655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861824" y="3144399"/>
            <a:ext cx="496559" cy="49655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32084">
            <a:off x="420941" y="4995937"/>
            <a:ext cx="1488825" cy="182779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063412" y="2386231"/>
            <a:ext cx="2540207" cy="758168"/>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07668">
            <a:off x="15192594" y="7200900"/>
            <a:ext cx="2281844" cy="4114800"/>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100000">
            <a:off x="-1923609" y="-1176248"/>
            <a:ext cx="2726118" cy="4409897"/>
          </a:xfrm>
          <a:prstGeom prst="rect">
            <a:avLst/>
          </a:prstGeom>
        </p:spPr>
      </p:pic>
      <p:sp>
        <p:nvSpPr>
          <p:cNvPr id="10" name="TextBox 10"/>
          <p:cNvSpPr txBox="1"/>
          <p:nvPr/>
        </p:nvSpPr>
        <p:spPr>
          <a:xfrm>
            <a:off x="2009006" y="3777232"/>
            <a:ext cx="14324510" cy="6318230"/>
          </a:xfrm>
          <a:prstGeom prst="rect">
            <a:avLst/>
          </a:prstGeom>
        </p:spPr>
        <p:txBody>
          <a:bodyPr lIns="0" tIns="0" rIns="0" bIns="0" rtlCol="0" anchor="t">
            <a:spAutoFit/>
          </a:bodyPr>
          <a:lstStyle/>
          <a:p>
            <a:pPr algn="just">
              <a:lnSpc>
                <a:spcPts val="5599"/>
              </a:lnSpc>
            </a:pPr>
            <a:r>
              <a:rPr lang="en-US" sz="3999" dirty="0">
                <a:solidFill>
                  <a:srgbClr val="4A7F61"/>
                </a:solidFill>
                <a:latin typeface="Roboto Condensed Bold"/>
              </a:rPr>
              <a:t>*</a:t>
            </a:r>
            <a:r>
              <a:rPr lang="en-US" sz="3999" dirty="0" err="1">
                <a:solidFill>
                  <a:srgbClr val="4A7F61"/>
                </a:solidFill>
                <a:latin typeface="Roboto Condensed Bold"/>
              </a:rPr>
              <a:t>Xuất</a:t>
            </a:r>
            <a:r>
              <a:rPr lang="en-US" sz="3999" dirty="0">
                <a:solidFill>
                  <a:srgbClr val="4A7F61"/>
                </a:solidFill>
                <a:latin typeface="Roboto Condensed Bold"/>
              </a:rPr>
              <a:t> </a:t>
            </a:r>
            <a:r>
              <a:rPr lang="en-US" sz="3999" dirty="0" err="1">
                <a:solidFill>
                  <a:srgbClr val="4A7F61"/>
                </a:solidFill>
                <a:latin typeface="Roboto Condensed Bold"/>
              </a:rPr>
              <a:t>xứ</a:t>
            </a:r>
            <a:r>
              <a:rPr lang="en-US" sz="3999" dirty="0">
                <a:solidFill>
                  <a:srgbClr val="4A7F61"/>
                </a:solidFill>
                <a:latin typeface="Roboto Condensed Bold"/>
              </a:rPr>
              <a:t>: </a:t>
            </a:r>
            <a:r>
              <a:rPr lang="en-US" sz="3999" dirty="0">
                <a:solidFill>
                  <a:srgbClr val="4A7F61"/>
                </a:solidFill>
                <a:latin typeface="Roboto Condensed"/>
              </a:rPr>
              <a:t>In </a:t>
            </a:r>
            <a:r>
              <a:rPr lang="en-US" sz="3999" dirty="0" err="1">
                <a:solidFill>
                  <a:srgbClr val="4A7F61"/>
                </a:solidFill>
                <a:latin typeface="Roboto Condensed"/>
              </a:rPr>
              <a:t>trong</a:t>
            </a:r>
            <a:r>
              <a:rPr lang="en-US" sz="3999" dirty="0">
                <a:solidFill>
                  <a:srgbClr val="4A7F61"/>
                </a:solidFill>
                <a:latin typeface="Roboto Condensed"/>
              </a:rPr>
              <a:t> “</a:t>
            </a:r>
            <a:r>
              <a:rPr lang="en-US" sz="3999" dirty="0" err="1">
                <a:solidFill>
                  <a:srgbClr val="4A7F61"/>
                </a:solidFill>
                <a:latin typeface="Roboto Condensed"/>
              </a:rPr>
              <a:t>Bình</a:t>
            </a:r>
            <a:r>
              <a:rPr lang="en-US" sz="3999" dirty="0">
                <a:solidFill>
                  <a:srgbClr val="4A7F61"/>
                </a:solidFill>
                <a:latin typeface="Roboto Condensed"/>
              </a:rPr>
              <a:t> </a:t>
            </a:r>
            <a:r>
              <a:rPr lang="en-US" sz="3999" dirty="0" err="1">
                <a:solidFill>
                  <a:srgbClr val="4A7F61"/>
                </a:solidFill>
                <a:latin typeface="Roboto Condensed"/>
              </a:rPr>
              <a:t>luận</a:t>
            </a:r>
            <a:r>
              <a:rPr lang="en-US" sz="3999" dirty="0">
                <a:solidFill>
                  <a:srgbClr val="4A7F61"/>
                </a:solidFill>
                <a:latin typeface="Roboto Condensed"/>
              </a:rPr>
              <a:t> 6 </a:t>
            </a:r>
            <a:r>
              <a:rPr lang="en-US" sz="3999" dirty="0" err="1">
                <a:solidFill>
                  <a:srgbClr val="4A7F61"/>
                </a:solidFill>
                <a:latin typeface="Roboto Condensed"/>
              </a:rPr>
              <a:t>giờ</a:t>
            </a:r>
            <a:r>
              <a:rPr lang="en-US" sz="3999" dirty="0">
                <a:solidFill>
                  <a:srgbClr val="4A7F61"/>
                </a:solidFill>
                <a:latin typeface="Roboto Condensed"/>
              </a:rPr>
              <a:t>”, NXB </a:t>
            </a:r>
            <a:r>
              <a:rPr lang="en-US" sz="3999" dirty="0" err="1">
                <a:solidFill>
                  <a:srgbClr val="4A7F61"/>
                </a:solidFill>
                <a:latin typeface="Roboto Condensed"/>
              </a:rPr>
              <a:t>Hội</a:t>
            </a:r>
            <a:r>
              <a:rPr lang="en-US" sz="3999" dirty="0">
                <a:solidFill>
                  <a:srgbClr val="4A7F61"/>
                </a:solidFill>
                <a:latin typeface="Roboto Condensed"/>
              </a:rPr>
              <a:t> </a:t>
            </a:r>
            <a:r>
              <a:rPr lang="en-US" sz="3999" dirty="0" err="1">
                <a:solidFill>
                  <a:srgbClr val="4A7F61"/>
                </a:solidFill>
                <a:latin typeface="Roboto Condensed"/>
              </a:rPr>
              <a:t>Nhà</a:t>
            </a:r>
            <a:r>
              <a:rPr lang="en-US" sz="3999" dirty="0">
                <a:solidFill>
                  <a:srgbClr val="4A7F61"/>
                </a:solidFill>
                <a:latin typeface="Roboto Condensed"/>
              </a:rPr>
              <a:t> </a:t>
            </a:r>
            <a:r>
              <a:rPr lang="en-US" sz="3999" dirty="0" err="1">
                <a:solidFill>
                  <a:srgbClr val="4A7F61"/>
                </a:solidFill>
                <a:latin typeface="Roboto Condensed"/>
              </a:rPr>
              <a:t>văn</a:t>
            </a:r>
            <a:r>
              <a:rPr lang="en-US" sz="3999" dirty="0">
                <a:solidFill>
                  <a:srgbClr val="4A7F61"/>
                </a:solidFill>
                <a:latin typeface="Roboto Condensed"/>
              </a:rPr>
              <a:t>, Hà </a:t>
            </a:r>
            <a:r>
              <a:rPr lang="en-US" sz="3999" dirty="0" err="1">
                <a:solidFill>
                  <a:srgbClr val="4A7F61"/>
                </a:solidFill>
                <a:latin typeface="Roboto Condensed"/>
              </a:rPr>
              <a:t>Nội</a:t>
            </a:r>
            <a:r>
              <a:rPr lang="en-US" sz="3999" dirty="0">
                <a:solidFill>
                  <a:srgbClr val="4A7F61"/>
                </a:solidFill>
                <a:latin typeface="Roboto Condensed"/>
              </a:rPr>
              <a:t>, 2017.</a:t>
            </a:r>
          </a:p>
          <a:p>
            <a:pPr algn="just">
              <a:lnSpc>
                <a:spcPts val="5599"/>
              </a:lnSpc>
            </a:pPr>
            <a:r>
              <a:rPr lang="en-US" sz="3999" dirty="0">
                <a:solidFill>
                  <a:srgbClr val="4A7F61"/>
                </a:solidFill>
                <a:latin typeface="Roboto Condensed Bold"/>
              </a:rPr>
              <a:t>*</a:t>
            </a:r>
            <a:r>
              <a:rPr lang="en-US" sz="3999" dirty="0" err="1">
                <a:solidFill>
                  <a:srgbClr val="4A7F61"/>
                </a:solidFill>
                <a:latin typeface="Roboto Condensed Bold"/>
              </a:rPr>
              <a:t>Bố</a:t>
            </a:r>
            <a:r>
              <a:rPr lang="en-US" sz="3999" dirty="0">
                <a:solidFill>
                  <a:srgbClr val="4A7F61"/>
                </a:solidFill>
                <a:latin typeface="Roboto Condensed Bold"/>
              </a:rPr>
              <a:t> </a:t>
            </a:r>
            <a:r>
              <a:rPr lang="en-US" sz="3999" dirty="0" err="1">
                <a:solidFill>
                  <a:srgbClr val="4A7F61"/>
                </a:solidFill>
                <a:latin typeface="Roboto Condensed Bold"/>
              </a:rPr>
              <a:t>cục</a:t>
            </a:r>
            <a:r>
              <a:rPr lang="en-US" sz="3999" dirty="0">
                <a:solidFill>
                  <a:srgbClr val="4A7F61"/>
                </a:solidFill>
                <a:latin typeface="Roboto Condensed Bold"/>
              </a:rPr>
              <a:t>:</a:t>
            </a:r>
            <a:r>
              <a:rPr lang="en-US" sz="3999" dirty="0">
                <a:solidFill>
                  <a:srgbClr val="4A7F61"/>
                </a:solidFill>
                <a:latin typeface="Roboto Condensed"/>
              </a:rPr>
              <a:t> 3 </a:t>
            </a:r>
            <a:r>
              <a:rPr lang="en-US" sz="3999" dirty="0" err="1">
                <a:solidFill>
                  <a:srgbClr val="4A7F61"/>
                </a:solidFill>
                <a:latin typeface="Roboto Condensed"/>
              </a:rPr>
              <a:t>phần</a:t>
            </a:r>
            <a:endParaRPr lang="en-US" sz="3999" dirty="0">
              <a:solidFill>
                <a:srgbClr val="4A7F61"/>
              </a:solidFill>
              <a:latin typeface="Roboto Condensed"/>
            </a:endParaRPr>
          </a:p>
          <a:p>
            <a:pPr marL="863596" lvl="1" indent="-431798" algn="just">
              <a:lnSpc>
                <a:spcPts val="5599"/>
              </a:lnSpc>
              <a:buFont typeface="Arial"/>
              <a:buChar char="•"/>
            </a:pPr>
            <a:r>
              <a:rPr lang="en-US" sz="3999" dirty="0" err="1">
                <a:solidFill>
                  <a:srgbClr val="4A7F61"/>
                </a:solidFill>
                <a:latin typeface="Roboto Condensed"/>
              </a:rPr>
              <a:t>Phần</a:t>
            </a:r>
            <a:r>
              <a:rPr lang="en-US" sz="3999" dirty="0">
                <a:solidFill>
                  <a:srgbClr val="4A7F61"/>
                </a:solidFill>
                <a:latin typeface="Roboto Condensed"/>
              </a:rPr>
              <a:t> 1 (Từ </a:t>
            </a:r>
            <a:r>
              <a:rPr lang="en-US" sz="3999" dirty="0" err="1">
                <a:solidFill>
                  <a:srgbClr val="4A7F61"/>
                </a:solidFill>
                <a:latin typeface="Roboto Condensed"/>
              </a:rPr>
              <a:t>đầu</a:t>
            </a:r>
            <a:r>
              <a:rPr lang="en-US" sz="3999" dirty="0">
                <a:solidFill>
                  <a:srgbClr val="4A7F61"/>
                </a:solidFill>
                <a:latin typeface="Roboto Condensed"/>
              </a:rPr>
              <a:t> </a:t>
            </a:r>
            <a:r>
              <a:rPr lang="en-US" sz="3999" dirty="0" err="1">
                <a:solidFill>
                  <a:srgbClr val="4A7F61"/>
                </a:solidFill>
                <a:latin typeface="Roboto Condensed"/>
              </a:rPr>
              <a:t>đến</a:t>
            </a:r>
            <a:r>
              <a:rPr lang="en-US" sz="3999" dirty="0">
                <a:solidFill>
                  <a:srgbClr val="4A7F61"/>
                </a:solidFill>
                <a:latin typeface="Roboto Condensed"/>
              </a:rPr>
              <a:t> “</a:t>
            </a:r>
            <a:r>
              <a:rPr lang="en-US" sz="3999" dirty="0" err="1">
                <a:solidFill>
                  <a:srgbClr val="4A7F61"/>
                </a:solidFill>
                <a:latin typeface="Roboto Condensed"/>
              </a:rPr>
              <a:t>xanh</a:t>
            </a:r>
            <a:r>
              <a:rPr lang="en-US" sz="3999" dirty="0">
                <a:solidFill>
                  <a:srgbClr val="4A7F61"/>
                </a:solidFill>
                <a:latin typeface="Roboto Condensed"/>
              </a:rPr>
              <a:t> </a:t>
            </a:r>
            <a:r>
              <a:rPr lang="en-US" sz="3999" dirty="0" err="1">
                <a:solidFill>
                  <a:srgbClr val="4A7F61"/>
                </a:solidFill>
                <a:latin typeface="Roboto Condensed"/>
              </a:rPr>
              <a:t>dịu</a:t>
            </a:r>
            <a:r>
              <a:rPr lang="en-US" sz="3999" dirty="0">
                <a:solidFill>
                  <a:srgbClr val="4A7F61"/>
                </a:solidFill>
                <a:latin typeface="Roboto Condensed"/>
              </a:rPr>
              <a:t> </a:t>
            </a:r>
            <a:r>
              <a:rPr lang="en-US" sz="3999" dirty="0" err="1">
                <a:solidFill>
                  <a:srgbClr val="4A7F61"/>
                </a:solidFill>
                <a:latin typeface="Roboto Condensed"/>
              </a:rPr>
              <a:t>trên</a:t>
            </a:r>
            <a:r>
              <a:rPr lang="en-US" sz="3999" dirty="0">
                <a:solidFill>
                  <a:srgbClr val="4A7F61"/>
                </a:solidFill>
                <a:latin typeface="Roboto Condensed"/>
              </a:rPr>
              <a:t> </a:t>
            </a:r>
            <a:r>
              <a:rPr lang="en-US" sz="3999" dirty="0" err="1">
                <a:solidFill>
                  <a:srgbClr val="4A7F61"/>
                </a:solidFill>
                <a:latin typeface="Roboto Condensed"/>
              </a:rPr>
              <a:t>rèm</a:t>
            </a:r>
            <a:r>
              <a:rPr lang="en-US" sz="3999" dirty="0">
                <a:solidFill>
                  <a:srgbClr val="4A7F61"/>
                </a:solidFill>
                <a:latin typeface="Roboto Condensed"/>
              </a:rPr>
              <a:t> </a:t>
            </a:r>
            <a:r>
              <a:rPr lang="en-US" sz="3999" dirty="0" err="1">
                <a:solidFill>
                  <a:srgbClr val="4A7F61"/>
                </a:solidFill>
                <a:latin typeface="Roboto Condensed"/>
              </a:rPr>
              <a:t>cửa</a:t>
            </a:r>
            <a:r>
              <a:rPr lang="en-US" sz="3999" dirty="0">
                <a:solidFill>
                  <a:srgbClr val="4A7F61"/>
                </a:solidFill>
                <a:latin typeface="Roboto Condensed"/>
              </a:rPr>
              <a:t>”): </a:t>
            </a:r>
            <a:r>
              <a:rPr lang="en-US" sz="3999" dirty="0" err="1">
                <a:solidFill>
                  <a:srgbClr val="4A7F61"/>
                </a:solidFill>
                <a:latin typeface="Roboto Condensed Italics"/>
              </a:rPr>
              <a:t>Tình</a:t>
            </a:r>
            <a:r>
              <a:rPr lang="en-US" sz="3999" dirty="0">
                <a:solidFill>
                  <a:srgbClr val="4A7F61"/>
                </a:solidFill>
                <a:latin typeface="Roboto Condensed Italics"/>
              </a:rPr>
              <a:t> </a:t>
            </a:r>
            <a:r>
              <a:rPr lang="en-US" sz="3999" dirty="0" err="1">
                <a:solidFill>
                  <a:srgbClr val="4A7F61"/>
                </a:solidFill>
                <a:latin typeface="Roboto Condensed Italics"/>
              </a:rPr>
              <a:t>huống</a:t>
            </a:r>
            <a:r>
              <a:rPr lang="en-US" sz="3999" dirty="0">
                <a:solidFill>
                  <a:srgbClr val="4A7F61"/>
                </a:solidFill>
                <a:latin typeface="Roboto Condensed Italics"/>
              </a:rPr>
              <a:t>, </a:t>
            </a:r>
            <a:r>
              <a:rPr lang="en-US" sz="3999" dirty="0" err="1">
                <a:solidFill>
                  <a:srgbClr val="4A7F61"/>
                </a:solidFill>
                <a:latin typeface="Roboto Condensed Italics"/>
              </a:rPr>
              <a:t>địa</a:t>
            </a:r>
            <a:r>
              <a:rPr lang="en-US" sz="3999" dirty="0">
                <a:solidFill>
                  <a:srgbClr val="4A7F61"/>
                </a:solidFill>
                <a:latin typeface="Roboto Condensed Italics"/>
              </a:rPr>
              <a:t> </a:t>
            </a:r>
            <a:r>
              <a:rPr lang="en-US" sz="3999" dirty="0" err="1">
                <a:solidFill>
                  <a:srgbClr val="4A7F61"/>
                </a:solidFill>
                <a:latin typeface="Roboto Condensed Italics"/>
              </a:rPr>
              <a:t>điểm</a:t>
            </a:r>
            <a:r>
              <a:rPr lang="en-US" sz="3999" dirty="0">
                <a:solidFill>
                  <a:srgbClr val="4A7F61"/>
                </a:solidFill>
                <a:latin typeface="Roboto Condensed Italics"/>
              </a:rPr>
              <a:t> , </a:t>
            </a:r>
            <a:r>
              <a:rPr lang="en-US" sz="3999" dirty="0" err="1">
                <a:solidFill>
                  <a:srgbClr val="4A7F61"/>
                </a:solidFill>
                <a:latin typeface="Roboto Condensed Italics"/>
              </a:rPr>
              <a:t>thời</a:t>
            </a:r>
            <a:r>
              <a:rPr lang="en-US" sz="3999" dirty="0">
                <a:solidFill>
                  <a:srgbClr val="4A7F61"/>
                </a:solidFill>
                <a:latin typeface="Roboto Condensed Italics"/>
              </a:rPr>
              <a:t> </a:t>
            </a:r>
            <a:r>
              <a:rPr lang="en-US" sz="3999" dirty="0" err="1">
                <a:solidFill>
                  <a:srgbClr val="4A7F61"/>
                </a:solidFill>
                <a:latin typeface="Roboto Condensed Italics"/>
              </a:rPr>
              <a:t>gian</a:t>
            </a:r>
            <a:r>
              <a:rPr lang="en-US" sz="3999" dirty="0">
                <a:solidFill>
                  <a:srgbClr val="4A7F61"/>
                </a:solidFill>
                <a:latin typeface="Roboto Condensed Italics"/>
              </a:rPr>
              <a:t> </a:t>
            </a:r>
            <a:r>
              <a:rPr lang="en-US" sz="3999" dirty="0" err="1">
                <a:solidFill>
                  <a:srgbClr val="4A7F61"/>
                </a:solidFill>
                <a:latin typeface="Roboto Condensed Italics"/>
              </a:rPr>
              <a:t>của</a:t>
            </a:r>
            <a:r>
              <a:rPr lang="en-US" sz="3999" dirty="0">
                <a:solidFill>
                  <a:srgbClr val="4A7F61"/>
                </a:solidFill>
                <a:latin typeface="Roboto Condensed Italics"/>
              </a:rPr>
              <a:t> </a:t>
            </a:r>
            <a:r>
              <a:rPr lang="en-US" sz="3999" dirty="0" err="1">
                <a:solidFill>
                  <a:srgbClr val="4A7F61"/>
                </a:solidFill>
                <a:latin typeface="Roboto Condensed Italics"/>
              </a:rPr>
              <a:t>câu</a:t>
            </a:r>
            <a:r>
              <a:rPr lang="en-US" sz="3999" dirty="0">
                <a:solidFill>
                  <a:srgbClr val="4A7F61"/>
                </a:solidFill>
                <a:latin typeface="Roboto Condensed Italics"/>
              </a:rPr>
              <a:t> </a:t>
            </a:r>
            <a:r>
              <a:rPr lang="en-US" sz="3999" dirty="0" err="1">
                <a:solidFill>
                  <a:srgbClr val="4A7F61"/>
                </a:solidFill>
                <a:latin typeface="Roboto Condensed Italics"/>
              </a:rPr>
              <a:t>chuyện</a:t>
            </a:r>
            <a:r>
              <a:rPr lang="en-US" sz="3999" dirty="0">
                <a:solidFill>
                  <a:srgbClr val="4A7F61"/>
                </a:solidFill>
                <a:latin typeface="Roboto Condensed Italics"/>
              </a:rPr>
              <a:t>.</a:t>
            </a:r>
          </a:p>
          <a:p>
            <a:pPr marL="863596" lvl="1" indent="-431798" algn="just">
              <a:lnSpc>
                <a:spcPts val="5599"/>
              </a:lnSpc>
              <a:buFont typeface="Arial"/>
              <a:buChar char="•"/>
            </a:pPr>
            <a:r>
              <a:rPr lang="en-US" sz="3999" dirty="0" err="1">
                <a:solidFill>
                  <a:srgbClr val="4A7F61"/>
                </a:solidFill>
                <a:latin typeface="Roboto Condensed"/>
              </a:rPr>
              <a:t>Phần</a:t>
            </a:r>
            <a:r>
              <a:rPr lang="en-US" sz="3999" dirty="0">
                <a:solidFill>
                  <a:srgbClr val="4A7F61"/>
                </a:solidFill>
                <a:latin typeface="Roboto Condensed"/>
              </a:rPr>
              <a:t> 2 (</a:t>
            </a:r>
            <a:r>
              <a:rPr lang="en-US" sz="3999" dirty="0" err="1">
                <a:solidFill>
                  <a:srgbClr val="4A7F61"/>
                </a:solidFill>
                <a:latin typeface="Roboto Condensed"/>
              </a:rPr>
              <a:t>Tiếp</a:t>
            </a:r>
            <a:r>
              <a:rPr lang="en-US" sz="3999" dirty="0">
                <a:solidFill>
                  <a:srgbClr val="4A7F61"/>
                </a:solidFill>
                <a:latin typeface="Roboto Condensed"/>
              </a:rPr>
              <a:t> </a:t>
            </a:r>
            <a:r>
              <a:rPr lang="en-US" sz="3999" dirty="0" err="1">
                <a:solidFill>
                  <a:srgbClr val="4A7F61"/>
                </a:solidFill>
                <a:latin typeface="Roboto Condensed"/>
              </a:rPr>
              <a:t>đến</a:t>
            </a:r>
            <a:r>
              <a:rPr lang="en-US" sz="3999" dirty="0">
                <a:solidFill>
                  <a:srgbClr val="4A7F61"/>
                </a:solidFill>
                <a:latin typeface="Roboto Condensed"/>
              </a:rPr>
              <a:t> “</a:t>
            </a:r>
            <a:r>
              <a:rPr lang="en-US" sz="3999" dirty="0" err="1">
                <a:solidFill>
                  <a:srgbClr val="4A7F61"/>
                </a:solidFill>
                <a:latin typeface="Roboto Condensed"/>
              </a:rPr>
              <a:t>nguyên</a:t>
            </a:r>
            <a:r>
              <a:rPr lang="en-US" sz="3999" dirty="0">
                <a:solidFill>
                  <a:srgbClr val="4A7F61"/>
                </a:solidFill>
                <a:latin typeface="Roboto Condensed"/>
              </a:rPr>
              <a:t> </a:t>
            </a:r>
            <a:r>
              <a:rPr lang="en-US" sz="3999" dirty="0" err="1">
                <a:solidFill>
                  <a:srgbClr val="4A7F61"/>
                </a:solidFill>
                <a:latin typeface="Roboto Condensed"/>
              </a:rPr>
              <a:t>vẹn</a:t>
            </a:r>
            <a:r>
              <a:rPr lang="en-US" sz="3999" dirty="0">
                <a:solidFill>
                  <a:srgbClr val="4A7F61"/>
                </a:solidFill>
                <a:latin typeface="Roboto Condensed"/>
              </a:rPr>
              <a:t> </a:t>
            </a:r>
            <a:r>
              <a:rPr lang="en-US" sz="3999" dirty="0" err="1">
                <a:solidFill>
                  <a:srgbClr val="4A7F61"/>
                </a:solidFill>
                <a:latin typeface="Roboto Condensed"/>
              </a:rPr>
              <a:t>trong</a:t>
            </a:r>
            <a:r>
              <a:rPr lang="en-US" sz="3999" dirty="0">
                <a:solidFill>
                  <a:srgbClr val="4A7F61"/>
                </a:solidFill>
                <a:latin typeface="Roboto Condensed"/>
              </a:rPr>
              <a:t> </a:t>
            </a:r>
            <a:r>
              <a:rPr lang="en-US" sz="3999" dirty="0" err="1">
                <a:solidFill>
                  <a:srgbClr val="4A7F61"/>
                </a:solidFill>
                <a:latin typeface="Roboto Condensed"/>
              </a:rPr>
              <a:t>câu</a:t>
            </a:r>
            <a:r>
              <a:rPr lang="en-US" sz="3999" dirty="0">
                <a:solidFill>
                  <a:srgbClr val="4A7F61"/>
                </a:solidFill>
                <a:latin typeface="Roboto Condensed"/>
              </a:rPr>
              <a:t> </a:t>
            </a:r>
            <a:r>
              <a:rPr lang="en-US" sz="3999" dirty="0" err="1">
                <a:solidFill>
                  <a:srgbClr val="4A7F61"/>
                </a:solidFill>
                <a:latin typeface="Roboto Condensed"/>
              </a:rPr>
              <a:t>hát</a:t>
            </a:r>
            <a:r>
              <a:rPr lang="en-US" sz="3999" dirty="0">
                <a:solidFill>
                  <a:srgbClr val="4A7F61"/>
                </a:solidFill>
                <a:latin typeface="Roboto Condensed"/>
              </a:rPr>
              <a:t> </a:t>
            </a:r>
            <a:r>
              <a:rPr lang="en-US" sz="3999" dirty="0" err="1">
                <a:solidFill>
                  <a:srgbClr val="4A7F61"/>
                </a:solidFill>
                <a:latin typeface="Roboto Condensed"/>
              </a:rPr>
              <a:t>ru</a:t>
            </a:r>
            <a:r>
              <a:rPr lang="en-US" sz="3999" dirty="0">
                <a:solidFill>
                  <a:srgbClr val="4A7F61"/>
                </a:solidFill>
                <a:latin typeface="Roboto Condensed"/>
              </a:rPr>
              <a:t> </a:t>
            </a:r>
            <a:r>
              <a:rPr lang="en-US" sz="3999" dirty="0" err="1">
                <a:solidFill>
                  <a:srgbClr val="4A7F61"/>
                </a:solidFill>
                <a:latin typeface="Roboto Condensed"/>
              </a:rPr>
              <a:t>em</a:t>
            </a:r>
            <a:r>
              <a:rPr lang="en-US" sz="3999" dirty="0">
                <a:solidFill>
                  <a:srgbClr val="4A7F61"/>
                </a:solidFill>
                <a:latin typeface="Roboto Condensed"/>
              </a:rPr>
              <a:t>”): </a:t>
            </a:r>
            <a:r>
              <a:rPr lang="en-US" sz="3999" dirty="0" err="1">
                <a:solidFill>
                  <a:srgbClr val="4A7F61"/>
                </a:solidFill>
                <a:latin typeface="Roboto Condensed Italics"/>
              </a:rPr>
              <a:t>Những</a:t>
            </a:r>
            <a:r>
              <a:rPr lang="en-US" sz="3999" dirty="0">
                <a:solidFill>
                  <a:srgbClr val="4A7F61"/>
                </a:solidFill>
                <a:latin typeface="Roboto Condensed Italics"/>
              </a:rPr>
              <a:t> </a:t>
            </a:r>
            <a:r>
              <a:rPr lang="en-US" sz="3999" dirty="0" err="1">
                <a:solidFill>
                  <a:srgbClr val="4A7F61"/>
                </a:solidFill>
                <a:latin typeface="Roboto Condensed Italics"/>
              </a:rPr>
              <a:t>âm</a:t>
            </a:r>
            <a:r>
              <a:rPr lang="en-US" sz="3999" dirty="0">
                <a:solidFill>
                  <a:srgbClr val="4A7F61"/>
                </a:solidFill>
                <a:latin typeface="Roboto Condensed Italics"/>
              </a:rPr>
              <a:t> </a:t>
            </a:r>
            <a:r>
              <a:rPr lang="en-US" sz="3999" dirty="0" err="1">
                <a:solidFill>
                  <a:srgbClr val="4A7F61"/>
                </a:solidFill>
                <a:latin typeface="Roboto Condensed Italics"/>
              </a:rPr>
              <a:t>thanh</a:t>
            </a:r>
            <a:r>
              <a:rPr lang="en-US" sz="3999" dirty="0">
                <a:solidFill>
                  <a:srgbClr val="4A7F61"/>
                </a:solidFill>
                <a:latin typeface="Roboto Condensed Italics"/>
              </a:rPr>
              <a:t> </a:t>
            </a:r>
            <a:r>
              <a:rPr lang="en-US" sz="3999" dirty="0" err="1">
                <a:solidFill>
                  <a:srgbClr val="4A7F61"/>
                </a:solidFill>
                <a:latin typeface="Roboto Condensed Italics"/>
              </a:rPr>
              <a:t>quen</a:t>
            </a:r>
            <a:r>
              <a:rPr lang="en-US" sz="3999" dirty="0">
                <a:solidFill>
                  <a:srgbClr val="4A7F61"/>
                </a:solidFill>
                <a:latin typeface="Roboto Condensed Italics"/>
              </a:rPr>
              <a:t> </a:t>
            </a:r>
            <a:r>
              <a:rPr lang="en-US" sz="3999" dirty="0" err="1">
                <a:solidFill>
                  <a:srgbClr val="4A7F61"/>
                </a:solidFill>
                <a:latin typeface="Roboto Condensed Italics"/>
              </a:rPr>
              <a:t>thuộc</a:t>
            </a:r>
            <a:r>
              <a:rPr lang="en-US" sz="3999" dirty="0">
                <a:solidFill>
                  <a:srgbClr val="4A7F61"/>
                </a:solidFill>
                <a:latin typeface="Roboto Condensed Italics"/>
              </a:rPr>
              <a:t> </a:t>
            </a:r>
            <a:r>
              <a:rPr lang="en-US" sz="3999" dirty="0" err="1">
                <a:solidFill>
                  <a:srgbClr val="4A7F61"/>
                </a:solidFill>
                <a:latin typeface="Roboto Condensed Italics"/>
              </a:rPr>
              <a:t>đưa</a:t>
            </a:r>
            <a:r>
              <a:rPr lang="en-US" sz="3999" dirty="0">
                <a:solidFill>
                  <a:srgbClr val="4A7F61"/>
                </a:solidFill>
                <a:latin typeface="Roboto Condensed Italics"/>
              </a:rPr>
              <a:t> </a:t>
            </a:r>
            <a:r>
              <a:rPr lang="en-US" sz="3999" dirty="0" err="1">
                <a:solidFill>
                  <a:srgbClr val="4A7F61"/>
                </a:solidFill>
                <a:latin typeface="Roboto Condensed Italics"/>
              </a:rPr>
              <a:t>nhân</a:t>
            </a:r>
            <a:r>
              <a:rPr lang="en-US" sz="3999" dirty="0">
                <a:solidFill>
                  <a:srgbClr val="4A7F61"/>
                </a:solidFill>
                <a:latin typeface="Roboto Condensed Italics"/>
              </a:rPr>
              <a:t> </a:t>
            </a:r>
            <a:r>
              <a:rPr lang="en-US" sz="3999" dirty="0" err="1">
                <a:solidFill>
                  <a:srgbClr val="4A7F61"/>
                </a:solidFill>
                <a:latin typeface="Roboto Condensed Italics"/>
              </a:rPr>
              <a:t>vật</a:t>
            </a:r>
            <a:r>
              <a:rPr lang="en-US" sz="3999" dirty="0">
                <a:solidFill>
                  <a:srgbClr val="4A7F61"/>
                </a:solidFill>
                <a:latin typeface="Roboto Condensed Italics"/>
              </a:rPr>
              <a:t> </a:t>
            </a:r>
            <a:r>
              <a:rPr lang="en-US" sz="3999" dirty="0" err="1">
                <a:solidFill>
                  <a:srgbClr val="4A7F61"/>
                </a:solidFill>
                <a:latin typeface="Roboto Condensed Italics"/>
              </a:rPr>
              <a:t>trở</a:t>
            </a:r>
            <a:r>
              <a:rPr lang="en-US" sz="3999" dirty="0">
                <a:solidFill>
                  <a:srgbClr val="4A7F61"/>
                </a:solidFill>
                <a:latin typeface="Roboto Condensed Italics"/>
              </a:rPr>
              <a:t> </a:t>
            </a:r>
            <a:r>
              <a:rPr lang="en-US" sz="3999" dirty="0" err="1">
                <a:solidFill>
                  <a:srgbClr val="4A7F61"/>
                </a:solidFill>
                <a:latin typeface="Roboto Condensed Italics"/>
              </a:rPr>
              <a:t>về</a:t>
            </a:r>
            <a:r>
              <a:rPr lang="en-US" sz="3999" dirty="0">
                <a:solidFill>
                  <a:srgbClr val="4A7F61"/>
                </a:solidFill>
                <a:latin typeface="Roboto Condensed Italics"/>
              </a:rPr>
              <a:t> </a:t>
            </a:r>
            <a:r>
              <a:rPr lang="en-US" sz="3999" dirty="0" err="1">
                <a:solidFill>
                  <a:srgbClr val="4A7F61"/>
                </a:solidFill>
                <a:latin typeface="Roboto Condensed Italics"/>
              </a:rPr>
              <a:t>với</a:t>
            </a:r>
            <a:r>
              <a:rPr lang="en-US" sz="3999" dirty="0">
                <a:solidFill>
                  <a:srgbClr val="4A7F61"/>
                </a:solidFill>
                <a:latin typeface="Roboto Condensed Italics"/>
              </a:rPr>
              <a:t> </a:t>
            </a:r>
            <a:r>
              <a:rPr lang="en-US" sz="3999" dirty="0" err="1">
                <a:solidFill>
                  <a:srgbClr val="4A7F61"/>
                </a:solidFill>
                <a:latin typeface="Roboto Condensed Italics"/>
              </a:rPr>
              <a:t>những</a:t>
            </a:r>
            <a:r>
              <a:rPr lang="en-US" sz="3999" dirty="0">
                <a:solidFill>
                  <a:srgbClr val="4A7F61"/>
                </a:solidFill>
                <a:latin typeface="Roboto Condensed Italics"/>
              </a:rPr>
              <a:t> </a:t>
            </a:r>
            <a:r>
              <a:rPr lang="en-US" sz="3999" dirty="0" err="1">
                <a:solidFill>
                  <a:srgbClr val="4A7F61"/>
                </a:solidFill>
                <a:latin typeface="Roboto Condensed Italics"/>
              </a:rPr>
              <a:t>kỉ</a:t>
            </a:r>
            <a:r>
              <a:rPr lang="en-US" sz="3999" dirty="0">
                <a:solidFill>
                  <a:srgbClr val="4A7F61"/>
                </a:solidFill>
                <a:latin typeface="Roboto Condensed Italics"/>
              </a:rPr>
              <a:t> </a:t>
            </a:r>
            <a:r>
              <a:rPr lang="en-US" sz="3999" dirty="0" err="1">
                <a:solidFill>
                  <a:srgbClr val="4A7F61"/>
                </a:solidFill>
                <a:latin typeface="Roboto Condensed Italics"/>
              </a:rPr>
              <a:t>niệm</a:t>
            </a:r>
            <a:r>
              <a:rPr lang="en-US" sz="3999" dirty="0">
                <a:solidFill>
                  <a:srgbClr val="4A7F61"/>
                </a:solidFill>
                <a:latin typeface="Roboto Condensed Italics"/>
              </a:rPr>
              <a:t> </a:t>
            </a:r>
            <a:r>
              <a:rPr lang="en-US" sz="3999" dirty="0" err="1">
                <a:solidFill>
                  <a:srgbClr val="4A7F61"/>
                </a:solidFill>
                <a:latin typeface="Roboto Condensed Italics"/>
              </a:rPr>
              <a:t>xưa</a:t>
            </a:r>
            <a:r>
              <a:rPr lang="en-US" sz="3999" dirty="0">
                <a:solidFill>
                  <a:srgbClr val="4A7F61"/>
                </a:solidFill>
                <a:latin typeface="Roboto Condensed Italics"/>
              </a:rPr>
              <a:t> </a:t>
            </a:r>
            <a:r>
              <a:rPr lang="en-US" sz="3999" dirty="0" err="1">
                <a:solidFill>
                  <a:srgbClr val="4A7F61"/>
                </a:solidFill>
                <a:latin typeface="Roboto Condensed Italics"/>
              </a:rPr>
              <a:t>cũ</a:t>
            </a:r>
            <a:r>
              <a:rPr lang="en-US" sz="3999" dirty="0">
                <a:solidFill>
                  <a:srgbClr val="4A7F61"/>
                </a:solidFill>
                <a:latin typeface="Roboto Condensed Italics"/>
              </a:rPr>
              <a:t> ở </a:t>
            </a:r>
            <a:r>
              <a:rPr lang="en-US" sz="3999" dirty="0" err="1">
                <a:solidFill>
                  <a:srgbClr val="4A7F61"/>
                </a:solidFill>
                <a:latin typeface="Roboto Condensed Italics"/>
              </a:rPr>
              <a:t>quê</a:t>
            </a:r>
            <a:r>
              <a:rPr lang="en-US" sz="3999" dirty="0">
                <a:solidFill>
                  <a:srgbClr val="4A7F61"/>
                </a:solidFill>
                <a:latin typeface="Roboto Condensed Italics"/>
              </a:rPr>
              <a:t> </a:t>
            </a:r>
            <a:r>
              <a:rPr lang="en-US" sz="3999" dirty="0" err="1">
                <a:solidFill>
                  <a:srgbClr val="4A7F61"/>
                </a:solidFill>
                <a:latin typeface="Roboto Condensed Italics"/>
              </a:rPr>
              <a:t>hương</a:t>
            </a:r>
            <a:r>
              <a:rPr lang="en-US" sz="3999" dirty="0">
                <a:solidFill>
                  <a:srgbClr val="4A7F61"/>
                </a:solidFill>
                <a:latin typeface="Roboto Condensed Italics"/>
              </a:rPr>
              <a:t>.</a:t>
            </a:r>
          </a:p>
          <a:p>
            <a:pPr marL="863596" lvl="1" indent="-431798" algn="just">
              <a:lnSpc>
                <a:spcPts val="5599"/>
              </a:lnSpc>
              <a:buFont typeface="Arial"/>
              <a:buChar char="•"/>
            </a:pPr>
            <a:r>
              <a:rPr lang="en-US" sz="3999" dirty="0" err="1">
                <a:solidFill>
                  <a:srgbClr val="4A7F61"/>
                </a:solidFill>
                <a:latin typeface="Roboto Condensed"/>
              </a:rPr>
              <a:t>Phần</a:t>
            </a:r>
            <a:r>
              <a:rPr lang="en-US" sz="3999" dirty="0">
                <a:solidFill>
                  <a:srgbClr val="4A7F61"/>
                </a:solidFill>
                <a:latin typeface="Roboto Condensed"/>
              </a:rPr>
              <a:t> 3 (</a:t>
            </a:r>
            <a:r>
              <a:rPr lang="en-US" sz="3999" dirty="0" err="1">
                <a:solidFill>
                  <a:srgbClr val="4A7F61"/>
                </a:solidFill>
                <a:latin typeface="Roboto Condensed"/>
              </a:rPr>
              <a:t>Còn</a:t>
            </a:r>
            <a:r>
              <a:rPr lang="en-US" sz="3999" dirty="0">
                <a:solidFill>
                  <a:srgbClr val="4A7F61"/>
                </a:solidFill>
                <a:latin typeface="Roboto Condensed"/>
              </a:rPr>
              <a:t> </a:t>
            </a:r>
            <a:r>
              <a:rPr lang="en-US" sz="3999" dirty="0" err="1">
                <a:solidFill>
                  <a:srgbClr val="4A7F61"/>
                </a:solidFill>
                <a:latin typeface="Roboto Condensed"/>
              </a:rPr>
              <a:t>lại</a:t>
            </a:r>
            <a:r>
              <a:rPr lang="en-US" sz="3999" dirty="0">
                <a:solidFill>
                  <a:srgbClr val="4A7F61"/>
                </a:solidFill>
                <a:latin typeface="Roboto Condensed"/>
              </a:rPr>
              <a:t>): </a:t>
            </a:r>
            <a:r>
              <a:rPr lang="en-US" sz="3999" dirty="0" err="1">
                <a:solidFill>
                  <a:srgbClr val="4A7F61"/>
                </a:solidFill>
                <a:latin typeface="Roboto Condensed Italics"/>
              </a:rPr>
              <a:t>Câu</a:t>
            </a:r>
            <a:r>
              <a:rPr lang="en-US" sz="3999" dirty="0">
                <a:solidFill>
                  <a:srgbClr val="4A7F61"/>
                </a:solidFill>
                <a:latin typeface="Roboto Condensed Italics"/>
              </a:rPr>
              <a:t> </a:t>
            </a:r>
            <a:r>
              <a:rPr lang="en-US" sz="3999" dirty="0" err="1">
                <a:solidFill>
                  <a:srgbClr val="4A7F61"/>
                </a:solidFill>
                <a:latin typeface="Roboto Condensed Italics"/>
              </a:rPr>
              <a:t>hát</a:t>
            </a:r>
            <a:r>
              <a:rPr lang="en-US" sz="3999" dirty="0">
                <a:solidFill>
                  <a:srgbClr val="4A7F61"/>
                </a:solidFill>
                <a:latin typeface="Roboto Condensed Italics"/>
              </a:rPr>
              <a:t> </a:t>
            </a:r>
            <a:r>
              <a:rPr lang="en-US" sz="3999" dirty="0" err="1">
                <a:solidFill>
                  <a:srgbClr val="4A7F61"/>
                </a:solidFill>
                <a:latin typeface="Roboto Condensed Italics"/>
              </a:rPr>
              <a:t>ru</a:t>
            </a:r>
            <a:r>
              <a:rPr lang="en-US" sz="3999" dirty="0">
                <a:solidFill>
                  <a:srgbClr val="4A7F61"/>
                </a:solidFill>
                <a:latin typeface="Roboto Condensed Italics"/>
              </a:rPr>
              <a:t> </a:t>
            </a:r>
            <a:r>
              <a:rPr lang="en-US" sz="3999" dirty="0" err="1">
                <a:solidFill>
                  <a:srgbClr val="4A7F61"/>
                </a:solidFill>
                <a:latin typeface="Roboto Condensed Italics"/>
              </a:rPr>
              <a:t>quen</a:t>
            </a:r>
            <a:r>
              <a:rPr lang="en-US" sz="3999" dirty="0">
                <a:solidFill>
                  <a:srgbClr val="4A7F61"/>
                </a:solidFill>
                <a:latin typeface="Roboto Condensed Italics"/>
              </a:rPr>
              <a:t> </a:t>
            </a:r>
            <a:r>
              <a:rPr lang="en-US" sz="3999" dirty="0" err="1">
                <a:solidFill>
                  <a:srgbClr val="4A7F61"/>
                </a:solidFill>
                <a:latin typeface="Roboto Condensed Italics"/>
              </a:rPr>
              <a:t>thuộc</a:t>
            </a:r>
            <a:r>
              <a:rPr lang="en-US" sz="3999" dirty="0">
                <a:solidFill>
                  <a:srgbClr val="4A7F61"/>
                </a:solidFill>
                <a:latin typeface="Roboto Condensed Italics"/>
              </a:rPr>
              <a:t>, </a:t>
            </a:r>
            <a:r>
              <a:rPr lang="en-US" sz="3999" dirty="0" err="1">
                <a:solidFill>
                  <a:srgbClr val="4A7F61"/>
                </a:solidFill>
                <a:latin typeface="Roboto Condensed Italics"/>
              </a:rPr>
              <a:t>đầy</a:t>
            </a:r>
            <a:r>
              <a:rPr lang="en-US" sz="3999" dirty="0">
                <a:solidFill>
                  <a:srgbClr val="4A7F61"/>
                </a:solidFill>
                <a:latin typeface="Roboto Condensed Italics"/>
              </a:rPr>
              <a:t> </a:t>
            </a:r>
            <a:r>
              <a:rPr lang="en-US" sz="3999" dirty="0" err="1">
                <a:solidFill>
                  <a:srgbClr val="4A7F61"/>
                </a:solidFill>
                <a:latin typeface="Roboto Condensed Italics"/>
              </a:rPr>
              <a:t>kí</a:t>
            </a:r>
            <a:r>
              <a:rPr lang="en-US" sz="3999" dirty="0">
                <a:solidFill>
                  <a:srgbClr val="4A7F61"/>
                </a:solidFill>
                <a:latin typeface="Roboto Condensed Italics"/>
              </a:rPr>
              <a:t> </a:t>
            </a:r>
            <a:r>
              <a:rPr lang="en-US" sz="3999" dirty="0" err="1">
                <a:solidFill>
                  <a:srgbClr val="4A7F61"/>
                </a:solidFill>
                <a:latin typeface="Roboto Condensed Italics"/>
              </a:rPr>
              <a:t>ức</a:t>
            </a:r>
            <a:r>
              <a:rPr lang="en-US" sz="3999" dirty="0">
                <a:solidFill>
                  <a:srgbClr val="4A7F61"/>
                </a:solidFill>
                <a:latin typeface="Roboto Condensed Italics"/>
              </a:rPr>
              <a:t> </a:t>
            </a:r>
            <a:r>
              <a:rPr lang="en-US" sz="3999" dirty="0" err="1">
                <a:solidFill>
                  <a:srgbClr val="4A7F61"/>
                </a:solidFill>
                <a:latin typeface="Roboto Condensed Italics"/>
              </a:rPr>
              <a:t>về</a:t>
            </a:r>
            <a:r>
              <a:rPr lang="en-US" sz="3999" dirty="0">
                <a:solidFill>
                  <a:srgbClr val="4A7F61"/>
                </a:solidFill>
                <a:latin typeface="Roboto Condensed Italics"/>
              </a:rPr>
              <a:t> </a:t>
            </a:r>
            <a:r>
              <a:rPr lang="en-US" sz="3999" dirty="0" err="1">
                <a:solidFill>
                  <a:srgbClr val="4A7F61"/>
                </a:solidFill>
                <a:latin typeface="Roboto Condensed Italics"/>
              </a:rPr>
              <a:t>quê</a:t>
            </a:r>
            <a:r>
              <a:rPr lang="en-US" sz="3999" dirty="0">
                <a:solidFill>
                  <a:srgbClr val="4A7F61"/>
                </a:solidFill>
                <a:latin typeface="Roboto Condensed Italics"/>
              </a:rPr>
              <a:t> </a:t>
            </a:r>
            <a:r>
              <a:rPr lang="en-US" sz="3999" dirty="0" err="1">
                <a:solidFill>
                  <a:srgbClr val="4A7F61"/>
                </a:solidFill>
                <a:latin typeface="Roboto Condensed Italics"/>
              </a:rPr>
              <a:t>hương</a:t>
            </a:r>
            <a:r>
              <a:rPr lang="en-US" sz="3999" dirty="0">
                <a:solidFill>
                  <a:srgbClr val="4A7F61"/>
                </a:solidFill>
                <a:latin typeface="Roboto Condensed Italics"/>
              </a:rPr>
              <a:t>.</a:t>
            </a:r>
          </a:p>
          <a:p>
            <a:pPr algn="just">
              <a:lnSpc>
                <a:spcPts val="5600"/>
              </a:lnSpc>
              <a:spcBef>
                <a:spcPct val="0"/>
              </a:spcBef>
            </a:pPr>
            <a:endParaRPr lang="en-US" sz="3999" dirty="0">
              <a:solidFill>
                <a:srgbClr val="4A7F61"/>
              </a:solidFill>
              <a:latin typeface="Roboto Condensed Italics"/>
            </a:endParaRPr>
          </a:p>
        </p:txBody>
      </p:sp>
      <p:sp>
        <p:nvSpPr>
          <p:cNvPr id="11" name="TextBox 11"/>
          <p:cNvSpPr txBox="1"/>
          <p:nvPr/>
        </p:nvSpPr>
        <p:spPr>
          <a:xfrm>
            <a:off x="7478824" y="2290981"/>
            <a:ext cx="14432762" cy="804544"/>
          </a:xfrm>
          <a:prstGeom prst="rect">
            <a:avLst/>
          </a:prstGeom>
        </p:spPr>
        <p:txBody>
          <a:bodyPr lIns="0" tIns="0" rIns="0" bIns="0" rtlCol="0" anchor="t">
            <a:spAutoFit/>
          </a:bodyPr>
          <a:lstStyle/>
          <a:p>
            <a:pPr algn="l">
              <a:lnSpc>
                <a:spcPts val="6580"/>
              </a:lnSpc>
            </a:pPr>
            <a:r>
              <a:rPr lang="en-US" sz="4700" dirty="0">
                <a:solidFill>
                  <a:srgbClr val="7D82B2"/>
                </a:solidFill>
                <a:latin typeface="#9Slide05 Dear Saturday"/>
              </a:rPr>
              <a:t>b. </a:t>
            </a:r>
            <a:r>
              <a:rPr lang="en-US" sz="4700" dirty="0" err="1">
                <a:solidFill>
                  <a:srgbClr val="7D82B2"/>
                </a:solidFill>
                <a:latin typeface="#9Slide05 Dear Saturday"/>
              </a:rPr>
              <a:t>Tác</a:t>
            </a:r>
            <a:r>
              <a:rPr lang="en-US" sz="4700" dirty="0">
                <a:solidFill>
                  <a:srgbClr val="7D82B2"/>
                </a:solidFill>
                <a:latin typeface="#9Slide05 Dear Saturday"/>
              </a:rPr>
              <a:t> </a:t>
            </a:r>
            <a:r>
              <a:rPr lang="en-US" sz="4700" dirty="0" err="1">
                <a:solidFill>
                  <a:srgbClr val="7D82B2"/>
                </a:solidFill>
                <a:latin typeface="#9Slide05 Dear Saturday"/>
              </a:rPr>
              <a:t>phẩm</a:t>
            </a:r>
            <a:endParaRPr lang="en-US" sz="4700" dirty="0">
              <a:solidFill>
                <a:srgbClr val="7D82B2"/>
              </a:solidFill>
              <a:latin typeface="#9Slide05 Dear Saturday"/>
            </a:endParaRPr>
          </a:p>
        </p:txBody>
      </p:sp>
      <p:sp>
        <p:nvSpPr>
          <p:cNvPr id="12" name="TextBox 12"/>
          <p:cNvSpPr txBox="1"/>
          <p:nvPr/>
        </p:nvSpPr>
        <p:spPr>
          <a:xfrm>
            <a:off x="11087473" y="923925"/>
            <a:ext cx="5246043" cy="830580"/>
          </a:xfrm>
          <a:prstGeom prst="rect">
            <a:avLst/>
          </a:prstGeom>
        </p:spPr>
        <p:txBody>
          <a:bodyPr lIns="0" tIns="0" rIns="0" bIns="0" rtlCol="0" anchor="t">
            <a:spAutoFit/>
          </a:bodyPr>
          <a:lstStyle/>
          <a:p>
            <a:pPr algn="ctr">
              <a:lnSpc>
                <a:spcPts val="6719"/>
              </a:lnSpc>
              <a:spcBef>
                <a:spcPct val="0"/>
              </a:spcBef>
            </a:pPr>
            <a:r>
              <a:rPr lang="en-US" sz="4799">
                <a:solidFill>
                  <a:srgbClr val="7D82B2"/>
                </a:solidFill>
                <a:latin typeface="Roboto Condensed Bold"/>
              </a:rPr>
              <a:t>3.1 Tác giả, tác phẩm</a:t>
            </a:r>
          </a:p>
        </p:txBody>
      </p:sp>
      <p:sp>
        <p:nvSpPr>
          <p:cNvPr id="13" name="TextBox 13"/>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3497" t="11345" r="3229" b="9906"/>
          <a:stretch>
            <a:fillRect/>
          </a:stretch>
        </p:blipFill>
        <p:spPr>
          <a:xfrm>
            <a:off x="0" y="0"/>
            <a:ext cx="18288000" cy="10287000"/>
          </a:xfrm>
          <a:prstGeom prst="rect">
            <a:avLst/>
          </a:prstGeom>
        </p:spPr>
      </p:pic>
      <p:grpSp>
        <p:nvGrpSpPr>
          <p:cNvPr id="3" name="Group 3"/>
          <p:cNvGrpSpPr/>
          <p:nvPr/>
        </p:nvGrpSpPr>
        <p:grpSpPr>
          <a:xfrm rot="497985">
            <a:off x="-3269832" y="-3070589"/>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9871">
            <a:off x="-1207303" y="1353248"/>
            <a:ext cx="20490325" cy="1110203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03651">
            <a:off x="120996" y="4360775"/>
            <a:ext cx="2828832" cy="465825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20733" y="261111"/>
            <a:ext cx="2767267" cy="282899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259300" y="9010021"/>
            <a:ext cx="496559" cy="496559"/>
          </a:xfrm>
          <a:prstGeom prst="rect">
            <a:avLst/>
          </a:prstGeom>
        </p:spPr>
      </p:pic>
      <p:sp>
        <p:nvSpPr>
          <p:cNvPr id="10" name="TextBox 10"/>
          <p:cNvSpPr txBox="1"/>
          <p:nvPr/>
        </p:nvSpPr>
        <p:spPr>
          <a:xfrm>
            <a:off x="2601643" y="2554610"/>
            <a:ext cx="14905937" cy="4836160"/>
          </a:xfrm>
          <a:prstGeom prst="rect">
            <a:avLst/>
          </a:prstGeom>
        </p:spPr>
        <p:txBody>
          <a:bodyPr lIns="0" tIns="0" rIns="0" bIns="0" rtlCol="0" anchor="t">
            <a:spAutoFit/>
          </a:bodyPr>
          <a:lstStyle/>
          <a:p>
            <a:pPr algn="just">
              <a:lnSpc>
                <a:spcPts val="6439"/>
              </a:lnSpc>
            </a:pPr>
            <a:r>
              <a:rPr lang="en-US" sz="4599" dirty="0" err="1">
                <a:solidFill>
                  <a:srgbClr val="000000"/>
                </a:solidFill>
                <a:latin typeface="Roboto Condensed Bold"/>
              </a:rPr>
              <a:t>Nhiệm</a:t>
            </a:r>
            <a:r>
              <a:rPr lang="en-US" sz="4599" dirty="0">
                <a:solidFill>
                  <a:srgbClr val="000000"/>
                </a:solidFill>
                <a:latin typeface="Roboto Condensed Bold"/>
              </a:rPr>
              <a:t> </a:t>
            </a:r>
            <a:r>
              <a:rPr lang="en-US" sz="4599" dirty="0" err="1">
                <a:solidFill>
                  <a:srgbClr val="000000"/>
                </a:solidFill>
                <a:latin typeface="Roboto Condensed Bold"/>
              </a:rPr>
              <a:t>vụ</a:t>
            </a:r>
            <a:r>
              <a:rPr lang="en-US" sz="4599" dirty="0">
                <a:solidFill>
                  <a:srgbClr val="000000"/>
                </a:solidFill>
                <a:latin typeface="Roboto Condensed Bold"/>
              </a:rPr>
              <a:t> 2: </a:t>
            </a:r>
          </a:p>
          <a:p>
            <a:pPr marL="993138" lvl="1" indent="-496569" algn="just">
              <a:lnSpc>
                <a:spcPts val="6439"/>
              </a:lnSpc>
              <a:buFont typeface="Arial"/>
              <a:buChar char="•"/>
            </a:pPr>
            <a:r>
              <a:rPr lang="en-US" sz="4599" dirty="0">
                <a:solidFill>
                  <a:srgbClr val="000000"/>
                </a:solidFill>
                <a:latin typeface="Roboto Condensed"/>
              </a:rPr>
              <a:t>HS </a:t>
            </a:r>
            <a:r>
              <a:rPr lang="en-US" sz="4599" dirty="0" err="1">
                <a:solidFill>
                  <a:srgbClr val="000000"/>
                </a:solidFill>
                <a:latin typeface="Roboto Condensed"/>
              </a:rPr>
              <a:t>báo</a:t>
            </a:r>
            <a:r>
              <a:rPr lang="en-US" sz="4599" dirty="0">
                <a:solidFill>
                  <a:srgbClr val="000000"/>
                </a:solidFill>
                <a:latin typeface="Roboto Condensed"/>
              </a:rPr>
              <a:t> </a:t>
            </a:r>
            <a:r>
              <a:rPr lang="en-US" sz="4599" dirty="0" err="1">
                <a:solidFill>
                  <a:srgbClr val="000000"/>
                </a:solidFill>
                <a:latin typeface="Roboto Condensed"/>
              </a:rPr>
              <a:t>cáo</a:t>
            </a:r>
            <a:r>
              <a:rPr lang="en-US" sz="4599" dirty="0">
                <a:solidFill>
                  <a:srgbClr val="000000"/>
                </a:solidFill>
                <a:latin typeface="Roboto Condensed"/>
              </a:rPr>
              <a:t> </a:t>
            </a:r>
            <a:r>
              <a:rPr lang="en-US" sz="4599" dirty="0" err="1">
                <a:solidFill>
                  <a:srgbClr val="000000"/>
                </a:solidFill>
                <a:latin typeface="Roboto Condensed"/>
              </a:rPr>
              <a:t>nhiệm</a:t>
            </a:r>
            <a:r>
              <a:rPr lang="en-US" sz="4599" dirty="0">
                <a:solidFill>
                  <a:srgbClr val="000000"/>
                </a:solidFill>
                <a:latin typeface="Roboto Condensed"/>
              </a:rPr>
              <a:t> </a:t>
            </a:r>
            <a:r>
              <a:rPr lang="en-US" sz="4599" dirty="0" err="1">
                <a:solidFill>
                  <a:srgbClr val="000000"/>
                </a:solidFill>
                <a:latin typeface="Roboto Condensed"/>
              </a:rPr>
              <a:t>vụ</a:t>
            </a:r>
            <a:r>
              <a:rPr lang="en-US" sz="4599" dirty="0">
                <a:solidFill>
                  <a:srgbClr val="000000"/>
                </a:solidFill>
                <a:latin typeface="Roboto Condensed"/>
              </a:rPr>
              <a:t> </a:t>
            </a:r>
            <a:r>
              <a:rPr lang="en-US" sz="4599" dirty="0" err="1">
                <a:solidFill>
                  <a:srgbClr val="000000"/>
                </a:solidFill>
                <a:latin typeface="Roboto Condensed"/>
              </a:rPr>
              <a:t>đã</a:t>
            </a:r>
            <a:r>
              <a:rPr lang="en-US" sz="4599" dirty="0">
                <a:solidFill>
                  <a:srgbClr val="000000"/>
                </a:solidFill>
                <a:latin typeface="Roboto Condensed"/>
              </a:rPr>
              <a:t> </a:t>
            </a:r>
            <a:r>
              <a:rPr lang="en-US" sz="4599" dirty="0" err="1">
                <a:solidFill>
                  <a:srgbClr val="000000"/>
                </a:solidFill>
                <a:latin typeface="Roboto Condensed"/>
              </a:rPr>
              <a:t>tìm</a:t>
            </a:r>
            <a:r>
              <a:rPr lang="en-US" sz="4599" dirty="0">
                <a:solidFill>
                  <a:srgbClr val="000000"/>
                </a:solidFill>
                <a:latin typeface="Roboto Condensed"/>
              </a:rPr>
              <a:t> </a:t>
            </a:r>
            <a:r>
              <a:rPr lang="en-US" sz="4599" dirty="0" err="1">
                <a:solidFill>
                  <a:srgbClr val="000000"/>
                </a:solidFill>
                <a:latin typeface="Roboto Condensed"/>
              </a:rPr>
              <a:t>hiểu</a:t>
            </a:r>
            <a:r>
              <a:rPr lang="en-US" sz="4599" dirty="0">
                <a:solidFill>
                  <a:srgbClr val="000000"/>
                </a:solidFill>
                <a:latin typeface="Roboto Condensed"/>
              </a:rPr>
              <a:t> </a:t>
            </a:r>
            <a:r>
              <a:rPr lang="en-US" sz="4599" dirty="0" err="1">
                <a:solidFill>
                  <a:srgbClr val="000000"/>
                </a:solidFill>
                <a:latin typeface="Roboto Condensed"/>
              </a:rPr>
              <a:t>trước</a:t>
            </a:r>
            <a:r>
              <a:rPr lang="en-US" sz="4599" dirty="0">
                <a:solidFill>
                  <a:srgbClr val="000000"/>
                </a:solidFill>
                <a:latin typeface="Roboto Condensed"/>
              </a:rPr>
              <a:t> ở </a:t>
            </a:r>
            <a:r>
              <a:rPr lang="en-US" sz="4599" dirty="0" err="1">
                <a:solidFill>
                  <a:srgbClr val="000000"/>
                </a:solidFill>
                <a:latin typeface="Roboto Condensed"/>
              </a:rPr>
              <a:t>nhà</a:t>
            </a:r>
            <a:r>
              <a:rPr lang="en-US" sz="4599" dirty="0">
                <a:solidFill>
                  <a:srgbClr val="000000"/>
                </a:solidFill>
                <a:latin typeface="Roboto Condensed"/>
              </a:rPr>
              <a:t> </a:t>
            </a:r>
            <a:r>
              <a:rPr lang="en-US" sz="4599" dirty="0" err="1">
                <a:solidFill>
                  <a:srgbClr val="000000"/>
                </a:solidFill>
                <a:latin typeface="Roboto Condensed"/>
              </a:rPr>
              <a:t>theo</a:t>
            </a:r>
            <a:r>
              <a:rPr lang="en-US" sz="4599" dirty="0">
                <a:solidFill>
                  <a:srgbClr val="000000"/>
                </a:solidFill>
                <a:latin typeface="Roboto Condensed"/>
              </a:rPr>
              <a:t> </a:t>
            </a:r>
            <a:r>
              <a:rPr lang="en-US" sz="4599" dirty="0" err="1">
                <a:solidFill>
                  <a:srgbClr val="000000"/>
                </a:solidFill>
                <a:latin typeface="Roboto Condensed"/>
              </a:rPr>
              <a:t>phiếu</a:t>
            </a:r>
            <a:r>
              <a:rPr lang="en-US" sz="4599" dirty="0">
                <a:solidFill>
                  <a:srgbClr val="000000"/>
                </a:solidFill>
                <a:latin typeface="Roboto Condensed"/>
              </a:rPr>
              <a:t> </a:t>
            </a:r>
            <a:r>
              <a:rPr lang="en-US" sz="4599" dirty="0" err="1">
                <a:solidFill>
                  <a:srgbClr val="000000"/>
                </a:solidFill>
                <a:latin typeface="Roboto Condensed"/>
              </a:rPr>
              <a:t>gợi</a:t>
            </a:r>
            <a:r>
              <a:rPr lang="en-US" sz="4599" dirty="0">
                <a:solidFill>
                  <a:srgbClr val="000000"/>
                </a:solidFill>
                <a:latin typeface="Roboto Condensed"/>
              </a:rPr>
              <a:t> </a:t>
            </a:r>
            <a:r>
              <a:rPr lang="en-US" sz="4599" dirty="0" err="1">
                <a:solidFill>
                  <a:srgbClr val="000000"/>
                </a:solidFill>
                <a:latin typeface="Roboto Condensed"/>
              </a:rPr>
              <a:t>dẫn</a:t>
            </a:r>
            <a:r>
              <a:rPr lang="en-US" sz="4599" dirty="0">
                <a:solidFill>
                  <a:srgbClr val="000000"/>
                </a:solidFill>
                <a:latin typeface="Roboto Condensed"/>
              </a:rPr>
              <a:t> (</a:t>
            </a:r>
            <a:r>
              <a:rPr lang="en-US" sz="4599" dirty="0" err="1">
                <a:solidFill>
                  <a:srgbClr val="000000"/>
                </a:solidFill>
                <a:latin typeface="Roboto Condensed"/>
              </a:rPr>
              <a:t>theo</a:t>
            </a:r>
            <a:r>
              <a:rPr lang="en-US" sz="4599" dirty="0">
                <a:solidFill>
                  <a:srgbClr val="000000"/>
                </a:solidFill>
                <a:latin typeface="Roboto Condensed"/>
              </a:rPr>
              <a:t> </a:t>
            </a:r>
            <a:r>
              <a:rPr lang="en-US" sz="4599" dirty="0" err="1">
                <a:solidFill>
                  <a:srgbClr val="000000"/>
                </a:solidFill>
                <a:latin typeface="Roboto Condensed"/>
              </a:rPr>
              <a:t>nhóm</a:t>
            </a:r>
            <a:r>
              <a:rPr lang="en-US" sz="4599" dirty="0">
                <a:solidFill>
                  <a:srgbClr val="000000"/>
                </a:solidFill>
                <a:latin typeface="Roboto Condensed"/>
              </a:rPr>
              <a:t>)</a:t>
            </a:r>
          </a:p>
          <a:p>
            <a:pPr marL="993138" lvl="1" indent="-496569" algn="just">
              <a:lnSpc>
                <a:spcPts val="6439"/>
              </a:lnSpc>
              <a:buFont typeface="Arial"/>
              <a:buChar char="•"/>
            </a:pPr>
            <a:r>
              <a:rPr lang="en-US" sz="4599" dirty="0">
                <a:solidFill>
                  <a:srgbClr val="000000"/>
                </a:solidFill>
                <a:latin typeface="Roboto Condensed"/>
              </a:rPr>
              <a:t> 5 </a:t>
            </a:r>
            <a:r>
              <a:rPr lang="en-US" sz="4599" dirty="0" err="1">
                <a:solidFill>
                  <a:srgbClr val="000000"/>
                </a:solidFill>
                <a:latin typeface="Roboto Condensed"/>
              </a:rPr>
              <a:t>phút</a:t>
            </a:r>
            <a:r>
              <a:rPr lang="en-US" sz="4599" dirty="0">
                <a:solidFill>
                  <a:srgbClr val="000000"/>
                </a:solidFill>
                <a:latin typeface="Roboto Condensed"/>
              </a:rPr>
              <a:t>/</a:t>
            </a:r>
            <a:r>
              <a:rPr lang="en-US" sz="4599" dirty="0" err="1">
                <a:solidFill>
                  <a:srgbClr val="000000"/>
                </a:solidFill>
                <a:latin typeface="Roboto Condensed"/>
              </a:rPr>
              <a:t>nhóm</a:t>
            </a:r>
            <a:endParaRPr lang="en-US" sz="4599" dirty="0">
              <a:solidFill>
                <a:srgbClr val="000000"/>
              </a:solidFill>
              <a:latin typeface="Roboto Condensed"/>
            </a:endParaRPr>
          </a:p>
          <a:p>
            <a:pPr marL="993138" lvl="1" indent="-496569" algn="just">
              <a:lnSpc>
                <a:spcPts val="6439"/>
              </a:lnSpc>
              <a:buFont typeface="Arial"/>
              <a:buChar char="•"/>
            </a:pPr>
            <a:r>
              <a:rPr lang="en-US" sz="4599" dirty="0" err="1">
                <a:solidFill>
                  <a:srgbClr val="000000"/>
                </a:solidFill>
                <a:latin typeface="Roboto Condensed"/>
              </a:rPr>
              <a:t>Các</a:t>
            </a:r>
            <a:r>
              <a:rPr lang="en-US" sz="4599" dirty="0">
                <a:solidFill>
                  <a:srgbClr val="000000"/>
                </a:solidFill>
                <a:latin typeface="Roboto Condensed"/>
              </a:rPr>
              <a:t> </a:t>
            </a:r>
            <a:r>
              <a:rPr lang="en-US" sz="4599" dirty="0" err="1">
                <a:solidFill>
                  <a:srgbClr val="000000"/>
                </a:solidFill>
                <a:latin typeface="Roboto Condensed"/>
              </a:rPr>
              <a:t>thành</a:t>
            </a:r>
            <a:r>
              <a:rPr lang="en-US" sz="4599" dirty="0">
                <a:solidFill>
                  <a:srgbClr val="000000"/>
                </a:solidFill>
                <a:latin typeface="Roboto Condensed"/>
              </a:rPr>
              <a:t> viên </a:t>
            </a:r>
            <a:r>
              <a:rPr lang="en-US" sz="4599" dirty="0" err="1">
                <a:solidFill>
                  <a:srgbClr val="000000"/>
                </a:solidFill>
                <a:latin typeface="Roboto Condensed"/>
              </a:rPr>
              <a:t>đều</a:t>
            </a:r>
            <a:r>
              <a:rPr lang="en-US" sz="4599" dirty="0">
                <a:solidFill>
                  <a:srgbClr val="000000"/>
                </a:solidFill>
                <a:latin typeface="Roboto Condensed"/>
              </a:rPr>
              <a:t> </a:t>
            </a:r>
            <a:r>
              <a:rPr lang="en-US" sz="4599" dirty="0" err="1">
                <a:solidFill>
                  <a:srgbClr val="000000"/>
                </a:solidFill>
                <a:latin typeface="Roboto Condensed"/>
              </a:rPr>
              <a:t>phải</a:t>
            </a:r>
            <a:r>
              <a:rPr lang="en-US" sz="4599" dirty="0">
                <a:solidFill>
                  <a:srgbClr val="000000"/>
                </a:solidFill>
                <a:latin typeface="Roboto Condensed"/>
              </a:rPr>
              <a:t> </a:t>
            </a:r>
            <a:r>
              <a:rPr lang="en-US" sz="4599" dirty="0" err="1">
                <a:solidFill>
                  <a:srgbClr val="000000"/>
                </a:solidFill>
                <a:latin typeface="Roboto Condensed"/>
              </a:rPr>
              <a:t>làm</a:t>
            </a:r>
            <a:r>
              <a:rPr lang="en-US" sz="4599" dirty="0">
                <a:solidFill>
                  <a:srgbClr val="000000"/>
                </a:solidFill>
                <a:latin typeface="Roboto Condensed"/>
              </a:rPr>
              <a:t> </a:t>
            </a:r>
            <a:r>
              <a:rPr lang="en-US" sz="4599" dirty="0" err="1">
                <a:solidFill>
                  <a:srgbClr val="000000"/>
                </a:solidFill>
                <a:latin typeface="Roboto Condensed"/>
              </a:rPr>
              <a:t>việc</a:t>
            </a:r>
            <a:r>
              <a:rPr lang="en-US" sz="4599" dirty="0">
                <a:solidFill>
                  <a:srgbClr val="000000"/>
                </a:solidFill>
                <a:latin typeface="Roboto Condensed"/>
              </a:rPr>
              <a:t> </a:t>
            </a:r>
            <a:r>
              <a:rPr lang="en-US" sz="4599" dirty="0" err="1">
                <a:solidFill>
                  <a:srgbClr val="000000"/>
                </a:solidFill>
                <a:latin typeface="Roboto Condensed"/>
              </a:rPr>
              <a:t>cá</a:t>
            </a:r>
            <a:r>
              <a:rPr lang="en-US" sz="4599" dirty="0">
                <a:solidFill>
                  <a:srgbClr val="000000"/>
                </a:solidFill>
                <a:latin typeface="Roboto Condensed"/>
              </a:rPr>
              <a:t> </a:t>
            </a:r>
            <a:r>
              <a:rPr lang="en-US" sz="4599" dirty="0" err="1">
                <a:solidFill>
                  <a:srgbClr val="000000"/>
                </a:solidFill>
                <a:latin typeface="Roboto Condensed"/>
              </a:rPr>
              <a:t>nhân</a:t>
            </a:r>
            <a:r>
              <a:rPr lang="en-US" sz="4599" dirty="0">
                <a:solidFill>
                  <a:srgbClr val="000000"/>
                </a:solidFill>
                <a:latin typeface="Roboto Condensed"/>
              </a:rPr>
              <a:t> ở </a:t>
            </a:r>
            <a:r>
              <a:rPr lang="en-US" sz="4599" dirty="0" err="1">
                <a:solidFill>
                  <a:srgbClr val="000000"/>
                </a:solidFill>
                <a:latin typeface="Roboto Condensed"/>
              </a:rPr>
              <a:t>nhà</a:t>
            </a:r>
            <a:r>
              <a:rPr lang="en-US" sz="4599" dirty="0">
                <a:solidFill>
                  <a:srgbClr val="000000"/>
                </a:solidFill>
                <a:latin typeface="Roboto Condensed"/>
              </a:rPr>
              <a:t> </a:t>
            </a:r>
            <a:r>
              <a:rPr lang="en-US" sz="4599" dirty="0" err="1">
                <a:solidFill>
                  <a:srgbClr val="000000"/>
                </a:solidFill>
                <a:latin typeface="Roboto Condensed"/>
              </a:rPr>
              <a:t>với</a:t>
            </a:r>
            <a:r>
              <a:rPr lang="en-US" sz="4599" dirty="0">
                <a:solidFill>
                  <a:srgbClr val="000000"/>
                </a:solidFill>
                <a:latin typeface="Roboto Condensed"/>
              </a:rPr>
              <a:t> </a:t>
            </a:r>
            <a:r>
              <a:rPr lang="en-US" sz="4599" dirty="0" err="1">
                <a:solidFill>
                  <a:srgbClr val="000000"/>
                </a:solidFill>
                <a:latin typeface="Roboto Condensed"/>
              </a:rPr>
              <a:t>toàn</a:t>
            </a:r>
            <a:r>
              <a:rPr lang="en-US" sz="4599" dirty="0">
                <a:solidFill>
                  <a:srgbClr val="000000"/>
                </a:solidFill>
                <a:latin typeface="Roboto Condensed"/>
              </a:rPr>
              <a:t> </a:t>
            </a:r>
            <a:r>
              <a:rPr lang="en-US" sz="4599" dirty="0" err="1">
                <a:solidFill>
                  <a:srgbClr val="000000"/>
                </a:solidFill>
                <a:latin typeface="Roboto Condensed"/>
              </a:rPr>
              <a:t>bộ</a:t>
            </a:r>
            <a:r>
              <a:rPr lang="en-US" sz="4599" dirty="0">
                <a:solidFill>
                  <a:srgbClr val="000000"/>
                </a:solidFill>
                <a:latin typeface="Roboto Condensed"/>
              </a:rPr>
              <a:t> </a:t>
            </a:r>
            <a:r>
              <a:rPr lang="en-US" sz="4599" dirty="0" err="1">
                <a:solidFill>
                  <a:srgbClr val="000000"/>
                </a:solidFill>
                <a:latin typeface="Roboto Condensed"/>
              </a:rPr>
              <a:t>phiếu</a:t>
            </a:r>
            <a:r>
              <a:rPr lang="en-US" sz="4599" dirty="0">
                <a:solidFill>
                  <a:srgbClr val="000000"/>
                </a:solidFill>
                <a:latin typeface="Roboto Condensed"/>
              </a:rPr>
              <a:t>, </a:t>
            </a:r>
            <a:r>
              <a:rPr lang="en-US" sz="4599" dirty="0" err="1">
                <a:solidFill>
                  <a:srgbClr val="000000"/>
                </a:solidFill>
                <a:latin typeface="Roboto Condensed"/>
              </a:rPr>
              <a:t>sau</a:t>
            </a:r>
            <a:r>
              <a:rPr lang="en-US" sz="4599" dirty="0">
                <a:solidFill>
                  <a:srgbClr val="000000"/>
                </a:solidFill>
                <a:latin typeface="Roboto Condensed"/>
              </a:rPr>
              <a:t> </a:t>
            </a:r>
            <a:r>
              <a:rPr lang="en-US" sz="4599" dirty="0" err="1">
                <a:solidFill>
                  <a:srgbClr val="000000"/>
                </a:solidFill>
                <a:latin typeface="Roboto Condensed"/>
              </a:rPr>
              <a:t>đó</a:t>
            </a:r>
            <a:r>
              <a:rPr lang="en-US" sz="4599" dirty="0">
                <a:solidFill>
                  <a:srgbClr val="000000"/>
                </a:solidFill>
                <a:latin typeface="Roboto Condensed"/>
              </a:rPr>
              <a:t> </a:t>
            </a:r>
            <a:r>
              <a:rPr lang="en-US" sz="4599" dirty="0" err="1">
                <a:solidFill>
                  <a:srgbClr val="000000"/>
                </a:solidFill>
                <a:latin typeface="Roboto Condensed"/>
              </a:rPr>
              <a:t>mới</a:t>
            </a:r>
            <a:r>
              <a:rPr lang="en-US" sz="4599" dirty="0">
                <a:solidFill>
                  <a:srgbClr val="000000"/>
                </a:solidFill>
                <a:latin typeface="Roboto Condensed"/>
              </a:rPr>
              <a:t> </a:t>
            </a:r>
            <a:r>
              <a:rPr lang="en-US" sz="4599" dirty="0" err="1">
                <a:solidFill>
                  <a:srgbClr val="000000"/>
                </a:solidFill>
                <a:latin typeface="Roboto Condensed"/>
              </a:rPr>
              <a:t>thảo</a:t>
            </a:r>
            <a:r>
              <a:rPr lang="en-US" sz="4599" dirty="0">
                <a:solidFill>
                  <a:srgbClr val="000000"/>
                </a:solidFill>
                <a:latin typeface="Roboto Condensed"/>
              </a:rPr>
              <a:t> </a:t>
            </a:r>
            <a:r>
              <a:rPr lang="en-US" sz="4599" dirty="0" err="1">
                <a:solidFill>
                  <a:srgbClr val="000000"/>
                </a:solidFill>
                <a:latin typeface="Roboto Condensed"/>
              </a:rPr>
              <a:t>luận</a:t>
            </a:r>
            <a:r>
              <a:rPr lang="en-US" sz="4599" dirty="0">
                <a:solidFill>
                  <a:srgbClr val="000000"/>
                </a:solidFill>
                <a:latin typeface="Roboto Condensed"/>
              </a:rPr>
              <a:t> </a:t>
            </a:r>
            <a:r>
              <a:rPr lang="en-US" sz="4599" dirty="0" err="1">
                <a:solidFill>
                  <a:srgbClr val="000000"/>
                </a:solidFill>
                <a:latin typeface="Roboto Condensed"/>
              </a:rPr>
              <a:t>nhóm</a:t>
            </a:r>
            <a:r>
              <a:rPr lang="en-US" sz="4599" dirty="0">
                <a:solidFill>
                  <a:srgbClr val="000000"/>
                </a:solidFill>
                <a:latin typeface="Roboto Condensed"/>
              </a:rPr>
              <a:t> </a:t>
            </a:r>
            <a:r>
              <a:rPr lang="en-US" sz="4599" dirty="0" err="1">
                <a:solidFill>
                  <a:srgbClr val="000000"/>
                </a:solidFill>
                <a:latin typeface="Roboto Condensed"/>
              </a:rPr>
              <a:t>theo</a:t>
            </a:r>
            <a:r>
              <a:rPr lang="en-US" sz="4599" dirty="0">
                <a:solidFill>
                  <a:srgbClr val="000000"/>
                </a:solidFill>
                <a:latin typeface="Roboto Condensed"/>
              </a:rPr>
              <a:t> </a:t>
            </a:r>
            <a:r>
              <a:rPr lang="en-US" sz="4599" dirty="0" err="1">
                <a:solidFill>
                  <a:srgbClr val="000000"/>
                </a:solidFill>
                <a:latin typeface="Roboto Condensed"/>
              </a:rPr>
              <a:t>nhiệm</a:t>
            </a:r>
            <a:r>
              <a:rPr lang="en-US" sz="4599" dirty="0">
                <a:solidFill>
                  <a:srgbClr val="000000"/>
                </a:solidFill>
                <a:latin typeface="Roboto Condensed"/>
              </a:rPr>
              <a:t> </a:t>
            </a:r>
            <a:r>
              <a:rPr lang="en-US" sz="4599" dirty="0" err="1">
                <a:solidFill>
                  <a:srgbClr val="000000"/>
                </a:solidFill>
                <a:latin typeface="Roboto Condensed"/>
              </a:rPr>
              <a:t>vụ</a:t>
            </a:r>
            <a:r>
              <a:rPr lang="en-US" sz="4599" dirty="0">
                <a:solidFill>
                  <a:srgbClr val="000000"/>
                </a:solidFill>
                <a:latin typeface="Roboto Condensed"/>
              </a:rPr>
              <a:t> </a:t>
            </a:r>
            <a:r>
              <a:rPr lang="en-US" sz="4599" dirty="0" err="1">
                <a:solidFill>
                  <a:srgbClr val="000000"/>
                </a:solidFill>
                <a:latin typeface="Roboto Condensed"/>
              </a:rPr>
              <a:t>chung</a:t>
            </a:r>
            <a:endParaRPr lang="en-US" sz="4599" dirty="0">
              <a:solidFill>
                <a:srgbClr val="000000"/>
              </a:solidFill>
              <a:latin typeface="Roboto Condensed"/>
            </a:endParaRPr>
          </a:p>
        </p:txBody>
      </p:sp>
      <p:sp>
        <p:nvSpPr>
          <p:cNvPr id="11" name="TextBox 11"/>
          <p:cNvSpPr txBox="1"/>
          <p:nvPr/>
        </p:nvSpPr>
        <p:spPr>
          <a:xfrm>
            <a:off x="6321088" y="471505"/>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2145" t="8166" r="4246" b="12802"/>
          <a:stretch>
            <a:fillRect/>
          </a:stretch>
        </p:blipFill>
        <p:spPr>
          <a:xfrm>
            <a:off x="0" y="0"/>
            <a:ext cx="18288000" cy="10287000"/>
          </a:xfrm>
          <a:prstGeom prst="rect">
            <a:avLst/>
          </a:prstGeom>
        </p:spPr>
      </p:pic>
      <p:grpSp>
        <p:nvGrpSpPr>
          <p:cNvPr id="3" name="Group 3"/>
          <p:cNvGrpSpPr/>
          <p:nvPr/>
        </p:nvGrpSpPr>
        <p:grpSpPr>
          <a:xfrm rot="497985">
            <a:off x="15153631" y="-1228652"/>
            <a:ext cx="8992257" cy="16181809"/>
            <a:chOff x="0" y="0"/>
            <a:chExt cx="11989675" cy="21575745"/>
          </a:xfrm>
        </p:grpSpPr>
        <p:sp>
          <p:nvSpPr>
            <p:cNvPr id="4" name="AutoShape 4"/>
            <p:cNvSpPr/>
            <p:nvPr/>
          </p:nvSpPr>
          <p:spPr>
            <a:xfrm>
              <a:off x="271618" y="0"/>
              <a:ext cx="11718057" cy="2144912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4662652" y="4923418"/>
              <a:ext cx="21314979" cy="11989675"/>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15105">
            <a:off x="-674321" y="1953586"/>
            <a:ext cx="2419435" cy="99990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19075" y="7798739"/>
            <a:ext cx="1735525" cy="47101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3333" y="-178644"/>
            <a:ext cx="1038334" cy="100246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96503" y="2206509"/>
            <a:ext cx="7251602" cy="10332594"/>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477786" flipH="1">
            <a:off x="-887594" y="8196489"/>
            <a:ext cx="3108687" cy="253781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0" y="723020"/>
            <a:ext cx="8115300" cy="11563251"/>
          </a:xfrm>
          <a:prstGeom prst="rect">
            <a:avLst/>
          </a:prstGeom>
        </p:spPr>
      </p:pic>
      <p:sp>
        <p:nvSpPr>
          <p:cNvPr id="12" name="TextBox 12"/>
          <p:cNvSpPr txBox="1"/>
          <p:nvPr/>
        </p:nvSpPr>
        <p:spPr>
          <a:xfrm>
            <a:off x="2429595" y="3542753"/>
            <a:ext cx="5764526" cy="5922645"/>
          </a:xfrm>
          <a:prstGeom prst="rect">
            <a:avLst/>
          </a:prstGeom>
        </p:spPr>
        <p:txBody>
          <a:bodyPr lIns="0" tIns="0" rIns="0" bIns="0" rtlCol="0" anchor="t">
            <a:spAutoFit/>
          </a:bodyPr>
          <a:lstStyle/>
          <a:p>
            <a:pPr marL="906777" lvl="1" indent="-453388" algn="just">
              <a:lnSpc>
                <a:spcPts val="5879"/>
              </a:lnSpc>
              <a:buFont typeface="Arial"/>
              <a:buChar char="•"/>
            </a:pPr>
            <a:r>
              <a:rPr lang="en-US" sz="4199">
                <a:solidFill>
                  <a:srgbClr val="7B6767"/>
                </a:solidFill>
                <a:latin typeface="Roboto Condensed"/>
              </a:rPr>
              <a:t>Nhân vật “tôi” nghe được điệu hát ru trong tình huống nào? Em đánh giá như thế nào về tình huống đó?</a:t>
            </a:r>
          </a:p>
          <a:p>
            <a:pPr marL="906777" lvl="1" indent="-453388" algn="just">
              <a:lnSpc>
                <a:spcPts val="5879"/>
              </a:lnSpc>
              <a:spcBef>
                <a:spcPct val="0"/>
              </a:spcBef>
              <a:buFont typeface="Arial"/>
              <a:buChar char="•"/>
            </a:pPr>
            <a:r>
              <a:rPr lang="en-US" sz="4199">
                <a:solidFill>
                  <a:srgbClr val="7B6767"/>
                </a:solidFill>
                <a:latin typeface="Roboto Condensed"/>
              </a:rPr>
              <a:t>Tiếng hát ru đã làm nhân vật “tôi” nhớ và thấy điều gì? </a:t>
            </a:r>
          </a:p>
        </p:txBody>
      </p:sp>
      <p:sp>
        <p:nvSpPr>
          <p:cNvPr id="13" name="TextBox 13"/>
          <p:cNvSpPr txBox="1"/>
          <p:nvPr/>
        </p:nvSpPr>
        <p:spPr>
          <a:xfrm>
            <a:off x="9921072" y="2223761"/>
            <a:ext cx="6790595" cy="7408545"/>
          </a:xfrm>
          <a:prstGeom prst="rect">
            <a:avLst/>
          </a:prstGeom>
        </p:spPr>
        <p:txBody>
          <a:bodyPr lIns="0" tIns="0" rIns="0" bIns="0" rtlCol="0" anchor="t">
            <a:spAutoFit/>
          </a:bodyPr>
          <a:lstStyle/>
          <a:p>
            <a:pPr marL="906780" lvl="1" indent="-453390" algn="just">
              <a:lnSpc>
                <a:spcPts val="5880"/>
              </a:lnSpc>
              <a:buFont typeface="Arial"/>
              <a:buChar char="•"/>
            </a:pPr>
            <a:r>
              <a:rPr lang="en-US" sz="4200">
                <a:solidFill>
                  <a:srgbClr val="7B6767"/>
                </a:solidFill>
                <a:latin typeface="Roboto Condensed"/>
              </a:rPr>
              <a:t>Tình cảm của tác giả dành cho điệu hát ru được bộc lộ trực tiếp hay gián tiếp? Tìm một số đoạn văn thể hiện rõ tình cảm xúc động và những suy nghĩ sâu lắng của tác gải khi nghe điệu hát ru.</a:t>
            </a:r>
          </a:p>
          <a:p>
            <a:pPr marL="906780" lvl="1" indent="-453390" algn="just">
              <a:lnSpc>
                <a:spcPts val="5880"/>
              </a:lnSpc>
              <a:spcBef>
                <a:spcPct val="0"/>
              </a:spcBef>
              <a:buFont typeface="Arial"/>
              <a:buChar char="•"/>
            </a:pPr>
            <a:r>
              <a:rPr lang="en-US" sz="4200">
                <a:solidFill>
                  <a:srgbClr val="7B6767"/>
                </a:solidFill>
                <a:latin typeface="Roboto Condensed"/>
              </a:rPr>
              <a:t>Em nhận xét gì về cái “tôi” trữ tình của tác giả?</a:t>
            </a:r>
          </a:p>
        </p:txBody>
      </p:sp>
      <p:sp>
        <p:nvSpPr>
          <p:cNvPr id="14" name="TextBox 14"/>
          <p:cNvSpPr txBox="1"/>
          <p:nvPr/>
        </p:nvSpPr>
        <p:spPr>
          <a:xfrm>
            <a:off x="4669307" y="2223761"/>
            <a:ext cx="1642914" cy="721995"/>
          </a:xfrm>
          <a:prstGeom prst="rect">
            <a:avLst/>
          </a:prstGeom>
        </p:spPr>
        <p:txBody>
          <a:bodyPr lIns="0" tIns="0" rIns="0" bIns="0" rtlCol="0" anchor="t">
            <a:spAutoFit/>
          </a:bodyPr>
          <a:lstStyle/>
          <a:p>
            <a:pPr algn="ctr">
              <a:lnSpc>
                <a:spcPts val="5880"/>
              </a:lnSpc>
              <a:spcBef>
                <a:spcPct val="0"/>
              </a:spcBef>
            </a:pPr>
            <a:r>
              <a:rPr lang="en-US" sz="4200">
                <a:solidFill>
                  <a:srgbClr val="7B6767"/>
                </a:solidFill>
                <a:latin typeface="Roboto Condensed Bold"/>
              </a:rPr>
              <a:t>Nhóm 1</a:t>
            </a:r>
          </a:p>
        </p:txBody>
      </p:sp>
      <p:sp>
        <p:nvSpPr>
          <p:cNvPr id="15" name="TextBox 15"/>
          <p:cNvSpPr txBox="1"/>
          <p:nvPr/>
        </p:nvSpPr>
        <p:spPr>
          <a:xfrm>
            <a:off x="12734245" y="738095"/>
            <a:ext cx="1642914" cy="721995"/>
          </a:xfrm>
          <a:prstGeom prst="rect">
            <a:avLst/>
          </a:prstGeom>
        </p:spPr>
        <p:txBody>
          <a:bodyPr lIns="0" tIns="0" rIns="0" bIns="0" rtlCol="0" anchor="t">
            <a:spAutoFit/>
          </a:bodyPr>
          <a:lstStyle/>
          <a:p>
            <a:pPr algn="ctr">
              <a:lnSpc>
                <a:spcPts val="5880"/>
              </a:lnSpc>
              <a:spcBef>
                <a:spcPct val="0"/>
              </a:spcBef>
            </a:pPr>
            <a:r>
              <a:rPr lang="en-US" sz="4200" dirty="0" err="1">
                <a:solidFill>
                  <a:srgbClr val="7B6767"/>
                </a:solidFill>
                <a:latin typeface="Roboto Condensed Bold"/>
              </a:rPr>
              <a:t>Nhóm</a:t>
            </a:r>
            <a:r>
              <a:rPr lang="en-US" sz="4200" dirty="0">
                <a:solidFill>
                  <a:srgbClr val="7B6767"/>
                </a:solidFill>
                <a:latin typeface="Roboto Condensed Bold"/>
              </a:rPr>
              <a:t> 2</a:t>
            </a:r>
          </a:p>
        </p:txBody>
      </p:sp>
      <p:sp>
        <p:nvSpPr>
          <p:cNvPr id="16" name="TextBox 16"/>
          <p:cNvSpPr txBox="1"/>
          <p:nvPr/>
        </p:nvSpPr>
        <p:spPr>
          <a:xfrm>
            <a:off x="983729" y="423531"/>
            <a:ext cx="16018319" cy="1009615"/>
          </a:xfrm>
          <a:prstGeom prst="rect">
            <a:avLst/>
          </a:prstGeom>
        </p:spPr>
        <p:txBody>
          <a:bodyPr lIns="0" tIns="0" rIns="0" bIns="0" rtlCol="0" anchor="t">
            <a:spAutoFit/>
          </a:bodyPr>
          <a:lstStyle/>
          <a:p>
            <a:pPr algn="just">
              <a:lnSpc>
                <a:spcPts val="8399"/>
              </a:lnSpc>
            </a:pPr>
            <a:r>
              <a:rPr lang="en-US" sz="5998">
                <a:solidFill>
                  <a:srgbClr val="7D82B2"/>
                </a:solidFill>
                <a:latin typeface="Fraunces Bold"/>
              </a:rPr>
              <a:t>3.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1782</Words>
  <Application>Microsoft Office PowerPoint</Application>
  <PresentationFormat>Custom</PresentationFormat>
  <Paragraphs>146</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Fraunces Bold</vt:lpstr>
      <vt:lpstr>Calibri</vt:lpstr>
      <vt:lpstr>Roboto Condensed</vt:lpstr>
      <vt:lpstr>Roboto Condensed Bold Italics</vt:lpstr>
      <vt:lpstr>Arial</vt:lpstr>
      <vt:lpstr>#9Slide05 Dear Saturday Bold</vt:lpstr>
      <vt:lpstr>#9Slide07 SFU Jamaica</vt:lpstr>
      <vt:lpstr>Roboto Condensed Italics</vt:lpstr>
      <vt:lpstr>Roboto Condensed Bold</vt:lpstr>
      <vt:lpstr>#9Slide05 VL Fadilla</vt:lpstr>
      <vt:lpstr>#9Slide05 Dear Saturday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B9 - Doc 3</dc:title>
  <dc:creator>This MC</dc:creator>
  <cp:lastModifiedBy>Admin</cp:lastModifiedBy>
  <cp:revision>3</cp:revision>
  <dcterms:created xsi:type="dcterms:W3CDTF">2006-08-16T00:00:00Z</dcterms:created>
  <dcterms:modified xsi:type="dcterms:W3CDTF">2024-01-24T13:45:52Z</dcterms:modified>
  <dc:identifier>DAFaoBNY93o</dc:identifier>
</cp:coreProperties>
</file>