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43"/>
  </p:notesMasterIdLst>
  <p:sldIdLst>
    <p:sldId id="257" r:id="rId2"/>
    <p:sldId id="258" r:id="rId3"/>
    <p:sldId id="259" r:id="rId4"/>
    <p:sldId id="261" r:id="rId5"/>
    <p:sldId id="263" r:id="rId6"/>
    <p:sldId id="264" r:id="rId7"/>
    <p:sldId id="265" r:id="rId8"/>
    <p:sldId id="266" r:id="rId9"/>
    <p:sldId id="267" r:id="rId10"/>
    <p:sldId id="304" r:id="rId11"/>
    <p:sldId id="305" r:id="rId12"/>
    <p:sldId id="306" r:id="rId13"/>
    <p:sldId id="307" r:id="rId14"/>
    <p:sldId id="309" r:id="rId15"/>
    <p:sldId id="310" r:id="rId16"/>
    <p:sldId id="275" r:id="rId17"/>
    <p:sldId id="277" r:id="rId18"/>
    <p:sldId id="278" r:id="rId19"/>
    <p:sldId id="279" r:id="rId20"/>
    <p:sldId id="280" r:id="rId21"/>
    <p:sldId id="281" r:id="rId22"/>
    <p:sldId id="282" r:id="rId23"/>
    <p:sldId id="283" r:id="rId24"/>
    <p:sldId id="284" r:id="rId25"/>
    <p:sldId id="285" r:id="rId26"/>
    <p:sldId id="286"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7/12/2024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4</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8</a:t>
            </a:fld>
            <a:endParaRPr lang="en-US" altLang="en-US">
              <a:solidFill>
                <a:srgbClr val="000000"/>
              </a:solidFill>
            </a:endParaRPr>
          </a:p>
        </p:txBody>
      </p:sp>
    </p:spTree>
    <p:extLst>
      <p:ext uri="{BB962C8B-B14F-4D97-AF65-F5344CB8AC3E}">
        <p14:creationId xmlns:p14="http://schemas.microsoft.com/office/powerpoint/2010/main" val="34789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12</a:t>
            </a:fld>
            <a:endParaRPr lang="en-US" altLang="en-US">
              <a:solidFill>
                <a:srgbClr val="000000"/>
              </a:solidFill>
            </a:endParaRPr>
          </a:p>
        </p:txBody>
      </p:sp>
    </p:spTree>
    <p:extLst>
      <p:ext uri="{BB962C8B-B14F-4D97-AF65-F5344CB8AC3E}">
        <p14:creationId xmlns:p14="http://schemas.microsoft.com/office/powerpoint/2010/main" val="160531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id="{1737279A-AA18-4681-AB17-E3E902E9BC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id="{1D2C1F43-8F0E-4749-8184-60F75EACD7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extLst>
      <p:ext uri="{BB962C8B-B14F-4D97-AF65-F5344CB8AC3E}">
        <p14:creationId xmlns:p14="http://schemas.microsoft.com/office/powerpoint/2010/main" val="190107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17</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7/12/2024</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4">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2024/12/7</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A9723A9-0DB1-4328-A0EE-92FC40A59FFB}"/>
              </a:ext>
            </a:extLst>
          </p:cNvPr>
          <p:cNvSpPr>
            <a:spLocks noGrp="1"/>
          </p:cNvSpPr>
          <p:nvPr>
            <p:ph type="dt" sz="half" idx="10"/>
          </p:nvPr>
        </p:nvSpPr>
        <p:spPr>
          <a:xfrm>
            <a:off x="457200" y="6356380"/>
            <a:ext cx="2133600" cy="365125"/>
          </a:xfrm>
          <a:prstGeom prst="rect">
            <a:avLst/>
          </a:prstGeom>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BDD0389E-7F64-4469-A279-26F74428E033}"/>
              </a:ext>
            </a:extLst>
          </p:cNvPr>
          <p:cNvSpPr>
            <a:spLocks noGrp="1"/>
          </p:cNvSpPr>
          <p:nvPr>
            <p:ph type="ftr" sz="quarter" idx="11"/>
          </p:nvPr>
        </p:nvSpPr>
        <p:spPr>
          <a:xfrm>
            <a:off x="3124200" y="6356380"/>
            <a:ext cx="2895600"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C9DBD7E-7F50-460F-BA66-FECB4F708248}"/>
              </a:ext>
            </a:extLst>
          </p:cNvPr>
          <p:cNvSpPr>
            <a:spLocks noGrp="1"/>
          </p:cNvSpPr>
          <p:nvPr>
            <p:ph type="sldNum" sz="quarter" idx="12"/>
          </p:nvPr>
        </p:nvSpPr>
        <p:spPr>
          <a:xfrm>
            <a:off x="6553200" y="6356380"/>
            <a:ext cx="2133600" cy="365125"/>
          </a:xfrm>
          <a:prstGeom prst="rect">
            <a:avLst/>
          </a:prstGeom>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p14="http://schemas.microsoft.com/office/powerpoint/2010/main" val="154117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40936"/>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3682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2024/12/7</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2024/12/7</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image" Target="../media/image6.emf"/><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291" Type="http://schemas.openxmlformats.org/officeDocument/2006/relationships/slideLayout" Target="../slideLayouts/slideLayout291.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theme" Target="../theme/theme1.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image" Target="../media/image1.emf"/><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image" Target="../media/image2.emf"/><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image" Target="../media/image3.png"/><Relationship Id="rId300" Type="http://schemas.openxmlformats.org/officeDocument/2006/relationships/image" Target="../media/image7.emf"/><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image" Target="../media/image4.emf"/><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image" Target="../media/image5.emf"/><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4">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5">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7">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8">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9">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300">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 id="2147484027" r:id="rId289"/>
    <p:sldLayoutId id="2147483672" r:id="rId290"/>
    <p:sldLayoutId id="2147483712" r:id="rId291"/>
    <p:sldLayoutId id="2147484014" r:id="rId292"/>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6.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9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6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89.xml"/><Relationship Id="rId1" Type="http://schemas.openxmlformats.org/officeDocument/2006/relationships/video" Target="file:///D:\136.avi"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94.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89.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image" Target="../media/image65.png"/><Relationship Id="rId1" Type="http://schemas.openxmlformats.org/officeDocument/2006/relationships/slideLayout" Target="../slideLayouts/slideLayout66.xml"/><Relationship Id="rId6" Type="http://schemas.openxmlformats.org/officeDocument/2006/relationships/image" Target="../media/image67.jpeg"/><Relationship Id="rId11" Type="http://schemas.openxmlformats.org/officeDocument/2006/relationships/slide" Target="slide21.xml"/><Relationship Id="rId5" Type="http://schemas.openxmlformats.org/officeDocument/2006/relationships/slide" Target="slide37.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slide" Target="slide35.xml"/></Relationships>
</file>

<file path=ppt/slides/_rels/slide33.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70.jpeg"/><Relationship Id="rId1" Type="http://schemas.openxmlformats.org/officeDocument/2006/relationships/slideLayout" Target="../slideLayouts/slideLayout66.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 Target="slide34.xml"/><Relationship Id="rId7" Type="http://schemas.openxmlformats.org/officeDocument/2006/relationships/slide" Target="slide36.xml"/><Relationship Id="rId2" Type="http://schemas.openxmlformats.org/officeDocument/2006/relationships/image" Target="../media/image65.png"/><Relationship Id="rId1" Type="http://schemas.openxmlformats.org/officeDocument/2006/relationships/slideLayout" Target="../slideLayouts/slideLayout66.xml"/><Relationship Id="rId6" Type="http://schemas.openxmlformats.org/officeDocument/2006/relationships/image" Target="../media/image67.jpeg"/><Relationship Id="rId11" Type="http://schemas.openxmlformats.org/officeDocument/2006/relationships/slide" Target="slide21.xml"/><Relationship Id="rId5" Type="http://schemas.openxmlformats.org/officeDocument/2006/relationships/slide" Target="slide37.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6.xml"/><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6.xml"/><Relationship Id="rId5" Type="http://schemas.openxmlformats.org/officeDocument/2006/relationships/slide" Target="slide31.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6.xml"/><Relationship Id="rId4" Type="http://schemas.openxmlformats.org/officeDocument/2006/relationships/slide" Target="slide31.xml"/></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6.xml"/><Relationship Id="rId5" Type="http://schemas.openxmlformats.org/officeDocument/2006/relationships/slide" Target="slide31.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6.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sp>
        <p:nvSpPr>
          <p:cNvPr id="20" name="TextBox 19"/>
          <p:cNvSpPr txBox="1"/>
          <p:nvPr/>
        </p:nvSpPr>
        <p:spPr>
          <a:xfrm>
            <a:off x="0" y="1461845"/>
            <a:ext cx="8641897" cy="2000548"/>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endParaRPr lang="en-US" sz="4400" b="1" dirty="0" smtClean="0">
              <a:solidFill>
                <a:srgbClr val="FF0066"/>
              </a:solidFill>
              <a:latin typeface="Times New Roman" panose="02020603050405020304" pitchFamily="18" charset="0"/>
              <a:cs typeface="Times New Roman" panose="02020603050405020304" pitchFamily="18" charset="0"/>
            </a:endParaRPr>
          </a:p>
          <a:p>
            <a:pPr algn="ctr">
              <a:defRPr/>
            </a:pPr>
            <a:r>
              <a:rPr lang="en-US" sz="4400" b="1" dirty="0" smtClean="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ea typeface="Times New Roman" panose="02020603050405020304" pitchFamily="18" charset="0"/>
              </a:rPr>
              <a:t>NHÓM 4,5,6</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36704" y="4629728"/>
            <a:ext cx="3526675"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smtClean="0">
                <a:solidFill>
                  <a:srgbClr val="000000"/>
                </a:solidFill>
                <a:latin typeface="Times New Roman" panose="02020603050405020304" pitchFamily="18" charset="0"/>
                <a:ea typeface="Times New Roman" panose="02020603050405020304" pitchFamily="18" charset="0"/>
              </a:rPr>
              <a:t>...................................................................................................................................................................................................</a:t>
            </a:r>
            <a:endParaRPr lang="en-US" sz="2000" b="1" i="1" dirty="0">
              <a:solidFill>
                <a:srgbClr val="000000"/>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074921" y="4725144"/>
            <a:ext cx="3714492" cy="20266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
        <p:nvSpPr>
          <p:cNvPr id="4" name="Down Arrow 3"/>
          <p:cNvSpPr/>
          <p:nvPr/>
        </p:nvSpPr>
        <p:spPr>
          <a:xfrm>
            <a:off x="202312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own Arrow 4"/>
          <p:cNvSpPr/>
          <p:nvPr/>
        </p:nvSpPr>
        <p:spPr>
          <a:xfrm>
            <a:off x="6983486" y="436051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860764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id="{EA5C9977-C351-4C17-BB37-E8C028CD5B82}"/>
              </a:ext>
            </a:extLst>
          </p:cNvPr>
          <p:cNvPicPr/>
          <p:nvPr/>
        </p:nvPicPr>
        <p:blipFill>
          <a:blip r:embed="rId2"/>
          <a:stretch>
            <a:fillRect/>
          </a:stretch>
        </p:blipFill>
        <p:spPr>
          <a:xfrm>
            <a:off x="680928" y="2132857"/>
            <a:ext cx="3528391" cy="4214934"/>
          </a:xfrm>
          <a:prstGeom prst="rect">
            <a:avLst/>
          </a:prstGeom>
        </p:spPr>
      </p:pic>
      <p:pic>
        <p:nvPicPr>
          <p:cNvPr id="7" name="Hình ảnh 12">
            <a:extLst>
              <a:ext uri="{FF2B5EF4-FFF2-40B4-BE49-F238E27FC236}">
                <a16:creationId xmlns:a16="http://schemas.microsoft.com/office/drawing/2014/main" id="{8E101355-8FFC-43CB-966F-D586FD4B1C4E}"/>
              </a:ext>
            </a:extLst>
          </p:cNvPr>
          <p:cNvPicPr/>
          <p:nvPr/>
        </p:nvPicPr>
        <p:blipFill>
          <a:blip r:embed="rId3"/>
          <a:stretch>
            <a:fillRect/>
          </a:stretch>
        </p:blipFill>
        <p:spPr>
          <a:xfrm>
            <a:off x="4651529" y="2132857"/>
            <a:ext cx="3528391" cy="4214933"/>
          </a:xfrm>
          <a:prstGeom prst="rect">
            <a:avLst/>
          </a:prstGeom>
        </p:spPr>
      </p:pic>
      <p:sp>
        <p:nvSpPr>
          <p:cNvPr id="2" name="TextBox 1"/>
          <p:cNvSpPr txBox="1"/>
          <p:nvPr/>
        </p:nvSpPr>
        <p:spPr>
          <a:xfrm>
            <a:off x="680913" y="187569"/>
            <a:ext cx="8041056" cy="2308324"/>
          </a:xfrm>
          <a:prstGeom prst="rect">
            <a:avLst/>
          </a:prstGeom>
          <a:noFill/>
        </p:spPr>
        <p:txBody>
          <a:bodyPr wrap="square" rtlCol="0">
            <a:spAutoFit/>
          </a:bodyPr>
          <a:lstStyle/>
          <a:p>
            <a:r>
              <a:rPr lang="en-US" sz="2400">
                <a:solidFill>
                  <a:prstClr val="black"/>
                </a:solidFill>
                <a:latin typeface="Times New Roman" pitchFamily="18" charset="0"/>
                <a:cs typeface="Times New Roman" pitchFamily="18" charset="0"/>
              </a:rPr>
              <a:t>Ở những vùng đất đỏ phì nhiêu do nhung nham phong hóa, sẽ tạo thành lớp đất đỏ màu mỡ rất thuận lợi cho sản xuất nông nghiệp. Ngoài ra phong cảnh núi lửa rất có giá trị về du lịch, gần núi lử có thể xây dựng các nhà máy điện địa nhiệtvà có thể khai thác nguồn nước </a:t>
            </a:r>
            <a:r>
              <a:rPr lang="en-US" sz="2400" smtClean="0">
                <a:solidFill>
                  <a:prstClr val="black"/>
                </a:solidFill>
                <a:latin typeface="Times New Roman" pitchFamily="18" charset="0"/>
                <a:cs typeface="Times New Roman" pitchFamily="18" charset="0"/>
              </a:rPr>
              <a:t>khoáng nóng </a:t>
            </a:r>
            <a:r>
              <a:rPr lang="en-US" sz="2400">
                <a:solidFill>
                  <a:prstClr val="black"/>
                </a:solidFill>
                <a:latin typeface="Times New Roman" pitchFamily="18" charset="0"/>
                <a:cs typeface="Times New Roman" pitchFamily="18" charset="0"/>
              </a:rPr>
              <a:t>cho du lịch nghỉ dưỡng.</a:t>
            </a:r>
          </a:p>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436954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id="{D5E13E5D-6700-4FFD-9FD5-DBCEE5DF6B87}"/>
              </a:ext>
            </a:extLst>
          </p:cNvPr>
          <p:cNvSpPr txBox="1">
            <a:spLocks noChangeArrowheads="1"/>
          </p:cNvSpPr>
          <p:nvPr/>
        </p:nvSpPr>
        <p:spPr bwMode="auto">
          <a:xfrm>
            <a:off x="240201" y="2540"/>
            <a:ext cx="86371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a:t>
            </a:r>
            <a:r>
              <a:rPr lang="vi-VN" altLang="en-US">
                <a:solidFill>
                  <a:srgbClr val="000000"/>
                </a:solidFill>
                <a:latin typeface="Times New Roman" panose="02020603050405020304" pitchFamily="18" charset="0"/>
                <a:cs typeface="Times New Roman" panose="02020603050405020304" pitchFamily="18" charset="0"/>
              </a:rPr>
              <a:t>dan </a:t>
            </a:r>
            <a:r>
              <a:rPr lang="en-US" altLang="en-US" smtClean="0">
                <a:solidFill>
                  <a:srgbClr val="000000"/>
                </a:solidFill>
                <a:latin typeface="Times New Roman" panose="02020603050405020304" pitchFamily="18" charset="0"/>
                <a:cs typeface="Times New Roman" panose="02020603050405020304" pitchFamily="18" charset="0"/>
              </a:rPr>
              <a:t>có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id="{7C91BCC5-3601-414D-9879-A98E71201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id="{B2646DD9-44FE-49D7-A302-D43ED92F3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051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p14="http://schemas.microsoft.com/office/powerpoint/2010/main" val="663032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668572"/>
            <a:ext cx="5824330" cy="4081669"/>
          </a:xfrm>
          <a:prstGeom prst="rect">
            <a:avLst/>
          </a:prstGeom>
          <a:noFill/>
          <a:ln>
            <a:noFill/>
          </a:ln>
        </p:spPr>
      </p:pic>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id="{5F82B0F3-1D86-4706-8E60-6116573E9A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556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805827" y="3402784"/>
            <a:ext cx="242279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smtClean="0">
                <a:solidFill>
                  <a:prstClr val="black"/>
                </a:solidFill>
                <a:latin typeface="Times New Roman"/>
              </a:rPr>
              <a:t>Động </a:t>
            </a:r>
            <a:r>
              <a:rPr lang="vi-VN" sz="2800">
                <a:solidFill>
                  <a:prstClr val="black"/>
                </a:solidFill>
                <a:latin typeface="Times New Roman"/>
              </a:rPr>
              <a:t>đất là những rung chuyển đột ngột mạnh mẽ của vỏ Trái Đất.</a:t>
            </a:r>
            <a:endParaRPr lang="en-US" sz="2800" b="1">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4931923" y="353148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21295-DE15-4EEE-BA84-96AF06643EC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id="{DED9B99E-0532-4FD2-9919-E1289AF64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id="{F24A5902-105D-4DFA-8933-07419C9861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AB4C95F-BCBB-4AF6-93DA-6D8107C3DE15}"/>
              </a:ext>
            </a:extLst>
          </p:cNvPr>
          <p:cNvPicPr>
            <a:picLocks noChangeAspect="1"/>
          </p:cNvPicPr>
          <p:nvPr/>
        </p:nvPicPr>
        <p:blipFill>
          <a:blip r:embed="rId6"/>
          <a:stretch>
            <a:fillRect/>
          </a:stretch>
        </p:blipFill>
        <p:spPr>
          <a:xfrm>
            <a:off x="4163874" y="4368865"/>
            <a:ext cx="3608526" cy="2177237"/>
          </a:xfrm>
          <a:prstGeom prst="rect">
            <a:avLst/>
          </a:prstGeom>
        </p:spPr>
      </p:pic>
    </p:spTree>
    <p:extLst>
      <p:ext uri="{BB962C8B-B14F-4D97-AF65-F5344CB8AC3E}">
        <p14:creationId xmlns:p14="http://schemas.microsoft.com/office/powerpoint/2010/main" val="2866765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id="{1BF2800F-8A1A-4347-9512-29E5DE0A2690}"/>
              </a:ext>
            </a:extLst>
          </p:cNvPr>
          <p:cNvSpPr txBox="1">
            <a:spLocks noChangeArrowheads="1"/>
          </p:cNvSpPr>
          <p:nvPr/>
        </p:nvSpPr>
        <p:spPr bwMode="auto">
          <a:xfrm>
            <a:off x="1627585" y="3306769"/>
            <a:ext cx="640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trình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id="{89BC18B3-665B-446B-BAE2-F93617EFE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id="{F7DF3815-F618-4F6E-9010-9AE15108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id="{685FD3EE-6069-4AF3-8331-1178A22EF9DD}"/>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284978" y="1836465"/>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570734" y="1887294"/>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582043" y="1772877"/>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1837917" y="3281254"/>
            <a:ext cx="2448334"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3" y="3243600"/>
            <a:ext cx="1618744" cy="3484081"/>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269083" y="1917700"/>
            <a:ext cx="1739504"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110728" y="3317887"/>
            <a:ext cx="165296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sp>
        <p:nvSpPr>
          <p:cNvPr id="26647" name="Rectangle 23"/>
          <p:cNvSpPr>
            <a:spLocks noChangeArrowheads="1"/>
          </p:cNvSpPr>
          <p:nvPr/>
        </p:nvSpPr>
        <p:spPr bwMode="auto">
          <a:xfrm>
            <a:off x="2738449" y="1928838"/>
            <a:ext cx="1387079"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Nguyên nhân</a:t>
            </a:r>
          </a:p>
        </p:txBody>
      </p:sp>
      <p:sp>
        <p:nvSpPr>
          <p:cNvPr id="26649" name="Text Box 25"/>
          <p:cNvSpPr txBox="1">
            <a:spLocks noChangeArrowheads="1"/>
          </p:cNvSpPr>
          <p:nvPr/>
        </p:nvSpPr>
        <p:spPr bwMode="auto">
          <a:xfrm>
            <a:off x="1862140" y="3406800"/>
            <a:ext cx="246935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50746" y="2016125"/>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Hậu quả</a:t>
            </a:r>
          </a:p>
        </p:txBody>
      </p:sp>
      <p:cxnSp>
        <p:nvCxnSpPr>
          <p:cNvPr id="5" name="Straight Arrow Connector 4"/>
          <p:cNvCxnSpPr/>
          <p:nvPr/>
        </p:nvCxnSpPr>
        <p:spPr>
          <a:xfrm flipH="1">
            <a:off x="1506142" y="1155700"/>
            <a:ext cx="2551509" cy="611188"/>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973931" y="286387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027897" y="1201763"/>
            <a:ext cx="2258615" cy="54927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08835" y="1182713"/>
            <a:ext cx="0" cy="6064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086113" y="2797175"/>
            <a:ext cx="2381" cy="6096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4440314" y="3472055"/>
            <a:ext cx="2134509" cy="3041483"/>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Đổ 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1" name="Rounded Rectangle 40"/>
          <p:cNvSpPr/>
          <p:nvPr/>
        </p:nvSpPr>
        <p:spPr>
          <a:xfrm>
            <a:off x="6752844" y="3410451"/>
            <a:ext cx="2234897" cy="3103062"/>
          </a:xfrm>
          <a:prstGeom prst="roundRect">
            <a:avLst/>
          </a:prstGeom>
          <a:solidFill>
            <a:srgbClr val="92D05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vi-VN" sz="2800">
                <a:solidFill>
                  <a:prstClr val="black"/>
                </a:solidFill>
                <a:latin typeface="Times New Roman"/>
              </a:rPr>
              <a:t>Có thể gây nên lở đất, biến dạng đáy biển, làm phát sinh sóng thần khi xảy ra ở biển.</a:t>
            </a: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flipH="1">
            <a:off x="5462600" y="2743225"/>
            <a:ext cx="1265635" cy="708025"/>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736558" y="2767013"/>
            <a:ext cx="1282304" cy="6223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22" presetClass="entr" presetSubtype="4" fill="hold"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16" presetClass="entr" presetSubtype="21"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42" presetClass="entr" presetSubtype="0" fill="hold" grpId="0" nodeType="withEffect" nodePh="1">
                                  <p:stCondLst>
                                    <p:cond delay="0"/>
                                  </p:stCondLst>
                                  <p:endCondLst>
                                    <p:cond evt="begin" delay="0">
                                      <p:tn val="88"/>
                                    </p:cond>
                                  </p:end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anim calcmode="lin" valueType="num">
                                      <p:cBhvr>
                                        <p:cTn id="91" dur="1000" fill="hold"/>
                                        <p:tgtEl>
                                          <p:spTgt spid="40"/>
                                        </p:tgtEl>
                                        <p:attrNameLst>
                                          <p:attrName>ppt_x</p:attrName>
                                        </p:attrNameLst>
                                      </p:cBhvr>
                                      <p:tavLst>
                                        <p:tav tm="0">
                                          <p:val>
                                            <p:strVal val="#ppt_x"/>
                                          </p:val>
                                        </p:tav>
                                        <p:tav tm="100000">
                                          <p:val>
                                            <p:strVal val="#ppt_x"/>
                                          </p:val>
                                        </p:tav>
                                      </p:tavLst>
                                    </p:anim>
                                    <p:anim calcmode="lin" valueType="num">
                                      <p:cBhvr>
                                        <p:cTn id="92" dur="1000" fill="hold"/>
                                        <p:tgtEl>
                                          <p:spTgt spid="40"/>
                                        </p:tgtEl>
                                        <p:attrNameLst>
                                          <p:attrName>ppt_y</p:attrName>
                                        </p:attrNameLst>
                                      </p:cBhvr>
                                      <p:tavLst>
                                        <p:tav tm="0">
                                          <p:val>
                                            <p:strVal val="#ppt_y+.1"/>
                                          </p:val>
                                        </p:tav>
                                        <p:tav tm="100000">
                                          <p:val>
                                            <p:strVal val="#ppt_y"/>
                                          </p:val>
                                        </p:tav>
                                      </p:tavLst>
                                    </p:anim>
                                  </p:childTnLst>
                                </p:cTn>
                              </p:par>
                              <p:par>
                                <p:cTn id="93" presetID="16" presetClass="entr" presetSubtype="2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barn(inVertical)">
                                      <p:cBhvr>
                                        <p:cTn id="95" dur="500"/>
                                        <p:tgtEl>
                                          <p:spTgt spid="41"/>
                                        </p:tgtEl>
                                      </p:cBhvr>
                                    </p:animEffect>
                                  </p:childTnLst>
                                </p:cTn>
                              </p:par>
                              <p:par>
                                <p:cTn id="96" presetID="42" presetClass="entr" presetSubtype="0" fill="hold" grpId="0" nodeType="withEffect" nodePh="1">
                                  <p:stCondLst>
                                    <p:cond delay="0"/>
                                  </p:stCondLst>
                                  <p:endCondLst>
                                    <p:cond evt="begin" delay="0">
                                      <p:tn val="96"/>
                                    </p:cond>
                                  </p:endCondLst>
                                  <p:childTnLst>
                                    <p:set>
                                      <p:cBhvr>
                                        <p:cTn id="97" dur="1" fill="hold">
                                          <p:stCondLst>
                                            <p:cond delay="0"/>
                                          </p:stCondLst>
                                        </p:cTn>
                                        <p:tgtEl>
                                          <p:spTgt spid="42"/>
                                        </p:tgtEl>
                                        <p:attrNameLst>
                                          <p:attrName>style.visibility</p:attrName>
                                        </p:attrNameLst>
                                      </p:cBhvr>
                                      <p:to>
                                        <p:strVal val="visible"/>
                                      </p:to>
                                    </p:set>
                                    <p:animEffect transition="in" filter="fade">
                                      <p:cBhvr>
                                        <p:cTn id="98" dur="1000"/>
                                        <p:tgtEl>
                                          <p:spTgt spid="42"/>
                                        </p:tgtEl>
                                      </p:cBhvr>
                                    </p:animEffect>
                                    <p:anim calcmode="lin" valueType="num">
                                      <p:cBhvr>
                                        <p:cTn id="99" dur="1000" fill="hold"/>
                                        <p:tgtEl>
                                          <p:spTgt spid="42"/>
                                        </p:tgtEl>
                                        <p:attrNameLst>
                                          <p:attrName>ppt_x</p:attrName>
                                        </p:attrNameLst>
                                      </p:cBhvr>
                                      <p:tavLst>
                                        <p:tav tm="0">
                                          <p:val>
                                            <p:strVal val="#ppt_x"/>
                                          </p:val>
                                        </p:tav>
                                        <p:tav tm="100000">
                                          <p:val>
                                            <p:strVal val="#ppt_x"/>
                                          </p:val>
                                        </p:tav>
                                      </p:tavLst>
                                    </p:anim>
                                    <p:anim calcmode="lin" valueType="num">
                                      <p:cBhvr>
                                        <p:cTn id="10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1C5536-BBAE-4B02-829A-F6889887C0BE}"/>
              </a:ext>
            </a:extLst>
          </p:cNvPr>
          <p:cNvSpPr txBox="1"/>
          <p:nvPr/>
        </p:nvSpPr>
        <p:spPr>
          <a:xfrm>
            <a:off x="457212" y="225313"/>
            <a:ext cx="7851913" cy="2350131"/>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biết, và hình ảnh sau, em 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Kể tên một số trận động đất lớn trong lịch sử?</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5" name="Hình ảnh 26">
            <a:extLst>
              <a:ext uri="{FF2B5EF4-FFF2-40B4-BE49-F238E27FC236}">
                <a16:creationId xmlns:a16="http://schemas.microsoft.com/office/drawing/2014/main" id="{85DE1B74-3710-4C26-9E6B-0CF263DA7AF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7895" y="2544014"/>
            <a:ext cx="7538572" cy="4314011"/>
          </a:xfrm>
          <a:prstGeom prst="rect">
            <a:avLst/>
          </a:prstGeom>
          <a:noFill/>
        </p:spPr>
      </p:pic>
    </p:spTree>
    <p:extLst>
      <p:ext uri="{BB962C8B-B14F-4D97-AF65-F5344CB8AC3E}">
        <p14:creationId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7CF1BD-E17C-45AE-BF2B-5324E0DD9DC4}"/>
              </a:ext>
            </a:extLst>
          </p:cNvPr>
          <p:cNvSpPr txBox="1"/>
          <p:nvPr/>
        </p:nvSpPr>
        <p:spPr>
          <a:xfrm>
            <a:off x="844828" y="68292"/>
            <a:ext cx="7414592" cy="1014380"/>
          </a:xfrm>
          <a:prstGeom prst="rect">
            <a:avLst/>
          </a:prstGeom>
          <a:noFill/>
        </p:spPr>
        <p:txBody>
          <a:bodyPr wrap="square" rtlCol="0">
            <a:spAutoFit/>
          </a:bodyPr>
          <a:lstStyle/>
          <a:p>
            <a:pPr algn="just">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2800" dirty="0">
                <a:solidFill>
                  <a:srgbClr val="FF0000"/>
                </a:solidFill>
                <a:latin typeface="Times New Roman"/>
                <a:ea typeface="Calibri" panose="020F0502020204030204" pitchFamily="34" charset="0"/>
                <a:cs typeface="Times New Roman" panose="02020603050405020304" pitchFamily="18" charset="0"/>
              </a:rPr>
              <a:t>EM CÓ BIẾT</a:t>
            </a:r>
            <a:r>
              <a:rPr lang="en-US" sz="2800" dirty="0">
                <a:solidFill>
                  <a:srgbClr val="FF0000"/>
                </a:solidFill>
                <a:latin typeface="Calibri Light"/>
                <a:ea typeface="Calibri" panose="020F0502020204030204" pitchFamily="34" charset="0"/>
                <a:cs typeface="Times New Roman" panose="02020603050405020304" pitchFamily="18" charset="0"/>
              </a:rPr>
              <a:t>: </a:t>
            </a:r>
            <a:r>
              <a:rPr lang="vi-VN" sz="2800" dirty="0">
                <a:solidFill>
                  <a:prstClr val="black"/>
                </a:solidFill>
                <a:latin typeface="Times New Roman"/>
                <a:ea typeface="Calibri" panose="020F0502020204030204" pitchFamily="34" charset="0"/>
                <a:cs typeface="Times New Roman" panose="02020603050405020304" pitchFamily="18" charset="0"/>
              </a:rPr>
              <a:t>Quan sát hình ảnh và cho biết đây là quốc gia nào</a:t>
            </a:r>
            <a:r>
              <a:rPr lang="en-US" sz="2800" dirty="0">
                <a:solidFill>
                  <a:prstClr val="black"/>
                </a:solidFill>
                <a:latin typeface="Calibri Light"/>
                <a:ea typeface="Calibri" panose="020F0502020204030204" pitchFamily="34" charset="0"/>
                <a:cs typeface="Times New Roman" panose="02020603050405020304" pitchFamily="18" charset="0"/>
              </a:rPr>
              <a:t>? </a:t>
            </a:r>
            <a:endParaRPr lang="en-US" dirty="0">
              <a:solidFill>
                <a:prstClr val="black"/>
              </a:solidFill>
            </a:endParaRPr>
          </a:p>
        </p:txBody>
      </p:sp>
      <p:pic>
        <p:nvPicPr>
          <p:cNvPr id="7" name="Hình ảnh 27">
            <a:extLst>
              <a:ext uri="{FF2B5EF4-FFF2-40B4-BE49-F238E27FC236}">
                <a16:creationId xmlns:a16="http://schemas.microsoft.com/office/drawing/2014/main" id="{48346EBC-F915-41EE-AC3A-50236D389F6C}"/>
              </a:ext>
            </a:extLst>
          </p:cNvPr>
          <p:cNvPicPr/>
          <p:nvPr/>
        </p:nvPicPr>
        <p:blipFill>
          <a:blip r:embed="rId2"/>
          <a:stretch>
            <a:fillRect/>
          </a:stretch>
        </p:blipFill>
        <p:spPr>
          <a:xfrm>
            <a:off x="1202636" y="1582107"/>
            <a:ext cx="4104861" cy="4937967"/>
          </a:xfrm>
          <a:prstGeom prst="rect">
            <a:avLst/>
          </a:prstGeom>
        </p:spPr>
      </p:pic>
      <p:pic>
        <p:nvPicPr>
          <p:cNvPr id="8" name="Hình ảnh 29">
            <a:extLst>
              <a:ext uri="{FF2B5EF4-FFF2-40B4-BE49-F238E27FC236}">
                <a16:creationId xmlns:a16="http://schemas.microsoft.com/office/drawing/2014/main" id="{1E439F17-C31F-4ADD-9028-6E0CA434D5D4}"/>
              </a:ext>
            </a:extLst>
          </p:cNvPr>
          <p:cNvPicPr/>
          <p:nvPr/>
        </p:nvPicPr>
        <p:blipFill>
          <a:blip r:embed="rId3"/>
          <a:stretch>
            <a:fillRect/>
          </a:stretch>
        </p:blipFill>
        <p:spPr>
          <a:xfrm>
            <a:off x="5307508" y="2275285"/>
            <a:ext cx="3409121" cy="4244809"/>
          </a:xfrm>
          <a:prstGeom prst="rect">
            <a:avLst/>
          </a:prstGeom>
        </p:spPr>
      </p:pic>
      <p:sp>
        <p:nvSpPr>
          <p:cNvPr id="6" name="TextBox 5">
            <a:extLst>
              <a:ext uri="{FF2B5EF4-FFF2-40B4-BE49-F238E27FC236}">
                <a16:creationId xmlns:a16="http://schemas.microsoft.com/office/drawing/2014/main"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a16="http://schemas.microsoft.com/office/drawing/2014/main" id="{D1A86E41-D795-4044-B0FC-C8907C44B05D}"/>
              </a:ext>
            </a:extLst>
          </p:cNvPr>
          <p:cNvSpPr txBox="1"/>
          <p:nvPr/>
        </p:nvSpPr>
        <p:spPr>
          <a:xfrm>
            <a:off x="924339" y="887921"/>
            <a:ext cx="5327374" cy="830997"/>
          </a:xfrm>
          <a:prstGeom prst="rect">
            <a:avLst/>
          </a:prstGeom>
          <a:noFill/>
        </p:spPr>
        <p:txBody>
          <a:bodyPr wrap="square" rtlCol="0">
            <a:spAutoFit/>
          </a:bodyPr>
          <a:lstStyle/>
          <a:p>
            <a:r>
              <a:rPr lang="en-US" sz="2400" dirty="0" err="1">
                <a:solidFill>
                  <a:prstClr val="black"/>
                </a:solidFill>
                <a:latin typeface="Times New Roman" panose="02020603050405020304" pitchFamily="18" charset="0"/>
                <a:cs typeface="Times New Roman" panose="02020603050405020304" pitchFamily="18" charset="0"/>
              </a:rPr>
              <a:t>Tại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thiên</a:t>
            </a:r>
            <a:r>
              <a:rPr lang="en-US" sz="2400" dirty="0">
                <a:solidFill>
                  <a:prstClr val="black"/>
                </a:solidFill>
                <a:latin typeface="Times New Roman" panose="02020603050405020304" pitchFamily="18" charset="0"/>
                <a:cs typeface="Times New Roman" panose="02020603050405020304" pitchFamily="18" charset="0"/>
              </a:rPr>
              <a:t> tai?</a:t>
            </a: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0363904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09601"/>
            <a:ext cx="3143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MIX35043">
            <a:extLst>
              <a:ext uri="{FF2B5EF4-FFF2-40B4-BE49-F238E27FC236}">
                <a16:creationId xmlns:a16="http://schemas.microsoft.com/office/drawing/2014/main" id="{13DD2CCC-100E-4565-9F09-3D0F2ABAB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565150"/>
            <a:ext cx="33718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83E2895-0FF7-40FC-8491-F406A80C17C1}"/>
              </a:ext>
            </a:extLst>
          </p:cNvPr>
          <p:cNvSpPr txBox="1">
            <a:spLocks noChangeArrowheads="1"/>
          </p:cNvSpPr>
          <p:nvPr/>
        </p:nvSpPr>
        <p:spPr bwMode="auto">
          <a:xfrm>
            <a:off x="4572000" y="3257550"/>
            <a:ext cx="3543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Làm nhà vật liệu nhẹ: bằng gỗ, giấy.</a:t>
            </a:r>
          </a:p>
        </p:txBody>
      </p:sp>
      <p:pic>
        <p:nvPicPr>
          <p:cNvPr id="29707" name="Picture 11" descr="Kết quả hình ảnh cho trú ẩn khi có động đất">
            <a:extLst>
              <a:ext uri="{FF2B5EF4-FFF2-40B4-BE49-F238E27FC236}">
                <a16:creationId xmlns:a16="http://schemas.microsoft.com/office/drawing/2014/main" id="{53A42146-0ECB-4CD1-A014-60D56A54A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box(in)">
                                      <p:cBhvr>
                                        <p:cTn id="17" dur="500"/>
                                        <p:tgtEl>
                                          <p:spTgt spid="18443"/>
                                        </p:tgtEl>
                                      </p:cBhvr>
                                    </p:animEffect>
                                  </p:childTnLst>
                                </p:cTn>
                              </p:par>
                              <p:par>
                                <p:cTn id="18" presetID="4" presetClass="entr" presetSubtype="16" fill="hold" nodeType="withEffect">
                                  <p:stCondLst>
                                    <p:cond delay="0"/>
                                  </p:stCondLst>
                                  <p:childTnLst>
                                    <p:set>
                                      <p:cBhvr>
                                        <p:cTn id="19" dur="1" fill="hold">
                                          <p:stCondLst>
                                            <p:cond delay="0"/>
                                          </p:stCondLst>
                                        </p:cTn>
                                        <p:tgtEl>
                                          <p:spTgt spid="29707"/>
                                        </p:tgtEl>
                                        <p:attrNameLst>
                                          <p:attrName>style.visibility</p:attrName>
                                        </p:attrNameLst>
                                      </p:cBhvr>
                                      <p:to>
                                        <p:strVal val="visible"/>
                                      </p:to>
                                    </p:set>
                                    <p:animEffect transition="in" filter="box(in)">
                                      <p:cBhvr>
                                        <p:cTn id="2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B623E62-DAB6-4B1E-8A18-6DBC42ED7DD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559" y="1741840"/>
            <a:ext cx="3376354" cy="3863837"/>
          </a:xfrm>
          <a:prstGeom prst="rect">
            <a:avLst/>
          </a:prstGeom>
          <a:noFill/>
          <a:ln>
            <a:noFill/>
          </a:ln>
        </p:spPr>
      </p:pic>
      <p:pic>
        <p:nvPicPr>
          <p:cNvPr id="6" name="Hình ảnh 6">
            <a:extLst>
              <a:ext uri="{FF2B5EF4-FFF2-40B4-BE49-F238E27FC236}">
                <a16:creationId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721089" y="1587845"/>
            <a:ext cx="3548268" cy="4017824"/>
          </a:xfrm>
          <a:prstGeom prst="rect">
            <a:avLst/>
          </a:prstGeom>
        </p:spPr>
      </p:pic>
      <p:sp>
        <p:nvSpPr>
          <p:cNvPr id="7" name="Rounded Rectangle 19">
            <a:extLst>
              <a:ext uri="{FF2B5EF4-FFF2-40B4-BE49-F238E27FC236}">
                <a16:creationId xmlns:a16="http://schemas.microsoft.com/office/drawing/2014/main" id="{01D2B95E-C709-4DE1-B4E9-7ECAC2012F25}"/>
              </a:ext>
            </a:extLst>
          </p:cNvPr>
          <p:cNvSpPr/>
          <p:nvPr/>
        </p:nvSpPr>
        <p:spPr>
          <a:xfrm>
            <a:off x="1619672" y="5935556"/>
            <a:ext cx="1565819"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22" y="3186113"/>
            <a:ext cx="5557837" cy="358616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22" y="3186113"/>
            <a:ext cx="5557837" cy="21526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613" y="3186114"/>
            <a:ext cx="5594350" cy="1125537"/>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2333643"/>
            <a:ext cx="2862262" cy="13366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226" y="301629"/>
            <a:ext cx="5580063" cy="318611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301643"/>
            <a:ext cx="5626100" cy="2371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1227" y="301643"/>
            <a:ext cx="5594350" cy="16684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7" y="60325"/>
            <a:ext cx="5678488" cy="10350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76" y="120668"/>
            <a:ext cx="28321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 y="1805006"/>
            <a:ext cx="2030413" cy="156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04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164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785E0-B4F2-4169-AF28-960F7EE78AA6}"/>
              </a:ext>
            </a:extLst>
          </p:cNvPr>
          <p:cNvSpPr txBox="1"/>
          <p:nvPr/>
        </p:nvSpPr>
        <p:spPr>
          <a:xfrm>
            <a:off x="1820774" y="444010"/>
            <a:ext cx="5456583" cy="800219"/>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a:p>
            <a:pPr algn="ctr"/>
            <a:endParaRPr lang="en-US" dirty="0">
              <a:solidFill>
                <a:prstClr val="black"/>
              </a:solidFill>
            </a:endParaRPr>
          </a:p>
        </p:txBody>
      </p:sp>
      <p:sp>
        <p:nvSpPr>
          <p:cNvPr id="2" name="TextBox 1"/>
          <p:cNvSpPr txBox="1"/>
          <p:nvPr/>
        </p:nvSpPr>
        <p:spPr>
          <a:xfrm>
            <a:off x="545132" y="1711569"/>
            <a:ext cx="7746023" cy="1231106"/>
          </a:xfrm>
          <a:prstGeom prst="rect">
            <a:avLst/>
          </a:prstGeom>
          <a:noFill/>
        </p:spPr>
        <p:txBody>
          <a:bodyPr wrap="square" rtlCol="0">
            <a:spAutoFit/>
          </a:bodyPr>
          <a:lstStyle/>
          <a:p>
            <a:r>
              <a:rPr lang="en-US" sz="2800" i="1">
                <a:solidFill>
                  <a:prstClr val="black"/>
                </a:solidFill>
                <a:latin typeface="Times New Roman" pitchFamily="18" charset="0"/>
                <a:cs typeface="Times New Roman" pitchFamily="18" charset="0"/>
              </a:rPr>
              <a:t>Em hãy tìm hiểu thông tin về một trận động đất hoặc núi lửa gây ra trên Thế Giới và chia sẻ trước lớp</a:t>
            </a:r>
            <a:endParaRPr lang="en-US" sz="2800">
              <a:solidFill>
                <a:prstClr val="black"/>
              </a:solidFill>
              <a:latin typeface="Times New Roman" pitchFamily="18" charset="0"/>
              <a:cs typeface="Times New Roman" pitchFamily="18" charset="0"/>
            </a:endParaRPr>
          </a:p>
          <a:p>
            <a:endParaRPr lang="en-US">
              <a:solidFill>
                <a:prstClr val="black"/>
              </a:solidFill>
            </a:endParaRPr>
          </a:p>
        </p:txBody>
      </p:sp>
    </p:spTree>
    <p:extLst>
      <p:ext uri="{BB962C8B-B14F-4D97-AF65-F5344CB8AC3E}">
        <p14:creationId xmlns:p14="http://schemas.microsoft.com/office/powerpoint/2010/main" val="228239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40</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778" y="2192655"/>
            <a:ext cx="3120887" cy="3545536"/>
          </a:xfrm>
          <a:prstGeom prst="rect">
            <a:avLst/>
          </a:prstGeom>
          <a:noFill/>
          <a:ln>
            <a:noFill/>
          </a:ln>
        </p:spPr>
      </p:pic>
      <p:sp>
        <p:nvSpPr>
          <p:cNvPr id="5" name="TextBox 4">
            <a:extLst>
              <a:ext uri="{FF2B5EF4-FFF2-40B4-BE49-F238E27FC236}">
                <a16:creationId xmlns:a16="http://schemas.microsoft.com/office/drawing/2014/main" id="{7EB20C17-1589-48FB-9139-1F953B3905A9}"/>
              </a:ext>
            </a:extLst>
          </p:cNvPr>
          <p:cNvSpPr txBox="1"/>
          <p:nvPr/>
        </p:nvSpPr>
        <p:spPr>
          <a:xfrm>
            <a:off x="710646" y="1052736"/>
            <a:ext cx="7404653" cy="530594"/>
          </a:xfrm>
          <a:prstGeom prst="rect">
            <a:avLst/>
          </a:prstGeom>
          <a:noFill/>
        </p:spPr>
        <p:txBody>
          <a:bodyPr wrap="square" rtlCol="0">
            <a:spAutoFit/>
          </a:bodyPr>
          <a:lstStyle/>
          <a:p>
            <a:pPr algn="just">
              <a:lnSpc>
                <a:spcPct val="107000"/>
              </a:lnSpc>
            </a:pPr>
            <a:r>
              <a:rPr lang="en-US" sz="28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1028" name="Picture 4" descr="BÁO SÀI GÒN GIẢI PHÓNG">
            <a:extLst>
              <a:ext uri="{FF2B5EF4-FFF2-40B4-BE49-F238E27FC236}">
                <a16:creationId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a:solidFill>
                  <a:schemeClr val="tx1"/>
                </a:solidFill>
                <a:latin typeface="Times New Roman" pitchFamily="18" charset="0"/>
                <a:cs typeface="Times New Roman" pitchFamily="18" charset="0"/>
              </a:rPr>
              <a:t>Nhóm 1</a:t>
            </a:r>
            <a:endParaRPr lang="en-US" sz="3600" b="1" dirty="0">
              <a:solidFill>
                <a:schemeClr val="tx1"/>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3"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NHÓM</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25FFEBF-8D23-4830-9F27-A4D2E4963A41}"/>
              </a:ext>
            </a:extLst>
          </p:cNvPr>
          <p:cNvSpPr txBox="1"/>
          <p:nvPr/>
        </p:nvSpPr>
        <p:spPr>
          <a:xfrm>
            <a:off x="1534479" y="128815"/>
            <a:ext cx="7762462"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cặp, 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smtClean="0">
                <a:solidFill>
                  <a:prstClr val="white"/>
                </a:solidFill>
                <a:latin typeface="Times New Roman" pitchFamily="18" charset="0"/>
                <a:cs typeface="Times New Roman" pitchFamily="18" charset="0"/>
              </a:rPr>
              <a:t>NHÓM 1,2,3</a:t>
            </a:r>
            <a:endParaRPr lang="en-US" sz="2400" b="1">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377"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phun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trào</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nhẹ</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bốc</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miệng</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núi</a:t>
            </a:r>
            <a:r>
              <a:rPr lang="en-US" sz="28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43" name="TextBox 2"/>
          <p:cNvSpPr txBox="1">
            <a:spLocks noChangeArrowheads="1"/>
          </p:cNvSpPr>
          <p:nvPr/>
        </p:nvSpPr>
        <p:spPr bwMode="auto">
          <a:xfrm>
            <a:off x="4399" y="116632"/>
            <a:ext cx="1530080" cy="954107"/>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smtClean="0">
                <a:solidFill>
                  <a:srgbClr val="FF0000"/>
                </a:solidFill>
                <a:latin typeface="Times New Roman" panose="02020603050405020304" pitchFamily="18" charset="0"/>
                <a:cs typeface="Times New Roman" panose="02020603050405020304" pitchFamily="18" charset="0"/>
              </a:rPr>
              <a:t>THẢO LUẬN</a:t>
            </a:r>
            <a:endParaRPr lang="en-US" alt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6740307"/>
          </a:xfrm>
          <a:prstGeom prst="rect">
            <a:avLst/>
          </a:prstGeom>
          <a:noFill/>
        </p:spPr>
        <p:txBody>
          <a:bodyPr wrap="square" rtlCol="0">
            <a:spAutoFit/>
          </a:bodyPr>
          <a:lstStyle/>
          <a:p>
            <a:r>
              <a:rPr lang="en-US" sz="2800">
                <a:solidFill>
                  <a:srgbClr val="000000"/>
                </a:solidFill>
                <a:latin typeface="Times New Roman" pitchFamily="18" charset="0"/>
                <a:cs typeface="Times New Roman" pitchFamily="18" charset="0"/>
              </a:rPr>
              <a:t>Phần lớn núi lửa nằm dọc ven biển hoặc giữa đại dương. </a:t>
            </a:r>
            <a:endParaRPr lang="en-US" sz="2800">
              <a:solidFill>
                <a:srgbClr val="000000"/>
              </a:solidFill>
            </a:endParaRPr>
          </a:p>
          <a:p>
            <a:endParaRPr lang="en-US" sz="3200">
              <a:solidFill>
                <a:srgbClr val="000000"/>
              </a:solidFill>
            </a:endParaRPr>
          </a:p>
          <a:p>
            <a:endParaRPr lang="en-US">
              <a:solidFill>
                <a:srgbClr val="000000"/>
              </a:solidFill>
            </a:endParaRPr>
          </a:p>
          <a:p>
            <a:endParaRPr lang="en-US">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id="{AD467E89-2096-4409-BD63-D25AE55A1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id="{43D1E3E1-E4F8-4788-BBFC-CFA6339341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id="{5186D4EB-5870-4320-9A1D-09A331292D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id="{B24AFA6D-7511-46FC-BD91-8FD3FFC6BA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id="{A8E3B7BA-818A-4582-B455-7214BC70C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id="{203F10BD-2AB1-4107-9BA7-57BBED1CCC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id="{C641CE90-A81F-4B48-97BA-7B5A5B1AFC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id="{33A11DE9-A85A-425F-988F-4895C561F2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id="{6FED6858-B190-4B30-A22C-480385DEC3F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id="{2A89A7E2-3851-486E-81F5-74D4CBC5EAA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id="{75DFC9F6-9FD3-4BC5-BFE7-B87C2002BF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id="{6A767B8E-8DB6-4C29-8800-D490EC2A3FD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id="{7537A760-B2AD-43FA-A11E-41C4B0BBF7C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id="{F5A7A0EB-37AB-4F26-8FA6-9AF3E4511C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id="{9DBABB0C-FA43-41B1-BBD4-5EC90564F1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id="{ABDE61DF-D438-4B8F-A17A-0EEFCD2FDC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id="{D375DA14-AC9A-42E4-B3C2-04119DFBE1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id="{0804F870-33D7-40BF-B44B-39C625AD3C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id="{E37F7373-4DFA-4013-8D49-75DDC990F43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id="{0001066C-D06F-4A24-9DE8-1E936A14EB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id="{A84642E0-0E7A-4906-8A40-93F4877736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id="{C6FD8417-D7DC-4204-8D3B-EEF909D930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id="{6DE5D3FB-110B-42D3-97FE-D62C09799AB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id="{BFE3E443-933E-4741-9E47-F0F52299519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id="{E051DE98-BB07-4B07-B355-1BD70FA0D9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id="{DDE60716-0D1F-448B-A5F0-111496EC33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id="{3669CA36-20CA-4980-836C-9DB269653DA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id="{291BFFFC-7DB1-4EF9-9CA3-F64222F7E6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id="{34FDE981-CF18-4A98-96BC-AC6E91DD4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id="{D0D094E9-1E21-455B-A658-3C062299C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id="{23417C06-6AF8-45EC-98E7-19F1702EC1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5762" y="457227"/>
            <a:ext cx="1311593" cy="8125301"/>
          </a:xfrm>
          <a:prstGeom prst="rect">
            <a:avLst/>
          </a:prstGeom>
          <a:noFill/>
        </p:spPr>
        <p:txBody>
          <a:bodyPr wrap="square" rtlCol="0">
            <a:spAutoFit/>
          </a:bodyPr>
          <a:lstStyle/>
          <a:p>
            <a:r>
              <a:rPr lang="en-US" sz="2800">
                <a:solidFill>
                  <a:prstClr val="black"/>
                </a:solidFill>
                <a:latin typeface="Times New Roman" pitchFamily="18" charset="0"/>
                <a:cs typeface="Times New Roman" pitchFamily="18" charset="0"/>
              </a:rPr>
              <a:t>Vành đai lửa Thái Bình Dương kéo dài từ Niu di lân qua Nhật Bản, A - lax- ca trải suốt bờ tây của Bắc Mĩ và Nam Mĩ</a:t>
            </a:r>
          </a:p>
          <a:p>
            <a:endParaRPr lang="en-US">
              <a:solidFill>
                <a:prstClr val="black"/>
              </a:solidFill>
            </a:endParaRPr>
          </a:p>
        </p:txBody>
      </p:sp>
    </p:spTree>
    <p:extLst>
      <p:ext uri="{BB962C8B-B14F-4D97-AF65-F5344CB8AC3E}">
        <p14:creationId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159</TotalTime>
  <Words>1536</Words>
  <Application>Microsoft Office PowerPoint</Application>
  <PresentationFormat>On-screen Show (4:3)</PresentationFormat>
  <Paragraphs>215</Paragraphs>
  <Slides>41</Slides>
  <Notes>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#9Slide04 Tinos Bold</vt:lpstr>
      <vt:lpstr>Lato Light</vt:lpstr>
      <vt:lpstr>Lato Regular</vt:lpstr>
      <vt:lpstr>宋体</vt:lpstr>
      <vt:lpstr>微软雅黑 Light</vt:lpstr>
      <vt:lpstr>Arial</vt:lpstr>
      <vt:lpstr>Calibri</vt:lpstr>
      <vt:lpstr>Calibri Light</vt:lpstr>
      <vt:lpstr>Impact</vt:lpstr>
      <vt:lpstr>Times New Roman</vt:lpstr>
      <vt:lpstr>Trebuchet MS</vt:lpstr>
      <vt:lpstr>Wingdings</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12</cp:revision>
  <dcterms:created xsi:type="dcterms:W3CDTF">2021-08-07T00:30:53Z</dcterms:created>
  <dcterms:modified xsi:type="dcterms:W3CDTF">2024-12-07T04:17:42Z</dcterms:modified>
</cp:coreProperties>
</file>