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90" r:id="rId3"/>
    <p:sldId id="293" r:id="rId4"/>
    <p:sldId id="257" r:id="rId5"/>
    <p:sldId id="282" r:id="rId6"/>
    <p:sldId id="295" r:id="rId7"/>
    <p:sldId id="294" r:id="rId8"/>
    <p:sldId id="296" r:id="rId9"/>
    <p:sldId id="297" r:id="rId10"/>
    <p:sldId id="298" r:id="rId11"/>
    <p:sldId id="299" r:id="rId12"/>
    <p:sldId id="300" r:id="rId13"/>
    <p:sldId id="301" r:id="rId14"/>
    <p:sldId id="302" r:id="rId15"/>
    <p:sldId id="303" r:id="rId16"/>
    <p:sldId id="304" r:id="rId17"/>
    <p:sldId id="305" r:id="rId18"/>
    <p:sldId id="307" r:id="rId19"/>
    <p:sldId id="308"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180" y="7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2022/9/20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4779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45480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8199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63220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7020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10751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9319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062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187154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54990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4</a:t>
            </a:fld>
            <a:endParaRPr lang="zh-CN" altLang="en-US"/>
          </a:p>
        </p:txBody>
      </p:sp>
    </p:spTree>
    <p:extLst>
      <p:ext uri="{BB962C8B-B14F-4D97-AF65-F5344CB8AC3E}">
        <p14:creationId xmlns:p14="http://schemas.microsoft.com/office/powerpoint/2010/main" val="102302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5</a:t>
            </a:fld>
            <a:endParaRPr lang="zh-CN" altLang="en-US"/>
          </a:p>
        </p:txBody>
      </p:sp>
    </p:spTree>
    <p:extLst>
      <p:ext uri="{BB962C8B-B14F-4D97-AF65-F5344CB8AC3E}">
        <p14:creationId xmlns:p14="http://schemas.microsoft.com/office/powerpoint/2010/main" val="396667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6</a:t>
            </a:fld>
            <a:endParaRPr lang="zh-CN" altLang="en-US"/>
          </a:p>
        </p:txBody>
      </p:sp>
    </p:spTree>
    <p:extLst>
      <p:ext uri="{BB962C8B-B14F-4D97-AF65-F5344CB8AC3E}">
        <p14:creationId xmlns:p14="http://schemas.microsoft.com/office/powerpoint/2010/main" val="288310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7</a:t>
            </a:fld>
            <a:endParaRPr lang="zh-CN" altLang="en-US"/>
          </a:p>
        </p:txBody>
      </p:sp>
    </p:spTree>
    <p:extLst>
      <p:ext uri="{BB962C8B-B14F-4D97-AF65-F5344CB8AC3E}">
        <p14:creationId xmlns:p14="http://schemas.microsoft.com/office/powerpoint/2010/main" val="247277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8</a:t>
            </a:fld>
            <a:endParaRPr lang="zh-CN" altLang="en-US"/>
          </a:p>
        </p:txBody>
      </p:sp>
    </p:spTree>
    <p:extLst>
      <p:ext uri="{BB962C8B-B14F-4D97-AF65-F5344CB8AC3E}">
        <p14:creationId xmlns:p14="http://schemas.microsoft.com/office/powerpoint/2010/main" val="330073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03634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9A7B02E1-6600-4516-8212-8E38AFE89040}"/>
              </a:ext>
            </a:extLst>
          </p:cNvPr>
          <p:cNvSpPr>
            <a:spLocks noGrp="1"/>
          </p:cNvSpPr>
          <p:nvPr>
            <p:ph type="dt" sz="half" idx="10"/>
          </p:nvPr>
        </p:nvSpPr>
        <p:spPr/>
        <p:txBody>
          <a:bodyPr/>
          <a:lstStyle/>
          <a:p>
            <a:fld id="{EC85BF49-3D7A-4F43-BA91-D003E0AEA55D}" type="datetimeFigureOut">
              <a:rPr lang="zh-CN" altLang="en-US" smtClean="0"/>
              <a:t>2022/9/20</a:t>
            </a:fld>
            <a:endParaRPr lang="zh-CN" altLang="en-US"/>
          </a:p>
        </p:txBody>
      </p:sp>
      <p:sp>
        <p:nvSpPr>
          <p:cNvPr id="5" name="页脚占位符 4">
            <a:extLst>
              <a:ext uri="{FF2B5EF4-FFF2-40B4-BE49-F238E27FC236}">
                <a16:creationId xmlns:a16="http://schemas.microsoft.com/office/drawing/2014/main" xmlns=""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xmlns=""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D4BC5E6-9192-456B-BB7A-D6FCDC667613}"/>
              </a:ext>
            </a:extLst>
          </p:cNvPr>
          <p:cNvSpPr>
            <a:spLocks noGrp="1"/>
          </p:cNvSpPr>
          <p:nvPr>
            <p:ph type="dt" sz="half" idx="10"/>
          </p:nvPr>
        </p:nvSpPr>
        <p:spPr/>
        <p:txBody>
          <a:bodyPr/>
          <a:lstStyle/>
          <a:p>
            <a:fld id="{EC85BF49-3D7A-4F43-BA91-D003E0AEA55D}" type="datetimeFigureOut">
              <a:rPr lang="zh-CN" altLang="en-US" smtClean="0"/>
              <a:t>2022/9/20</a:t>
            </a:fld>
            <a:endParaRPr lang="zh-CN" altLang="en-US"/>
          </a:p>
        </p:txBody>
      </p:sp>
      <p:sp>
        <p:nvSpPr>
          <p:cNvPr id="5" name="页脚占位符 4">
            <a:extLst>
              <a:ext uri="{FF2B5EF4-FFF2-40B4-BE49-F238E27FC236}">
                <a16:creationId xmlns:a16="http://schemas.microsoft.com/office/drawing/2014/main" xmlns=""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E6BD8EA-D110-4D30-A546-FFE20E67EB66}"/>
              </a:ext>
            </a:extLst>
          </p:cNvPr>
          <p:cNvSpPr>
            <a:spLocks noGrp="1"/>
          </p:cNvSpPr>
          <p:nvPr>
            <p:ph type="dt" sz="half" idx="10"/>
          </p:nvPr>
        </p:nvSpPr>
        <p:spPr/>
        <p:txBody>
          <a:bodyPr/>
          <a:lstStyle/>
          <a:p>
            <a:fld id="{EC85BF49-3D7A-4F43-BA91-D003E0AEA55D}" type="datetimeFigureOut">
              <a:rPr lang="zh-CN" altLang="en-US" smtClean="0"/>
              <a:t>2022/9/20</a:t>
            </a:fld>
            <a:endParaRPr lang="zh-CN" altLang="en-US"/>
          </a:p>
        </p:txBody>
      </p:sp>
      <p:sp>
        <p:nvSpPr>
          <p:cNvPr id="5" name="页脚占位符 4">
            <a:extLst>
              <a:ext uri="{FF2B5EF4-FFF2-40B4-BE49-F238E27FC236}">
                <a16:creationId xmlns:a16="http://schemas.microsoft.com/office/drawing/2014/main" xmlns=""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767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27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18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601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780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5755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1622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439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20B4E28-BD5D-4F3F-B69C-DBAEC1F2194F}"/>
              </a:ext>
            </a:extLst>
          </p:cNvPr>
          <p:cNvSpPr>
            <a:spLocks noGrp="1"/>
          </p:cNvSpPr>
          <p:nvPr>
            <p:ph type="dt" sz="half" idx="10"/>
          </p:nvPr>
        </p:nvSpPr>
        <p:spPr/>
        <p:txBody>
          <a:bodyPr/>
          <a:lstStyle/>
          <a:p>
            <a:fld id="{EC85BF49-3D7A-4F43-BA91-D003E0AEA55D}" type="datetimeFigureOut">
              <a:rPr lang="zh-CN" altLang="en-US" smtClean="0"/>
              <a:t>2022/9/20</a:t>
            </a:fld>
            <a:endParaRPr lang="zh-CN" altLang="en-US"/>
          </a:p>
        </p:txBody>
      </p:sp>
      <p:sp>
        <p:nvSpPr>
          <p:cNvPr id="5" name="页脚占位符 4">
            <a:extLst>
              <a:ext uri="{FF2B5EF4-FFF2-40B4-BE49-F238E27FC236}">
                <a16:creationId xmlns:a16="http://schemas.microsoft.com/office/drawing/2014/main" xmlns=""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6638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614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9493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2178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77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3A7D608-4FD4-4089-A182-A5B58F7492D3}"/>
              </a:ext>
            </a:extLst>
          </p:cNvPr>
          <p:cNvSpPr>
            <a:spLocks noGrp="1"/>
          </p:cNvSpPr>
          <p:nvPr>
            <p:ph type="dt" sz="half" idx="10"/>
          </p:nvPr>
        </p:nvSpPr>
        <p:spPr/>
        <p:txBody>
          <a:bodyPr/>
          <a:lstStyle/>
          <a:p>
            <a:fld id="{EC85BF49-3D7A-4F43-BA91-D003E0AEA55D}" type="datetimeFigureOut">
              <a:rPr lang="zh-CN" altLang="en-US" smtClean="0"/>
              <a:t>2022/9/20</a:t>
            </a:fld>
            <a:endParaRPr lang="zh-CN" altLang="en-US"/>
          </a:p>
        </p:txBody>
      </p:sp>
      <p:sp>
        <p:nvSpPr>
          <p:cNvPr id="5" name="页脚占位符 4">
            <a:extLst>
              <a:ext uri="{FF2B5EF4-FFF2-40B4-BE49-F238E27FC236}">
                <a16:creationId xmlns:a16="http://schemas.microsoft.com/office/drawing/2014/main" xmlns=""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842F8245-7E0D-4F5C-BBD9-5BB4B79A74E3}"/>
              </a:ext>
            </a:extLst>
          </p:cNvPr>
          <p:cNvSpPr>
            <a:spLocks noGrp="1"/>
          </p:cNvSpPr>
          <p:nvPr>
            <p:ph type="dt" sz="half" idx="10"/>
          </p:nvPr>
        </p:nvSpPr>
        <p:spPr/>
        <p:txBody>
          <a:bodyPr/>
          <a:lstStyle/>
          <a:p>
            <a:fld id="{EC85BF49-3D7A-4F43-BA91-D003E0AEA55D}" type="datetimeFigureOut">
              <a:rPr lang="zh-CN" altLang="en-US" smtClean="0"/>
              <a:t>2022/9/20</a:t>
            </a:fld>
            <a:endParaRPr lang="zh-CN" altLang="en-US"/>
          </a:p>
        </p:txBody>
      </p:sp>
      <p:sp>
        <p:nvSpPr>
          <p:cNvPr id="6" name="页脚占位符 5">
            <a:extLst>
              <a:ext uri="{FF2B5EF4-FFF2-40B4-BE49-F238E27FC236}">
                <a16:creationId xmlns:a16="http://schemas.microsoft.com/office/drawing/2014/main" xmlns=""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xmlns=""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532ED612-40B6-40D5-9AB6-A5756E735A04}"/>
              </a:ext>
            </a:extLst>
          </p:cNvPr>
          <p:cNvSpPr>
            <a:spLocks noGrp="1"/>
          </p:cNvSpPr>
          <p:nvPr>
            <p:ph type="dt" sz="half" idx="10"/>
          </p:nvPr>
        </p:nvSpPr>
        <p:spPr/>
        <p:txBody>
          <a:bodyPr/>
          <a:lstStyle/>
          <a:p>
            <a:fld id="{EC85BF49-3D7A-4F43-BA91-D003E0AEA55D}" type="datetimeFigureOut">
              <a:rPr lang="zh-CN" altLang="en-US" smtClean="0"/>
              <a:t>2022/9/20</a:t>
            </a:fld>
            <a:endParaRPr lang="zh-CN" altLang="en-US"/>
          </a:p>
        </p:txBody>
      </p:sp>
      <p:sp>
        <p:nvSpPr>
          <p:cNvPr id="8" name="页脚占位符 7">
            <a:extLst>
              <a:ext uri="{FF2B5EF4-FFF2-40B4-BE49-F238E27FC236}">
                <a16:creationId xmlns:a16="http://schemas.microsoft.com/office/drawing/2014/main" xmlns=""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E871FBC-BFBC-4554-93E0-667EBD3B7D36}"/>
              </a:ext>
            </a:extLst>
          </p:cNvPr>
          <p:cNvSpPr>
            <a:spLocks noGrp="1"/>
          </p:cNvSpPr>
          <p:nvPr>
            <p:ph type="dt" sz="half" idx="10"/>
          </p:nvPr>
        </p:nvSpPr>
        <p:spPr/>
        <p:txBody>
          <a:bodyPr/>
          <a:lstStyle/>
          <a:p>
            <a:fld id="{EC85BF49-3D7A-4F43-BA91-D003E0AEA55D}" type="datetimeFigureOut">
              <a:rPr lang="zh-CN" altLang="en-US" smtClean="0"/>
              <a:t>2022/9/20</a:t>
            </a:fld>
            <a:endParaRPr lang="zh-CN" altLang="en-US"/>
          </a:p>
        </p:txBody>
      </p:sp>
      <p:sp>
        <p:nvSpPr>
          <p:cNvPr id="4" name="页脚占位符 3">
            <a:extLst>
              <a:ext uri="{FF2B5EF4-FFF2-40B4-BE49-F238E27FC236}">
                <a16:creationId xmlns:a16="http://schemas.microsoft.com/office/drawing/2014/main" xmlns=""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12E0898-CC0E-4ABE-B003-4FEE96EA1445}"/>
              </a:ext>
            </a:extLst>
          </p:cNvPr>
          <p:cNvSpPr>
            <a:spLocks noGrp="1"/>
          </p:cNvSpPr>
          <p:nvPr>
            <p:ph type="dt" sz="half" idx="10"/>
          </p:nvPr>
        </p:nvSpPr>
        <p:spPr/>
        <p:txBody>
          <a:bodyPr/>
          <a:lstStyle/>
          <a:p>
            <a:fld id="{EC85BF49-3D7A-4F43-BA91-D003E0AEA55D}" type="datetimeFigureOut">
              <a:rPr lang="zh-CN" altLang="en-US" smtClean="0"/>
              <a:t>2022/9/20</a:t>
            </a:fld>
            <a:endParaRPr lang="zh-CN" altLang="en-US"/>
          </a:p>
        </p:txBody>
      </p:sp>
      <p:sp>
        <p:nvSpPr>
          <p:cNvPr id="3" name="页脚占位符 2">
            <a:extLst>
              <a:ext uri="{FF2B5EF4-FFF2-40B4-BE49-F238E27FC236}">
                <a16:creationId xmlns:a16="http://schemas.microsoft.com/office/drawing/2014/main" xmlns=""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EA7E056-9362-4F22-8D6D-10BDC1AF7FDF}"/>
              </a:ext>
            </a:extLst>
          </p:cNvPr>
          <p:cNvSpPr>
            <a:spLocks noGrp="1"/>
          </p:cNvSpPr>
          <p:nvPr>
            <p:ph type="dt" sz="half" idx="10"/>
          </p:nvPr>
        </p:nvSpPr>
        <p:spPr/>
        <p:txBody>
          <a:bodyPr/>
          <a:lstStyle/>
          <a:p>
            <a:fld id="{EC85BF49-3D7A-4F43-BA91-D003E0AEA55D}" type="datetimeFigureOut">
              <a:rPr lang="zh-CN" altLang="en-US" smtClean="0"/>
              <a:t>2022/9/20</a:t>
            </a:fld>
            <a:endParaRPr lang="zh-CN" altLang="en-US"/>
          </a:p>
        </p:txBody>
      </p:sp>
      <p:sp>
        <p:nvSpPr>
          <p:cNvPr id="6" name="页脚占位符 5">
            <a:extLst>
              <a:ext uri="{FF2B5EF4-FFF2-40B4-BE49-F238E27FC236}">
                <a16:creationId xmlns:a16="http://schemas.microsoft.com/office/drawing/2014/main" xmlns=""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FF92FBC-7EA5-4037-AA89-0B55AEB591F0}"/>
              </a:ext>
            </a:extLst>
          </p:cNvPr>
          <p:cNvSpPr>
            <a:spLocks noGrp="1"/>
          </p:cNvSpPr>
          <p:nvPr>
            <p:ph type="dt" sz="half" idx="10"/>
          </p:nvPr>
        </p:nvSpPr>
        <p:spPr/>
        <p:txBody>
          <a:bodyPr/>
          <a:lstStyle/>
          <a:p>
            <a:fld id="{EC85BF49-3D7A-4F43-BA91-D003E0AEA55D}" type="datetimeFigureOut">
              <a:rPr lang="zh-CN" altLang="en-US" smtClean="0"/>
              <a:t>2022/9/20</a:t>
            </a:fld>
            <a:endParaRPr lang="zh-CN" altLang="en-US"/>
          </a:p>
        </p:txBody>
      </p:sp>
      <p:sp>
        <p:nvSpPr>
          <p:cNvPr id="6" name="页脚占位符 5">
            <a:extLst>
              <a:ext uri="{FF2B5EF4-FFF2-40B4-BE49-F238E27FC236}">
                <a16:creationId xmlns:a16="http://schemas.microsoft.com/office/drawing/2014/main" xmlns=""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2022/9/20</a:t>
            </a:fld>
            <a:endParaRPr lang="zh-CN" altLang="en-US" dirty="0"/>
          </a:p>
        </p:txBody>
      </p:sp>
      <p:sp>
        <p:nvSpPr>
          <p:cNvPr id="5" name="页脚占位符 4">
            <a:extLst>
              <a:ext uri="{FF2B5EF4-FFF2-40B4-BE49-F238E27FC236}">
                <a16:creationId xmlns:a16="http://schemas.microsoft.com/office/drawing/2014/main" xmlns=""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xmlns=""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92655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28.gif"/><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6.png"/><Relationship Id="rId5" Type="http://schemas.openxmlformats.org/officeDocument/2006/relationships/tags" Target="../tags/tag8.xml"/><Relationship Id="rId10" Type="http://schemas.openxmlformats.org/officeDocument/2006/relationships/image" Target="../media/image5.png"/><Relationship Id="rId4" Type="http://schemas.openxmlformats.org/officeDocument/2006/relationships/tags" Target="../tags/tag7.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7.jp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jpeg"/><Relationship Id="rId10" Type="http://schemas.openxmlformats.org/officeDocument/2006/relationships/image" Target="../media/image15.jpg"/><Relationship Id="rId4" Type="http://schemas.openxmlformats.org/officeDocument/2006/relationships/notesSlide" Target="../notesSlides/notesSlide5.xml"/><Relationship Id="rId9" Type="http://schemas.openxmlformats.org/officeDocument/2006/relationships/image" Target="../media/image14.jpeg"/><Relationship Id="rId14" Type="http://schemas.openxmlformats.org/officeDocument/2006/relationships/image" Target="../media/image19.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1.png"/><Relationship Id="rId4" Type="http://schemas.openxmlformats.org/officeDocument/2006/relationships/notesSlide" Target="../notesSlides/notesSlide6.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notesSlide" Target="../notesSlides/notesSlide7.xml"/><Relationship Id="rId9" Type="http://schemas.openxmlformats.org/officeDocument/2006/relationships/image" Target="../media/image22.jp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4.jpg"/><Relationship Id="rId4" Type="http://schemas.openxmlformats.org/officeDocument/2006/relationships/notesSlide" Target="../notesSlides/notesSlide8.xml"/><Relationship Id="rId9"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10789" y="0"/>
            <a:ext cx="8843554" cy="6040920"/>
          </a:xfrm>
          <a:prstGeom prst="rect">
            <a:avLst/>
          </a:prstGeom>
        </p:spPr>
      </p:pic>
      <p:pic>
        <p:nvPicPr>
          <p:cNvPr id="8" name="PA_图片 11">
            <a:extLst>
              <a:ext uri="{FF2B5EF4-FFF2-40B4-BE49-F238E27FC236}">
                <a16:creationId xmlns:a16="http://schemas.microsoft.com/office/drawing/2014/main" xmlns=""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xmlns="" id="{A77DE055-20FC-46C4-BA35-162A84AC7BBF}"/>
              </a:ext>
            </a:extLst>
          </p:cNvPr>
          <p:cNvSpPr txBox="1"/>
          <p:nvPr>
            <p:custDataLst>
              <p:tags r:id="rId2"/>
            </p:custDataLst>
          </p:nvPr>
        </p:nvSpPr>
        <p:spPr>
          <a:xfrm>
            <a:off x="3683726" y="3372139"/>
            <a:ext cx="5486400" cy="2062103"/>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2. BẢN ĐỒ. MỘT SỐ LƯỚI KINH, VĨ TUYẾN.</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PHƯƠNG HƯỚNG TRÊN BẢN ĐỒ</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smtClean="0"/>
              <a:t>Sách KNTT</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9016"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2: Để xác định phương hướng trên bản đồ không vẽ  kinh, vĩ tuyến thì dựa vào mũi tên chỉ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bắc.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đông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 tây.</a:t>
            </a:r>
          </a:p>
        </p:txBody>
      </p:sp>
      <p:sp>
        <p:nvSpPr>
          <p:cNvPr id="5" name="Rectangle 4"/>
          <p:cNvSpPr/>
          <p:nvPr/>
        </p:nvSpPr>
        <p:spPr>
          <a:xfrm>
            <a:off x="1332411" y="636949"/>
            <a:ext cx="9742634"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95620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3: Ý nào sau đây không đúng theo quy ước phương hướng trên bản đồ?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đầu phía trên của kinh tuyến chỉ hướng bắc.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đầu bên phải của vĩ tuyến chỉ hướng tây.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đầu phía dưới kinh tuyến chỉ hướng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 đầu bên phải của vĩ tuyến chỉ hướng đông.</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489154" y="701938"/>
            <a:ext cx="9582239" cy="400110"/>
          </a:xfrm>
          <a:prstGeom prst="rect">
            <a:avLst/>
          </a:prstGeom>
          <a:noFill/>
        </p:spPr>
        <p:txBody>
          <a:bodyPr wrap="non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54487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arn(inVertical)">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barn(inVertical)">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4: Hằng ngày Mặt Trời mọc ở hướng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Bắc.	B.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Đông.	D. Tây.</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397713" y="604517"/>
            <a:ext cx="9582239" cy="400110"/>
          </a:xfrm>
          <a:prstGeom prst="rect">
            <a:avLst/>
          </a:prstGeom>
          <a:noFill/>
        </p:spPr>
        <p:txBody>
          <a:bodyPr wrap="none" rtlCol="0">
            <a:spAutoFit/>
          </a:bodyPr>
          <a:lstStyle/>
          <a:p>
            <a:r>
              <a:rPr lang="vi-VN" sz="200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20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81918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5: Quan sát lược đồ sau và trả lời câu hỏi 5.1; 5.2; 5.3:</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2138097" y="2407218"/>
            <a:ext cx="7966269" cy="4442677"/>
          </a:xfrm>
          <a:prstGeom prst="rect">
            <a:avLst/>
          </a:prstGeom>
        </p:spPr>
      </p:pic>
      <p:sp>
        <p:nvSpPr>
          <p:cNvPr id="6" name="Rectangle 5"/>
          <p:cNvSpPr/>
          <p:nvPr/>
        </p:nvSpPr>
        <p:spPr>
          <a:xfrm>
            <a:off x="1358537" y="636956"/>
            <a:ext cx="9716508"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44752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5.1: Từ  Ran-gun ( Mi-an-ma) đến Ma-ni-la ( Philppin) theo hướng nào?</a:t>
            </a:r>
          </a:p>
          <a:p>
            <a:pPr lvl="0"/>
            <a:r>
              <a:rPr lang="vi-VN" dirty="0">
                <a:solidFill>
                  <a:prstClr val="black"/>
                </a:solidFill>
                <a:latin typeface="Times New Roman" panose="02020603050405020304" pitchFamily="18" charset="0"/>
                <a:cs typeface="Times New Roman" panose="02020603050405020304" pitchFamily="18" charset="0"/>
              </a:rPr>
              <a:t>A. Đông	</a:t>
            </a:r>
            <a:r>
              <a:rPr lang="vi-VN" dirty="0" smtClean="0">
                <a:solidFill>
                  <a:prstClr val="black"/>
                </a:solidFill>
                <a:latin typeface="Times New Roman" panose="02020603050405020304" pitchFamily="18" charset="0"/>
                <a:cs typeface="Times New Roman" panose="02020603050405020304" pitchFamily="18" charset="0"/>
              </a:rPr>
              <a:t>                       B</a:t>
            </a:r>
            <a:r>
              <a:rPr lang="vi-VN" dirty="0">
                <a:solidFill>
                  <a:prstClr val="black"/>
                </a:solidFill>
                <a:latin typeface="Times New Roman" panose="02020603050405020304" pitchFamily="18" charset="0"/>
                <a:cs typeface="Times New Roman" panose="02020603050405020304" pitchFamily="18" charset="0"/>
              </a:rPr>
              <a:t>. Đông Nam.</a:t>
            </a:r>
          </a:p>
          <a:p>
            <a:pPr lvl="0"/>
            <a:r>
              <a:rPr lang="vi-VN" dirty="0">
                <a:solidFill>
                  <a:prstClr val="black"/>
                </a:solidFill>
                <a:latin typeface="Times New Roman" panose="02020603050405020304" pitchFamily="18" charset="0"/>
                <a:cs typeface="Times New Roman" panose="02020603050405020304" pitchFamily="18" charset="0"/>
              </a:rPr>
              <a:t>C. Tây Nam.	</a:t>
            </a:r>
            <a:r>
              <a:rPr lang="vi-VN" dirty="0" smtClean="0">
                <a:solidFill>
                  <a:prstClr val="black"/>
                </a:solidFill>
                <a:latin typeface="Times New Roman" panose="02020603050405020304" pitchFamily="18" charset="0"/>
                <a:cs typeface="Times New Roman" panose="02020603050405020304" pitchFamily="18" charset="0"/>
              </a:rPr>
              <a:t>      D</a:t>
            </a:r>
            <a:r>
              <a:rPr lang="vi-VN" dirty="0">
                <a:solidFill>
                  <a:prstClr val="black"/>
                </a:solidFill>
                <a:latin typeface="Times New Roman" panose="02020603050405020304" pitchFamily="18" charset="0"/>
                <a:cs typeface="Times New Roman" panose="02020603050405020304" pitchFamily="18" charset="0"/>
              </a:rPr>
              <a:t>. Đông Bắc. </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36913" y="545511"/>
            <a:ext cx="9522823"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258560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52179" y="2407218"/>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5.2: Từ  Phmon phênh (Cam-pu-chia) đến thủ đô Hà Nội đi theo hướng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Bắc. </a:t>
            </a:r>
          </a:p>
        </p:txBody>
      </p:sp>
      <p:sp>
        <p:nvSpPr>
          <p:cNvPr id="5" name="Rectangle 4"/>
          <p:cNvSpPr/>
          <p:nvPr/>
        </p:nvSpPr>
        <p:spPr>
          <a:xfrm>
            <a:off x="1410789" y="571636"/>
            <a:ext cx="9039497"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373529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p>
        </p:txBody>
      </p:sp>
      <p:sp>
        <p:nvSpPr>
          <p:cNvPr id="13" name="TextBox 12"/>
          <p:cNvSpPr txBox="1"/>
          <p:nvPr/>
        </p:nvSpPr>
        <p:spPr>
          <a:xfrm>
            <a:off x="920805" y="2382022"/>
            <a:ext cx="102377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5.3: Từ thủ đô Gia-cat-ta (In-đô-nê-xi-a) đến thủ đô Ban-đa Xê-ri Bê-ga-oan ( Bru nây) đi theo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D. Đông Bắc.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68614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HS </a:t>
            </a:r>
            <a:r>
              <a:rPr lang="en-US" sz="2000" b="1" dirty="0" err="1">
                <a:latin typeface="Times New Roman" panose="02020603050405020304" pitchFamily="18" charset="0"/>
                <a:cs typeface="Times New Roman" panose="02020603050405020304" pitchFamily="18" charset="0"/>
              </a:rPr>
              <a:t>sưu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tầm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tuyến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2009509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1068588395"/>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_图片 5">
            <a:extLst>
              <a:ext uri="{FF2B5EF4-FFF2-40B4-BE49-F238E27FC236}">
                <a16:creationId xmlns:a16="http://schemas.microsoft.com/office/drawing/2014/main" xmlns="" id="{D72433B6-D651-43DF-A9C8-17466AD9AFC9}"/>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a:ext>
            </a:extLst>
          </a:blip>
          <a:srcRect l="13365" t="33946" r="10385" b="24526"/>
          <a:stretch/>
        </p:blipFill>
        <p:spPr>
          <a:xfrm>
            <a:off x="7858125" y="4667250"/>
            <a:ext cx="5229226" cy="2847975"/>
          </a:xfrm>
          <a:prstGeom prst="rect">
            <a:avLst/>
          </a:prstGeom>
        </p:spPr>
      </p:pic>
      <p:pic>
        <p:nvPicPr>
          <p:cNvPr id="13" name="PA_图片 4">
            <a:extLst>
              <a:ext uri="{FF2B5EF4-FFF2-40B4-BE49-F238E27FC236}">
                <a16:creationId xmlns:a16="http://schemas.microsoft.com/office/drawing/2014/main" xmlns="" id="{4B2DC1D2-E523-4C97-9334-A94215574903}"/>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8172327" y="1529977"/>
            <a:ext cx="3879978" cy="3074884"/>
          </a:xfrm>
          <a:prstGeom prst="rect">
            <a:avLst/>
          </a:prstGeom>
        </p:spPr>
      </p:pic>
      <p:sp>
        <p:nvSpPr>
          <p:cNvPr id="14" name="PA_文本框 5">
            <a:extLst>
              <a:ext uri="{FF2B5EF4-FFF2-40B4-BE49-F238E27FC236}">
                <a16:creationId xmlns:a16="http://schemas.microsoft.com/office/drawing/2014/main" xmlns="" id="{E0F8F9D2-23D3-40EF-A5DE-3D88A3455823}"/>
              </a:ext>
            </a:extLst>
          </p:cNvPr>
          <p:cNvSpPr txBox="1"/>
          <p:nvPr>
            <p:custDataLst>
              <p:tags r:id="rId3"/>
            </p:custDataLst>
          </p:nvPr>
        </p:nvSpPr>
        <p:spPr>
          <a:xfrm>
            <a:off x="8805725" y="2266821"/>
            <a:ext cx="2815877" cy="830997"/>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Phương hướng trên bản đồ</a:t>
            </a:r>
            <a:endParaRPr lang="zh-CN" altLang="en-US" sz="24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pic>
        <p:nvPicPr>
          <p:cNvPr id="16" name="PA_图片 4">
            <a:extLst>
              <a:ext uri="{FF2B5EF4-FFF2-40B4-BE49-F238E27FC236}">
                <a16:creationId xmlns:a16="http://schemas.microsoft.com/office/drawing/2014/main" xmlns="" id="{D9C9184B-D205-46BD-AD26-AE8E6D130DDB}"/>
              </a:ext>
            </a:extLst>
          </p:cNvPr>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4168201" y="1674477"/>
            <a:ext cx="3879978" cy="3074884"/>
          </a:xfrm>
          <a:prstGeom prst="rect">
            <a:avLst/>
          </a:prstGeom>
        </p:spPr>
      </p:pic>
      <p:pic>
        <p:nvPicPr>
          <p:cNvPr id="19" name="PA_图片 4">
            <a:extLst>
              <a:ext uri="{FF2B5EF4-FFF2-40B4-BE49-F238E27FC236}">
                <a16:creationId xmlns:a16="http://schemas.microsoft.com/office/drawing/2014/main" xmlns="" id="{779FECAC-BC6E-4061-8183-C4468F8E8B32}"/>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244113" y="1982446"/>
            <a:ext cx="3879978" cy="3074884"/>
          </a:xfrm>
          <a:prstGeom prst="rect">
            <a:avLst/>
          </a:prstGeom>
        </p:spPr>
      </p:pic>
      <p:sp>
        <p:nvSpPr>
          <p:cNvPr id="24" name="PA_文本框 5">
            <a:extLst>
              <a:ext uri="{FF2B5EF4-FFF2-40B4-BE49-F238E27FC236}">
                <a16:creationId xmlns:a16="http://schemas.microsoft.com/office/drawing/2014/main" xmlns="" id="{E0F8F9D2-23D3-40EF-A5DE-3D88A3455823}"/>
              </a:ext>
            </a:extLst>
          </p:cNvPr>
          <p:cNvSpPr txBox="1"/>
          <p:nvPr>
            <p:custDataLst>
              <p:tags r:id="rId6"/>
            </p:custDataLst>
          </p:nvPr>
        </p:nvSpPr>
        <p:spPr>
          <a:xfrm>
            <a:off x="4705237" y="2456918"/>
            <a:ext cx="2815877" cy="1200329"/>
          </a:xfrm>
          <a:prstGeom prst="rect">
            <a:avLst/>
          </a:prstGeom>
          <a:noFill/>
        </p:spPr>
        <p:txBody>
          <a:bodyPr wrap="square" rtlCol="0">
            <a:spAutoFit/>
          </a:bodyPr>
          <a:lstStyle/>
          <a:p>
            <a:pPr algn="ctr"/>
            <a:r>
              <a:rPr lang="nl-NL" b="1" dirty="0" smtClean="0"/>
              <a:t> </a:t>
            </a:r>
            <a:r>
              <a:rPr lang="nl-NL" sz="2400" b="1" dirty="0">
                <a:latin typeface="Times New Roman" panose="02020603050405020304" pitchFamily="18" charset="0"/>
                <a:cs typeface="Times New Roman" panose="02020603050405020304" pitchFamily="18" charset="0"/>
              </a:rPr>
              <a:t>Một số lưới kinh, vĩ tuyến của bản đồ thế giới</a:t>
            </a:r>
            <a:endParaRPr lang="en-US" sz="2400" dirty="0">
              <a:latin typeface="Times New Roman" panose="02020603050405020304" pitchFamily="18" charset="0"/>
              <a:cs typeface="Times New Roman" panose="02020603050405020304" pitchFamily="18" charset="0"/>
            </a:endParaRPr>
          </a:p>
        </p:txBody>
      </p:sp>
      <p:sp>
        <p:nvSpPr>
          <p:cNvPr id="25" name="PA_文本框 5">
            <a:extLst>
              <a:ext uri="{FF2B5EF4-FFF2-40B4-BE49-F238E27FC236}">
                <a16:creationId xmlns:a16="http://schemas.microsoft.com/office/drawing/2014/main" xmlns="" id="{E0F8F9D2-23D3-40EF-A5DE-3D88A3455823}"/>
              </a:ext>
            </a:extLst>
          </p:cNvPr>
          <p:cNvSpPr txBox="1"/>
          <p:nvPr>
            <p:custDataLst>
              <p:tags r:id="rId7"/>
            </p:custDataLst>
          </p:nvPr>
        </p:nvSpPr>
        <p:spPr>
          <a:xfrm>
            <a:off x="798250" y="2805809"/>
            <a:ext cx="2815877"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6412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barn(inVertical)">
                                      <p:cBhvr>
                                        <p:cTn id="13" dur="500"/>
                                        <p:tgtEl>
                                          <p:spTgt spid="2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circle(in)">
                                      <p:cBhvr>
                                        <p:cTn id="18"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Như vậy các em có </a:t>
            </a:r>
            <a:r>
              <a:rPr lang="vi-VN" i="1"/>
              <a:t>thể</a:t>
            </a:r>
            <a:r>
              <a:rPr lang="en-US" i="1"/>
              <a:t> thấy, Trái Đất của chúng ta rất rộng lớn, không phải ai trong tất cả chúng ta ngồi đây đêu có cơ hội tru khắp khắp nơi để tìm hiểu.Quả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a:t>
            </a:r>
            <a:r>
              <a:rPr lang="en-US" b="1"/>
              <a:t> </a:t>
            </a:r>
            <a:endParaRPr lang="en-US" dirty="0"/>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3762368" y="-17552"/>
            <a:ext cx="3883489" cy="1767976"/>
          </a:xfrm>
          <a:prstGeom prst="rect">
            <a:avLst/>
          </a:prstGeom>
        </p:spPr>
      </p:pic>
      <p:sp>
        <p:nvSpPr>
          <p:cNvPr id="5" name="TextBox 4"/>
          <p:cNvSpPr txBox="1"/>
          <p:nvPr/>
        </p:nvSpPr>
        <p:spPr>
          <a:xfrm>
            <a:off x="4624252" y="862146"/>
            <a:ext cx="2212465" cy="523220"/>
          </a:xfrm>
          <a:prstGeom prst="rect">
            <a:avLst/>
          </a:prstGeom>
          <a:noFill/>
        </p:spPr>
        <p:txBody>
          <a:bodyPr wrap="non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KHỞI ĐỘNG</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492241" y="1750424"/>
            <a:ext cx="4582804" cy="3477911"/>
          </a:xfrm>
          <a:prstGeom prst="rect">
            <a:avLst/>
          </a:prstGeom>
        </p:spPr>
      </p:pic>
      <p:sp>
        <p:nvSpPr>
          <p:cNvPr id="10" name="TextBox 9"/>
          <p:cNvSpPr txBox="1"/>
          <p:nvPr/>
        </p:nvSpPr>
        <p:spPr>
          <a:xfrm>
            <a:off x="6592388" y="5312235"/>
            <a:ext cx="4269117" cy="523220"/>
          </a:xfrm>
          <a:prstGeom prst="rect">
            <a:avLst/>
          </a:prstGeom>
          <a:noFill/>
        </p:spPr>
        <p:txBody>
          <a:bodyPr wrap="non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Theo em, bạn nào nói đúng?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76116" y="1793972"/>
            <a:ext cx="4959540" cy="4154984"/>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ngồi</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đây</a:t>
            </a:r>
            <a:r>
              <a:rPr lang="vi-VN" sz="2400" i="1" dirty="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đều</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chi </a:t>
            </a:r>
            <a:r>
              <a:rPr lang="en-US" sz="2400" i="1" dirty="0" err="1">
                <a:latin typeface="Times New Roman" panose="02020603050405020304" pitchFamily="18" charset="0"/>
                <a:cs typeface="Times New Roman" panose="02020603050405020304" pitchFamily="18" charset="0"/>
              </a:rPr>
              <a:t>tiết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vó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xmlns="" id="{0BDE6185-9F52-4850-8D85-FC9CE1A42605}"/>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6"/>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sp>
        <p:nvSpPr>
          <p:cNvPr id="14" name="TextBox 13"/>
          <p:cNvSpPr txBox="1"/>
          <p:nvPr/>
        </p:nvSpPr>
        <p:spPr>
          <a:xfrm>
            <a:off x="1020390" y="978818"/>
            <a:ext cx="3727302"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endParaRPr lang="en-US" sz="32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09897" y="1510798"/>
            <a:ext cx="10058731" cy="2062103"/>
          </a:xfrm>
          <a:prstGeom prst="rect">
            <a:avLst/>
          </a:prstGeom>
          <a:noFill/>
        </p:spPr>
        <p:txBody>
          <a:bodyPr wrap="square" rtlCol="0">
            <a:spAutoFit/>
          </a:bodyPr>
          <a:lstStyle/>
          <a:p>
            <a:pPr marL="285750" indent="-285750" algn="just">
              <a:buFontTx/>
              <a:buChar char="-"/>
            </a:pPr>
            <a:r>
              <a:rPr lang="vi-VN" sz="3200" b="1" dirty="0" smtClean="0">
                <a:latin typeface="Times New Roman" panose="02020603050405020304" pitchFamily="18" charset="0"/>
                <a:cs typeface="Times New Roman" panose="02020603050405020304" pitchFamily="18" charset="0"/>
              </a:rPr>
              <a:t>Bản </a:t>
            </a:r>
            <a:r>
              <a:rPr lang="vi-VN" sz="3200" b="1" dirty="0">
                <a:latin typeface="Times New Roman" panose="02020603050405020304" pitchFamily="18" charset="0"/>
                <a:cs typeface="Times New Roman" panose="02020603050405020304" pitchFamily="18" charset="0"/>
              </a:rPr>
              <a:t>đồ là hình vẽ thu nhỏ một </a:t>
            </a:r>
            <a:r>
              <a:rPr lang="vi-VN" sz="3200" b="1" dirty="0" smtClean="0">
                <a:latin typeface="Times New Roman" panose="02020603050405020304" pitchFamily="18" charset="0"/>
                <a:cs typeface="Times New Roman" panose="02020603050405020304" pitchFamily="18" charset="0"/>
              </a:rPr>
              <a:t>phần </a:t>
            </a:r>
            <a:r>
              <a:rPr lang="vi-VN" sz="3200" b="1" dirty="0">
                <a:latin typeface="Times New Roman" panose="02020603050405020304" pitchFamily="18" charset="0"/>
                <a:cs typeface="Times New Roman" panose="02020603050405020304" pitchFamily="18" charset="0"/>
              </a:rPr>
              <a:t>hay toàn bộ bề mặt Trái Đất lên mặt </a:t>
            </a:r>
            <a:r>
              <a:rPr lang="vi-VN" sz="3200" b="1" dirty="0" smtClean="0">
                <a:latin typeface="Times New Roman" panose="02020603050405020304" pitchFamily="18" charset="0"/>
                <a:cs typeface="Times New Roman" panose="02020603050405020304" pitchFamily="18" charset="0"/>
              </a:rPr>
              <a:t>phăng </a:t>
            </a:r>
            <a:r>
              <a:rPr lang="vi-VN" sz="3200" b="1" dirty="0">
                <a:latin typeface="Times New Roman" panose="02020603050405020304" pitchFamily="18" charset="0"/>
                <a:cs typeface="Times New Roman" panose="02020603050405020304" pitchFamily="18" charset="0"/>
              </a:rPr>
              <a:t>trên cơ sở toán học, trên đó </a:t>
            </a:r>
            <a:r>
              <a:rPr lang="vi-VN" sz="3200" b="1" dirty="0" smtClean="0">
                <a:latin typeface="Times New Roman" panose="02020603050405020304" pitchFamily="18" charset="0"/>
                <a:cs typeface="Times New Roman" panose="02020603050405020304" pitchFamily="18" charset="0"/>
              </a:rPr>
              <a:t>các đối </a:t>
            </a:r>
            <a:r>
              <a:rPr lang="vi-VN" sz="3200" b="1" dirty="0">
                <a:latin typeface="Times New Roman" panose="02020603050405020304" pitchFamily="18" charset="0"/>
                <a:cs typeface="Times New Roman" panose="02020603050405020304" pitchFamily="18" charset="0"/>
              </a:rPr>
              <a:t>tượng địa lí được thể hiện bằng các kí hiệu bản đồ.</a:t>
            </a:r>
            <a:endParaRPr lang="en-US" sz="32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865952" y="3573882"/>
            <a:ext cx="10083699" cy="2554545"/>
          </a:xfrm>
          <a:prstGeom prst="rect">
            <a:avLst/>
          </a:prstGeom>
          <a:noFill/>
        </p:spPr>
        <p:txBody>
          <a:bodyPr wrap="square" rtlCol="0">
            <a:spAutoFit/>
          </a:bodyPr>
          <a:lstStyle/>
          <a:p>
            <a:pPr algn="just"/>
            <a:r>
              <a:rPr lang="vi-VN"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Vai </a:t>
            </a:r>
            <a:r>
              <a:rPr lang="vi-VN" sz="3200" b="1" dirty="0">
                <a:latin typeface="Times New Roman" panose="02020603050405020304" pitchFamily="18" charset="0"/>
                <a:cs typeface="Times New Roman" panose="02020603050405020304" pitchFamily="18" charset="0"/>
              </a:rPr>
              <a:t>trò của bản đồ trong học tập và đời sống: bản đồ để khai thác kiến thức môn Lịch sử và Địa lí; </a:t>
            </a:r>
            <a:r>
              <a:rPr lang="vi-VN" sz="3200" b="1" dirty="0" smtClean="0">
                <a:latin typeface="Times New Roman" panose="02020603050405020304" pitchFamily="18" charset="0"/>
                <a:cs typeface="Times New Roman" panose="02020603050405020304" pitchFamily="18" charset="0"/>
              </a:rPr>
              <a:t>bản </a:t>
            </a:r>
            <a:r>
              <a:rPr lang="vi-VN" sz="3200" b="1" dirty="0">
                <a:latin typeface="Times New Roman" panose="02020603050405020304" pitchFamily="18" charset="0"/>
                <a:cs typeface="Times New Roman" panose="02020603050405020304" pitchFamily="18" charset="0"/>
              </a:rPr>
              <a:t>đổ để xác định vị trí và tìm đường đi; bản đồ để dự báo và thể hiện các hiện tượng tự nhiên (bão, gió,...), bản đổ để tác chiến trong quân sự.</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87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xmlns=""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xmlns=""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929" y="1515286"/>
            <a:ext cx="3184152" cy="203345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951" y="3618599"/>
            <a:ext cx="3283130" cy="323939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8812" y="1488001"/>
            <a:ext cx="4429833" cy="533803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8645" y="1515286"/>
            <a:ext cx="2812593" cy="2495011"/>
          </a:xfrm>
          <a:prstGeom prst="rect">
            <a:avLst/>
          </a:prstGeom>
        </p:spPr>
      </p:pic>
      <p:sp>
        <p:nvSpPr>
          <p:cNvPr id="16" name="TextBox 15"/>
          <p:cNvSpPr txBox="1"/>
          <p:nvPr/>
        </p:nvSpPr>
        <p:spPr>
          <a:xfrm>
            <a:off x="4859381" y="979713"/>
            <a:ext cx="3274679" cy="584775"/>
          </a:xfrm>
          <a:prstGeom prst="rect">
            <a:avLst/>
          </a:prstGeom>
          <a:noFill/>
        </p:spPr>
        <p:txBody>
          <a:bodyPr wrap="none" rtlCol="0">
            <a:spAutoFit/>
          </a:bodyPr>
          <a:lstStyle/>
          <a:p>
            <a:r>
              <a:rPr lang="vi-VN" sz="3200" dirty="0" smtClean="0">
                <a:latin typeface="Times New Roman" panose="02020603050405020304" pitchFamily="18" charset="0"/>
                <a:cs typeface="Times New Roman" panose="02020603050405020304" pitchFamily="18" charset="0"/>
              </a:rPr>
              <a:t>Vai trò của bản đồ </a:t>
            </a:r>
            <a:endParaRPr lang="en-US" sz="32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37267" y="4087902"/>
            <a:ext cx="2691037" cy="273813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1929" y="1538846"/>
            <a:ext cx="10404708" cy="5287185"/>
          </a:xfrm>
          <a:prstGeom prst="rect">
            <a:avLst/>
          </a:prstGeom>
        </p:spPr>
      </p:pic>
    </p:spTree>
    <p:extLst>
      <p:ext uri="{BB962C8B-B14F-4D97-AF65-F5344CB8AC3E}">
        <p14:creationId xmlns:p14="http://schemas.microsoft.com/office/powerpoint/2010/main" val="268166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ppt_w</p:attrName>
                                        </p:attrNameLst>
                                      </p:cBhvr>
                                      <p:tavLst>
                                        <p:tav tm="0" fmla="#ppt_w*sin(2.5*pi*$)">
                                          <p:val>
                                            <p:fltVal val="0"/>
                                          </p:val>
                                        </p:tav>
                                        <p:tav tm="100000">
                                          <p:val>
                                            <p:fltVal val="1"/>
                                          </p:val>
                                        </p:tav>
                                      </p:tavLst>
                                    </p:anim>
                                    <p:anim calcmode="lin" valueType="num">
                                      <p:cBhvr>
                                        <p:cTn id="2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xmlns=""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xmlns=""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2. Một </a:t>
            </a:r>
            <a:r>
              <a:rPr lang="vi-VN" sz="2400" dirty="0">
                <a:latin typeface="Times New Roman" panose="02020603050405020304" pitchFamily="18" charset="0"/>
                <a:cs typeface="Times New Roman" panose="02020603050405020304" pitchFamily="18" charset="0"/>
              </a:rPr>
              <a:t>số lưới kinh, vĩ tuyến của bản đồ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giới</a:t>
            </a:r>
            <a:endParaRPr lang="en-US" sz="2400"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9"/>
          <a:stretch>
            <a:fillRect/>
          </a:stretch>
        </p:blipFill>
        <p:spPr>
          <a:xfrm>
            <a:off x="6162301" y="1005704"/>
            <a:ext cx="5076977" cy="2531571"/>
          </a:xfrm>
          <a:prstGeom prst="rect">
            <a:avLst/>
          </a:prstGeom>
        </p:spPr>
      </p:pic>
      <p:sp>
        <p:nvSpPr>
          <p:cNvPr id="20" name="TextBox 19"/>
          <p:cNvSpPr txBox="1"/>
          <p:nvPr/>
        </p:nvSpPr>
        <p:spPr>
          <a:xfrm>
            <a:off x="6131853" y="3523125"/>
            <a:ext cx="5188108"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Em </a:t>
            </a:r>
            <a:r>
              <a:rPr lang="vi-VN" dirty="0">
                <a:latin typeface="Times New Roman" panose="02020603050405020304" pitchFamily="18" charset="0"/>
                <a:cs typeface="Times New Roman" panose="02020603050405020304" pitchFamily="18" charset="0"/>
              </a:rPr>
              <a:t>hãy mô tả hình dạng lưới kinh, vĩ tuyến ở mỗi bản đồ</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33723" y="2218765"/>
            <a:ext cx="5143528"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Bản đồ thế giới theo lưới chiếu hình nón: Kinh tuyến là những đoạn </a:t>
            </a:r>
            <a:r>
              <a:rPr lang="vi-VN" dirty="0" smtClean="0">
                <a:latin typeface="Times New Roman" panose="02020603050405020304" pitchFamily="18" charset="0"/>
                <a:cs typeface="Times New Roman" panose="02020603050405020304" pitchFamily="18" charset="0"/>
              </a:rPr>
              <a:t>thẳng đồng </a:t>
            </a:r>
            <a:r>
              <a:rPr lang="vi-VN" dirty="0">
                <a:latin typeface="Times New Roman" panose="02020603050405020304" pitchFamily="18" charset="0"/>
                <a:cs typeface="Times New Roman" panose="02020603050405020304" pitchFamily="18" charset="0"/>
              </a:rPr>
              <a:t>quy ở cực, vĩ tuyến là những cung tròn đồng tâm ở cực </a:t>
            </a:r>
          </a:p>
        </p:txBody>
      </p:sp>
      <p:pic>
        <p:nvPicPr>
          <p:cNvPr id="22" name="Picture 21"/>
          <p:cNvPicPr>
            <a:picLocks noChangeAspect="1"/>
          </p:cNvPicPr>
          <p:nvPr/>
        </p:nvPicPr>
        <p:blipFill>
          <a:blip r:embed="rId10"/>
          <a:stretch>
            <a:fillRect/>
          </a:stretch>
        </p:blipFill>
        <p:spPr>
          <a:xfrm>
            <a:off x="6162300" y="4168457"/>
            <a:ext cx="5076978" cy="2181624"/>
          </a:xfrm>
          <a:prstGeom prst="rect">
            <a:avLst/>
          </a:prstGeom>
        </p:spPr>
      </p:pic>
      <p:sp>
        <p:nvSpPr>
          <p:cNvPr id="23" name="TextBox 22"/>
          <p:cNvSpPr txBox="1"/>
          <p:nvPr/>
        </p:nvSpPr>
        <p:spPr>
          <a:xfrm>
            <a:off x="849851" y="3170425"/>
            <a:ext cx="5057763" cy="923330"/>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Bản </a:t>
            </a:r>
            <a:r>
              <a:rPr lang="vi-VN" dirty="0">
                <a:latin typeface="Times New Roman" panose="02020603050405020304" pitchFamily="18" charset="0"/>
                <a:cs typeface="Times New Roman" panose="02020603050405020304" pitchFamily="18" charset="0"/>
              </a:rPr>
              <a:t>đồ thế giới theo lưới chiếu hình trụ đứng đồng góc </a:t>
            </a:r>
            <a:r>
              <a:rPr lang="vi-VN" dirty="0" smtClean="0">
                <a:latin typeface="Times New Roman" panose="02020603050405020304" pitchFamily="18" charset="0"/>
                <a:cs typeface="Times New Roman" panose="02020603050405020304" pitchFamily="18" charset="0"/>
              </a:rPr>
              <a:t>–Mercator</a:t>
            </a:r>
            <a:r>
              <a:rPr lang="vi-VN" dirty="0">
                <a:latin typeface="Times New Roman" panose="02020603050405020304" pitchFamily="18" charset="0"/>
                <a:cs typeface="Times New Roman" panose="02020603050405020304" pitchFamily="18" charset="0"/>
              </a:rPr>
              <a:t>: Hệ thống kinh, vĩ tuyến đều là </a:t>
            </a:r>
            <a:r>
              <a:rPr lang="vi-VN" dirty="0" smtClean="0">
                <a:latin typeface="Times New Roman" panose="02020603050405020304" pitchFamily="18" charset="0"/>
                <a:cs typeface="Times New Roman" panose="02020603050405020304" pitchFamily="18" charset="0"/>
              </a:rPr>
              <a:t>những </a:t>
            </a:r>
            <a:r>
              <a:rPr lang="vi-VN" dirty="0">
                <a:latin typeface="Times New Roman" panose="02020603050405020304" pitchFamily="18" charset="0"/>
                <a:cs typeface="Times New Roman" panose="02020603050405020304" pitchFamily="18" charset="0"/>
              </a:rPr>
              <a:t>đường thẳng song song và vuông góc với nhau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79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down)">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barn(inVertical)">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xmlns=""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xmlns=""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2. Một </a:t>
            </a:r>
            <a:r>
              <a:rPr lang="vi-VN" sz="2400" dirty="0">
                <a:latin typeface="Times New Roman" panose="02020603050405020304" pitchFamily="18" charset="0"/>
                <a:cs typeface="Times New Roman" panose="02020603050405020304" pitchFamily="18" charset="0"/>
              </a:rPr>
              <a:t>số lưới kinh, vĩ tuyến của bản đồ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3.Phương </a:t>
            </a:r>
            <a:r>
              <a:rPr lang="vi-VN" sz="2400" dirty="0">
                <a:latin typeface="Times New Roman" panose="02020603050405020304" pitchFamily="18" charset="0"/>
                <a:cs typeface="Times New Roman" panose="02020603050405020304" pitchFamily="18" charset="0"/>
              </a:rPr>
              <a:t>hướng trên bản đồ</a:t>
            </a:r>
            <a:endParaRPr lang="en-US" sz="24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132" y="1000806"/>
            <a:ext cx="4338777" cy="3195664"/>
          </a:xfrm>
          <a:prstGeom prst="rect">
            <a:avLst/>
          </a:prstGeom>
        </p:spPr>
      </p:pic>
      <p:sp>
        <p:nvSpPr>
          <p:cNvPr id="15" name="TextBox 14"/>
          <p:cNvSpPr txBox="1"/>
          <p:nvPr/>
        </p:nvSpPr>
        <p:spPr>
          <a:xfrm>
            <a:off x="6093444" y="4391429"/>
            <a:ext cx="4583306"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Dựa vào đâu để xác định được phương </a:t>
            </a:r>
            <a:r>
              <a:rPr lang="vi-VN" dirty="0" smtClean="0">
                <a:latin typeface="Times New Roman" panose="02020603050405020304" pitchFamily="18" charset="0"/>
                <a:cs typeface="Times New Roman" panose="02020603050405020304" pitchFamily="18" charset="0"/>
              </a:rPr>
              <a:t>hướng</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trên bản đồ? </a:t>
            </a:r>
            <a:r>
              <a:rPr lang="vi-VN" dirty="0" smtClean="0">
                <a:latin typeface="Times New Roman" panose="02020603050405020304" pitchFamily="18" charset="0"/>
                <a:cs typeface="Times New Roman" panose="02020603050405020304" pitchFamily="18" charset="0"/>
              </a:rPr>
              <a:t>Có </a:t>
            </a:r>
            <a:r>
              <a:rPr lang="vi-VN" dirty="0">
                <a:latin typeface="Times New Roman" panose="02020603050405020304" pitchFamily="18" charset="0"/>
                <a:cs typeface="Times New Roman" panose="02020603050405020304" pitchFamily="18" charset="0"/>
              </a:rPr>
              <a:t>những hướng chính nào?</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trên của các kinh tuyến chỉ hướng bắc</a:t>
            </a:r>
            <a:r>
              <a:rPr lang="vi-VN" dirty="0" smtClean="0">
                <a:latin typeface="Times New Roman" panose="02020603050405020304" pitchFamily="18" charset="0"/>
                <a:cs typeface="Times New Roman" panose="02020603050405020304" pitchFamily="18" charset="0"/>
              </a:rPr>
              <a:t>,</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đẩu dưới chỉ hướng nam.</a:t>
            </a:r>
          </a:p>
          <a:p>
            <a:pPr marL="285750" indent="-285750">
              <a:buFontTx/>
              <a:buChar char="-"/>
            </a:pPr>
            <a:r>
              <a:rPr lang="vi-VN" dirty="0" smtClean="0">
                <a:latin typeface="Times New Roman" panose="02020603050405020304" pitchFamily="18" charset="0"/>
                <a:cs typeface="Times New Roman" panose="02020603050405020304" pitchFamily="18" charset="0"/>
              </a:rPr>
              <a:t>Đẩu </a:t>
            </a:r>
            <a:r>
              <a:rPr lang="vi-VN" dirty="0">
                <a:latin typeface="Times New Roman" panose="02020603050405020304" pitchFamily="18" charset="0"/>
                <a:cs typeface="Times New Roman" panose="02020603050405020304" pitchFamily="18" charset="0"/>
              </a:rPr>
              <a:t>bên trái của các vĩ tuyến chỉ hướng tây, </a:t>
            </a:r>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bên phải chỉ hướng đông</a:t>
            </a:r>
          </a:p>
        </p:txBody>
      </p:sp>
      <p:sp>
        <p:nvSpPr>
          <p:cNvPr id="17" name="TextBox 16"/>
          <p:cNvSpPr txBox="1"/>
          <p:nvPr/>
        </p:nvSpPr>
        <p:spPr>
          <a:xfrm>
            <a:off x="754960" y="3887189"/>
            <a:ext cx="5065233" cy="646331"/>
          </a:xfrm>
          <a:prstGeom prst="rect">
            <a:avLst/>
          </a:prstGeom>
          <a:noFill/>
        </p:spPr>
        <p:txBody>
          <a:bodyPr wrap="non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Bên cạnh 4 hướng Đông,Tây, Nam, Bắc ta còn có</a:t>
            </a:r>
          </a:p>
          <a:p>
            <a:r>
              <a:rPr lang="vi-VN" dirty="0" smtClean="0">
                <a:latin typeface="Times New Roman" panose="02020603050405020304" pitchFamily="18" charset="0"/>
                <a:cs typeface="Times New Roman" panose="02020603050405020304" pitchFamily="18" charset="0"/>
              </a:rPr>
              <a:t>Đông Bắc, Đông Nam, Tây Nam, Tây Bắc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252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barn(inVertical)">
                                      <p:cBhvr>
                                        <p:cTn id="25" dur="500"/>
                                        <p:tgtEl>
                                          <p:spTgt spid="16">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barn(inVertical)">
                                      <p:cBhvr>
                                        <p:cTn id="28" dur="500"/>
                                        <p:tgtEl>
                                          <p:spTgt spid="16">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barn(inVertical)">
                                      <p:cBhvr>
                                        <p:cTn id="31" dur="500"/>
                                        <p:tgtEl>
                                          <p:spTgt spid="1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Bên cạnh 4 hướng Đông,Tây, Nam, Bắc ta còn có</a:t>
            </a:r>
          </a:p>
          <a:p>
            <a:pPr algn="ctr"/>
            <a:r>
              <a:rPr lang="vi-VN"/>
              <a:t>Đông Bắc, Đông Nam, Tây Nam, Tây Bắc</a:t>
            </a:r>
            <a:endParaRPr lang="vi-VN" dirty="0"/>
          </a:p>
        </p:txBody>
      </p:sp>
      <p:pic>
        <p:nvPicPr>
          <p:cNvPr id="8" name="PA_图片 5">
            <a:extLst>
              <a:ext uri="{FF2B5EF4-FFF2-40B4-BE49-F238E27FC236}">
                <a16:creationId xmlns:a16="http://schemas.microsoft.com/office/drawing/2014/main" xmlns=""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xmlns=""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2. Một </a:t>
            </a:r>
            <a:r>
              <a:rPr lang="vi-VN" sz="2400" dirty="0">
                <a:latin typeface="Times New Roman" panose="02020603050405020304" pitchFamily="18" charset="0"/>
                <a:cs typeface="Times New Roman" panose="02020603050405020304" pitchFamily="18" charset="0"/>
              </a:rPr>
              <a:t>số lưới kinh, vĩ tuyến của bản đồ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3.Phương </a:t>
            </a:r>
            <a:r>
              <a:rPr lang="vi-VN" sz="2400" dirty="0">
                <a:latin typeface="Times New Roman" panose="02020603050405020304" pitchFamily="18" charset="0"/>
                <a:cs typeface="Times New Roman" panose="02020603050405020304" pitchFamily="18" charset="0"/>
              </a:rPr>
              <a:t>hướng trên bản đồ</a:t>
            </a:r>
            <a:endParaRPr lang="en-US"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trên của các kinh tuyến chỉ hướng bắc</a:t>
            </a:r>
            <a:r>
              <a:rPr lang="vi-VN" dirty="0" smtClean="0">
                <a:latin typeface="Times New Roman" panose="02020603050405020304" pitchFamily="18" charset="0"/>
                <a:cs typeface="Times New Roman" panose="02020603050405020304" pitchFamily="18" charset="0"/>
              </a:rPr>
              <a:t>,</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đẩu dưới chỉ hướng nam.</a:t>
            </a:r>
          </a:p>
          <a:p>
            <a:pPr marL="285750" indent="-285750">
              <a:buFontTx/>
              <a:buChar char="-"/>
            </a:pPr>
            <a:r>
              <a:rPr lang="vi-VN" dirty="0" smtClean="0">
                <a:latin typeface="Times New Roman" panose="02020603050405020304" pitchFamily="18" charset="0"/>
                <a:cs typeface="Times New Roman" panose="02020603050405020304" pitchFamily="18" charset="0"/>
              </a:rPr>
              <a:t>Đẩu </a:t>
            </a:r>
            <a:r>
              <a:rPr lang="vi-VN" dirty="0">
                <a:latin typeface="Times New Roman" panose="02020603050405020304" pitchFamily="18" charset="0"/>
                <a:cs typeface="Times New Roman" panose="02020603050405020304" pitchFamily="18" charset="0"/>
              </a:rPr>
              <a:t>bên trái của các vĩ tuyến chỉ hướng tây, </a:t>
            </a:r>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bên phải chỉ hướng </a:t>
            </a:r>
            <a:r>
              <a:rPr lang="vi-VN" dirty="0" smtClean="0">
                <a:latin typeface="Times New Roman" panose="02020603050405020304" pitchFamily="18" charset="0"/>
                <a:cs typeface="Times New Roman" panose="02020603050405020304" pitchFamily="18" charset="0"/>
              </a:rPr>
              <a:t>đông</a:t>
            </a:r>
          </a:p>
        </p:txBody>
      </p:sp>
      <p:sp>
        <p:nvSpPr>
          <p:cNvPr id="13" name="TextBox 12"/>
          <p:cNvSpPr txBox="1"/>
          <p:nvPr/>
        </p:nvSpPr>
        <p:spPr>
          <a:xfrm>
            <a:off x="739594" y="3792076"/>
            <a:ext cx="4911344"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Bên </a:t>
            </a:r>
            <a:r>
              <a:rPr lang="vi-VN" dirty="0">
                <a:latin typeface="Times New Roman" panose="02020603050405020304" pitchFamily="18" charset="0"/>
                <a:cs typeface="Times New Roman" panose="02020603050405020304" pitchFamily="18" charset="0"/>
              </a:rPr>
              <a:t>cạnh 4 hướng Đông,Tây, Nam, Bắc ta còn có</a:t>
            </a:r>
          </a:p>
          <a:p>
            <a:r>
              <a:rPr lang="vi-VN" dirty="0">
                <a:latin typeface="Times New Roman" panose="02020603050405020304" pitchFamily="18" charset="0"/>
                <a:cs typeface="Times New Roman" panose="02020603050405020304" pitchFamily="18" charset="0"/>
              </a:rPr>
              <a:t>Đông Bắc, Đông Nam, Tây Nam, Tây Bắc</a:t>
            </a:r>
          </a:p>
        </p:txBody>
      </p:sp>
      <p:grpSp>
        <p:nvGrpSpPr>
          <p:cNvPr id="19" name="Group 18"/>
          <p:cNvGrpSpPr/>
          <p:nvPr/>
        </p:nvGrpSpPr>
        <p:grpSpPr>
          <a:xfrm>
            <a:off x="6414574" y="1098515"/>
            <a:ext cx="3625889" cy="4130305"/>
            <a:chOff x="6414574" y="1098515"/>
            <a:chExt cx="3625889" cy="413030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4574" y="1098515"/>
              <a:ext cx="3625889" cy="3625889"/>
            </a:xfrm>
            <a:prstGeom prst="rect">
              <a:avLst/>
            </a:prstGeom>
          </p:spPr>
        </p:pic>
        <p:sp>
          <p:nvSpPr>
            <p:cNvPr id="18" name="TextBox 17"/>
            <p:cNvSpPr txBox="1"/>
            <p:nvPr/>
          </p:nvSpPr>
          <p:spPr>
            <a:xfrm>
              <a:off x="8068235" y="4828710"/>
              <a:ext cx="889987" cy="400110"/>
            </a:xfrm>
            <a:prstGeom prst="rect">
              <a:avLst/>
            </a:prstGeom>
            <a:noFill/>
          </p:spPr>
          <p:txBody>
            <a:bodyPr wrap="none" rtlCol="0">
              <a:spAutoFit/>
            </a:bodyPr>
            <a:lstStyle/>
            <a:p>
              <a:r>
                <a:rPr lang="vi-VN" sz="2000" dirty="0" smtClean="0">
                  <a:latin typeface="Times New Roman" panose="02020603050405020304" pitchFamily="18" charset="0"/>
                  <a:cs typeface="Times New Roman" panose="02020603050405020304" pitchFamily="18" charset="0"/>
                </a:rPr>
                <a:t>La bàn</a:t>
              </a:r>
              <a:endParaRPr lang="en-US" sz="2000"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6205826" y="994208"/>
            <a:ext cx="4722503" cy="4572543"/>
            <a:chOff x="6205826" y="994208"/>
            <a:chExt cx="4722503" cy="4572543"/>
          </a:xfrm>
        </p:grpSpPr>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5826" y="994208"/>
              <a:ext cx="4722503" cy="4572543"/>
            </a:xfrm>
            <a:prstGeom prst="rect">
              <a:avLst/>
            </a:prstGeom>
          </p:spPr>
        </p:pic>
        <p:sp>
          <p:nvSpPr>
            <p:cNvPr id="21" name="Up Arrow 20"/>
            <p:cNvSpPr/>
            <p:nvPr/>
          </p:nvSpPr>
          <p:spPr>
            <a:xfrm>
              <a:off x="8958222" y="1491832"/>
              <a:ext cx="347143" cy="7107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199097" y="5499849"/>
            <a:ext cx="4281941" cy="923330"/>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không có hệ thống kinh, vĩ tuyến và</a:t>
            </a:r>
          </a:p>
          <a:p>
            <a:r>
              <a:rPr lang="vi-VN" dirty="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ũng không có la bàn thì làm gì để xác định </a:t>
            </a:r>
          </a:p>
          <a:p>
            <a:r>
              <a:rPr lang="vi-VN" dirty="0">
                <a:latin typeface="Times New Roman" panose="02020603050405020304" pitchFamily="18" charset="0"/>
                <a:cs typeface="Times New Roman" panose="02020603050405020304" pitchFamily="18" charset="0"/>
              </a:rPr>
              <a:t>p</a:t>
            </a:r>
            <a:r>
              <a:rPr lang="vi-VN" dirty="0" smtClean="0">
                <a:latin typeface="Times New Roman" panose="02020603050405020304" pitchFamily="18" charset="0"/>
                <a:cs typeface="Times New Roman" panose="02020603050405020304" pitchFamily="18" charset="0"/>
              </a:rPr>
              <a:t>hương hướng?</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820272" y="4428570"/>
            <a:ext cx="4464684"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Xác định phương hướng trên bản đồ dựa vào</a:t>
            </a:r>
          </a:p>
          <a:p>
            <a:r>
              <a:rPr lang="vi-VN" dirty="0" smtClean="0">
                <a:latin typeface="Times New Roman" panose="02020603050405020304" pitchFamily="18" charset="0"/>
                <a:cs typeface="Times New Roman" panose="02020603050405020304" pitchFamily="18" charset="0"/>
              </a:rPr>
              <a:t>La bàn hoặc mũi tên chỉ hướng Bắc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488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1354324" y="668514"/>
            <a:ext cx="9582239" cy="400110"/>
          </a:xfrm>
          <a:prstGeom prst="rect">
            <a:avLst/>
          </a:prstGeom>
          <a:noFill/>
        </p:spPr>
        <p:txBody>
          <a:bodyPr wrap="none" rtlCol="0">
            <a:spAutoFit/>
          </a:bodyPr>
          <a:lstStyle/>
          <a:p>
            <a:pPr lvl="0">
              <a:defRPr/>
            </a:pPr>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hình vẽ thu nhỏ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một khu vực hay toàn bộ bề mặt Trái Đất.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593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barn(inVertical)">
                                      <p:cBhvr>
                                        <p:cTn id="28" dur="500"/>
                                        <p:tgtEl>
                                          <p:spTgt spid="13">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barn(inVertical)">
                                      <p:cBhvr>
                                        <p:cTn id="31" dur="500"/>
                                        <p:tgtEl>
                                          <p:spTgt spid="13">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barn(inVertical)">
                                      <p:cBhvr>
                                        <p:cTn id="34" dur="50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1395</Words>
  <Application>Microsoft Office PowerPoint</Application>
  <PresentationFormat>Widescreen</PresentationFormat>
  <Paragraphs>137</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宋体</vt:lpstr>
      <vt:lpstr>.VnArabiaH</vt:lpstr>
      <vt:lpstr>Arial</vt:lpstr>
      <vt:lpstr>Calibri</vt:lpstr>
      <vt:lpstr>黑体</vt:lpstr>
      <vt:lpstr>Times New Roman</vt:lpstr>
      <vt:lpstr>等线</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Microsoft account</cp:lastModifiedBy>
  <cp:revision>131</cp:revision>
  <dcterms:created xsi:type="dcterms:W3CDTF">2017-05-08T08:38:07Z</dcterms:created>
  <dcterms:modified xsi:type="dcterms:W3CDTF">2022-09-20T12:56:55Z</dcterms:modified>
</cp:coreProperties>
</file>