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5" r:id="rId3"/>
  </p:sldMasterIdLst>
  <p:notesMasterIdLst>
    <p:notesMasterId r:id="rId26"/>
  </p:notesMasterIdLst>
  <p:sldIdLst>
    <p:sldId id="258" r:id="rId4"/>
    <p:sldId id="291" r:id="rId5"/>
    <p:sldId id="260" r:id="rId6"/>
    <p:sldId id="269" r:id="rId7"/>
    <p:sldId id="262" r:id="rId8"/>
    <p:sldId id="280" r:id="rId9"/>
    <p:sldId id="289" r:id="rId10"/>
    <p:sldId id="292" r:id="rId11"/>
    <p:sldId id="270" r:id="rId12"/>
    <p:sldId id="271" r:id="rId13"/>
    <p:sldId id="281" r:id="rId14"/>
    <p:sldId id="282" r:id="rId15"/>
    <p:sldId id="290" r:id="rId16"/>
    <p:sldId id="283" r:id="rId17"/>
    <p:sldId id="274" r:id="rId18"/>
    <p:sldId id="275" r:id="rId19"/>
    <p:sldId id="284" r:id="rId20"/>
    <p:sldId id="277" r:id="rId21"/>
    <p:sldId id="285" r:id="rId22"/>
    <p:sldId id="287" r:id="rId23"/>
    <p:sldId id="288" r:id="rId24"/>
    <p:sldId id="27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14" autoAdjust="0"/>
    <p:restoredTop sz="94660"/>
  </p:normalViewPr>
  <p:slideViewPr>
    <p:cSldViewPr snapToGrid="0">
      <p:cViewPr varScale="1">
        <p:scale>
          <a:sx n="71" d="100"/>
          <a:sy n="71" d="100"/>
        </p:scale>
        <p:origin x="720"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4DD623-AE33-4F83-AF40-071E020D8CD4}" type="datetimeFigureOut">
              <a:rPr lang="en-US" smtClean="0"/>
              <a:t>21-Aug-21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11680A-E3EC-4E6E-BC07-09D0D89F5113}" type="slidenum">
              <a:rPr lang="en-US" smtClean="0"/>
              <a:t>‹#›</a:t>
            </a:fld>
            <a:endParaRPr lang="en-US"/>
          </a:p>
        </p:txBody>
      </p:sp>
    </p:spTree>
    <p:extLst>
      <p:ext uri="{BB962C8B-B14F-4D97-AF65-F5344CB8AC3E}">
        <p14:creationId xmlns:p14="http://schemas.microsoft.com/office/powerpoint/2010/main" val="3497009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2802949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2515531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21</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solidFill>
                  <a:prstClr val="black"/>
                </a:solidFill>
              </a:rPr>
              <a:pPr/>
              <a:t>22</a:t>
            </a:fld>
            <a:endParaRPr lang="zh-CN" altLang="en-US">
              <a:solidFill>
                <a:prstClr val="black"/>
              </a:solidFill>
            </a:endParaRPr>
          </a:p>
        </p:txBody>
      </p:sp>
    </p:spTree>
    <p:extLst>
      <p:ext uri="{BB962C8B-B14F-4D97-AF65-F5344CB8AC3E}">
        <p14:creationId xmlns:p14="http://schemas.microsoft.com/office/powerpoint/2010/main" val="132103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6</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596019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21-Aug-21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924684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21-Aug-21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301452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21-Aug-21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892893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6711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763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2316501"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5453380"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593935"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00257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80612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516654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52696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24586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47058108"/>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06944608"/>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2758072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114944"/>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21-Aug-21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808528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2021/8/21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02573301"/>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2021/8/21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7662516"/>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2968020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942623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83537370"/>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36663791"/>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21410936"/>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6B561D-C668-48BD-B552-8CC5773A8FA0}" type="datetimeFigureOut">
              <a:rPr lang="en-US" smtClean="0"/>
              <a:t>21-Aug-21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020684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76B561D-C668-48BD-B552-8CC5773A8FA0}" type="datetimeFigureOut">
              <a:rPr lang="en-US" smtClean="0"/>
              <a:t>21-Aug-21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201360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76B561D-C668-48BD-B552-8CC5773A8FA0}" type="datetimeFigureOut">
              <a:rPr lang="en-US" smtClean="0"/>
              <a:t>21-Aug-21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574072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76B561D-C668-48BD-B552-8CC5773A8FA0}" type="datetimeFigureOut">
              <a:rPr lang="en-US" smtClean="0"/>
              <a:t>21-Aug-21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652681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B561D-C668-48BD-B552-8CC5773A8FA0}" type="datetimeFigureOut">
              <a:rPr lang="en-US" smtClean="0"/>
              <a:t>21-Aug-21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015023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t>21-Aug-21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190996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t>21-Aug-21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64110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B561D-C668-48BD-B552-8CC5773A8FA0}" type="datetimeFigureOut">
              <a:rPr lang="en-US" smtClean="0"/>
              <a:t>21-Aug-21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B78B3C-6E8B-4E2B-B6AB-3D177A392C3D}" type="slidenum">
              <a:rPr lang="en-US" smtClean="0"/>
              <a:t>‹#›</a:t>
            </a:fld>
            <a:endParaRPr lang="en-US"/>
          </a:p>
        </p:txBody>
      </p:sp>
    </p:spTree>
    <p:extLst>
      <p:ext uri="{BB962C8B-B14F-4D97-AF65-F5344CB8AC3E}">
        <p14:creationId xmlns:p14="http://schemas.microsoft.com/office/powerpoint/2010/main" val="5389884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 y="0"/>
            <a:ext cx="12192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userDrawn="1"/>
        </p:nvPicPr>
        <p:blipFill rotWithShape="1">
          <a:blip r:embed="rId7"/>
          <a:srcRect l="838" t="838" r="838" b="838"/>
          <a:stretch/>
        </p:blipFill>
        <p:spPr>
          <a:xfrm>
            <a:off x="-1" y="0"/>
            <a:ext cx="12192001" cy="6858000"/>
          </a:xfrm>
          <a:custGeom>
            <a:avLst/>
            <a:gdLst>
              <a:gd name="connsiteX0" fmla="*/ 292101 w 12192001"/>
              <a:gd name="connsiteY0" fmla="*/ 323850 h 6858000"/>
              <a:gd name="connsiteX1" fmla="*/ 292101 w 12192001"/>
              <a:gd name="connsiteY1" fmla="*/ 6534150 h 6858000"/>
              <a:gd name="connsiteX2" fmla="*/ 11899901 w 12192001"/>
              <a:gd name="connsiteY2" fmla="*/ 6534150 h 6858000"/>
              <a:gd name="connsiteX3" fmla="*/ 11899901 w 12192001"/>
              <a:gd name="connsiteY3" fmla="*/ 323850 h 6858000"/>
              <a:gd name="connsiteX4" fmla="*/ 0 w 12192001"/>
              <a:gd name="connsiteY4" fmla="*/ 0 h 6858000"/>
              <a:gd name="connsiteX5" fmla="*/ 12192001 w 12192001"/>
              <a:gd name="connsiteY5" fmla="*/ 0 h 6858000"/>
              <a:gd name="connsiteX6" fmla="*/ 12192001 w 12192001"/>
              <a:gd name="connsiteY6" fmla="*/ 6858000 h 6858000"/>
              <a:gd name="connsiteX7" fmla="*/ 0 w 1219200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8000">
                <a:moveTo>
                  <a:pt x="292101" y="323850"/>
                </a:moveTo>
                <a:lnTo>
                  <a:pt x="292101" y="6534150"/>
                </a:lnTo>
                <a:lnTo>
                  <a:pt x="11899901" y="6534150"/>
                </a:lnTo>
                <a:lnTo>
                  <a:pt x="11899901" y="323850"/>
                </a:lnTo>
                <a:close/>
                <a:moveTo>
                  <a:pt x="0" y="0"/>
                </a:moveTo>
                <a:lnTo>
                  <a:pt x="12192001" y="0"/>
                </a:lnTo>
                <a:lnTo>
                  <a:pt x="12192001" y="6858000"/>
                </a:lnTo>
                <a:lnTo>
                  <a:pt x="0" y="6858000"/>
                </a:lnTo>
                <a:close/>
              </a:path>
            </a:pathLst>
          </a:custGeom>
        </p:spPr>
      </p:pic>
    </p:spTree>
    <p:extLst>
      <p:ext uri="{BB962C8B-B14F-4D97-AF65-F5344CB8AC3E}">
        <p14:creationId xmlns:p14="http://schemas.microsoft.com/office/powerpoint/2010/main" val="5157917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387">
          <p15:clr>
            <a:srgbClr val="F26B43"/>
          </p15:clr>
        </p15:guide>
        <p15:guide id="2" pos="3840">
          <p15:clr>
            <a:srgbClr val="F26B43"/>
          </p15:clr>
        </p15:guide>
        <p15:guide id="3" pos="551">
          <p15:clr>
            <a:srgbClr val="F26B43"/>
          </p15:clr>
        </p15:guide>
        <p15:guide id="4" pos="7129">
          <p15:clr>
            <a:srgbClr val="F26B43"/>
          </p15:clr>
        </p15:guide>
        <p15:guide id="5" orient="horz" pos="3974">
          <p15:clr>
            <a:srgbClr val="F26B43"/>
          </p15:clr>
        </p15:guide>
        <p15:guide id="6" orient="horz" pos="79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1B7B95-319A-47BC-8F19-306856B3C9D9}" type="datetimeFigureOut">
              <a:rPr lang="zh-CN" altLang="en-US" smtClean="0">
                <a:solidFill>
                  <a:prstClr val="black">
                    <a:tint val="75000"/>
                  </a:prstClr>
                </a:solidFill>
              </a:rPr>
              <a:pPr/>
              <a:t>2021/8/21</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1536636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3" Type="http://schemas.microsoft.com/office/2007/relationships/media" Target="../media/media2.mp3"/><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gif"/><Relationship Id="rId5" Type="http://schemas.openxmlformats.org/officeDocument/2006/relationships/slideLayout" Target="../slideLayouts/slideLayout1.xml"/><Relationship Id="rId10" Type="http://schemas.openxmlformats.org/officeDocument/2006/relationships/image" Target="../media/image7.png"/><Relationship Id="rId4" Type="http://schemas.openxmlformats.org/officeDocument/2006/relationships/audio" Target="../media/media2.mp3"/><Relationship Id="rId9"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7010400"/>
          </a:xfrm>
          <a:prstGeom prst="rect">
            <a:avLst/>
          </a:prstGeom>
        </p:spPr>
      </p:pic>
      <p:pic>
        <p:nvPicPr>
          <p:cNvPr id="25" name="NHAC MO DAU BAI HOC">
            <a:hlinkClick r:id="" action="ppaction://media"/>
          </p:cNvPr>
          <p:cNvPicPr>
            <a:picLocks noChangeAspect="1"/>
          </p:cNvPicPr>
          <p:nvPr>
            <a:audioFile r:link="rId1"/>
            <p:extLst>
              <p:ext uri="{DAA4B4D4-6D71-4841-9C94-3DE7FCFB9230}">
                <p14:media xmlns:p14="http://schemas.microsoft.com/office/powerpoint/2010/main" r:embed="rId2">
                  <p14:trim st="19912" end="3716.625"/>
                </p14:media>
              </p:ext>
            </p:extLst>
          </p:nvPr>
        </p:nvPicPr>
        <p:blipFill>
          <a:blip r:embed="rId7"/>
          <a:stretch>
            <a:fillRect/>
          </a:stretch>
        </p:blipFill>
        <p:spPr>
          <a:xfrm>
            <a:off x="13144500" y="2314204"/>
            <a:ext cx="609600" cy="60960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51522" y="0"/>
            <a:ext cx="2944663" cy="701040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59535" y="0"/>
            <a:ext cx="3261163" cy="7010400"/>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4410" y="0"/>
            <a:ext cx="2944663" cy="7010400"/>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59" y="0"/>
            <a:ext cx="3258409" cy="7010400"/>
          </a:xfrm>
          <a:prstGeom prst="rect">
            <a:avLst/>
          </a:prstGeom>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7444" y="-2669851"/>
            <a:ext cx="14014579" cy="11858625"/>
          </a:xfrm>
          <a:prstGeom prst="rect">
            <a:avLst/>
          </a:prstGeom>
        </p:spPr>
      </p:pic>
      <p:sp>
        <p:nvSpPr>
          <p:cNvPr id="18" name="TextBox 17"/>
          <p:cNvSpPr txBox="1"/>
          <p:nvPr/>
        </p:nvSpPr>
        <p:spPr>
          <a:xfrm>
            <a:off x="1115555" y="1080338"/>
            <a:ext cx="9911432" cy="1938992"/>
          </a:xfrm>
          <a:prstGeom prst="rect">
            <a:avLst/>
          </a:prstGeom>
          <a:noFill/>
        </p:spPr>
        <p:txBody>
          <a:bodyPr wrap="none" rtlCol="0">
            <a:spAutoFit/>
          </a:bodyPr>
          <a:lstStyle/>
          <a:p>
            <a:pPr algn="ctr"/>
            <a:r>
              <a:rPr lang="en-US" sz="6000" b="1" smtClean="0">
                <a:ln>
                  <a:solidFill>
                    <a:schemeClr val="bg1"/>
                  </a:solidFill>
                </a:ln>
                <a:solidFill>
                  <a:srgbClr val="FF0000"/>
                </a:solidFill>
                <a:latin typeface="Times New Roman" panose="02020603050405020304" pitchFamily="18" charset="0"/>
                <a:cs typeface="Times New Roman" panose="02020603050405020304" pitchFamily="18" charset="0"/>
              </a:rPr>
              <a:t>CHÀO MỪNG </a:t>
            </a:r>
          </a:p>
          <a:p>
            <a:pPr algn="ctr"/>
            <a:r>
              <a:rPr lang="en-US" sz="6000" b="1" smtClean="0">
                <a:ln>
                  <a:solidFill>
                    <a:schemeClr val="bg1"/>
                  </a:solidFill>
                </a:ln>
                <a:solidFill>
                  <a:srgbClr val="FF0000"/>
                </a:solidFill>
                <a:latin typeface="Times New Roman" panose="02020603050405020304" pitchFamily="18" charset="0"/>
                <a:cs typeface="Times New Roman" panose="02020603050405020304" pitchFamily="18" charset="0"/>
              </a:rPr>
              <a:t>QUÝ THẦY CÔ VỀ DỰ GIỜ</a:t>
            </a:r>
            <a:endParaRPr lang="en-US" sz="6000" b="1">
              <a:ln>
                <a:solidFill>
                  <a:schemeClr val="bg1"/>
                </a:solidFill>
              </a:ln>
              <a:solidFill>
                <a:srgbClr val="FF00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464460" y="3291047"/>
            <a:ext cx="11306629" cy="830997"/>
          </a:xfrm>
          <a:prstGeom prst="rect">
            <a:avLst/>
          </a:prstGeom>
          <a:noFill/>
          <a:ln>
            <a:noFill/>
          </a:ln>
        </p:spPr>
        <p:txBody>
          <a:bodyPr wrap="square" rtlCol="0">
            <a:spAutoFit/>
          </a:bodyPr>
          <a:lstStyle/>
          <a:p>
            <a:pPr algn="ctr"/>
            <a:r>
              <a:rPr lang="en-US" sz="4800" b="1" smtClean="0">
                <a:ln w="15875">
                  <a:solidFill>
                    <a:schemeClr val="tx2">
                      <a:lumMod val="40000"/>
                      <a:lumOff val="60000"/>
                    </a:schemeClr>
                  </a:solidFill>
                </a:ln>
                <a:solidFill>
                  <a:schemeClr val="bg1"/>
                </a:solidFill>
                <a:latin typeface="Times New Roman" panose="02020603050405020304" pitchFamily="18" charset="0"/>
                <a:cs typeface="Times New Roman" panose="02020603050405020304" pitchFamily="18" charset="0"/>
              </a:rPr>
              <a:t>BÀI 23: SỰ SỐNG TRÊN TRÁI ĐẤT</a:t>
            </a:r>
          </a:p>
        </p:txBody>
      </p:sp>
      <p:pic>
        <p:nvPicPr>
          <p:cNvPr id="20" name="Tieng hai au va bi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3363623" y="4356843"/>
            <a:ext cx="609600" cy="609600"/>
          </a:xfrm>
          <a:prstGeom prst="rect">
            <a:avLst/>
          </a:prstGeom>
        </p:spPr>
      </p:pic>
      <p:sp>
        <p:nvSpPr>
          <p:cNvPr id="4" name="Rectangle 3"/>
          <p:cNvSpPr/>
          <p:nvPr/>
        </p:nvSpPr>
        <p:spPr>
          <a:xfrm>
            <a:off x="3877125" y="5615057"/>
            <a:ext cx="4118435" cy="707886"/>
          </a:xfrm>
          <a:prstGeom prst="rect">
            <a:avLst/>
          </a:prstGeom>
        </p:spPr>
        <p:txBody>
          <a:bodyPr wrap="none">
            <a:spAutoFit/>
          </a:bodyPr>
          <a:lstStyle/>
          <a:p>
            <a:pPr lvl="0"/>
            <a:r>
              <a:rPr lang="en-US" sz="4000" b="1">
                <a:ln w="15875">
                  <a:solidFill>
                    <a:srgbClr val="44546A">
                      <a:lumMod val="40000"/>
                      <a:lumOff val="60000"/>
                    </a:srgbClr>
                  </a:solidFill>
                </a:ln>
                <a:solidFill>
                  <a:srgbClr val="44546A">
                    <a:lumMod val="75000"/>
                  </a:srgbClr>
                </a:solidFill>
                <a:latin typeface="Times New Roman" panose="02020603050405020304" pitchFamily="18" charset="0"/>
                <a:cs typeface="Times New Roman" panose="02020603050405020304" pitchFamily="18" charset="0"/>
              </a:rPr>
              <a:t>Giáo viên:.............</a:t>
            </a:r>
            <a:endParaRPr lang="en-US" sz="4000" b="1">
              <a:ln w="15875">
                <a:solidFill>
                  <a:srgbClr val="44546A">
                    <a:lumMod val="40000"/>
                    <a:lumOff val="60000"/>
                  </a:srgbClr>
                </a:solidFill>
              </a:ln>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239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8"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by="(-#ppt_w*2)" calcmode="lin" valueType="num">
                                      <p:cBhvr rctx="PPT">
                                        <p:cTn id="20" dur="500" autoRev="1" fill="hold">
                                          <p:stCondLst>
                                            <p:cond delay="0"/>
                                          </p:stCondLst>
                                        </p:cTn>
                                        <p:tgtEl>
                                          <p:spTgt spid="18"/>
                                        </p:tgtEl>
                                        <p:attrNameLst>
                                          <p:attrName>ppt_w</p:attrName>
                                        </p:attrNameLst>
                                      </p:cBhvr>
                                    </p:anim>
                                    <p:anim by="(#ppt_w*0.50)" calcmode="lin" valueType="num">
                                      <p:cBhvr>
                                        <p:cTn id="21" dur="500" decel="50000" autoRev="1" fill="hold">
                                          <p:stCondLst>
                                            <p:cond delay="0"/>
                                          </p:stCondLst>
                                        </p:cTn>
                                        <p:tgtEl>
                                          <p:spTgt spid="18"/>
                                        </p:tgtEl>
                                        <p:attrNameLst>
                                          <p:attrName>ppt_x</p:attrName>
                                        </p:attrNameLst>
                                      </p:cBhvr>
                                    </p:anim>
                                    <p:anim from="(-#ppt_h/2)" to="(#ppt_y)" calcmode="lin" valueType="num">
                                      <p:cBhvr>
                                        <p:cTn id="22" dur="1000" fill="hold">
                                          <p:stCondLst>
                                            <p:cond delay="0"/>
                                          </p:stCondLst>
                                        </p:cTn>
                                        <p:tgtEl>
                                          <p:spTgt spid="18"/>
                                        </p:tgtEl>
                                        <p:attrNameLst>
                                          <p:attrName>ppt_y</p:attrName>
                                        </p:attrNameLst>
                                      </p:cBhvr>
                                    </p:anim>
                                    <p:animRot by="21600000">
                                      <p:cBhvr>
                                        <p:cTn id="23" dur="1000" fill="hold">
                                          <p:stCondLst>
                                            <p:cond delay="0"/>
                                          </p:stCondLst>
                                        </p:cTn>
                                        <p:tgtEl>
                                          <p:spTgt spid="18"/>
                                        </p:tgtEl>
                                        <p:attrNameLst>
                                          <p:attrName>r</p:attrName>
                                        </p:attrNameLst>
                                      </p:cBhvr>
                                    </p:animRot>
                                  </p:childTnLst>
                                </p:cTn>
                              </p:par>
                            </p:childTnLst>
                          </p:cTn>
                        </p:par>
                        <p:par>
                          <p:cTn id="24" fill="hold">
                            <p:stCondLst>
                              <p:cond delay="93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 presetClass="mediacall" presetSubtype="0" fill="hold" nodeType="withEffect">
                                  <p:stCondLst>
                                    <p:cond delay="1000"/>
                                  </p:stCondLst>
                                  <p:childTnLst>
                                    <p:cmd type="call" cmd="playFrom(0.0)">
                                      <p:cBhvr>
                                        <p:cTn id="29" dur="6220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30" repeatCount="indefinite" fill="hold" display="0">
                  <p:stCondLst>
                    <p:cond delay="indefinite"/>
                  </p:stCondLst>
                  <p:endCondLst>
                    <p:cond evt="onStopAudio" delay="0">
                      <p:tgtEl>
                        <p:sldTgt/>
                      </p:tgtEl>
                    </p:cond>
                  </p:endCondLst>
                </p:cTn>
                <p:tgtEl>
                  <p:spTgt spid="25"/>
                </p:tgtEl>
              </p:cMediaNode>
            </p:audio>
            <p:audio>
              <p:cMediaNode vol="100000">
                <p:cTn id="31" fill="hold" display="0">
                  <p:stCondLst>
                    <p:cond delay="indefinite"/>
                  </p:stCondLst>
                  <p:endCondLst>
                    <p:cond evt="onStopAudio" delay="0">
                      <p:tgtEl>
                        <p:sldTgt/>
                      </p:tgtEl>
                    </p:cond>
                  </p:endCondLst>
                </p:cTn>
                <p:tgtEl>
                  <p:spTgt spid="20"/>
                </p:tgtEl>
              </p:cMediaNode>
            </p:audio>
          </p:childTnLst>
        </p:cTn>
      </p:par>
    </p:tnLst>
    <p:bldLst>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29539" y="345008"/>
            <a:ext cx="9004204" cy="625183"/>
            <a:chOff x="994820" y="496392"/>
            <a:chExt cx="5706059" cy="625183"/>
          </a:xfrm>
        </p:grpSpPr>
        <p:grpSp>
          <p:nvGrpSpPr>
            <p:cNvPr id="93" name="组合 92"/>
            <p:cNvGrpSpPr/>
            <p:nvPr/>
          </p:nvGrpSpPr>
          <p:grpSpPr>
            <a:xfrm>
              <a:off x="994820" y="626210"/>
              <a:ext cx="5706059" cy="495365"/>
              <a:chOff x="3532280" y="5381090"/>
              <a:chExt cx="5706059" cy="495365"/>
            </a:xfrm>
          </p:grpSpPr>
          <p:sp>
            <p:nvSpPr>
              <p:cNvPr id="95" name="Freeform 34"/>
              <p:cNvSpPr>
                <a:spLocks noEditPoints="1"/>
              </p:cNvSpPr>
              <p:nvPr/>
            </p:nvSpPr>
            <p:spPr bwMode="auto">
              <a:xfrm>
                <a:off x="8753372" y="5381090"/>
                <a:ext cx="48496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5" y="496392"/>
              <a:ext cx="4808457" cy="584775"/>
            </a:xfrm>
            <a:prstGeom prst="rect">
              <a:avLst/>
            </a:prstGeom>
            <a:noFill/>
          </p:spPr>
          <p:txBody>
            <a:bodyPr wrap="square" rtlCol="0">
              <a:spAutoFit/>
            </a:bodyPr>
            <a:lstStyle/>
            <a:p>
              <a:r>
                <a:rPr lang="en-US" altLang="zh-CN" sz="32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2</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dạng</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vật</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trên</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lục</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địa</a:t>
              </a:r>
              <a:endParaRPr lang="zh-CN" altLang="en-US" sz="32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104" name="TextBox 103"/>
          <p:cNvSpPr txBox="1"/>
          <p:nvPr/>
        </p:nvSpPr>
        <p:spPr>
          <a:xfrm>
            <a:off x="404581" y="4320819"/>
            <a:ext cx="11222181" cy="1938992"/>
          </a:xfrm>
          <a:prstGeom prst="rect">
            <a:avLst/>
          </a:prstGeom>
          <a:noFill/>
        </p:spPr>
        <p:txBody>
          <a:bodyPr wrap="square" rtlCol="0">
            <a:spAutoFit/>
          </a:bodyPr>
          <a:lstStyle/>
          <a:p>
            <a:pPr algn="just">
              <a:spcAft>
                <a:spcPts val="0"/>
              </a:spcAft>
            </a:pPr>
            <a:r>
              <a:rPr lang="nl-NL" sz="2400" b="1" dirty="0">
                <a:solidFill>
                  <a:srgbClr val="FFFF00"/>
                </a:solidFill>
                <a:latin typeface="Times New Roman" panose="02020603050405020304" pitchFamily="18" charset="0"/>
                <a:ea typeface="Calibri"/>
                <a:cs typeface="Times New Roman" panose="02020603050405020304" pitchFamily="18" charset="0"/>
              </a:rPr>
              <a:t>Đọc thông tin </a:t>
            </a:r>
            <a:r>
              <a:rPr lang="nl-NL" sz="2400" b="1" dirty="0" smtClean="0">
                <a:solidFill>
                  <a:srgbClr val="FFFF00"/>
                </a:solidFill>
                <a:latin typeface="Times New Roman" panose="02020603050405020304" pitchFamily="18" charset="0"/>
                <a:ea typeface="Calibri"/>
                <a:cs typeface="Times New Roman" panose="02020603050405020304" pitchFamily="18" charset="0"/>
              </a:rPr>
              <a:t>SGK  và quan sát các </a:t>
            </a:r>
            <a:r>
              <a:rPr lang="nl-NL" sz="2400" b="1" dirty="0">
                <a:solidFill>
                  <a:srgbClr val="FFFF00"/>
                </a:solidFill>
                <a:latin typeface="Times New Roman" panose="02020603050405020304" pitchFamily="18" charset="0"/>
                <a:ea typeface="Calibri"/>
                <a:cs typeface="Times New Roman" panose="02020603050405020304" pitchFamily="18" charset="0"/>
              </a:rPr>
              <a:t>hình ảnh </a:t>
            </a:r>
            <a:r>
              <a:rPr lang="nl-NL" sz="2400" b="1" dirty="0" smtClean="0">
                <a:solidFill>
                  <a:srgbClr val="FFFF00"/>
                </a:solidFill>
                <a:latin typeface="Times New Roman" panose="02020603050405020304" pitchFamily="18" charset="0"/>
                <a:ea typeface="Calibri"/>
                <a:cs typeface="Times New Roman" panose="02020603050405020304" pitchFamily="18" charset="0"/>
              </a:rPr>
              <a:t>trong hình 2, </a:t>
            </a:r>
            <a:r>
              <a:rPr lang="nl-NL" sz="2400" b="1" dirty="0">
                <a:solidFill>
                  <a:srgbClr val="FFFF00"/>
                </a:solidFill>
                <a:latin typeface="Times New Roman" panose="02020603050405020304" pitchFamily="18" charset="0"/>
                <a:ea typeface="Calibri"/>
                <a:cs typeface="Times New Roman" panose="02020603050405020304" pitchFamily="18" charset="0"/>
              </a:rPr>
              <a:t>em hãy:</a:t>
            </a:r>
            <a:endParaRPr lang="en-US" sz="2400" dirty="0">
              <a:solidFill>
                <a:srgbClr val="FFFF00"/>
              </a:solidFill>
              <a:latin typeface="Times New Roman" panose="02020603050405020304" pitchFamily="18" charset="0"/>
              <a:ea typeface="Calibri"/>
              <a:cs typeface="Times New Roman" panose="02020603050405020304" pitchFamily="18" charset="0"/>
            </a:endParaRPr>
          </a:p>
          <a:p>
            <a:pPr algn="just">
              <a:spcAft>
                <a:spcPts val="0"/>
              </a:spcAft>
            </a:pPr>
            <a:r>
              <a:rPr lang="nl-NL" sz="2400" b="1" dirty="0">
                <a:solidFill>
                  <a:srgbClr val="FFFF00"/>
                </a:solidFill>
                <a:latin typeface="Times New Roman" panose="02020603050405020304" pitchFamily="18" charset="0"/>
                <a:ea typeface="Calibri"/>
                <a:cs typeface="Times New Roman" panose="02020603050405020304" pitchFamily="18" charset="0"/>
              </a:rPr>
              <a:t>1. Nguyên nhân dẫn đến sự đa dạng của sinh vật trên lục địa.</a:t>
            </a:r>
            <a:endParaRPr lang="en-US" sz="2400" dirty="0">
              <a:solidFill>
                <a:srgbClr val="FFFF00"/>
              </a:solidFill>
              <a:latin typeface="Times New Roman" panose="02020603050405020304" pitchFamily="18" charset="0"/>
              <a:ea typeface="Calibri"/>
              <a:cs typeface="Times New Roman" panose="02020603050405020304" pitchFamily="18" charset="0"/>
            </a:endParaRPr>
          </a:p>
          <a:p>
            <a:pPr algn="just">
              <a:spcAft>
                <a:spcPts val="0"/>
              </a:spcAft>
            </a:pPr>
            <a:r>
              <a:rPr lang="nl-NL" sz="2400" b="1" dirty="0">
                <a:solidFill>
                  <a:srgbClr val="FFFF00"/>
                </a:solidFill>
                <a:latin typeface="Times New Roman" panose="02020603050405020304" pitchFamily="18" charset="0"/>
                <a:ea typeface="Calibri"/>
                <a:cs typeface="Times New Roman" panose="02020603050405020304" pitchFamily="18" charset="0"/>
              </a:rPr>
              <a:t>2. Kể tên một số loài thực vật, động vật ở các đới mà em biết.</a:t>
            </a:r>
            <a:endParaRPr lang="en-US" sz="2400" dirty="0">
              <a:solidFill>
                <a:srgbClr val="FFFF00"/>
              </a:solidFill>
              <a:latin typeface="Times New Roman" panose="02020603050405020304" pitchFamily="18" charset="0"/>
              <a:ea typeface="Calibri"/>
              <a:cs typeface="Times New Roman" panose="02020603050405020304" pitchFamily="18" charset="0"/>
            </a:endParaRPr>
          </a:p>
          <a:p>
            <a:pPr algn="just">
              <a:spcAft>
                <a:spcPts val="0"/>
              </a:spcAft>
            </a:pPr>
            <a:r>
              <a:rPr lang="nl-NL" sz="2400" b="1" dirty="0">
                <a:solidFill>
                  <a:srgbClr val="FFFF00"/>
                </a:solidFill>
                <a:latin typeface="Times New Roman" panose="02020603050405020304" pitchFamily="18" charset="0"/>
                <a:ea typeface="Calibri"/>
                <a:cs typeface="Times New Roman" panose="02020603050405020304" pitchFamily="18" charset="0"/>
              </a:rPr>
              <a:t>3. Nêu sự khác nhau về thực vật giữa rừng mưa nhiệt đới với rừng lá kim và đài nguyên</a:t>
            </a:r>
            <a:r>
              <a:rPr lang="nl-NL" sz="2400" b="1" dirty="0" smtClean="0">
                <a:solidFill>
                  <a:srgbClr val="FFFF00"/>
                </a:solidFill>
                <a:latin typeface="Times New Roman" panose="02020603050405020304" pitchFamily="18" charset="0"/>
                <a:ea typeface="Calibri"/>
                <a:cs typeface="Times New Roman" panose="02020603050405020304" pitchFamily="18" charset="0"/>
              </a:rPr>
              <a:t>.</a:t>
            </a:r>
            <a:endParaRPr lang="en-US" sz="2400" dirty="0">
              <a:solidFill>
                <a:srgbClr val="FFFF00"/>
              </a:solidFill>
              <a:latin typeface="Times New Roman" panose="02020603050405020304" pitchFamily="18" charset="0"/>
              <a:ea typeface="Calibri"/>
              <a:cs typeface="Times New Roman" panose="02020603050405020304" pitchFamily="18"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454" y="1059601"/>
            <a:ext cx="9836436" cy="3135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7130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circle(in)">
                                      <p:cBhvr>
                                        <p:cTn id="7"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29539" y="345008"/>
            <a:ext cx="9004204" cy="625183"/>
            <a:chOff x="994820" y="496392"/>
            <a:chExt cx="5706059" cy="625183"/>
          </a:xfrm>
        </p:grpSpPr>
        <p:grpSp>
          <p:nvGrpSpPr>
            <p:cNvPr id="93" name="组合 92"/>
            <p:cNvGrpSpPr/>
            <p:nvPr/>
          </p:nvGrpSpPr>
          <p:grpSpPr>
            <a:xfrm>
              <a:off x="994820" y="626210"/>
              <a:ext cx="5706059" cy="495365"/>
              <a:chOff x="3532280" y="5381090"/>
              <a:chExt cx="5706059" cy="495365"/>
            </a:xfrm>
          </p:grpSpPr>
          <p:sp>
            <p:nvSpPr>
              <p:cNvPr id="95" name="Freeform 34"/>
              <p:cNvSpPr>
                <a:spLocks noEditPoints="1"/>
              </p:cNvSpPr>
              <p:nvPr/>
            </p:nvSpPr>
            <p:spPr bwMode="auto">
              <a:xfrm>
                <a:off x="8753372" y="5381090"/>
                <a:ext cx="48496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5" y="496392"/>
              <a:ext cx="4808457" cy="584775"/>
            </a:xfrm>
            <a:prstGeom prst="rect">
              <a:avLst/>
            </a:prstGeom>
            <a:noFill/>
          </p:spPr>
          <p:txBody>
            <a:bodyPr wrap="square" rtlCol="0">
              <a:spAutoFit/>
            </a:bodyPr>
            <a:lstStyle/>
            <a:p>
              <a:r>
                <a:rPr lang="en-US" altLang="zh-CN" sz="32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2</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dạng</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vật</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trên</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lục</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địa</a:t>
              </a:r>
              <a:endParaRPr lang="zh-CN" altLang="en-US" sz="32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104" name="TextBox 103"/>
          <p:cNvSpPr txBox="1"/>
          <p:nvPr/>
        </p:nvSpPr>
        <p:spPr>
          <a:xfrm>
            <a:off x="508820" y="4761696"/>
            <a:ext cx="11222181" cy="584775"/>
          </a:xfrm>
          <a:prstGeom prst="rect">
            <a:avLst/>
          </a:prstGeom>
          <a:noFill/>
        </p:spPr>
        <p:txBody>
          <a:bodyPr wrap="square" rtlCol="0">
            <a:spAutoFit/>
          </a:bodyPr>
          <a:lstStyle/>
          <a:p>
            <a:pPr algn="ctr">
              <a:spcAft>
                <a:spcPts val="0"/>
              </a:spcAft>
            </a:pPr>
            <a:r>
              <a:rPr lang="nl-NL" sz="3200" b="1" dirty="0">
                <a:solidFill>
                  <a:srgbClr val="FFFF00"/>
                </a:solidFill>
                <a:latin typeface="Times New Roman"/>
                <a:ea typeface="Calibri"/>
                <a:cs typeface="Times New Roman"/>
              </a:rPr>
              <a:t>Nguyên nhân dẫn đến sự đa dạng của sinh vật trên lục </a:t>
            </a:r>
            <a:r>
              <a:rPr lang="nl-NL" sz="3200" b="1" dirty="0" smtClean="0">
                <a:solidFill>
                  <a:srgbClr val="FFFF00"/>
                </a:solidFill>
                <a:latin typeface="Times New Roman"/>
                <a:ea typeface="Calibri"/>
                <a:cs typeface="Times New Roman"/>
              </a:rPr>
              <a:t>địa?</a:t>
            </a:r>
            <a:endParaRPr lang="en-US" sz="3200" b="1" i="1" dirty="0" smtClean="0">
              <a:solidFill>
                <a:srgbClr val="FFFF00"/>
              </a:solidFill>
              <a:latin typeface="Times New Roman"/>
              <a:ea typeface="Calibri"/>
              <a:cs typeface="Times New Roman"/>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680" y="1251449"/>
            <a:ext cx="10478462" cy="3340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992874" y="5648029"/>
            <a:ext cx="7573484" cy="584775"/>
          </a:xfrm>
          <a:prstGeom prst="rect">
            <a:avLst/>
          </a:prstGeom>
        </p:spPr>
        <p:txBody>
          <a:bodyPr wrap="none">
            <a:spAutoFit/>
          </a:bodyPr>
          <a:lstStyle/>
          <a:p>
            <a:pPr lvl="0" algn="just"/>
            <a:r>
              <a:rPr lang="en-US" sz="3200" b="1" dirty="0">
                <a:solidFill>
                  <a:prstClr val="white"/>
                </a:solidFill>
                <a:latin typeface="Times New Roman"/>
                <a:ea typeface="Calibri"/>
                <a:cs typeface="Times New Roman"/>
              </a:rPr>
              <a:t>Do </a:t>
            </a:r>
            <a:r>
              <a:rPr lang="en-US" sz="3200" b="1" dirty="0" err="1">
                <a:solidFill>
                  <a:prstClr val="white"/>
                </a:solidFill>
                <a:latin typeface="Times New Roman"/>
                <a:ea typeface="Calibri"/>
                <a:cs typeface="Times New Roman"/>
              </a:rPr>
              <a:t>sự</a:t>
            </a:r>
            <a:r>
              <a:rPr lang="en-US" sz="3200" b="1" dirty="0">
                <a:solidFill>
                  <a:prstClr val="white"/>
                </a:solidFill>
                <a:latin typeface="Times New Roman"/>
                <a:ea typeface="Calibri"/>
                <a:cs typeface="Times New Roman"/>
              </a:rPr>
              <a:t> </a:t>
            </a:r>
            <a:r>
              <a:rPr lang="en-US" sz="3200" b="1" dirty="0" err="1">
                <a:solidFill>
                  <a:prstClr val="white"/>
                </a:solidFill>
                <a:latin typeface="Times New Roman"/>
                <a:ea typeface="Calibri"/>
                <a:cs typeface="Times New Roman"/>
              </a:rPr>
              <a:t>khác</a:t>
            </a:r>
            <a:r>
              <a:rPr lang="en-US" sz="3200" b="1" dirty="0">
                <a:solidFill>
                  <a:prstClr val="white"/>
                </a:solidFill>
                <a:latin typeface="Times New Roman"/>
                <a:ea typeface="Calibri"/>
                <a:cs typeface="Times New Roman"/>
              </a:rPr>
              <a:t> </a:t>
            </a:r>
            <a:r>
              <a:rPr lang="en-US" sz="3200" b="1" dirty="0" err="1">
                <a:solidFill>
                  <a:prstClr val="white"/>
                </a:solidFill>
                <a:latin typeface="Times New Roman"/>
                <a:ea typeface="Calibri"/>
                <a:cs typeface="Times New Roman"/>
              </a:rPr>
              <a:t>nhau</a:t>
            </a:r>
            <a:r>
              <a:rPr lang="en-US" sz="3200" b="1" dirty="0">
                <a:solidFill>
                  <a:prstClr val="white"/>
                </a:solidFill>
                <a:latin typeface="Times New Roman"/>
                <a:ea typeface="Calibri"/>
                <a:cs typeface="Times New Roman"/>
              </a:rPr>
              <a:t> </a:t>
            </a:r>
            <a:r>
              <a:rPr lang="en-US" sz="3200" b="1" dirty="0" err="1">
                <a:solidFill>
                  <a:prstClr val="white"/>
                </a:solidFill>
                <a:latin typeface="Times New Roman"/>
                <a:ea typeface="Calibri"/>
                <a:cs typeface="Times New Roman"/>
              </a:rPr>
              <a:t>về</a:t>
            </a:r>
            <a:r>
              <a:rPr lang="en-US" sz="3200" b="1" dirty="0">
                <a:solidFill>
                  <a:prstClr val="white"/>
                </a:solidFill>
                <a:latin typeface="Times New Roman"/>
                <a:ea typeface="Calibri"/>
                <a:cs typeface="Times New Roman"/>
              </a:rPr>
              <a:t> </a:t>
            </a:r>
            <a:r>
              <a:rPr lang="en-US" sz="3200" b="1" dirty="0" err="1">
                <a:solidFill>
                  <a:prstClr val="white"/>
                </a:solidFill>
                <a:latin typeface="Times New Roman"/>
                <a:ea typeface="Calibri"/>
                <a:cs typeface="Times New Roman"/>
              </a:rPr>
              <a:t>khí</a:t>
            </a:r>
            <a:r>
              <a:rPr lang="en-US" sz="3200" b="1" dirty="0">
                <a:solidFill>
                  <a:prstClr val="white"/>
                </a:solidFill>
                <a:latin typeface="Times New Roman"/>
                <a:ea typeface="Calibri"/>
                <a:cs typeface="Times New Roman"/>
              </a:rPr>
              <a:t> </a:t>
            </a:r>
            <a:r>
              <a:rPr lang="en-US" sz="3200" b="1" dirty="0" err="1">
                <a:solidFill>
                  <a:prstClr val="white"/>
                </a:solidFill>
                <a:latin typeface="Times New Roman"/>
                <a:ea typeface="Calibri"/>
                <a:cs typeface="Times New Roman"/>
              </a:rPr>
              <a:t>hậu</a:t>
            </a:r>
            <a:r>
              <a:rPr lang="en-US" sz="3200" b="1" dirty="0">
                <a:solidFill>
                  <a:prstClr val="white"/>
                </a:solidFill>
                <a:latin typeface="Times New Roman"/>
                <a:ea typeface="Calibri"/>
                <a:cs typeface="Times New Roman"/>
              </a:rPr>
              <a:t> </a:t>
            </a:r>
            <a:r>
              <a:rPr lang="en-US" sz="3200" b="1" dirty="0" err="1">
                <a:solidFill>
                  <a:prstClr val="white"/>
                </a:solidFill>
                <a:latin typeface="Times New Roman"/>
                <a:ea typeface="Calibri"/>
                <a:cs typeface="Times New Roman"/>
              </a:rPr>
              <a:t>trên</a:t>
            </a:r>
            <a:r>
              <a:rPr lang="en-US" sz="3200" b="1" dirty="0">
                <a:solidFill>
                  <a:prstClr val="white"/>
                </a:solidFill>
                <a:latin typeface="Times New Roman"/>
                <a:ea typeface="Calibri"/>
                <a:cs typeface="Times New Roman"/>
              </a:rPr>
              <a:t> </a:t>
            </a:r>
            <a:r>
              <a:rPr lang="en-US" sz="3200" b="1" dirty="0" err="1">
                <a:solidFill>
                  <a:prstClr val="white"/>
                </a:solidFill>
                <a:latin typeface="Times New Roman"/>
                <a:ea typeface="Calibri"/>
                <a:cs typeface="Times New Roman"/>
              </a:rPr>
              <a:t>Trái</a:t>
            </a:r>
            <a:r>
              <a:rPr lang="en-US" sz="3200" b="1" dirty="0">
                <a:solidFill>
                  <a:prstClr val="white"/>
                </a:solidFill>
                <a:latin typeface="Times New Roman"/>
                <a:ea typeface="Calibri"/>
                <a:cs typeface="Times New Roman"/>
              </a:rPr>
              <a:t> </a:t>
            </a:r>
            <a:r>
              <a:rPr lang="en-US" sz="3200" b="1" dirty="0" err="1">
                <a:solidFill>
                  <a:prstClr val="white"/>
                </a:solidFill>
                <a:latin typeface="Times New Roman"/>
                <a:ea typeface="Calibri"/>
                <a:cs typeface="Times New Roman"/>
              </a:rPr>
              <a:t>Đất</a:t>
            </a:r>
            <a:r>
              <a:rPr lang="en-US" sz="3200" b="1" dirty="0">
                <a:solidFill>
                  <a:prstClr val="white"/>
                </a:solidFill>
                <a:latin typeface="Times New Roman"/>
                <a:ea typeface="Calibri"/>
                <a:cs typeface="Times New Roman"/>
              </a:rPr>
              <a:t>.</a:t>
            </a:r>
            <a:endParaRPr lang="en-US" sz="3200" b="1" dirty="0">
              <a:solidFill>
                <a:prstClr val="white"/>
              </a:solidFill>
              <a:latin typeface="Calibri"/>
              <a:ea typeface="Calibri"/>
              <a:cs typeface="Times New Roman"/>
            </a:endParaRPr>
          </a:p>
        </p:txBody>
      </p:sp>
    </p:spTree>
    <p:extLst>
      <p:ext uri="{BB962C8B-B14F-4D97-AF65-F5344CB8AC3E}">
        <p14:creationId xmlns:p14="http://schemas.microsoft.com/office/powerpoint/2010/main" val="2733184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29539" y="345008"/>
            <a:ext cx="9004204" cy="625183"/>
            <a:chOff x="994820" y="496392"/>
            <a:chExt cx="5706059" cy="625183"/>
          </a:xfrm>
        </p:grpSpPr>
        <p:grpSp>
          <p:nvGrpSpPr>
            <p:cNvPr id="93" name="组合 92"/>
            <p:cNvGrpSpPr/>
            <p:nvPr/>
          </p:nvGrpSpPr>
          <p:grpSpPr>
            <a:xfrm>
              <a:off x="994820" y="626210"/>
              <a:ext cx="5706059" cy="495365"/>
              <a:chOff x="3532280" y="5381090"/>
              <a:chExt cx="5706059" cy="495365"/>
            </a:xfrm>
          </p:grpSpPr>
          <p:sp>
            <p:nvSpPr>
              <p:cNvPr id="95" name="Freeform 34"/>
              <p:cNvSpPr>
                <a:spLocks noEditPoints="1"/>
              </p:cNvSpPr>
              <p:nvPr/>
            </p:nvSpPr>
            <p:spPr bwMode="auto">
              <a:xfrm>
                <a:off x="8753372" y="5381090"/>
                <a:ext cx="48496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5" y="496392"/>
              <a:ext cx="4808457" cy="584775"/>
            </a:xfrm>
            <a:prstGeom prst="rect">
              <a:avLst/>
            </a:prstGeom>
            <a:noFill/>
          </p:spPr>
          <p:txBody>
            <a:bodyPr wrap="square" rtlCol="0">
              <a:spAutoFit/>
            </a:bodyPr>
            <a:lstStyle/>
            <a:p>
              <a:r>
                <a:rPr lang="en-US" altLang="zh-CN" sz="32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2</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dạng</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vật</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trên</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lục</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địa</a:t>
              </a:r>
              <a:endParaRPr lang="zh-CN" altLang="en-US" sz="32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2" name="Rectangle 1"/>
          <p:cNvSpPr/>
          <p:nvPr/>
        </p:nvSpPr>
        <p:spPr>
          <a:xfrm>
            <a:off x="229539" y="1194258"/>
            <a:ext cx="11115305" cy="584775"/>
          </a:xfrm>
          <a:prstGeom prst="rect">
            <a:avLst/>
          </a:prstGeom>
        </p:spPr>
        <p:txBody>
          <a:bodyPr wrap="square">
            <a:spAutoFit/>
          </a:bodyPr>
          <a:lstStyle/>
          <a:p>
            <a:pPr lvl="0" algn="ctr"/>
            <a:r>
              <a:rPr lang="nl-NL" sz="3200" b="1" dirty="0">
                <a:solidFill>
                  <a:srgbClr val="FFFF00"/>
                </a:solidFill>
                <a:latin typeface="Times New Roman"/>
                <a:ea typeface="Calibri"/>
                <a:cs typeface="Times New Roman"/>
              </a:rPr>
              <a:t>Kể tên một số loài thực vật, động vật ở các đới mà em biết.</a:t>
            </a:r>
            <a:endParaRPr lang="en-US" sz="3200" dirty="0">
              <a:solidFill>
                <a:srgbClr val="FFFF00"/>
              </a:solidFill>
              <a:latin typeface="Calibri"/>
              <a:ea typeface="Calibri"/>
              <a:cs typeface="Times New Roman"/>
            </a:endParaRPr>
          </a:p>
        </p:txBody>
      </p:sp>
      <p:sp>
        <p:nvSpPr>
          <p:cNvPr id="3" name="Rectangle 2"/>
          <p:cNvSpPr/>
          <p:nvPr/>
        </p:nvSpPr>
        <p:spPr>
          <a:xfrm>
            <a:off x="880680" y="1779033"/>
            <a:ext cx="10818929" cy="4524315"/>
          </a:xfrm>
          <a:prstGeom prst="rect">
            <a:avLst/>
          </a:prstGeom>
        </p:spPr>
        <p:txBody>
          <a:bodyPr wrap="square">
            <a:spAutoFit/>
          </a:bodyPr>
          <a:lstStyle/>
          <a:p>
            <a:pPr algn="just"/>
            <a:r>
              <a:rPr lang="vi-VN" sz="3200" b="1" dirty="0">
                <a:solidFill>
                  <a:schemeClr val="bg1"/>
                </a:solidFill>
                <a:latin typeface="Times New Roman" panose="02020603050405020304" pitchFamily="18" charset="0"/>
                <a:cs typeface="Times New Roman" panose="02020603050405020304" pitchFamily="18" charset="0"/>
              </a:rPr>
              <a:t>- Đới nóng</a:t>
            </a:r>
          </a:p>
          <a:p>
            <a:pPr algn="just"/>
            <a:r>
              <a:rPr lang="vi-VN" sz="3200" b="1" dirty="0">
                <a:solidFill>
                  <a:schemeClr val="bg1"/>
                </a:solidFill>
                <a:latin typeface="Times New Roman" panose="02020603050405020304" pitchFamily="18" charset="0"/>
                <a:cs typeface="Times New Roman" panose="02020603050405020304" pitchFamily="18" charset="0"/>
              </a:rPr>
              <a:t>+ Động vật: </a:t>
            </a:r>
            <a:r>
              <a:rPr lang="en-US" sz="3200" b="1" dirty="0" err="1" smtClean="0">
                <a:solidFill>
                  <a:schemeClr val="bg1"/>
                </a:solidFill>
                <a:latin typeface="Times New Roman" panose="02020603050405020304" pitchFamily="18" charset="0"/>
                <a:cs typeface="Times New Roman" panose="02020603050405020304" pitchFamily="18" charset="0"/>
              </a:rPr>
              <a:t>voi</a:t>
            </a:r>
            <a:r>
              <a:rPr lang="en-US" sz="3200" b="1" dirty="0" smtClean="0">
                <a:solidFill>
                  <a:schemeClr val="bg1"/>
                </a:solidFill>
                <a:latin typeface="Times New Roman" panose="02020603050405020304" pitchFamily="18" charset="0"/>
                <a:cs typeface="Times New Roman" panose="02020603050405020304" pitchFamily="18" charset="0"/>
              </a:rPr>
              <a:t>, </a:t>
            </a:r>
            <a:r>
              <a:rPr lang="vi-VN" sz="3200" b="1" dirty="0" smtClean="0">
                <a:solidFill>
                  <a:schemeClr val="bg1"/>
                </a:solidFill>
                <a:latin typeface="Times New Roman" panose="02020603050405020304" pitchFamily="18" charset="0"/>
                <a:cs typeface="Times New Roman" panose="02020603050405020304" pitchFamily="18" charset="0"/>
              </a:rPr>
              <a:t>ngựa</a:t>
            </a:r>
            <a:r>
              <a:rPr lang="vi-VN" sz="3200" b="1" dirty="0">
                <a:solidFill>
                  <a:schemeClr val="bg1"/>
                </a:solidFill>
                <a:latin typeface="Times New Roman" panose="02020603050405020304" pitchFamily="18" charset="0"/>
                <a:cs typeface="Times New Roman" panose="02020603050405020304" pitchFamily="18" charset="0"/>
              </a:rPr>
              <a:t>, khỉ, nai, </a:t>
            </a:r>
            <a:r>
              <a:rPr lang="en-US" sz="3200" b="1" dirty="0" err="1" smtClean="0">
                <a:solidFill>
                  <a:schemeClr val="bg1"/>
                </a:solidFill>
                <a:latin typeface="Times New Roman" panose="02020603050405020304" pitchFamily="18" charset="0"/>
                <a:cs typeface="Times New Roman" panose="02020603050405020304" pitchFamily="18" charset="0"/>
              </a:rPr>
              <a:t>sư</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tử</a:t>
            </a:r>
            <a:r>
              <a:rPr lang="vi-VN"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báo</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gấm</a:t>
            </a:r>
            <a:r>
              <a:rPr lang="vi-VN" sz="3200" b="1" dirty="0" smtClean="0">
                <a:solidFill>
                  <a:schemeClr val="bg1"/>
                </a:solidFill>
                <a:latin typeface="Times New Roman" panose="02020603050405020304" pitchFamily="18" charset="0"/>
                <a:cs typeface="Times New Roman" panose="02020603050405020304" pitchFamily="18" charset="0"/>
              </a:rPr>
              <a:t>, </a:t>
            </a:r>
            <a:r>
              <a:rPr lang="vi-VN" sz="3200" b="1" dirty="0">
                <a:solidFill>
                  <a:schemeClr val="bg1"/>
                </a:solidFill>
                <a:latin typeface="Times New Roman" panose="02020603050405020304" pitchFamily="18" charset="0"/>
                <a:cs typeface="Times New Roman" panose="02020603050405020304" pitchFamily="18" charset="0"/>
              </a:rPr>
              <a:t>tê </a:t>
            </a:r>
            <a:r>
              <a:rPr lang="vi-VN" sz="3200" b="1" dirty="0" smtClean="0">
                <a:solidFill>
                  <a:schemeClr val="bg1"/>
                </a:solidFill>
                <a:latin typeface="Times New Roman" panose="02020603050405020304" pitchFamily="18" charset="0"/>
                <a:cs typeface="Times New Roman" panose="02020603050405020304" pitchFamily="18" charset="0"/>
              </a:rPr>
              <a:t>giác, </a:t>
            </a:r>
            <a:r>
              <a:rPr lang="vi-VN" sz="3200" b="1" dirty="0">
                <a:solidFill>
                  <a:schemeClr val="bg1"/>
                </a:solidFill>
                <a:latin typeface="Times New Roman" panose="02020603050405020304" pitchFamily="18" charset="0"/>
                <a:cs typeface="Times New Roman" panose="02020603050405020304" pitchFamily="18" charset="0"/>
              </a:rPr>
              <a:t>sóc,...</a:t>
            </a:r>
          </a:p>
          <a:p>
            <a:pPr algn="just"/>
            <a:r>
              <a:rPr lang="vi-VN" sz="3200" b="1" dirty="0">
                <a:solidFill>
                  <a:schemeClr val="bg1"/>
                </a:solidFill>
                <a:latin typeface="Times New Roman" panose="02020603050405020304" pitchFamily="18" charset="0"/>
                <a:cs typeface="Times New Roman" panose="02020603050405020304" pitchFamily="18" charset="0"/>
              </a:rPr>
              <a:t>+ Thực vật: xa van, lim, sến, táu, dừa, </a:t>
            </a:r>
            <a:r>
              <a:rPr lang="vi-VN" sz="3200" b="1" dirty="0" smtClean="0">
                <a:solidFill>
                  <a:schemeClr val="bg1"/>
                </a:solidFill>
                <a:latin typeface="Times New Roman" panose="02020603050405020304" pitchFamily="18" charset="0"/>
                <a:cs typeface="Times New Roman" panose="02020603050405020304" pitchFamily="18" charset="0"/>
              </a:rPr>
              <a:t>cao </a:t>
            </a:r>
            <a:r>
              <a:rPr lang="vi-VN" sz="3200" b="1" dirty="0">
                <a:solidFill>
                  <a:schemeClr val="bg1"/>
                </a:solidFill>
                <a:latin typeface="Times New Roman" panose="02020603050405020304" pitchFamily="18" charset="0"/>
                <a:cs typeface="Times New Roman" panose="02020603050405020304" pitchFamily="18" charset="0"/>
              </a:rPr>
              <a:t>su, hồ </a:t>
            </a:r>
            <a:r>
              <a:rPr lang="vi-VN" sz="3200" b="1" dirty="0" smtClean="0">
                <a:solidFill>
                  <a:schemeClr val="bg1"/>
                </a:solidFill>
                <a:latin typeface="Times New Roman" panose="02020603050405020304" pitchFamily="18" charset="0"/>
                <a:cs typeface="Times New Roman" panose="02020603050405020304" pitchFamily="18" charset="0"/>
              </a:rPr>
              <a:t>tiêu,...</a:t>
            </a:r>
            <a:endParaRPr lang="vi-VN" sz="3200" b="1" dirty="0">
              <a:solidFill>
                <a:schemeClr val="bg1"/>
              </a:solidFill>
              <a:latin typeface="Times New Roman" panose="02020603050405020304" pitchFamily="18" charset="0"/>
              <a:cs typeface="Times New Roman" panose="02020603050405020304" pitchFamily="18" charset="0"/>
            </a:endParaRPr>
          </a:p>
          <a:p>
            <a:pPr algn="just"/>
            <a:r>
              <a:rPr lang="vi-VN" sz="3200" b="1" dirty="0">
                <a:solidFill>
                  <a:schemeClr val="bg1"/>
                </a:solidFill>
                <a:latin typeface="Times New Roman" panose="02020603050405020304" pitchFamily="18" charset="0"/>
                <a:cs typeface="Times New Roman" panose="02020603050405020304" pitchFamily="18" charset="0"/>
              </a:rPr>
              <a:t>- Đới ôn hòa</a:t>
            </a:r>
          </a:p>
          <a:p>
            <a:pPr algn="just"/>
            <a:r>
              <a:rPr lang="vi-VN" sz="3200" b="1" dirty="0">
                <a:solidFill>
                  <a:schemeClr val="bg1"/>
                </a:solidFill>
                <a:latin typeface="Times New Roman" panose="02020603050405020304" pitchFamily="18" charset="0"/>
                <a:cs typeface="Times New Roman" panose="02020603050405020304" pitchFamily="18" charset="0"/>
              </a:rPr>
              <a:t>+ Động vật: </a:t>
            </a:r>
            <a:r>
              <a:rPr lang="en-US" sz="3200" b="1" dirty="0" err="1" smtClean="0">
                <a:solidFill>
                  <a:schemeClr val="bg1"/>
                </a:solidFill>
                <a:latin typeface="Times New Roman" panose="02020603050405020304" pitchFamily="18" charset="0"/>
                <a:cs typeface="Times New Roman" panose="02020603050405020304" pitchFamily="18" charset="0"/>
              </a:rPr>
              <a:t>chó</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sói</a:t>
            </a:r>
            <a:r>
              <a:rPr lang="en-US" sz="3200" b="1" dirty="0" smtClean="0">
                <a:solidFill>
                  <a:schemeClr val="bg1"/>
                </a:solidFill>
                <a:latin typeface="Times New Roman" panose="02020603050405020304" pitchFamily="18" charset="0"/>
                <a:cs typeface="Times New Roman" panose="02020603050405020304" pitchFamily="18" charset="0"/>
              </a:rPr>
              <a:t>, </a:t>
            </a:r>
            <a:r>
              <a:rPr lang="vi-VN" sz="3200" b="1" dirty="0" smtClean="0">
                <a:solidFill>
                  <a:schemeClr val="bg1"/>
                </a:solidFill>
                <a:latin typeface="Times New Roman" panose="02020603050405020304" pitchFamily="18" charset="0"/>
                <a:cs typeface="Times New Roman" panose="02020603050405020304" pitchFamily="18" charset="0"/>
              </a:rPr>
              <a:t>tuần </a:t>
            </a:r>
            <a:r>
              <a:rPr lang="vi-VN" sz="3200" b="1" dirty="0">
                <a:solidFill>
                  <a:schemeClr val="bg1"/>
                </a:solidFill>
                <a:latin typeface="Times New Roman" panose="02020603050405020304" pitchFamily="18" charset="0"/>
                <a:cs typeface="Times New Roman" panose="02020603050405020304" pitchFamily="18" charset="0"/>
              </a:rPr>
              <a:t>lộc, cáo bạc,…</a:t>
            </a:r>
          </a:p>
          <a:p>
            <a:pPr algn="just"/>
            <a:r>
              <a:rPr lang="vi-VN" sz="3200" b="1" dirty="0">
                <a:solidFill>
                  <a:schemeClr val="bg1"/>
                </a:solidFill>
                <a:latin typeface="Times New Roman" panose="02020603050405020304" pitchFamily="18" charset="0"/>
                <a:cs typeface="Times New Roman" panose="02020603050405020304" pitchFamily="18" charset="0"/>
              </a:rPr>
              <a:t>+ Thực vật: rừng lá kim, lúa mì, đại mạch, thông,…</a:t>
            </a:r>
          </a:p>
          <a:p>
            <a:pPr algn="just"/>
            <a:r>
              <a:rPr lang="vi-VN" sz="3200" b="1" dirty="0">
                <a:solidFill>
                  <a:schemeClr val="bg1"/>
                </a:solidFill>
                <a:latin typeface="Times New Roman" panose="02020603050405020304" pitchFamily="18" charset="0"/>
                <a:cs typeface="Times New Roman" panose="02020603050405020304" pitchFamily="18" charset="0"/>
              </a:rPr>
              <a:t>- Đới lạnh: </a:t>
            </a:r>
          </a:p>
          <a:p>
            <a:pPr algn="just"/>
            <a:r>
              <a:rPr lang="vi-VN" sz="3200" b="1" dirty="0">
                <a:solidFill>
                  <a:schemeClr val="bg1"/>
                </a:solidFill>
                <a:latin typeface="Times New Roman" panose="02020603050405020304" pitchFamily="18" charset="0"/>
                <a:cs typeface="Times New Roman" panose="02020603050405020304" pitchFamily="18" charset="0"/>
              </a:rPr>
              <a:t>+ Động vật: </a:t>
            </a:r>
            <a:r>
              <a:rPr lang="en-US" sz="3200" b="1" dirty="0" err="1" smtClean="0">
                <a:solidFill>
                  <a:schemeClr val="bg1"/>
                </a:solidFill>
                <a:latin typeface="Times New Roman" panose="02020603050405020304" pitchFamily="18" charset="0"/>
                <a:cs typeface="Times New Roman" panose="02020603050405020304" pitchFamily="18" charset="0"/>
              </a:rPr>
              <a:t>gấu</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trắng</a:t>
            </a:r>
            <a:r>
              <a:rPr lang="en-US" sz="3200" b="1" dirty="0" smtClean="0">
                <a:solidFill>
                  <a:schemeClr val="bg1"/>
                </a:solidFill>
                <a:latin typeface="Times New Roman" panose="02020603050405020304" pitchFamily="18" charset="0"/>
                <a:cs typeface="Times New Roman" panose="02020603050405020304" pitchFamily="18" charset="0"/>
              </a:rPr>
              <a:t>, </a:t>
            </a:r>
            <a:r>
              <a:rPr lang="vi-VN" sz="3200" b="1" dirty="0" smtClean="0">
                <a:solidFill>
                  <a:schemeClr val="bg1"/>
                </a:solidFill>
                <a:latin typeface="Times New Roman" panose="02020603050405020304" pitchFamily="18" charset="0"/>
                <a:cs typeface="Times New Roman" panose="02020603050405020304" pitchFamily="18" charset="0"/>
              </a:rPr>
              <a:t>hải </a:t>
            </a:r>
            <a:r>
              <a:rPr lang="vi-VN" sz="3200" b="1" dirty="0">
                <a:solidFill>
                  <a:schemeClr val="bg1"/>
                </a:solidFill>
                <a:latin typeface="Times New Roman" panose="02020603050405020304" pitchFamily="18" charset="0"/>
                <a:cs typeface="Times New Roman" panose="02020603050405020304" pitchFamily="18" charset="0"/>
              </a:rPr>
              <a:t>cẩu, chim cánh cụt, cá voi,…</a:t>
            </a:r>
          </a:p>
          <a:p>
            <a:pPr algn="just"/>
            <a:r>
              <a:rPr lang="vi-VN" sz="3200" b="1" dirty="0">
                <a:solidFill>
                  <a:schemeClr val="bg1"/>
                </a:solidFill>
                <a:latin typeface="Times New Roman" panose="02020603050405020304" pitchFamily="18" charset="0"/>
                <a:cs typeface="Times New Roman" panose="02020603050405020304" pitchFamily="18" charset="0"/>
              </a:rPr>
              <a:t>+ Thực vật: cỏ, rêu, địa y,…</a:t>
            </a:r>
            <a:endParaRPr lang="vi-VN" sz="3200" b="1" i="0"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5566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randombar(horizontal)">
                                      <p:cBhvr>
                                        <p:cTn id="7" dur="500"/>
                                        <p:tgtEl>
                                          <p:spTgt spid="9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文本框 28"/>
          <p:cNvSpPr txBox="1"/>
          <p:nvPr/>
        </p:nvSpPr>
        <p:spPr>
          <a:xfrm>
            <a:off x="2780644" y="1250681"/>
            <a:ext cx="6880410" cy="927978"/>
          </a:xfrm>
          <a:prstGeom prst="rect">
            <a:avLst/>
          </a:prstGeom>
          <a:noFill/>
        </p:spPr>
        <p:txBody>
          <a:bodyPr wrap="none" rtlCol="0">
            <a:spAutoFit/>
          </a:bodyPr>
          <a:lstStyle/>
          <a:p>
            <a:pPr algn="ct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2.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dạng</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vật</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trên</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lục</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địa</a:t>
            </a:r>
            <a:endParaRPr lang="zh-CN" altLang="en-US" sz="32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nvGrpSpPr>
          <p:cNvPr id="19" name="Group 15"/>
          <p:cNvGrpSpPr>
            <a:grpSpLocks noChangeAspect="1"/>
          </p:cNvGrpSpPr>
          <p:nvPr/>
        </p:nvGrpSpPr>
        <p:grpSpPr bwMode="auto">
          <a:xfrm>
            <a:off x="564677" y="1136819"/>
            <a:ext cx="1954787"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2409857" y="492210"/>
            <a:ext cx="7941597" cy="646331"/>
          </a:xfrm>
          <a:prstGeom prst="rect">
            <a:avLst/>
          </a:prstGeom>
          <a:noFill/>
        </p:spPr>
        <p:txBody>
          <a:bodyPr wrap="none" rtlCol="0">
            <a:spAutoFit/>
          </a:bodyPr>
          <a:lstStyle/>
          <a:p>
            <a:pPr algn="ctr"/>
            <a:r>
              <a:rPr lang="en-US" altLang="zh-CN" sz="3600" b="1" dirty="0">
                <a:solidFill>
                  <a:schemeClr val="accent4">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BÀI 23: SỰ SỐNG TRÊN TRÁI ĐẤT</a:t>
            </a:r>
            <a:endParaRPr lang="zh-CN" altLang="en-US" sz="3600" b="1" dirty="0">
              <a:solidFill>
                <a:schemeClr val="accent4">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sp>
        <p:nvSpPr>
          <p:cNvPr id="2" name="Rectangle 1"/>
          <p:cNvSpPr/>
          <p:nvPr/>
        </p:nvSpPr>
        <p:spPr>
          <a:xfrm>
            <a:off x="2780644" y="1833763"/>
            <a:ext cx="8508195" cy="4524315"/>
          </a:xfrm>
          <a:prstGeom prst="rect">
            <a:avLst/>
          </a:prstGeom>
        </p:spPr>
        <p:txBody>
          <a:bodyPr wrap="square">
            <a:spAutoFit/>
          </a:bodyPr>
          <a:lstStyle/>
          <a:p>
            <a:pPr algn="just">
              <a:spcAft>
                <a:spcPts val="0"/>
              </a:spcAft>
            </a:pPr>
            <a:r>
              <a:rPr lang="vi-VN" sz="3200" b="1" dirty="0" smtClean="0">
                <a:solidFill>
                  <a:schemeClr val="accent3">
                    <a:lumMod val="75000"/>
                  </a:schemeClr>
                </a:solidFill>
                <a:latin typeface="Times New Roman" panose="02020603050405020304" pitchFamily="18" charset="0"/>
                <a:ea typeface="Calibri" panose="020F0502020204030204" pitchFamily="34" charset="0"/>
                <a:cs typeface="Times New Roman" panose="02020603050405020304" pitchFamily="18" charset="0"/>
              </a:rPr>
              <a:t>a</a:t>
            </a:r>
            <a:r>
              <a:rPr lang="vi-VN" sz="3200" b="1" dirty="0">
                <a:solidFill>
                  <a:schemeClr val="accent3">
                    <a:lumMod val="75000"/>
                  </a:schemeClr>
                </a:solidFill>
                <a:latin typeface="Times New Roman" panose="02020603050405020304" pitchFamily="18" charset="0"/>
                <a:ea typeface="Calibri" panose="020F0502020204030204" pitchFamily="34" charset="0"/>
                <a:cs typeface="Times New Roman" panose="02020603050405020304" pitchFamily="18" charset="0"/>
              </a:rPr>
              <a:t>) Thực vật</a:t>
            </a:r>
            <a:endParaRPr lang="en-US" sz="3200" b="1" dirty="0">
              <a:solidFill>
                <a:schemeClr val="accent3">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vi-VN"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Phong phú, đa dạng, có sự khác biệt rõ rệt giữa các đới khí </a:t>
            </a:r>
            <a:r>
              <a:rPr lang="vi-VN" sz="32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hậu</a:t>
            </a:r>
            <a:r>
              <a:rPr lang="en-US" sz="32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vi-VN" sz="3200" b="1" dirty="0">
                <a:solidFill>
                  <a:schemeClr val="accent3">
                    <a:lumMod val="75000"/>
                  </a:schemeClr>
                </a:solidFill>
                <a:latin typeface="Times New Roman" panose="02020603050405020304" pitchFamily="18" charset="0"/>
                <a:ea typeface="Calibri" panose="020F0502020204030204" pitchFamily="34" charset="0"/>
                <a:cs typeface="Times New Roman" panose="02020603050405020304" pitchFamily="18" charset="0"/>
              </a:rPr>
              <a:t>b) Động vật</a:t>
            </a:r>
            <a:endParaRPr lang="en-US" sz="3200" b="1" dirty="0">
              <a:solidFill>
                <a:schemeClr val="accent3">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vi-VN"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Động vật chịu ảnh hưởng của khí hậu ít hơn thực vật, do động vật có thể di chuyền từ nơi này đến nơi khác. Giới động vật trên các lục địa cũng hết sức phong phú, đa dạng, có sự khác biệt giữa các đới khí hậu.</a:t>
            </a:r>
            <a:endParaRPr lang="en-US" sz="32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3644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randombar(horizontal)">
                                      <p:cBhvr>
                                        <p:cTn id="7" dur="500"/>
                                        <p:tgtEl>
                                          <p:spTgt spid="46"/>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randombar(horizontal)">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46"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98837" y="221802"/>
            <a:ext cx="11467655" cy="625183"/>
            <a:chOff x="994820" y="496392"/>
            <a:chExt cx="5706059" cy="625183"/>
          </a:xfrm>
        </p:grpSpPr>
        <p:grpSp>
          <p:nvGrpSpPr>
            <p:cNvPr id="93" name="组合 92"/>
            <p:cNvGrpSpPr/>
            <p:nvPr/>
          </p:nvGrpSpPr>
          <p:grpSpPr>
            <a:xfrm>
              <a:off x="994820" y="626210"/>
              <a:ext cx="5706059" cy="495365"/>
              <a:chOff x="3532280" y="5381090"/>
              <a:chExt cx="5706059" cy="495365"/>
            </a:xfrm>
          </p:grpSpPr>
          <p:sp>
            <p:nvSpPr>
              <p:cNvPr id="95" name="Freeform 34"/>
              <p:cNvSpPr>
                <a:spLocks noEditPoints="1"/>
              </p:cNvSpPr>
              <p:nvPr/>
            </p:nvSpPr>
            <p:spPr bwMode="auto">
              <a:xfrm>
                <a:off x="8753372" y="5381090"/>
                <a:ext cx="48496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b="1">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accent6">
                      <a:lumMod val="75000"/>
                    </a:schemeClr>
                  </a:solidFill>
                  <a:latin typeface="Times New Roman" panose="02020603050405020304" pitchFamily="18" charset="0"/>
                  <a:cs typeface="Times New Roman" panose="02020603050405020304" pitchFamily="18" charset="0"/>
                </a:endParaRPr>
              </a:p>
            </p:txBody>
          </p:sp>
        </p:grpSp>
        <p:sp>
          <p:nvSpPr>
            <p:cNvPr id="94" name="文本框 93"/>
            <p:cNvSpPr txBox="1"/>
            <p:nvPr/>
          </p:nvSpPr>
          <p:spPr>
            <a:xfrm>
              <a:off x="1407455" y="496392"/>
              <a:ext cx="4808457" cy="584775"/>
            </a:xfrm>
            <a:prstGeom prst="rect">
              <a:avLst/>
            </a:prstGeom>
            <a:noFill/>
          </p:spPr>
          <p:txBody>
            <a:bodyPr wrap="square" rtlCol="0">
              <a:spAutoFit/>
            </a:bodyPr>
            <a:lstStyle/>
            <a:p>
              <a:r>
                <a:rPr lang="en-US" altLang="zh-CN" sz="32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2</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dạng</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vật</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trên</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lục</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địa</a:t>
              </a:r>
              <a:endParaRPr lang="zh-CN" altLang="en-US" sz="32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104" name="TextBox 103"/>
          <p:cNvSpPr txBox="1"/>
          <p:nvPr/>
        </p:nvSpPr>
        <p:spPr>
          <a:xfrm>
            <a:off x="475013" y="3965731"/>
            <a:ext cx="11222181" cy="2569934"/>
          </a:xfrm>
          <a:prstGeom prst="rect">
            <a:avLst/>
          </a:prstGeom>
          <a:noFill/>
        </p:spPr>
        <p:txBody>
          <a:bodyPr wrap="square" rtlCol="0">
            <a:spAutoFit/>
          </a:bodyPr>
          <a:lstStyle/>
          <a:p>
            <a:pPr algn="just"/>
            <a:r>
              <a:rPr lang="en-US" sz="2300" b="1" dirty="0" smtClean="0">
                <a:solidFill>
                  <a:prstClr val="white"/>
                </a:solidFill>
                <a:latin typeface="Times New Roman"/>
                <a:ea typeface="Calibri"/>
                <a:cs typeface="Times New Roman"/>
              </a:rPr>
              <a:t>- Do </a:t>
            </a:r>
            <a:r>
              <a:rPr lang="en-US" sz="2300" b="1" dirty="0" err="1">
                <a:solidFill>
                  <a:prstClr val="white"/>
                </a:solidFill>
                <a:latin typeface="Times New Roman"/>
                <a:ea typeface="Calibri"/>
                <a:cs typeface="Times New Roman"/>
              </a:rPr>
              <a:t>điều</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kiện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về</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khí</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hậu</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nhiệt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độ</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lượng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mưa</a:t>
            </a:r>
            <a:r>
              <a:rPr lang="en-US" sz="2300" b="1" dirty="0">
                <a:solidFill>
                  <a:prstClr val="white"/>
                </a:solidFill>
                <a:latin typeface="Times New Roman"/>
                <a:ea typeface="Calibri"/>
                <a:cs typeface="Times New Roman"/>
              </a:rPr>
              <a:t>) ở </a:t>
            </a:r>
            <a:r>
              <a:rPr lang="en-US" sz="2300" b="1" dirty="0" err="1">
                <a:solidFill>
                  <a:prstClr val="white"/>
                </a:solidFill>
                <a:latin typeface="Times New Roman"/>
                <a:ea typeface="Calibri"/>
                <a:cs typeface="Times New Roman"/>
              </a:rPr>
              <a:t>rừng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mưa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nhiệt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đới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rừng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lá</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kim</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đài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nguyên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khác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nhau</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nên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thực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vật</a:t>
            </a:r>
            <a:r>
              <a:rPr lang="en-US" sz="2300" b="1" dirty="0">
                <a:solidFill>
                  <a:prstClr val="white"/>
                </a:solidFill>
                <a:latin typeface="Times New Roman"/>
                <a:ea typeface="Calibri"/>
                <a:cs typeface="Times New Roman"/>
              </a:rPr>
              <a:t> ở 3 </a:t>
            </a:r>
            <a:r>
              <a:rPr lang="en-US" sz="2300" b="1" dirty="0" err="1">
                <a:solidFill>
                  <a:prstClr val="white"/>
                </a:solidFill>
                <a:latin typeface="Times New Roman"/>
                <a:ea typeface="Calibri"/>
                <a:cs typeface="Times New Roman"/>
              </a:rPr>
              <a:t>nơi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rất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khác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nhau</a:t>
            </a:r>
            <a:r>
              <a:rPr lang="en-US" sz="2300" b="1" dirty="0">
                <a:solidFill>
                  <a:prstClr val="white"/>
                </a:solidFill>
                <a:latin typeface="Times New Roman"/>
                <a:ea typeface="Calibri"/>
                <a:cs typeface="Times New Roman"/>
              </a:rPr>
              <a:t>:</a:t>
            </a:r>
            <a:endParaRPr lang="en-US" sz="2300" b="1" dirty="0">
              <a:solidFill>
                <a:prstClr val="white"/>
              </a:solidFill>
              <a:latin typeface="Calibri"/>
              <a:ea typeface="Calibri"/>
              <a:cs typeface="Times New Roman"/>
            </a:endParaRPr>
          </a:p>
          <a:p>
            <a:pPr algn="just"/>
            <a:r>
              <a:rPr lang="en-US" sz="2300" b="1" dirty="0" smtClean="0">
                <a:solidFill>
                  <a:prstClr val="white"/>
                </a:solidFill>
                <a:latin typeface="Times New Roman"/>
                <a:ea typeface="Calibri"/>
                <a:cs typeface="Times New Roman"/>
              </a:rPr>
              <a:t>      + </a:t>
            </a:r>
            <a:r>
              <a:rPr lang="en-US" sz="2300" b="1" dirty="0" err="1">
                <a:solidFill>
                  <a:prstClr val="white"/>
                </a:solidFill>
                <a:latin typeface="Times New Roman"/>
                <a:ea typeface="Calibri"/>
                <a:cs typeface="Times New Roman"/>
              </a:rPr>
              <a:t>Rừng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mưa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nhiệt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đới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cây</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cối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rậm</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rạp</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xanh</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tốt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thành</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phần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loài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phong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phú</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từ</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cây</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cỏ</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dây</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leo</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cộng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sinh</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kí</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sinh</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và</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cây</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gỗ</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lớn</a:t>
            </a:r>
            <a:r>
              <a:rPr lang="en-US" sz="2300" b="1" dirty="0">
                <a:solidFill>
                  <a:prstClr val="white"/>
                </a:solidFill>
                <a:latin typeface="Times New Roman"/>
                <a:ea typeface="Calibri"/>
                <a:cs typeface="Times New Roman"/>
              </a:rPr>
              <a:t>.</a:t>
            </a:r>
            <a:endParaRPr lang="en-US" sz="2300" b="1" dirty="0">
              <a:solidFill>
                <a:prstClr val="white"/>
              </a:solidFill>
              <a:latin typeface="Calibri"/>
              <a:ea typeface="Calibri"/>
              <a:cs typeface="Times New Roman"/>
            </a:endParaRPr>
          </a:p>
          <a:p>
            <a:pPr algn="just"/>
            <a:r>
              <a:rPr lang="en-US" sz="2300" b="1" dirty="0" smtClean="0">
                <a:solidFill>
                  <a:prstClr val="white"/>
                </a:solidFill>
                <a:latin typeface="Times New Roman"/>
                <a:ea typeface="Calibri"/>
                <a:cs typeface="Times New Roman"/>
              </a:rPr>
              <a:t>      + </a:t>
            </a:r>
            <a:r>
              <a:rPr lang="en-US" sz="2300" b="1" dirty="0" err="1">
                <a:solidFill>
                  <a:prstClr val="white"/>
                </a:solidFill>
                <a:latin typeface="Times New Roman"/>
                <a:ea typeface="Calibri"/>
                <a:cs typeface="Times New Roman"/>
              </a:rPr>
              <a:t>Rừng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lá</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kim</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cây</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thân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gỗ</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thành</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phần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loài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ít</a:t>
            </a:r>
            <a:r>
              <a:rPr lang="en-US" sz="2300" b="1" dirty="0">
                <a:solidFill>
                  <a:prstClr val="white"/>
                </a:solidFill>
                <a:latin typeface="Times New Roman"/>
                <a:ea typeface="Calibri"/>
                <a:cs typeface="Times New Roman"/>
              </a:rPr>
              <a:t>.</a:t>
            </a:r>
            <a:endParaRPr lang="en-US" sz="2300" b="1" dirty="0">
              <a:solidFill>
                <a:prstClr val="white"/>
              </a:solidFill>
              <a:latin typeface="Calibri"/>
              <a:ea typeface="Calibri"/>
              <a:cs typeface="Times New Roman"/>
            </a:endParaRPr>
          </a:p>
          <a:p>
            <a:pPr algn="just"/>
            <a:r>
              <a:rPr lang="en-US" sz="2300" b="1" dirty="0" smtClean="0">
                <a:solidFill>
                  <a:prstClr val="white"/>
                </a:solidFill>
                <a:latin typeface="Times New Roman"/>
                <a:ea typeface="Calibri"/>
                <a:cs typeface="Times New Roman"/>
              </a:rPr>
              <a:t>      + </a:t>
            </a:r>
            <a:r>
              <a:rPr lang="en-US" sz="2300" b="1" dirty="0" err="1">
                <a:solidFill>
                  <a:prstClr val="white"/>
                </a:solidFill>
                <a:latin typeface="Times New Roman"/>
                <a:ea typeface="Calibri"/>
                <a:cs typeface="Times New Roman"/>
              </a:rPr>
              <a:t>Đài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nguyên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không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có</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cây</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thân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gỗ</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chủ</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yếu</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các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loài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thân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cỏ</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rêu</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địa</a:t>
            </a:r>
            <a:r>
              <a:rPr lang="en-US" sz="2300" b="1" dirty="0">
                <a:solidFill>
                  <a:prstClr val="white"/>
                </a:solidFill>
                <a:latin typeface="Times New Roman"/>
                <a:ea typeface="Calibri"/>
                <a:cs typeface="Times New Roman"/>
              </a:rPr>
              <a:t> y, </a:t>
            </a:r>
            <a:r>
              <a:rPr lang="en-US" sz="2300" b="1" dirty="0" err="1">
                <a:solidFill>
                  <a:prstClr val="white"/>
                </a:solidFill>
                <a:latin typeface="Times New Roman"/>
                <a:ea typeface="Calibri"/>
                <a:cs typeface="Times New Roman"/>
              </a:rPr>
              <a:t>thấp</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lùn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thưa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thớt</a:t>
            </a:r>
            <a:r>
              <a:rPr lang="en-US" sz="2300" b="1" dirty="0">
                <a:solidFill>
                  <a:prstClr val="white"/>
                </a:solidFill>
                <a:latin typeface="Times New Roman"/>
                <a:ea typeface="Calibri"/>
                <a:cs typeface="Times New Roman"/>
              </a:rPr>
              <a:t>.</a:t>
            </a:r>
            <a:endParaRPr lang="en-US" sz="2300" b="1" dirty="0">
              <a:solidFill>
                <a:prstClr val="white"/>
              </a:solidFill>
              <a:latin typeface="Calibri"/>
              <a:ea typeface="Calibri"/>
              <a:cs typeface="Times New Roman"/>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1782" y="956427"/>
            <a:ext cx="8148874" cy="2280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09431" y="3178223"/>
            <a:ext cx="10953344" cy="892552"/>
          </a:xfrm>
          <a:prstGeom prst="rect">
            <a:avLst/>
          </a:prstGeom>
        </p:spPr>
        <p:txBody>
          <a:bodyPr wrap="square">
            <a:spAutoFit/>
          </a:bodyPr>
          <a:lstStyle/>
          <a:p>
            <a:pPr lvl="0" algn="ctr"/>
            <a:r>
              <a:rPr lang="nl-NL" sz="2600" b="1" dirty="0">
                <a:solidFill>
                  <a:srgbClr val="FFFF00"/>
                </a:solidFill>
                <a:latin typeface="Times New Roman"/>
                <a:ea typeface="Calibri"/>
                <a:cs typeface="Times New Roman"/>
              </a:rPr>
              <a:t>Nêu sự khác nhau về thực vật giữa rừng mưa nhiệt đới với rừng lá kim và đài nguyên.</a:t>
            </a:r>
            <a:endParaRPr lang="en-US" sz="2600" dirty="0">
              <a:solidFill>
                <a:srgbClr val="FFFF00"/>
              </a:solidFill>
              <a:latin typeface="Calibri"/>
              <a:ea typeface="Calibri"/>
              <a:cs typeface="Times New Roman"/>
            </a:endParaRPr>
          </a:p>
        </p:txBody>
      </p:sp>
    </p:spTree>
    <p:extLst>
      <p:ext uri="{BB962C8B-B14F-4D97-AF65-F5344CB8AC3E}">
        <p14:creationId xmlns:p14="http://schemas.microsoft.com/office/powerpoint/2010/main" val="2853373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circle(in)">
                                      <p:cBhvr>
                                        <p:cTn id="7"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500641" cy="769441"/>
            <a:chOff x="994820" y="4488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4471858" cy="769441"/>
            </a:xfrm>
            <a:prstGeom prst="rect">
              <a:avLst/>
            </a:prstGeom>
            <a:noFill/>
          </p:spPr>
          <p:txBody>
            <a:bodyPr wrap="none" rtlCol="0">
              <a:spAutoFit/>
            </a:bodyPr>
            <a:lstStyle/>
            <a:p>
              <a:r>
                <a:rPr lang="en-US" altLang="zh-CN" sz="44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LUYỆN TẬP</a:t>
              </a:r>
              <a:endParaRPr lang="zh-CN" altLang="en-US" sz="44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97" name="Rectangle 96"/>
          <p:cNvSpPr/>
          <p:nvPr/>
        </p:nvSpPr>
        <p:spPr>
          <a:xfrm>
            <a:off x="389195" y="1233940"/>
            <a:ext cx="4582758" cy="1189108"/>
          </a:xfrm>
          <a:prstGeom prst="rect">
            <a:avLst/>
          </a:prstGeom>
        </p:spPr>
        <p:txBody>
          <a:bodyPr wrap="square">
            <a:spAutoFit/>
          </a:bodyPr>
          <a:lstStyle/>
          <a:p>
            <a:pPr algn="just">
              <a:lnSpc>
                <a:spcPct val="115000"/>
              </a:lnSpc>
              <a:spcAft>
                <a:spcPts val="0"/>
              </a:spcAft>
            </a:pPr>
            <a:r>
              <a:rPr lang="en-US" sz="3200" b="1" dirty="0" err="1" smtClean="0">
                <a:solidFill>
                  <a:srgbClr val="FFFF00"/>
                </a:solidFill>
                <a:latin typeface="Times New Roman"/>
                <a:ea typeface="Calibri"/>
                <a:cs typeface="Times New Roman"/>
              </a:rPr>
              <a:t>Bài</a:t>
            </a:r>
            <a:r>
              <a:rPr lang="en-US" sz="3200" b="1" dirty="0" smtClean="0">
                <a:solidFill>
                  <a:srgbClr val="FFFF00"/>
                </a:solidFill>
                <a:latin typeface="Times New Roman"/>
                <a:ea typeface="Calibri"/>
                <a:cs typeface="Times New Roman"/>
              </a:rPr>
              <a:t> </a:t>
            </a:r>
            <a:r>
              <a:rPr lang="en-US" sz="3200" b="1" dirty="0" err="1" smtClean="0">
                <a:solidFill>
                  <a:srgbClr val="FFFF00"/>
                </a:solidFill>
                <a:latin typeface="Times New Roman"/>
                <a:ea typeface="Calibri"/>
                <a:cs typeface="Times New Roman"/>
              </a:rPr>
              <a:t>tập</a:t>
            </a:r>
            <a:r>
              <a:rPr lang="en-US" sz="3200" b="1" dirty="0" smtClean="0">
                <a:solidFill>
                  <a:srgbClr val="FFFF00"/>
                </a:solidFill>
                <a:latin typeface="Times New Roman"/>
                <a:ea typeface="Calibri"/>
                <a:cs typeface="Times New Roman"/>
              </a:rPr>
              <a:t> 1</a:t>
            </a:r>
            <a:r>
              <a:rPr lang="en-US" sz="3200" b="1" dirty="0">
                <a:solidFill>
                  <a:srgbClr val="FFFF00"/>
                </a:solidFill>
                <a:latin typeface="Times New Roman"/>
                <a:ea typeface="Calibri"/>
                <a:cs typeface="Times New Roman"/>
              </a:rPr>
              <a:t>. </a:t>
            </a:r>
            <a:r>
              <a:rPr lang="en-US" sz="3200" b="1" dirty="0" err="1" smtClean="0">
                <a:solidFill>
                  <a:srgbClr val="FFFF00"/>
                </a:solidFill>
                <a:latin typeface="Times New Roman"/>
                <a:ea typeface="Calibri"/>
                <a:cs typeface="Times New Roman"/>
              </a:rPr>
              <a:t>Lựa</a:t>
            </a:r>
            <a:r>
              <a:rPr lang="en-US" sz="3200" b="1" dirty="0" smtClean="0">
                <a:solidFill>
                  <a:srgbClr val="FFFF00"/>
                </a:solidFill>
                <a:latin typeface="Times New Roman"/>
                <a:ea typeface="Calibri"/>
                <a:cs typeface="Times New Roman"/>
              </a:rPr>
              <a:t> </a:t>
            </a:r>
            <a:r>
              <a:rPr lang="en-US" sz="3200" b="1" dirty="0" err="1" smtClean="0">
                <a:solidFill>
                  <a:srgbClr val="FFFF00"/>
                </a:solidFill>
                <a:latin typeface="Times New Roman"/>
                <a:ea typeface="Calibri"/>
                <a:cs typeface="Times New Roman"/>
              </a:rPr>
              <a:t>chọn</a:t>
            </a:r>
            <a:r>
              <a:rPr lang="en-US" sz="3200" b="1" dirty="0" smtClean="0">
                <a:solidFill>
                  <a:srgbClr val="FFFF00"/>
                </a:solidFill>
                <a:latin typeface="Times New Roman"/>
                <a:ea typeface="Calibri"/>
                <a:cs typeface="Times New Roman"/>
              </a:rPr>
              <a:t> </a:t>
            </a:r>
            <a:r>
              <a:rPr lang="en-US" sz="3200" b="1" dirty="0" err="1" smtClean="0">
                <a:solidFill>
                  <a:srgbClr val="FFFF00"/>
                </a:solidFill>
                <a:latin typeface="Times New Roman"/>
                <a:ea typeface="Calibri"/>
                <a:cs typeface="Times New Roman"/>
              </a:rPr>
              <a:t>đáp</a:t>
            </a:r>
            <a:r>
              <a:rPr lang="en-US" sz="3200" b="1" dirty="0" smtClean="0">
                <a:solidFill>
                  <a:srgbClr val="FFFF00"/>
                </a:solidFill>
                <a:latin typeface="Times New Roman"/>
                <a:ea typeface="Calibri"/>
                <a:cs typeface="Times New Roman"/>
              </a:rPr>
              <a:t> </a:t>
            </a:r>
            <a:r>
              <a:rPr lang="en-US" sz="3200" b="1" dirty="0" err="1" smtClean="0">
                <a:solidFill>
                  <a:srgbClr val="FFFF00"/>
                </a:solidFill>
                <a:latin typeface="Times New Roman"/>
                <a:ea typeface="Calibri"/>
                <a:cs typeface="Times New Roman"/>
              </a:rPr>
              <a:t>án</a:t>
            </a:r>
            <a:r>
              <a:rPr lang="en-US" sz="3200" b="1" dirty="0" smtClean="0">
                <a:solidFill>
                  <a:srgbClr val="FFFF00"/>
                </a:solidFill>
                <a:latin typeface="Times New Roman"/>
                <a:ea typeface="Calibri"/>
                <a:cs typeface="Times New Roman"/>
              </a:rPr>
              <a:t> </a:t>
            </a:r>
            <a:r>
              <a:rPr lang="en-US" sz="3200" b="1" dirty="0" err="1" smtClean="0">
                <a:solidFill>
                  <a:srgbClr val="FFFF00"/>
                </a:solidFill>
                <a:latin typeface="Times New Roman"/>
                <a:ea typeface="Calibri"/>
                <a:cs typeface="Times New Roman"/>
              </a:rPr>
              <a:t>đúng</a:t>
            </a:r>
            <a:endParaRPr lang="en-US" sz="3200" b="1" dirty="0">
              <a:solidFill>
                <a:srgbClr val="FFFF00"/>
              </a:solidFill>
              <a:effectLst/>
              <a:latin typeface="Calibri"/>
              <a:ea typeface="Calibri"/>
              <a:cs typeface="Times New Roman"/>
            </a:endParaRPr>
          </a:p>
        </p:txBody>
      </p:sp>
      <p:sp>
        <p:nvSpPr>
          <p:cNvPr id="98" name="Rectangle 97"/>
          <p:cNvSpPr/>
          <p:nvPr/>
        </p:nvSpPr>
        <p:spPr>
          <a:xfrm>
            <a:off x="862390" y="2317314"/>
            <a:ext cx="3680427" cy="3539430"/>
          </a:xfrm>
          <a:prstGeom prst="rect">
            <a:avLst/>
          </a:prstGeom>
        </p:spPr>
        <p:txBody>
          <a:bodyPr wrap="square">
            <a:spAutoFit/>
          </a:bodyPr>
          <a:lstStyle/>
          <a:p>
            <a:pPr indent="457200" algn="just">
              <a:spcAft>
                <a:spcPts val="0"/>
              </a:spcAft>
            </a:pPr>
            <a:r>
              <a:rPr lang="en-US" sz="3200" b="1" dirty="0" smtClean="0">
                <a:solidFill>
                  <a:schemeClr val="bg1"/>
                </a:solidFill>
                <a:latin typeface="Times New Roman" panose="02020603050405020304" pitchFamily="18" charset="0"/>
                <a:ea typeface="Calibri"/>
                <a:cs typeface="Times New Roman" panose="02020603050405020304" pitchFamily="18" charset="0"/>
              </a:rPr>
              <a:t>a. </a:t>
            </a:r>
            <a:r>
              <a:rPr lang="en-US" sz="3200" b="1" dirty="0" err="1" smtClean="0">
                <a:solidFill>
                  <a:schemeClr val="bg1"/>
                </a:solidFill>
                <a:latin typeface="Times New Roman" panose="02020603050405020304" pitchFamily="18" charset="0"/>
                <a:ea typeface="Calibri"/>
                <a:cs typeface="Times New Roman" panose="02020603050405020304" pitchFamily="18" charset="0"/>
              </a:rPr>
              <a:t>Đáp</a:t>
            </a:r>
            <a:r>
              <a:rPr lang="en-US" sz="3200" b="1" dirty="0" smtClean="0">
                <a:solidFill>
                  <a:schemeClr val="bg1"/>
                </a:solidFill>
                <a:latin typeface="Times New Roman" panose="02020603050405020304" pitchFamily="18" charset="0"/>
                <a:ea typeface="Calibri"/>
                <a:cs typeface="Times New Roman" panose="02020603050405020304" pitchFamily="18" charset="0"/>
              </a:rPr>
              <a:t> </a:t>
            </a:r>
            <a:r>
              <a:rPr lang="en-US" sz="3200" b="1" dirty="0" err="1">
                <a:solidFill>
                  <a:schemeClr val="bg1"/>
                </a:solidFill>
                <a:latin typeface="Times New Roman" panose="02020603050405020304" pitchFamily="18" charset="0"/>
                <a:ea typeface="Calibri"/>
                <a:cs typeface="Times New Roman" panose="02020603050405020304" pitchFamily="18" charset="0"/>
              </a:rPr>
              <a:t>án</a:t>
            </a:r>
            <a:r>
              <a:rPr lang="en-US" sz="3200" b="1" dirty="0">
                <a:solidFill>
                  <a:schemeClr val="bg1"/>
                </a:solidFill>
                <a:latin typeface="Times New Roman" panose="02020603050405020304" pitchFamily="18" charset="0"/>
                <a:ea typeface="Calibri"/>
                <a:cs typeface="Times New Roman" panose="02020603050405020304" pitchFamily="18" charset="0"/>
              </a:rPr>
              <a:t> </a:t>
            </a:r>
            <a:r>
              <a:rPr lang="en-US" sz="3200" b="1" dirty="0" smtClean="0">
                <a:solidFill>
                  <a:schemeClr val="bg1"/>
                </a:solidFill>
                <a:latin typeface="Times New Roman" panose="02020603050405020304" pitchFamily="18" charset="0"/>
                <a:ea typeface="Calibri"/>
                <a:cs typeface="Times New Roman" panose="02020603050405020304" pitchFamily="18" charset="0"/>
              </a:rPr>
              <a:t>C</a:t>
            </a:r>
            <a:endParaRPr lang="en-US" sz="3200" b="1" dirty="0">
              <a:solidFill>
                <a:schemeClr val="bg1"/>
              </a:solidFill>
              <a:latin typeface="Times New Roman" panose="02020603050405020304" pitchFamily="18" charset="0"/>
              <a:ea typeface="Calibri"/>
              <a:cs typeface="Times New Roman" panose="02020603050405020304" pitchFamily="18" charset="0"/>
            </a:endParaRPr>
          </a:p>
          <a:p>
            <a:pPr indent="457200" algn="just">
              <a:spcAft>
                <a:spcPts val="0"/>
              </a:spcAft>
            </a:pPr>
            <a:endParaRPr lang="en-US" sz="3200" b="1" dirty="0" smtClean="0">
              <a:solidFill>
                <a:schemeClr val="bg1"/>
              </a:solidFill>
              <a:latin typeface="Times New Roman" panose="02020603050405020304" pitchFamily="18" charset="0"/>
              <a:ea typeface="Calibri"/>
              <a:cs typeface="Times New Roman" panose="02020603050405020304" pitchFamily="18" charset="0"/>
            </a:endParaRPr>
          </a:p>
          <a:p>
            <a:pPr indent="457200" algn="just">
              <a:spcAft>
                <a:spcPts val="0"/>
              </a:spcAft>
            </a:pPr>
            <a:r>
              <a:rPr lang="en-US" sz="3200" b="1" dirty="0" smtClean="0">
                <a:solidFill>
                  <a:schemeClr val="bg1"/>
                </a:solidFill>
                <a:latin typeface="Times New Roman" panose="02020603050405020304" pitchFamily="18" charset="0"/>
                <a:ea typeface="Calibri"/>
                <a:cs typeface="Times New Roman" panose="02020603050405020304" pitchFamily="18" charset="0"/>
              </a:rPr>
              <a:t>b. </a:t>
            </a:r>
            <a:r>
              <a:rPr lang="en-US" sz="3200" b="1" dirty="0" err="1" smtClean="0">
                <a:solidFill>
                  <a:schemeClr val="bg1"/>
                </a:solidFill>
                <a:latin typeface="Times New Roman" panose="02020603050405020304" pitchFamily="18" charset="0"/>
                <a:ea typeface="Calibri"/>
                <a:cs typeface="Times New Roman" panose="02020603050405020304" pitchFamily="18" charset="0"/>
              </a:rPr>
              <a:t>Đáp</a:t>
            </a:r>
            <a:r>
              <a:rPr lang="en-US" sz="3200" b="1" dirty="0" smtClean="0">
                <a:solidFill>
                  <a:schemeClr val="bg1"/>
                </a:solidFill>
                <a:latin typeface="Times New Roman" panose="02020603050405020304" pitchFamily="18" charset="0"/>
                <a:ea typeface="Calibri"/>
                <a:cs typeface="Times New Roman" panose="02020603050405020304" pitchFamily="18" charset="0"/>
              </a:rPr>
              <a:t> </a:t>
            </a:r>
            <a:r>
              <a:rPr lang="en-US" sz="3200" b="1" dirty="0" err="1" smtClean="0">
                <a:solidFill>
                  <a:schemeClr val="bg1"/>
                </a:solidFill>
                <a:latin typeface="Times New Roman" panose="02020603050405020304" pitchFamily="18" charset="0"/>
                <a:ea typeface="Calibri"/>
                <a:cs typeface="Times New Roman" panose="02020603050405020304" pitchFamily="18" charset="0"/>
              </a:rPr>
              <a:t>án</a:t>
            </a:r>
            <a:r>
              <a:rPr lang="en-US" sz="3200" b="1" dirty="0" smtClean="0">
                <a:solidFill>
                  <a:schemeClr val="bg1"/>
                </a:solidFill>
                <a:latin typeface="Times New Roman" panose="02020603050405020304" pitchFamily="18" charset="0"/>
                <a:ea typeface="Calibri"/>
                <a:cs typeface="Times New Roman" panose="02020603050405020304" pitchFamily="18" charset="0"/>
              </a:rPr>
              <a:t> B</a:t>
            </a:r>
          </a:p>
          <a:p>
            <a:pPr indent="457200" algn="just">
              <a:spcAft>
                <a:spcPts val="0"/>
              </a:spcAft>
            </a:pPr>
            <a:endParaRPr lang="en-US" sz="3200" b="1" dirty="0" smtClean="0">
              <a:solidFill>
                <a:schemeClr val="bg1"/>
              </a:solidFill>
              <a:latin typeface="Times New Roman" panose="02020603050405020304" pitchFamily="18" charset="0"/>
              <a:ea typeface="Calibri"/>
              <a:cs typeface="Times New Roman" panose="02020603050405020304" pitchFamily="18" charset="0"/>
            </a:endParaRPr>
          </a:p>
          <a:p>
            <a:pPr indent="457200" algn="just">
              <a:spcAft>
                <a:spcPts val="0"/>
              </a:spcAft>
            </a:pPr>
            <a:r>
              <a:rPr lang="en-US" sz="3200" b="1" dirty="0" smtClean="0">
                <a:solidFill>
                  <a:schemeClr val="bg1"/>
                </a:solidFill>
                <a:latin typeface="Times New Roman" panose="02020603050405020304" pitchFamily="18" charset="0"/>
                <a:ea typeface="Calibri"/>
                <a:cs typeface="Times New Roman" panose="02020603050405020304" pitchFamily="18" charset="0"/>
              </a:rPr>
              <a:t>c</a:t>
            </a:r>
            <a:r>
              <a:rPr lang="en-US" sz="3200" b="1" dirty="0">
                <a:solidFill>
                  <a:schemeClr val="bg1"/>
                </a:solidFill>
                <a:latin typeface="Times New Roman" panose="02020603050405020304" pitchFamily="18" charset="0"/>
                <a:ea typeface="Calibri"/>
                <a:cs typeface="Times New Roman" panose="02020603050405020304" pitchFamily="18" charset="0"/>
              </a:rPr>
              <a:t>. </a:t>
            </a:r>
            <a:r>
              <a:rPr lang="en-US" sz="3200" b="1" dirty="0" err="1">
                <a:solidFill>
                  <a:schemeClr val="bg1"/>
                </a:solidFill>
                <a:latin typeface="Times New Roman" panose="02020603050405020304" pitchFamily="18" charset="0"/>
                <a:ea typeface="Calibri"/>
                <a:cs typeface="Times New Roman" panose="02020603050405020304" pitchFamily="18" charset="0"/>
              </a:rPr>
              <a:t>Đáp</a:t>
            </a:r>
            <a:r>
              <a:rPr lang="en-US" sz="3200" b="1" dirty="0">
                <a:solidFill>
                  <a:schemeClr val="bg1"/>
                </a:solidFill>
                <a:latin typeface="Times New Roman" panose="02020603050405020304" pitchFamily="18" charset="0"/>
                <a:ea typeface="Calibri"/>
                <a:cs typeface="Times New Roman" panose="02020603050405020304" pitchFamily="18" charset="0"/>
              </a:rPr>
              <a:t> </a:t>
            </a:r>
            <a:r>
              <a:rPr lang="en-US" sz="3200" b="1" dirty="0" err="1">
                <a:solidFill>
                  <a:schemeClr val="bg1"/>
                </a:solidFill>
                <a:latin typeface="Times New Roman" panose="02020603050405020304" pitchFamily="18" charset="0"/>
                <a:ea typeface="Calibri"/>
                <a:cs typeface="Times New Roman" panose="02020603050405020304" pitchFamily="18" charset="0"/>
              </a:rPr>
              <a:t>án</a:t>
            </a:r>
            <a:r>
              <a:rPr lang="en-US" sz="3200" b="1" dirty="0">
                <a:solidFill>
                  <a:schemeClr val="bg1"/>
                </a:solidFill>
                <a:latin typeface="Times New Roman" panose="02020603050405020304" pitchFamily="18" charset="0"/>
                <a:ea typeface="Calibri"/>
                <a:cs typeface="Times New Roman" panose="02020603050405020304" pitchFamily="18" charset="0"/>
              </a:rPr>
              <a:t> A</a:t>
            </a:r>
          </a:p>
          <a:p>
            <a:pPr indent="457200" algn="just">
              <a:spcAft>
                <a:spcPts val="0"/>
              </a:spcAft>
            </a:pPr>
            <a:endParaRPr lang="en-US" sz="3200" b="1" dirty="0" smtClean="0">
              <a:solidFill>
                <a:schemeClr val="bg1"/>
              </a:solidFill>
              <a:latin typeface="Times New Roman" panose="02020603050405020304" pitchFamily="18" charset="0"/>
              <a:ea typeface="Calibri"/>
              <a:cs typeface="Times New Roman" panose="02020603050405020304" pitchFamily="18" charset="0"/>
            </a:endParaRPr>
          </a:p>
          <a:p>
            <a:pPr indent="457200" algn="just">
              <a:spcAft>
                <a:spcPts val="0"/>
              </a:spcAft>
            </a:pPr>
            <a:r>
              <a:rPr lang="en-US" sz="3200" b="1" dirty="0" smtClean="0">
                <a:solidFill>
                  <a:schemeClr val="bg1"/>
                </a:solidFill>
                <a:latin typeface="Times New Roman" panose="02020603050405020304" pitchFamily="18" charset="0"/>
                <a:ea typeface="Calibri"/>
                <a:cs typeface="Times New Roman" panose="02020603050405020304" pitchFamily="18" charset="0"/>
              </a:rPr>
              <a:t>d</a:t>
            </a:r>
            <a:r>
              <a:rPr lang="en-US" sz="3200" b="1" dirty="0">
                <a:solidFill>
                  <a:schemeClr val="bg1"/>
                </a:solidFill>
                <a:latin typeface="Times New Roman" panose="02020603050405020304" pitchFamily="18" charset="0"/>
                <a:ea typeface="Calibri"/>
                <a:cs typeface="Times New Roman" panose="02020603050405020304" pitchFamily="18" charset="0"/>
              </a:rPr>
              <a:t>. </a:t>
            </a:r>
            <a:r>
              <a:rPr lang="en-US" sz="3200" b="1" dirty="0" err="1">
                <a:solidFill>
                  <a:schemeClr val="bg1"/>
                </a:solidFill>
                <a:latin typeface="Times New Roman" panose="02020603050405020304" pitchFamily="18" charset="0"/>
                <a:ea typeface="Calibri"/>
                <a:cs typeface="Times New Roman" panose="02020603050405020304" pitchFamily="18" charset="0"/>
              </a:rPr>
              <a:t>Đáp</a:t>
            </a:r>
            <a:r>
              <a:rPr lang="en-US" sz="3200" b="1" dirty="0">
                <a:solidFill>
                  <a:schemeClr val="bg1"/>
                </a:solidFill>
                <a:latin typeface="Times New Roman" panose="02020603050405020304" pitchFamily="18" charset="0"/>
                <a:ea typeface="Calibri"/>
                <a:cs typeface="Times New Roman" panose="02020603050405020304" pitchFamily="18" charset="0"/>
              </a:rPr>
              <a:t> </a:t>
            </a:r>
            <a:r>
              <a:rPr lang="en-US" sz="3200" b="1" dirty="0" err="1">
                <a:solidFill>
                  <a:schemeClr val="bg1"/>
                </a:solidFill>
                <a:latin typeface="Times New Roman" panose="02020603050405020304" pitchFamily="18" charset="0"/>
                <a:ea typeface="Calibri"/>
                <a:cs typeface="Times New Roman" panose="02020603050405020304" pitchFamily="18" charset="0"/>
              </a:rPr>
              <a:t>án</a:t>
            </a:r>
            <a:r>
              <a:rPr lang="en-US" sz="3200" b="1" dirty="0">
                <a:solidFill>
                  <a:schemeClr val="bg1"/>
                </a:solidFill>
                <a:latin typeface="Times New Roman" panose="02020603050405020304" pitchFamily="18" charset="0"/>
                <a:ea typeface="Calibri"/>
                <a:cs typeface="Times New Roman" panose="02020603050405020304" pitchFamily="18" charset="0"/>
              </a:rPr>
              <a:t> A</a:t>
            </a:r>
            <a:endParaRPr lang="en-US" sz="3200" b="1" dirty="0">
              <a:solidFill>
                <a:schemeClr val="bg1"/>
              </a:solidFill>
              <a:effectLst/>
              <a:latin typeface="Times New Roman" panose="02020603050405020304" pitchFamily="18" charset="0"/>
              <a:ea typeface="Calibri"/>
              <a:cs typeface="Times New Roman" panose="02020603050405020304" pitchFamily="18"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7201" y="325692"/>
            <a:ext cx="6653891" cy="6168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802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randombar(horizontal)">
                                      <p:cBhvr>
                                        <p:cTn id="7" dur="500"/>
                                        <p:tgtEl>
                                          <p:spTgt spid="97"/>
                                        </p:tgtEl>
                                      </p:cBhvr>
                                    </p:animEffect>
                                  </p:childTnLst>
                                </p:cTn>
                              </p:par>
                              <p:par>
                                <p:cTn id="8" presetID="6" presetClass="entr" presetSubtype="16"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circle(in)">
                                      <p:cBhvr>
                                        <p:cTn id="10" dur="20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98">
                                            <p:txEl>
                                              <p:pRg st="0" end="0"/>
                                            </p:txEl>
                                          </p:spTgt>
                                        </p:tgtEl>
                                        <p:attrNameLst>
                                          <p:attrName>style.visibility</p:attrName>
                                        </p:attrNameLst>
                                      </p:cBhvr>
                                      <p:to>
                                        <p:strVal val="visible"/>
                                      </p:to>
                                    </p:set>
                                    <p:animEffect transition="in" filter="circle(in)">
                                      <p:cBhvr>
                                        <p:cTn id="15" dur="2000"/>
                                        <p:tgtEl>
                                          <p:spTgt spid="9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98">
                                            <p:txEl>
                                              <p:pRg st="2" end="2"/>
                                            </p:txEl>
                                          </p:spTgt>
                                        </p:tgtEl>
                                        <p:attrNameLst>
                                          <p:attrName>style.visibility</p:attrName>
                                        </p:attrNameLst>
                                      </p:cBhvr>
                                      <p:to>
                                        <p:strVal val="visible"/>
                                      </p:to>
                                    </p:set>
                                    <p:animEffect transition="in" filter="circle(in)">
                                      <p:cBhvr>
                                        <p:cTn id="20" dur="2000"/>
                                        <p:tgtEl>
                                          <p:spTgt spid="9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98">
                                            <p:txEl>
                                              <p:pRg st="4" end="4"/>
                                            </p:txEl>
                                          </p:spTgt>
                                        </p:tgtEl>
                                        <p:attrNameLst>
                                          <p:attrName>style.visibility</p:attrName>
                                        </p:attrNameLst>
                                      </p:cBhvr>
                                      <p:to>
                                        <p:strVal val="visible"/>
                                      </p:to>
                                    </p:set>
                                    <p:animEffect transition="in" filter="circle(in)">
                                      <p:cBhvr>
                                        <p:cTn id="25" dur="2000"/>
                                        <p:tgtEl>
                                          <p:spTgt spid="98">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98">
                                            <p:txEl>
                                              <p:pRg st="6" end="6"/>
                                            </p:txEl>
                                          </p:spTgt>
                                        </p:tgtEl>
                                        <p:attrNameLst>
                                          <p:attrName>style.visibility</p:attrName>
                                        </p:attrNameLst>
                                      </p:cBhvr>
                                      <p:to>
                                        <p:strVal val="visible"/>
                                      </p:to>
                                    </p:set>
                                    <p:animEffect transition="in" filter="circle(in)">
                                      <p:cBhvr>
                                        <p:cTn id="30" dur="2000"/>
                                        <p:tgtEl>
                                          <p:spTgt spid="9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642114" y="325692"/>
            <a:ext cx="4500641" cy="769441"/>
            <a:chOff x="994820" y="4488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accent6">
                      <a:lumMod val="75000"/>
                    </a:schemeClr>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lumMod val="75000"/>
                    </a:schemeClr>
                  </a:solidFill>
                </a:endParaRPr>
              </a:p>
            </p:txBody>
          </p:sp>
        </p:grpSp>
        <p:sp>
          <p:nvSpPr>
            <p:cNvPr id="94" name="文本框 93"/>
            <p:cNvSpPr txBox="1"/>
            <p:nvPr/>
          </p:nvSpPr>
          <p:spPr>
            <a:xfrm>
              <a:off x="1595870" y="448892"/>
              <a:ext cx="4471859" cy="769441"/>
            </a:xfrm>
            <a:prstGeom prst="rect">
              <a:avLst/>
            </a:prstGeom>
            <a:noFill/>
          </p:spPr>
          <p:txBody>
            <a:bodyPr wrap="none" rtlCol="0">
              <a:spAutoFit/>
            </a:bodyPr>
            <a:lstStyle/>
            <a:p>
              <a:r>
                <a:rPr lang="en-US" altLang="zh-CN" sz="44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LUYỆN TẬP</a:t>
              </a:r>
              <a:endParaRPr lang="zh-CN" altLang="en-US" sz="44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2" name="Rectangle 1"/>
          <p:cNvSpPr/>
          <p:nvPr/>
        </p:nvSpPr>
        <p:spPr>
          <a:xfrm>
            <a:off x="1195126" y="1141683"/>
            <a:ext cx="1962397" cy="584775"/>
          </a:xfrm>
          <a:prstGeom prst="rect">
            <a:avLst/>
          </a:prstGeom>
        </p:spPr>
        <p:txBody>
          <a:bodyPr wrap="none">
            <a:spAutoFit/>
          </a:bodyPr>
          <a:lstStyle/>
          <a:p>
            <a:r>
              <a:rPr lang="en-US" sz="3200" b="1" dirty="0" err="1">
                <a:solidFill>
                  <a:srgbClr val="FFFF00"/>
                </a:solidFill>
                <a:latin typeface="Times New Roman"/>
                <a:ea typeface="Calibri"/>
                <a:cs typeface="Times New Roman"/>
              </a:rPr>
              <a:t>Bài</a:t>
            </a:r>
            <a:r>
              <a:rPr lang="en-US" sz="3200" b="1" dirty="0">
                <a:solidFill>
                  <a:srgbClr val="FFFF00"/>
                </a:solidFill>
                <a:latin typeface="Times New Roman"/>
                <a:ea typeface="Calibri"/>
                <a:cs typeface="Times New Roman"/>
              </a:rPr>
              <a:t> </a:t>
            </a:r>
            <a:r>
              <a:rPr lang="en-US" sz="3200" b="1" dirty="0" err="1">
                <a:solidFill>
                  <a:srgbClr val="FFFF00"/>
                </a:solidFill>
                <a:latin typeface="Times New Roman"/>
                <a:ea typeface="Calibri"/>
                <a:cs typeface="Times New Roman"/>
              </a:rPr>
              <a:t>tập</a:t>
            </a:r>
            <a:r>
              <a:rPr lang="en-US" sz="3200" b="1" dirty="0">
                <a:solidFill>
                  <a:srgbClr val="FFFF00"/>
                </a:solidFill>
                <a:latin typeface="Times New Roman"/>
                <a:ea typeface="Calibri"/>
                <a:cs typeface="Times New Roman"/>
              </a:rPr>
              <a:t> </a:t>
            </a:r>
            <a:r>
              <a:rPr lang="en-US" sz="3200" b="1" dirty="0" smtClean="0">
                <a:solidFill>
                  <a:srgbClr val="FFFF00"/>
                </a:solidFill>
                <a:latin typeface="Times New Roman"/>
                <a:ea typeface="Calibri"/>
                <a:cs typeface="Times New Roman"/>
              </a:rPr>
              <a:t>2. </a:t>
            </a:r>
            <a:endParaRPr lang="en-US" sz="3200" dirty="0">
              <a:solidFill>
                <a:srgbClr val="FFFF00"/>
              </a:solidFill>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819" y="1905768"/>
            <a:ext cx="10335380" cy="4501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8949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circle(in)">
                                      <p:cBhvr>
                                        <p:cTn id="10" dur="2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500641" cy="769441"/>
            <a:chOff x="994820" y="4488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70" y="448892"/>
              <a:ext cx="4471859" cy="769441"/>
            </a:xfrm>
            <a:prstGeom prst="rect">
              <a:avLst/>
            </a:prstGeom>
            <a:noFill/>
          </p:spPr>
          <p:txBody>
            <a:bodyPr wrap="none" rtlCol="0">
              <a:spAutoFit/>
            </a:bodyPr>
            <a:lstStyle/>
            <a:p>
              <a:r>
                <a:rPr lang="en-US" altLang="zh-CN" sz="44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LUYỆN TẬP</a:t>
              </a:r>
              <a:endParaRPr lang="zh-CN" altLang="en-US" sz="44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2" name="Rectangle 1"/>
          <p:cNvSpPr/>
          <p:nvPr/>
        </p:nvSpPr>
        <p:spPr>
          <a:xfrm>
            <a:off x="1399407" y="1366700"/>
            <a:ext cx="2185214" cy="646331"/>
          </a:xfrm>
          <a:prstGeom prst="rect">
            <a:avLst/>
          </a:prstGeom>
        </p:spPr>
        <p:txBody>
          <a:bodyPr wrap="none">
            <a:spAutoFit/>
          </a:bodyPr>
          <a:lstStyle/>
          <a:p>
            <a:r>
              <a:rPr lang="en-US" sz="3600" b="1" dirty="0" err="1">
                <a:solidFill>
                  <a:srgbClr val="FFFF00"/>
                </a:solidFill>
                <a:latin typeface="Times New Roman"/>
                <a:ea typeface="Calibri"/>
                <a:cs typeface="Times New Roman"/>
              </a:rPr>
              <a:t>Bài</a:t>
            </a:r>
            <a:r>
              <a:rPr lang="en-US" sz="3600" b="1" dirty="0">
                <a:solidFill>
                  <a:srgbClr val="FFFF00"/>
                </a:solidFill>
                <a:latin typeface="Times New Roman"/>
                <a:ea typeface="Calibri"/>
                <a:cs typeface="Times New Roman"/>
              </a:rPr>
              <a:t> </a:t>
            </a:r>
            <a:r>
              <a:rPr lang="en-US" sz="3600" b="1" dirty="0" err="1">
                <a:solidFill>
                  <a:srgbClr val="FFFF00"/>
                </a:solidFill>
                <a:latin typeface="Times New Roman"/>
                <a:ea typeface="Calibri"/>
                <a:cs typeface="Times New Roman"/>
              </a:rPr>
              <a:t>tập</a:t>
            </a:r>
            <a:r>
              <a:rPr lang="en-US" sz="3600" b="1" dirty="0">
                <a:solidFill>
                  <a:srgbClr val="FFFF00"/>
                </a:solidFill>
                <a:latin typeface="Times New Roman"/>
                <a:ea typeface="Calibri"/>
                <a:cs typeface="Times New Roman"/>
              </a:rPr>
              <a:t> </a:t>
            </a:r>
            <a:r>
              <a:rPr lang="en-US" sz="3600" b="1" dirty="0" smtClean="0">
                <a:solidFill>
                  <a:srgbClr val="FFFF00"/>
                </a:solidFill>
                <a:latin typeface="Times New Roman"/>
                <a:ea typeface="Calibri"/>
                <a:cs typeface="Times New Roman"/>
              </a:rPr>
              <a:t>2. </a:t>
            </a:r>
            <a:endParaRPr lang="en-US" sz="3600" dirty="0">
              <a:solidFill>
                <a:srgbClr val="FFFF00"/>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099246884"/>
              </p:ext>
            </p:extLst>
          </p:nvPr>
        </p:nvGraphicFramePr>
        <p:xfrm>
          <a:off x="627525" y="2580056"/>
          <a:ext cx="10860841" cy="2362705"/>
        </p:xfrm>
        <a:graphic>
          <a:graphicData uri="http://schemas.openxmlformats.org/drawingml/2006/table">
            <a:tbl>
              <a:tblPr firstRow="1" bandRow="1">
                <a:tableStyleId>{5C22544A-7EE6-4342-B048-85BDC9FD1C3A}</a:tableStyleId>
              </a:tblPr>
              <a:tblGrid>
                <a:gridCol w="4246032"/>
                <a:gridCol w="3083669"/>
                <a:gridCol w="3531140"/>
              </a:tblGrid>
              <a:tr h="510846">
                <a:tc>
                  <a:txBody>
                    <a:bodyPr/>
                    <a:lstStyle/>
                    <a:p>
                      <a:pPr algn="ctr"/>
                      <a:r>
                        <a:rPr lang="en-US" sz="3200" dirty="0" err="1" smtClean="0">
                          <a:solidFill>
                            <a:schemeClr val="tx1"/>
                          </a:solidFill>
                          <a:latin typeface="Times New Roman" panose="02020603050405020304" pitchFamily="18" charset="0"/>
                          <a:cs typeface="Times New Roman" panose="02020603050405020304" pitchFamily="18" charset="0"/>
                        </a:rPr>
                        <a:t>Đới</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nóng</a:t>
                      </a:r>
                      <a:endParaRPr lang="en-US" sz="3200" dirty="0">
                        <a:solidFill>
                          <a:schemeClr val="tx1"/>
                        </a:solidFill>
                        <a:latin typeface="Times New Roman" panose="02020603050405020304" pitchFamily="18" charset="0"/>
                        <a:cs typeface="Times New Roman" panose="02020603050405020304" pitchFamily="18" charset="0"/>
                      </a:endParaRPr>
                    </a:p>
                  </a:txBody>
                  <a:tcPr>
                    <a:solidFill>
                      <a:schemeClr val="accent2"/>
                    </a:solidFill>
                  </a:tcPr>
                </a:tc>
                <a:tc>
                  <a:txBody>
                    <a:bodyPr/>
                    <a:lstStyle/>
                    <a:p>
                      <a:pPr algn="ctr"/>
                      <a:r>
                        <a:rPr lang="en-US" sz="3200" dirty="0" err="1" smtClean="0">
                          <a:solidFill>
                            <a:schemeClr val="tx1"/>
                          </a:solidFill>
                          <a:latin typeface="Times New Roman" panose="02020603050405020304" pitchFamily="18" charset="0"/>
                          <a:cs typeface="Times New Roman" panose="02020603050405020304" pitchFamily="18" charset="0"/>
                        </a:rPr>
                        <a:t>Đới</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lạnh</a:t>
                      </a:r>
                      <a:endParaRPr lang="en-US" sz="3200" dirty="0">
                        <a:solidFill>
                          <a:schemeClr val="tx1"/>
                        </a:solidFill>
                        <a:latin typeface="Times New Roman" panose="02020603050405020304" pitchFamily="18" charset="0"/>
                        <a:cs typeface="Times New Roman" panose="02020603050405020304" pitchFamily="18" charset="0"/>
                      </a:endParaRPr>
                    </a:p>
                  </a:txBody>
                  <a:tcPr>
                    <a:solidFill>
                      <a:schemeClr val="accent2"/>
                    </a:solidFill>
                  </a:tcPr>
                </a:tc>
                <a:tc>
                  <a:txBody>
                    <a:bodyPr/>
                    <a:lstStyle/>
                    <a:p>
                      <a:pPr algn="ctr"/>
                      <a:r>
                        <a:rPr lang="en-US" sz="3200" dirty="0" err="1" smtClean="0">
                          <a:solidFill>
                            <a:schemeClr val="tx1"/>
                          </a:solidFill>
                          <a:latin typeface="Times New Roman" panose="02020603050405020304" pitchFamily="18" charset="0"/>
                          <a:cs typeface="Times New Roman" panose="02020603050405020304" pitchFamily="18" charset="0"/>
                        </a:rPr>
                        <a:t>Đới</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ôn</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hòa</a:t>
                      </a:r>
                      <a:endParaRPr lang="en-US" sz="3200" dirty="0">
                        <a:solidFill>
                          <a:schemeClr val="tx1"/>
                        </a:solidFill>
                        <a:latin typeface="Times New Roman" panose="02020603050405020304" pitchFamily="18" charset="0"/>
                        <a:cs typeface="Times New Roman" panose="02020603050405020304" pitchFamily="18" charset="0"/>
                      </a:endParaRPr>
                    </a:p>
                  </a:txBody>
                  <a:tcPr>
                    <a:solidFill>
                      <a:schemeClr val="accent2"/>
                    </a:solidFill>
                  </a:tcPr>
                </a:tc>
              </a:tr>
              <a:tr h="1783585">
                <a:tc>
                  <a:txBody>
                    <a:bodyPr/>
                    <a:lstStyle/>
                    <a:p>
                      <a:endParaRPr lang="en-US" dirty="0"/>
                    </a:p>
                  </a:txBody>
                  <a:tcPr>
                    <a:solidFill>
                      <a:schemeClr val="accent3">
                        <a:lumMod val="75000"/>
                      </a:schemeClr>
                    </a:solidFill>
                  </a:tcPr>
                </a:tc>
                <a:tc>
                  <a:txBody>
                    <a:bodyPr/>
                    <a:lstStyle/>
                    <a:p>
                      <a:endParaRPr lang="en-US" dirty="0"/>
                    </a:p>
                  </a:txBody>
                  <a:tcPr>
                    <a:solidFill>
                      <a:schemeClr val="accent3">
                        <a:lumMod val="75000"/>
                      </a:schemeClr>
                    </a:solidFill>
                  </a:tcPr>
                </a:tc>
                <a:tc>
                  <a:txBody>
                    <a:bodyPr/>
                    <a:lstStyle/>
                    <a:p>
                      <a:endParaRPr lang="en-US" dirty="0"/>
                    </a:p>
                  </a:txBody>
                  <a:tcPr>
                    <a:solidFill>
                      <a:schemeClr val="accent3">
                        <a:lumMod val="75000"/>
                      </a:schemeClr>
                    </a:solidFill>
                  </a:tcPr>
                </a:tc>
              </a:tr>
            </a:tbl>
          </a:graphicData>
        </a:graphic>
      </p:graphicFrame>
      <p:sp>
        <p:nvSpPr>
          <p:cNvPr id="11" name="Rectangle 10"/>
          <p:cNvSpPr/>
          <p:nvPr/>
        </p:nvSpPr>
        <p:spPr>
          <a:xfrm>
            <a:off x="764520" y="3339776"/>
            <a:ext cx="4002033" cy="1384995"/>
          </a:xfrm>
          <a:prstGeom prst="rect">
            <a:avLst/>
          </a:prstGeom>
        </p:spPr>
        <p:txBody>
          <a:bodyPr wrap="square">
            <a:spAutoFit/>
          </a:bodyPr>
          <a:lstStyle/>
          <a:p>
            <a:pPr algn="just"/>
            <a:r>
              <a:rPr lang="en-US" sz="2800" b="1" dirty="0" err="1">
                <a:solidFill>
                  <a:schemeClr val="bg1"/>
                </a:solidFill>
                <a:latin typeface="Times New Roman" panose="02020603050405020304" pitchFamily="18" charset="0"/>
                <a:cs typeface="Times New Roman" panose="02020603050405020304" pitchFamily="18" charset="0"/>
              </a:rPr>
              <a:t>Sư</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tử</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báo</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gấm</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voi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vượn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dương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xỉ</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bao</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báp</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phong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lan</a:t>
            </a:r>
            <a:r>
              <a:rPr lang="en-US" sz="2800" b="1" dirty="0">
                <a:solidFill>
                  <a:schemeClr val="bg1"/>
                </a:solidFill>
                <a:latin typeface="Times New Roman" panose="02020603050405020304" pitchFamily="18" charset="0"/>
                <a:cs typeface="Times New Roman" panose="02020603050405020304" pitchFamily="18" charset="0"/>
              </a:rPr>
              <a:t>.</a:t>
            </a:r>
          </a:p>
        </p:txBody>
      </p:sp>
      <p:sp>
        <p:nvSpPr>
          <p:cNvPr id="5" name="Rectangle 4"/>
          <p:cNvSpPr/>
          <p:nvPr/>
        </p:nvSpPr>
        <p:spPr>
          <a:xfrm>
            <a:off x="4964876" y="3339776"/>
            <a:ext cx="2769733" cy="523220"/>
          </a:xfrm>
          <a:prstGeom prst="rect">
            <a:avLst/>
          </a:prstGeom>
        </p:spPr>
        <p:txBody>
          <a:bodyPr wrap="none">
            <a:spAutoFit/>
          </a:bodyPr>
          <a:lstStyle/>
          <a:p>
            <a:r>
              <a:rPr lang="en-US" sz="2800" b="1" dirty="0" err="1">
                <a:solidFill>
                  <a:schemeClr val="bg1"/>
                </a:solidFill>
                <a:latin typeface="Times New Roman" panose="02020603050405020304" pitchFamily="18" charset="0"/>
                <a:cs typeface="Times New Roman" panose="02020603050405020304" pitchFamily="18" charset="0"/>
              </a:rPr>
              <a:t>Gấu</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trắng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địa</a:t>
            </a:r>
            <a:r>
              <a:rPr lang="en-US" sz="2800" b="1" dirty="0">
                <a:solidFill>
                  <a:schemeClr val="bg1"/>
                </a:solidFill>
                <a:latin typeface="Times New Roman" panose="02020603050405020304" pitchFamily="18" charset="0"/>
                <a:cs typeface="Times New Roman" panose="02020603050405020304" pitchFamily="18" charset="0"/>
              </a:rPr>
              <a:t> y.</a:t>
            </a:r>
          </a:p>
        </p:txBody>
      </p:sp>
      <p:sp>
        <p:nvSpPr>
          <p:cNvPr id="6" name="Rectangle 5"/>
          <p:cNvSpPr/>
          <p:nvPr/>
        </p:nvSpPr>
        <p:spPr>
          <a:xfrm>
            <a:off x="8038973" y="3339775"/>
            <a:ext cx="3303477" cy="1384995"/>
          </a:xfrm>
          <a:prstGeom prst="rect">
            <a:avLst/>
          </a:prstGeom>
        </p:spPr>
        <p:txBody>
          <a:bodyPr wrap="square">
            <a:spAutoFit/>
          </a:bodyPr>
          <a:lstStyle/>
          <a:p>
            <a:pPr algn="just"/>
            <a:r>
              <a:rPr lang="en-US" sz="2800" b="1" dirty="0" err="1">
                <a:solidFill>
                  <a:schemeClr val="bg1"/>
                </a:solidFill>
                <a:latin typeface="Times New Roman" panose="02020603050405020304" pitchFamily="18" charset="0"/>
                <a:cs typeface="Times New Roman" panose="02020603050405020304" pitchFamily="18" charset="0"/>
              </a:rPr>
              <a:t>Chó</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sói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tùng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lãnh</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sam</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phong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lá</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đỏ</a:t>
            </a:r>
            <a:r>
              <a:rPr lang="en-US" sz="2800" b="1" dirty="0">
                <a:solidFill>
                  <a:schemeClr val="bg1"/>
                </a:solidFill>
                <a:latin typeface="Times New Roman" panose="02020603050405020304" pitchFamily="18" charset="0"/>
                <a:cs typeface="Times New Roman" panose="02020603050405020304" pitchFamily="18" charset="0"/>
              </a:rPr>
              <a:t>, ô </a:t>
            </a:r>
            <a:r>
              <a:rPr lang="en-US" sz="2800" b="1" dirty="0" err="1">
                <a:solidFill>
                  <a:schemeClr val="bg1"/>
                </a:solidFill>
                <a:latin typeface="Times New Roman" panose="02020603050405020304" pitchFamily="18" charset="0"/>
                <a:cs typeface="Times New Roman" panose="02020603050405020304" pitchFamily="18" charset="0"/>
              </a:rPr>
              <a:t>liu</a:t>
            </a:r>
            <a:r>
              <a:rPr lang="en-US" sz="2800" b="1"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36621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randombar(horizontal)">
                                      <p:cBhvr>
                                        <p:cTn id="7" dur="500"/>
                                        <p:tgtEl>
                                          <p:spTgt spid="9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500641" cy="769441"/>
            <a:chOff x="994820" y="4488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4195852" cy="769441"/>
            </a:xfrm>
            <a:prstGeom prst="rect">
              <a:avLst/>
            </a:prstGeom>
            <a:noFill/>
          </p:spPr>
          <p:txBody>
            <a:bodyPr wrap="none" rtlCol="0">
              <a:spAutoFit/>
            </a:bodyPr>
            <a:lstStyle/>
            <a:p>
              <a:r>
                <a:rPr lang="en-US" altLang="zh-CN" sz="44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VẬN DỤNG</a:t>
              </a:r>
              <a:endParaRPr lang="zh-CN" altLang="en-US" sz="44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4" name="Rectangle 3"/>
          <p:cNvSpPr/>
          <p:nvPr/>
        </p:nvSpPr>
        <p:spPr>
          <a:xfrm>
            <a:off x="498764" y="1348120"/>
            <a:ext cx="11352809" cy="4832092"/>
          </a:xfrm>
          <a:prstGeom prst="rect">
            <a:avLst/>
          </a:prstGeom>
        </p:spPr>
        <p:txBody>
          <a:bodyPr wrap="square">
            <a:spAutoFit/>
          </a:bodyPr>
          <a:lstStyle/>
          <a:p>
            <a:pPr algn="just">
              <a:spcAft>
                <a:spcPts val="0"/>
              </a:spcAft>
            </a:pPr>
            <a:r>
              <a:rPr lang="en-US" sz="4400" b="1" dirty="0">
                <a:solidFill>
                  <a:srgbClr val="FFFF00"/>
                </a:solidFill>
                <a:latin typeface="Times New Roman"/>
                <a:ea typeface="Calibri"/>
                <a:cs typeface="Times New Roman"/>
              </a:rPr>
              <a:t>1. </a:t>
            </a:r>
            <a:r>
              <a:rPr lang="en-US" sz="4400" b="1" dirty="0" err="1">
                <a:solidFill>
                  <a:srgbClr val="FFFF00"/>
                </a:solidFill>
                <a:latin typeface="Times New Roman"/>
                <a:ea typeface="Calibri"/>
                <a:cs typeface="Times New Roman"/>
              </a:rPr>
              <a:t>Hãy</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trình</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bày</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sự</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đa</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dạng</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của</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sinh</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vật</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trên</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Trái</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Đất</a:t>
            </a:r>
            <a:r>
              <a:rPr lang="en-US" sz="4400" b="1" dirty="0">
                <a:solidFill>
                  <a:srgbClr val="FFFF00"/>
                </a:solidFill>
                <a:latin typeface="Times New Roman"/>
                <a:ea typeface="Calibri"/>
                <a:cs typeface="Times New Roman"/>
              </a:rPr>
              <a:t>.</a:t>
            </a:r>
            <a:endParaRPr lang="en-US" sz="3600" dirty="0">
              <a:solidFill>
                <a:srgbClr val="FFFF00"/>
              </a:solidFill>
              <a:latin typeface="Calibri"/>
              <a:ea typeface="Calibri"/>
              <a:cs typeface="Times New Roman"/>
            </a:endParaRPr>
          </a:p>
          <a:p>
            <a:pPr algn="just">
              <a:spcAft>
                <a:spcPts val="0"/>
              </a:spcAft>
            </a:pPr>
            <a:endParaRPr lang="en-US" sz="4400" b="1" dirty="0" smtClean="0">
              <a:solidFill>
                <a:srgbClr val="FFFF00"/>
              </a:solidFill>
              <a:latin typeface="Times New Roman"/>
              <a:ea typeface="Calibri"/>
              <a:cs typeface="Times New Roman"/>
            </a:endParaRPr>
          </a:p>
          <a:p>
            <a:pPr algn="just">
              <a:spcAft>
                <a:spcPts val="0"/>
              </a:spcAft>
            </a:pPr>
            <a:r>
              <a:rPr lang="en-US" sz="4400" b="1" dirty="0" smtClean="0">
                <a:solidFill>
                  <a:srgbClr val="FFFF00"/>
                </a:solidFill>
                <a:latin typeface="Times New Roman"/>
                <a:ea typeface="Calibri"/>
                <a:cs typeface="Times New Roman"/>
              </a:rPr>
              <a:t>2</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Có</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nhiều</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loài</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sinh</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vật</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đang</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đứng</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trước</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nguy</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cơ</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bị</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tuyệt</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chủng</a:t>
            </a:r>
            <a:r>
              <a:rPr lang="en-US" sz="4400" b="1" dirty="0">
                <a:solidFill>
                  <a:srgbClr val="FFFF00"/>
                </a:solidFill>
                <a:latin typeface="Times New Roman"/>
                <a:ea typeface="Calibri"/>
                <a:cs typeface="Times New Roman"/>
              </a:rPr>
              <a:t>. Theo </a:t>
            </a:r>
            <a:r>
              <a:rPr lang="en-US" sz="4400" b="1" dirty="0" err="1">
                <a:solidFill>
                  <a:srgbClr val="FFFF00"/>
                </a:solidFill>
                <a:latin typeface="Times New Roman"/>
                <a:ea typeface="Calibri"/>
                <a:cs typeface="Times New Roman"/>
              </a:rPr>
              <a:t>em</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nguyên</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nhân</a:t>
            </a:r>
            <a:r>
              <a:rPr lang="en-US" sz="4400" b="1" dirty="0">
                <a:solidFill>
                  <a:srgbClr val="FFFF00"/>
                </a:solidFill>
                <a:latin typeface="Times New Roman"/>
                <a:ea typeface="Calibri"/>
                <a:cs typeface="Times New Roman"/>
              </a:rPr>
              <a:t> do </a:t>
            </a:r>
            <a:r>
              <a:rPr lang="en-US" sz="4400" b="1" dirty="0" err="1">
                <a:solidFill>
                  <a:srgbClr val="FFFF00"/>
                </a:solidFill>
                <a:latin typeface="Times New Roman"/>
                <a:ea typeface="Calibri"/>
                <a:cs typeface="Times New Roman"/>
              </a:rPr>
              <a:t>đâu</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Hãy</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nêu</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một</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số</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biện</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pháp</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đề</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bảo</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vệ</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các</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loài</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đó</a:t>
            </a:r>
            <a:r>
              <a:rPr lang="en-US" sz="4400" b="1" dirty="0">
                <a:solidFill>
                  <a:srgbClr val="FFFF00"/>
                </a:solidFill>
                <a:latin typeface="Times New Roman"/>
                <a:ea typeface="Calibri"/>
                <a:cs typeface="Times New Roman"/>
              </a:rPr>
              <a:t>.</a:t>
            </a:r>
            <a:endParaRPr lang="en-US" sz="3600" dirty="0">
              <a:solidFill>
                <a:srgbClr val="FFFF00"/>
              </a:solidFill>
              <a:effectLst/>
              <a:latin typeface="Calibri"/>
              <a:ea typeface="Calibri"/>
              <a:cs typeface="Times New Roman"/>
            </a:endParaRPr>
          </a:p>
        </p:txBody>
      </p:sp>
    </p:spTree>
    <p:extLst>
      <p:ext uri="{BB962C8B-B14F-4D97-AF65-F5344CB8AC3E}">
        <p14:creationId xmlns:p14="http://schemas.microsoft.com/office/powerpoint/2010/main" val="947008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500641" cy="769441"/>
            <a:chOff x="994820" y="4488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4195852" cy="769441"/>
            </a:xfrm>
            <a:prstGeom prst="rect">
              <a:avLst/>
            </a:prstGeom>
            <a:noFill/>
          </p:spPr>
          <p:txBody>
            <a:bodyPr wrap="none" rtlCol="0">
              <a:spAutoFit/>
            </a:bodyPr>
            <a:lstStyle/>
            <a:p>
              <a:r>
                <a:rPr lang="en-US" altLang="zh-CN" sz="44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VẬN DỤNG</a:t>
              </a:r>
              <a:endParaRPr lang="zh-CN" altLang="en-US" sz="44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4" name="Rectangle 3"/>
          <p:cNvSpPr/>
          <p:nvPr/>
        </p:nvSpPr>
        <p:spPr>
          <a:xfrm>
            <a:off x="311373" y="1269942"/>
            <a:ext cx="9834575" cy="584775"/>
          </a:xfrm>
          <a:prstGeom prst="rect">
            <a:avLst/>
          </a:prstGeom>
        </p:spPr>
        <p:txBody>
          <a:bodyPr wrap="square">
            <a:spAutoFit/>
          </a:bodyPr>
          <a:lstStyle/>
          <a:p>
            <a:pPr algn="ctr"/>
            <a:r>
              <a:rPr lang="en-US" sz="3200" b="1" dirty="0">
                <a:solidFill>
                  <a:srgbClr val="FFFF00"/>
                </a:solidFill>
                <a:latin typeface="Times New Roman"/>
                <a:ea typeface="Calibri"/>
                <a:cs typeface="Times New Roman"/>
              </a:rPr>
              <a:t>1. </a:t>
            </a:r>
            <a:r>
              <a:rPr lang="en-US" sz="3200" b="1" dirty="0" err="1">
                <a:solidFill>
                  <a:srgbClr val="FFFF00"/>
                </a:solidFill>
                <a:latin typeface="Times New Roman"/>
                <a:ea typeface="Calibri"/>
                <a:cs typeface="Times New Roman"/>
              </a:rPr>
              <a:t>Hãy</a:t>
            </a:r>
            <a:r>
              <a:rPr lang="en-US" sz="3200" b="1" dirty="0">
                <a:solidFill>
                  <a:srgbClr val="FFFF00"/>
                </a:solidFill>
                <a:latin typeface="Times New Roman"/>
                <a:ea typeface="Calibri"/>
                <a:cs typeface="Times New Roman"/>
              </a:rPr>
              <a:t> </a:t>
            </a:r>
            <a:r>
              <a:rPr lang="en-US" sz="3200" b="1" dirty="0" err="1">
                <a:solidFill>
                  <a:srgbClr val="FFFF00"/>
                </a:solidFill>
                <a:latin typeface="Times New Roman"/>
                <a:ea typeface="Calibri"/>
                <a:cs typeface="Times New Roman"/>
              </a:rPr>
              <a:t>trình</a:t>
            </a:r>
            <a:r>
              <a:rPr lang="en-US" sz="3200" b="1" dirty="0">
                <a:solidFill>
                  <a:srgbClr val="FFFF00"/>
                </a:solidFill>
                <a:latin typeface="Times New Roman"/>
                <a:ea typeface="Calibri"/>
                <a:cs typeface="Times New Roman"/>
              </a:rPr>
              <a:t> </a:t>
            </a:r>
            <a:r>
              <a:rPr lang="en-US" sz="3200" b="1" dirty="0" err="1">
                <a:solidFill>
                  <a:srgbClr val="FFFF00"/>
                </a:solidFill>
                <a:latin typeface="Times New Roman"/>
                <a:ea typeface="Calibri"/>
                <a:cs typeface="Times New Roman"/>
              </a:rPr>
              <a:t>bày</a:t>
            </a:r>
            <a:r>
              <a:rPr lang="en-US" sz="3200" b="1" dirty="0">
                <a:solidFill>
                  <a:srgbClr val="FFFF00"/>
                </a:solidFill>
                <a:latin typeface="Times New Roman"/>
                <a:ea typeface="Calibri"/>
                <a:cs typeface="Times New Roman"/>
              </a:rPr>
              <a:t> </a:t>
            </a:r>
            <a:r>
              <a:rPr lang="en-US" sz="3200" b="1" dirty="0" err="1">
                <a:solidFill>
                  <a:srgbClr val="FFFF00"/>
                </a:solidFill>
                <a:latin typeface="Times New Roman"/>
                <a:ea typeface="Calibri"/>
                <a:cs typeface="Times New Roman"/>
              </a:rPr>
              <a:t>sự</a:t>
            </a:r>
            <a:r>
              <a:rPr lang="en-US" sz="3200" b="1" dirty="0">
                <a:solidFill>
                  <a:srgbClr val="FFFF00"/>
                </a:solidFill>
                <a:latin typeface="Times New Roman"/>
                <a:ea typeface="Calibri"/>
                <a:cs typeface="Times New Roman"/>
              </a:rPr>
              <a:t> </a:t>
            </a:r>
            <a:r>
              <a:rPr lang="en-US" sz="3200" b="1" dirty="0" err="1">
                <a:solidFill>
                  <a:srgbClr val="FFFF00"/>
                </a:solidFill>
                <a:latin typeface="Times New Roman"/>
                <a:ea typeface="Calibri"/>
                <a:cs typeface="Times New Roman"/>
              </a:rPr>
              <a:t>đa</a:t>
            </a:r>
            <a:r>
              <a:rPr lang="en-US" sz="3200" b="1" dirty="0">
                <a:solidFill>
                  <a:srgbClr val="FFFF00"/>
                </a:solidFill>
                <a:latin typeface="Times New Roman"/>
                <a:ea typeface="Calibri"/>
                <a:cs typeface="Times New Roman"/>
              </a:rPr>
              <a:t> </a:t>
            </a:r>
            <a:r>
              <a:rPr lang="en-US" sz="3200" b="1" dirty="0" err="1">
                <a:solidFill>
                  <a:srgbClr val="FFFF00"/>
                </a:solidFill>
                <a:latin typeface="Times New Roman"/>
                <a:ea typeface="Calibri"/>
                <a:cs typeface="Times New Roman"/>
              </a:rPr>
              <a:t>dạng</a:t>
            </a:r>
            <a:r>
              <a:rPr lang="en-US" sz="3200" b="1" dirty="0">
                <a:solidFill>
                  <a:srgbClr val="FFFF00"/>
                </a:solidFill>
                <a:latin typeface="Times New Roman"/>
                <a:ea typeface="Calibri"/>
                <a:cs typeface="Times New Roman"/>
              </a:rPr>
              <a:t> </a:t>
            </a:r>
            <a:r>
              <a:rPr lang="en-US" sz="3200" b="1" dirty="0" err="1">
                <a:solidFill>
                  <a:srgbClr val="FFFF00"/>
                </a:solidFill>
                <a:latin typeface="Times New Roman"/>
                <a:ea typeface="Calibri"/>
                <a:cs typeface="Times New Roman"/>
              </a:rPr>
              <a:t>của</a:t>
            </a:r>
            <a:r>
              <a:rPr lang="en-US" sz="3200" b="1" dirty="0">
                <a:solidFill>
                  <a:srgbClr val="FFFF00"/>
                </a:solidFill>
                <a:latin typeface="Times New Roman"/>
                <a:ea typeface="Calibri"/>
                <a:cs typeface="Times New Roman"/>
              </a:rPr>
              <a:t> </a:t>
            </a:r>
            <a:r>
              <a:rPr lang="en-US" sz="3200" b="1" dirty="0" err="1">
                <a:solidFill>
                  <a:srgbClr val="FFFF00"/>
                </a:solidFill>
                <a:latin typeface="Times New Roman"/>
                <a:ea typeface="Calibri"/>
                <a:cs typeface="Times New Roman"/>
              </a:rPr>
              <a:t>sinh</a:t>
            </a:r>
            <a:r>
              <a:rPr lang="en-US" sz="3200" b="1" dirty="0">
                <a:solidFill>
                  <a:srgbClr val="FFFF00"/>
                </a:solidFill>
                <a:latin typeface="Times New Roman"/>
                <a:ea typeface="Calibri"/>
                <a:cs typeface="Times New Roman"/>
              </a:rPr>
              <a:t> </a:t>
            </a:r>
            <a:r>
              <a:rPr lang="en-US" sz="3200" b="1" dirty="0" err="1">
                <a:solidFill>
                  <a:srgbClr val="FFFF00"/>
                </a:solidFill>
                <a:latin typeface="Times New Roman"/>
                <a:ea typeface="Calibri"/>
                <a:cs typeface="Times New Roman"/>
              </a:rPr>
              <a:t>vật</a:t>
            </a:r>
            <a:r>
              <a:rPr lang="en-US" sz="3200" b="1" dirty="0">
                <a:solidFill>
                  <a:srgbClr val="FFFF00"/>
                </a:solidFill>
                <a:latin typeface="Times New Roman"/>
                <a:ea typeface="Calibri"/>
                <a:cs typeface="Times New Roman"/>
              </a:rPr>
              <a:t> </a:t>
            </a:r>
            <a:r>
              <a:rPr lang="en-US" sz="3200" b="1" dirty="0" err="1">
                <a:solidFill>
                  <a:srgbClr val="FFFF00"/>
                </a:solidFill>
                <a:latin typeface="Times New Roman"/>
                <a:ea typeface="Calibri"/>
                <a:cs typeface="Times New Roman"/>
              </a:rPr>
              <a:t>trên</a:t>
            </a:r>
            <a:r>
              <a:rPr lang="en-US" sz="3200" b="1" dirty="0">
                <a:solidFill>
                  <a:srgbClr val="FFFF00"/>
                </a:solidFill>
                <a:latin typeface="Times New Roman"/>
                <a:ea typeface="Calibri"/>
                <a:cs typeface="Times New Roman"/>
              </a:rPr>
              <a:t> </a:t>
            </a:r>
            <a:r>
              <a:rPr lang="en-US" sz="3200" b="1" dirty="0" err="1">
                <a:solidFill>
                  <a:srgbClr val="FFFF00"/>
                </a:solidFill>
                <a:latin typeface="Times New Roman"/>
                <a:ea typeface="Calibri"/>
                <a:cs typeface="Times New Roman"/>
              </a:rPr>
              <a:t>Trái</a:t>
            </a:r>
            <a:r>
              <a:rPr lang="en-US" sz="3200" b="1" dirty="0">
                <a:solidFill>
                  <a:srgbClr val="FFFF00"/>
                </a:solidFill>
                <a:latin typeface="Times New Roman"/>
                <a:ea typeface="Calibri"/>
                <a:cs typeface="Times New Roman"/>
              </a:rPr>
              <a:t> </a:t>
            </a:r>
            <a:r>
              <a:rPr lang="en-US" sz="3200" b="1" dirty="0" err="1">
                <a:solidFill>
                  <a:srgbClr val="FFFF00"/>
                </a:solidFill>
                <a:latin typeface="Times New Roman"/>
                <a:ea typeface="Calibri"/>
                <a:cs typeface="Times New Roman"/>
              </a:rPr>
              <a:t>Đất</a:t>
            </a:r>
            <a:r>
              <a:rPr lang="en-US" sz="3200" b="1" dirty="0" smtClean="0">
                <a:solidFill>
                  <a:srgbClr val="FFFF00"/>
                </a:solidFill>
                <a:latin typeface="Times New Roman"/>
                <a:ea typeface="Calibri"/>
                <a:cs typeface="Times New Roman"/>
              </a:rPr>
              <a:t>.</a:t>
            </a:r>
            <a:endParaRPr lang="en-US" sz="3200" dirty="0">
              <a:solidFill>
                <a:srgbClr val="FFFF00"/>
              </a:solidFill>
              <a:latin typeface="Calibri"/>
              <a:ea typeface="Calibri"/>
              <a:cs typeface="Times New Roman"/>
            </a:endParaRPr>
          </a:p>
        </p:txBody>
      </p:sp>
      <p:sp>
        <p:nvSpPr>
          <p:cNvPr id="2" name="Rectangle 1"/>
          <p:cNvSpPr/>
          <p:nvPr/>
        </p:nvSpPr>
        <p:spPr>
          <a:xfrm>
            <a:off x="671209" y="1890073"/>
            <a:ext cx="10603150" cy="4401205"/>
          </a:xfrm>
          <a:prstGeom prst="rect">
            <a:avLst/>
          </a:prstGeom>
        </p:spPr>
        <p:txBody>
          <a:bodyPr wrap="square">
            <a:spAutoFit/>
          </a:bodyPr>
          <a:lstStyle/>
          <a:p>
            <a:pPr algn="just">
              <a:spcAft>
                <a:spcPts val="0"/>
              </a:spcAft>
            </a:pPr>
            <a:r>
              <a:rPr lang="en-US" sz="2800" b="1" dirty="0" smtClean="0">
                <a:solidFill>
                  <a:schemeClr val="bg1"/>
                </a:solidFill>
                <a:latin typeface="Times New Roman"/>
                <a:ea typeface="Calibri"/>
                <a:cs typeface="Times New Roman"/>
              </a:rPr>
              <a:t>* </a:t>
            </a:r>
            <a:r>
              <a:rPr lang="en-US" sz="2800" b="1" dirty="0" err="1" smtClean="0">
                <a:solidFill>
                  <a:schemeClr val="bg1"/>
                </a:solidFill>
                <a:latin typeface="Times New Roman"/>
                <a:ea typeface="Calibri"/>
                <a:cs typeface="Times New Roman"/>
              </a:rPr>
              <a:t>Sự</a:t>
            </a:r>
            <a:r>
              <a:rPr lang="en-US" sz="2800" b="1" dirty="0" smtClean="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đa</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dạng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sinh</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vật</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của</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Trái</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Đất</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được</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thể</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hiện</a:t>
            </a:r>
            <a:r>
              <a:rPr lang="en-US" sz="2800" b="1" dirty="0">
                <a:solidFill>
                  <a:schemeClr val="bg1"/>
                </a:solidFill>
                <a:latin typeface="Times New Roman"/>
                <a:ea typeface="Calibri"/>
                <a:cs typeface="Times New Roman"/>
              </a:rPr>
              <a:t> ở </a:t>
            </a:r>
            <a:r>
              <a:rPr lang="en-US" sz="2800" b="1" dirty="0" err="1">
                <a:solidFill>
                  <a:schemeClr val="bg1"/>
                </a:solidFill>
                <a:latin typeface="Times New Roman"/>
                <a:ea typeface="Calibri"/>
                <a:cs typeface="Times New Roman"/>
              </a:rPr>
              <a:t>cả</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môi</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trường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đại</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dương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và</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lục</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địa</a:t>
            </a:r>
            <a:r>
              <a:rPr lang="en-US" sz="2800" b="1" dirty="0">
                <a:solidFill>
                  <a:schemeClr val="bg1"/>
                </a:solidFill>
                <a:latin typeface="Times New Roman"/>
                <a:ea typeface="Calibri"/>
                <a:cs typeface="Times New Roman"/>
              </a:rPr>
              <a:t>:</a:t>
            </a:r>
            <a:endParaRPr lang="en-US" sz="2800" b="1" dirty="0">
              <a:solidFill>
                <a:schemeClr val="bg1"/>
              </a:solidFill>
              <a:latin typeface="Calibri"/>
              <a:ea typeface="Calibri"/>
              <a:cs typeface="Times New Roman"/>
            </a:endParaRPr>
          </a:p>
          <a:p>
            <a:pPr algn="just">
              <a:spcAft>
                <a:spcPts val="0"/>
              </a:spcAft>
            </a:pPr>
            <a:r>
              <a:rPr lang="en-US" sz="2800" b="1" dirty="0">
                <a:solidFill>
                  <a:schemeClr val="bg1"/>
                </a:solidFill>
                <a:latin typeface="Times New Roman"/>
                <a:ea typeface="Calibri"/>
                <a:cs typeface="Times New Roman"/>
              </a:rPr>
              <a:t>-</a:t>
            </a:r>
            <a:r>
              <a:rPr lang="en-US" sz="2800" b="1" dirty="0" smtClean="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Sự</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đa</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dạng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của</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sinh</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vật</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dưới</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đại</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dương</a:t>
            </a:r>
            <a:endParaRPr lang="en-US" sz="2800" b="1" dirty="0">
              <a:solidFill>
                <a:schemeClr val="bg1"/>
              </a:solidFill>
              <a:latin typeface="Calibri"/>
              <a:ea typeface="Calibri"/>
              <a:cs typeface="Times New Roman"/>
            </a:endParaRPr>
          </a:p>
          <a:p>
            <a:pPr algn="just">
              <a:spcAft>
                <a:spcPts val="0"/>
              </a:spcAft>
            </a:pPr>
            <a:r>
              <a:rPr lang="en-US" sz="2800" b="1" dirty="0">
                <a:solidFill>
                  <a:schemeClr val="bg1"/>
                </a:solidFill>
                <a:latin typeface="Times New Roman"/>
                <a:ea typeface="Calibri"/>
                <a:cs typeface="Times New Roman"/>
              </a:rPr>
              <a:t>+</a:t>
            </a:r>
            <a:r>
              <a:rPr lang="en-US" sz="2800" b="1" dirty="0" smtClean="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Sinh</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vật</a:t>
            </a:r>
            <a:r>
              <a:rPr lang="en-US" sz="2800" b="1" dirty="0">
                <a:solidFill>
                  <a:schemeClr val="bg1"/>
                </a:solidFill>
                <a:latin typeface="Times New Roman"/>
                <a:ea typeface="Calibri"/>
                <a:cs typeface="Times New Roman"/>
              </a:rPr>
              <a:t> ở </a:t>
            </a:r>
            <a:r>
              <a:rPr lang="en-US" sz="2800" b="1" dirty="0" err="1">
                <a:solidFill>
                  <a:schemeClr val="bg1"/>
                </a:solidFill>
                <a:latin typeface="Times New Roman"/>
                <a:ea typeface="Calibri"/>
                <a:cs typeface="Times New Roman"/>
              </a:rPr>
              <a:t>đại</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dương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vô</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cùng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phong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phú</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đa</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dạng</a:t>
            </a:r>
            <a:r>
              <a:rPr lang="en-US" sz="2800" b="1" dirty="0">
                <a:solidFill>
                  <a:schemeClr val="bg1"/>
                </a:solidFill>
                <a:latin typeface="Times New Roman"/>
                <a:ea typeface="Calibri"/>
                <a:cs typeface="Times New Roman"/>
              </a:rPr>
              <a:t>.</a:t>
            </a:r>
            <a:endParaRPr lang="en-US" sz="2800" b="1" dirty="0">
              <a:solidFill>
                <a:schemeClr val="bg1"/>
              </a:solidFill>
              <a:latin typeface="Calibri"/>
              <a:ea typeface="Calibri"/>
              <a:cs typeface="Times New Roman"/>
            </a:endParaRPr>
          </a:p>
          <a:p>
            <a:pPr algn="just">
              <a:spcAft>
                <a:spcPts val="0"/>
              </a:spcAft>
            </a:pPr>
            <a:r>
              <a:rPr lang="en-US" sz="2800" b="1" dirty="0">
                <a:solidFill>
                  <a:schemeClr val="bg1"/>
                </a:solidFill>
                <a:latin typeface="Times New Roman"/>
                <a:ea typeface="Calibri"/>
                <a:cs typeface="Times New Roman"/>
              </a:rPr>
              <a:t>+</a:t>
            </a:r>
            <a:r>
              <a:rPr lang="en-US" sz="2800" b="1" dirty="0" smtClean="0">
                <a:solidFill>
                  <a:schemeClr val="bg1"/>
                </a:solidFill>
                <a:latin typeface="Times New Roman"/>
                <a:ea typeface="Calibri"/>
                <a:cs typeface="Times New Roman"/>
              </a:rPr>
              <a:t> </a:t>
            </a:r>
            <a:r>
              <a:rPr lang="en-US" sz="2800" b="1" dirty="0">
                <a:solidFill>
                  <a:schemeClr val="bg1"/>
                </a:solidFill>
                <a:latin typeface="Times New Roman"/>
                <a:ea typeface="Calibri"/>
                <a:cs typeface="Times New Roman"/>
              </a:rPr>
              <a:t>Ở </a:t>
            </a:r>
            <a:r>
              <a:rPr lang="en-US" sz="2800" b="1" dirty="0" err="1">
                <a:solidFill>
                  <a:schemeClr val="bg1"/>
                </a:solidFill>
                <a:latin typeface="Times New Roman"/>
                <a:ea typeface="Calibri"/>
                <a:cs typeface="Times New Roman"/>
              </a:rPr>
              <a:t>các</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vĩ</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độ</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và</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độ</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sâu</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khác</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nhau</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có</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môi</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trường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sống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khác</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nhau</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nên</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cũng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có</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các</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loài</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động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thực</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vật</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khác</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nhau</a:t>
            </a:r>
            <a:r>
              <a:rPr lang="en-US" sz="2800" b="1" dirty="0">
                <a:solidFill>
                  <a:schemeClr val="bg1"/>
                </a:solidFill>
                <a:latin typeface="Times New Roman"/>
                <a:ea typeface="Calibri"/>
                <a:cs typeface="Times New Roman"/>
              </a:rPr>
              <a:t>.</a:t>
            </a:r>
            <a:endParaRPr lang="en-US" sz="2800" b="1" dirty="0">
              <a:solidFill>
                <a:schemeClr val="bg1"/>
              </a:solidFill>
              <a:latin typeface="Calibri"/>
              <a:ea typeface="Calibri"/>
              <a:cs typeface="Times New Roman"/>
            </a:endParaRPr>
          </a:p>
          <a:p>
            <a:pPr algn="just">
              <a:spcAft>
                <a:spcPts val="0"/>
              </a:spcAft>
            </a:pP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Ví</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dụ</a:t>
            </a:r>
            <a:r>
              <a:rPr lang="en-US" sz="2800" b="1" dirty="0">
                <a:solidFill>
                  <a:schemeClr val="bg1"/>
                </a:solidFill>
                <a:latin typeface="Times New Roman"/>
                <a:ea typeface="Calibri"/>
                <a:cs typeface="Times New Roman"/>
              </a:rPr>
              <a:t>:</a:t>
            </a:r>
            <a:endParaRPr lang="en-US" sz="2800" b="1" dirty="0">
              <a:solidFill>
                <a:schemeClr val="bg1"/>
              </a:solidFill>
              <a:latin typeface="Calibri"/>
              <a:ea typeface="Calibri"/>
              <a:cs typeface="Times New Roman"/>
            </a:endParaRPr>
          </a:p>
          <a:p>
            <a:pPr indent="457200" algn="just">
              <a:spcAft>
                <a:spcPts val="0"/>
              </a:spcAft>
            </a:pP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Vùng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biển</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khơi</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mặt</a:t>
            </a:r>
            <a:r>
              <a:rPr lang="en-US" sz="2800" b="1" dirty="0">
                <a:solidFill>
                  <a:schemeClr val="bg1"/>
                </a:solidFill>
                <a:latin typeface="Times New Roman"/>
                <a:ea typeface="Calibri"/>
                <a:cs typeface="Times New Roman"/>
              </a:rPr>
              <a:t>: san </a:t>
            </a:r>
            <a:r>
              <a:rPr lang="en-US" sz="2800" b="1" dirty="0" err="1">
                <a:solidFill>
                  <a:schemeClr val="bg1"/>
                </a:solidFill>
                <a:latin typeface="Times New Roman"/>
                <a:ea typeface="Calibri"/>
                <a:cs typeface="Times New Roman"/>
              </a:rPr>
              <a:t>hô</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tôm</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cá</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ngừ</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sứa</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rùa</a:t>
            </a:r>
            <a:r>
              <a:rPr lang="en-US" sz="2800" b="1" dirty="0">
                <a:solidFill>
                  <a:schemeClr val="bg1"/>
                </a:solidFill>
                <a:latin typeface="Times New Roman"/>
                <a:ea typeface="Calibri"/>
                <a:cs typeface="Times New Roman"/>
              </a:rPr>
              <a:t>,…</a:t>
            </a:r>
            <a:endParaRPr lang="en-US" sz="2800" b="1" dirty="0">
              <a:solidFill>
                <a:schemeClr val="bg1"/>
              </a:solidFill>
              <a:latin typeface="Calibri"/>
              <a:ea typeface="Calibri"/>
              <a:cs typeface="Times New Roman"/>
            </a:endParaRPr>
          </a:p>
          <a:p>
            <a:pPr indent="457200" algn="just">
              <a:spcAft>
                <a:spcPts val="0"/>
              </a:spcAft>
            </a:pP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Vùng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biển</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khơi</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trung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cua</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cá</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mập</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mực</a:t>
            </a:r>
            <a:r>
              <a:rPr lang="en-US" sz="2800" b="1" dirty="0">
                <a:solidFill>
                  <a:schemeClr val="bg1"/>
                </a:solidFill>
                <a:latin typeface="Times New Roman"/>
                <a:ea typeface="Calibri"/>
                <a:cs typeface="Times New Roman"/>
              </a:rPr>
              <a:t>,…</a:t>
            </a:r>
            <a:endParaRPr lang="en-US" sz="2800" b="1" dirty="0">
              <a:solidFill>
                <a:schemeClr val="bg1"/>
              </a:solidFill>
              <a:latin typeface="Calibri"/>
              <a:ea typeface="Calibri"/>
              <a:cs typeface="Times New Roman"/>
            </a:endParaRPr>
          </a:p>
          <a:p>
            <a:pPr indent="457200" algn="just">
              <a:spcAft>
                <a:spcPts val="0"/>
              </a:spcAft>
            </a:pP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Vùng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biển</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khơi</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sâu</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sao</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biển</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bạch</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tuộc</a:t>
            </a:r>
            <a:r>
              <a:rPr lang="en-US" sz="2800" b="1" dirty="0" smtClean="0">
                <a:solidFill>
                  <a:schemeClr val="bg1"/>
                </a:solidFill>
                <a:latin typeface="Times New Roman"/>
                <a:ea typeface="Calibri"/>
                <a:cs typeface="Times New Roman"/>
              </a:rPr>
              <a:t>,…</a:t>
            </a:r>
            <a:endParaRPr lang="en-US" sz="2800" b="1" dirty="0">
              <a:solidFill>
                <a:schemeClr val="bg1"/>
              </a:solidFill>
              <a:latin typeface="Calibri"/>
              <a:ea typeface="Calibri"/>
              <a:cs typeface="Times New Roman"/>
            </a:endParaRPr>
          </a:p>
        </p:txBody>
      </p:sp>
    </p:spTree>
    <p:extLst>
      <p:ext uri="{BB962C8B-B14F-4D97-AF65-F5344CB8AC3E}">
        <p14:creationId xmlns:p14="http://schemas.microsoft.com/office/powerpoint/2010/main" val="3987679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912" y="341099"/>
            <a:ext cx="3156115" cy="6139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 name="Picture 2" descr="Top 100 biểu tượng quốc gia trên thế giới (P.10): Rừng Mưa Amazon - Brazil  - HỘI KỶ LỤC GIA VIỆT NAM - TỔ CHỨC KỶ LỤC VIỆT NAM(VIETKING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6027" y="341099"/>
            <a:ext cx="4763845" cy="3453319"/>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0" descr="Thực vật – Wikipedia tiếng Việ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9872" y="341099"/>
            <a:ext cx="3685357" cy="6199128"/>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4" descr="Leo Núi Thung Lũng Cao Rừng Lá Kim - Ảnh miễn phí trên Pixab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8190" y="341099"/>
            <a:ext cx="4741682" cy="3560323"/>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6" descr="Trảng cỏ – Wikipedia tiếng Việ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56027" y="341099"/>
            <a:ext cx="4763845" cy="3560323"/>
          </a:xfrm>
          <a:prstGeom prst="rect">
            <a:avLst/>
          </a:prstGeom>
          <a:noFill/>
          <a:extLst>
            <a:ext uri="{909E8E84-426E-40DD-AFC4-6F175D3DCCD1}">
              <a14:hiddenFill xmlns:a14="http://schemas.microsoft.com/office/drawing/2010/main">
                <a:solidFill>
                  <a:srgbClr val="FFFFFF"/>
                </a:solidFill>
              </a14:hiddenFill>
            </a:ext>
          </a:extLst>
        </p:spPr>
      </p:pic>
      <p:sp>
        <p:nvSpPr>
          <p:cNvPr id="98" name="Rectangle 97"/>
          <p:cNvSpPr/>
          <p:nvPr/>
        </p:nvSpPr>
        <p:spPr>
          <a:xfrm>
            <a:off x="3456027" y="3876979"/>
            <a:ext cx="4741682" cy="2712859"/>
          </a:xfrm>
          <a:prstGeom prst="rect">
            <a:avLst/>
          </a:prstGeom>
          <a:solidFill>
            <a:schemeClr val="accent1">
              <a:lumMod val="60000"/>
              <a:lumOff val="40000"/>
            </a:schemeClr>
          </a:solidFill>
        </p:spPr>
        <p:txBody>
          <a:bodyPr wrap="square">
            <a:spAutoFit/>
          </a:bodyPr>
          <a:lstStyle/>
          <a:p>
            <a:pPr algn="just">
              <a:lnSpc>
                <a:spcPct val="120000"/>
              </a:lnSpc>
            </a:pP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Các</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cơ</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thể</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sổng</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tồn</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tại</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và</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phát</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triển</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ở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các</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môi</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truờng</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khác</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nhau</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đã</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tạo</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rgbClr val="0070C0"/>
                </a:solidFill>
                <a:latin typeface="Times New Roman" panose="02020603050405020304" pitchFamily="18" charset="0"/>
                <a:ea typeface="Tahoma" panose="020B0604030504040204" pitchFamily="34" charset="0"/>
                <a:cs typeface="Times New Roman" panose="02020603050405020304" pitchFamily="18" charset="0"/>
              </a:rPr>
              <a:t>nên</a:t>
            </a:r>
            <a:r>
              <a:rPr lang="en-US" sz="2400" b="1" dirty="0" smtClean="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sự</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khác</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biệt</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tính</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đa</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dạng</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của</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sinh</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vật</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trên</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Trái</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Đất</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Vậy</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sự</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đa</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dạng</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của</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sinh</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vật</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trên</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Trái</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Đất</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biểu</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hiện</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như</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thế</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nào</a:t>
            </a:r>
            <a:r>
              <a:rPr lang="en-US" sz="2400" b="1" dirty="0" smtClean="0">
                <a:solidFill>
                  <a:srgbClr val="0070C0"/>
                </a:solidFill>
                <a:latin typeface="Times New Roman" panose="02020603050405020304" pitchFamily="18" charset="0"/>
                <a:ea typeface="Tahoma" panose="020B0604030504040204" pitchFamily="34" charset="0"/>
                <a:cs typeface="Times New Roman" panose="02020603050405020304" pitchFamily="18" charset="0"/>
              </a:rPr>
              <a:t>?</a:t>
            </a:r>
            <a:endParaRPr lang="en-US"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80418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randombar(horizontal)">
                                      <p:cBhvr>
                                        <p:cTn id="7" dur="5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barn(inVertical)">
                                      <p:cBhvr>
                                        <p:cTn id="12" dur="500"/>
                                        <p:tgtEl>
                                          <p:spTgt spid="9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3"/>
                                        </p:tgtEl>
                                        <p:attrNameLst>
                                          <p:attrName>style.visibility</p:attrName>
                                        </p:attrNameLst>
                                      </p:cBhvr>
                                      <p:to>
                                        <p:strVal val="visible"/>
                                      </p:to>
                                    </p:set>
                                    <p:animEffect transition="in" filter="barn(inVertical)">
                                      <p:cBhvr>
                                        <p:cTn id="17" dur="500"/>
                                        <p:tgtEl>
                                          <p:spTgt spid="10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4"/>
                                        </p:tgtEl>
                                        <p:attrNameLst>
                                          <p:attrName>style.visibility</p:attrName>
                                        </p:attrNameLst>
                                      </p:cBhvr>
                                      <p:to>
                                        <p:strVal val="visible"/>
                                      </p:to>
                                    </p:set>
                                    <p:animEffect transition="in" filter="barn(inVertical)">
                                      <p:cBhvr>
                                        <p:cTn id="22" dur="500"/>
                                        <p:tgtEl>
                                          <p:spTgt spid="10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1"/>
                                        </p:tgtEl>
                                        <p:attrNameLst>
                                          <p:attrName>style.visibility</p:attrName>
                                        </p:attrNameLst>
                                      </p:cBhvr>
                                      <p:to>
                                        <p:strVal val="visible"/>
                                      </p:to>
                                    </p:set>
                                    <p:animEffect transition="in" filter="randombar(horizontal)">
                                      <p:cBhvr>
                                        <p:cTn id="27" dur="500"/>
                                        <p:tgtEl>
                                          <p:spTgt spid="101"/>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98"/>
                                        </p:tgtEl>
                                        <p:attrNameLst>
                                          <p:attrName>style.visibility</p:attrName>
                                        </p:attrNameLst>
                                      </p:cBhvr>
                                      <p:to>
                                        <p:strVal val="visible"/>
                                      </p:to>
                                    </p:set>
                                    <p:anim calcmode="lin" valueType="num">
                                      <p:cBhvr>
                                        <p:cTn id="32" dur="1000" fill="hold"/>
                                        <p:tgtEl>
                                          <p:spTgt spid="98"/>
                                        </p:tgtEl>
                                        <p:attrNameLst>
                                          <p:attrName>ppt_w</p:attrName>
                                        </p:attrNameLst>
                                      </p:cBhvr>
                                      <p:tavLst>
                                        <p:tav tm="0">
                                          <p:val>
                                            <p:fltVal val="0"/>
                                          </p:val>
                                        </p:tav>
                                        <p:tav tm="100000">
                                          <p:val>
                                            <p:strVal val="#ppt_w"/>
                                          </p:val>
                                        </p:tav>
                                      </p:tavLst>
                                    </p:anim>
                                    <p:anim calcmode="lin" valueType="num">
                                      <p:cBhvr>
                                        <p:cTn id="33" dur="1000" fill="hold"/>
                                        <p:tgtEl>
                                          <p:spTgt spid="98"/>
                                        </p:tgtEl>
                                        <p:attrNameLst>
                                          <p:attrName>ppt_h</p:attrName>
                                        </p:attrNameLst>
                                      </p:cBhvr>
                                      <p:tavLst>
                                        <p:tav tm="0">
                                          <p:val>
                                            <p:fltVal val="0"/>
                                          </p:val>
                                        </p:tav>
                                        <p:tav tm="100000">
                                          <p:val>
                                            <p:strVal val="#ppt_h"/>
                                          </p:val>
                                        </p:tav>
                                      </p:tavLst>
                                    </p:anim>
                                    <p:anim calcmode="lin" valueType="num">
                                      <p:cBhvr>
                                        <p:cTn id="34" dur="1000" fill="hold"/>
                                        <p:tgtEl>
                                          <p:spTgt spid="98"/>
                                        </p:tgtEl>
                                        <p:attrNameLst>
                                          <p:attrName>style.rotation</p:attrName>
                                        </p:attrNameLst>
                                      </p:cBhvr>
                                      <p:tavLst>
                                        <p:tav tm="0">
                                          <p:val>
                                            <p:fltVal val="90"/>
                                          </p:val>
                                        </p:tav>
                                        <p:tav tm="100000">
                                          <p:val>
                                            <p:fltVal val="0"/>
                                          </p:val>
                                        </p:tav>
                                      </p:tavLst>
                                    </p:anim>
                                    <p:animEffect transition="in" filter="fade">
                                      <p:cBhvr>
                                        <p:cTn id="35" dur="10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02557" y="192932"/>
            <a:ext cx="4500641" cy="769441"/>
            <a:chOff x="994820" y="4488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4195852" cy="769441"/>
            </a:xfrm>
            <a:prstGeom prst="rect">
              <a:avLst/>
            </a:prstGeom>
            <a:noFill/>
          </p:spPr>
          <p:txBody>
            <a:bodyPr wrap="none" rtlCol="0">
              <a:spAutoFit/>
            </a:bodyPr>
            <a:lstStyle/>
            <a:p>
              <a:r>
                <a:rPr lang="en-US" altLang="zh-CN" sz="44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VẬN DỤNG</a:t>
              </a:r>
              <a:endParaRPr lang="zh-CN" altLang="en-US" sz="44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4" name="Rectangle 3"/>
          <p:cNvSpPr/>
          <p:nvPr/>
        </p:nvSpPr>
        <p:spPr>
          <a:xfrm>
            <a:off x="389195" y="878306"/>
            <a:ext cx="11352809" cy="523220"/>
          </a:xfrm>
          <a:prstGeom prst="rect">
            <a:avLst/>
          </a:prstGeom>
        </p:spPr>
        <p:txBody>
          <a:bodyPr wrap="square">
            <a:spAutoFit/>
          </a:bodyPr>
          <a:lstStyle/>
          <a:p>
            <a:pPr algn="ctr"/>
            <a:r>
              <a:rPr lang="en-US" sz="2800" b="1" dirty="0">
                <a:solidFill>
                  <a:srgbClr val="FFFF00"/>
                </a:solidFill>
                <a:latin typeface="Times New Roman"/>
                <a:ea typeface="Calibri"/>
                <a:cs typeface="Times New Roman"/>
              </a:rPr>
              <a:t>1. </a:t>
            </a:r>
            <a:r>
              <a:rPr lang="en-US" sz="2800" b="1" dirty="0" err="1">
                <a:solidFill>
                  <a:srgbClr val="FFFF00"/>
                </a:solidFill>
                <a:latin typeface="Times New Roman"/>
                <a:ea typeface="Calibri"/>
                <a:cs typeface="Times New Roman"/>
              </a:rPr>
              <a:t>Hãy</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trình</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bày</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sự</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đa</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dạng</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của</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sinh</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vật</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trên</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Trái</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Đất</a:t>
            </a:r>
            <a:r>
              <a:rPr lang="en-US" sz="2800" b="1" dirty="0" smtClean="0">
                <a:solidFill>
                  <a:srgbClr val="FFFF00"/>
                </a:solidFill>
                <a:latin typeface="Times New Roman"/>
                <a:ea typeface="Calibri"/>
                <a:cs typeface="Times New Roman"/>
              </a:rPr>
              <a:t>.</a:t>
            </a:r>
            <a:endParaRPr lang="en-US" sz="2800" dirty="0">
              <a:solidFill>
                <a:srgbClr val="FFFF00"/>
              </a:solidFill>
              <a:latin typeface="Calibri"/>
              <a:ea typeface="Calibri"/>
              <a:cs typeface="Times New Roman"/>
            </a:endParaRPr>
          </a:p>
        </p:txBody>
      </p:sp>
      <p:sp>
        <p:nvSpPr>
          <p:cNvPr id="9" name="Rectangle 8"/>
          <p:cNvSpPr/>
          <p:nvPr/>
        </p:nvSpPr>
        <p:spPr>
          <a:xfrm>
            <a:off x="302557" y="1353631"/>
            <a:ext cx="11602193" cy="5047536"/>
          </a:xfrm>
          <a:prstGeom prst="rect">
            <a:avLst/>
          </a:prstGeom>
        </p:spPr>
        <p:txBody>
          <a:bodyPr wrap="square">
            <a:spAutoFit/>
          </a:bodyPr>
          <a:lstStyle/>
          <a:p>
            <a:pPr lvl="0" algn="just"/>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Sự</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dạng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của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sinh</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vật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trên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lục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địa</a:t>
            </a:r>
            <a:endParaRPr lang="en-US" sz="2300" b="1" dirty="0">
              <a:solidFill>
                <a:prstClr val="white"/>
              </a:solidFill>
              <a:latin typeface="Calibri"/>
              <a:ea typeface="Calibri"/>
              <a:cs typeface="Times New Roman"/>
            </a:endParaRPr>
          </a:p>
          <a:p>
            <a:pPr lvl="0" algn="just"/>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Thực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vật</a:t>
            </a:r>
            <a:endParaRPr lang="en-US" sz="2300" b="1" dirty="0">
              <a:solidFill>
                <a:prstClr val="white"/>
              </a:solidFill>
              <a:latin typeface="Calibri"/>
              <a:ea typeface="Calibri"/>
              <a:cs typeface="Times New Roman"/>
            </a:endParaRPr>
          </a:p>
          <a:p>
            <a:pPr lvl="0" indent="457200" algn="just"/>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Giới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thực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vật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trên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lục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địa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hết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sức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phong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phú</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dạng</a:t>
            </a:r>
            <a:r>
              <a:rPr lang="en-US" sz="2300" b="1" dirty="0">
                <a:solidFill>
                  <a:prstClr val="white"/>
                </a:solidFill>
                <a:latin typeface="Times New Roman"/>
                <a:ea typeface="Calibri"/>
                <a:cs typeface="Times New Roman"/>
              </a:rPr>
              <a:t>.</a:t>
            </a:r>
            <a:endParaRPr lang="en-US" sz="2300" b="1" dirty="0">
              <a:solidFill>
                <a:prstClr val="white"/>
              </a:solidFill>
              <a:latin typeface="Calibri"/>
              <a:ea typeface="Calibri"/>
              <a:cs typeface="Times New Roman"/>
            </a:endParaRPr>
          </a:p>
          <a:p>
            <a:pPr lvl="0" indent="457200" algn="just"/>
            <a:r>
              <a:rPr lang="en-US" sz="2300" b="1" dirty="0">
                <a:solidFill>
                  <a:prstClr val="white"/>
                </a:solidFill>
                <a:latin typeface="Times New Roman"/>
                <a:ea typeface="Calibri"/>
                <a:cs typeface="Times New Roman"/>
              </a:rPr>
              <a:t>+ Ở </a:t>
            </a:r>
            <a:r>
              <a:rPr lang="en-US" sz="2300" b="1" dirty="0" err="1">
                <a:solidFill>
                  <a:prstClr val="white"/>
                </a:solidFill>
                <a:latin typeface="Times New Roman"/>
                <a:ea typeface="Calibri"/>
                <a:cs typeface="Times New Roman"/>
              </a:rPr>
              <a:t>từng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đới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xuất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hiện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các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kiểu</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thảm</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thực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vật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khác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nhau</a:t>
            </a:r>
            <a:r>
              <a:rPr lang="en-US" sz="2300" b="1" dirty="0">
                <a:solidFill>
                  <a:prstClr val="white"/>
                </a:solidFill>
                <a:latin typeface="Times New Roman"/>
                <a:ea typeface="Calibri"/>
                <a:cs typeface="Times New Roman"/>
              </a:rPr>
              <a:t>.</a:t>
            </a:r>
            <a:endParaRPr lang="en-US" sz="2300" b="1" dirty="0">
              <a:solidFill>
                <a:prstClr val="white"/>
              </a:solidFill>
              <a:latin typeface="Calibri"/>
              <a:ea typeface="Calibri"/>
              <a:cs typeface="Times New Roman"/>
            </a:endParaRPr>
          </a:p>
          <a:p>
            <a:pPr lvl="0" indent="457200" algn="just"/>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Ví</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dụ</a:t>
            </a:r>
            <a:r>
              <a:rPr lang="en-US" sz="2300" b="1" dirty="0">
                <a:solidFill>
                  <a:prstClr val="white"/>
                </a:solidFill>
                <a:latin typeface="Times New Roman"/>
                <a:ea typeface="Calibri"/>
                <a:cs typeface="Times New Roman"/>
              </a:rPr>
              <a:t>: Ở </a:t>
            </a:r>
            <a:r>
              <a:rPr lang="en-US" sz="2300" b="1" dirty="0" err="1">
                <a:solidFill>
                  <a:prstClr val="white"/>
                </a:solidFill>
                <a:latin typeface="Times New Roman"/>
                <a:ea typeface="Calibri"/>
                <a:cs typeface="Times New Roman"/>
              </a:rPr>
              <a:t>đới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nóng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có</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rừng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mưa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nhiệt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đới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rừng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nhiệt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đới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gió</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mùa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xa</a:t>
            </a:r>
            <a:r>
              <a:rPr lang="en-US" sz="2300" b="1" dirty="0">
                <a:solidFill>
                  <a:prstClr val="white"/>
                </a:solidFill>
                <a:latin typeface="Times New Roman"/>
                <a:ea typeface="Calibri"/>
                <a:cs typeface="Times New Roman"/>
              </a:rPr>
              <a:t> van,... Ở </a:t>
            </a:r>
            <a:r>
              <a:rPr lang="en-US" sz="2300" b="1" dirty="0" err="1">
                <a:solidFill>
                  <a:prstClr val="white"/>
                </a:solidFill>
                <a:latin typeface="Times New Roman"/>
                <a:ea typeface="Calibri"/>
                <a:cs typeface="Times New Roman"/>
              </a:rPr>
              <a:t>đới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ôn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hoà</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có</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rừng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lá</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rộng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rừng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lá</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kim</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thảo</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nguyên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rừng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cận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nhiệt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đới</a:t>
            </a:r>
            <a:r>
              <a:rPr lang="en-US" sz="2300" b="1" dirty="0">
                <a:solidFill>
                  <a:prstClr val="white"/>
                </a:solidFill>
                <a:latin typeface="Times New Roman"/>
                <a:ea typeface="Calibri"/>
                <a:cs typeface="Times New Roman"/>
              </a:rPr>
              <a:t>,... Ở </a:t>
            </a:r>
            <a:r>
              <a:rPr lang="en-US" sz="2300" b="1" dirty="0" err="1">
                <a:solidFill>
                  <a:prstClr val="white"/>
                </a:solidFill>
                <a:latin typeface="Times New Roman"/>
                <a:ea typeface="Calibri"/>
                <a:cs typeface="Times New Roman"/>
              </a:rPr>
              <a:t>đới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lạnh</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có</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thảm</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thực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vật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đài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nguyên</a:t>
            </a:r>
            <a:r>
              <a:rPr lang="en-US" sz="2300" b="1" dirty="0">
                <a:solidFill>
                  <a:prstClr val="white"/>
                </a:solidFill>
                <a:latin typeface="Times New Roman"/>
                <a:ea typeface="Calibri"/>
                <a:cs typeface="Times New Roman"/>
              </a:rPr>
              <a:t>.</a:t>
            </a:r>
            <a:endParaRPr lang="en-US" sz="2300" b="1" dirty="0">
              <a:solidFill>
                <a:prstClr val="white"/>
              </a:solidFill>
              <a:latin typeface="Calibri"/>
              <a:ea typeface="Calibri"/>
              <a:cs typeface="Times New Roman"/>
            </a:endParaRPr>
          </a:p>
          <a:p>
            <a:pPr lvl="0" algn="just"/>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Động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vật</a:t>
            </a:r>
            <a:endParaRPr lang="en-US" sz="2300" b="1" dirty="0">
              <a:solidFill>
                <a:prstClr val="white"/>
              </a:solidFill>
              <a:latin typeface="Calibri"/>
              <a:ea typeface="Calibri"/>
              <a:cs typeface="Times New Roman"/>
            </a:endParaRPr>
          </a:p>
          <a:p>
            <a:pPr lvl="0" indent="457200" algn="just"/>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Động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vật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trên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các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lục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địa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phong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phú</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dạng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có</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sự</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khác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biệt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giữa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các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đới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khí</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hậu</a:t>
            </a:r>
            <a:r>
              <a:rPr lang="en-US" sz="2300" b="1" dirty="0">
                <a:solidFill>
                  <a:prstClr val="white"/>
                </a:solidFill>
                <a:latin typeface="Times New Roman"/>
                <a:ea typeface="Calibri"/>
                <a:cs typeface="Times New Roman"/>
              </a:rPr>
              <a:t>.</a:t>
            </a:r>
            <a:endParaRPr lang="en-US" sz="2300" b="1" dirty="0">
              <a:solidFill>
                <a:prstClr val="white"/>
              </a:solidFill>
              <a:latin typeface="Calibri"/>
              <a:ea typeface="Calibri"/>
              <a:cs typeface="Times New Roman"/>
            </a:endParaRPr>
          </a:p>
          <a:p>
            <a:pPr lvl="0" indent="457200" algn="just"/>
            <a:r>
              <a:rPr lang="en-US" sz="2300" b="1" dirty="0">
                <a:solidFill>
                  <a:prstClr val="white"/>
                </a:solidFill>
                <a:latin typeface="Times New Roman"/>
                <a:ea typeface="Calibri"/>
                <a:cs typeface="Times New Roman"/>
              </a:rPr>
              <a:t>+ Ở </a:t>
            </a:r>
            <a:r>
              <a:rPr lang="en-US" sz="2300" b="1" dirty="0" err="1">
                <a:solidFill>
                  <a:prstClr val="white"/>
                </a:solidFill>
                <a:latin typeface="Times New Roman"/>
                <a:ea typeface="Calibri"/>
                <a:cs typeface="Times New Roman"/>
              </a:rPr>
              <a:t>đới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nóng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động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vất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rất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dạng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từ</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các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loài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leo</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trèo</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giỏi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khỉ</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vượn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sóc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đến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các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loài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ăn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thịt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cá</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sấu</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hổ</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báo</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ăn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cỏ</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ngựa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nai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voi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côn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trùng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và</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các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loài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chim</a:t>
            </a:r>
            <a:r>
              <a:rPr lang="en-US" sz="2300" b="1" dirty="0">
                <a:solidFill>
                  <a:prstClr val="white"/>
                </a:solidFill>
                <a:latin typeface="Times New Roman"/>
                <a:ea typeface="Calibri"/>
                <a:cs typeface="Times New Roman"/>
              </a:rPr>
              <a:t>.</a:t>
            </a:r>
            <a:endParaRPr lang="en-US" sz="2300" b="1" dirty="0">
              <a:solidFill>
                <a:prstClr val="white"/>
              </a:solidFill>
              <a:latin typeface="Calibri"/>
              <a:ea typeface="Calibri"/>
              <a:cs typeface="Times New Roman"/>
            </a:endParaRPr>
          </a:p>
          <a:p>
            <a:pPr lvl="0" indent="457200" algn="just"/>
            <a:r>
              <a:rPr lang="en-US" sz="2300" b="1" dirty="0">
                <a:solidFill>
                  <a:prstClr val="white"/>
                </a:solidFill>
                <a:latin typeface="Times New Roman"/>
                <a:ea typeface="Calibri"/>
                <a:cs typeface="Times New Roman"/>
              </a:rPr>
              <a:t>+ Ở </a:t>
            </a:r>
            <a:r>
              <a:rPr lang="en-US" sz="2300" b="1" dirty="0" err="1">
                <a:solidFill>
                  <a:prstClr val="white"/>
                </a:solidFill>
                <a:latin typeface="Times New Roman"/>
                <a:ea typeface="Calibri"/>
                <a:cs typeface="Times New Roman"/>
              </a:rPr>
              <a:t>đới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ôn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hòa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có</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một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số</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loài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như</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gấu</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nâu</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tuần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lộc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cáo</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bạc</a:t>
            </a:r>
            <a:r>
              <a:rPr lang="en-US" sz="2300" b="1" dirty="0">
                <a:solidFill>
                  <a:prstClr val="white"/>
                </a:solidFill>
                <a:latin typeface="Times New Roman"/>
                <a:ea typeface="Calibri"/>
                <a:cs typeface="Times New Roman"/>
              </a:rPr>
              <a:t>,…</a:t>
            </a:r>
            <a:endParaRPr lang="en-US" sz="2300" b="1" dirty="0">
              <a:solidFill>
                <a:prstClr val="white"/>
              </a:solidFill>
              <a:latin typeface="Calibri"/>
              <a:ea typeface="Calibri"/>
              <a:cs typeface="Times New Roman"/>
            </a:endParaRPr>
          </a:p>
          <a:p>
            <a:pPr lvl="0" indent="457200" algn="just"/>
            <a:r>
              <a:rPr lang="en-US" sz="2300" b="1" dirty="0">
                <a:solidFill>
                  <a:prstClr val="white"/>
                </a:solidFill>
                <a:latin typeface="Times New Roman"/>
                <a:ea typeface="Calibri"/>
                <a:cs typeface="Times New Roman"/>
              </a:rPr>
              <a:t>+ Ở </a:t>
            </a:r>
            <a:r>
              <a:rPr lang="en-US" sz="2300" b="1" dirty="0" err="1">
                <a:solidFill>
                  <a:prstClr val="white"/>
                </a:solidFill>
                <a:latin typeface="Times New Roman"/>
                <a:ea typeface="Calibri"/>
                <a:cs typeface="Times New Roman"/>
              </a:rPr>
              <a:t>đới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lạnh</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là</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các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loài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động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vật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ngủ</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đông</a:t>
            </a:r>
            <a:r>
              <a:rPr lang="en-US" sz="2300" b="1" dirty="0">
                <a:solidFill>
                  <a:prstClr val="white"/>
                </a:solidFill>
                <a:latin typeface="Times New Roman"/>
                <a:ea typeface="Calibri"/>
                <a:cs typeface="Times New Roman"/>
              </a:rPr>
              <a:t> hay di </a:t>
            </a:r>
            <a:r>
              <a:rPr lang="en-US" sz="2300" b="1" dirty="0" err="1">
                <a:solidFill>
                  <a:prstClr val="white"/>
                </a:solidFill>
                <a:latin typeface="Times New Roman"/>
                <a:ea typeface="Calibri"/>
                <a:cs typeface="Times New Roman"/>
              </a:rPr>
              <a:t>cư</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theo</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mùa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như</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gấu</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trắng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ngỗng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trời</a:t>
            </a:r>
            <a:r>
              <a:rPr lang="en-US" sz="2300" b="1" dirty="0">
                <a:solidFill>
                  <a:prstClr val="white"/>
                </a:solidFill>
                <a:latin typeface="Times New Roman"/>
                <a:ea typeface="Calibri"/>
                <a:cs typeface="Times New Roman"/>
              </a:rPr>
              <a:t>,...</a:t>
            </a:r>
            <a:endParaRPr lang="en-US" sz="2300" b="1" dirty="0">
              <a:solidFill>
                <a:prstClr val="white"/>
              </a:solidFill>
              <a:latin typeface="Calibri"/>
              <a:ea typeface="Calibri"/>
              <a:cs typeface="Times New Roman"/>
            </a:endParaRPr>
          </a:p>
        </p:txBody>
      </p:sp>
    </p:spTree>
    <p:extLst>
      <p:ext uri="{BB962C8B-B14F-4D97-AF65-F5344CB8AC3E}">
        <p14:creationId xmlns:p14="http://schemas.microsoft.com/office/powerpoint/2010/main" val="1489575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92"/>
                                        </p:tgtEl>
                                        <p:attrNameLst>
                                          <p:attrName>style.visibility</p:attrName>
                                        </p:attrNameLst>
                                      </p:cBhvr>
                                      <p:to>
                                        <p:strVal val="visible"/>
                                      </p:to>
                                    </p:set>
                                    <p:animEffect transition="in" filter="randombar(horizontal)">
                                      <p:cBhvr>
                                        <p:cTn id="10" dur="500"/>
                                        <p:tgtEl>
                                          <p:spTgt spid="9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255150"/>
            <a:ext cx="4500641" cy="646331"/>
            <a:chOff x="994820" y="532725"/>
            <a:chExt cx="5886671" cy="64633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accent6">
                      <a:lumMod val="75000"/>
                    </a:schemeClr>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lumMod val="75000"/>
                    </a:schemeClr>
                  </a:solidFill>
                </a:endParaRPr>
              </a:p>
            </p:txBody>
          </p:sp>
        </p:grpSp>
        <p:sp>
          <p:nvSpPr>
            <p:cNvPr id="94" name="文本框 93"/>
            <p:cNvSpPr txBox="1"/>
            <p:nvPr/>
          </p:nvSpPr>
          <p:spPr>
            <a:xfrm>
              <a:off x="1677596" y="532725"/>
              <a:ext cx="3478791" cy="646331"/>
            </a:xfrm>
            <a:prstGeom prst="rect">
              <a:avLst/>
            </a:prstGeom>
            <a:noFill/>
          </p:spPr>
          <p:txBody>
            <a:bodyPr wrap="none" rtlCol="0">
              <a:spAutoFit/>
            </a:bodyPr>
            <a:lstStyle/>
            <a:p>
              <a:r>
                <a:rPr lang="en-US" altLang="zh-CN" sz="3600" b="1" dirty="0" smtClean="0">
                  <a:solidFill>
                    <a:schemeClr val="accent6">
                      <a:lumMod val="75000"/>
                    </a:schemeClr>
                  </a:solidFill>
                  <a:latin typeface="Times New Roman" panose="02020603050405020304" pitchFamily="18" charset="0"/>
                  <a:ea typeface="Tahoma" panose="020B0604030504040204" pitchFamily="34" charset="0"/>
                  <a:cs typeface="Times New Roman" panose="02020603050405020304" pitchFamily="18" charset="0"/>
                </a:rPr>
                <a:t>VẬN DỤNG</a:t>
              </a:r>
              <a:endParaRPr lang="zh-CN" altLang="en-US" sz="36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4" name="Rectangle 3"/>
          <p:cNvSpPr/>
          <p:nvPr/>
        </p:nvSpPr>
        <p:spPr>
          <a:xfrm>
            <a:off x="365445" y="861245"/>
            <a:ext cx="11352809" cy="954107"/>
          </a:xfrm>
          <a:prstGeom prst="rect">
            <a:avLst/>
          </a:prstGeom>
        </p:spPr>
        <p:txBody>
          <a:bodyPr wrap="square">
            <a:spAutoFit/>
          </a:bodyPr>
          <a:lstStyle/>
          <a:p>
            <a:pPr algn="just"/>
            <a:r>
              <a:rPr lang="en-US" sz="2800" b="1" dirty="0" smtClean="0">
                <a:solidFill>
                  <a:srgbClr val="FFFF00"/>
                </a:solidFill>
                <a:latin typeface="Times New Roman"/>
                <a:ea typeface="Calibri"/>
                <a:cs typeface="Times New Roman"/>
              </a:rPr>
              <a:t>2</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Có</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nhiều</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loài</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sinh</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vật</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đang</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đứng</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trước</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nguy</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cơ</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bị</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tuyệt</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chủng</a:t>
            </a:r>
            <a:r>
              <a:rPr lang="en-US" sz="2800" b="1" dirty="0">
                <a:solidFill>
                  <a:srgbClr val="FFFF00"/>
                </a:solidFill>
                <a:latin typeface="Times New Roman"/>
                <a:ea typeface="Calibri"/>
                <a:cs typeface="Times New Roman"/>
              </a:rPr>
              <a:t>. Theo </a:t>
            </a:r>
            <a:r>
              <a:rPr lang="en-US" sz="2800" b="1" dirty="0" err="1">
                <a:solidFill>
                  <a:srgbClr val="FFFF00"/>
                </a:solidFill>
                <a:latin typeface="Times New Roman"/>
                <a:ea typeface="Calibri"/>
                <a:cs typeface="Times New Roman"/>
              </a:rPr>
              <a:t>em</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nguyên</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nhân</a:t>
            </a:r>
            <a:r>
              <a:rPr lang="en-US" sz="2800" b="1" dirty="0">
                <a:solidFill>
                  <a:srgbClr val="FFFF00"/>
                </a:solidFill>
                <a:latin typeface="Times New Roman"/>
                <a:ea typeface="Calibri"/>
                <a:cs typeface="Times New Roman"/>
              </a:rPr>
              <a:t> do </a:t>
            </a:r>
            <a:r>
              <a:rPr lang="en-US" sz="2800" b="1" dirty="0" err="1">
                <a:solidFill>
                  <a:srgbClr val="FFFF00"/>
                </a:solidFill>
                <a:latin typeface="Times New Roman"/>
                <a:ea typeface="Calibri"/>
                <a:cs typeface="Times New Roman"/>
              </a:rPr>
              <a:t>đâu</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Hãy</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nêu</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một</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số</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biện</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pháp</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đề</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bảo</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vệ</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các</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loài</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đó</a:t>
            </a:r>
            <a:r>
              <a:rPr lang="en-US" sz="2800" b="1" dirty="0">
                <a:solidFill>
                  <a:srgbClr val="FFFF00"/>
                </a:solidFill>
                <a:latin typeface="Times New Roman"/>
                <a:ea typeface="Calibri"/>
                <a:cs typeface="Times New Roman"/>
              </a:rPr>
              <a:t>.</a:t>
            </a:r>
            <a:endParaRPr lang="en-US" sz="2800" dirty="0">
              <a:solidFill>
                <a:srgbClr val="FFFF00"/>
              </a:solidFill>
              <a:latin typeface="Calibri"/>
              <a:ea typeface="Calibri"/>
              <a:cs typeface="Times New Roman"/>
            </a:endParaRPr>
          </a:p>
        </p:txBody>
      </p:sp>
      <p:sp>
        <p:nvSpPr>
          <p:cNvPr id="2" name="Rectangle 1"/>
          <p:cNvSpPr/>
          <p:nvPr/>
        </p:nvSpPr>
        <p:spPr>
          <a:xfrm>
            <a:off x="301479" y="1720352"/>
            <a:ext cx="11438628" cy="4893647"/>
          </a:xfrm>
          <a:prstGeom prst="rect">
            <a:avLst/>
          </a:prstGeom>
        </p:spPr>
        <p:txBody>
          <a:bodyPr wrap="square">
            <a:spAutoFit/>
          </a:bodyPr>
          <a:lstStyle/>
          <a:p>
            <a:pPr algn="just">
              <a:spcAft>
                <a:spcPts val="0"/>
              </a:spcAft>
            </a:pPr>
            <a:r>
              <a:rPr lang="en-US" sz="2400" b="1" dirty="0">
                <a:solidFill>
                  <a:schemeClr val="bg1"/>
                </a:solidFill>
                <a:latin typeface="Times New Roman"/>
                <a:ea typeface="Calibri"/>
                <a:cs typeface="Times New Roman"/>
              </a:rPr>
              <a:t>-</a:t>
            </a:r>
            <a:r>
              <a:rPr lang="en-US" sz="2400" b="1" dirty="0" smtClean="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Nhiều</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loài</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sinh</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vật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đang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đứng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trước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nguy</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cơ</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bị</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tuyệt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chủng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báo</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đốm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tê</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giác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đen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khỉ</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đột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sông</a:t>
            </a:r>
            <a:r>
              <a:rPr lang="en-US" sz="2400" b="1" dirty="0">
                <a:solidFill>
                  <a:schemeClr val="bg1"/>
                </a:solidFill>
                <a:latin typeface="Times New Roman"/>
                <a:ea typeface="Calibri"/>
                <a:cs typeface="Times New Roman"/>
              </a:rPr>
              <a:t> Cross, </a:t>
            </a:r>
            <a:r>
              <a:rPr lang="en-US" sz="2400" b="1" dirty="0" err="1">
                <a:solidFill>
                  <a:schemeClr val="bg1"/>
                </a:solidFill>
                <a:latin typeface="Times New Roman"/>
                <a:ea typeface="Calibri"/>
                <a:cs typeface="Times New Roman"/>
              </a:rPr>
              <a:t>tê</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giác</a:t>
            </a:r>
            <a:r>
              <a:rPr lang="en-US" sz="2400" b="1" dirty="0">
                <a:solidFill>
                  <a:schemeClr val="bg1"/>
                </a:solidFill>
                <a:latin typeface="Times New Roman"/>
                <a:ea typeface="Calibri"/>
                <a:cs typeface="Times New Roman"/>
              </a:rPr>
              <a:t> java, </a:t>
            </a:r>
            <a:r>
              <a:rPr lang="en-US" sz="2400" b="1" dirty="0" err="1">
                <a:solidFill>
                  <a:schemeClr val="bg1"/>
                </a:solidFill>
                <a:latin typeface="Times New Roman"/>
                <a:ea typeface="Calibri"/>
                <a:cs typeface="Times New Roman"/>
              </a:rPr>
              <a:t>voi</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hổ</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cá</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heo</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gấu</a:t>
            </a:r>
            <a:r>
              <a:rPr lang="en-US" sz="2400" b="1" dirty="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pPr algn="just">
              <a:spcAft>
                <a:spcPts val="0"/>
              </a:spcAft>
            </a:pPr>
            <a:r>
              <a:rPr lang="en-US" sz="2400" b="1" dirty="0">
                <a:solidFill>
                  <a:schemeClr val="bg1"/>
                </a:solidFill>
                <a:latin typeface="Times New Roman"/>
                <a:ea typeface="Calibri"/>
                <a:cs typeface="Times New Roman"/>
              </a:rPr>
              <a:t>+</a:t>
            </a:r>
            <a:r>
              <a:rPr lang="en-US" sz="2400" b="1" dirty="0" smtClean="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Nguyên</a:t>
            </a:r>
            <a:r>
              <a:rPr lang="en-US" sz="2400" b="1" dirty="0">
                <a:solidFill>
                  <a:schemeClr val="bg1"/>
                </a:solidFill>
                <a:latin typeface="Times New Roman"/>
                <a:ea typeface="Calibri"/>
                <a:cs typeface="Times New Roman"/>
              </a:rPr>
              <a:t> </a:t>
            </a:r>
            <a:r>
              <a:rPr lang="en-US" sz="2400" b="1" dirty="0" err="1" smtClean="0">
                <a:solidFill>
                  <a:schemeClr val="bg1"/>
                </a:solidFill>
                <a:latin typeface="Times New Roman"/>
                <a:ea typeface="Calibri"/>
                <a:cs typeface="Times New Roman"/>
              </a:rPr>
              <a:t>nhân</a:t>
            </a:r>
            <a:r>
              <a:rPr lang="en-US" sz="2400" b="1" dirty="0" smtClean="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pPr algn="just">
              <a:spcAft>
                <a:spcPts val="0"/>
              </a:spcAft>
            </a:pPr>
            <a:r>
              <a:rPr lang="en-US" sz="2400" b="1" dirty="0" smtClean="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Môi</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trường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sống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bị</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tàn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phá</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quá</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mức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diện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tích</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rừng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giảm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mạnh</a:t>
            </a:r>
            <a:r>
              <a:rPr lang="en-US" sz="2400" b="1" dirty="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pPr algn="just">
              <a:spcAft>
                <a:spcPts val="0"/>
              </a:spcAft>
            </a:pP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Sự</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phát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triển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của</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đô</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thị</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hóa</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xây</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dựng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đường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sá</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thủy</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điện</a:t>
            </a:r>
            <a:r>
              <a:rPr lang="en-US" sz="2400" b="1" dirty="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pPr algn="just">
              <a:spcAft>
                <a:spcPts val="0"/>
              </a:spcAft>
            </a:pPr>
            <a:r>
              <a:rPr lang="en-US" sz="2400" b="1" dirty="0">
                <a:solidFill>
                  <a:schemeClr val="bg1"/>
                </a:solidFill>
                <a:latin typeface="Times New Roman"/>
                <a:ea typeface="Calibri"/>
                <a:cs typeface="Times New Roman"/>
              </a:rPr>
              <a:t>● Ô </a:t>
            </a:r>
            <a:r>
              <a:rPr lang="en-US" sz="2400" b="1" dirty="0" err="1">
                <a:solidFill>
                  <a:schemeClr val="bg1"/>
                </a:solidFill>
                <a:latin typeface="Times New Roman"/>
                <a:ea typeface="Calibri"/>
                <a:cs typeface="Times New Roman"/>
              </a:rPr>
              <a:t>nhiễm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môi</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trường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nước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đất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không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khí</a:t>
            </a:r>
            <a:r>
              <a:rPr lang="en-US" sz="2400" b="1" dirty="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pPr algn="just">
              <a:spcAft>
                <a:spcPts val="0"/>
              </a:spcAft>
            </a:pP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Nạn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săn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bắn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động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vật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trái</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phép</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làm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thực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phẩm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mục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đích</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thương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mại</a:t>
            </a:r>
            <a:r>
              <a:rPr lang="en-US" sz="2400" b="1" dirty="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pPr algn="just">
              <a:spcAft>
                <a:spcPts val="0"/>
              </a:spcAft>
            </a:pPr>
            <a:r>
              <a:rPr lang="en-US" sz="2400" b="1" dirty="0">
                <a:solidFill>
                  <a:schemeClr val="bg1"/>
                </a:solidFill>
                <a:latin typeface="Times New Roman"/>
                <a:ea typeface="Calibri"/>
                <a:cs typeface="Times New Roman"/>
              </a:rPr>
              <a:t>+</a:t>
            </a:r>
            <a:r>
              <a:rPr lang="en-US" sz="2400" b="1" dirty="0" smtClean="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Một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số</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biện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pháp</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để</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bảo</a:t>
            </a:r>
            <a:r>
              <a:rPr lang="en-US" sz="2400" b="1" dirty="0">
                <a:solidFill>
                  <a:schemeClr val="bg1"/>
                </a:solidFill>
                <a:latin typeface="Times New Roman"/>
                <a:ea typeface="Calibri"/>
                <a:cs typeface="Times New Roman"/>
              </a:rPr>
              <a:t> </a:t>
            </a:r>
            <a:r>
              <a:rPr lang="en-US" sz="2400" b="1" dirty="0" err="1" smtClean="0">
                <a:solidFill>
                  <a:schemeClr val="bg1"/>
                </a:solidFill>
                <a:latin typeface="Times New Roman"/>
                <a:ea typeface="Calibri"/>
                <a:cs typeface="Times New Roman"/>
              </a:rPr>
              <a:t>vệ</a:t>
            </a:r>
            <a:r>
              <a:rPr lang="en-US" sz="2400" b="1" dirty="0" smtClean="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pPr algn="just">
              <a:spcAft>
                <a:spcPts val="0"/>
              </a:spcAft>
            </a:pP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Chính</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phủ</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đưa</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thêm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nhiều</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loài</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vào</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sách</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đỏ</a:t>
            </a:r>
            <a:r>
              <a:rPr lang="en-US" sz="2400" b="1" dirty="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pPr algn="just">
              <a:spcAft>
                <a:spcPts val="0"/>
              </a:spcAft>
            </a:pP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Tăng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cường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trồng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và</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bảo</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vệ</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rừng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đặc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biệt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các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khu</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bảo</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tồn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vườn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quốc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gia</a:t>
            </a:r>
            <a:r>
              <a:rPr lang="en-US" sz="2400" b="1" dirty="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pPr algn="just">
              <a:spcAft>
                <a:spcPts val="0"/>
              </a:spcAft>
            </a:pP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Nâng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cao</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nhận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thức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tầm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quan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trọng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của</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các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động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vật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với</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cộng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đồng</a:t>
            </a:r>
            <a:r>
              <a:rPr lang="en-US" sz="2400" b="1" dirty="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pPr algn="just">
              <a:spcAft>
                <a:spcPts val="0"/>
              </a:spcAft>
            </a:pP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Không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sử</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dụng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phản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đối</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sử</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dụng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các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sản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phẩm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làm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từ</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động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vật</a:t>
            </a:r>
            <a:r>
              <a:rPr lang="en-US" sz="2400" b="1" dirty="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pPr algn="just">
              <a:spcAft>
                <a:spcPts val="0"/>
              </a:spcAft>
            </a:pP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Phê</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phán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lên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án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những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hành</a:t>
            </a:r>
            <a:r>
              <a:rPr lang="en-US" sz="2400" b="1" dirty="0">
                <a:solidFill>
                  <a:schemeClr val="bg1"/>
                </a:solidFill>
                <a:latin typeface="Times New Roman"/>
                <a:ea typeface="Calibri"/>
                <a:cs typeface="Times New Roman"/>
              </a:rPr>
              <a:t> vi </a:t>
            </a:r>
            <a:r>
              <a:rPr lang="en-US" sz="2400" b="1" dirty="0" err="1">
                <a:solidFill>
                  <a:schemeClr val="bg1"/>
                </a:solidFill>
                <a:latin typeface="Times New Roman"/>
                <a:ea typeface="Calibri"/>
                <a:cs typeface="Times New Roman"/>
              </a:rPr>
              <a:t>bắt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giữ</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giết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mổ</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động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vật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hoang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dã</a:t>
            </a:r>
            <a:r>
              <a:rPr lang="en-US" sz="2400" b="1" dirty="0">
                <a:solidFill>
                  <a:schemeClr val="bg1"/>
                </a:solidFill>
                <a:latin typeface="Times New Roman"/>
                <a:ea typeface="Calibri"/>
                <a:cs typeface="Times New Roman"/>
              </a:rPr>
              <a:t>,…</a:t>
            </a:r>
            <a:endParaRPr lang="en-US" sz="2400" b="1" dirty="0">
              <a:solidFill>
                <a:schemeClr val="bg1"/>
              </a:solidFill>
              <a:effectLst/>
              <a:latin typeface="Calibri"/>
              <a:ea typeface="Calibri"/>
              <a:cs typeface="Times New Roman"/>
            </a:endParaRPr>
          </a:p>
        </p:txBody>
      </p:sp>
    </p:spTree>
    <p:extLst>
      <p:ext uri="{BB962C8B-B14F-4D97-AF65-F5344CB8AC3E}">
        <p14:creationId xmlns:p14="http://schemas.microsoft.com/office/powerpoint/2010/main" val="1260406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53" y="0"/>
            <a:ext cx="12405353" cy="6970749"/>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204700" cy="6858000"/>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9823" y="4543065"/>
            <a:ext cx="2230809" cy="2093040"/>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341947">
            <a:off x="-735626" y="4927599"/>
            <a:ext cx="583267" cy="409574"/>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212174">
            <a:off x="12295989" y="5663638"/>
            <a:ext cx="466376" cy="436636"/>
          </a:xfrm>
          <a:prstGeom prst="rect">
            <a:avLst/>
          </a:prstGeom>
        </p:spPr>
      </p:pic>
      <p:pic>
        <p:nvPicPr>
          <p:cNvPr id="11" name="图片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7701" y="991464"/>
            <a:ext cx="1487438" cy="1393212"/>
          </a:xfrm>
          <a:prstGeom prst="rect">
            <a:avLst/>
          </a:prstGeom>
        </p:spPr>
      </p:pic>
      <p:pic>
        <p:nvPicPr>
          <p:cNvPr id="6"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3269" y="731606"/>
            <a:ext cx="1997731" cy="6239144"/>
          </a:xfrm>
          <a:prstGeom prst="rect">
            <a:avLst/>
          </a:prstGeom>
        </p:spPr>
      </p:pic>
      <p:grpSp>
        <p:nvGrpSpPr>
          <p:cNvPr id="28" name="组合 27"/>
          <p:cNvGrpSpPr/>
          <p:nvPr/>
        </p:nvGrpSpPr>
        <p:grpSpPr>
          <a:xfrm>
            <a:off x="8395962" y="2087411"/>
            <a:ext cx="1354086" cy="1168595"/>
            <a:chOff x="8395962" y="2087411"/>
            <a:chExt cx="1354086" cy="1168595"/>
          </a:xfrm>
        </p:grpSpPr>
        <p:sp>
          <p:nvSpPr>
            <p:cNvPr id="18" name="圆角矩形 17"/>
            <p:cNvSpPr/>
            <p:nvPr/>
          </p:nvSpPr>
          <p:spPr>
            <a:xfrm rot="897728">
              <a:off x="8395962" y="208741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文本框 18"/>
            <p:cNvSpPr txBox="1"/>
            <p:nvPr/>
          </p:nvSpPr>
          <p:spPr>
            <a:xfrm rot="854957">
              <a:off x="8587134" y="2256209"/>
              <a:ext cx="971741" cy="830997"/>
            </a:xfrm>
            <a:prstGeom prst="rect">
              <a:avLst/>
            </a:prstGeom>
            <a:noFill/>
          </p:spPr>
          <p:txBody>
            <a:bodyPr wrap="none" rtlCol="0">
              <a:spAutoFit/>
            </a:bodyPr>
            <a:lstStyle/>
            <a:p>
              <a:r>
                <a:rPr lang="en-US" altLang="zh-CN" sz="4800" dirty="0" err="1" smtClean="0">
                  <a:solidFill>
                    <a:srgbClr val="FF6900"/>
                  </a:solidFill>
                  <a:latin typeface="Arial" panose="020B0604020202020204" pitchFamily="34" charset="0"/>
                  <a:ea typeface="方正少儿简体" panose="03000509000000000000" pitchFamily="65" charset="-122"/>
                  <a:cs typeface="Arial" panose="020B0604020202020204" pitchFamily="34" charset="0"/>
                </a:rPr>
                <a:t>Cô</a:t>
              </a:r>
              <a:endParaRPr lang="zh-CN" altLang="en-US" sz="4800" dirty="0">
                <a:solidFill>
                  <a:srgbClr val="FF69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3" name="组合 2"/>
          <p:cNvGrpSpPr/>
          <p:nvPr/>
        </p:nvGrpSpPr>
        <p:grpSpPr>
          <a:xfrm>
            <a:off x="2974300" y="1678431"/>
            <a:ext cx="1446958" cy="1168595"/>
            <a:chOff x="2974300" y="1678431"/>
            <a:chExt cx="1446958" cy="1168595"/>
          </a:xfrm>
        </p:grpSpPr>
        <p:sp>
          <p:nvSpPr>
            <p:cNvPr id="15" name="圆角矩形 14"/>
            <p:cNvSpPr/>
            <p:nvPr/>
          </p:nvSpPr>
          <p:spPr>
            <a:xfrm rot="20821610">
              <a:off x="3067172" y="167843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矩形 19"/>
            <p:cNvSpPr/>
            <p:nvPr/>
          </p:nvSpPr>
          <p:spPr>
            <a:xfrm rot="20718769">
              <a:off x="2974300" y="1884762"/>
              <a:ext cx="1417376" cy="830997"/>
            </a:xfrm>
            <a:prstGeom prst="rect">
              <a:avLst/>
            </a:prstGeom>
          </p:spPr>
          <p:txBody>
            <a:bodyPr wrap="none">
              <a:spAutoFit/>
            </a:bodyPr>
            <a:lstStyle/>
            <a:p>
              <a:r>
                <a:rPr lang="en-US" altLang="zh-CN" sz="4800" dirty="0" err="1" smtClean="0">
                  <a:solidFill>
                    <a:srgbClr val="099F00"/>
                  </a:solidFill>
                  <a:latin typeface="Arial" panose="020B0604020202020204" pitchFamily="34" charset="0"/>
                  <a:ea typeface="方正少儿简体" panose="03000509000000000000" pitchFamily="65" charset="-122"/>
                  <a:cs typeface="Arial" panose="020B0604020202020204" pitchFamily="34" charset="0"/>
                </a:rPr>
                <a:t>Tạm</a:t>
              </a:r>
              <a:endParaRPr lang="zh-CN" altLang="en-US" sz="4800" dirty="0">
                <a:solidFill>
                  <a:srgbClr val="099F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14" name="组合 13"/>
          <p:cNvGrpSpPr/>
          <p:nvPr/>
        </p:nvGrpSpPr>
        <p:grpSpPr>
          <a:xfrm>
            <a:off x="4763782" y="2031260"/>
            <a:ext cx="1354086" cy="1168595"/>
            <a:chOff x="4763782" y="2031260"/>
            <a:chExt cx="1354086" cy="1168595"/>
          </a:xfrm>
        </p:grpSpPr>
        <p:sp>
          <p:nvSpPr>
            <p:cNvPr id="16" name="圆角矩形 15"/>
            <p:cNvSpPr/>
            <p:nvPr/>
          </p:nvSpPr>
          <p:spPr>
            <a:xfrm rot="897728">
              <a:off x="4763782" y="2031260"/>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矩形 20"/>
            <p:cNvSpPr/>
            <p:nvPr/>
          </p:nvSpPr>
          <p:spPr>
            <a:xfrm rot="987423">
              <a:off x="4804224" y="2203500"/>
              <a:ext cx="1245854" cy="830997"/>
            </a:xfrm>
            <a:prstGeom prst="rect">
              <a:avLst/>
            </a:prstGeom>
          </p:spPr>
          <p:txBody>
            <a:bodyPr wrap="none">
              <a:spAutoFit/>
            </a:bodyPr>
            <a:lstStyle/>
            <a:p>
              <a:r>
                <a:rPr lang="en-US" altLang="zh-CN" sz="4800" dirty="0" err="1" smtClean="0">
                  <a:solidFill>
                    <a:srgbClr val="FFC000"/>
                  </a:solidFill>
                  <a:latin typeface="Arial" panose="020B0604020202020204" pitchFamily="34" charset="0"/>
                  <a:ea typeface="方正少儿简体" panose="03000509000000000000" pitchFamily="65" charset="-122"/>
                  <a:cs typeface="Arial" panose="020B0604020202020204" pitchFamily="34" charset="0"/>
                </a:rPr>
                <a:t>Biệt</a:t>
              </a:r>
              <a:endParaRPr lang="zh-CN" altLang="en-US" sz="4800" dirty="0">
                <a:solidFill>
                  <a:srgbClr val="FFC000"/>
                </a:solidFill>
                <a:latin typeface="Arial" panose="020B0604020202020204" pitchFamily="34" charset="0"/>
                <a:cs typeface="Arial" panose="020B0604020202020204" pitchFamily="34" charset="0"/>
              </a:endParaRPr>
            </a:p>
          </p:txBody>
        </p:sp>
      </p:grpSp>
      <p:grpSp>
        <p:nvGrpSpPr>
          <p:cNvPr id="23" name="组合 22"/>
          <p:cNvGrpSpPr/>
          <p:nvPr/>
        </p:nvGrpSpPr>
        <p:grpSpPr>
          <a:xfrm>
            <a:off x="6448378" y="1967332"/>
            <a:ext cx="1555234" cy="1168595"/>
            <a:chOff x="6448378" y="1967332"/>
            <a:chExt cx="1555234" cy="1168595"/>
          </a:xfrm>
        </p:grpSpPr>
        <p:sp>
          <p:nvSpPr>
            <p:cNvPr id="17" name="圆角矩形 16"/>
            <p:cNvSpPr/>
            <p:nvPr/>
          </p:nvSpPr>
          <p:spPr>
            <a:xfrm rot="20821610">
              <a:off x="6545751" y="1967332"/>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矩形 21"/>
            <p:cNvSpPr/>
            <p:nvPr/>
          </p:nvSpPr>
          <p:spPr>
            <a:xfrm rot="20892565">
              <a:off x="6448378" y="2175921"/>
              <a:ext cx="1555234" cy="830997"/>
            </a:xfrm>
            <a:prstGeom prst="rect">
              <a:avLst/>
            </a:prstGeom>
          </p:spPr>
          <p:txBody>
            <a:bodyPr wrap="none">
              <a:spAutoFit/>
            </a:bodyPr>
            <a:lstStyle/>
            <a:p>
              <a:r>
                <a:rPr lang="en-US" altLang="zh-CN" sz="4800" dirty="0" err="1" smtClean="0">
                  <a:solidFill>
                    <a:srgbClr val="FF4F66"/>
                  </a:solidFill>
                  <a:latin typeface="Arial" panose="020B0604020202020204" pitchFamily="34" charset="0"/>
                  <a:ea typeface="方正少儿简体" panose="03000509000000000000" pitchFamily="65" charset="-122"/>
                  <a:cs typeface="Arial" panose="020B0604020202020204" pitchFamily="34" charset="0"/>
                </a:rPr>
                <a:t>Thầy</a:t>
              </a:r>
              <a:endParaRPr lang="zh-CN" altLang="en-US" sz="4800" dirty="0">
                <a:solidFill>
                  <a:srgbClr val="FF4F66"/>
                </a:solidFill>
                <a:latin typeface="Arial" panose="020B0604020202020204" pitchFamily="34" charset="0"/>
                <a:cs typeface="Arial" panose="020B0604020202020204" pitchFamily="34" charset="0"/>
              </a:endParaRPr>
            </a:p>
          </p:txBody>
        </p:sp>
      </p:grpSp>
      <p:sp>
        <p:nvSpPr>
          <p:cNvPr id="24" name="矩形 23"/>
          <p:cNvSpPr/>
          <p:nvPr/>
        </p:nvSpPr>
        <p:spPr>
          <a:xfrm rot="18455707">
            <a:off x="2709943" y="1804998"/>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矩形 24"/>
          <p:cNvSpPr/>
          <p:nvPr/>
        </p:nvSpPr>
        <p:spPr>
          <a:xfrm rot="20118966">
            <a:off x="4635925" y="1816637"/>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矩形 25"/>
          <p:cNvSpPr/>
          <p:nvPr/>
        </p:nvSpPr>
        <p:spPr>
          <a:xfrm rot="1119809">
            <a:off x="7357675" y="1852964"/>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矩形 26"/>
          <p:cNvSpPr/>
          <p:nvPr/>
        </p:nvSpPr>
        <p:spPr>
          <a:xfrm rot="20691888">
            <a:off x="9084817" y="2014730"/>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1272691271"/>
      </p:ext>
    </p:extLst>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3530124" y="1786960"/>
            <a:ext cx="7577715" cy="584775"/>
          </a:xfrm>
          <a:prstGeom prst="rect">
            <a:avLst/>
          </a:prstGeom>
          <a:noFill/>
        </p:spPr>
        <p:txBody>
          <a:bodyPr wrap="none" rtlCol="0">
            <a:spAutoFit/>
          </a:bodyPr>
          <a:lstStyle/>
          <a:p>
            <a:pPr algn="ctr"/>
            <a:r>
              <a:rPr lang="en-US" altLang="zh-CN" sz="3200" b="1" dirty="0" smtClean="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rPr>
              <a:t>1. </a:t>
            </a:r>
            <a:r>
              <a:rPr lang="en-US" altLang="zh-CN" sz="3200" b="1" dirty="0" err="1" smtClean="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3200" b="1" dirty="0" smtClean="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rPr>
              <a:t>đa</a:t>
            </a:r>
            <a:r>
              <a:rPr lang="en-US" altLang="zh-CN" sz="3200" b="1" dirty="0" smtClean="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rPr>
              <a:t>dạng</a:t>
            </a:r>
            <a:r>
              <a:rPr lang="en-US" altLang="zh-CN" sz="3200" b="1" dirty="0" smtClean="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3200" b="1" dirty="0" smtClean="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3200" b="1" dirty="0" smtClean="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rPr>
              <a:t>vật</a:t>
            </a:r>
            <a:r>
              <a:rPr lang="en-US" altLang="zh-CN" sz="3200" b="1" dirty="0" smtClean="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rPr>
              <a:t>dưới</a:t>
            </a:r>
            <a:r>
              <a:rPr lang="en-US" altLang="zh-CN" sz="3200" b="1" dirty="0" smtClean="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rPr>
              <a:t>đại</a:t>
            </a:r>
            <a:r>
              <a:rPr lang="en-US" altLang="zh-CN" sz="3200" b="1" dirty="0" smtClean="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rPr>
              <a:t>dương</a:t>
            </a:r>
            <a:endParaRPr lang="zh-CN" altLang="en-US" sz="3200" b="1" dirty="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sp>
        <p:nvSpPr>
          <p:cNvPr id="29" name="文本框 28"/>
          <p:cNvSpPr txBox="1"/>
          <p:nvPr/>
        </p:nvSpPr>
        <p:spPr>
          <a:xfrm>
            <a:off x="3588782" y="3441600"/>
            <a:ext cx="6880410" cy="584775"/>
          </a:xfrm>
          <a:prstGeom prst="rect">
            <a:avLst/>
          </a:prstGeom>
          <a:noFill/>
        </p:spPr>
        <p:txBody>
          <a:bodyPr wrap="none" rtlCol="0">
            <a:spAutoFit/>
          </a:bodyPr>
          <a:lstStyle/>
          <a:p>
            <a:pPr algn="ctr"/>
            <a:r>
              <a:rPr lang="en-US" altLang="zh-CN" sz="3200" b="1" dirty="0" smtClean="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rPr>
              <a:t>2. </a:t>
            </a:r>
            <a:r>
              <a:rPr lang="en-US" altLang="zh-CN" sz="3200" b="1" dirty="0" err="1" smtClean="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3200" b="1" dirty="0" smtClean="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rPr>
              <a:t>đa</a:t>
            </a:r>
            <a:r>
              <a:rPr lang="en-US" altLang="zh-CN" sz="3200" b="1" dirty="0" smtClean="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rPr>
              <a:t>dạng</a:t>
            </a:r>
            <a:r>
              <a:rPr lang="en-US" altLang="zh-CN" sz="3200" b="1" dirty="0" smtClean="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3200" b="1" dirty="0" smtClean="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3200" b="1" dirty="0" smtClean="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rPr>
              <a:t>vật</a:t>
            </a:r>
            <a:r>
              <a:rPr lang="en-US" altLang="zh-CN" sz="3200" b="1" dirty="0" smtClean="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rPr>
              <a:t>trên</a:t>
            </a:r>
            <a:r>
              <a:rPr lang="en-US" altLang="zh-CN" sz="3200" b="1" dirty="0" smtClean="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rPr>
              <a:t>lục</a:t>
            </a:r>
            <a:r>
              <a:rPr lang="en-US" altLang="zh-CN" sz="3200" b="1" dirty="0" smtClean="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rPr>
              <a:t>địa</a:t>
            </a:r>
            <a:endParaRPr lang="zh-CN" altLang="en-US" sz="3200" b="1" dirty="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nvGrpSpPr>
          <p:cNvPr id="19" name="Group 15"/>
          <p:cNvGrpSpPr>
            <a:grpSpLocks noChangeAspect="1"/>
          </p:cNvGrpSpPr>
          <p:nvPr/>
        </p:nvGrpSpPr>
        <p:grpSpPr bwMode="auto">
          <a:xfrm>
            <a:off x="722906" y="1962049"/>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grpSp>
      <p:sp>
        <p:nvSpPr>
          <p:cNvPr id="46" name="文本框 45"/>
          <p:cNvSpPr txBox="1"/>
          <p:nvPr/>
        </p:nvSpPr>
        <p:spPr>
          <a:xfrm>
            <a:off x="2146648" y="492210"/>
            <a:ext cx="8468024" cy="707886"/>
          </a:xfrm>
          <a:prstGeom prst="rect">
            <a:avLst/>
          </a:prstGeom>
          <a:noFill/>
        </p:spPr>
        <p:txBody>
          <a:bodyPr wrap="none" rtlCol="0">
            <a:spAutoFit/>
          </a:bodyPr>
          <a:lstStyle/>
          <a:p>
            <a:pPr algn="ctr"/>
            <a:r>
              <a:rPr lang="en-US" altLang="zh-CN" sz="4000" b="1" dirty="0" smtClean="0">
                <a:solidFill>
                  <a:schemeClr val="accent4">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BÀI 23: SỰ SỐNG TRÊN TRÁI ĐẤT</a:t>
            </a:r>
            <a:endParaRPr lang="zh-CN" altLang="en-US" sz="4000" b="1" dirty="0">
              <a:solidFill>
                <a:schemeClr val="accent4">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spTree>
    <p:extLst>
      <p:ext uri="{BB962C8B-B14F-4D97-AF65-F5344CB8AC3E}">
        <p14:creationId xmlns:p14="http://schemas.microsoft.com/office/powerpoint/2010/main" val="1656126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randombar(horizont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additive="base">
                                        <p:cTn id="22" dur="500" fill="hold"/>
                                        <p:tgtEl>
                                          <p:spTgt spid="29"/>
                                        </p:tgtEl>
                                        <p:attrNameLst>
                                          <p:attrName>ppt_x</p:attrName>
                                        </p:attrNameLst>
                                      </p:cBhvr>
                                      <p:tavLst>
                                        <p:tav tm="0">
                                          <p:val>
                                            <p:strVal val="#ppt_x"/>
                                          </p:val>
                                        </p:tav>
                                        <p:tav tm="100000">
                                          <p:val>
                                            <p:strVal val="#ppt_x"/>
                                          </p:val>
                                        </p:tav>
                                      </p:tavLst>
                                    </p:anim>
                                    <p:anim calcmode="lin" valueType="num">
                                      <p:cBhvr additive="base">
                                        <p:cTn id="2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9" grpId="0"/>
      <p:bldP spid="4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3022903" y="2391405"/>
            <a:ext cx="8502649" cy="646331"/>
          </a:xfrm>
          <a:prstGeom prst="rect">
            <a:avLst/>
          </a:prstGeom>
          <a:noFill/>
        </p:spPr>
        <p:txBody>
          <a:bodyPr wrap="none" rtlCol="0">
            <a:spAutoFit/>
          </a:bodyPr>
          <a:lstStyle/>
          <a:p>
            <a:pPr algn="ctr"/>
            <a:r>
              <a:rPr lang="en-US" altLang="zh-CN" sz="3600" b="1" dirty="0" smtClean="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rPr>
              <a:t>1. </a:t>
            </a:r>
            <a:r>
              <a:rPr lang="en-US" altLang="zh-CN" sz="3600" b="1" dirty="0" err="1" smtClean="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3600" b="1" dirty="0" smtClean="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rPr>
              <a:t>đa</a:t>
            </a:r>
            <a:r>
              <a:rPr lang="en-US" altLang="zh-CN" sz="3600" b="1" dirty="0" smtClean="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rPr>
              <a:t>dạng</a:t>
            </a:r>
            <a:r>
              <a:rPr lang="en-US" altLang="zh-CN" sz="3600" b="1" dirty="0" smtClean="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3600" b="1" dirty="0" smtClean="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3600" b="1" dirty="0" smtClean="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rPr>
              <a:t>vật</a:t>
            </a:r>
            <a:r>
              <a:rPr lang="en-US" altLang="zh-CN" sz="3600" b="1" dirty="0" smtClean="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rPr>
              <a:t>dưới</a:t>
            </a:r>
            <a:r>
              <a:rPr lang="en-US" altLang="zh-CN" sz="3600" b="1" dirty="0" smtClean="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rPr>
              <a:t>đại</a:t>
            </a:r>
            <a:r>
              <a:rPr lang="en-US" altLang="zh-CN" sz="3600" b="1" dirty="0" smtClean="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rPr>
              <a:t>dương</a:t>
            </a:r>
            <a:endParaRPr lang="zh-CN" altLang="en-US" sz="3600" b="1" dirty="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nvGrpSpPr>
          <p:cNvPr id="19" name="Group 15"/>
          <p:cNvGrpSpPr>
            <a:grpSpLocks noChangeAspect="1"/>
          </p:cNvGrpSpPr>
          <p:nvPr/>
        </p:nvGrpSpPr>
        <p:grpSpPr bwMode="auto">
          <a:xfrm>
            <a:off x="828978" y="1803455"/>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2146644" y="775829"/>
            <a:ext cx="8468024" cy="707886"/>
          </a:xfrm>
          <a:prstGeom prst="rect">
            <a:avLst/>
          </a:prstGeom>
          <a:noFill/>
        </p:spPr>
        <p:txBody>
          <a:bodyPr wrap="none" rtlCol="0">
            <a:spAutoFit/>
          </a:bodyPr>
          <a:lstStyle/>
          <a:p>
            <a:pPr algn="ctr"/>
            <a:r>
              <a:rPr lang="en-US" altLang="zh-CN" sz="4000" b="1" dirty="0">
                <a:solidFill>
                  <a:schemeClr val="accent4">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BÀI 23: SỰ SỐNG TRÊN TRÁI ĐẤT</a:t>
            </a:r>
            <a:endParaRPr lang="zh-CN" altLang="en-US" sz="4000" b="1" dirty="0">
              <a:solidFill>
                <a:schemeClr val="accent4">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spTree>
    <p:extLst>
      <p:ext uri="{BB962C8B-B14F-4D97-AF65-F5344CB8AC3E}">
        <p14:creationId xmlns:p14="http://schemas.microsoft.com/office/powerpoint/2010/main" val="3508700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randombar(horizont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par>
                                <p:cTn id="13" presetID="16" presetClass="entr" presetSubtype="21"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32509" y="639819"/>
            <a:ext cx="11749243" cy="596056"/>
            <a:chOff x="994820" y="525519"/>
            <a:chExt cx="5664588" cy="596056"/>
          </a:xfrm>
        </p:grpSpPr>
        <p:grpSp>
          <p:nvGrpSpPr>
            <p:cNvPr id="93" name="组合 92"/>
            <p:cNvGrpSpPr/>
            <p:nvPr/>
          </p:nvGrpSpPr>
          <p:grpSpPr>
            <a:xfrm>
              <a:off x="994820" y="588224"/>
              <a:ext cx="5664588" cy="533351"/>
              <a:chOff x="3532280" y="5343104"/>
              <a:chExt cx="5664588" cy="533351"/>
            </a:xfrm>
          </p:grpSpPr>
          <p:sp>
            <p:nvSpPr>
              <p:cNvPr id="95" name="Freeform 34"/>
              <p:cNvSpPr>
                <a:spLocks noEditPoints="1"/>
              </p:cNvSpPr>
              <p:nvPr/>
            </p:nvSpPr>
            <p:spPr bwMode="auto">
              <a:xfrm>
                <a:off x="8800171" y="5343104"/>
                <a:ext cx="39669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sz="3200" b="1">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chemeClr val="accent6">
                      <a:lumMod val="75000"/>
                    </a:schemeClr>
                  </a:solidFill>
                  <a:latin typeface="Times New Roman" panose="02020603050405020304" pitchFamily="18" charset="0"/>
                  <a:cs typeface="Times New Roman" panose="02020603050405020304" pitchFamily="18" charset="0"/>
                </a:endParaRPr>
              </a:p>
            </p:txBody>
          </p:sp>
        </p:grpSp>
        <p:sp>
          <p:nvSpPr>
            <p:cNvPr id="94" name="文本框 93"/>
            <p:cNvSpPr txBox="1"/>
            <p:nvPr/>
          </p:nvSpPr>
          <p:spPr>
            <a:xfrm>
              <a:off x="1363738" y="525519"/>
              <a:ext cx="4898973" cy="584775"/>
            </a:xfrm>
            <a:prstGeom prst="rect">
              <a:avLst/>
            </a:prstGeom>
            <a:noFill/>
          </p:spPr>
          <p:txBody>
            <a:bodyPr wrap="square" rtlCol="0">
              <a:spAutoFit/>
            </a:bodyPr>
            <a:lstStyle/>
            <a:p>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1.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dạng</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vật</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dưới</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đại</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dương</a:t>
              </a:r>
              <a:endParaRPr lang="zh-CN" altLang="en-US" sz="32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104" name="TextBox 103"/>
          <p:cNvSpPr txBox="1"/>
          <p:nvPr/>
        </p:nvSpPr>
        <p:spPr>
          <a:xfrm>
            <a:off x="499656" y="4213119"/>
            <a:ext cx="3895107" cy="2062103"/>
          </a:xfrm>
          <a:prstGeom prst="rect">
            <a:avLst/>
          </a:prstGeom>
          <a:noFill/>
        </p:spPr>
        <p:txBody>
          <a:bodyPr wrap="square" rtlCol="0">
            <a:spAutoFit/>
          </a:bodyPr>
          <a:lstStyle/>
          <a:p>
            <a:pPr algn="just">
              <a:spcAft>
                <a:spcPts val="0"/>
              </a:spcAft>
            </a:pPr>
            <a:r>
              <a:rPr lang="nl-NL" sz="3200" dirty="0">
                <a:solidFill>
                  <a:schemeClr val="bg1"/>
                </a:solidFill>
                <a:latin typeface="Times New Roman"/>
                <a:ea typeface="Calibri"/>
                <a:cs typeface="Times New Roman"/>
              </a:rPr>
              <a:t>2</a:t>
            </a:r>
            <a:r>
              <a:rPr lang="nl-NL" sz="3200" dirty="0" smtClean="0">
                <a:solidFill>
                  <a:schemeClr val="bg1"/>
                </a:solidFill>
                <a:latin typeface="Times New Roman"/>
                <a:ea typeface="Calibri"/>
                <a:cs typeface="Times New Roman"/>
              </a:rPr>
              <a:t>. </a:t>
            </a:r>
            <a:r>
              <a:rPr lang="nl-NL" sz="3200" dirty="0">
                <a:solidFill>
                  <a:schemeClr val="bg1"/>
                </a:solidFill>
                <a:latin typeface="Times New Roman"/>
                <a:ea typeface="Calibri"/>
                <a:cs typeface="Times New Roman"/>
              </a:rPr>
              <a:t>Nguyên nhân dẫn đến sự đa dạng của thế giới sinh vật dưới đại dương</a:t>
            </a:r>
            <a:r>
              <a:rPr lang="nl-NL" sz="3200" dirty="0" smtClean="0">
                <a:solidFill>
                  <a:schemeClr val="bg1"/>
                </a:solidFill>
                <a:latin typeface="Times New Roman"/>
                <a:ea typeface="Calibri"/>
                <a:cs typeface="Times New Roman"/>
              </a:rPr>
              <a:t>.</a:t>
            </a:r>
            <a:endParaRPr lang="en-US" sz="3200" dirty="0">
              <a:solidFill>
                <a:schemeClr val="bg1"/>
              </a:solidFill>
              <a:latin typeface="Calibri"/>
              <a:ea typeface="Calibri"/>
              <a:cs typeface="Times New Roman"/>
            </a:endParaRPr>
          </a:p>
        </p:txBody>
      </p:sp>
      <p:pic>
        <p:nvPicPr>
          <p:cNvPr id="9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9084" y="1542269"/>
            <a:ext cx="7353300" cy="497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97880" y="1542269"/>
            <a:ext cx="3772563" cy="2554545"/>
          </a:xfrm>
          <a:prstGeom prst="rect">
            <a:avLst/>
          </a:prstGeom>
        </p:spPr>
        <p:txBody>
          <a:bodyPr wrap="square">
            <a:spAutoFit/>
          </a:bodyPr>
          <a:lstStyle/>
          <a:p>
            <a:pPr algn="just">
              <a:spcAft>
                <a:spcPts val="0"/>
              </a:spcAft>
            </a:pPr>
            <a:r>
              <a:rPr lang="nl-NL" sz="3200" dirty="0">
                <a:solidFill>
                  <a:schemeClr val="bg1"/>
                </a:solidFill>
                <a:latin typeface="Times New Roman"/>
                <a:ea typeface="Calibri"/>
                <a:cs typeface="Times New Roman"/>
              </a:rPr>
              <a:t>1. Quan sát hình 1, em hãy kể tên một số loài sinh vật ở các vùng biển trong đại dương.</a:t>
            </a:r>
            <a:endParaRPr lang="en-US" sz="3200" dirty="0">
              <a:solidFill>
                <a:schemeClr val="bg1"/>
              </a:solidFill>
              <a:latin typeface="Calibri"/>
              <a:ea typeface="Calibri"/>
              <a:cs typeface="Times New Roman"/>
            </a:endParaRPr>
          </a:p>
        </p:txBody>
      </p:sp>
    </p:spTree>
    <p:extLst>
      <p:ext uri="{BB962C8B-B14F-4D97-AF65-F5344CB8AC3E}">
        <p14:creationId xmlns:p14="http://schemas.microsoft.com/office/powerpoint/2010/main" val="41843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randombar(horizontal)">
                                      <p:cBhvr>
                                        <p:cTn id="7" dur="500"/>
                                        <p:tgtEl>
                                          <p:spTgt spid="9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7"/>
                                        </p:tgtEl>
                                        <p:attrNameLst>
                                          <p:attrName>style.visibility</p:attrName>
                                        </p:attrNameLst>
                                      </p:cBhvr>
                                      <p:to>
                                        <p:strVal val="visible"/>
                                      </p:to>
                                    </p:set>
                                    <p:animEffect transition="in" filter="barn(inVertical)">
                                      <p:cBhvr>
                                        <p:cTn id="12" dur="500"/>
                                        <p:tgtEl>
                                          <p:spTgt spid="9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4"/>
                                        </p:tgtEl>
                                        <p:attrNameLst>
                                          <p:attrName>style.visibility</p:attrName>
                                        </p:attrNameLst>
                                      </p:cBhvr>
                                      <p:to>
                                        <p:strVal val="visible"/>
                                      </p:to>
                                    </p:set>
                                    <p:anim calcmode="lin" valueType="num">
                                      <p:cBhvr additive="base">
                                        <p:cTn id="23" dur="500" fill="hold"/>
                                        <p:tgtEl>
                                          <p:spTgt spid="104"/>
                                        </p:tgtEl>
                                        <p:attrNameLst>
                                          <p:attrName>ppt_x</p:attrName>
                                        </p:attrNameLst>
                                      </p:cBhvr>
                                      <p:tavLst>
                                        <p:tav tm="0">
                                          <p:val>
                                            <p:strVal val="#ppt_x"/>
                                          </p:val>
                                        </p:tav>
                                        <p:tav tm="100000">
                                          <p:val>
                                            <p:strVal val="#ppt_x"/>
                                          </p:val>
                                        </p:tav>
                                      </p:tavLst>
                                    </p:anim>
                                    <p:anim calcmode="lin" valueType="num">
                                      <p:cBhvr additive="base">
                                        <p:cTn id="24"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94403" y="320382"/>
            <a:ext cx="12147273" cy="596056"/>
            <a:chOff x="994820" y="525519"/>
            <a:chExt cx="5958454" cy="596056"/>
          </a:xfrm>
        </p:grpSpPr>
        <p:grpSp>
          <p:nvGrpSpPr>
            <p:cNvPr id="93" name="组合 92"/>
            <p:cNvGrpSpPr/>
            <p:nvPr/>
          </p:nvGrpSpPr>
          <p:grpSpPr>
            <a:xfrm>
              <a:off x="994820" y="588224"/>
              <a:ext cx="5664588" cy="533351"/>
              <a:chOff x="3532280" y="5343104"/>
              <a:chExt cx="5664588" cy="533351"/>
            </a:xfrm>
          </p:grpSpPr>
          <p:sp>
            <p:nvSpPr>
              <p:cNvPr id="95" name="Freeform 34"/>
              <p:cNvSpPr>
                <a:spLocks noEditPoints="1"/>
              </p:cNvSpPr>
              <p:nvPr/>
            </p:nvSpPr>
            <p:spPr bwMode="auto">
              <a:xfrm>
                <a:off x="8800171" y="5343104"/>
                <a:ext cx="39669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sz="3200" b="1">
                  <a:solidFill>
                    <a:prstClr val="black"/>
                  </a:solidFill>
                  <a:latin typeface="Times New Roman" panose="02020603050405020304" pitchFamily="18" charset="0"/>
                  <a:cs typeface="Times New Roman" panose="02020603050405020304" pitchFamily="18" charset="0"/>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prstClr val="white"/>
                  </a:solidFill>
                  <a:latin typeface="Times New Roman" panose="02020603050405020304" pitchFamily="18" charset="0"/>
                  <a:cs typeface="Times New Roman" panose="02020603050405020304" pitchFamily="18" charset="0"/>
                </a:endParaRPr>
              </a:p>
            </p:txBody>
          </p:sp>
        </p:grpSp>
        <p:sp>
          <p:nvSpPr>
            <p:cNvPr id="94" name="文本框 93"/>
            <p:cNvSpPr txBox="1"/>
            <p:nvPr/>
          </p:nvSpPr>
          <p:spPr>
            <a:xfrm>
              <a:off x="1363738" y="525519"/>
              <a:ext cx="5589536" cy="584775"/>
            </a:xfrm>
            <a:prstGeom prst="rect">
              <a:avLst/>
            </a:prstGeom>
            <a:noFill/>
          </p:spPr>
          <p:txBody>
            <a:bodyPr wrap="square" rtlCol="0">
              <a:spAutoFit/>
            </a:bodyPr>
            <a:lstStyle/>
            <a:p>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1.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dạng</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vật</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dưới</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đại</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dương</a:t>
              </a:r>
              <a:endParaRPr lang="zh-CN" altLang="en-US" sz="32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104" name="TextBox 103"/>
          <p:cNvSpPr txBox="1"/>
          <p:nvPr/>
        </p:nvSpPr>
        <p:spPr>
          <a:xfrm>
            <a:off x="294404" y="2966168"/>
            <a:ext cx="4843118" cy="3416320"/>
          </a:xfrm>
          <a:prstGeom prst="rect">
            <a:avLst/>
          </a:prstGeom>
          <a:noFill/>
        </p:spPr>
        <p:txBody>
          <a:bodyPr wrap="square" rtlCol="0">
            <a:spAutoFit/>
          </a:bodyPr>
          <a:lstStyle/>
          <a:p>
            <a:pPr algn="just">
              <a:spcAft>
                <a:spcPts val="0"/>
              </a:spcAft>
            </a:pPr>
            <a:r>
              <a:rPr lang="en-US" sz="2400" dirty="0">
                <a:solidFill>
                  <a:schemeClr val="bg1"/>
                </a:solidFill>
                <a:latin typeface="Times New Roman"/>
                <a:ea typeface="Calibri"/>
                <a:cs typeface="Times New Roman"/>
              </a:rPr>
              <a:t>-</a:t>
            </a:r>
            <a:r>
              <a:rPr lang="en-US" sz="2400" dirty="0" smtClean="0">
                <a:solidFill>
                  <a:schemeClr val="bg1"/>
                </a:solidFill>
                <a:latin typeface="Times New Roman"/>
                <a:ea typeface="Calibri"/>
                <a:cs typeface="Times New Roman"/>
              </a:rPr>
              <a:t> </a:t>
            </a:r>
            <a:r>
              <a:rPr lang="en-US" sz="2400" dirty="0" err="1">
                <a:solidFill>
                  <a:schemeClr val="bg1"/>
                </a:solidFill>
                <a:latin typeface="Times New Roman"/>
                <a:ea typeface="Calibri"/>
                <a:cs typeface="Times New Roman"/>
              </a:rPr>
              <a:t>Vùng</a:t>
            </a:r>
            <a:r>
              <a:rPr lang="en-US" sz="2400" dirty="0">
                <a:solidFill>
                  <a:schemeClr val="bg1"/>
                </a:solidFill>
                <a:latin typeface="Times New Roman"/>
                <a:ea typeface="Calibri"/>
                <a:cs typeface="Times New Roman"/>
              </a:rPr>
              <a:t> </a:t>
            </a:r>
            <a:r>
              <a:rPr lang="en-US" sz="2400" dirty="0" err="1">
                <a:solidFill>
                  <a:schemeClr val="bg1"/>
                </a:solidFill>
                <a:latin typeface="Times New Roman"/>
                <a:ea typeface="Calibri"/>
                <a:cs typeface="Times New Roman"/>
              </a:rPr>
              <a:t>biển</a:t>
            </a:r>
            <a:r>
              <a:rPr lang="en-US" sz="2400" dirty="0">
                <a:solidFill>
                  <a:schemeClr val="bg1"/>
                </a:solidFill>
                <a:latin typeface="Times New Roman"/>
                <a:ea typeface="Calibri"/>
                <a:cs typeface="Times New Roman"/>
              </a:rPr>
              <a:t> </a:t>
            </a:r>
            <a:r>
              <a:rPr lang="en-US" sz="2400" dirty="0" err="1">
                <a:solidFill>
                  <a:schemeClr val="bg1"/>
                </a:solidFill>
                <a:latin typeface="Times New Roman"/>
                <a:ea typeface="Calibri"/>
                <a:cs typeface="Times New Roman"/>
              </a:rPr>
              <a:t>khơi</a:t>
            </a:r>
            <a:r>
              <a:rPr lang="en-US" sz="2400" dirty="0">
                <a:solidFill>
                  <a:schemeClr val="bg1"/>
                </a:solidFill>
                <a:latin typeface="Times New Roman"/>
                <a:ea typeface="Calibri"/>
                <a:cs typeface="Times New Roman"/>
              </a:rPr>
              <a:t> </a:t>
            </a:r>
            <a:r>
              <a:rPr lang="en-US" sz="2400" dirty="0" err="1">
                <a:solidFill>
                  <a:schemeClr val="bg1"/>
                </a:solidFill>
                <a:latin typeface="Times New Roman"/>
                <a:ea typeface="Calibri"/>
                <a:cs typeface="Times New Roman"/>
              </a:rPr>
              <a:t>mặt</a:t>
            </a:r>
            <a:r>
              <a:rPr lang="en-US" sz="2400" dirty="0">
                <a:solidFill>
                  <a:schemeClr val="bg1"/>
                </a:solidFill>
                <a:latin typeface="Times New Roman"/>
                <a:ea typeface="Calibri"/>
                <a:cs typeface="Times New Roman"/>
              </a:rPr>
              <a:t>: </a:t>
            </a:r>
            <a:r>
              <a:rPr lang="en-US" sz="2400" dirty="0" err="1">
                <a:solidFill>
                  <a:schemeClr val="bg1"/>
                </a:solidFill>
                <a:latin typeface="Times New Roman"/>
                <a:ea typeface="Calibri"/>
                <a:cs typeface="Times New Roman"/>
              </a:rPr>
              <a:t>tôm</a:t>
            </a:r>
            <a:r>
              <a:rPr lang="en-US" sz="2400" dirty="0">
                <a:solidFill>
                  <a:schemeClr val="bg1"/>
                </a:solidFill>
                <a:latin typeface="Times New Roman"/>
                <a:ea typeface="Calibri"/>
                <a:cs typeface="Times New Roman"/>
              </a:rPr>
              <a:t>, </a:t>
            </a:r>
            <a:r>
              <a:rPr lang="en-US" sz="2400" dirty="0" err="1">
                <a:solidFill>
                  <a:schemeClr val="bg1"/>
                </a:solidFill>
                <a:latin typeface="Times New Roman"/>
                <a:ea typeface="Calibri"/>
                <a:cs typeface="Times New Roman"/>
              </a:rPr>
              <a:t>cá</a:t>
            </a:r>
            <a:r>
              <a:rPr lang="en-US" sz="2400" dirty="0">
                <a:solidFill>
                  <a:schemeClr val="bg1"/>
                </a:solidFill>
                <a:latin typeface="Times New Roman"/>
                <a:ea typeface="Calibri"/>
                <a:cs typeface="Times New Roman"/>
              </a:rPr>
              <a:t> </a:t>
            </a:r>
            <a:r>
              <a:rPr lang="en-US" sz="2400" dirty="0" err="1">
                <a:solidFill>
                  <a:schemeClr val="bg1"/>
                </a:solidFill>
                <a:latin typeface="Times New Roman"/>
                <a:ea typeface="Calibri"/>
                <a:cs typeface="Times New Roman"/>
              </a:rPr>
              <a:t>ngừ</a:t>
            </a:r>
            <a:r>
              <a:rPr lang="en-US" sz="2400" dirty="0">
                <a:solidFill>
                  <a:schemeClr val="bg1"/>
                </a:solidFill>
                <a:latin typeface="Times New Roman"/>
                <a:ea typeface="Calibri"/>
                <a:cs typeface="Times New Roman"/>
              </a:rPr>
              <a:t>, </a:t>
            </a:r>
            <a:r>
              <a:rPr lang="en-US" sz="2400" dirty="0" err="1">
                <a:solidFill>
                  <a:schemeClr val="bg1"/>
                </a:solidFill>
                <a:latin typeface="Times New Roman"/>
                <a:ea typeface="Calibri"/>
                <a:cs typeface="Times New Roman"/>
              </a:rPr>
              <a:t>sứa</a:t>
            </a:r>
            <a:r>
              <a:rPr lang="en-US" sz="2400" dirty="0">
                <a:solidFill>
                  <a:schemeClr val="bg1"/>
                </a:solidFill>
                <a:latin typeface="Times New Roman"/>
                <a:ea typeface="Calibri"/>
                <a:cs typeface="Times New Roman"/>
              </a:rPr>
              <a:t>, </a:t>
            </a:r>
            <a:r>
              <a:rPr lang="en-US" sz="2400" dirty="0" err="1">
                <a:solidFill>
                  <a:schemeClr val="bg1"/>
                </a:solidFill>
                <a:latin typeface="Times New Roman"/>
                <a:ea typeface="Calibri"/>
                <a:cs typeface="Times New Roman"/>
              </a:rPr>
              <a:t>rùa</a:t>
            </a:r>
            <a:r>
              <a:rPr lang="en-US" sz="2400" dirty="0">
                <a:solidFill>
                  <a:schemeClr val="bg1"/>
                </a:solidFill>
                <a:latin typeface="Times New Roman"/>
                <a:ea typeface="Calibri"/>
                <a:cs typeface="Times New Roman"/>
              </a:rPr>
              <a:t>, </a:t>
            </a:r>
            <a:r>
              <a:rPr lang="en-US" sz="2400" dirty="0" err="1">
                <a:solidFill>
                  <a:schemeClr val="bg1"/>
                </a:solidFill>
                <a:latin typeface="Times New Roman"/>
                <a:ea typeface="Calibri"/>
                <a:cs typeface="Times New Roman"/>
              </a:rPr>
              <a:t>cỏ</a:t>
            </a:r>
            <a:r>
              <a:rPr lang="en-US" sz="2400" dirty="0">
                <a:solidFill>
                  <a:schemeClr val="bg1"/>
                </a:solidFill>
                <a:latin typeface="Times New Roman"/>
                <a:ea typeface="Calibri"/>
                <a:cs typeface="Times New Roman"/>
              </a:rPr>
              <a:t> </a:t>
            </a:r>
            <a:r>
              <a:rPr lang="en-US" sz="2400" dirty="0" err="1">
                <a:solidFill>
                  <a:schemeClr val="bg1"/>
                </a:solidFill>
                <a:latin typeface="Times New Roman"/>
                <a:ea typeface="Calibri"/>
                <a:cs typeface="Times New Roman"/>
              </a:rPr>
              <a:t>biển</a:t>
            </a:r>
            <a:r>
              <a:rPr lang="en-US" sz="2400" dirty="0">
                <a:solidFill>
                  <a:schemeClr val="bg1"/>
                </a:solidFill>
                <a:latin typeface="Times New Roman"/>
                <a:ea typeface="Calibri"/>
                <a:cs typeface="Times New Roman"/>
              </a:rPr>
              <a:t>, san </a:t>
            </a:r>
            <a:r>
              <a:rPr lang="en-US" sz="2400" dirty="0" err="1">
                <a:solidFill>
                  <a:schemeClr val="bg1"/>
                </a:solidFill>
                <a:latin typeface="Times New Roman"/>
                <a:ea typeface="Calibri"/>
                <a:cs typeface="Times New Roman"/>
              </a:rPr>
              <a:t>hô</a:t>
            </a:r>
            <a:endParaRPr lang="en-US" sz="2400" dirty="0">
              <a:solidFill>
                <a:schemeClr val="bg1"/>
              </a:solidFill>
              <a:latin typeface="Calibri"/>
              <a:ea typeface="Calibri"/>
              <a:cs typeface="Times New Roman"/>
            </a:endParaRPr>
          </a:p>
          <a:p>
            <a:pPr algn="just">
              <a:spcAft>
                <a:spcPts val="0"/>
              </a:spcAft>
            </a:pPr>
            <a:r>
              <a:rPr lang="en-US" sz="2400" dirty="0">
                <a:solidFill>
                  <a:schemeClr val="bg1"/>
                </a:solidFill>
                <a:latin typeface="Times New Roman"/>
                <a:ea typeface="Calibri"/>
                <a:cs typeface="Times New Roman"/>
              </a:rPr>
              <a:t>-</a:t>
            </a:r>
            <a:r>
              <a:rPr lang="en-US" sz="2400" dirty="0" smtClean="0">
                <a:solidFill>
                  <a:schemeClr val="bg1"/>
                </a:solidFill>
                <a:latin typeface="Times New Roman"/>
                <a:ea typeface="Calibri"/>
                <a:cs typeface="Times New Roman"/>
              </a:rPr>
              <a:t> </a:t>
            </a:r>
            <a:r>
              <a:rPr lang="en-US" sz="2400" dirty="0" err="1">
                <a:solidFill>
                  <a:schemeClr val="bg1"/>
                </a:solidFill>
                <a:latin typeface="Times New Roman"/>
                <a:ea typeface="Calibri"/>
                <a:cs typeface="Times New Roman"/>
              </a:rPr>
              <a:t>Vùng</a:t>
            </a:r>
            <a:r>
              <a:rPr lang="en-US" sz="2400" dirty="0">
                <a:solidFill>
                  <a:schemeClr val="bg1"/>
                </a:solidFill>
                <a:latin typeface="Times New Roman"/>
                <a:ea typeface="Calibri"/>
                <a:cs typeface="Times New Roman"/>
              </a:rPr>
              <a:t> </a:t>
            </a:r>
            <a:r>
              <a:rPr lang="en-US" sz="2400" dirty="0" err="1">
                <a:solidFill>
                  <a:schemeClr val="bg1"/>
                </a:solidFill>
                <a:latin typeface="Times New Roman"/>
                <a:ea typeface="Calibri"/>
                <a:cs typeface="Times New Roman"/>
              </a:rPr>
              <a:t>biển</a:t>
            </a:r>
            <a:r>
              <a:rPr lang="en-US" sz="2400" dirty="0">
                <a:solidFill>
                  <a:schemeClr val="bg1"/>
                </a:solidFill>
                <a:latin typeface="Times New Roman"/>
                <a:ea typeface="Calibri"/>
                <a:cs typeface="Times New Roman"/>
              </a:rPr>
              <a:t> </a:t>
            </a:r>
            <a:r>
              <a:rPr lang="en-US" sz="2400" dirty="0" err="1">
                <a:solidFill>
                  <a:schemeClr val="bg1"/>
                </a:solidFill>
                <a:latin typeface="Times New Roman"/>
                <a:ea typeface="Calibri"/>
                <a:cs typeface="Times New Roman"/>
              </a:rPr>
              <a:t>khơi</a:t>
            </a:r>
            <a:r>
              <a:rPr lang="en-US" sz="2400" dirty="0">
                <a:solidFill>
                  <a:schemeClr val="bg1"/>
                </a:solidFill>
                <a:latin typeface="Times New Roman"/>
                <a:ea typeface="Calibri"/>
                <a:cs typeface="Times New Roman"/>
              </a:rPr>
              <a:t> </a:t>
            </a:r>
            <a:r>
              <a:rPr lang="en-US" sz="2400" dirty="0" err="1">
                <a:solidFill>
                  <a:schemeClr val="bg1"/>
                </a:solidFill>
                <a:latin typeface="Times New Roman"/>
                <a:ea typeface="Calibri"/>
                <a:cs typeface="Times New Roman"/>
              </a:rPr>
              <a:t>trung</a:t>
            </a:r>
            <a:r>
              <a:rPr lang="en-US" sz="2400" dirty="0">
                <a:solidFill>
                  <a:schemeClr val="bg1"/>
                </a:solidFill>
                <a:latin typeface="Times New Roman"/>
                <a:ea typeface="Calibri"/>
                <a:cs typeface="Times New Roman"/>
              </a:rPr>
              <a:t>: </a:t>
            </a:r>
            <a:r>
              <a:rPr lang="en-US" sz="2400" dirty="0" err="1">
                <a:solidFill>
                  <a:schemeClr val="bg1"/>
                </a:solidFill>
                <a:latin typeface="Times New Roman"/>
                <a:ea typeface="Calibri"/>
                <a:cs typeface="Times New Roman"/>
              </a:rPr>
              <a:t>cua</a:t>
            </a:r>
            <a:r>
              <a:rPr lang="en-US" sz="2400" dirty="0">
                <a:solidFill>
                  <a:schemeClr val="bg1"/>
                </a:solidFill>
                <a:latin typeface="Times New Roman"/>
                <a:ea typeface="Calibri"/>
                <a:cs typeface="Times New Roman"/>
              </a:rPr>
              <a:t>, </a:t>
            </a:r>
            <a:r>
              <a:rPr lang="en-US" sz="2400" dirty="0" err="1">
                <a:solidFill>
                  <a:schemeClr val="bg1"/>
                </a:solidFill>
                <a:latin typeface="Times New Roman"/>
                <a:ea typeface="Calibri"/>
                <a:cs typeface="Times New Roman"/>
              </a:rPr>
              <a:t>cá</a:t>
            </a:r>
            <a:r>
              <a:rPr lang="en-US" sz="2400" dirty="0">
                <a:solidFill>
                  <a:schemeClr val="bg1"/>
                </a:solidFill>
                <a:latin typeface="Times New Roman"/>
                <a:ea typeface="Calibri"/>
                <a:cs typeface="Times New Roman"/>
              </a:rPr>
              <a:t> </a:t>
            </a:r>
            <a:r>
              <a:rPr lang="en-US" sz="2400" dirty="0" err="1">
                <a:solidFill>
                  <a:schemeClr val="bg1"/>
                </a:solidFill>
                <a:latin typeface="Times New Roman"/>
                <a:ea typeface="Calibri"/>
                <a:cs typeface="Times New Roman"/>
              </a:rPr>
              <a:t>mập</a:t>
            </a:r>
            <a:r>
              <a:rPr lang="en-US" sz="2400" dirty="0">
                <a:solidFill>
                  <a:schemeClr val="bg1"/>
                </a:solidFill>
                <a:latin typeface="Times New Roman"/>
                <a:ea typeface="Calibri"/>
                <a:cs typeface="Times New Roman"/>
              </a:rPr>
              <a:t>, </a:t>
            </a:r>
            <a:r>
              <a:rPr lang="en-US" sz="2400" dirty="0" err="1">
                <a:solidFill>
                  <a:schemeClr val="bg1"/>
                </a:solidFill>
                <a:latin typeface="Times New Roman"/>
                <a:ea typeface="Calibri"/>
                <a:cs typeface="Times New Roman"/>
              </a:rPr>
              <a:t>mực</a:t>
            </a:r>
            <a:r>
              <a:rPr lang="en-US" sz="2400" dirty="0">
                <a:solidFill>
                  <a:schemeClr val="bg1"/>
                </a:solidFill>
                <a:latin typeface="Times New Roman"/>
                <a:ea typeface="Calibri"/>
                <a:cs typeface="Times New Roman"/>
              </a:rPr>
              <a:t>.</a:t>
            </a:r>
            <a:endParaRPr lang="en-US" sz="2400" dirty="0">
              <a:solidFill>
                <a:schemeClr val="bg1"/>
              </a:solidFill>
              <a:latin typeface="Calibri"/>
              <a:ea typeface="Calibri"/>
              <a:cs typeface="Times New Roman"/>
            </a:endParaRPr>
          </a:p>
          <a:p>
            <a:pPr algn="just">
              <a:spcAft>
                <a:spcPts val="0"/>
              </a:spcAft>
            </a:pPr>
            <a:r>
              <a:rPr lang="en-US" sz="2400" dirty="0">
                <a:solidFill>
                  <a:schemeClr val="bg1"/>
                </a:solidFill>
                <a:latin typeface="Times New Roman"/>
                <a:ea typeface="Calibri"/>
                <a:cs typeface="Times New Roman"/>
              </a:rPr>
              <a:t>-</a:t>
            </a:r>
            <a:r>
              <a:rPr lang="en-US" sz="2400" dirty="0" smtClean="0">
                <a:solidFill>
                  <a:schemeClr val="bg1"/>
                </a:solidFill>
                <a:latin typeface="Times New Roman"/>
                <a:ea typeface="Calibri"/>
                <a:cs typeface="Times New Roman"/>
              </a:rPr>
              <a:t> </a:t>
            </a:r>
            <a:r>
              <a:rPr lang="en-US" sz="2400" dirty="0" err="1">
                <a:solidFill>
                  <a:schemeClr val="bg1"/>
                </a:solidFill>
                <a:latin typeface="Times New Roman"/>
                <a:ea typeface="Calibri"/>
                <a:cs typeface="Times New Roman"/>
              </a:rPr>
              <a:t>Vùng</a:t>
            </a:r>
            <a:r>
              <a:rPr lang="en-US" sz="2400" dirty="0">
                <a:solidFill>
                  <a:schemeClr val="bg1"/>
                </a:solidFill>
                <a:latin typeface="Times New Roman"/>
                <a:ea typeface="Calibri"/>
                <a:cs typeface="Times New Roman"/>
              </a:rPr>
              <a:t> </a:t>
            </a:r>
            <a:r>
              <a:rPr lang="en-US" sz="2400" dirty="0" err="1">
                <a:solidFill>
                  <a:schemeClr val="bg1"/>
                </a:solidFill>
                <a:latin typeface="Times New Roman"/>
                <a:ea typeface="Calibri"/>
                <a:cs typeface="Times New Roman"/>
              </a:rPr>
              <a:t>biển</a:t>
            </a:r>
            <a:r>
              <a:rPr lang="en-US" sz="2400" dirty="0">
                <a:solidFill>
                  <a:schemeClr val="bg1"/>
                </a:solidFill>
                <a:latin typeface="Times New Roman"/>
                <a:ea typeface="Calibri"/>
                <a:cs typeface="Times New Roman"/>
              </a:rPr>
              <a:t> </a:t>
            </a:r>
            <a:r>
              <a:rPr lang="en-US" sz="2400" dirty="0" err="1">
                <a:solidFill>
                  <a:schemeClr val="bg1"/>
                </a:solidFill>
                <a:latin typeface="Times New Roman"/>
                <a:ea typeface="Calibri"/>
                <a:cs typeface="Times New Roman"/>
              </a:rPr>
              <a:t>khơi</a:t>
            </a:r>
            <a:r>
              <a:rPr lang="en-US" sz="2400" dirty="0">
                <a:solidFill>
                  <a:schemeClr val="bg1"/>
                </a:solidFill>
                <a:latin typeface="Times New Roman"/>
                <a:ea typeface="Calibri"/>
                <a:cs typeface="Times New Roman"/>
              </a:rPr>
              <a:t> </a:t>
            </a:r>
            <a:r>
              <a:rPr lang="en-US" sz="2400" dirty="0" err="1">
                <a:solidFill>
                  <a:schemeClr val="bg1"/>
                </a:solidFill>
                <a:latin typeface="Times New Roman"/>
                <a:ea typeface="Calibri"/>
                <a:cs typeface="Times New Roman"/>
              </a:rPr>
              <a:t>sâu</a:t>
            </a:r>
            <a:r>
              <a:rPr lang="en-US" sz="2400" dirty="0">
                <a:solidFill>
                  <a:schemeClr val="bg1"/>
                </a:solidFill>
                <a:latin typeface="Times New Roman"/>
                <a:ea typeface="Calibri"/>
                <a:cs typeface="Times New Roman"/>
              </a:rPr>
              <a:t>: </a:t>
            </a:r>
            <a:r>
              <a:rPr lang="en-US" sz="2400" dirty="0" err="1">
                <a:solidFill>
                  <a:schemeClr val="bg1"/>
                </a:solidFill>
                <a:latin typeface="Times New Roman"/>
                <a:ea typeface="Calibri"/>
                <a:cs typeface="Times New Roman"/>
              </a:rPr>
              <a:t>sao</a:t>
            </a:r>
            <a:r>
              <a:rPr lang="en-US" sz="2400" dirty="0">
                <a:solidFill>
                  <a:schemeClr val="bg1"/>
                </a:solidFill>
                <a:latin typeface="Times New Roman"/>
                <a:ea typeface="Calibri"/>
                <a:cs typeface="Times New Roman"/>
              </a:rPr>
              <a:t> </a:t>
            </a:r>
            <a:r>
              <a:rPr lang="en-US" sz="2400" dirty="0" err="1">
                <a:solidFill>
                  <a:schemeClr val="bg1"/>
                </a:solidFill>
                <a:latin typeface="Times New Roman"/>
                <a:ea typeface="Calibri"/>
                <a:cs typeface="Times New Roman"/>
              </a:rPr>
              <a:t>biển</a:t>
            </a:r>
            <a:r>
              <a:rPr lang="en-US" sz="2400" dirty="0">
                <a:solidFill>
                  <a:schemeClr val="bg1"/>
                </a:solidFill>
                <a:latin typeface="Times New Roman"/>
                <a:ea typeface="Calibri"/>
                <a:cs typeface="Times New Roman"/>
              </a:rPr>
              <a:t>, </a:t>
            </a:r>
            <a:r>
              <a:rPr lang="en-US" sz="2400" dirty="0" err="1">
                <a:solidFill>
                  <a:schemeClr val="bg1"/>
                </a:solidFill>
                <a:latin typeface="Times New Roman"/>
                <a:ea typeface="Calibri"/>
                <a:cs typeface="Times New Roman"/>
              </a:rPr>
              <a:t>bạch</a:t>
            </a:r>
            <a:r>
              <a:rPr lang="en-US" sz="2400" dirty="0">
                <a:solidFill>
                  <a:schemeClr val="bg1"/>
                </a:solidFill>
                <a:latin typeface="Times New Roman"/>
                <a:ea typeface="Calibri"/>
                <a:cs typeface="Times New Roman"/>
              </a:rPr>
              <a:t> </a:t>
            </a:r>
            <a:r>
              <a:rPr lang="en-US" sz="2400" dirty="0" err="1">
                <a:solidFill>
                  <a:schemeClr val="bg1"/>
                </a:solidFill>
                <a:latin typeface="Times New Roman"/>
                <a:ea typeface="Calibri"/>
                <a:cs typeface="Times New Roman"/>
              </a:rPr>
              <a:t>tuộc</a:t>
            </a:r>
            <a:r>
              <a:rPr lang="en-US" sz="2400" dirty="0">
                <a:solidFill>
                  <a:schemeClr val="bg1"/>
                </a:solidFill>
                <a:latin typeface="Times New Roman"/>
                <a:ea typeface="Calibri"/>
                <a:cs typeface="Times New Roman"/>
              </a:rPr>
              <a:t>.</a:t>
            </a:r>
            <a:endParaRPr lang="en-US" sz="2400" dirty="0">
              <a:solidFill>
                <a:schemeClr val="bg1"/>
              </a:solidFill>
              <a:latin typeface="Calibri"/>
              <a:ea typeface="Calibri"/>
              <a:cs typeface="Times New Roman"/>
            </a:endParaRPr>
          </a:p>
          <a:p>
            <a:pPr algn="just">
              <a:spcAft>
                <a:spcPts val="0"/>
              </a:spcAft>
            </a:pPr>
            <a:r>
              <a:rPr lang="en-US" sz="2400" dirty="0">
                <a:solidFill>
                  <a:schemeClr val="bg1"/>
                </a:solidFill>
                <a:latin typeface="Times New Roman"/>
                <a:ea typeface="Calibri"/>
                <a:cs typeface="Times New Roman"/>
              </a:rPr>
              <a:t>-</a:t>
            </a:r>
            <a:r>
              <a:rPr lang="en-US" sz="2400" dirty="0" smtClean="0">
                <a:solidFill>
                  <a:schemeClr val="bg1"/>
                </a:solidFill>
                <a:latin typeface="Times New Roman"/>
                <a:ea typeface="Calibri"/>
                <a:cs typeface="Times New Roman"/>
              </a:rPr>
              <a:t> </a:t>
            </a:r>
            <a:r>
              <a:rPr lang="en-US" sz="2400" dirty="0" err="1">
                <a:solidFill>
                  <a:schemeClr val="bg1"/>
                </a:solidFill>
                <a:latin typeface="Times New Roman"/>
                <a:ea typeface="Calibri"/>
                <a:cs typeface="Times New Roman"/>
              </a:rPr>
              <a:t>Vùng</a:t>
            </a:r>
            <a:r>
              <a:rPr lang="en-US" sz="2400" dirty="0">
                <a:solidFill>
                  <a:schemeClr val="bg1"/>
                </a:solidFill>
                <a:latin typeface="Times New Roman"/>
                <a:ea typeface="Calibri"/>
                <a:cs typeface="Times New Roman"/>
              </a:rPr>
              <a:t> </a:t>
            </a:r>
            <a:r>
              <a:rPr lang="en-US" sz="2400" dirty="0" err="1">
                <a:solidFill>
                  <a:schemeClr val="bg1"/>
                </a:solidFill>
                <a:latin typeface="Times New Roman"/>
                <a:ea typeface="Calibri"/>
                <a:cs typeface="Times New Roman"/>
              </a:rPr>
              <a:t>biển</a:t>
            </a:r>
            <a:r>
              <a:rPr lang="en-US" sz="2400" dirty="0">
                <a:solidFill>
                  <a:schemeClr val="bg1"/>
                </a:solidFill>
                <a:latin typeface="Times New Roman"/>
                <a:ea typeface="Calibri"/>
                <a:cs typeface="Times New Roman"/>
              </a:rPr>
              <a:t> </a:t>
            </a:r>
            <a:r>
              <a:rPr lang="en-US" sz="2400" dirty="0" err="1">
                <a:solidFill>
                  <a:schemeClr val="bg1"/>
                </a:solidFill>
                <a:latin typeface="Times New Roman"/>
                <a:ea typeface="Calibri"/>
                <a:cs typeface="Times New Roman"/>
              </a:rPr>
              <a:t>khơi</a:t>
            </a:r>
            <a:r>
              <a:rPr lang="en-US" sz="2400" dirty="0">
                <a:solidFill>
                  <a:schemeClr val="bg1"/>
                </a:solidFill>
                <a:latin typeface="Times New Roman"/>
                <a:ea typeface="Calibri"/>
                <a:cs typeface="Times New Roman"/>
              </a:rPr>
              <a:t> </a:t>
            </a:r>
            <a:r>
              <a:rPr lang="en-US" sz="2400" dirty="0" err="1">
                <a:solidFill>
                  <a:schemeClr val="bg1"/>
                </a:solidFill>
                <a:latin typeface="Times New Roman"/>
                <a:ea typeface="Calibri"/>
                <a:cs typeface="Times New Roman"/>
              </a:rPr>
              <a:t>sâu</a:t>
            </a:r>
            <a:r>
              <a:rPr lang="en-US" sz="2400" dirty="0">
                <a:solidFill>
                  <a:schemeClr val="bg1"/>
                </a:solidFill>
                <a:latin typeface="Times New Roman"/>
                <a:ea typeface="Calibri"/>
                <a:cs typeface="Times New Roman"/>
              </a:rPr>
              <a:t> </a:t>
            </a:r>
            <a:r>
              <a:rPr lang="en-US" sz="2400" dirty="0" err="1">
                <a:solidFill>
                  <a:schemeClr val="bg1"/>
                </a:solidFill>
                <a:latin typeface="Times New Roman"/>
                <a:ea typeface="Calibri"/>
                <a:cs typeface="Times New Roman"/>
              </a:rPr>
              <a:t>vực</a:t>
            </a:r>
            <a:r>
              <a:rPr lang="en-US" sz="2400" dirty="0">
                <a:solidFill>
                  <a:schemeClr val="bg1"/>
                </a:solidFill>
                <a:latin typeface="Times New Roman"/>
                <a:ea typeface="Calibri"/>
                <a:cs typeface="Times New Roman"/>
              </a:rPr>
              <a:t> </a:t>
            </a:r>
            <a:r>
              <a:rPr lang="en-US" sz="2400" dirty="0" err="1">
                <a:solidFill>
                  <a:schemeClr val="bg1"/>
                </a:solidFill>
                <a:latin typeface="Times New Roman"/>
                <a:ea typeface="Calibri"/>
                <a:cs typeface="Times New Roman"/>
              </a:rPr>
              <a:t>thẳm</a:t>
            </a:r>
            <a:r>
              <a:rPr lang="en-US" sz="2400" dirty="0">
                <a:solidFill>
                  <a:schemeClr val="bg1"/>
                </a:solidFill>
                <a:latin typeface="Times New Roman"/>
                <a:ea typeface="Calibri"/>
                <a:cs typeface="Times New Roman"/>
              </a:rPr>
              <a:t>: </a:t>
            </a:r>
            <a:r>
              <a:rPr lang="en-US" sz="2400" dirty="0" err="1">
                <a:solidFill>
                  <a:schemeClr val="bg1"/>
                </a:solidFill>
                <a:latin typeface="Times New Roman"/>
                <a:ea typeface="Calibri"/>
                <a:cs typeface="Times New Roman"/>
              </a:rPr>
              <a:t>cá</a:t>
            </a:r>
            <a:r>
              <a:rPr lang="en-US" sz="2400" dirty="0">
                <a:solidFill>
                  <a:schemeClr val="bg1"/>
                </a:solidFill>
                <a:latin typeface="Times New Roman"/>
                <a:ea typeface="Calibri"/>
                <a:cs typeface="Times New Roman"/>
              </a:rPr>
              <a:t> </a:t>
            </a:r>
            <a:r>
              <a:rPr lang="en-US" sz="2400" dirty="0" err="1">
                <a:solidFill>
                  <a:schemeClr val="bg1"/>
                </a:solidFill>
                <a:latin typeface="Times New Roman"/>
                <a:ea typeface="Calibri"/>
                <a:cs typeface="Times New Roman"/>
              </a:rPr>
              <a:t>cần</a:t>
            </a:r>
            <a:r>
              <a:rPr lang="en-US" sz="2400" dirty="0">
                <a:solidFill>
                  <a:schemeClr val="bg1"/>
                </a:solidFill>
                <a:latin typeface="Times New Roman"/>
                <a:ea typeface="Calibri"/>
                <a:cs typeface="Times New Roman"/>
              </a:rPr>
              <a:t> </a:t>
            </a:r>
            <a:r>
              <a:rPr lang="en-US" sz="2400" dirty="0" err="1">
                <a:solidFill>
                  <a:schemeClr val="bg1"/>
                </a:solidFill>
                <a:latin typeface="Times New Roman"/>
                <a:ea typeface="Calibri"/>
                <a:cs typeface="Times New Roman"/>
              </a:rPr>
              <a:t>câu</a:t>
            </a:r>
            <a:r>
              <a:rPr lang="en-US" sz="2400" dirty="0">
                <a:solidFill>
                  <a:schemeClr val="bg1"/>
                </a:solidFill>
                <a:latin typeface="Times New Roman"/>
                <a:ea typeface="Calibri"/>
                <a:cs typeface="Times New Roman"/>
              </a:rPr>
              <a:t>, </a:t>
            </a:r>
            <a:r>
              <a:rPr lang="en-US" sz="2400" dirty="0" err="1">
                <a:solidFill>
                  <a:schemeClr val="bg1"/>
                </a:solidFill>
                <a:latin typeface="Times New Roman"/>
                <a:ea typeface="Calibri"/>
                <a:cs typeface="Times New Roman"/>
              </a:rPr>
              <a:t>mực</a:t>
            </a:r>
            <a:r>
              <a:rPr lang="en-US" sz="2400" dirty="0">
                <a:solidFill>
                  <a:schemeClr val="bg1"/>
                </a:solidFill>
                <a:latin typeface="Times New Roman"/>
                <a:ea typeface="Calibri"/>
                <a:cs typeface="Times New Roman"/>
              </a:rPr>
              <a:t> ma.</a:t>
            </a:r>
            <a:endParaRPr lang="en-US" sz="2400" dirty="0">
              <a:solidFill>
                <a:schemeClr val="bg1"/>
              </a:solidFill>
              <a:latin typeface="Calibri"/>
              <a:ea typeface="Calibri"/>
              <a:cs typeface="Times New Roman"/>
            </a:endParaRPr>
          </a:p>
          <a:p>
            <a:pPr algn="just">
              <a:spcAft>
                <a:spcPts val="0"/>
              </a:spcAft>
            </a:pPr>
            <a:r>
              <a:rPr lang="en-US" sz="2400" dirty="0">
                <a:solidFill>
                  <a:schemeClr val="bg1"/>
                </a:solidFill>
                <a:latin typeface="Times New Roman"/>
                <a:ea typeface="Calibri"/>
                <a:cs typeface="Times New Roman"/>
              </a:rPr>
              <a:t>-</a:t>
            </a:r>
            <a:r>
              <a:rPr lang="en-US" sz="2400" dirty="0" smtClean="0">
                <a:solidFill>
                  <a:schemeClr val="bg1"/>
                </a:solidFill>
                <a:latin typeface="Times New Roman"/>
                <a:ea typeface="Calibri"/>
                <a:cs typeface="Times New Roman"/>
              </a:rPr>
              <a:t> </a:t>
            </a:r>
            <a:r>
              <a:rPr lang="en-US" sz="2400" dirty="0" err="1">
                <a:solidFill>
                  <a:schemeClr val="bg1"/>
                </a:solidFill>
                <a:latin typeface="Times New Roman"/>
                <a:ea typeface="Calibri"/>
                <a:cs typeface="Times New Roman"/>
              </a:rPr>
              <a:t>Vùng</a:t>
            </a:r>
            <a:r>
              <a:rPr lang="en-US" sz="2400" dirty="0">
                <a:solidFill>
                  <a:schemeClr val="bg1"/>
                </a:solidFill>
                <a:latin typeface="Times New Roman"/>
                <a:ea typeface="Calibri"/>
                <a:cs typeface="Times New Roman"/>
              </a:rPr>
              <a:t> </a:t>
            </a:r>
            <a:r>
              <a:rPr lang="en-US" sz="2400" dirty="0" err="1">
                <a:solidFill>
                  <a:schemeClr val="bg1"/>
                </a:solidFill>
                <a:latin typeface="Times New Roman"/>
                <a:ea typeface="Calibri"/>
                <a:cs typeface="Times New Roman"/>
              </a:rPr>
              <a:t>đáy</a:t>
            </a:r>
            <a:r>
              <a:rPr lang="en-US" sz="2400" dirty="0">
                <a:solidFill>
                  <a:schemeClr val="bg1"/>
                </a:solidFill>
                <a:latin typeface="Times New Roman"/>
                <a:ea typeface="Calibri"/>
                <a:cs typeface="Times New Roman"/>
              </a:rPr>
              <a:t> </a:t>
            </a:r>
            <a:r>
              <a:rPr lang="en-US" sz="2400" dirty="0" err="1">
                <a:solidFill>
                  <a:schemeClr val="bg1"/>
                </a:solidFill>
                <a:latin typeface="Times New Roman"/>
                <a:ea typeface="Calibri"/>
                <a:cs typeface="Times New Roman"/>
              </a:rPr>
              <a:t>vực</a:t>
            </a:r>
            <a:r>
              <a:rPr lang="en-US" sz="2400" dirty="0">
                <a:solidFill>
                  <a:schemeClr val="bg1"/>
                </a:solidFill>
                <a:latin typeface="Times New Roman"/>
                <a:ea typeface="Calibri"/>
                <a:cs typeface="Times New Roman"/>
              </a:rPr>
              <a:t> </a:t>
            </a:r>
            <a:r>
              <a:rPr lang="en-US" sz="2400" dirty="0" err="1">
                <a:solidFill>
                  <a:schemeClr val="bg1"/>
                </a:solidFill>
                <a:latin typeface="Times New Roman"/>
                <a:ea typeface="Calibri"/>
                <a:cs typeface="Times New Roman"/>
              </a:rPr>
              <a:t>thẳm</a:t>
            </a:r>
            <a:r>
              <a:rPr lang="en-US" sz="2400" dirty="0">
                <a:solidFill>
                  <a:schemeClr val="bg1"/>
                </a:solidFill>
                <a:latin typeface="Times New Roman"/>
                <a:ea typeface="Calibri"/>
                <a:cs typeface="Times New Roman"/>
              </a:rPr>
              <a:t>: </a:t>
            </a:r>
            <a:r>
              <a:rPr lang="en-US" sz="2400" dirty="0" err="1">
                <a:solidFill>
                  <a:schemeClr val="bg1"/>
                </a:solidFill>
                <a:latin typeface="Times New Roman"/>
                <a:ea typeface="Calibri"/>
                <a:cs typeface="Times New Roman"/>
              </a:rPr>
              <a:t>hải</a:t>
            </a:r>
            <a:r>
              <a:rPr lang="en-US" sz="2400" dirty="0">
                <a:solidFill>
                  <a:schemeClr val="bg1"/>
                </a:solidFill>
                <a:latin typeface="Times New Roman"/>
                <a:ea typeface="Calibri"/>
                <a:cs typeface="Times New Roman"/>
              </a:rPr>
              <a:t> </a:t>
            </a:r>
            <a:r>
              <a:rPr lang="en-US" sz="2400" dirty="0" err="1">
                <a:solidFill>
                  <a:schemeClr val="bg1"/>
                </a:solidFill>
                <a:latin typeface="Times New Roman"/>
                <a:ea typeface="Calibri"/>
                <a:cs typeface="Times New Roman"/>
              </a:rPr>
              <a:t>quỳ</a:t>
            </a:r>
            <a:r>
              <a:rPr lang="en-US" sz="2400" dirty="0">
                <a:solidFill>
                  <a:schemeClr val="bg1"/>
                </a:solidFill>
                <a:latin typeface="Times New Roman"/>
                <a:ea typeface="Calibri"/>
                <a:cs typeface="Times New Roman"/>
              </a:rPr>
              <a:t>.</a:t>
            </a:r>
            <a:endParaRPr lang="en-US" sz="2400" dirty="0">
              <a:solidFill>
                <a:schemeClr val="bg1"/>
              </a:solidFill>
              <a:effectLst/>
              <a:latin typeface="Calibri"/>
              <a:ea typeface="Calibri"/>
              <a:cs typeface="Times New Roman"/>
            </a:endParaRPr>
          </a:p>
        </p:txBody>
      </p:sp>
      <p:pic>
        <p:nvPicPr>
          <p:cNvPr id="9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8794" y="1638795"/>
            <a:ext cx="6473589" cy="4875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94404" y="933383"/>
            <a:ext cx="4843118" cy="2062103"/>
          </a:xfrm>
          <a:prstGeom prst="rect">
            <a:avLst/>
          </a:prstGeom>
        </p:spPr>
        <p:txBody>
          <a:bodyPr wrap="square">
            <a:spAutoFit/>
          </a:bodyPr>
          <a:lstStyle/>
          <a:p>
            <a:pPr lvl="0" algn="just"/>
            <a:r>
              <a:rPr lang="nl-NL" sz="3200" dirty="0">
                <a:solidFill>
                  <a:srgbClr val="FFFF00"/>
                </a:solidFill>
                <a:latin typeface="Times New Roman"/>
                <a:ea typeface="Calibri"/>
                <a:cs typeface="Times New Roman"/>
              </a:rPr>
              <a:t>1</a:t>
            </a:r>
            <a:r>
              <a:rPr lang="nl-NL" sz="3200" dirty="0" smtClean="0">
                <a:solidFill>
                  <a:srgbClr val="FFFF00"/>
                </a:solidFill>
                <a:latin typeface="Times New Roman"/>
                <a:ea typeface="Calibri"/>
                <a:cs typeface="Times New Roman"/>
              </a:rPr>
              <a:t>. </a:t>
            </a:r>
            <a:r>
              <a:rPr lang="nl-NL" sz="3200" dirty="0">
                <a:solidFill>
                  <a:srgbClr val="FFFF00"/>
                </a:solidFill>
                <a:latin typeface="Times New Roman"/>
                <a:ea typeface="Calibri"/>
                <a:cs typeface="Times New Roman"/>
              </a:rPr>
              <a:t>Quan sát hình 1, em hãy kể tên một số loài sinh vật ở các vùng biển trong đại dương.</a:t>
            </a:r>
            <a:endParaRPr lang="en-US" sz="3200" dirty="0">
              <a:solidFill>
                <a:srgbClr val="FFFF00"/>
              </a:solidFill>
              <a:latin typeface="Calibri"/>
              <a:ea typeface="Calibri"/>
              <a:cs typeface="Times New Roman"/>
            </a:endParaRPr>
          </a:p>
        </p:txBody>
      </p:sp>
    </p:spTree>
    <p:extLst>
      <p:ext uri="{BB962C8B-B14F-4D97-AF65-F5344CB8AC3E}">
        <p14:creationId xmlns:p14="http://schemas.microsoft.com/office/powerpoint/2010/main" val="4232045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circle(in)">
                                      <p:cBhvr>
                                        <p:cTn id="7"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537620" y="304750"/>
            <a:ext cx="11213392" cy="1042181"/>
            <a:chOff x="735874" y="264351"/>
            <a:chExt cx="6265987" cy="459363"/>
          </a:xfrm>
        </p:grpSpPr>
        <p:grpSp>
          <p:nvGrpSpPr>
            <p:cNvPr id="93" name="组合 92"/>
            <p:cNvGrpSpPr/>
            <p:nvPr/>
          </p:nvGrpSpPr>
          <p:grpSpPr>
            <a:xfrm>
              <a:off x="735874" y="264351"/>
              <a:ext cx="6265987" cy="459363"/>
              <a:chOff x="3273334" y="5019231"/>
              <a:chExt cx="6265987" cy="459363"/>
            </a:xfrm>
          </p:grpSpPr>
          <p:sp>
            <p:nvSpPr>
              <p:cNvPr id="95" name="Freeform 34"/>
              <p:cNvSpPr>
                <a:spLocks noEditPoints="1"/>
              </p:cNvSpPr>
              <p:nvPr/>
            </p:nvSpPr>
            <p:spPr bwMode="auto">
              <a:xfrm>
                <a:off x="9142624" y="5019231"/>
                <a:ext cx="39669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sz="3200" b="1">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96" name="任意多边形 95"/>
              <p:cNvSpPr/>
              <p:nvPr/>
            </p:nvSpPr>
            <p:spPr>
              <a:xfrm>
                <a:off x="3273334" y="5077478"/>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chemeClr val="accent6">
                      <a:lumMod val="75000"/>
                    </a:schemeClr>
                  </a:solidFill>
                  <a:latin typeface="Times New Roman" panose="02020603050405020304" pitchFamily="18" charset="0"/>
                  <a:cs typeface="Times New Roman" panose="02020603050405020304" pitchFamily="18" charset="0"/>
                </a:endParaRPr>
              </a:p>
            </p:txBody>
          </p:sp>
        </p:grpSp>
        <p:sp>
          <p:nvSpPr>
            <p:cNvPr id="94" name="文本框 93"/>
            <p:cNvSpPr txBox="1"/>
            <p:nvPr/>
          </p:nvSpPr>
          <p:spPr>
            <a:xfrm>
              <a:off x="1027953" y="322598"/>
              <a:ext cx="5973908" cy="257752"/>
            </a:xfrm>
            <a:prstGeom prst="rect">
              <a:avLst/>
            </a:prstGeom>
            <a:noFill/>
          </p:spPr>
          <p:txBody>
            <a:bodyPr wrap="square" rtlCol="0">
              <a:spAutoFit/>
            </a:bodyPr>
            <a:lstStyle/>
            <a:p>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1.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dạng</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vật</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dưới</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đại</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dương</a:t>
              </a:r>
              <a:endParaRPr lang="zh-CN" altLang="en-US" sz="32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104" name="TextBox 103"/>
          <p:cNvSpPr txBox="1"/>
          <p:nvPr/>
        </p:nvSpPr>
        <p:spPr>
          <a:xfrm>
            <a:off x="332509" y="1489137"/>
            <a:ext cx="3895107" cy="2062103"/>
          </a:xfrm>
          <a:prstGeom prst="rect">
            <a:avLst/>
          </a:prstGeom>
          <a:noFill/>
        </p:spPr>
        <p:txBody>
          <a:bodyPr wrap="square" rtlCol="0">
            <a:spAutoFit/>
          </a:bodyPr>
          <a:lstStyle/>
          <a:p>
            <a:pPr algn="just"/>
            <a:r>
              <a:rPr lang="nl-NL" sz="3200" b="1" dirty="0">
                <a:solidFill>
                  <a:srgbClr val="FFFF00"/>
                </a:solidFill>
                <a:latin typeface="Times New Roman"/>
                <a:ea typeface="Calibri"/>
                <a:cs typeface="Times New Roman"/>
              </a:rPr>
              <a:t>2. Nguyên nhân dẫn đến sự đa dạng của thế giới sinh vật dưới đại dương</a:t>
            </a:r>
            <a:r>
              <a:rPr lang="nl-NL" sz="3200" b="1" dirty="0" smtClean="0">
                <a:solidFill>
                  <a:srgbClr val="FFFF00"/>
                </a:solidFill>
                <a:latin typeface="Times New Roman"/>
                <a:ea typeface="Calibri"/>
                <a:cs typeface="Times New Roman"/>
              </a:rPr>
              <a:t>.</a:t>
            </a:r>
            <a:endParaRPr lang="en-US" sz="3200" dirty="0">
              <a:solidFill>
                <a:srgbClr val="FFFF00"/>
              </a:solidFill>
              <a:latin typeface="Calibri"/>
              <a:ea typeface="Calibri"/>
              <a:cs typeface="Times New Roman"/>
            </a:endParaRPr>
          </a:p>
        </p:txBody>
      </p:sp>
      <p:pic>
        <p:nvPicPr>
          <p:cNvPr id="9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9084" y="1542269"/>
            <a:ext cx="7353300" cy="497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44385" y="3707610"/>
            <a:ext cx="3883231" cy="2246769"/>
          </a:xfrm>
          <a:prstGeom prst="rect">
            <a:avLst/>
          </a:prstGeom>
        </p:spPr>
        <p:txBody>
          <a:bodyPr wrap="square">
            <a:spAutoFit/>
          </a:bodyPr>
          <a:lstStyle/>
          <a:p>
            <a:pPr lvl="0" algn="just"/>
            <a:r>
              <a:rPr lang="en-US" sz="2800" b="1" dirty="0" smtClean="0">
                <a:solidFill>
                  <a:prstClr val="white"/>
                </a:solidFill>
                <a:latin typeface="Times New Roman"/>
                <a:ea typeface="Calibri"/>
                <a:cs typeface="Times New Roman"/>
              </a:rPr>
              <a:t>- Do </a:t>
            </a:r>
            <a:r>
              <a:rPr lang="en-US" sz="2800" b="1" dirty="0" err="1">
                <a:solidFill>
                  <a:prstClr val="white"/>
                </a:solidFill>
                <a:latin typeface="Times New Roman"/>
                <a:ea typeface="Calibri"/>
                <a:cs typeface="Times New Roman"/>
              </a:rPr>
              <a:t>vĩ</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độ</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và</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độ</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sâu</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khác</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nhau</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sẽ</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có</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nhiệt</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độ</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độ</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muối</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áp</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suất</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ánh</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sáng</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nồng</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độ</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ôxy</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khác</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nhau</a:t>
            </a:r>
            <a:r>
              <a:rPr lang="en-US" sz="2800" b="1" dirty="0">
                <a:solidFill>
                  <a:prstClr val="white"/>
                </a:solidFill>
                <a:latin typeface="Times New Roman"/>
                <a:ea typeface="Calibri"/>
                <a:cs typeface="Times New Roman"/>
              </a:rPr>
              <a:t>.</a:t>
            </a:r>
            <a:endParaRPr lang="en-US" sz="2800" b="1" dirty="0">
              <a:solidFill>
                <a:prstClr val="white"/>
              </a:solidFill>
              <a:latin typeface="Calibri"/>
              <a:ea typeface="Calibri"/>
              <a:cs typeface="Times New Roman"/>
            </a:endParaRPr>
          </a:p>
        </p:txBody>
      </p:sp>
    </p:spTree>
    <p:extLst>
      <p:ext uri="{BB962C8B-B14F-4D97-AF65-F5344CB8AC3E}">
        <p14:creationId xmlns:p14="http://schemas.microsoft.com/office/powerpoint/2010/main" val="2896342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3202310" y="2148877"/>
            <a:ext cx="8502649" cy="646331"/>
          </a:xfrm>
          <a:prstGeom prst="rect">
            <a:avLst/>
          </a:prstGeom>
          <a:noFill/>
        </p:spPr>
        <p:txBody>
          <a:bodyPr wrap="none" rtlCol="0">
            <a:spAutoFit/>
          </a:bodyPr>
          <a:lstStyle/>
          <a:p>
            <a:pPr algn="ct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1.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đa</a:t>
            </a: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dạng</a:t>
            </a: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vật</a:t>
            </a: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dưới</a:t>
            </a: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đại</a:t>
            </a: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dương</a:t>
            </a:r>
            <a:endParaRPr lang="zh-CN" altLang="en-US" sz="36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nvGrpSpPr>
          <p:cNvPr id="19" name="Group 15"/>
          <p:cNvGrpSpPr>
            <a:grpSpLocks noChangeAspect="1"/>
          </p:cNvGrpSpPr>
          <p:nvPr/>
        </p:nvGrpSpPr>
        <p:grpSpPr bwMode="auto">
          <a:xfrm>
            <a:off x="828978" y="1803455"/>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2146644" y="775829"/>
            <a:ext cx="8468024" cy="707886"/>
          </a:xfrm>
          <a:prstGeom prst="rect">
            <a:avLst/>
          </a:prstGeom>
          <a:noFill/>
        </p:spPr>
        <p:txBody>
          <a:bodyPr wrap="none" rtlCol="0">
            <a:spAutoFit/>
          </a:bodyPr>
          <a:lstStyle/>
          <a:p>
            <a:pPr algn="ctr"/>
            <a:r>
              <a:rPr lang="en-US" altLang="zh-CN" sz="4000" b="1" dirty="0">
                <a:solidFill>
                  <a:schemeClr val="accent4">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BÀI 23: SỰ SỐNG TRÊN TRÁI ĐẤT</a:t>
            </a:r>
            <a:endParaRPr lang="zh-CN" altLang="en-US" sz="4000" b="1" dirty="0">
              <a:solidFill>
                <a:schemeClr val="accent4">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sp>
        <p:nvSpPr>
          <p:cNvPr id="2" name="Rectangle 1"/>
          <p:cNvSpPr/>
          <p:nvPr/>
        </p:nvSpPr>
        <p:spPr>
          <a:xfrm>
            <a:off x="3332655" y="3209762"/>
            <a:ext cx="8184893" cy="1077218"/>
          </a:xfrm>
          <a:prstGeom prst="rect">
            <a:avLst/>
          </a:prstGeom>
        </p:spPr>
        <p:txBody>
          <a:bodyPr wrap="square">
            <a:spAutoFit/>
          </a:bodyPr>
          <a:lstStyle/>
          <a:p>
            <a:pPr algn="just"/>
            <a:r>
              <a:rPr lang="nl-NL" sz="3200" b="1" dirty="0">
                <a:solidFill>
                  <a:schemeClr val="bg1"/>
                </a:solidFill>
                <a:latin typeface="Times New Roman" panose="02020603050405020304" pitchFamily="18" charset="0"/>
                <a:ea typeface="Calibri" panose="020F0502020204030204" pitchFamily="34" charset="0"/>
              </a:rPr>
              <a:t>- </a:t>
            </a:r>
            <a:r>
              <a:rPr lang="vi-VN" sz="3200" b="1" dirty="0">
                <a:solidFill>
                  <a:schemeClr val="bg1"/>
                </a:solidFill>
                <a:latin typeface="Times New Roman" panose="02020603050405020304" pitchFamily="18" charset="0"/>
                <a:ea typeface="Calibri" panose="020F0502020204030204" pitchFamily="34" charset="0"/>
              </a:rPr>
              <a:t>Sinh vật dưới đáy đại dương rất đa dạng về số lượng và thành phần loài.</a:t>
            </a:r>
            <a:endParaRPr lang="en-US" sz="3200" b="1" dirty="0">
              <a:solidFill>
                <a:schemeClr val="bg1"/>
              </a:solidFill>
            </a:endParaRPr>
          </a:p>
        </p:txBody>
      </p:sp>
    </p:spTree>
    <p:extLst>
      <p:ext uri="{BB962C8B-B14F-4D97-AF65-F5344CB8AC3E}">
        <p14:creationId xmlns:p14="http://schemas.microsoft.com/office/powerpoint/2010/main" val="2405831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randombar(horizontal)">
                                      <p:cBhvr>
                                        <p:cTn id="7" dur="500"/>
                                        <p:tgtEl>
                                          <p:spTgt spid="4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6"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文本框 28"/>
          <p:cNvSpPr txBox="1"/>
          <p:nvPr/>
        </p:nvSpPr>
        <p:spPr>
          <a:xfrm>
            <a:off x="3841080" y="1647456"/>
            <a:ext cx="6880410" cy="584775"/>
          </a:xfrm>
          <a:prstGeom prst="rect">
            <a:avLst/>
          </a:prstGeom>
          <a:noFill/>
        </p:spPr>
        <p:txBody>
          <a:bodyPr wrap="none" rtlCol="0">
            <a:spAutoFit/>
          </a:bodyPr>
          <a:lstStyle/>
          <a:p>
            <a:pPr algn="ctr"/>
            <a:r>
              <a:rPr lang="en-US" altLang="zh-CN" sz="3200" b="1" dirty="0" smtClean="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rPr>
              <a:t>2. </a:t>
            </a:r>
            <a:r>
              <a:rPr lang="en-US" altLang="zh-CN" sz="3200" b="1" dirty="0" err="1" smtClean="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3200" b="1" dirty="0" smtClean="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rPr>
              <a:t>đa</a:t>
            </a:r>
            <a:r>
              <a:rPr lang="en-US" altLang="zh-CN" sz="3200" b="1" dirty="0" smtClean="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rPr>
              <a:t>dạng</a:t>
            </a:r>
            <a:r>
              <a:rPr lang="en-US" altLang="zh-CN" sz="3200" b="1" dirty="0" smtClean="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3200" b="1" dirty="0" smtClean="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3200" b="1" dirty="0" smtClean="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rPr>
              <a:t>vật</a:t>
            </a:r>
            <a:r>
              <a:rPr lang="en-US" altLang="zh-CN" sz="3200" b="1" dirty="0" smtClean="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rPr>
              <a:t>trên</a:t>
            </a:r>
            <a:r>
              <a:rPr lang="en-US" altLang="zh-CN" sz="3200" b="1" dirty="0" smtClean="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rPr>
              <a:t>lục</a:t>
            </a:r>
            <a:r>
              <a:rPr lang="en-US" altLang="zh-CN" sz="3200" b="1" dirty="0" smtClean="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rPr>
              <a:t>địa</a:t>
            </a:r>
            <a:endParaRPr lang="zh-CN" altLang="en-US" sz="3200" b="1" dirty="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nvGrpSpPr>
          <p:cNvPr id="19" name="Group 15"/>
          <p:cNvGrpSpPr>
            <a:grpSpLocks noChangeAspect="1"/>
          </p:cNvGrpSpPr>
          <p:nvPr/>
        </p:nvGrpSpPr>
        <p:grpSpPr bwMode="auto">
          <a:xfrm>
            <a:off x="671681" y="1714670"/>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2409857" y="492210"/>
            <a:ext cx="7941597" cy="646331"/>
          </a:xfrm>
          <a:prstGeom prst="rect">
            <a:avLst/>
          </a:prstGeom>
          <a:noFill/>
        </p:spPr>
        <p:txBody>
          <a:bodyPr wrap="none" rtlCol="0">
            <a:spAutoFit/>
          </a:bodyPr>
          <a:lstStyle/>
          <a:p>
            <a:pPr algn="ctr"/>
            <a:r>
              <a:rPr lang="en-US" altLang="zh-CN" sz="3600" b="1" dirty="0">
                <a:solidFill>
                  <a:schemeClr val="accent4">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BÀI 23: SỰ SỐNG TRÊN TRÁI ĐẤT</a:t>
            </a:r>
            <a:endParaRPr lang="zh-CN" altLang="en-US" sz="3600" b="1" dirty="0">
              <a:solidFill>
                <a:schemeClr val="accent4">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spTree>
    <p:extLst>
      <p:ext uri="{BB962C8B-B14F-4D97-AF65-F5344CB8AC3E}">
        <p14:creationId xmlns:p14="http://schemas.microsoft.com/office/powerpoint/2010/main" val="1741460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randombar(horizont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additive="base">
                                        <p:cTn id="16" dur="500" fill="hold"/>
                                        <p:tgtEl>
                                          <p:spTgt spid="29"/>
                                        </p:tgtEl>
                                        <p:attrNameLst>
                                          <p:attrName>ppt_x</p:attrName>
                                        </p:attrNameLst>
                                      </p:cBhvr>
                                      <p:tavLst>
                                        <p:tav tm="0">
                                          <p:val>
                                            <p:strVal val="#ppt_x"/>
                                          </p:val>
                                        </p:tav>
                                        <p:tav tm="100000">
                                          <p:val>
                                            <p:strVal val="#ppt_x"/>
                                          </p:val>
                                        </p:tav>
                                      </p:tavLst>
                                    </p:anim>
                                    <p:anim calcmode="lin" valueType="num">
                                      <p:cBhvr additive="base">
                                        <p:cTn id="1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4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包图主题2">
  <a:themeElements>
    <a:clrScheme name="自定义 50">
      <a:dk1>
        <a:sysClr val="windowText" lastClr="000000"/>
      </a:dk1>
      <a:lt1>
        <a:sysClr val="window" lastClr="FFFFFF"/>
      </a:lt1>
      <a:dk2>
        <a:srgbClr val="44546A"/>
      </a:dk2>
      <a:lt2>
        <a:srgbClr val="E7E6E6"/>
      </a:lt2>
      <a:accent1>
        <a:srgbClr val="FFE469"/>
      </a:accent1>
      <a:accent2>
        <a:srgbClr val="FF9CAF"/>
      </a:accent2>
      <a:accent3>
        <a:srgbClr val="81D4DE"/>
      </a:accent3>
      <a:accent4>
        <a:srgbClr val="88E5A9"/>
      </a:accent4>
      <a:accent5>
        <a:srgbClr val="FFE469"/>
      </a:accent5>
      <a:accent6>
        <a:srgbClr val="FF9CAF"/>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382</TotalTime>
  <Words>1645</Words>
  <Application>Microsoft Office PowerPoint</Application>
  <PresentationFormat>Widescreen</PresentationFormat>
  <Paragraphs>143</Paragraphs>
  <Slides>22</Slides>
  <Notes>21</Notes>
  <HiddenSlides>0</HiddenSlides>
  <MMClips>2</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22</vt:i4>
      </vt:variant>
    </vt:vector>
  </HeadingPairs>
  <TitlesOfParts>
    <vt:vector size="34" baseType="lpstr">
      <vt:lpstr>微软雅黑</vt:lpstr>
      <vt:lpstr>宋体</vt:lpstr>
      <vt:lpstr>Arial</vt:lpstr>
      <vt:lpstr>Calibri</vt:lpstr>
      <vt:lpstr>Calibri Light</vt:lpstr>
      <vt:lpstr>Tahoma</vt:lpstr>
      <vt:lpstr>Times New Roman</vt:lpstr>
      <vt:lpstr>方正少儿简体</vt:lpstr>
      <vt:lpstr>汉仪喵魂体W</vt:lpstr>
      <vt:lpstr>Office Theme</vt:lpstr>
      <vt:lpstr>包图主题2</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Administrator</cp:lastModifiedBy>
  <cp:revision>107</cp:revision>
  <dcterms:created xsi:type="dcterms:W3CDTF">2020-11-02T15:38:20Z</dcterms:created>
  <dcterms:modified xsi:type="dcterms:W3CDTF">2021-08-21T07:21:55Z</dcterms:modified>
</cp:coreProperties>
</file>