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22"/>
  </p:notesMasterIdLst>
  <p:sldIdLst>
    <p:sldId id="258" r:id="rId4"/>
    <p:sldId id="261" r:id="rId5"/>
    <p:sldId id="260" r:id="rId6"/>
    <p:sldId id="269" r:id="rId7"/>
    <p:sldId id="290" r:id="rId8"/>
    <p:sldId id="291" r:id="rId9"/>
    <p:sldId id="292" r:id="rId10"/>
    <p:sldId id="270" r:id="rId11"/>
    <p:sldId id="271" r:id="rId12"/>
    <p:sldId id="293" r:id="rId13"/>
    <p:sldId id="294" r:id="rId14"/>
    <p:sldId id="295" r:id="rId15"/>
    <p:sldId id="274" r:id="rId16"/>
    <p:sldId id="275" r:id="rId17"/>
    <p:sldId id="277" r:id="rId18"/>
    <p:sldId id="285" r:id="rId19"/>
    <p:sldId id="287"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14" autoAdjust="0"/>
    <p:restoredTop sz="94660"/>
  </p:normalViewPr>
  <p:slideViewPr>
    <p:cSldViewPr snapToGrid="0">
      <p:cViewPr varScale="1">
        <p:scale>
          <a:sx n="115" d="100"/>
          <a:sy n="115" d="100"/>
        </p:scale>
        <p:origin x="48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DD623-AE33-4F83-AF40-071E020D8CD4}" type="datetimeFigureOut">
              <a:rPr lang="en-US" smtClean="0"/>
              <a:t>24/3/2025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11680A-E3EC-4E6E-BC07-09D0D89F5113}" type="slidenum">
              <a:rPr lang="en-US" smtClean="0"/>
              <a:t>‹#›</a:t>
            </a:fld>
            <a:endParaRPr lang="en-US"/>
          </a:p>
        </p:txBody>
      </p:sp>
    </p:spTree>
    <p:extLst>
      <p:ext uri="{BB962C8B-B14F-4D97-AF65-F5344CB8AC3E}">
        <p14:creationId xmlns:p14="http://schemas.microsoft.com/office/powerpoint/2010/main" val="349700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3210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6B561D-C668-48BD-B552-8CC5773A8FA0}" type="datetimeFigureOut">
              <a:rPr lang="en-US" smtClean="0"/>
              <a:t>24/3/2025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92468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B561D-C668-48BD-B552-8CC5773A8FA0}" type="datetimeFigureOut">
              <a:rPr lang="en-US" smtClean="0"/>
              <a:t>24/3/2025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30145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B561D-C668-48BD-B552-8CC5773A8FA0}" type="datetimeFigureOut">
              <a:rPr lang="en-US" smtClean="0"/>
              <a:t>24/3/2025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89289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671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763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00257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24586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70581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69446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758072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114944"/>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B561D-C668-48BD-B552-8CC5773A8FA0}" type="datetimeFigureOut">
              <a:rPr lang="en-US" smtClean="0"/>
              <a:t>24/3/2025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80852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257330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766251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968020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942623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3537370"/>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666379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2025/3/24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141093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6B561D-C668-48BD-B552-8CC5773A8FA0}" type="datetimeFigureOut">
              <a:rPr lang="en-US" smtClean="0"/>
              <a:t>24/3/2025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02068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6B561D-C668-48BD-B552-8CC5773A8FA0}" type="datetimeFigureOut">
              <a:rPr lang="en-US" smtClean="0"/>
              <a:t>24/3/2025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20136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6B561D-C668-48BD-B552-8CC5773A8FA0}" type="datetimeFigureOut">
              <a:rPr lang="en-US" smtClean="0"/>
              <a:t>24/3/2025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57407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6B561D-C668-48BD-B552-8CC5773A8FA0}" type="datetimeFigureOut">
              <a:rPr lang="en-US" smtClean="0"/>
              <a:t>24/3/2025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65268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B561D-C668-48BD-B552-8CC5773A8FA0}" type="datetimeFigureOut">
              <a:rPr lang="en-US" smtClean="0"/>
              <a:t>24/3/2025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01502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t>24/3/2025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19099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t>24/3/2025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6411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B561D-C668-48BD-B552-8CC5773A8FA0}" type="datetimeFigureOut">
              <a:rPr lang="en-US" smtClean="0"/>
              <a:t>24/3/2025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78B3C-6E8B-4E2B-B6AB-3D177A392C3D}" type="slidenum">
              <a:rPr lang="en-US" smtClean="0"/>
              <a:t>‹#›</a:t>
            </a:fld>
            <a:endParaRPr lang="en-US"/>
          </a:p>
        </p:txBody>
      </p:sp>
    </p:spTree>
    <p:extLst>
      <p:ext uri="{BB962C8B-B14F-4D97-AF65-F5344CB8AC3E}">
        <p14:creationId xmlns:p14="http://schemas.microsoft.com/office/powerpoint/2010/main" val="538988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17000" b="-17000"/>
          </a:stretch>
        </a:blipFill>
        <a:effectLst/>
      </p:bgPr>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8"/>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515791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B7B95-319A-47BC-8F19-306856B3C9D9}" type="datetimeFigureOut">
              <a:rPr lang="zh-CN" altLang="en-US" smtClean="0">
                <a:solidFill>
                  <a:prstClr val="black">
                    <a:tint val="75000"/>
                  </a:prstClr>
                </a:solidFill>
              </a:rPr>
              <a:pPr/>
              <a:t>2025/3/24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53663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mp3"/><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slideLayout" Target="../slideLayouts/slideLayout1.xml"/><Relationship Id="rId4" Type="http://schemas.openxmlformats.org/officeDocument/2006/relationships/audio" Target="../media/media2.mp3"/></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NHAC MO DAU BAI HOC">
            <a:hlinkClick r:id="" action="ppaction://media"/>
          </p:cNvPr>
          <p:cNvPicPr>
            <a:picLocks noChangeAspect="1"/>
          </p:cNvPicPr>
          <p:nvPr>
            <a:audioFile r:link="rId1"/>
            <p:extLst>
              <p:ext uri="{DAA4B4D4-6D71-4841-9C94-3DE7FCFB9230}">
                <p14:media xmlns:p14="http://schemas.microsoft.com/office/powerpoint/2010/main" r:embed="rId2">
                  <p14:trim st="19912" end="3716.625"/>
                </p14:media>
              </p:ext>
            </p:extLst>
          </p:nvPr>
        </p:nvPicPr>
        <p:blipFill>
          <a:blip r:embed="rId6"/>
          <a:stretch>
            <a:fillRect/>
          </a:stretch>
        </p:blipFill>
        <p:spPr>
          <a:xfrm>
            <a:off x="13144500" y="2314204"/>
            <a:ext cx="609600" cy="609600"/>
          </a:xfrm>
          <a:prstGeom prst="rect">
            <a:avLst/>
          </a:prstGeom>
        </p:spPr>
      </p:pic>
      <p:sp>
        <p:nvSpPr>
          <p:cNvPr id="18" name="TextBox 17"/>
          <p:cNvSpPr txBox="1"/>
          <p:nvPr/>
        </p:nvSpPr>
        <p:spPr>
          <a:xfrm>
            <a:off x="1140284" y="375212"/>
            <a:ext cx="9911432" cy="1938992"/>
          </a:xfrm>
          <a:prstGeom prst="rect">
            <a:avLst/>
          </a:prstGeom>
          <a:noFill/>
        </p:spPr>
        <p:txBody>
          <a:bodyPr wrap="none" rtlCol="0">
            <a:spAutoFit/>
          </a:bodyPr>
          <a:lstStyle/>
          <a:p>
            <a:pPr algn="ctr"/>
            <a:r>
              <a:rPr lang="en-US" sz="6000" b="1" dirty="0" smtClean="0">
                <a:ln>
                  <a:solidFill>
                    <a:schemeClr val="bg1"/>
                  </a:solidFill>
                </a:ln>
                <a:solidFill>
                  <a:srgbClr val="FF0000"/>
                </a:solidFill>
                <a:latin typeface="Times New Roman" panose="02020603050405020304" pitchFamily="18" charset="0"/>
                <a:cs typeface="Times New Roman" panose="02020603050405020304" pitchFamily="18" charset="0"/>
              </a:rPr>
              <a:t>CHÀO MỪNG </a:t>
            </a:r>
          </a:p>
          <a:p>
            <a:pPr algn="ctr"/>
            <a:r>
              <a:rPr lang="en-US" sz="6000" b="1" dirty="0" smtClean="0">
                <a:ln>
                  <a:solidFill>
                    <a:schemeClr val="bg1"/>
                  </a:solidFill>
                </a:ln>
                <a:solidFill>
                  <a:srgbClr val="FF0000"/>
                </a:solidFill>
                <a:latin typeface="Times New Roman" panose="02020603050405020304" pitchFamily="18" charset="0"/>
                <a:cs typeface="Times New Roman" panose="02020603050405020304" pitchFamily="18" charset="0"/>
              </a:rPr>
              <a:t>QUÝ THẦY CÔ VỀ DỰ GIỜ</a:t>
            </a:r>
            <a:endParaRPr lang="en-US" sz="6000" b="1" dirty="0">
              <a:ln>
                <a:solidFill>
                  <a:schemeClr val="bg1"/>
                </a:solidFill>
              </a:ln>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83027" y="2508305"/>
            <a:ext cx="11306629" cy="830997"/>
          </a:xfrm>
          <a:prstGeom prst="rect">
            <a:avLst/>
          </a:prstGeom>
          <a:noFill/>
          <a:ln>
            <a:noFill/>
          </a:ln>
        </p:spPr>
        <p:txBody>
          <a:bodyPr wrap="square" rtlCol="0">
            <a:spAutoFit/>
          </a:bodyPr>
          <a:lstStyle/>
          <a:p>
            <a:pPr algn="ctr"/>
            <a:r>
              <a:rPr lang="en-US" sz="4800" b="1" dirty="0" smtClean="0">
                <a:ln w="15875">
                  <a:solidFill>
                    <a:schemeClr val="tx2">
                      <a:lumMod val="40000"/>
                      <a:lumOff val="60000"/>
                    </a:schemeClr>
                  </a:solidFill>
                </a:ln>
                <a:solidFill>
                  <a:schemeClr val="accent6">
                    <a:lumMod val="50000"/>
                  </a:schemeClr>
                </a:solidFill>
                <a:latin typeface="Times New Roman" panose="02020603050405020304" pitchFamily="18" charset="0"/>
                <a:cs typeface="Times New Roman" panose="02020603050405020304" pitchFamily="18" charset="0"/>
              </a:rPr>
              <a:t>BÀI 24: RỪNG NHIỆT ĐỚI</a:t>
            </a:r>
          </a:p>
        </p:txBody>
      </p:sp>
      <p:pic>
        <p:nvPicPr>
          <p:cNvPr id="20" name="Tieng hai au va bien">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3363623" y="4356843"/>
            <a:ext cx="609600" cy="609600"/>
          </a:xfrm>
          <a:prstGeom prst="rect">
            <a:avLst/>
          </a:prstGeom>
        </p:spPr>
      </p:pic>
    </p:spTree>
    <p:extLst>
      <p:ext uri="{BB962C8B-B14F-4D97-AF65-F5344CB8AC3E}">
        <p14:creationId xmlns:p14="http://schemas.microsoft.com/office/powerpoint/2010/main" val="27123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588" fill="hold"/>
                                        <p:tgtEl>
                                          <p:spTgt spid="25"/>
                                        </p:tgtEl>
                                      </p:cBhvr>
                                    </p:cmd>
                                  </p:childTnLst>
                                </p:cTn>
                              </p:par>
                            </p:childTnLst>
                          </p:cTn>
                        </p:par>
                        <p:par>
                          <p:cTn id="7" fill="hold">
                            <p:stCondLst>
                              <p:cond delay="25588"/>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18"/>
                                        </p:tgtEl>
                                        <p:attrNameLst>
                                          <p:attrName>style.visibility</p:attrName>
                                        </p:attrNameLst>
                                      </p:cBhvr>
                                      <p:to>
                                        <p:strVal val="visible"/>
                                      </p:to>
                                    </p:set>
                                    <p:anim by="(-#ppt_w*2)" calcmode="lin" valueType="num">
                                      <p:cBhvr rctx="PPT">
                                        <p:cTn id="10" dur="500" autoRev="1" fill="hold">
                                          <p:stCondLst>
                                            <p:cond delay="0"/>
                                          </p:stCondLst>
                                        </p:cTn>
                                        <p:tgtEl>
                                          <p:spTgt spid="18"/>
                                        </p:tgtEl>
                                        <p:attrNameLst>
                                          <p:attrName>ppt_w</p:attrName>
                                        </p:attrNameLst>
                                      </p:cBhvr>
                                    </p:anim>
                                    <p:anim by="(#ppt_w*0.50)" calcmode="lin" valueType="num">
                                      <p:cBhvr>
                                        <p:cTn id="11" dur="500" decel="50000" autoRev="1" fill="hold">
                                          <p:stCondLst>
                                            <p:cond delay="0"/>
                                          </p:stCondLst>
                                        </p:cTn>
                                        <p:tgtEl>
                                          <p:spTgt spid="18"/>
                                        </p:tgtEl>
                                        <p:attrNameLst>
                                          <p:attrName>ppt_x</p:attrName>
                                        </p:attrNameLst>
                                      </p:cBhvr>
                                    </p:anim>
                                    <p:anim from="(-#ppt_h/2)" to="(#ppt_y)" calcmode="lin" valueType="num">
                                      <p:cBhvr>
                                        <p:cTn id="12" dur="1000" fill="hold">
                                          <p:stCondLst>
                                            <p:cond delay="0"/>
                                          </p:stCondLst>
                                        </p:cTn>
                                        <p:tgtEl>
                                          <p:spTgt spid="18"/>
                                        </p:tgtEl>
                                        <p:attrNameLst>
                                          <p:attrName>ppt_y</p:attrName>
                                        </p:attrNameLst>
                                      </p:cBhvr>
                                    </p:anim>
                                    <p:animRot by="21600000">
                                      <p:cBhvr>
                                        <p:cTn id="13" dur="1000" fill="hold">
                                          <p:stCondLst>
                                            <p:cond delay="0"/>
                                          </p:stCondLst>
                                        </p:cTn>
                                        <p:tgtEl>
                                          <p:spTgt spid="18"/>
                                        </p:tgtEl>
                                        <p:attrNameLst>
                                          <p:attrName>r</p:attrName>
                                        </p:attrNameLst>
                                      </p:cBhvr>
                                    </p:animRot>
                                  </p:childTnLst>
                                </p:cTn>
                              </p:par>
                            </p:childTnLst>
                          </p:cTn>
                        </p:par>
                        <p:par>
                          <p:cTn id="14" fill="hold">
                            <p:stCondLst>
                              <p:cond delay="28888"/>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 presetClass="mediacall" presetSubtype="0" fill="hold" nodeType="withEffect">
                                  <p:stCondLst>
                                    <p:cond delay="1000"/>
                                  </p:stCondLst>
                                  <p:childTnLst>
                                    <p:cmd type="call" cmd="playFrom(0.0)">
                                      <p:cBhvr>
                                        <p:cTn id="19" dur="62200"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7576">
                <p:cTn id="20" repeatCount="indefinite" fill="hold" display="0">
                  <p:stCondLst>
                    <p:cond delay="indefinite"/>
                  </p:stCondLst>
                  <p:endCondLst>
                    <p:cond evt="onStopAudio" delay="0">
                      <p:tgtEl>
                        <p:sldTgt/>
                      </p:tgtEl>
                    </p:cond>
                  </p:endCondLst>
                </p:cTn>
                <p:tgtEl>
                  <p:spTgt spid="25"/>
                </p:tgtEl>
              </p:cMediaNode>
            </p:audio>
            <p:audio>
              <p:cMediaNode vol="100000">
                <p:cTn id="21" fill="hold" display="0">
                  <p:stCondLst>
                    <p:cond delay="indefinite"/>
                  </p:stCondLst>
                  <p:endCondLst>
                    <p:cond evt="onStopAudio" delay="0">
                      <p:tgtEl>
                        <p:sldTgt/>
                      </p:tgtEl>
                    </p:cond>
                  </p:endCondLst>
                </p:cTn>
                <p:tgtEl>
                  <p:spTgt spid="20"/>
                </p:tgtEl>
              </p:cMediaNode>
            </p:audio>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5966935" cy="584775"/>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sz="1600">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grpSp>
        <p:sp>
          <p:nvSpPr>
            <p:cNvPr id="94" name="文本框 93"/>
            <p:cNvSpPr txBox="1"/>
            <p:nvPr/>
          </p:nvSpPr>
          <p:spPr>
            <a:xfrm>
              <a:off x="1407455" y="496392"/>
              <a:ext cx="4808457" cy="559375"/>
            </a:xfrm>
            <a:prstGeom prst="rect">
              <a:avLst/>
            </a:prstGeom>
            <a:noFill/>
          </p:spPr>
          <p:txBody>
            <a:bodyPr wrap="square" rtlCol="0">
              <a:spAutoFit/>
            </a:bodyPr>
            <a:lstStyle/>
            <a:p>
              <a:r>
                <a:rPr lang="en-US" altLang="zh-CN" sz="2800" dirty="0">
                  <a:solidFill>
                    <a:prstClr val="white"/>
                  </a:solidFill>
                  <a:ea typeface="汉仪喵魂体W" panose="00020600040101010101" pitchFamily="18" charset="-122"/>
                </a:rPr>
                <a:t>2</a:t>
              </a:r>
              <a:r>
                <a:rPr lang="en-US" altLang="zh-CN" sz="2800" dirty="0" smtClean="0">
                  <a:solidFill>
                    <a:prstClr val="white"/>
                  </a:solidFill>
                  <a:ea typeface="汉仪喵魂体W" panose="00020600040101010101" pitchFamily="18" charset="-122"/>
                </a:rPr>
                <a:t>. </a:t>
              </a:r>
              <a:r>
                <a:rPr lang="en-US" altLang="zh-CN" sz="2800" dirty="0" err="1" smtClean="0">
                  <a:solidFill>
                    <a:prstClr val="white"/>
                  </a:solidFill>
                  <a:ea typeface="汉仪喵魂体W" panose="00020600040101010101" pitchFamily="18" charset="-122"/>
                </a:rPr>
                <a:t>Bảo</a:t>
              </a:r>
              <a:r>
                <a:rPr lang="en-US" altLang="zh-CN" sz="2800" dirty="0" smtClean="0">
                  <a:solidFill>
                    <a:prstClr val="white"/>
                  </a:solidFill>
                  <a:ea typeface="汉仪喵魂体W" panose="00020600040101010101" pitchFamily="18" charset="-122"/>
                </a:rPr>
                <a:t> </a:t>
              </a:r>
              <a:r>
                <a:rPr lang="en-US" altLang="zh-CN" sz="2800" dirty="0" err="1" smtClean="0">
                  <a:solidFill>
                    <a:prstClr val="white"/>
                  </a:solidFill>
                  <a:ea typeface="汉仪喵魂体W" panose="00020600040101010101" pitchFamily="18" charset="-122"/>
                </a:rPr>
                <a:t>vệ</a:t>
              </a:r>
              <a:r>
                <a:rPr lang="en-US" altLang="zh-CN" sz="2800" dirty="0" smtClean="0">
                  <a:solidFill>
                    <a:prstClr val="white"/>
                  </a:solidFill>
                  <a:ea typeface="汉仪喵魂体W" panose="00020600040101010101" pitchFamily="18" charset="-122"/>
                </a:rPr>
                <a:t> </a:t>
              </a:r>
              <a:r>
                <a:rPr lang="en-US" altLang="zh-CN" sz="2800" dirty="0" err="1" smtClean="0">
                  <a:solidFill>
                    <a:prstClr val="white"/>
                  </a:solidFill>
                  <a:ea typeface="汉仪喵魂体W" panose="00020600040101010101" pitchFamily="18" charset="-122"/>
                </a:rPr>
                <a:t>rừng</a:t>
              </a:r>
              <a:r>
                <a:rPr lang="en-US" altLang="zh-CN" sz="2800" dirty="0" smtClean="0">
                  <a:solidFill>
                    <a:prstClr val="white"/>
                  </a:solidFill>
                  <a:ea typeface="汉仪喵魂体W" panose="00020600040101010101" pitchFamily="18" charset="-122"/>
                </a:rPr>
                <a:t> </a:t>
              </a:r>
              <a:r>
                <a:rPr lang="en-US" altLang="zh-CN" sz="2800" dirty="0" err="1" smtClean="0">
                  <a:solidFill>
                    <a:prstClr val="white"/>
                  </a:solidFill>
                  <a:ea typeface="汉仪喵魂体W" panose="00020600040101010101" pitchFamily="18" charset="-122"/>
                </a:rPr>
                <a:t>nhiệt</a:t>
              </a:r>
              <a:r>
                <a:rPr lang="en-US" altLang="zh-CN" sz="2800" dirty="0" smtClean="0">
                  <a:solidFill>
                    <a:prstClr val="white"/>
                  </a:solidFill>
                  <a:ea typeface="汉仪喵魂体W" panose="00020600040101010101" pitchFamily="18" charset="-122"/>
                </a:rPr>
                <a:t> </a:t>
              </a:r>
              <a:r>
                <a:rPr lang="en-US" altLang="zh-CN" sz="2800" dirty="0" err="1" smtClean="0">
                  <a:solidFill>
                    <a:prstClr val="white"/>
                  </a:solidFill>
                  <a:ea typeface="汉仪喵魂体W" panose="00020600040101010101" pitchFamily="18" charset="-122"/>
                </a:rPr>
                <a:t>đới</a:t>
              </a:r>
              <a:endParaRPr lang="zh-CN" altLang="en-US" sz="2800" dirty="0">
                <a:solidFill>
                  <a:prstClr val="white"/>
                </a:solidFill>
                <a:ea typeface="汉仪喵魂体W" panose="00020600040101010101" pitchFamily="18" charset="-122"/>
              </a:endParaRPr>
            </a:p>
          </p:txBody>
        </p:sp>
      </p:gr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673" y="322262"/>
            <a:ext cx="3541712" cy="621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6888" y="1664040"/>
            <a:ext cx="7651668" cy="2527808"/>
          </a:xfrm>
          <a:prstGeom prst="rect">
            <a:avLst/>
          </a:prstGeom>
        </p:spPr>
        <p:txBody>
          <a:bodyPr wrap="square">
            <a:spAutoFit/>
          </a:bodyPr>
          <a:lstStyle/>
          <a:p>
            <a:pPr algn="just" fontAlgn="base">
              <a:lnSpc>
                <a:spcPct val="115000"/>
              </a:lnSpc>
              <a:spcAft>
                <a:spcPts val="0"/>
              </a:spcAft>
            </a:pPr>
            <a:r>
              <a:rPr lang="nl-NL" sz="2800" dirty="0">
                <a:solidFill>
                  <a:schemeClr val="bg1"/>
                </a:solidFill>
                <a:ea typeface="Calibri"/>
                <a:cs typeface="Times New Roman"/>
              </a:rPr>
              <a:t>- </a:t>
            </a:r>
            <a:r>
              <a:rPr lang="nl-NL" sz="2800" b="1" dirty="0">
                <a:solidFill>
                  <a:schemeClr val="bg1"/>
                </a:solidFill>
                <a:ea typeface="Calibri"/>
                <a:cs typeface="Times New Roman"/>
              </a:rPr>
              <a:t>Vai trò:</a:t>
            </a:r>
            <a:r>
              <a:rPr lang="nl-NL" sz="2800" dirty="0">
                <a:solidFill>
                  <a:schemeClr val="bg1"/>
                </a:solidFill>
                <a:ea typeface="Calibri"/>
                <a:cs typeface="Times New Roman"/>
              </a:rPr>
              <a:t> </a:t>
            </a:r>
            <a:endParaRPr lang="nl-NL" sz="2800" dirty="0" smtClean="0">
              <a:solidFill>
                <a:schemeClr val="bg1"/>
              </a:solidFill>
              <a:ea typeface="Calibri"/>
              <a:cs typeface="Times New Roman"/>
            </a:endParaRPr>
          </a:p>
          <a:p>
            <a:pPr algn="just" fontAlgn="base">
              <a:lnSpc>
                <a:spcPct val="115000"/>
              </a:lnSpc>
              <a:spcAft>
                <a:spcPts val="0"/>
              </a:spcAft>
            </a:pPr>
            <a:r>
              <a:rPr lang="nl-NL" sz="2800" dirty="0" smtClean="0">
                <a:solidFill>
                  <a:schemeClr val="bg1"/>
                </a:solidFill>
                <a:ea typeface="Calibri"/>
                <a:cs typeface="Times New Roman"/>
              </a:rPr>
              <a:t>     + Hết </a:t>
            </a:r>
            <a:r>
              <a:rPr lang="nl-NL" sz="2800" dirty="0">
                <a:solidFill>
                  <a:schemeClr val="bg1"/>
                </a:solidFill>
                <a:ea typeface="Calibri"/>
                <a:cs typeface="Times New Roman"/>
              </a:rPr>
              <a:t>sức quan trọng đối với việc </a:t>
            </a:r>
            <a:r>
              <a:rPr lang="nl-NL" sz="2800" dirty="0" smtClean="0">
                <a:solidFill>
                  <a:schemeClr val="bg1"/>
                </a:solidFill>
                <a:ea typeface="Calibri"/>
                <a:cs typeface="Times New Roman"/>
              </a:rPr>
              <a:t>ổn </a:t>
            </a:r>
            <a:r>
              <a:rPr lang="nl-NL" sz="2800" dirty="0">
                <a:solidFill>
                  <a:schemeClr val="bg1"/>
                </a:solidFill>
                <a:ea typeface="Calibri"/>
                <a:cs typeface="Times New Roman"/>
              </a:rPr>
              <a:t>định khí hậu Trái </a:t>
            </a:r>
            <a:r>
              <a:rPr lang="nl-NL" sz="2800" dirty="0" smtClean="0">
                <a:solidFill>
                  <a:schemeClr val="bg1"/>
                </a:solidFill>
                <a:ea typeface="Calibri"/>
                <a:cs typeface="Times New Roman"/>
              </a:rPr>
              <a:t>Đất</a:t>
            </a:r>
            <a:r>
              <a:rPr lang="nl-NL" sz="2800" dirty="0">
                <a:solidFill>
                  <a:schemeClr val="bg1"/>
                </a:solidFill>
                <a:ea typeface="Calibri"/>
                <a:cs typeface="Times New Roman"/>
              </a:rPr>
              <a:t>.</a:t>
            </a:r>
            <a:endParaRPr lang="nl-NL" sz="2800" dirty="0" smtClean="0">
              <a:solidFill>
                <a:schemeClr val="bg1"/>
              </a:solidFill>
              <a:ea typeface="Calibri"/>
              <a:cs typeface="Times New Roman"/>
            </a:endParaRPr>
          </a:p>
          <a:p>
            <a:pPr algn="just" fontAlgn="base">
              <a:lnSpc>
                <a:spcPct val="115000"/>
              </a:lnSpc>
              <a:spcAft>
                <a:spcPts val="0"/>
              </a:spcAft>
            </a:pPr>
            <a:r>
              <a:rPr lang="nl-NL" sz="2800" dirty="0" smtClean="0">
                <a:solidFill>
                  <a:schemeClr val="bg1"/>
                </a:solidFill>
                <a:ea typeface="Calibri"/>
                <a:cs typeface="Times New Roman"/>
              </a:rPr>
              <a:t>     + Là </a:t>
            </a:r>
            <a:r>
              <a:rPr lang="nl-NL" sz="2800" dirty="0">
                <a:solidFill>
                  <a:schemeClr val="bg1"/>
                </a:solidFill>
                <a:ea typeface="Calibri"/>
                <a:cs typeface="Times New Roman"/>
              </a:rPr>
              <a:t>nơi bảo tồn đa dạng sinh </a:t>
            </a:r>
            <a:r>
              <a:rPr lang="nl-NL" sz="2800" dirty="0" smtClean="0">
                <a:solidFill>
                  <a:schemeClr val="bg1"/>
                </a:solidFill>
                <a:ea typeface="Calibri"/>
                <a:cs typeface="Times New Roman"/>
              </a:rPr>
              <a:t>học.</a:t>
            </a:r>
          </a:p>
          <a:p>
            <a:pPr algn="just" fontAlgn="base">
              <a:lnSpc>
                <a:spcPct val="115000"/>
              </a:lnSpc>
              <a:spcAft>
                <a:spcPts val="0"/>
              </a:spcAft>
            </a:pPr>
            <a:r>
              <a:rPr lang="nl-NL" sz="2800" dirty="0" smtClean="0">
                <a:solidFill>
                  <a:schemeClr val="bg1"/>
                </a:solidFill>
                <a:ea typeface="Calibri"/>
                <a:cs typeface="Times New Roman"/>
              </a:rPr>
              <a:t>     + Là nguồn </a:t>
            </a:r>
            <a:r>
              <a:rPr lang="nl-NL" sz="2800" dirty="0">
                <a:solidFill>
                  <a:schemeClr val="bg1"/>
                </a:solidFill>
                <a:ea typeface="Calibri"/>
                <a:cs typeface="Times New Roman"/>
              </a:rPr>
              <a:t>dược liệu, thực phẩm </a:t>
            </a:r>
            <a:r>
              <a:rPr lang="nl-NL" sz="2800" dirty="0" smtClean="0">
                <a:solidFill>
                  <a:schemeClr val="bg1"/>
                </a:solidFill>
                <a:ea typeface="Calibri"/>
                <a:cs typeface="Times New Roman"/>
              </a:rPr>
              <a:t>và gỗ.</a:t>
            </a:r>
            <a:endParaRPr lang="en-US" sz="2800" dirty="0">
              <a:solidFill>
                <a:schemeClr val="bg1"/>
              </a:solidFill>
              <a:effectLst/>
              <a:ea typeface="Calibri"/>
              <a:cs typeface="Times New Roman"/>
            </a:endParaRPr>
          </a:p>
        </p:txBody>
      </p:sp>
    </p:spTree>
    <p:extLst>
      <p:ext uri="{BB962C8B-B14F-4D97-AF65-F5344CB8AC3E}">
        <p14:creationId xmlns:p14="http://schemas.microsoft.com/office/powerpoint/2010/main" val="1294189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5966935" cy="584775"/>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sz="2800">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grpSp>
        <p:sp>
          <p:nvSpPr>
            <p:cNvPr id="94" name="文本框 93"/>
            <p:cNvSpPr txBox="1"/>
            <p:nvPr/>
          </p:nvSpPr>
          <p:spPr>
            <a:xfrm>
              <a:off x="1407455" y="496392"/>
              <a:ext cx="4808457" cy="559375"/>
            </a:xfrm>
            <a:prstGeom prst="rect">
              <a:avLst/>
            </a:prstGeom>
            <a:noFill/>
          </p:spPr>
          <p:txBody>
            <a:bodyPr wrap="square" rtlCol="0">
              <a:spAutoFit/>
            </a:bodyPr>
            <a:lstStyle/>
            <a:p>
              <a:r>
                <a:rPr lang="en-US" altLang="zh-CN" sz="2800">
                  <a:solidFill>
                    <a:prstClr val="white"/>
                  </a:solidFill>
                  <a:ea typeface="汉仪喵魂体W" panose="00020600040101010101" pitchFamily="18" charset="-122"/>
                </a:rPr>
                <a:t>2</a:t>
              </a:r>
              <a:r>
                <a:rPr lang="en-US" altLang="zh-CN" sz="2800" smtClean="0">
                  <a:solidFill>
                    <a:prstClr val="white"/>
                  </a:solidFill>
                  <a:ea typeface="汉仪喵魂体W" panose="00020600040101010101" pitchFamily="18" charset="-122"/>
                </a:rPr>
                <a:t>. Bảo vệ rừng nhiệt đới</a:t>
              </a:r>
              <a:endParaRPr lang="zh-CN" altLang="en-US" sz="2800" dirty="0">
                <a:solidFill>
                  <a:prstClr val="white"/>
                </a:solidFill>
                <a:ea typeface="汉仪喵魂体W" panose="00020600040101010101" pitchFamily="18" charset="-122"/>
              </a:endParaRPr>
            </a:p>
          </p:txBody>
        </p:sp>
      </p:gr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673" y="322262"/>
            <a:ext cx="3541712" cy="621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61039" y="1954985"/>
            <a:ext cx="7164779" cy="2357568"/>
          </a:xfrm>
          <a:prstGeom prst="rect">
            <a:avLst/>
          </a:prstGeom>
        </p:spPr>
        <p:txBody>
          <a:bodyPr wrap="square">
            <a:spAutoFit/>
          </a:bodyPr>
          <a:lstStyle/>
          <a:p>
            <a:pPr algn="just" fontAlgn="base">
              <a:lnSpc>
                <a:spcPct val="115000"/>
              </a:lnSpc>
              <a:spcAft>
                <a:spcPts val="0"/>
              </a:spcAft>
            </a:pPr>
            <a:r>
              <a:rPr lang="nl-NL" sz="3200" dirty="0">
                <a:solidFill>
                  <a:schemeClr val="bg1"/>
                </a:solidFill>
                <a:latin typeface="Times New Roman"/>
                <a:ea typeface="Calibri"/>
                <a:cs typeface="Times New Roman"/>
              </a:rPr>
              <a:t>- </a:t>
            </a:r>
            <a:r>
              <a:rPr lang="nl-NL" sz="3200" b="1" dirty="0">
                <a:solidFill>
                  <a:schemeClr val="bg1"/>
                </a:solidFill>
                <a:latin typeface="Times New Roman"/>
                <a:ea typeface="Calibri"/>
                <a:cs typeface="Times New Roman"/>
              </a:rPr>
              <a:t>Hiện trạng</a:t>
            </a:r>
            <a:r>
              <a:rPr lang="nl-NL" sz="3200" dirty="0">
                <a:solidFill>
                  <a:schemeClr val="bg1"/>
                </a:solidFill>
                <a:latin typeface="Times New Roman"/>
                <a:ea typeface="Calibri"/>
                <a:cs typeface="Times New Roman"/>
              </a:rPr>
              <a:t>: </a:t>
            </a:r>
            <a:r>
              <a:rPr lang="nl-NL" sz="3200" dirty="0" smtClean="0">
                <a:solidFill>
                  <a:schemeClr val="bg1"/>
                </a:solidFill>
                <a:latin typeface="Times New Roman"/>
                <a:ea typeface="Calibri"/>
                <a:cs typeface="Times New Roman"/>
              </a:rPr>
              <a:t>Diện </a:t>
            </a:r>
            <a:r>
              <a:rPr lang="nl-NL" sz="3200" dirty="0">
                <a:solidFill>
                  <a:schemeClr val="bg1"/>
                </a:solidFill>
                <a:latin typeface="Times New Roman"/>
                <a:ea typeface="Calibri"/>
                <a:cs typeface="Times New Roman"/>
              </a:rPr>
              <a:t>tích rừng nhiệt đới đang giảm ở mức báo động, mỗi năm mất đi 130 nghìn </a:t>
            </a:r>
            <a:r>
              <a:rPr lang="nl-NL" sz="3200" dirty="0" smtClean="0">
                <a:solidFill>
                  <a:schemeClr val="bg1"/>
                </a:solidFill>
                <a:latin typeface="Times New Roman"/>
                <a:ea typeface="Calibri"/>
                <a:cs typeface="Times New Roman"/>
              </a:rPr>
              <a:t>km2 do </a:t>
            </a:r>
            <a:r>
              <a:rPr lang="nl-NL" sz="3200" dirty="0">
                <a:solidFill>
                  <a:schemeClr val="bg1"/>
                </a:solidFill>
                <a:latin typeface="Times New Roman"/>
                <a:ea typeface="Calibri"/>
                <a:cs typeface="Times New Roman"/>
              </a:rPr>
              <a:t>cháy rừng và các hoạt động của con </a:t>
            </a:r>
            <a:r>
              <a:rPr lang="nl-NL" sz="3200" dirty="0" smtClean="0">
                <a:solidFill>
                  <a:schemeClr val="bg1"/>
                </a:solidFill>
                <a:latin typeface="Times New Roman"/>
                <a:ea typeface="Calibri"/>
                <a:cs typeface="Times New Roman"/>
              </a:rPr>
              <a:t>người.</a:t>
            </a:r>
            <a:endParaRPr lang="en-US" sz="2400" dirty="0">
              <a:solidFill>
                <a:schemeClr val="bg1"/>
              </a:solidFill>
              <a:effectLst/>
              <a:latin typeface="Calibri"/>
              <a:ea typeface="Calibri"/>
              <a:cs typeface="Times New Roman"/>
            </a:endParaRPr>
          </a:p>
        </p:txBody>
      </p:sp>
    </p:spTree>
    <p:extLst>
      <p:ext uri="{BB962C8B-B14F-4D97-AF65-F5344CB8AC3E}">
        <p14:creationId xmlns:p14="http://schemas.microsoft.com/office/powerpoint/2010/main" val="618216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5966935" cy="584775"/>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sz="1400">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sp>
          <p:nvSpPr>
            <p:cNvPr id="94" name="文本框 93"/>
            <p:cNvSpPr txBox="1"/>
            <p:nvPr/>
          </p:nvSpPr>
          <p:spPr>
            <a:xfrm>
              <a:off x="1407455" y="496392"/>
              <a:ext cx="4808457" cy="493566"/>
            </a:xfrm>
            <a:prstGeom prst="rect">
              <a:avLst/>
            </a:prstGeom>
            <a:noFill/>
          </p:spPr>
          <p:txBody>
            <a:bodyPr wrap="square" rtlCol="0">
              <a:spAutoFit/>
            </a:bodyPr>
            <a:lstStyle/>
            <a:p>
              <a:r>
                <a:rPr lang="en-US" altLang="zh-CN" sz="2400" dirty="0">
                  <a:solidFill>
                    <a:prstClr val="white"/>
                  </a:solidFill>
                  <a:ea typeface="汉仪喵魂体W" panose="00020600040101010101" pitchFamily="18" charset="-122"/>
                </a:rPr>
                <a:t>2</a:t>
              </a:r>
              <a:r>
                <a:rPr lang="en-US" altLang="zh-CN" sz="2400" dirty="0" smtClean="0">
                  <a:solidFill>
                    <a:prstClr val="white"/>
                  </a:solidFill>
                  <a:ea typeface="汉仪喵魂体W" panose="00020600040101010101" pitchFamily="18" charset="-122"/>
                </a:rPr>
                <a:t>. </a:t>
              </a:r>
              <a:r>
                <a:rPr lang="en-US" altLang="zh-CN" sz="2400" dirty="0" err="1" smtClean="0">
                  <a:solidFill>
                    <a:prstClr val="white"/>
                  </a:solidFill>
                  <a:ea typeface="汉仪喵魂体W" panose="00020600040101010101" pitchFamily="18" charset="-122"/>
                </a:rPr>
                <a:t>Bảo</a:t>
              </a:r>
              <a:r>
                <a:rPr lang="en-US" altLang="zh-CN" sz="2400" dirty="0" smtClean="0">
                  <a:solidFill>
                    <a:prstClr val="white"/>
                  </a:solidFill>
                  <a:ea typeface="汉仪喵魂体W" panose="00020600040101010101" pitchFamily="18" charset="-122"/>
                </a:rPr>
                <a:t> </a:t>
              </a:r>
              <a:r>
                <a:rPr lang="en-US" altLang="zh-CN" sz="2400" dirty="0" err="1" smtClean="0">
                  <a:solidFill>
                    <a:prstClr val="white"/>
                  </a:solidFill>
                  <a:ea typeface="汉仪喵魂体W" panose="00020600040101010101" pitchFamily="18" charset="-122"/>
                </a:rPr>
                <a:t>vệ</a:t>
              </a:r>
              <a:r>
                <a:rPr lang="en-US" altLang="zh-CN" sz="2400" dirty="0" smtClean="0">
                  <a:solidFill>
                    <a:prstClr val="white"/>
                  </a:solidFill>
                  <a:ea typeface="汉仪喵魂体W" panose="00020600040101010101" pitchFamily="18" charset="-122"/>
                </a:rPr>
                <a:t> </a:t>
              </a:r>
              <a:r>
                <a:rPr lang="en-US" altLang="zh-CN" sz="2400" dirty="0" err="1" smtClean="0">
                  <a:solidFill>
                    <a:prstClr val="white"/>
                  </a:solidFill>
                  <a:ea typeface="汉仪喵魂体W" panose="00020600040101010101" pitchFamily="18" charset="-122"/>
                </a:rPr>
                <a:t>rừng</a:t>
              </a:r>
              <a:r>
                <a:rPr lang="en-US" altLang="zh-CN" sz="2400" dirty="0" smtClean="0">
                  <a:solidFill>
                    <a:prstClr val="white"/>
                  </a:solidFill>
                  <a:ea typeface="汉仪喵魂体W" panose="00020600040101010101" pitchFamily="18" charset="-122"/>
                </a:rPr>
                <a:t> </a:t>
              </a:r>
              <a:r>
                <a:rPr lang="en-US" altLang="zh-CN" sz="2400" dirty="0" err="1" smtClean="0">
                  <a:solidFill>
                    <a:prstClr val="white"/>
                  </a:solidFill>
                  <a:ea typeface="汉仪喵魂体W" panose="00020600040101010101" pitchFamily="18" charset="-122"/>
                </a:rPr>
                <a:t>nhiệt</a:t>
              </a:r>
              <a:r>
                <a:rPr lang="en-US" altLang="zh-CN" sz="2400" dirty="0" smtClean="0">
                  <a:solidFill>
                    <a:prstClr val="white"/>
                  </a:solidFill>
                  <a:ea typeface="汉仪喵魂体W" panose="00020600040101010101" pitchFamily="18" charset="-122"/>
                </a:rPr>
                <a:t> </a:t>
              </a:r>
              <a:r>
                <a:rPr lang="en-US" altLang="zh-CN" sz="2400" dirty="0" err="1" smtClean="0">
                  <a:solidFill>
                    <a:prstClr val="white"/>
                  </a:solidFill>
                  <a:ea typeface="汉仪喵魂体W" panose="00020600040101010101" pitchFamily="18" charset="-122"/>
                </a:rPr>
                <a:t>đới</a:t>
              </a:r>
              <a:endParaRPr lang="zh-CN" altLang="en-US" sz="2400" dirty="0">
                <a:solidFill>
                  <a:prstClr val="white"/>
                </a:solidFill>
                <a:ea typeface="汉仪喵魂体W" panose="00020600040101010101" pitchFamily="18" charset="-122"/>
              </a:endParaRPr>
            </a:p>
          </p:txBody>
        </p:sp>
      </p:gr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673" y="322262"/>
            <a:ext cx="3541712" cy="621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9178" y="1893195"/>
            <a:ext cx="7892495" cy="3071610"/>
          </a:xfrm>
          <a:prstGeom prst="rect">
            <a:avLst/>
          </a:prstGeom>
        </p:spPr>
        <p:txBody>
          <a:bodyPr wrap="square">
            <a:spAutoFit/>
          </a:bodyPr>
          <a:lstStyle/>
          <a:p>
            <a:pPr algn="just" fontAlgn="base">
              <a:lnSpc>
                <a:spcPct val="115000"/>
              </a:lnSpc>
              <a:spcAft>
                <a:spcPts val="0"/>
              </a:spcAft>
            </a:pPr>
            <a:r>
              <a:rPr lang="nl-NL" sz="2400" dirty="0">
                <a:solidFill>
                  <a:schemeClr val="bg1"/>
                </a:solidFill>
                <a:ea typeface="Calibri"/>
                <a:cs typeface="Times New Roman"/>
              </a:rPr>
              <a:t>- </a:t>
            </a:r>
            <a:r>
              <a:rPr lang="nl-NL" sz="2400" b="1" dirty="0">
                <a:solidFill>
                  <a:schemeClr val="bg1"/>
                </a:solidFill>
                <a:ea typeface="Calibri"/>
                <a:cs typeface="Times New Roman"/>
              </a:rPr>
              <a:t>Các giải pháp</a:t>
            </a:r>
            <a:r>
              <a:rPr lang="nl-NL" sz="2400" dirty="0">
                <a:solidFill>
                  <a:schemeClr val="bg1"/>
                </a:solidFill>
                <a:ea typeface="Calibri"/>
                <a:cs typeface="Times New Roman"/>
              </a:rPr>
              <a:t> </a:t>
            </a:r>
            <a:r>
              <a:rPr lang="nl-NL" sz="2400" b="1" dirty="0">
                <a:solidFill>
                  <a:schemeClr val="bg1"/>
                </a:solidFill>
                <a:ea typeface="Calibri"/>
                <a:cs typeface="Times New Roman"/>
              </a:rPr>
              <a:t>bảo vệ rừng</a:t>
            </a:r>
            <a:r>
              <a:rPr lang="nl-NL" sz="2400" dirty="0">
                <a:solidFill>
                  <a:schemeClr val="bg1"/>
                </a:solidFill>
                <a:ea typeface="Calibri"/>
                <a:cs typeface="Times New Roman"/>
              </a:rPr>
              <a:t>: </a:t>
            </a:r>
            <a:endParaRPr lang="en-US" dirty="0">
              <a:solidFill>
                <a:schemeClr val="bg1"/>
              </a:solidFill>
              <a:ea typeface="Calibri"/>
              <a:cs typeface="Times New Roman"/>
            </a:endParaRPr>
          </a:p>
          <a:p>
            <a:pPr algn="just" fontAlgn="base">
              <a:lnSpc>
                <a:spcPct val="115000"/>
              </a:lnSpc>
              <a:spcAft>
                <a:spcPts val="0"/>
              </a:spcAft>
            </a:pPr>
            <a:r>
              <a:rPr lang="nl-NL" sz="2400" dirty="0" smtClean="0">
                <a:solidFill>
                  <a:schemeClr val="bg1"/>
                </a:solidFill>
                <a:ea typeface="Calibri"/>
                <a:cs typeface="Times New Roman"/>
              </a:rPr>
              <a:t>     + </a:t>
            </a:r>
            <a:r>
              <a:rPr lang="nl-NL" sz="2400" dirty="0">
                <a:solidFill>
                  <a:schemeClr val="bg1"/>
                </a:solidFill>
                <a:ea typeface="Calibri"/>
                <a:cs typeface="Times New Roman"/>
              </a:rPr>
              <a:t>Nghiêm cấm khai thác ở những khu vực rừng phòng hộ, rừng đặc dụng, rừng nguy cấp</a:t>
            </a:r>
            <a:endParaRPr lang="en-US" dirty="0">
              <a:solidFill>
                <a:schemeClr val="bg1"/>
              </a:solidFill>
              <a:ea typeface="Calibri"/>
              <a:cs typeface="Times New Roman"/>
            </a:endParaRPr>
          </a:p>
          <a:p>
            <a:pPr algn="just" fontAlgn="base">
              <a:lnSpc>
                <a:spcPct val="115000"/>
              </a:lnSpc>
              <a:spcAft>
                <a:spcPts val="0"/>
              </a:spcAft>
            </a:pPr>
            <a:r>
              <a:rPr lang="nl-NL" sz="2400" dirty="0" smtClean="0">
                <a:solidFill>
                  <a:schemeClr val="bg1"/>
                </a:solidFill>
                <a:ea typeface="Calibri"/>
                <a:cs typeface="Times New Roman"/>
              </a:rPr>
              <a:t>     + </a:t>
            </a:r>
            <a:r>
              <a:rPr lang="nl-NL" sz="2400" dirty="0">
                <a:solidFill>
                  <a:schemeClr val="bg1"/>
                </a:solidFill>
                <a:ea typeface="Calibri"/>
                <a:cs typeface="Times New Roman"/>
              </a:rPr>
              <a:t>Phân công khu vực bảo vệ</a:t>
            </a:r>
            <a:endParaRPr lang="en-US" dirty="0">
              <a:solidFill>
                <a:schemeClr val="bg1"/>
              </a:solidFill>
              <a:ea typeface="Calibri"/>
              <a:cs typeface="Times New Roman"/>
            </a:endParaRPr>
          </a:p>
          <a:p>
            <a:pPr algn="just" fontAlgn="base">
              <a:lnSpc>
                <a:spcPct val="115000"/>
              </a:lnSpc>
              <a:spcAft>
                <a:spcPts val="0"/>
              </a:spcAft>
            </a:pPr>
            <a:r>
              <a:rPr lang="nl-NL" sz="2400" dirty="0" smtClean="0">
                <a:solidFill>
                  <a:schemeClr val="bg1"/>
                </a:solidFill>
                <a:ea typeface="Calibri"/>
                <a:cs typeface="Times New Roman"/>
              </a:rPr>
              <a:t>     + </a:t>
            </a:r>
            <a:r>
              <a:rPr lang="nl-NL" sz="2400" dirty="0">
                <a:solidFill>
                  <a:schemeClr val="bg1"/>
                </a:solidFill>
                <a:ea typeface="Calibri"/>
                <a:cs typeface="Times New Roman"/>
              </a:rPr>
              <a:t>Tuyên truyền về tầm quan trọng của rừng</a:t>
            </a:r>
            <a:endParaRPr lang="en-US" dirty="0">
              <a:solidFill>
                <a:schemeClr val="bg1"/>
              </a:solidFill>
              <a:ea typeface="Calibri"/>
              <a:cs typeface="Times New Roman"/>
            </a:endParaRPr>
          </a:p>
          <a:p>
            <a:pPr algn="just" fontAlgn="base">
              <a:lnSpc>
                <a:spcPct val="115000"/>
              </a:lnSpc>
              <a:spcAft>
                <a:spcPts val="0"/>
              </a:spcAft>
            </a:pPr>
            <a:r>
              <a:rPr lang="nl-NL" sz="2400" dirty="0" smtClean="0">
                <a:solidFill>
                  <a:schemeClr val="bg1"/>
                </a:solidFill>
                <a:ea typeface="Calibri"/>
                <a:cs typeface="Times New Roman"/>
              </a:rPr>
              <a:t>     + </a:t>
            </a:r>
            <a:r>
              <a:rPr lang="nl-NL" sz="2400" dirty="0">
                <a:solidFill>
                  <a:schemeClr val="bg1"/>
                </a:solidFill>
                <a:ea typeface="Calibri"/>
                <a:cs typeface="Times New Roman"/>
              </a:rPr>
              <a:t>Sử dụng sản phẩm từ rừng tiết kiệm và hiệu quả</a:t>
            </a:r>
            <a:endParaRPr lang="en-US" dirty="0">
              <a:solidFill>
                <a:schemeClr val="bg1"/>
              </a:solidFill>
              <a:ea typeface="Calibri"/>
              <a:cs typeface="Times New Roman"/>
            </a:endParaRPr>
          </a:p>
          <a:p>
            <a:r>
              <a:rPr lang="nl-NL" sz="2400" dirty="0" smtClean="0">
                <a:solidFill>
                  <a:schemeClr val="bg1"/>
                </a:solidFill>
                <a:ea typeface="Calibri"/>
              </a:rPr>
              <a:t>     + </a:t>
            </a:r>
            <a:r>
              <a:rPr lang="nl-NL" sz="2400" dirty="0">
                <a:solidFill>
                  <a:schemeClr val="bg1"/>
                </a:solidFill>
                <a:ea typeface="Calibri"/>
              </a:rPr>
              <a:t>Không đốt rừng làm nương rẫy...</a:t>
            </a:r>
            <a:endParaRPr lang="en-US" dirty="0">
              <a:solidFill>
                <a:schemeClr val="bg1"/>
              </a:solidFill>
              <a:ea typeface="Calibri"/>
              <a:cs typeface="Times New Roman"/>
            </a:endParaRPr>
          </a:p>
        </p:txBody>
      </p:sp>
    </p:spTree>
    <p:extLst>
      <p:ext uri="{BB962C8B-B14F-4D97-AF65-F5344CB8AC3E}">
        <p14:creationId xmlns:p14="http://schemas.microsoft.com/office/powerpoint/2010/main" val="700189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94" name="文本框 93"/>
            <p:cNvSpPr txBox="1"/>
            <p:nvPr/>
          </p:nvSpPr>
          <p:spPr>
            <a:xfrm>
              <a:off x="1595869" y="448892"/>
              <a:ext cx="4424390" cy="769441"/>
            </a:xfrm>
            <a:prstGeom prst="rect">
              <a:avLst/>
            </a:prstGeom>
            <a:noFill/>
          </p:spPr>
          <p:txBody>
            <a:bodyPr wrap="none" rtlCol="0">
              <a:spAutoFit/>
            </a:bodyPr>
            <a:lstStyle/>
            <a:p>
              <a:r>
                <a:rPr lang="en-US" altLang="zh-CN" sz="4400" b="1" smtClean="0">
                  <a:solidFill>
                    <a:schemeClr val="bg1"/>
                  </a:solidFill>
                  <a:ea typeface="汉仪喵魂体W" panose="00020600040101010101" pitchFamily="18" charset="-122"/>
                </a:rPr>
                <a:t>LUYỆN TẬP</a:t>
              </a:r>
              <a:endParaRPr lang="zh-CN" altLang="en-US" sz="4400" b="1" dirty="0">
                <a:solidFill>
                  <a:schemeClr val="bg1"/>
                </a:solidFill>
                <a:ea typeface="汉仪喵魂体W" panose="00020600040101010101" pitchFamily="18" charset="-122"/>
              </a:endParaRPr>
            </a:p>
          </p:txBody>
        </p:sp>
      </p:grpSp>
      <p:sp>
        <p:nvSpPr>
          <p:cNvPr id="97" name="Rectangle 96"/>
          <p:cNvSpPr/>
          <p:nvPr/>
        </p:nvSpPr>
        <p:spPr>
          <a:xfrm>
            <a:off x="209802" y="953085"/>
            <a:ext cx="7631872" cy="587853"/>
          </a:xfrm>
          <a:prstGeom prst="rect">
            <a:avLst/>
          </a:prstGeom>
        </p:spPr>
        <p:txBody>
          <a:bodyPr wrap="square">
            <a:spAutoFit/>
          </a:bodyPr>
          <a:lstStyle/>
          <a:p>
            <a:pPr algn="just">
              <a:lnSpc>
                <a:spcPct val="115000"/>
              </a:lnSpc>
              <a:spcAft>
                <a:spcPts val="0"/>
              </a:spcAft>
            </a:pPr>
            <a:r>
              <a:rPr lang="en-US" sz="2800" b="1" dirty="0" err="1" smtClean="0">
                <a:solidFill>
                  <a:schemeClr val="bg1"/>
                </a:solidFill>
                <a:ea typeface="Calibri"/>
                <a:cs typeface="Times New Roman"/>
              </a:rPr>
              <a:t>Bài</a:t>
            </a:r>
            <a:r>
              <a:rPr lang="en-US" sz="2800" b="1" dirty="0" smtClean="0">
                <a:solidFill>
                  <a:schemeClr val="bg1"/>
                </a:solidFill>
                <a:ea typeface="Calibri"/>
                <a:cs typeface="Times New Roman"/>
              </a:rPr>
              <a:t> </a:t>
            </a:r>
            <a:r>
              <a:rPr lang="en-US" sz="2800" b="1" dirty="0" err="1" smtClean="0">
                <a:solidFill>
                  <a:schemeClr val="bg1"/>
                </a:solidFill>
                <a:ea typeface="Calibri"/>
                <a:cs typeface="Times New Roman"/>
              </a:rPr>
              <a:t>tập</a:t>
            </a:r>
            <a:r>
              <a:rPr lang="en-US" sz="2800" b="1" dirty="0" smtClean="0">
                <a:solidFill>
                  <a:schemeClr val="bg1"/>
                </a:solidFill>
                <a:ea typeface="Calibri"/>
                <a:cs typeface="Times New Roman"/>
              </a:rPr>
              <a:t> 1</a:t>
            </a:r>
            <a:r>
              <a:rPr lang="en-US" sz="2800" b="1" dirty="0">
                <a:solidFill>
                  <a:schemeClr val="bg1"/>
                </a:solidFill>
                <a:ea typeface="Calibri"/>
                <a:cs typeface="Times New Roman"/>
              </a:rPr>
              <a:t>. </a:t>
            </a:r>
            <a:r>
              <a:rPr lang="en-US" sz="2800" b="1" dirty="0" err="1" smtClean="0">
                <a:solidFill>
                  <a:schemeClr val="bg1"/>
                </a:solidFill>
                <a:ea typeface="Calibri"/>
                <a:cs typeface="Times New Roman"/>
              </a:rPr>
              <a:t>Lựa</a:t>
            </a:r>
            <a:r>
              <a:rPr lang="en-US" sz="2800" b="1" dirty="0" smtClean="0">
                <a:solidFill>
                  <a:schemeClr val="bg1"/>
                </a:solidFill>
                <a:ea typeface="Calibri"/>
                <a:cs typeface="Times New Roman"/>
              </a:rPr>
              <a:t> </a:t>
            </a:r>
            <a:r>
              <a:rPr lang="en-US" sz="2800" b="1" dirty="0" err="1" smtClean="0">
                <a:solidFill>
                  <a:schemeClr val="bg1"/>
                </a:solidFill>
                <a:ea typeface="Calibri"/>
                <a:cs typeface="Times New Roman"/>
              </a:rPr>
              <a:t>chọn</a:t>
            </a:r>
            <a:r>
              <a:rPr lang="en-US" sz="2800" b="1" dirty="0" smtClean="0">
                <a:solidFill>
                  <a:schemeClr val="bg1"/>
                </a:solidFill>
                <a:ea typeface="Calibri"/>
                <a:cs typeface="Times New Roman"/>
              </a:rPr>
              <a:t> </a:t>
            </a:r>
            <a:r>
              <a:rPr lang="en-US" sz="2800" b="1" dirty="0" err="1" smtClean="0">
                <a:solidFill>
                  <a:schemeClr val="bg1"/>
                </a:solidFill>
                <a:ea typeface="Calibri"/>
                <a:cs typeface="Times New Roman"/>
              </a:rPr>
              <a:t>đáp</a:t>
            </a:r>
            <a:r>
              <a:rPr lang="en-US" sz="2800" b="1" dirty="0" smtClean="0">
                <a:solidFill>
                  <a:schemeClr val="bg1"/>
                </a:solidFill>
                <a:ea typeface="Calibri"/>
                <a:cs typeface="Times New Roman"/>
              </a:rPr>
              <a:t> </a:t>
            </a:r>
            <a:r>
              <a:rPr lang="en-US" sz="2800" b="1" dirty="0" err="1" smtClean="0">
                <a:solidFill>
                  <a:schemeClr val="bg1"/>
                </a:solidFill>
                <a:ea typeface="Calibri"/>
                <a:cs typeface="Times New Roman"/>
              </a:rPr>
              <a:t>án</a:t>
            </a:r>
            <a:r>
              <a:rPr lang="en-US" sz="2800" b="1" dirty="0" smtClean="0">
                <a:solidFill>
                  <a:schemeClr val="bg1"/>
                </a:solidFill>
                <a:ea typeface="Calibri"/>
                <a:cs typeface="Times New Roman"/>
              </a:rPr>
              <a:t> </a:t>
            </a:r>
            <a:r>
              <a:rPr lang="en-US" sz="2800" b="1" dirty="0" err="1" smtClean="0">
                <a:solidFill>
                  <a:schemeClr val="bg1"/>
                </a:solidFill>
                <a:ea typeface="Calibri"/>
                <a:cs typeface="Times New Roman"/>
              </a:rPr>
              <a:t>đúng</a:t>
            </a:r>
            <a:endParaRPr lang="en-US" sz="2800" b="1" dirty="0">
              <a:solidFill>
                <a:schemeClr val="bg1"/>
              </a:solidFill>
              <a:effectLst/>
              <a:ea typeface="Calibri"/>
              <a:cs typeface="Times New Roman"/>
            </a:endParaRPr>
          </a:p>
        </p:txBody>
      </p:sp>
      <p:sp>
        <p:nvSpPr>
          <p:cNvPr id="98" name="Rectangle 97"/>
          <p:cNvSpPr/>
          <p:nvPr/>
        </p:nvSpPr>
        <p:spPr>
          <a:xfrm>
            <a:off x="389195" y="2262696"/>
            <a:ext cx="2838125" cy="830997"/>
          </a:xfrm>
          <a:prstGeom prst="rect">
            <a:avLst/>
          </a:prstGeom>
        </p:spPr>
        <p:txBody>
          <a:bodyPr wrap="square">
            <a:spAutoFit/>
          </a:bodyPr>
          <a:lstStyle/>
          <a:p>
            <a:pPr indent="457200" algn="just">
              <a:spcAft>
                <a:spcPts val="0"/>
              </a:spcAft>
            </a:pPr>
            <a:r>
              <a:rPr lang="en-US" sz="2400" b="1">
                <a:solidFill>
                  <a:schemeClr val="bg1"/>
                </a:solidFill>
                <a:ea typeface="Calibri"/>
                <a:cs typeface="Times New Roman"/>
              </a:rPr>
              <a:t>a. Đáp án </a:t>
            </a:r>
            <a:r>
              <a:rPr lang="en-US" sz="2400" b="1" smtClean="0">
                <a:solidFill>
                  <a:schemeClr val="bg1"/>
                </a:solidFill>
                <a:ea typeface="Calibri"/>
                <a:cs typeface="Times New Roman"/>
              </a:rPr>
              <a:t>A</a:t>
            </a:r>
            <a:endParaRPr lang="en-US" sz="2400" b="1">
              <a:solidFill>
                <a:schemeClr val="bg1"/>
              </a:solidFill>
              <a:ea typeface="Calibri"/>
              <a:cs typeface="Times New Roman"/>
            </a:endParaRPr>
          </a:p>
          <a:p>
            <a:pPr indent="457200" algn="just">
              <a:spcAft>
                <a:spcPts val="0"/>
              </a:spcAft>
            </a:pPr>
            <a:r>
              <a:rPr lang="en-US" sz="2400" b="1">
                <a:solidFill>
                  <a:schemeClr val="bg1"/>
                </a:solidFill>
                <a:ea typeface="Calibri"/>
                <a:cs typeface="Times New Roman"/>
              </a:rPr>
              <a:t>b. Đáp án </a:t>
            </a:r>
            <a:r>
              <a:rPr lang="en-US" sz="2400" b="1" smtClean="0">
                <a:solidFill>
                  <a:schemeClr val="bg1"/>
                </a:solidFill>
                <a:ea typeface="Calibri"/>
                <a:cs typeface="Times New Roman"/>
              </a:rPr>
              <a:t>C</a:t>
            </a:r>
            <a:endParaRPr lang="en-US" sz="2400" b="1">
              <a:solidFill>
                <a:schemeClr val="bg1"/>
              </a:solidFill>
              <a:ea typeface="Calibri"/>
              <a:cs typeface="Times New Roman"/>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225" y="1464227"/>
            <a:ext cx="8159313" cy="504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02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randombar(horizontal)">
                                      <p:cBhvr>
                                        <p:cTn id="7" dur="500"/>
                                        <p:tgtEl>
                                          <p:spTgt spid="97"/>
                                        </p:tgtEl>
                                      </p:cBhvr>
                                    </p:animEffect>
                                  </p:childTnLst>
                                </p:cTn>
                              </p:par>
                              <p:par>
                                <p:cTn id="8" presetID="6" presetClass="entr" presetSubtype="16"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circle(in)">
                                      <p:cBhvr>
                                        <p:cTn id="10" dur="2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8">
                                            <p:txEl>
                                              <p:pRg st="0" end="0"/>
                                            </p:txEl>
                                          </p:spTgt>
                                        </p:tgtEl>
                                        <p:attrNameLst>
                                          <p:attrName>style.visibility</p:attrName>
                                        </p:attrNameLst>
                                      </p:cBhvr>
                                      <p:to>
                                        <p:strVal val="visible"/>
                                      </p:to>
                                    </p:set>
                                    <p:animEffect transition="in" filter="circle(in)">
                                      <p:cBhvr>
                                        <p:cTn id="15" dur="2000"/>
                                        <p:tgtEl>
                                          <p:spTgt spid="9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8">
                                            <p:txEl>
                                              <p:pRg st="1" end="1"/>
                                            </p:txEl>
                                          </p:spTgt>
                                        </p:tgtEl>
                                        <p:attrNameLst>
                                          <p:attrName>style.visibility</p:attrName>
                                        </p:attrNameLst>
                                      </p:cBhvr>
                                      <p:to>
                                        <p:strVal val="visible"/>
                                      </p:to>
                                    </p:set>
                                    <p:animEffect transition="in" filter="circle(in)">
                                      <p:cBhvr>
                                        <p:cTn id="20" dur="2000"/>
                                        <p:tgtEl>
                                          <p:spTgt spid="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0" y="448892"/>
              <a:ext cx="4424390" cy="769441"/>
            </a:xfrm>
            <a:prstGeom prst="rect">
              <a:avLst/>
            </a:prstGeom>
            <a:noFill/>
          </p:spPr>
          <p:txBody>
            <a:bodyPr wrap="none" rtlCol="0">
              <a:spAutoFit/>
            </a:bodyPr>
            <a:lstStyle/>
            <a:p>
              <a:r>
                <a:rPr lang="en-US" altLang="zh-CN" sz="4400" b="1" dirty="0" smtClean="0">
                  <a:solidFill>
                    <a:srgbClr val="FF0000"/>
                  </a:solidFill>
                  <a:ea typeface="汉仪喵魂体W" panose="00020600040101010101" pitchFamily="18" charset="-122"/>
                </a:rPr>
                <a:t>LUYỆN TẬP</a:t>
              </a:r>
              <a:endParaRPr lang="zh-CN" altLang="en-US" sz="4400" b="1" dirty="0">
                <a:solidFill>
                  <a:srgbClr val="FF0000"/>
                </a:solidFill>
                <a:ea typeface="汉仪喵魂体W" panose="00020600040101010101" pitchFamily="18" charset="-122"/>
              </a:endParaRPr>
            </a:p>
          </p:txBody>
        </p:sp>
      </p:grpSp>
      <p:sp>
        <p:nvSpPr>
          <p:cNvPr id="2" name="Rectangle 1"/>
          <p:cNvSpPr/>
          <p:nvPr/>
        </p:nvSpPr>
        <p:spPr>
          <a:xfrm>
            <a:off x="475279" y="1095133"/>
            <a:ext cx="1882247" cy="523220"/>
          </a:xfrm>
          <a:prstGeom prst="rect">
            <a:avLst/>
          </a:prstGeom>
        </p:spPr>
        <p:txBody>
          <a:bodyPr wrap="none">
            <a:spAutoFit/>
          </a:bodyPr>
          <a:lstStyle/>
          <a:p>
            <a:r>
              <a:rPr lang="en-US" sz="2800" b="1">
                <a:solidFill>
                  <a:srgbClr val="FF0000"/>
                </a:solidFill>
                <a:ea typeface="Calibri"/>
                <a:cs typeface="Times New Roman"/>
              </a:rPr>
              <a:t>Bài tập </a:t>
            </a:r>
            <a:r>
              <a:rPr lang="en-US" sz="2800" b="1" smtClean="0">
                <a:solidFill>
                  <a:srgbClr val="FF0000"/>
                </a:solidFill>
                <a:ea typeface="Calibri"/>
                <a:cs typeface="Times New Roman"/>
              </a:rPr>
              <a:t>2. </a:t>
            </a:r>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682" y="1213885"/>
            <a:ext cx="4949980" cy="5292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4162" y="1665084"/>
            <a:ext cx="3659360" cy="517065"/>
          </a:xfrm>
          <a:prstGeom prst="rect">
            <a:avLst/>
          </a:prstGeom>
        </p:spPr>
        <p:txBody>
          <a:bodyPr wrap="square">
            <a:spAutoFit/>
          </a:bodyPr>
          <a:lstStyle/>
          <a:p>
            <a:pPr indent="457200" algn="just">
              <a:lnSpc>
                <a:spcPct val="115000"/>
              </a:lnSpc>
              <a:spcAft>
                <a:spcPts val="0"/>
              </a:spcAft>
            </a:pPr>
            <a:r>
              <a:rPr lang="en-US" sz="2400" b="1" smtClean="0">
                <a:solidFill>
                  <a:schemeClr val="bg1"/>
                </a:solidFill>
                <a:latin typeface="Times New Roman"/>
                <a:ea typeface="Calibri"/>
                <a:cs typeface="Times New Roman"/>
              </a:rPr>
              <a:t>4</a:t>
            </a:r>
            <a:r>
              <a:rPr lang="en-US" sz="2400" b="1">
                <a:solidFill>
                  <a:schemeClr val="bg1"/>
                </a:solidFill>
                <a:latin typeface="Times New Roman"/>
                <a:ea typeface="Calibri"/>
                <a:cs typeface="Times New Roman"/>
              </a:rPr>
              <a:t>. Tầng cây vượt tán.</a:t>
            </a:r>
            <a:endParaRPr lang="en-US" sz="2400" b="1">
              <a:solidFill>
                <a:schemeClr val="bg1"/>
              </a:solidFill>
              <a:effectLst/>
              <a:latin typeface="Calibri"/>
              <a:ea typeface="Calibri"/>
              <a:cs typeface="Times New Roman"/>
            </a:endParaRPr>
          </a:p>
        </p:txBody>
      </p:sp>
      <p:sp>
        <p:nvSpPr>
          <p:cNvPr id="4" name="Rectangle 3"/>
          <p:cNvSpPr/>
          <p:nvPr/>
        </p:nvSpPr>
        <p:spPr>
          <a:xfrm>
            <a:off x="8088716" y="5693628"/>
            <a:ext cx="3838743" cy="490199"/>
          </a:xfrm>
          <a:prstGeom prst="rect">
            <a:avLst/>
          </a:prstGeom>
        </p:spPr>
        <p:txBody>
          <a:bodyPr wrap="none">
            <a:spAutoFit/>
          </a:bodyPr>
          <a:lstStyle/>
          <a:p>
            <a:pPr lvl="0" algn="just">
              <a:lnSpc>
                <a:spcPct val="115000"/>
              </a:lnSpc>
            </a:pPr>
            <a:r>
              <a:rPr lang="en-US" sz="2400" b="1">
                <a:solidFill>
                  <a:schemeClr val="bg1"/>
                </a:solidFill>
                <a:latin typeface="Times New Roman"/>
                <a:ea typeface="Calibri"/>
                <a:cs typeface="Times New Roman"/>
              </a:rPr>
              <a:t>1. Tầng cỏ quyết và cây bụi.</a:t>
            </a:r>
            <a:endParaRPr lang="en-US" sz="2400" b="1">
              <a:solidFill>
                <a:schemeClr val="bg1"/>
              </a:solidFill>
              <a:latin typeface="Calibri"/>
              <a:ea typeface="Calibri"/>
              <a:cs typeface="Times New Roman"/>
            </a:endParaRPr>
          </a:p>
        </p:txBody>
      </p:sp>
      <p:sp>
        <p:nvSpPr>
          <p:cNvPr id="5" name="Rectangle 4"/>
          <p:cNvSpPr/>
          <p:nvPr/>
        </p:nvSpPr>
        <p:spPr>
          <a:xfrm>
            <a:off x="7701180" y="4541722"/>
            <a:ext cx="4104842" cy="490199"/>
          </a:xfrm>
          <a:prstGeom prst="rect">
            <a:avLst/>
          </a:prstGeom>
        </p:spPr>
        <p:txBody>
          <a:bodyPr wrap="none">
            <a:spAutoFit/>
          </a:bodyPr>
          <a:lstStyle/>
          <a:p>
            <a:pPr lvl="0" indent="457200" algn="just">
              <a:lnSpc>
                <a:spcPct val="115000"/>
              </a:lnSpc>
            </a:pPr>
            <a:r>
              <a:rPr lang="en-US" sz="2400" b="1">
                <a:solidFill>
                  <a:schemeClr val="bg1"/>
                </a:solidFill>
                <a:latin typeface="Times New Roman"/>
                <a:ea typeface="Calibri"/>
                <a:cs typeface="Times New Roman"/>
              </a:rPr>
              <a:t>2. Tầng cây gỗ trung bình.</a:t>
            </a:r>
            <a:endParaRPr lang="en-US" sz="2400" b="1">
              <a:solidFill>
                <a:schemeClr val="bg1"/>
              </a:solidFill>
              <a:latin typeface="Calibri"/>
              <a:ea typeface="Calibri"/>
              <a:cs typeface="Times New Roman"/>
            </a:endParaRPr>
          </a:p>
        </p:txBody>
      </p:sp>
      <p:sp>
        <p:nvSpPr>
          <p:cNvPr id="6" name="Rectangle 5"/>
          <p:cNvSpPr/>
          <p:nvPr/>
        </p:nvSpPr>
        <p:spPr>
          <a:xfrm>
            <a:off x="7613524" y="2892839"/>
            <a:ext cx="3136628" cy="490199"/>
          </a:xfrm>
          <a:prstGeom prst="rect">
            <a:avLst/>
          </a:prstGeom>
        </p:spPr>
        <p:txBody>
          <a:bodyPr wrap="none">
            <a:spAutoFit/>
          </a:bodyPr>
          <a:lstStyle/>
          <a:p>
            <a:pPr lvl="0" indent="457200" algn="just">
              <a:lnSpc>
                <a:spcPct val="115000"/>
              </a:lnSpc>
            </a:pPr>
            <a:r>
              <a:rPr lang="en-US" sz="2400" b="1">
                <a:solidFill>
                  <a:schemeClr val="bg1"/>
                </a:solidFill>
                <a:latin typeface="Times New Roman"/>
                <a:ea typeface="Calibri"/>
                <a:cs typeface="Times New Roman"/>
              </a:rPr>
              <a:t>3. Tầng cây gỗ cao.</a:t>
            </a:r>
            <a:endParaRPr lang="en-US" sz="2400" b="1">
              <a:solidFill>
                <a:schemeClr val="bg1"/>
              </a:solidFill>
              <a:latin typeface="Calibri"/>
              <a:ea typeface="Calibri"/>
              <a:cs typeface="Times New Roman"/>
            </a:endParaRPr>
          </a:p>
        </p:txBody>
      </p:sp>
    </p:spTree>
    <p:extLst>
      <p:ext uri="{BB962C8B-B14F-4D97-AF65-F5344CB8AC3E}">
        <p14:creationId xmlns:p14="http://schemas.microsoft.com/office/powerpoint/2010/main" val="3028949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circle(in)">
                                      <p:cBhvr>
                                        <p:cTn id="10" dur="20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176983" cy="769441"/>
            </a:xfrm>
            <a:prstGeom prst="rect">
              <a:avLst/>
            </a:prstGeom>
            <a:noFill/>
          </p:spPr>
          <p:txBody>
            <a:bodyPr wrap="none" rtlCol="0">
              <a:spAutoFit/>
            </a:bodyPr>
            <a:lstStyle/>
            <a:p>
              <a:r>
                <a:rPr lang="en-US" altLang="zh-CN" sz="4400" b="1" smtClean="0">
                  <a:solidFill>
                    <a:srgbClr val="FF0000"/>
                  </a:solidFill>
                  <a:ea typeface="汉仪喵魂体W" panose="00020600040101010101" pitchFamily="18" charset="-122"/>
                </a:rPr>
                <a:t>VẬN DỤNG</a:t>
              </a:r>
              <a:endParaRPr lang="zh-CN" altLang="en-US" sz="4400" b="1" dirty="0">
                <a:solidFill>
                  <a:srgbClr val="FF0000"/>
                </a:solidFill>
                <a:ea typeface="汉仪喵魂体W" panose="00020600040101010101" pitchFamily="18" charset="-122"/>
              </a:endParaRPr>
            </a:p>
          </p:txBody>
        </p:sp>
      </p:grpSp>
      <p:sp>
        <p:nvSpPr>
          <p:cNvPr id="4" name="Rectangle 3"/>
          <p:cNvSpPr/>
          <p:nvPr/>
        </p:nvSpPr>
        <p:spPr>
          <a:xfrm>
            <a:off x="498764" y="1348120"/>
            <a:ext cx="11352809" cy="2923877"/>
          </a:xfrm>
          <a:prstGeom prst="rect">
            <a:avLst/>
          </a:prstGeom>
        </p:spPr>
        <p:txBody>
          <a:bodyPr wrap="square">
            <a:spAutoFit/>
          </a:bodyPr>
          <a:lstStyle/>
          <a:p>
            <a:pPr indent="457200" algn="just">
              <a:lnSpc>
                <a:spcPct val="115000"/>
              </a:lnSpc>
              <a:spcAft>
                <a:spcPts val="0"/>
              </a:spcAft>
            </a:pPr>
            <a:r>
              <a:rPr lang="en-US" sz="4000" b="1" dirty="0">
                <a:solidFill>
                  <a:schemeClr val="bg1"/>
                </a:solidFill>
                <a:latin typeface="Times New Roman"/>
                <a:ea typeface="Calibri"/>
                <a:cs typeface="Times New Roman"/>
              </a:rPr>
              <a:t>1. </a:t>
            </a:r>
            <a:r>
              <a:rPr lang="en-US" sz="4000" b="1" dirty="0" err="1">
                <a:solidFill>
                  <a:schemeClr val="bg1"/>
                </a:solidFill>
                <a:latin typeface="Times New Roman"/>
                <a:ea typeface="Calibri"/>
                <a:cs typeface="Times New Roman"/>
              </a:rPr>
              <a:t>Hãy</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giải</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thích</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vì</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sao</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rừng</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nhiệt</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đới</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có</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nhiều</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tầng</a:t>
            </a:r>
            <a:r>
              <a:rPr lang="en-US" sz="4000" b="1" dirty="0">
                <a:solidFill>
                  <a:schemeClr val="bg1"/>
                </a:solidFill>
                <a:latin typeface="Times New Roman"/>
                <a:ea typeface="Calibri"/>
                <a:cs typeface="Times New Roman"/>
              </a:rPr>
              <a:t>.</a:t>
            </a:r>
            <a:endParaRPr lang="en-US" sz="3200" dirty="0">
              <a:solidFill>
                <a:schemeClr val="bg1"/>
              </a:solidFill>
              <a:latin typeface="Calibri"/>
              <a:ea typeface="Calibri"/>
              <a:cs typeface="Times New Roman"/>
            </a:endParaRPr>
          </a:p>
          <a:p>
            <a:pPr indent="457200" algn="just">
              <a:lnSpc>
                <a:spcPct val="115000"/>
              </a:lnSpc>
              <a:spcAft>
                <a:spcPts val="0"/>
              </a:spcAft>
            </a:pPr>
            <a:r>
              <a:rPr lang="en-US" sz="4000" b="1" dirty="0">
                <a:solidFill>
                  <a:schemeClr val="bg1"/>
                </a:solidFill>
                <a:latin typeface="Times New Roman"/>
                <a:ea typeface="Calibri"/>
                <a:cs typeface="Times New Roman"/>
              </a:rPr>
              <a:t>2. Ở </a:t>
            </a:r>
            <a:r>
              <a:rPr lang="en-US" sz="4000" b="1" dirty="0" err="1">
                <a:solidFill>
                  <a:schemeClr val="bg1"/>
                </a:solidFill>
                <a:latin typeface="Times New Roman"/>
                <a:ea typeface="Calibri"/>
                <a:cs typeface="Times New Roman"/>
              </a:rPr>
              <a:t>Việt</a:t>
            </a:r>
            <a:r>
              <a:rPr lang="en-US" sz="4000" b="1" dirty="0">
                <a:solidFill>
                  <a:schemeClr val="bg1"/>
                </a:solidFill>
                <a:latin typeface="Times New Roman"/>
                <a:ea typeface="Calibri"/>
                <a:cs typeface="Times New Roman"/>
              </a:rPr>
              <a:t> Nam, </a:t>
            </a:r>
            <a:r>
              <a:rPr lang="en-US" sz="4000" b="1" dirty="0" err="1">
                <a:solidFill>
                  <a:schemeClr val="bg1"/>
                </a:solidFill>
                <a:latin typeface="Times New Roman"/>
                <a:ea typeface="Calibri"/>
                <a:cs typeface="Times New Roman"/>
              </a:rPr>
              <a:t>kiều</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rừng</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nhiệt</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đới</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nào</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chiếm</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ưu</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thế</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Em</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hăy</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tìm</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hiểu</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về</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kiều</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rừng</a:t>
            </a:r>
            <a:r>
              <a:rPr lang="en-US" sz="4000" b="1" dirty="0">
                <a:solidFill>
                  <a:schemeClr val="bg1"/>
                </a:solidFill>
                <a:latin typeface="Times New Roman"/>
                <a:ea typeface="Calibri"/>
                <a:cs typeface="Times New Roman"/>
              </a:rPr>
              <a:t> </a:t>
            </a:r>
            <a:r>
              <a:rPr lang="en-US" sz="4000" b="1" dirty="0" err="1">
                <a:solidFill>
                  <a:schemeClr val="bg1"/>
                </a:solidFill>
                <a:latin typeface="Times New Roman"/>
                <a:ea typeface="Calibri"/>
                <a:cs typeface="Times New Roman"/>
              </a:rPr>
              <a:t>đổ</a:t>
            </a:r>
            <a:r>
              <a:rPr lang="en-US" sz="4000" b="1" dirty="0">
                <a:solidFill>
                  <a:schemeClr val="bg1"/>
                </a:solidFill>
                <a:latin typeface="Times New Roman"/>
                <a:ea typeface="Calibri"/>
                <a:cs typeface="Times New Roman"/>
              </a:rPr>
              <a:t>.</a:t>
            </a:r>
            <a:endParaRPr lang="en-US" sz="3200" dirty="0">
              <a:solidFill>
                <a:schemeClr val="bg1"/>
              </a:solidFill>
              <a:effectLst/>
              <a:latin typeface="Calibri"/>
              <a:ea typeface="Calibri"/>
              <a:cs typeface="Times New Roman"/>
            </a:endParaRPr>
          </a:p>
        </p:txBody>
      </p:sp>
    </p:spTree>
    <p:extLst>
      <p:ext uri="{BB962C8B-B14F-4D97-AF65-F5344CB8AC3E}">
        <p14:creationId xmlns:p14="http://schemas.microsoft.com/office/powerpoint/2010/main" val="94700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457936" cy="769441"/>
            </a:xfrm>
            <a:prstGeom prst="rect">
              <a:avLst/>
            </a:prstGeom>
            <a:noFill/>
          </p:spPr>
          <p:txBody>
            <a:bodyPr wrap="none" rtlCol="0">
              <a:spAutoFit/>
            </a:bodyPr>
            <a:lstStyle/>
            <a:p>
              <a:r>
                <a:rPr lang="en-US" altLang="zh-CN" sz="4400" b="1" smtClean="0">
                  <a:solidFill>
                    <a:srgbClr val="FF0000"/>
                  </a:solidFill>
                  <a:latin typeface="汉仪喵魂体W" panose="00020600040101010101" pitchFamily="18" charset="-122"/>
                  <a:ea typeface="汉仪喵魂体W" panose="00020600040101010101" pitchFamily="18" charset="-122"/>
                </a:rPr>
                <a:t>VẬN DỤNG</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4" name="Rectangle 3"/>
          <p:cNvSpPr/>
          <p:nvPr/>
        </p:nvSpPr>
        <p:spPr>
          <a:xfrm>
            <a:off x="389195" y="1061940"/>
            <a:ext cx="11352809" cy="622799"/>
          </a:xfrm>
          <a:prstGeom prst="rect">
            <a:avLst/>
          </a:prstGeom>
        </p:spPr>
        <p:txBody>
          <a:bodyPr wrap="square">
            <a:spAutoFit/>
          </a:bodyPr>
          <a:lstStyle/>
          <a:p>
            <a:pPr lvl="0" indent="457200" algn="ctr">
              <a:lnSpc>
                <a:spcPct val="115000"/>
              </a:lnSpc>
            </a:pPr>
            <a:r>
              <a:rPr lang="en-US" sz="3200" b="1">
                <a:solidFill>
                  <a:srgbClr val="0070C0"/>
                </a:solidFill>
                <a:latin typeface="Times New Roman"/>
                <a:ea typeface="Calibri"/>
                <a:cs typeface="Times New Roman"/>
              </a:rPr>
              <a:t>1. Hãy giải thích vì sao rừng nhiệt đới có nhiều tầng.</a:t>
            </a:r>
            <a:endParaRPr lang="en-US" sz="3200">
              <a:solidFill>
                <a:srgbClr val="0070C0"/>
              </a:solidFill>
              <a:latin typeface="Calibri"/>
              <a:ea typeface="Calibri"/>
              <a:cs typeface="Times New Roman"/>
            </a:endParaRPr>
          </a:p>
        </p:txBody>
      </p:sp>
      <p:sp>
        <p:nvSpPr>
          <p:cNvPr id="2" name="Rectangle 1"/>
          <p:cNvSpPr/>
          <p:nvPr/>
        </p:nvSpPr>
        <p:spPr>
          <a:xfrm>
            <a:off x="389194" y="1680633"/>
            <a:ext cx="11352809" cy="4025076"/>
          </a:xfrm>
          <a:prstGeom prst="rect">
            <a:avLst/>
          </a:prstGeom>
        </p:spPr>
        <p:txBody>
          <a:bodyPr wrap="square">
            <a:spAutoFit/>
          </a:bodyPr>
          <a:lstStyle/>
          <a:p>
            <a:pPr algn="just">
              <a:lnSpc>
                <a:spcPct val="115000"/>
              </a:lnSpc>
              <a:spcAft>
                <a:spcPts val="0"/>
              </a:spcAft>
            </a:pPr>
            <a:r>
              <a:rPr lang="en-US" sz="2800" b="1" i="1">
                <a:solidFill>
                  <a:schemeClr val="bg1"/>
                </a:solidFill>
                <a:latin typeface="Times New Roman"/>
                <a:ea typeface="Calibri"/>
                <a:cs typeface="Times New Roman"/>
              </a:rPr>
              <a:t>Rừng nhiệt đới có nhiều tầng vì</a:t>
            </a:r>
            <a:endParaRPr lang="en-US" sz="2800" b="1">
              <a:solidFill>
                <a:schemeClr val="bg1"/>
              </a:solidFill>
              <a:latin typeface="Calibri"/>
              <a:ea typeface="Calibri"/>
              <a:cs typeface="Times New Roman"/>
            </a:endParaRPr>
          </a:p>
          <a:p>
            <a:pPr algn="just">
              <a:lnSpc>
                <a:spcPct val="115000"/>
              </a:lnSpc>
              <a:spcAft>
                <a:spcPts val="0"/>
              </a:spcAft>
            </a:pPr>
            <a:r>
              <a:rPr lang="en-US" sz="2800" b="1" i="1">
                <a:solidFill>
                  <a:schemeClr val="bg1"/>
                </a:solidFill>
                <a:latin typeface="Times New Roman"/>
                <a:ea typeface="Calibri"/>
                <a:cs typeface="Times New Roman"/>
              </a:rPr>
              <a:t>- Môi trường xích đạo ẩm có nhiệt ẩm dồi dào, lượng mưa lớn tạo điều kiện cho rừng rậm xanh quanh năm phát triển phong phú và đa dạng, nhiều chủng loại.</a:t>
            </a:r>
            <a:endParaRPr lang="en-US" sz="2800" b="1">
              <a:solidFill>
                <a:schemeClr val="bg1"/>
              </a:solidFill>
              <a:latin typeface="Calibri"/>
              <a:ea typeface="Calibri"/>
              <a:cs typeface="Times New Roman"/>
            </a:endParaRPr>
          </a:p>
          <a:p>
            <a:pPr algn="just">
              <a:lnSpc>
                <a:spcPct val="115000"/>
              </a:lnSpc>
              <a:spcAft>
                <a:spcPts val="0"/>
              </a:spcAft>
            </a:pPr>
            <a:r>
              <a:rPr lang="en-US" sz="2800" b="1" i="1">
                <a:solidFill>
                  <a:schemeClr val="bg1"/>
                </a:solidFill>
                <a:latin typeface="Times New Roman"/>
                <a:ea typeface="Calibri"/>
                <a:cs typeface="Times New Roman"/>
              </a:rPr>
              <a:t>- Mỗi loại cây thích hợp với điều kiện ánh sáng, nhiệt độ và độ ẩm khác nhau đã tạo nên sự phân tầng tương ứng với điều kiện khí hậu.</a:t>
            </a:r>
            <a:endParaRPr lang="en-US" sz="2800" b="1">
              <a:solidFill>
                <a:schemeClr val="bg1"/>
              </a:solidFill>
              <a:latin typeface="Calibri"/>
              <a:ea typeface="Calibri"/>
              <a:cs typeface="Times New Roman"/>
            </a:endParaRPr>
          </a:p>
          <a:p>
            <a:pPr algn="just">
              <a:lnSpc>
                <a:spcPct val="115000"/>
              </a:lnSpc>
              <a:spcAft>
                <a:spcPts val="0"/>
              </a:spcAft>
            </a:pPr>
            <a:r>
              <a:rPr lang="en-US" sz="2800" b="1" i="1">
                <a:solidFill>
                  <a:schemeClr val="bg1"/>
                </a:solidFill>
                <a:latin typeface="Times New Roman"/>
                <a:ea typeface="Calibri"/>
                <a:cs typeface="Times New Roman"/>
              </a:rPr>
              <a:t>- Sự phân tầng thực vật còn phụ thuộc vào ánh sáng, độ ẩm,… để phù hợp với điều kiện sống và phát triển của cây.</a:t>
            </a:r>
            <a:endParaRPr lang="en-US" sz="2800" b="1">
              <a:solidFill>
                <a:schemeClr val="bg1"/>
              </a:solidFill>
              <a:effectLst/>
              <a:latin typeface="Calibri"/>
              <a:ea typeface="Calibri"/>
              <a:cs typeface="Times New Roman"/>
            </a:endParaRPr>
          </a:p>
        </p:txBody>
      </p:sp>
    </p:spTree>
    <p:extLst>
      <p:ext uri="{BB962C8B-B14F-4D97-AF65-F5344CB8AC3E}">
        <p14:creationId xmlns:p14="http://schemas.microsoft.com/office/powerpoint/2010/main" val="3987679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02557" y="19293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176983" cy="769441"/>
            </a:xfrm>
            <a:prstGeom prst="rect">
              <a:avLst/>
            </a:prstGeom>
            <a:noFill/>
          </p:spPr>
          <p:txBody>
            <a:bodyPr wrap="none" rtlCol="0">
              <a:spAutoFit/>
            </a:bodyPr>
            <a:lstStyle/>
            <a:p>
              <a:r>
                <a:rPr lang="en-US" altLang="zh-CN" sz="4400" b="1" smtClean="0">
                  <a:solidFill>
                    <a:srgbClr val="FF0000"/>
                  </a:solidFill>
                  <a:ea typeface="汉仪喵魂体W" panose="00020600040101010101" pitchFamily="18" charset="-122"/>
                </a:rPr>
                <a:t>VẬN DỤNG</a:t>
              </a:r>
              <a:endParaRPr lang="zh-CN" altLang="en-US" sz="4400" b="1" dirty="0">
                <a:solidFill>
                  <a:srgbClr val="FF0000"/>
                </a:solidFill>
                <a:ea typeface="汉仪喵魂体W" panose="00020600040101010101" pitchFamily="18" charset="-122"/>
              </a:endParaRPr>
            </a:p>
          </p:txBody>
        </p:sp>
      </p:grpSp>
      <p:sp>
        <p:nvSpPr>
          <p:cNvPr id="4" name="Rectangle 3"/>
          <p:cNvSpPr/>
          <p:nvPr/>
        </p:nvSpPr>
        <p:spPr>
          <a:xfrm>
            <a:off x="389195" y="878306"/>
            <a:ext cx="11352809" cy="1176797"/>
          </a:xfrm>
          <a:prstGeom prst="rect">
            <a:avLst/>
          </a:prstGeom>
        </p:spPr>
        <p:txBody>
          <a:bodyPr wrap="square">
            <a:spAutoFit/>
          </a:bodyPr>
          <a:lstStyle/>
          <a:p>
            <a:pPr lvl="0" indent="457200" algn="just">
              <a:lnSpc>
                <a:spcPct val="115000"/>
              </a:lnSpc>
            </a:pPr>
            <a:r>
              <a:rPr lang="en-US" sz="3200" b="1" dirty="0">
                <a:solidFill>
                  <a:schemeClr val="accent1">
                    <a:lumMod val="75000"/>
                  </a:schemeClr>
                </a:solidFill>
                <a:ea typeface="Calibri"/>
                <a:cs typeface="Times New Roman"/>
              </a:rPr>
              <a:t>2. Ở </a:t>
            </a:r>
            <a:r>
              <a:rPr lang="en-US" sz="3200" b="1" dirty="0" err="1">
                <a:solidFill>
                  <a:schemeClr val="accent1">
                    <a:lumMod val="75000"/>
                  </a:schemeClr>
                </a:solidFill>
                <a:ea typeface="Calibri"/>
                <a:cs typeface="Times New Roman"/>
              </a:rPr>
              <a:t>Việt</a:t>
            </a:r>
            <a:r>
              <a:rPr lang="en-US" sz="3200" b="1" dirty="0">
                <a:solidFill>
                  <a:schemeClr val="accent1">
                    <a:lumMod val="75000"/>
                  </a:schemeClr>
                </a:solidFill>
                <a:ea typeface="Calibri"/>
                <a:cs typeface="Times New Roman"/>
              </a:rPr>
              <a:t> Nam, </a:t>
            </a:r>
            <a:r>
              <a:rPr lang="en-US" sz="3200" b="1" dirty="0" err="1">
                <a:solidFill>
                  <a:schemeClr val="accent1">
                    <a:lumMod val="75000"/>
                  </a:schemeClr>
                </a:solidFill>
                <a:ea typeface="Calibri"/>
                <a:cs typeface="Times New Roman"/>
              </a:rPr>
              <a:t>kiều</a:t>
            </a:r>
            <a:r>
              <a:rPr lang="en-US" sz="3200" b="1" dirty="0">
                <a:solidFill>
                  <a:schemeClr val="accent1">
                    <a:lumMod val="75000"/>
                  </a:schemeClr>
                </a:solidFill>
                <a:ea typeface="Calibri"/>
                <a:cs typeface="Times New Roman"/>
              </a:rPr>
              <a:t> </a:t>
            </a:r>
            <a:r>
              <a:rPr lang="en-US" sz="3200" b="1" dirty="0" err="1">
                <a:solidFill>
                  <a:schemeClr val="accent1">
                    <a:lumMod val="75000"/>
                  </a:schemeClr>
                </a:solidFill>
                <a:ea typeface="Calibri"/>
                <a:cs typeface="Times New Roman"/>
              </a:rPr>
              <a:t>rừng</a:t>
            </a:r>
            <a:r>
              <a:rPr lang="en-US" sz="3200" b="1" dirty="0">
                <a:solidFill>
                  <a:schemeClr val="accent1">
                    <a:lumMod val="75000"/>
                  </a:schemeClr>
                </a:solidFill>
                <a:ea typeface="Calibri"/>
                <a:cs typeface="Times New Roman"/>
              </a:rPr>
              <a:t> </a:t>
            </a:r>
            <a:r>
              <a:rPr lang="en-US" sz="3200" b="1" dirty="0" err="1">
                <a:solidFill>
                  <a:schemeClr val="accent1">
                    <a:lumMod val="75000"/>
                  </a:schemeClr>
                </a:solidFill>
                <a:ea typeface="Calibri"/>
                <a:cs typeface="Times New Roman"/>
              </a:rPr>
              <a:t>nhiệt</a:t>
            </a:r>
            <a:r>
              <a:rPr lang="en-US" sz="3200" b="1" dirty="0">
                <a:solidFill>
                  <a:schemeClr val="accent1">
                    <a:lumMod val="75000"/>
                  </a:schemeClr>
                </a:solidFill>
                <a:ea typeface="Calibri"/>
                <a:cs typeface="Times New Roman"/>
              </a:rPr>
              <a:t> </a:t>
            </a:r>
            <a:r>
              <a:rPr lang="en-US" sz="3200" b="1" dirty="0" err="1">
                <a:solidFill>
                  <a:schemeClr val="accent1">
                    <a:lumMod val="75000"/>
                  </a:schemeClr>
                </a:solidFill>
                <a:ea typeface="Calibri"/>
                <a:cs typeface="Times New Roman"/>
              </a:rPr>
              <a:t>đới</a:t>
            </a:r>
            <a:r>
              <a:rPr lang="en-US" sz="3200" b="1" dirty="0">
                <a:solidFill>
                  <a:schemeClr val="accent1">
                    <a:lumMod val="75000"/>
                  </a:schemeClr>
                </a:solidFill>
                <a:ea typeface="Calibri"/>
                <a:cs typeface="Times New Roman"/>
              </a:rPr>
              <a:t> </a:t>
            </a:r>
            <a:r>
              <a:rPr lang="en-US" sz="3200" b="1" dirty="0" err="1">
                <a:solidFill>
                  <a:schemeClr val="accent1">
                    <a:lumMod val="75000"/>
                  </a:schemeClr>
                </a:solidFill>
                <a:ea typeface="Calibri"/>
                <a:cs typeface="Times New Roman"/>
              </a:rPr>
              <a:t>nào</a:t>
            </a:r>
            <a:r>
              <a:rPr lang="en-US" sz="3200" b="1" dirty="0">
                <a:solidFill>
                  <a:schemeClr val="accent1">
                    <a:lumMod val="75000"/>
                  </a:schemeClr>
                </a:solidFill>
                <a:ea typeface="Calibri"/>
                <a:cs typeface="Times New Roman"/>
              </a:rPr>
              <a:t> </a:t>
            </a:r>
            <a:r>
              <a:rPr lang="en-US" sz="3200" b="1" dirty="0" err="1">
                <a:solidFill>
                  <a:schemeClr val="accent1">
                    <a:lumMod val="75000"/>
                  </a:schemeClr>
                </a:solidFill>
                <a:ea typeface="Calibri"/>
                <a:cs typeface="Times New Roman"/>
              </a:rPr>
              <a:t>chiếm</a:t>
            </a:r>
            <a:r>
              <a:rPr lang="en-US" sz="3200" b="1" dirty="0">
                <a:solidFill>
                  <a:schemeClr val="accent1">
                    <a:lumMod val="75000"/>
                  </a:schemeClr>
                </a:solidFill>
                <a:ea typeface="Calibri"/>
                <a:cs typeface="Times New Roman"/>
              </a:rPr>
              <a:t> </a:t>
            </a:r>
            <a:r>
              <a:rPr lang="en-US" sz="3200" b="1" dirty="0" err="1">
                <a:solidFill>
                  <a:schemeClr val="accent1">
                    <a:lumMod val="75000"/>
                  </a:schemeClr>
                </a:solidFill>
                <a:ea typeface="Calibri"/>
                <a:cs typeface="Times New Roman"/>
              </a:rPr>
              <a:t>ưu</a:t>
            </a:r>
            <a:r>
              <a:rPr lang="en-US" sz="3200" b="1" dirty="0">
                <a:solidFill>
                  <a:schemeClr val="accent1">
                    <a:lumMod val="75000"/>
                  </a:schemeClr>
                </a:solidFill>
                <a:ea typeface="Calibri"/>
                <a:cs typeface="Times New Roman"/>
              </a:rPr>
              <a:t> </a:t>
            </a:r>
            <a:r>
              <a:rPr lang="en-US" sz="3200" b="1" dirty="0" err="1">
                <a:solidFill>
                  <a:schemeClr val="accent1">
                    <a:lumMod val="75000"/>
                  </a:schemeClr>
                </a:solidFill>
                <a:ea typeface="Calibri"/>
                <a:cs typeface="Times New Roman"/>
              </a:rPr>
              <a:t>thế</a:t>
            </a:r>
            <a:r>
              <a:rPr lang="en-US" sz="3200" b="1" dirty="0">
                <a:solidFill>
                  <a:schemeClr val="accent1">
                    <a:lumMod val="75000"/>
                  </a:schemeClr>
                </a:solidFill>
                <a:ea typeface="Calibri"/>
                <a:cs typeface="Times New Roman"/>
              </a:rPr>
              <a:t>? </a:t>
            </a:r>
            <a:r>
              <a:rPr lang="en-US" sz="3200" b="1" dirty="0" err="1">
                <a:solidFill>
                  <a:schemeClr val="accent1">
                    <a:lumMod val="75000"/>
                  </a:schemeClr>
                </a:solidFill>
                <a:ea typeface="Calibri"/>
                <a:cs typeface="Times New Roman"/>
              </a:rPr>
              <a:t>Em</a:t>
            </a:r>
            <a:r>
              <a:rPr lang="en-US" sz="3200" b="1" dirty="0">
                <a:solidFill>
                  <a:schemeClr val="accent1">
                    <a:lumMod val="75000"/>
                  </a:schemeClr>
                </a:solidFill>
                <a:ea typeface="Calibri"/>
                <a:cs typeface="Times New Roman"/>
              </a:rPr>
              <a:t> </a:t>
            </a:r>
            <a:r>
              <a:rPr lang="en-US" sz="3200" b="1" dirty="0" err="1">
                <a:solidFill>
                  <a:schemeClr val="accent1">
                    <a:lumMod val="75000"/>
                  </a:schemeClr>
                </a:solidFill>
                <a:ea typeface="Calibri"/>
                <a:cs typeface="Times New Roman"/>
              </a:rPr>
              <a:t>hăy</a:t>
            </a:r>
            <a:r>
              <a:rPr lang="en-US" sz="3200" b="1" dirty="0">
                <a:solidFill>
                  <a:schemeClr val="accent1">
                    <a:lumMod val="75000"/>
                  </a:schemeClr>
                </a:solidFill>
                <a:ea typeface="Calibri"/>
                <a:cs typeface="Times New Roman"/>
              </a:rPr>
              <a:t> </a:t>
            </a:r>
            <a:r>
              <a:rPr lang="en-US" sz="3200" b="1" dirty="0" err="1">
                <a:solidFill>
                  <a:schemeClr val="accent1">
                    <a:lumMod val="75000"/>
                  </a:schemeClr>
                </a:solidFill>
                <a:ea typeface="Calibri"/>
                <a:cs typeface="Times New Roman"/>
              </a:rPr>
              <a:t>tìm</a:t>
            </a:r>
            <a:r>
              <a:rPr lang="en-US" sz="3200" b="1" dirty="0">
                <a:solidFill>
                  <a:schemeClr val="accent1">
                    <a:lumMod val="75000"/>
                  </a:schemeClr>
                </a:solidFill>
                <a:ea typeface="Calibri"/>
                <a:cs typeface="Times New Roman"/>
              </a:rPr>
              <a:t> </a:t>
            </a:r>
            <a:r>
              <a:rPr lang="en-US" sz="3200" b="1" dirty="0" err="1">
                <a:solidFill>
                  <a:schemeClr val="accent1">
                    <a:lumMod val="75000"/>
                  </a:schemeClr>
                </a:solidFill>
                <a:ea typeface="Calibri"/>
                <a:cs typeface="Times New Roman"/>
              </a:rPr>
              <a:t>hiểu</a:t>
            </a:r>
            <a:r>
              <a:rPr lang="en-US" sz="3200" b="1" dirty="0">
                <a:solidFill>
                  <a:schemeClr val="accent1">
                    <a:lumMod val="75000"/>
                  </a:schemeClr>
                </a:solidFill>
                <a:ea typeface="Calibri"/>
                <a:cs typeface="Times New Roman"/>
              </a:rPr>
              <a:t> </a:t>
            </a:r>
            <a:r>
              <a:rPr lang="en-US" sz="3200" b="1" dirty="0" err="1">
                <a:solidFill>
                  <a:schemeClr val="accent1">
                    <a:lumMod val="75000"/>
                  </a:schemeClr>
                </a:solidFill>
                <a:ea typeface="Calibri"/>
                <a:cs typeface="Times New Roman"/>
              </a:rPr>
              <a:t>về</a:t>
            </a:r>
            <a:r>
              <a:rPr lang="en-US" sz="3200" b="1" dirty="0">
                <a:solidFill>
                  <a:schemeClr val="accent1">
                    <a:lumMod val="75000"/>
                  </a:schemeClr>
                </a:solidFill>
                <a:ea typeface="Calibri"/>
                <a:cs typeface="Times New Roman"/>
              </a:rPr>
              <a:t> </a:t>
            </a:r>
            <a:r>
              <a:rPr lang="en-US" sz="3200" b="1" dirty="0" err="1">
                <a:solidFill>
                  <a:schemeClr val="accent1">
                    <a:lumMod val="75000"/>
                  </a:schemeClr>
                </a:solidFill>
                <a:ea typeface="Calibri"/>
                <a:cs typeface="Times New Roman"/>
              </a:rPr>
              <a:t>kiều</a:t>
            </a:r>
            <a:r>
              <a:rPr lang="en-US" sz="3200" b="1" dirty="0">
                <a:solidFill>
                  <a:schemeClr val="accent1">
                    <a:lumMod val="75000"/>
                  </a:schemeClr>
                </a:solidFill>
                <a:ea typeface="Calibri"/>
                <a:cs typeface="Times New Roman"/>
              </a:rPr>
              <a:t> </a:t>
            </a:r>
            <a:r>
              <a:rPr lang="en-US" sz="3200" b="1" dirty="0" err="1">
                <a:solidFill>
                  <a:schemeClr val="accent1">
                    <a:lumMod val="75000"/>
                  </a:schemeClr>
                </a:solidFill>
                <a:ea typeface="Calibri"/>
                <a:cs typeface="Times New Roman"/>
              </a:rPr>
              <a:t>rừng</a:t>
            </a:r>
            <a:r>
              <a:rPr lang="en-US" sz="3200" b="1" dirty="0">
                <a:solidFill>
                  <a:schemeClr val="accent1">
                    <a:lumMod val="75000"/>
                  </a:schemeClr>
                </a:solidFill>
                <a:ea typeface="Calibri"/>
                <a:cs typeface="Times New Roman"/>
              </a:rPr>
              <a:t> </a:t>
            </a:r>
            <a:r>
              <a:rPr lang="en-US" sz="3200" b="1" dirty="0" err="1">
                <a:solidFill>
                  <a:schemeClr val="accent1">
                    <a:lumMod val="75000"/>
                  </a:schemeClr>
                </a:solidFill>
                <a:ea typeface="Calibri"/>
                <a:cs typeface="Times New Roman"/>
              </a:rPr>
              <a:t>đổ</a:t>
            </a:r>
            <a:r>
              <a:rPr lang="en-US" sz="3200" b="1" dirty="0">
                <a:solidFill>
                  <a:schemeClr val="accent1">
                    <a:lumMod val="75000"/>
                  </a:schemeClr>
                </a:solidFill>
                <a:ea typeface="Calibri"/>
                <a:cs typeface="Times New Roman"/>
              </a:rPr>
              <a:t>.</a:t>
            </a:r>
            <a:endParaRPr lang="en-US" sz="3200" dirty="0">
              <a:solidFill>
                <a:schemeClr val="accent1">
                  <a:lumMod val="75000"/>
                </a:schemeClr>
              </a:solidFill>
              <a:ea typeface="Calibri"/>
              <a:cs typeface="Times New Roman"/>
            </a:endParaRPr>
          </a:p>
        </p:txBody>
      </p:sp>
      <p:sp>
        <p:nvSpPr>
          <p:cNvPr id="9" name="Rectangle 8"/>
          <p:cNvSpPr/>
          <p:nvPr/>
        </p:nvSpPr>
        <p:spPr>
          <a:xfrm>
            <a:off x="478253" y="2139955"/>
            <a:ext cx="11313940" cy="5047536"/>
          </a:xfrm>
          <a:prstGeom prst="rect">
            <a:avLst/>
          </a:prstGeom>
        </p:spPr>
        <p:txBody>
          <a:bodyPr wrap="square">
            <a:spAutoFit/>
          </a:bodyPr>
          <a:lstStyle/>
          <a:p>
            <a:pPr algn="just">
              <a:lnSpc>
                <a:spcPct val="115000"/>
              </a:lnSpc>
              <a:spcAft>
                <a:spcPts val="0"/>
              </a:spcAft>
            </a:pPr>
            <a:r>
              <a:rPr lang="en-US" sz="2800" b="1" i="1">
                <a:solidFill>
                  <a:schemeClr val="bg1"/>
                </a:solidFill>
                <a:ea typeface="Calibri"/>
                <a:cs typeface="Times New Roman"/>
              </a:rPr>
              <a:t>* Ở Việt Nam, kiểu rừng nhiệt đới gió mùa chiếm ưu thế. </a:t>
            </a:r>
            <a:endParaRPr lang="en-US" sz="2800" b="1">
              <a:solidFill>
                <a:schemeClr val="bg1"/>
              </a:solidFill>
              <a:ea typeface="Calibri"/>
              <a:cs typeface="Times New Roman"/>
            </a:endParaRPr>
          </a:p>
          <a:p>
            <a:pPr algn="just">
              <a:lnSpc>
                <a:spcPct val="115000"/>
              </a:lnSpc>
              <a:spcAft>
                <a:spcPts val="0"/>
              </a:spcAft>
            </a:pPr>
            <a:r>
              <a:rPr lang="en-US" sz="2800" b="1" i="1">
                <a:solidFill>
                  <a:schemeClr val="bg1"/>
                </a:solidFill>
                <a:ea typeface="Calibri"/>
                <a:cs typeface="Times New Roman"/>
              </a:rPr>
              <a:t>* Một số đặc điểm tiêu biểu của rừng nhiệt đới gió mùa</a:t>
            </a:r>
            <a:endParaRPr lang="en-US" sz="2800" b="1">
              <a:solidFill>
                <a:schemeClr val="bg1"/>
              </a:solidFill>
              <a:ea typeface="Calibri"/>
              <a:cs typeface="Times New Roman"/>
            </a:endParaRPr>
          </a:p>
          <a:p>
            <a:pPr algn="just">
              <a:lnSpc>
                <a:spcPct val="115000"/>
              </a:lnSpc>
              <a:spcAft>
                <a:spcPts val="0"/>
              </a:spcAft>
            </a:pPr>
            <a:r>
              <a:rPr lang="en-US" sz="2800" b="1" i="1">
                <a:solidFill>
                  <a:schemeClr val="bg1"/>
                </a:solidFill>
                <a:ea typeface="Calibri"/>
                <a:cs typeface="Times New Roman"/>
              </a:rPr>
              <a:t>- Thành phần loài: 330 loài cây, tầng giữa 2460 loài và tầng dưới là 320 loài.</a:t>
            </a:r>
            <a:endParaRPr lang="en-US" sz="2800" b="1">
              <a:solidFill>
                <a:schemeClr val="bg1"/>
              </a:solidFill>
              <a:ea typeface="Calibri"/>
              <a:cs typeface="Times New Roman"/>
            </a:endParaRPr>
          </a:p>
          <a:p>
            <a:pPr algn="just">
              <a:lnSpc>
                <a:spcPct val="115000"/>
              </a:lnSpc>
              <a:spcAft>
                <a:spcPts val="0"/>
              </a:spcAft>
            </a:pPr>
            <a:r>
              <a:rPr lang="en-US" sz="2800" b="1" i="1">
                <a:solidFill>
                  <a:schemeClr val="bg1"/>
                </a:solidFill>
                <a:ea typeface="Calibri"/>
                <a:cs typeface="Times New Roman"/>
              </a:rPr>
              <a:t>- Có nhiều hệ sinh thái khác nhau</a:t>
            </a:r>
            <a:endParaRPr lang="en-US" sz="2800" b="1">
              <a:solidFill>
                <a:schemeClr val="bg1"/>
              </a:solidFill>
              <a:ea typeface="Calibri"/>
              <a:cs typeface="Times New Roman"/>
            </a:endParaRPr>
          </a:p>
          <a:p>
            <a:pPr algn="just">
              <a:lnSpc>
                <a:spcPct val="115000"/>
              </a:lnSpc>
              <a:spcAft>
                <a:spcPts val="0"/>
              </a:spcAft>
            </a:pPr>
            <a:r>
              <a:rPr lang="en-US" sz="2800" b="1" i="1" smtClean="0">
                <a:solidFill>
                  <a:schemeClr val="bg1"/>
                </a:solidFill>
                <a:ea typeface="Calibri"/>
                <a:cs typeface="Times New Roman"/>
              </a:rPr>
              <a:t>     + </a:t>
            </a:r>
            <a:r>
              <a:rPr lang="en-US" sz="2800" b="1" i="1">
                <a:solidFill>
                  <a:schemeClr val="bg1"/>
                </a:solidFill>
                <a:ea typeface="Calibri"/>
                <a:cs typeface="Times New Roman"/>
              </a:rPr>
              <a:t>Rừng rậm xanh quanh năm.</a:t>
            </a:r>
            <a:endParaRPr lang="en-US" sz="2800" b="1">
              <a:solidFill>
                <a:schemeClr val="bg1"/>
              </a:solidFill>
              <a:ea typeface="Calibri"/>
              <a:cs typeface="Times New Roman"/>
            </a:endParaRPr>
          </a:p>
          <a:p>
            <a:pPr algn="just">
              <a:lnSpc>
                <a:spcPct val="115000"/>
              </a:lnSpc>
              <a:spcAft>
                <a:spcPts val="0"/>
              </a:spcAft>
            </a:pPr>
            <a:r>
              <a:rPr lang="en-US" sz="2800" b="1" i="1" smtClean="0">
                <a:solidFill>
                  <a:schemeClr val="bg1"/>
                </a:solidFill>
                <a:ea typeface="Calibri"/>
                <a:cs typeface="Times New Roman"/>
              </a:rPr>
              <a:t>     + </a:t>
            </a:r>
            <a:r>
              <a:rPr lang="en-US" sz="2800" b="1" i="1">
                <a:solidFill>
                  <a:schemeClr val="bg1"/>
                </a:solidFill>
                <a:ea typeface="Calibri"/>
                <a:cs typeface="Times New Roman"/>
              </a:rPr>
              <a:t>Đồng cỏ cao nhiệt đới. </a:t>
            </a:r>
            <a:endParaRPr lang="en-US" sz="2800" b="1">
              <a:solidFill>
                <a:schemeClr val="bg1"/>
              </a:solidFill>
              <a:ea typeface="Calibri"/>
              <a:cs typeface="Times New Roman"/>
            </a:endParaRPr>
          </a:p>
          <a:p>
            <a:pPr algn="just">
              <a:lnSpc>
                <a:spcPct val="115000"/>
              </a:lnSpc>
              <a:spcAft>
                <a:spcPts val="0"/>
              </a:spcAft>
            </a:pPr>
            <a:r>
              <a:rPr lang="en-US" sz="2800" b="1" i="1" smtClean="0">
                <a:solidFill>
                  <a:schemeClr val="bg1"/>
                </a:solidFill>
                <a:ea typeface="Calibri"/>
                <a:cs typeface="Times New Roman"/>
              </a:rPr>
              <a:t>     + </a:t>
            </a:r>
            <a:r>
              <a:rPr lang="en-US" sz="2800" b="1" i="1">
                <a:solidFill>
                  <a:schemeClr val="bg1"/>
                </a:solidFill>
                <a:ea typeface="Calibri"/>
                <a:cs typeface="Times New Roman"/>
              </a:rPr>
              <a:t>Rừng ngập mặn. </a:t>
            </a:r>
            <a:endParaRPr lang="en-US" sz="2800" b="1">
              <a:solidFill>
                <a:schemeClr val="bg1"/>
              </a:solidFill>
              <a:ea typeface="Calibri"/>
              <a:cs typeface="Times New Roman"/>
            </a:endParaRPr>
          </a:p>
          <a:p>
            <a:pPr algn="just">
              <a:lnSpc>
                <a:spcPct val="115000"/>
              </a:lnSpc>
              <a:spcAft>
                <a:spcPts val="0"/>
              </a:spcAft>
            </a:pPr>
            <a:r>
              <a:rPr lang="en-US" sz="2800" b="1" i="1">
                <a:solidFill>
                  <a:schemeClr val="bg1"/>
                </a:solidFill>
                <a:ea typeface="Calibri"/>
                <a:cs typeface="Times New Roman"/>
              </a:rPr>
              <a:t>- Phân bố đang dạng ở nhiều kiểu địa hình, môi trường khác nhau.</a:t>
            </a:r>
            <a:endParaRPr lang="en-US" sz="2800" b="1">
              <a:solidFill>
                <a:schemeClr val="bg1"/>
              </a:solidFill>
              <a:effectLst/>
              <a:ea typeface="Calibri"/>
              <a:cs typeface="Times New Roman"/>
            </a:endParaRPr>
          </a:p>
        </p:txBody>
      </p:sp>
    </p:spTree>
    <p:extLst>
      <p:ext uri="{BB962C8B-B14F-4D97-AF65-F5344CB8AC3E}">
        <p14:creationId xmlns:p14="http://schemas.microsoft.com/office/powerpoint/2010/main" val="1489575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3" y="0"/>
            <a:ext cx="12405353" cy="6970749"/>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204700" cy="6858000"/>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41947">
            <a:off x="-735626" y="4927599"/>
            <a:ext cx="583267" cy="409574"/>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212174">
            <a:off x="12295989" y="5663638"/>
            <a:ext cx="466376" cy="436636"/>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37701" y="991464"/>
            <a:ext cx="1487438" cy="1393212"/>
          </a:xfrm>
          <a:prstGeom prst="rect">
            <a:avLst/>
          </a:prstGeom>
        </p:spPr>
      </p:pic>
      <p:pic>
        <p:nvPicPr>
          <p:cNvPr id="6"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3269" y="731606"/>
            <a:ext cx="1997731" cy="6239144"/>
          </a:xfrm>
          <a:prstGeom prst="rect">
            <a:avLst/>
          </a:prstGeom>
        </p:spPr>
      </p:pic>
      <p:grpSp>
        <p:nvGrpSpPr>
          <p:cNvPr id="28" name="组合 27"/>
          <p:cNvGrpSpPr/>
          <p:nvPr/>
        </p:nvGrpSpPr>
        <p:grpSpPr>
          <a:xfrm>
            <a:off x="8395962" y="2087411"/>
            <a:ext cx="1354086" cy="1168595"/>
            <a:chOff x="8395962" y="2087411"/>
            <a:chExt cx="1354086" cy="1168595"/>
          </a:xfrm>
        </p:grpSpPr>
        <p:sp>
          <p:nvSpPr>
            <p:cNvPr id="18" name="圆角矩形 17"/>
            <p:cNvSpPr/>
            <p:nvPr/>
          </p:nvSpPr>
          <p:spPr>
            <a:xfrm rot="897728">
              <a:off x="8395962" y="208741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rot="854957">
              <a:off x="8587134" y="2256209"/>
              <a:ext cx="971741" cy="830997"/>
            </a:xfrm>
            <a:prstGeom prst="rect">
              <a:avLst/>
            </a:prstGeom>
            <a:noFill/>
          </p:spPr>
          <p:txBody>
            <a:bodyPr wrap="none" rtlCol="0">
              <a:spAutoFit/>
            </a:bodyPr>
            <a:lstStyle/>
            <a:p>
              <a:r>
                <a:rPr lang="en-US" altLang="zh-CN" sz="4800" dirty="0" err="1" smtClean="0">
                  <a:solidFill>
                    <a:srgbClr val="FF6900"/>
                  </a:solidFill>
                  <a:latin typeface="Arial" panose="020B0604020202020204" pitchFamily="34" charset="0"/>
                  <a:ea typeface="方正少儿简体" panose="03000509000000000000" pitchFamily="65" charset="-122"/>
                  <a:cs typeface="Arial" panose="020B0604020202020204" pitchFamily="34" charset="0"/>
                </a:rPr>
                <a:t>Cô</a:t>
              </a:r>
              <a:endParaRPr lang="zh-CN" altLang="en-US" sz="4800" dirty="0">
                <a:solidFill>
                  <a:srgbClr val="FF69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3" name="组合 2"/>
          <p:cNvGrpSpPr/>
          <p:nvPr/>
        </p:nvGrpSpPr>
        <p:grpSpPr>
          <a:xfrm>
            <a:off x="2974300" y="1678431"/>
            <a:ext cx="1446958" cy="1168595"/>
            <a:chOff x="2974300" y="1678431"/>
            <a:chExt cx="1446958" cy="1168595"/>
          </a:xfrm>
        </p:grpSpPr>
        <p:sp>
          <p:nvSpPr>
            <p:cNvPr id="15" name="圆角矩形 14"/>
            <p:cNvSpPr/>
            <p:nvPr/>
          </p:nvSpPr>
          <p:spPr>
            <a:xfrm rot="20821610">
              <a:off x="3067172" y="167843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p:nvSpPr>
          <p:spPr>
            <a:xfrm rot="20718769">
              <a:off x="2974300" y="1884762"/>
              <a:ext cx="1417376" cy="830997"/>
            </a:xfrm>
            <a:prstGeom prst="rect">
              <a:avLst/>
            </a:prstGeom>
          </p:spPr>
          <p:txBody>
            <a:bodyPr wrap="none">
              <a:spAutoFit/>
            </a:bodyPr>
            <a:lstStyle/>
            <a:p>
              <a:r>
                <a:rPr lang="en-US" altLang="zh-CN" sz="4800" dirty="0" err="1" smtClean="0">
                  <a:solidFill>
                    <a:srgbClr val="099F00"/>
                  </a:solidFill>
                  <a:latin typeface="Arial" panose="020B0604020202020204" pitchFamily="34" charset="0"/>
                  <a:ea typeface="方正少儿简体" panose="03000509000000000000" pitchFamily="65" charset="-122"/>
                  <a:cs typeface="Arial" panose="020B0604020202020204" pitchFamily="34" charset="0"/>
                </a:rPr>
                <a:t>Tạm</a:t>
              </a:r>
              <a:endParaRPr lang="zh-CN" altLang="en-US" sz="4800" dirty="0">
                <a:solidFill>
                  <a:srgbClr val="099F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14" name="组合 13"/>
          <p:cNvGrpSpPr/>
          <p:nvPr/>
        </p:nvGrpSpPr>
        <p:grpSpPr>
          <a:xfrm>
            <a:off x="4763782" y="2031260"/>
            <a:ext cx="1354086" cy="1168595"/>
            <a:chOff x="4763782" y="2031260"/>
            <a:chExt cx="1354086" cy="1168595"/>
          </a:xfrm>
        </p:grpSpPr>
        <p:sp>
          <p:nvSpPr>
            <p:cNvPr id="16" name="圆角矩形 15"/>
            <p:cNvSpPr/>
            <p:nvPr/>
          </p:nvSpPr>
          <p:spPr>
            <a:xfrm rot="897728">
              <a:off x="4763782" y="2031260"/>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rot="987423">
              <a:off x="4804224" y="2203500"/>
              <a:ext cx="1245854" cy="830997"/>
            </a:xfrm>
            <a:prstGeom prst="rect">
              <a:avLst/>
            </a:prstGeom>
          </p:spPr>
          <p:txBody>
            <a:bodyPr wrap="none">
              <a:spAutoFit/>
            </a:bodyPr>
            <a:lstStyle/>
            <a:p>
              <a:r>
                <a:rPr lang="en-US" altLang="zh-CN" sz="4800" dirty="0" err="1" smtClean="0">
                  <a:solidFill>
                    <a:srgbClr val="FFC000"/>
                  </a:solidFill>
                  <a:latin typeface="Arial" panose="020B0604020202020204" pitchFamily="34" charset="0"/>
                  <a:ea typeface="方正少儿简体" panose="03000509000000000000" pitchFamily="65" charset="-122"/>
                  <a:cs typeface="Arial" panose="020B0604020202020204" pitchFamily="34" charset="0"/>
                </a:rPr>
                <a:t>Biệt</a:t>
              </a:r>
              <a:endParaRPr lang="zh-CN" altLang="en-US" sz="4800" dirty="0">
                <a:solidFill>
                  <a:srgbClr val="FFC000"/>
                </a:solidFill>
                <a:latin typeface="Arial" panose="020B0604020202020204" pitchFamily="34" charset="0"/>
                <a:cs typeface="Arial" panose="020B0604020202020204" pitchFamily="34" charset="0"/>
              </a:endParaRPr>
            </a:p>
          </p:txBody>
        </p:sp>
      </p:grpSp>
      <p:grpSp>
        <p:nvGrpSpPr>
          <p:cNvPr id="23" name="组合 22"/>
          <p:cNvGrpSpPr/>
          <p:nvPr/>
        </p:nvGrpSpPr>
        <p:grpSpPr>
          <a:xfrm>
            <a:off x="6448378" y="1967332"/>
            <a:ext cx="1555234" cy="1168595"/>
            <a:chOff x="6448378" y="1967332"/>
            <a:chExt cx="1555234" cy="1168595"/>
          </a:xfrm>
        </p:grpSpPr>
        <p:sp>
          <p:nvSpPr>
            <p:cNvPr id="17" name="圆角矩形 16"/>
            <p:cNvSpPr/>
            <p:nvPr/>
          </p:nvSpPr>
          <p:spPr>
            <a:xfrm rot="20821610">
              <a:off x="6545751" y="1967332"/>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rot="20892565">
              <a:off x="6448378" y="2175921"/>
              <a:ext cx="1555234" cy="830997"/>
            </a:xfrm>
            <a:prstGeom prst="rect">
              <a:avLst/>
            </a:prstGeom>
          </p:spPr>
          <p:txBody>
            <a:bodyPr wrap="none">
              <a:spAutoFit/>
            </a:bodyPr>
            <a:lstStyle/>
            <a:p>
              <a:r>
                <a:rPr lang="en-US" altLang="zh-CN" sz="4800" dirty="0" err="1" smtClean="0">
                  <a:solidFill>
                    <a:srgbClr val="FF4F66"/>
                  </a:solidFill>
                  <a:latin typeface="Arial" panose="020B0604020202020204" pitchFamily="34" charset="0"/>
                  <a:ea typeface="方正少儿简体" panose="03000509000000000000" pitchFamily="65" charset="-122"/>
                  <a:cs typeface="Arial" panose="020B0604020202020204" pitchFamily="34" charset="0"/>
                </a:rPr>
                <a:t>Thầy</a:t>
              </a:r>
              <a:endParaRPr lang="zh-CN" altLang="en-US" sz="4800" dirty="0">
                <a:solidFill>
                  <a:srgbClr val="FF4F66"/>
                </a:solidFill>
                <a:latin typeface="Arial" panose="020B0604020202020204" pitchFamily="34" charset="0"/>
                <a:cs typeface="Arial" panose="020B0604020202020204" pitchFamily="34" charset="0"/>
              </a:endParaRPr>
            </a:p>
          </p:txBody>
        </p:sp>
      </p:grpSp>
      <p:sp>
        <p:nvSpPr>
          <p:cNvPr id="24" name="矩形 23"/>
          <p:cNvSpPr/>
          <p:nvPr/>
        </p:nvSpPr>
        <p:spPr>
          <a:xfrm rot="18455707">
            <a:off x="2709943" y="1804998"/>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0118966">
            <a:off x="4635925" y="1816637"/>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1119809">
            <a:off x="7357675" y="1852964"/>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rot="20691888">
            <a:off x="9084817" y="2014730"/>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272691271"/>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994820" y="403966"/>
            <a:ext cx="3731017" cy="831909"/>
            <a:chOff x="994820" y="289666"/>
            <a:chExt cx="5886671" cy="831909"/>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0" y="289666"/>
              <a:ext cx="4269734" cy="769441"/>
            </a:xfrm>
            <a:prstGeom prst="rect">
              <a:avLst/>
            </a:prstGeom>
            <a:noFill/>
          </p:spPr>
          <p:txBody>
            <a:bodyPr wrap="none" rtlCol="0">
              <a:spAutoFit/>
            </a:bodyPr>
            <a:lstStyle/>
            <a:p>
              <a:r>
                <a:rPr lang="en-US" altLang="zh-CN" sz="4400" b="1" dirty="0" smtClean="0">
                  <a:solidFill>
                    <a:srgbClr val="FF0000"/>
                  </a:solidFill>
                  <a:latin typeface="汉仪喵魂体W" panose="00020600040101010101" pitchFamily="18" charset="-122"/>
                  <a:ea typeface="汉仪喵魂体W" panose="00020600040101010101" pitchFamily="18" charset="-122"/>
                </a:rPr>
                <a:t>MỞ ĐẦU</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965" y="1235876"/>
            <a:ext cx="9541566" cy="534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606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437703" y="2959841"/>
            <a:ext cx="4459875" cy="620959"/>
            <a:chOff x="3685103" y="2338141"/>
            <a:chExt cx="4459875" cy="620959"/>
          </a:xfrm>
        </p:grpSpPr>
        <p:sp>
          <p:nvSpPr>
            <p:cNvPr id="23"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endParaRPr>
            </a:p>
          </p:txBody>
        </p:sp>
        <p:sp>
          <p:nvSpPr>
            <p:cNvPr id="25" name="文本框 24"/>
            <p:cNvSpPr txBox="1"/>
            <p:nvPr/>
          </p:nvSpPr>
          <p:spPr>
            <a:xfrm>
              <a:off x="3685103" y="2338141"/>
              <a:ext cx="4459875" cy="523220"/>
            </a:xfrm>
            <a:prstGeom prst="rect">
              <a:avLst/>
            </a:prstGeom>
            <a:noFill/>
          </p:spPr>
          <p:txBody>
            <a:bodyPr wrap="none" rtlCol="0">
              <a:spAutoFit/>
            </a:bodyPr>
            <a:lstStyle/>
            <a:p>
              <a:pPr algn="ctr"/>
              <a:r>
                <a:rPr lang="en-US" altLang="zh-CN" sz="2800" dirty="0" smtClean="0">
                  <a:solidFill>
                    <a:prstClr val="white"/>
                  </a:solidFill>
                  <a:ea typeface="汉仪喵魂体W" panose="00020600040101010101" pitchFamily="18" charset="-122"/>
                </a:rPr>
                <a:t>1. </a:t>
              </a:r>
              <a:r>
                <a:rPr lang="en-US" altLang="zh-CN" sz="2800" dirty="0" err="1" smtClean="0">
                  <a:solidFill>
                    <a:prstClr val="white"/>
                  </a:solidFill>
                  <a:ea typeface="汉仪喵魂体W" panose="00020600040101010101" pitchFamily="18" charset="-122"/>
                </a:rPr>
                <a:t>Đặc</a:t>
              </a:r>
              <a:r>
                <a:rPr lang="en-US" altLang="zh-CN" sz="2800" dirty="0" smtClean="0">
                  <a:solidFill>
                    <a:prstClr val="white"/>
                  </a:solidFill>
                  <a:ea typeface="汉仪喵魂体W" panose="00020600040101010101" pitchFamily="18" charset="-122"/>
                </a:rPr>
                <a:t> </a:t>
              </a:r>
              <a:r>
                <a:rPr lang="en-US" altLang="zh-CN" sz="2800" dirty="0" err="1" smtClean="0">
                  <a:solidFill>
                    <a:prstClr val="white"/>
                  </a:solidFill>
                  <a:ea typeface="汉仪喵魂体W" panose="00020600040101010101" pitchFamily="18" charset="-122"/>
                </a:rPr>
                <a:t>điểm</a:t>
              </a:r>
              <a:r>
                <a:rPr lang="en-US" altLang="zh-CN" sz="2800" dirty="0" smtClean="0">
                  <a:solidFill>
                    <a:prstClr val="white"/>
                  </a:solidFill>
                  <a:ea typeface="汉仪喵魂体W" panose="00020600040101010101" pitchFamily="18" charset="-122"/>
                </a:rPr>
                <a:t> </a:t>
              </a:r>
              <a:r>
                <a:rPr lang="en-US" altLang="zh-CN" sz="2800" dirty="0" err="1" smtClean="0">
                  <a:solidFill>
                    <a:prstClr val="white"/>
                  </a:solidFill>
                  <a:ea typeface="汉仪喵魂体W" panose="00020600040101010101" pitchFamily="18" charset="-122"/>
                </a:rPr>
                <a:t>rừng</a:t>
              </a:r>
              <a:r>
                <a:rPr lang="en-US" altLang="zh-CN" sz="2800" dirty="0" smtClean="0">
                  <a:solidFill>
                    <a:prstClr val="white"/>
                  </a:solidFill>
                  <a:ea typeface="汉仪喵魂体W" panose="00020600040101010101" pitchFamily="18" charset="-122"/>
                </a:rPr>
                <a:t> </a:t>
              </a:r>
              <a:r>
                <a:rPr lang="en-US" altLang="zh-CN" sz="2800" dirty="0" err="1" smtClean="0">
                  <a:solidFill>
                    <a:prstClr val="white"/>
                  </a:solidFill>
                  <a:ea typeface="汉仪喵魂体W" panose="00020600040101010101" pitchFamily="18" charset="-122"/>
                </a:rPr>
                <a:t>nhiệt</a:t>
              </a:r>
              <a:r>
                <a:rPr lang="en-US" altLang="zh-CN" sz="2800" dirty="0" smtClean="0">
                  <a:solidFill>
                    <a:prstClr val="white"/>
                  </a:solidFill>
                  <a:ea typeface="汉仪喵魂体W" panose="00020600040101010101" pitchFamily="18" charset="-122"/>
                </a:rPr>
                <a:t> </a:t>
              </a:r>
              <a:r>
                <a:rPr lang="en-US" altLang="zh-CN" sz="2800" dirty="0" err="1" smtClean="0">
                  <a:solidFill>
                    <a:prstClr val="white"/>
                  </a:solidFill>
                  <a:ea typeface="汉仪喵魂体W" panose="00020600040101010101" pitchFamily="18" charset="-122"/>
                </a:rPr>
                <a:t>đới</a:t>
              </a:r>
              <a:endParaRPr lang="zh-CN" altLang="en-US" sz="2800" dirty="0">
                <a:solidFill>
                  <a:prstClr val="white"/>
                </a:solidFill>
                <a:ea typeface="汉仪喵魂体W" panose="00020600040101010101" pitchFamily="18" charset="-122"/>
              </a:endParaRPr>
            </a:p>
          </p:txBody>
        </p:sp>
      </p:grpSp>
      <p:grpSp>
        <p:nvGrpSpPr>
          <p:cNvPr id="27" name="组合 26"/>
          <p:cNvGrpSpPr/>
          <p:nvPr/>
        </p:nvGrpSpPr>
        <p:grpSpPr>
          <a:xfrm>
            <a:off x="5638071" y="3905866"/>
            <a:ext cx="4059124" cy="573459"/>
            <a:chOff x="3885471" y="2385641"/>
            <a:chExt cx="4059124" cy="573459"/>
          </a:xfrm>
        </p:grpSpPr>
        <p:sp>
          <p:nvSpPr>
            <p:cNvPr id="28"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endParaRPr>
            </a:p>
          </p:txBody>
        </p:sp>
        <p:sp>
          <p:nvSpPr>
            <p:cNvPr id="29" name="文本框 28"/>
            <p:cNvSpPr txBox="1"/>
            <p:nvPr/>
          </p:nvSpPr>
          <p:spPr>
            <a:xfrm>
              <a:off x="3885471" y="2385641"/>
              <a:ext cx="4059124" cy="523220"/>
            </a:xfrm>
            <a:prstGeom prst="rect">
              <a:avLst/>
            </a:prstGeom>
            <a:noFill/>
          </p:spPr>
          <p:txBody>
            <a:bodyPr wrap="none" rtlCol="0">
              <a:spAutoFit/>
            </a:bodyPr>
            <a:lstStyle/>
            <a:p>
              <a:pPr algn="ctr"/>
              <a:r>
                <a:rPr lang="en-US" altLang="zh-CN" sz="2800" smtClean="0">
                  <a:solidFill>
                    <a:prstClr val="white"/>
                  </a:solidFill>
                  <a:ea typeface="汉仪喵魂体W" panose="00020600040101010101" pitchFamily="18" charset="-122"/>
                </a:rPr>
                <a:t>2. Bảo vệ rừng nhiệt đới</a:t>
              </a:r>
              <a:endParaRPr lang="zh-CN" altLang="en-US" sz="2800">
                <a:solidFill>
                  <a:prstClr val="white"/>
                </a:solidFill>
                <a:ea typeface="汉仪喵魂体W" panose="00020600040101010101" pitchFamily="18" charset="-122"/>
              </a:endParaRPr>
            </a:p>
          </p:txBody>
        </p:sp>
      </p:grpSp>
      <p:grpSp>
        <p:nvGrpSpPr>
          <p:cNvPr id="19" name="Group 15"/>
          <p:cNvGrpSpPr>
            <a:grpSpLocks noChangeAspect="1"/>
          </p:cNvGrpSpPr>
          <p:nvPr/>
        </p:nvGrpSpPr>
        <p:grpSpPr bwMode="auto">
          <a:xfrm>
            <a:off x="1277382" y="2147888"/>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3475857" y="492210"/>
            <a:ext cx="5809603" cy="646331"/>
          </a:xfrm>
          <a:prstGeom prst="rect">
            <a:avLst/>
          </a:prstGeom>
          <a:noFill/>
        </p:spPr>
        <p:txBody>
          <a:bodyPr wrap="none" rtlCol="0">
            <a:spAutoFit/>
          </a:bodyPr>
          <a:lstStyle/>
          <a:p>
            <a:pPr algn="ctr"/>
            <a:r>
              <a:rPr lang="en-US" altLang="zh-CN" sz="3600" b="1" smtClean="0">
                <a:solidFill>
                  <a:srgbClr val="FFE88B"/>
                </a:solidFill>
                <a:ea typeface="汉仪喵魂体W" panose="00020600040101010101" pitchFamily="18" charset="-122"/>
              </a:rPr>
              <a:t>BÀI 24: RỪNG NHIỆT ĐỚI</a:t>
            </a:r>
            <a:endParaRPr lang="zh-CN" altLang="en-US" sz="3600" b="1" dirty="0">
              <a:solidFill>
                <a:srgbClr val="FFE88B"/>
              </a:solidFill>
              <a:ea typeface="汉仪喵魂体W" panose="00020600040101010101" pitchFamily="18" charset="-122"/>
            </a:endParaRPr>
          </a:p>
        </p:txBody>
      </p:sp>
    </p:spTree>
    <p:extLst>
      <p:ext uri="{BB962C8B-B14F-4D97-AF65-F5344CB8AC3E}">
        <p14:creationId xmlns:p14="http://schemas.microsoft.com/office/powerpoint/2010/main" val="1656126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p:tgtEl>
                                          <p:spTgt spid="27"/>
                                        </p:tgtEl>
                                        <p:attrNameLst>
                                          <p:attrName>ppt_x</p:attrName>
                                        </p:attrNameLst>
                                      </p:cBhvr>
                                      <p:tavLst>
                                        <p:tav tm="0">
                                          <p:val>
                                            <p:strVal val="#ppt_x-#ppt_w*1.125000"/>
                                          </p:val>
                                        </p:tav>
                                        <p:tav tm="100000">
                                          <p:val>
                                            <p:strVal val="#ppt_x"/>
                                          </p:val>
                                        </p:tav>
                                      </p:tavLst>
                                    </p:anim>
                                    <p:animEffect transition="in" filter="wipe(right)">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271793" y="2959841"/>
            <a:ext cx="4791696" cy="620959"/>
            <a:chOff x="3519193" y="2338141"/>
            <a:chExt cx="4791696" cy="620959"/>
          </a:xfrm>
        </p:grpSpPr>
        <p:sp>
          <p:nvSpPr>
            <p:cNvPr id="23"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endParaRPr>
            </a:p>
          </p:txBody>
        </p:sp>
        <p:sp>
          <p:nvSpPr>
            <p:cNvPr id="25" name="文本框 24"/>
            <p:cNvSpPr txBox="1"/>
            <p:nvPr/>
          </p:nvSpPr>
          <p:spPr>
            <a:xfrm>
              <a:off x="3519193" y="2338141"/>
              <a:ext cx="4791696" cy="523220"/>
            </a:xfrm>
            <a:prstGeom prst="rect">
              <a:avLst/>
            </a:prstGeom>
            <a:noFill/>
          </p:spPr>
          <p:txBody>
            <a:bodyPr wrap="none" rtlCol="0">
              <a:spAutoFit/>
            </a:bodyPr>
            <a:lstStyle/>
            <a:p>
              <a:pPr algn="ctr"/>
              <a:r>
                <a:rPr lang="en-US" altLang="zh-CN" sz="2800" smtClean="0">
                  <a:solidFill>
                    <a:prstClr val="white"/>
                  </a:solidFill>
                  <a:latin typeface="汉仪喵魂体W" panose="00020600040101010101" pitchFamily="18" charset="-122"/>
                  <a:ea typeface="汉仪喵魂体W" panose="00020600040101010101" pitchFamily="18" charset="-122"/>
                </a:rPr>
                <a:t>1. Đặc điểm rừng nhiệt đới</a:t>
              </a:r>
              <a:endParaRPr lang="zh-CN" altLang="en-US" sz="2800" dirty="0">
                <a:solidFill>
                  <a:prstClr val="white"/>
                </a:solidFill>
                <a:latin typeface="汉仪喵魂体W" panose="00020600040101010101" pitchFamily="18" charset="-122"/>
                <a:ea typeface="汉仪喵魂体W" panose="00020600040101010101" pitchFamily="18" charset="-122"/>
              </a:endParaRPr>
            </a:p>
          </p:txBody>
        </p:sp>
      </p:grpSp>
      <p:grpSp>
        <p:nvGrpSpPr>
          <p:cNvPr id="19" name="Group 15"/>
          <p:cNvGrpSpPr>
            <a:grpSpLocks noChangeAspect="1"/>
          </p:cNvGrpSpPr>
          <p:nvPr/>
        </p:nvGrpSpPr>
        <p:grpSpPr bwMode="auto">
          <a:xfrm>
            <a:off x="1500187" y="1876653"/>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3308340" y="492210"/>
            <a:ext cx="6144631" cy="646331"/>
          </a:xfrm>
          <a:prstGeom prst="rect">
            <a:avLst/>
          </a:prstGeom>
          <a:noFill/>
        </p:spPr>
        <p:txBody>
          <a:bodyPr wrap="none" rtlCol="0">
            <a:spAutoFit/>
          </a:bodyPr>
          <a:lstStyle/>
          <a:p>
            <a:pPr lvl="0" algn="ctr"/>
            <a:r>
              <a:rPr lang="en-US" altLang="zh-CN" sz="3600" b="1">
                <a:solidFill>
                  <a:srgbClr val="FFE88B"/>
                </a:solidFill>
                <a:latin typeface="汉仪喵魂体W" panose="00020600040101010101" pitchFamily="18" charset="-122"/>
                <a:ea typeface="汉仪喵魂体W" panose="00020600040101010101" pitchFamily="18" charset="-122"/>
              </a:rPr>
              <a:t>BÀI 24: RỪNG NHIỆT ĐỚI</a:t>
            </a:r>
            <a:endParaRPr lang="zh-CN" altLang="en-US" sz="3600" b="1" dirty="0">
              <a:solidFill>
                <a:srgbClr val="FFE88B"/>
              </a:solidFill>
              <a:latin typeface="汉仪喵魂体W" panose="00020600040101010101" pitchFamily="18" charset="-122"/>
              <a:ea typeface="汉仪喵魂体W" panose="00020600040101010101" pitchFamily="18" charset="-122"/>
            </a:endParaRPr>
          </a:p>
        </p:txBody>
      </p:sp>
    </p:spTree>
    <p:extLst>
      <p:ext uri="{BB962C8B-B14F-4D97-AF65-F5344CB8AC3E}">
        <p14:creationId xmlns:p14="http://schemas.microsoft.com/office/powerpoint/2010/main" val="3508700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994821" y="639819"/>
            <a:ext cx="6294661" cy="584775"/>
            <a:chOff x="994820" y="525519"/>
            <a:chExt cx="5664588" cy="667650"/>
          </a:xfrm>
        </p:grpSpPr>
        <p:grpSp>
          <p:nvGrpSpPr>
            <p:cNvPr id="93" name="组合 92"/>
            <p:cNvGrpSpPr/>
            <p:nvPr/>
          </p:nvGrpSpPr>
          <p:grpSpPr>
            <a:xfrm>
              <a:off x="994820" y="588224"/>
              <a:ext cx="5664588" cy="533351"/>
              <a:chOff x="3532280" y="5343104"/>
              <a:chExt cx="5664588" cy="533351"/>
            </a:xfrm>
          </p:grpSpPr>
          <p:sp>
            <p:nvSpPr>
              <p:cNvPr id="95" name="Freeform 34"/>
              <p:cNvSpPr>
                <a:spLocks noEditPoints="1"/>
              </p:cNvSpPr>
              <p:nvPr/>
            </p:nvSpPr>
            <p:spPr bwMode="auto">
              <a:xfrm>
                <a:off x="8800171" y="5343104"/>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363738" y="525519"/>
              <a:ext cx="4898973" cy="667650"/>
            </a:xfrm>
            <a:prstGeom prst="rect">
              <a:avLst/>
            </a:prstGeom>
            <a:noFill/>
          </p:spPr>
          <p:txBody>
            <a:bodyPr wrap="square" rtlCol="0">
              <a:spAutoFit/>
            </a:bodyPr>
            <a:lstStyle/>
            <a:p>
              <a:r>
                <a:rPr lang="en-US" altLang="zh-CN" sz="3200" smtClean="0">
                  <a:solidFill>
                    <a:prstClr val="white"/>
                  </a:solidFill>
                  <a:ea typeface="汉仪喵魂体W" panose="00020600040101010101" pitchFamily="18" charset="-122"/>
                </a:rPr>
                <a:t>1. Đặc điểm rừng nhiệt đới</a:t>
              </a:r>
              <a:endParaRPr lang="zh-CN" altLang="en-US" sz="3200" dirty="0">
                <a:solidFill>
                  <a:prstClr val="white"/>
                </a:solidFill>
                <a:ea typeface="汉仪喵魂体W" panose="00020600040101010101" pitchFamily="18" charset="-122"/>
              </a:endParaRPr>
            </a:p>
          </p:txBody>
        </p:sp>
      </p:grpSp>
      <p:sp>
        <p:nvSpPr>
          <p:cNvPr id="104" name="TextBox 103"/>
          <p:cNvSpPr txBox="1"/>
          <p:nvPr/>
        </p:nvSpPr>
        <p:spPr>
          <a:xfrm>
            <a:off x="332509" y="2522290"/>
            <a:ext cx="7885216" cy="2357568"/>
          </a:xfrm>
          <a:prstGeom prst="rect">
            <a:avLst/>
          </a:prstGeom>
          <a:noFill/>
        </p:spPr>
        <p:txBody>
          <a:bodyPr wrap="square" rtlCol="0">
            <a:spAutoFit/>
          </a:bodyPr>
          <a:lstStyle/>
          <a:p>
            <a:pPr algn="just" fontAlgn="base">
              <a:lnSpc>
                <a:spcPct val="115000"/>
              </a:lnSpc>
            </a:pPr>
            <a:r>
              <a:rPr lang="en-US" sz="3200" b="1" dirty="0">
                <a:solidFill>
                  <a:schemeClr val="bg1"/>
                </a:solidFill>
                <a:ea typeface="Calibri"/>
                <a:cs typeface="Times New Roman"/>
              </a:rPr>
              <a:t>1. </a:t>
            </a:r>
            <a:r>
              <a:rPr lang="en-US" sz="3200" b="1" dirty="0" err="1">
                <a:solidFill>
                  <a:schemeClr val="bg1"/>
                </a:solidFill>
                <a:ea typeface="Calibri"/>
                <a:cs typeface="Times New Roman"/>
              </a:rPr>
              <a:t>Điều</a:t>
            </a:r>
            <a:r>
              <a:rPr lang="en-US" sz="3200" b="1" dirty="0">
                <a:solidFill>
                  <a:schemeClr val="bg1"/>
                </a:solidFill>
                <a:ea typeface="Calibri"/>
                <a:cs typeface="Times New Roman"/>
              </a:rPr>
              <a:t> </a:t>
            </a:r>
            <a:r>
              <a:rPr lang="en-US" sz="3200" b="1" dirty="0" err="1">
                <a:solidFill>
                  <a:schemeClr val="bg1"/>
                </a:solidFill>
                <a:ea typeface="Calibri"/>
                <a:cs typeface="Times New Roman"/>
              </a:rPr>
              <a:t>kiện</a:t>
            </a:r>
            <a:r>
              <a:rPr lang="en-US" sz="3200" b="1" dirty="0">
                <a:solidFill>
                  <a:schemeClr val="bg1"/>
                </a:solidFill>
                <a:ea typeface="Calibri"/>
                <a:cs typeface="Times New Roman"/>
              </a:rPr>
              <a:t> </a:t>
            </a:r>
            <a:r>
              <a:rPr lang="en-US" sz="3200" b="1" dirty="0" err="1">
                <a:solidFill>
                  <a:schemeClr val="bg1"/>
                </a:solidFill>
                <a:ea typeface="Calibri"/>
                <a:cs typeface="Times New Roman"/>
              </a:rPr>
              <a:t>khí</a:t>
            </a:r>
            <a:r>
              <a:rPr lang="en-US" sz="3200" b="1" dirty="0">
                <a:solidFill>
                  <a:schemeClr val="bg1"/>
                </a:solidFill>
                <a:ea typeface="Calibri"/>
                <a:cs typeface="Times New Roman"/>
              </a:rPr>
              <a:t> </a:t>
            </a:r>
            <a:r>
              <a:rPr lang="en-US" sz="3200" b="1" dirty="0" err="1">
                <a:solidFill>
                  <a:schemeClr val="bg1"/>
                </a:solidFill>
                <a:ea typeface="Calibri"/>
                <a:cs typeface="Times New Roman"/>
              </a:rPr>
              <a:t>hậu</a:t>
            </a:r>
            <a:r>
              <a:rPr lang="en-US" sz="3200" b="1" dirty="0">
                <a:solidFill>
                  <a:schemeClr val="bg1"/>
                </a:solidFill>
                <a:ea typeface="Calibri"/>
                <a:cs typeface="Times New Roman"/>
              </a:rPr>
              <a:t> ở </a:t>
            </a:r>
            <a:r>
              <a:rPr lang="en-US" sz="3200" b="1" dirty="0" err="1">
                <a:solidFill>
                  <a:schemeClr val="bg1"/>
                </a:solidFill>
                <a:ea typeface="Calibri"/>
                <a:cs typeface="Times New Roman"/>
              </a:rPr>
              <a:t>vùng</a:t>
            </a:r>
            <a:r>
              <a:rPr lang="en-US" sz="3200" b="1" dirty="0">
                <a:solidFill>
                  <a:schemeClr val="bg1"/>
                </a:solidFill>
                <a:ea typeface="Calibri"/>
                <a:cs typeface="Times New Roman"/>
              </a:rPr>
              <a:t> </a:t>
            </a:r>
            <a:r>
              <a:rPr lang="en-US" sz="3200" b="1" dirty="0" err="1">
                <a:solidFill>
                  <a:schemeClr val="bg1"/>
                </a:solidFill>
                <a:ea typeface="Calibri"/>
                <a:cs typeface="Times New Roman"/>
              </a:rPr>
              <a:t>nhiệt</a:t>
            </a:r>
            <a:r>
              <a:rPr lang="en-US" sz="3200" b="1" dirty="0">
                <a:solidFill>
                  <a:schemeClr val="bg1"/>
                </a:solidFill>
                <a:ea typeface="Calibri"/>
                <a:cs typeface="Times New Roman"/>
              </a:rPr>
              <a:t> </a:t>
            </a:r>
            <a:r>
              <a:rPr lang="en-US" sz="3200" b="1" dirty="0" err="1">
                <a:solidFill>
                  <a:schemeClr val="bg1"/>
                </a:solidFill>
                <a:ea typeface="Calibri"/>
                <a:cs typeface="Times New Roman"/>
              </a:rPr>
              <a:t>đới</a:t>
            </a:r>
            <a:r>
              <a:rPr lang="en-US" sz="3200" b="1" dirty="0">
                <a:solidFill>
                  <a:schemeClr val="bg1"/>
                </a:solidFill>
                <a:ea typeface="Calibri"/>
                <a:cs typeface="Times New Roman"/>
              </a:rPr>
              <a:t> </a:t>
            </a:r>
            <a:r>
              <a:rPr lang="en-US" sz="3200" b="1" dirty="0" err="1">
                <a:solidFill>
                  <a:schemeClr val="bg1"/>
                </a:solidFill>
                <a:ea typeface="Calibri"/>
                <a:cs typeface="Times New Roman"/>
              </a:rPr>
              <a:t>như</a:t>
            </a:r>
            <a:r>
              <a:rPr lang="en-US" sz="3200" b="1" dirty="0">
                <a:solidFill>
                  <a:schemeClr val="bg1"/>
                </a:solidFill>
                <a:ea typeface="Calibri"/>
                <a:cs typeface="Times New Roman"/>
              </a:rPr>
              <a:t> </a:t>
            </a:r>
            <a:r>
              <a:rPr lang="en-US" sz="3200" b="1" dirty="0" err="1">
                <a:solidFill>
                  <a:schemeClr val="bg1"/>
                </a:solidFill>
                <a:ea typeface="Calibri"/>
                <a:cs typeface="Times New Roman"/>
              </a:rPr>
              <a:t>thế</a:t>
            </a:r>
            <a:r>
              <a:rPr lang="en-US" sz="3200" b="1" dirty="0">
                <a:solidFill>
                  <a:schemeClr val="bg1"/>
                </a:solidFill>
                <a:ea typeface="Calibri"/>
                <a:cs typeface="Times New Roman"/>
              </a:rPr>
              <a:t> </a:t>
            </a:r>
            <a:r>
              <a:rPr lang="en-US" sz="3200" b="1" dirty="0" err="1">
                <a:solidFill>
                  <a:schemeClr val="bg1"/>
                </a:solidFill>
                <a:ea typeface="Calibri"/>
                <a:cs typeface="Times New Roman"/>
              </a:rPr>
              <a:t>nào</a:t>
            </a:r>
            <a:r>
              <a:rPr lang="en-US" sz="3200" b="1" dirty="0">
                <a:solidFill>
                  <a:schemeClr val="bg1"/>
                </a:solidFill>
                <a:ea typeface="Calibri"/>
                <a:cs typeface="Times New Roman"/>
              </a:rPr>
              <a:t>?</a:t>
            </a:r>
            <a:endParaRPr lang="en-US" sz="2400" dirty="0">
              <a:solidFill>
                <a:schemeClr val="bg1"/>
              </a:solidFill>
              <a:ea typeface="Calibri"/>
              <a:cs typeface="Times New Roman"/>
            </a:endParaRPr>
          </a:p>
          <a:p>
            <a:pPr algn="just" fontAlgn="base">
              <a:lnSpc>
                <a:spcPct val="115000"/>
              </a:lnSpc>
            </a:pPr>
            <a:r>
              <a:rPr lang="en-US" sz="3200" b="1" dirty="0">
                <a:solidFill>
                  <a:schemeClr val="bg1"/>
                </a:solidFill>
                <a:ea typeface="Calibri"/>
                <a:cs typeface="Times New Roman"/>
              </a:rPr>
              <a:t>2. </a:t>
            </a:r>
            <a:r>
              <a:rPr lang="en-US" sz="3200" b="1" dirty="0" err="1">
                <a:solidFill>
                  <a:schemeClr val="bg1"/>
                </a:solidFill>
                <a:ea typeface="Calibri"/>
                <a:cs typeface="Times New Roman"/>
              </a:rPr>
              <a:t>Có</a:t>
            </a:r>
            <a:r>
              <a:rPr lang="en-US" sz="3200" b="1" dirty="0">
                <a:solidFill>
                  <a:schemeClr val="bg1"/>
                </a:solidFill>
                <a:ea typeface="Calibri"/>
                <a:cs typeface="Times New Roman"/>
              </a:rPr>
              <a:t> </a:t>
            </a:r>
            <a:r>
              <a:rPr lang="en-US" sz="3200" b="1" dirty="0" err="1">
                <a:solidFill>
                  <a:schemeClr val="bg1"/>
                </a:solidFill>
                <a:ea typeface="Calibri"/>
                <a:cs typeface="Times New Roman"/>
              </a:rPr>
              <a:t>những</a:t>
            </a:r>
            <a:r>
              <a:rPr lang="en-US" sz="3200" b="1" dirty="0">
                <a:solidFill>
                  <a:schemeClr val="bg1"/>
                </a:solidFill>
                <a:ea typeface="Calibri"/>
                <a:cs typeface="Times New Roman"/>
              </a:rPr>
              <a:t> </a:t>
            </a:r>
            <a:r>
              <a:rPr lang="en-US" sz="3200" b="1" dirty="0" err="1">
                <a:solidFill>
                  <a:schemeClr val="bg1"/>
                </a:solidFill>
                <a:ea typeface="Calibri"/>
                <a:cs typeface="Times New Roman"/>
              </a:rPr>
              <a:t>kiểu</a:t>
            </a:r>
            <a:r>
              <a:rPr lang="en-US" sz="3200" b="1" dirty="0">
                <a:solidFill>
                  <a:schemeClr val="bg1"/>
                </a:solidFill>
                <a:ea typeface="Calibri"/>
                <a:cs typeface="Times New Roman"/>
              </a:rPr>
              <a:t> </a:t>
            </a:r>
            <a:r>
              <a:rPr lang="en-US" sz="3200" b="1" dirty="0" err="1">
                <a:solidFill>
                  <a:schemeClr val="bg1"/>
                </a:solidFill>
                <a:ea typeface="Calibri"/>
                <a:cs typeface="Times New Roman"/>
              </a:rPr>
              <a:t>rừng</a:t>
            </a:r>
            <a:r>
              <a:rPr lang="en-US" sz="3200" b="1" dirty="0">
                <a:solidFill>
                  <a:schemeClr val="bg1"/>
                </a:solidFill>
                <a:ea typeface="Calibri"/>
                <a:cs typeface="Times New Roman"/>
              </a:rPr>
              <a:t> </a:t>
            </a:r>
            <a:r>
              <a:rPr lang="en-US" sz="3200" b="1" dirty="0" err="1">
                <a:solidFill>
                  <a:schemeClr val="bg1"/>
                </a:solidFill>
                <a:ea typeface="Calibri"/>
                <a:cs typeface="Times New Roman"/>
              </a:rPr>
              <a:t>chính</a:t>
            </a:r>
            <a:r>
              <a:rPr lang="en-US" sz="3200" b="1" dirty="0">
                <a:solidFill>
                  <a:schemeClr val="bg1"/>
                </a:solidFill>
                <a:ea typeface="Calibri"/>
                <a:cs typeface="Times New Roman"/>
              </a:rPr>
              <a:t> </a:t>
            </a:r>
            <a:r>
              <a:rPr lang="en-US" sz="3200" b="1" dirty="0" err="1">
                <a:solidFill>
                  <a:schemeClr val="bg1"/>
                </a:solidFill>
                <a:ea typeface="Calibri"/>
                <a:cs typeface="Times New Roman"/>
              </a:rPr>
              <a:t>nào</a:t>
            </a:r>
            <a:r>
              <a:rPr lang="en-US" sz="3200" b="1" dirty="0">
                <a:solidFill>
                  <a:schemeClr val="bg1"/>
                </a:solidFill>
                <a:ea typeface="Calibri"/>
                <a:cs typeface="Times New Roman"/>
              </a:rPr>
              <a:t> ở </a:t>
            </a:r>
            <a:r>
              <a:rPr lang="en-US" sz="3200" b="1" dirty="0" err="1">
                <a:solidFill>
                  <a:schemeClr val="bg1"/>
                </a:solidFill>
                <a:ea typeface="Calibri"/>
                <a:cs typeface="Times New Roman"/>
              </a:rPr>
              <a:t>vùng</a:t>
            </a:r>
            <a:r>
              <a:rPr lang="en-US" sz="3200" b="1" dirty="0">
                <a:solidFill>
                  <a:schemeClr val="bg1"/>
                </a:solidFill>
                <a:ea typeface="Calibri"/>
                <a:cs typeface="Times New Roman"/>
              </a:rPr>
              <a:t> </a:t>
            </a:r>
            <a:r>
              <a:rPr lang="en-US" sz="3200" b="1" dirty="0" err="1">
                <a:solidFill>
                  <a:schemeClr val="bg1"/>
                </a:solidFill>
                <a:ea typeface="Calibri"/>
                <a:cs typeface="Times New Roman"/>
              </a:rPr>
              <a:t>nhiệt</a:t>
            </a:r>
            <a:r>
              <a:rPr lang="en-US" sz="3200" b="1" dirty="0">
                <a:solidFill>
                  <a:schemeClr val="bg1"/>
                </a:solidFill>
                <a:ea typeface="Calibri"/>
                <a:cs typeface="Times New Roman"/>
              </a:rPr>
              <a:t> </a:t>
            </a:r>
            <a:r>
              <a:rPr lang="en-US" sz="3200" b="1" dirty="0" err="1">
                <a:solidFill>
                  <a:schemeClr val="bg1"/>
                </a:solidFill>
                <a:ea typeface="Calibri"/>
                <a:cs typeface="Times New Roman"/>
              </a:rPr>
              <a:t>đới</a:t>
            </a:r>
            <a:r>
              <a:rPr lang="en-US" sz="3200" b="1" dirty="0">
                <a:solidFill>
                  <a:schemeClr val="bg1"/>
                </a:solidFill>
                <a:ea typeface="Calibri"/>
                <a:cs typeface="Times New Roman"/>
              </a:rPr>
              <a:t>?</a:t>
            </a:r>
            <a:endParaRPr lang="en-US" sz="2400" dirty="0">
              <a:solidFill>
                <a:schemeClr val="bg1"/>
              </a:solidFill>
              <a:ea typeface="Calibri"/>
              <a:cs typeface="Times New Roma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479" y="296885"/>
            <a:ext cx="3546206" cy="621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682" y="1394759"/>
            <a:ext cx="7100022" cy="1224951"/>
          </a:xfrm>
          <a:prstGeom prst="rect">
            <a:avLst/>
          </a:prstGeom>
        </p:spPr>
        <p:txBody>
          <a:bodyPr wrap="none">
            <a:spAutoFit/>
          </a:bodyPr>
          <a:lstStyle/>
          <a:p>
            <a:pPr algn="ctr" fontAlgn="base">
              <a:lnSpc>
                <a:spcPct val="115000"/>
              </a:lnSpc>
            </a:pPr>
            <a:r>
              <a:rPr lang="en-US" sz="3200" b="1">
                <a:solidFill>
                  <a:srgbClr val="FF0000"/>
                </a:solidFill>
                <a:ea typeface="Calibri"/>
                <a:cs typeface="Times New Roman"/>
              </a:rPr>
              <a:t>Nhiệm vụ 1: </a:t>
            </a:r>
            <a:endParaRPr lang="en-US" sz="3200" b="1" smtClean="0">
              <a:solidFill>
                <a:srgbClr val="FF0000"/>
              </a:solidFill>
              <a:ea typeface="Calibri"/>
              <a:cs typeface="Times New Roman"/>
            </a:endParaRPr>
          </a:p>
          <a:p>
            <a:pPr algn="ctr" fontAlgn="base">
              <a:lnSpc>
                <a:spcPct val="115000"/>
              </a:lnSpc>
            </a:pPr>
            <a:r>
              <a:rPr lang="en-US" sz="3200" b="1" smtClean="0">
                <a:solidFill>
                  <a:srgbClr val="FF0000"/>
                </a:solidFill>
                <a:ea typeface="Calibri"/>
                <a:cs typeface="Times New Roman"/>
              </a:rPr>
              <a:t>Đặc </a:t>
            </a:r>
            <a:r>
              <a:rPr lang="en-US" sz="3200" b="1">
                <a:solidFill>
                  <a:srgbClr val="FF0000"/>
                </a:solidFill>
                <a:ea typeface="Calibri"/>
                <a:cs typeface="Times New Roman"/>
              </a:rPr>
              <a:t>điểm chung của rừng nhiệt đới</a:t>
            </a:r>
            <a:endParaRPr lang="en-US" sz="3200">
              <a:solidFill>
                <a:prstClr val="black"/>
              </a:solidFill>
              <a:ea typeface="Calibri"/>
              <a:cs typeface="Times New Roman"/>
            </a:endParaRPr>
          </a:p>
        </p:txBody>
      </p:sp>
    </p:spTree>
    <p:extLst>
      <p:ext uri="{BB962C8B-B14F-4D97-AF65-F5344CB8AC3E}">
        <p14:creationId xmlns:p14="http://schemas.microsoft.com/office/powerpoint/2010/main" val="2670949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83066" y="373843"/>
            <a:ext cx="6294661" cy="584775"/>
            <a:chOff x="994820" y="525519"/>
            <a:chExt cx="5664588" cy="667650"/>
          </a:xfrm>
        </p:grpSpPr>
        <p:grpSp>
          <p:nvGrpSpPr>
            <p:cNvPr id="93" name="组合 92"/>
            <p:cNvGrpSpPr/>
            <p:nvPr/>
          </p:nvGrpSpPr>
          <p:grpSpPr>
            <a:xfrm>
              <a:off x="994820" y="588224"/>
              <a:ext cx="5664588" cy="533351"/>
              <a:chOff x="3532280" y="5343104"/>
              <a:chExt cx="5664588" cy="533351"/>
            </a:xfrm>
          </p:grpSpPr>
          <p:sp>
            <p:nvSpPr>
              <p:cNvPr id="95" name="Freeform 34"/>
              <p:cNvSpPr>
                <a:spLocks noEditPoints="1"/>
              </p:cNvSpPr>
              <p:nvPr/>
            </p:nvSpPr>
            <p:spPr bwMode="auto">
              <a:xfrm>
                <a:off x="8800171" y="5343104"/>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363738" y="525519"/>
              <a:ext cx="4898973" cy="667650"/>
            </a:xfrm>
            <a:prstGeom prst="rect">
              <a:avLst/>
            </a:prstGeom>
            <a:noFill/>
          </p:spPr>
          <p:txBody>
            <a:bodyPr wrap="square" rtlCol="0">
              <a:spAutoFit/>
            </a:bodyPr>
            <a:lstStyle/>
            <a:p>
              <a:r>
                <a:rPr lang="en-US" altLang="zh-CN" sz="3200" dirty="0" smtClean="0">
                  <a:solidFill>
                    <a:prstClr val="white"/>
                  </a:solidFill>
                  <a:ea typeface="汉仪喵魂体W" panose="00020600040101010101" pitchFamily="18" charset="-122"/>
                </a:rPr>
                <a:t>1. </a:t>
              </a:r>
              <a:r>
                <a:rPr lang="en-US" altLang="zh-CN" sz="3200" dirty="0" err="1" smtClean="0">
                  <a:solidFill>
                    <a:prstClr val="white"/>
                  </a:solidFill>
                  <a:ea typeface="汉仪喵魂体W" panose="00020600040101010101" pitchFamily="18" charset="-122"/>
                </a:rPr>
                <a:t>Đặc</a:t>
              </a:r>
              <a:r>
                <a:rPr lang="en-US" altLang="zh-CN" sz="3200" dirty="0" smtClean="0">
                  <a:solidFill>
                    <a:prstClr val="white"/>
                  </a:solidFill>
                  <a:ea typeface="汉仪喵魂体W" panose="00020600040101010101" pitchFamily="18" charset="-122"/>
                </a:rPr>
                <a:t> </a:t>
              </a:r>
              <a:r>
                <a:rPr lang="en-US" altLang="zh-CN" sz="3200" dirty="0" err="1" smtClean="0">
                  <a:solidFill>
                    <a:prstClr val="white"/>
                  </a:solidFill>
                  <a:ea typeface="汉仪喵魂体W" panose="00020600040101010101" pitchFamily="18" charset="-122"/>
                </a:rPr>
                <a:t>điểm</a:t>
              </a:r>
              <a:r>
                <a:rPr lang="en-US" altLang="zh-CN" sz="3200" dirty="0" smtClean="0">
                  <a:solidFill>
                    <a:prstClr val="white"/>
                  </a:solidFill>
                  <a:ea typeface="汉仪喵魂体W" panose="00020600040101010101" pitchFamily="18" charset="-122"/>
                </a:rPr>
                <a:t> </a:t>
              </a:r>
              <a:r>
                <a:rPr lang="en-US" altLang="zh-CN" sz="3200" dirty="0" err="1" smtClean="0">
                  <a:solidFill>
                    <a:prstClr val="white"/>
                  </a:solidFill>
                  <a:ea typeface="汉仪喵魂体W" panose="00020600040101010101" pitchFamily="18" charset="-122"/>
                </a:rPr>
                <a:t>rừng</a:t>
              </a:r>
              <a:r>
                <a:rPr lang="en-US" altLang="zh-CN" sz="3200" dirty="0" smtClean="0">
                  <a:solidFill>
                    <a:prstClr val="white"/>
                  </a:solidFill>
                  <a:ea typeface="汉仪喵魂体W" panose="00020600040101010101" pitchFamily="18" charset="-122"/>
                </a:rPr>
                <a:t> </a:t>
              </a:r>
              <a:r>
                <a:rPr lang="en-US" altLang="zh-CN" sz="3200" dirty="0" err="1" smtClean="0">
                  <a:solidFill>
                    <a:prstClr val="white"/>
                  </a:solidFill>
                  <a:ea typeface="汉仪喵魂体W" panose="00020600040101010101" pitchFamily="18" charset="-122"/>
                </a:rPr>
                <a:t>nhiệt</a:t>
              </a:r>
              <a:r>
                <a:rPr lang="en-US" altLang="zh-CN" sz="3200" dirty="0" smtClean="0">
                  <a:solidFill>
                    <a:prstClr val="white"/>
                  </a:solidFill>
                  <a:ea typeface="汉仪喵魂体W" panose="00020600040101010101" pitchFamily="18" charset="-122"/>
                </a:rPr>
                <a:t> </a:t>
              </a:r>
              <a:r>
                <a:rPr lang="en-US" altLang="zh-CN" sz="3200" dirty="0" err="1" smtClean="0">
                  <a:solidFill>
                    <a:prstClr val="white"/>
                  </a:solidFill>
                  <a:ea typeface="汉仪喵魂体W" panose="00020600040101010101" pitchFamily="18" charset="-122"/>
                </a:rPr>
                <a:t>đới</a:t>
              </a:r>
              <a:endParaRPr lang="zh-CN" altLang="en-US" sz="3200" dirty="0">
                <a:solidFill>
                  <a:prstClr val="white"/>
                </a:solidFill>
                <a:ea typeface="汉仪喵魂体W" panose="00020600040101010101" pitchFamily="18" charset="-122"/>
              </a:endParaRPr>
            </a:p>
          </p:txBody>
        </p:sp>
      </p:grpSp>
      <p:sp>
        <p:nvSpPr>
          <p:cNvPr id="2" name="Rectangle 1"/>
          <p:cNvSpPr/>
          <p:nvPr/>
        </p:nvSpPr>
        <p:spPr>
          <a:xfrm>
            <a:off x="283066" y="901257"/>
            <a:ext cx="8003970" cy="1536767"/>
          </a:xfrm>
          <a:prstGeom prst="rect">
            <a:avLst/>
          </a:prstGeom>
        </p:spPr>
        <p:txBody>
          <a:bodyPr wrap="square">
            <a:spAutoFit/>
          </a:bodyPr>
          <a:lstStyle/>
          <a:p>
            <a:pPr algn="ctr" fontAlgn="base">
              <a:lnSpc>
                <a:spcPct val="115000"/>
              </a:lnSpc>
              <a:spcAft>
                <a:spcPts val="0"/>
              </a:spcAft>
            </a:pPr>
            <a:r>
              <a:rPr lang="en-US" sz="2800" b="1" dirty="0" err="1">
                <a:solidFill>
                  <a:srgbClr val="FF0000"/>
                </a:solidFill>
                <a:ea typeface="Calibri"/>
                <a:cs typeface="Times New Roman"/>
              </a:rPr>
              <a:t>Nhiệm</a:t>
            </a:r>
            <a:r>
              <a:rPr lang="en-US" sz="2800" b="1" dirty="0">
                <a:solidFill>
                  <a:srgbClr val="FF0000"/>
                </a:solidFill>
                <a:ea typeface="Calibri"/>
                <a:cs typeface="Times New Roman"/>
              </a:rPr>
              <a:t> </a:t>
            </a:r>
            <a:r>
              <a:rPr lang="en-US" sz="2800" b="1" dirty="0" err="1">
                <a:solidFill>
                  <a:srgbClr val="FF0000"/>
                </a:solidFill>
                <a:ea typeface="Calibri"/>
                <a:cs typeface="Times New Roman"/>
              </a:rPr>
              <a:t>vụ</a:t>
            </a:r>
            <a:r>
              <a:rPr lang="en-US" sz="2800" b="1" dirty="0">
                <a:solidFill>
                  <a:srgbClr val="FF0000"/>
                </a:solidFill>
                <a:ea typeface="Calibri"/>
                <a:cs typeface="Times New Roman"/>
              </a:rPr>
              <a:t> 2: </a:t>
            </a:r>
            <a:endParaRPr lang="en-US" sz="2800" b="1" dirty="0" smtClean="0">
              <a:solidFill>
                <a:srgbClr val="FF0000"/>
              </a:solidFill>
              <a:ea typeface="Calibri"/>
              <a:cs typeface="Times New Roman"/>
            </a:endParaRPr>
          </a:p>
          <a:p>
            <a:pPr algn="ctr" fontAlgn="base">
              <a:lnSpc>
                <a:spcPct val="115000"/>
              </a:lnSpc>
              <a:spcAft>
                <a:spcPts val="0"/>
              </a:spcAft>
            </a:pPr>
            <a:r>
              <a:rPr lang="en-US" sz="2800" b="1" dirty="0" err="1" smtClean="0">
                <a:solidFill>
                  <a:srgbClr val="FF0000"/>
                </a:solidFill>
                <a:ea typeface="Calibri"/>
                <a:cs typeface="Times New Roman"/>
              </a:rPr>
              <a:t>Kiểu</a:t>
            </a:r>
            <a:r>
              <a:rPr lang="en-US" sz="2800" b="1" dirty="0" smtClean="0">
                <a:solidFill>
                  <a:srgbClr val="FF0000"/>
                </a:solidFill>
                <a:ea typeface="Calibri"/>
                <a:cs typeface="Times New Roman"/>
              </a:rPr>
              <a:t> </a:t>
            </a:r>
            <a:r>
              <a:rPr lang="en-US" sz="2800" b="1" dirty="0" err="1">
                <a:solidFill>
                  <a:srgbClr val="FF0000"/>
                </a:solidFill>
                <a:ea typeface="Calibri"/>
                <a:cs typeface="Times New Roman"/>
              </a:rPr>
              <a:t>rừng</a:t>
            </a:r>
            <a:r>
              <a:rPr lang="en-US" sz="2800" b="1" dirty="0">
                <a:solidFill>
                  <a:srgbClr val="FF0000"/>
                </a:solidFill>
                <a:ea typeface="Calibri"/>
                <a:cs typeface="Times New Roman"/>
              </a:rPr>
              <a:t> </a:t>
            </a:r>
            <a:r>
              <a:rPr lang="en-US" sz="2800" b="1" dirty="0" err="1">
                <a:solidFill>
                  <a:srgbClr val="FF0000"/>
                </a:solidFill>
                <a:ea typeface="Calibri"/>
                <a:cs typeface="Times New Roman"/>
              </a:rPr>
              <a:t>mưa</a:t>
            </a:r>
            <a:r>
              <a:rPr lang="en-US" sz="2800" b="1" dirty="0">
                <a:solidFill>
                  <a:srgbClr val="FF0000"/>
                </a:solidFill>
                <a:ea typeface="Calibri"/>
                <a:cs typeface="Times New Roman"/>
              </a:rPr>
              <a:t> </a:t>
            </a:r>
            <a:r>
              <a:rPr lang="en-US" sz="2800" b="1" dirty="0" err="1">
                <a:solidFill>
                  <a:srgbClr val="FF0000"/>
                </a:solidFill>
                <a:ea typeface="Calibri"/>
                <a:cs typeface="Times New Roman"/>
              </a:rPr>
              <a:t>nhiệt</a:t>
            </a:r>
            <a:r>
              <a:rPr lang="en-US" sz="2800" b="1" dirty="0">
                <a:solidFill>
                  <a:srgbClr val="FF0000"/>
                </a:solidFill>
                <a:ea typeface="Calibri"/>
                <a:cs typeface="Times New Roman"/>
              </a:rPr>
              <a:t> </a:t>
            </a:r>
            <a:r>
              <a:rPr lang="en-US" sz="2800" b="1" dirty="0" err="1">
                <a:solidFill>
                  <a:srgbClr val="FF0000"/>
                </a:solidFill>
                <a:ea typeface="Calibri"/>
                <a:cs typeface="Times New Roman"/>
              </a:rPr>
              <a:t>đới</a:t>
            </a:r>
            <a:r>
              <a:rPr lang="en-US" sz="2800" b="1" dirty="0">
                <a:solidFill>
                  <a:srgbClr val="FF0000"/>
                </a:solidFill>
                <a:ea typeface="Calibri"/>
                <a:cs typeface="Times New Roman"/>
              </a:rPr>
              <a:t> </a:t>
            </a:r>
            <a:r>
              <a:rPr lang="en-US" sz="2800" b="1" dirty="0" err="1">
                <a:solidFill>
                  <a:srgbClr val="FF0000"/>
                </a:solidFill>
                <a:ea typeface="Calibri"/>
                <a:cs typeface="Times New Roman"/>
              </a:rPr>
              <a:t>và</a:t>
            </a:r>
            <a:r>
              <a:rPr lang="en-US" sz="2800" b="1" dirty="0">
                <a:solidFill>
                  <a:srgbClr val="FF0000"/>
                </a:solidFill>
                <a:ea typeface="Calibri"/>
                <a:cs typeface="Times New Roman"/>
              </a:rPr>
              <a:t> </a:t>
            </a:r>
            <a:r>
              <a:rPr lang="en-US" sz="2800" b="1" dirty="0" err="1">
                <a:solidFill>
                  <a:srgbClr val="FF0000"/>
                </a:solidFill>
                <a:ea typeface="Calibri"/>
                <a:cs typeface="Times New Roman"/>
              </a:rPr>
              <a:t>rừng</a:t>
            </a:r>
            <a:r>
              <a:rPr lang="en-US" sz="2800" b="1" dirty="0">
                <a:solidFill>
                  <a:srgbClr val="FF0000"/>
                </a:solidFill>
                <a:ea typeface="Calibri"/>
                <a:cs typeface="Times New Roman"/>
              </a:rPr>
              <a:t> </a:t>
            </a:r>
            <a:r>
              <a:rPr lang="en-US" sz="2800" b="1" dirty="0" err="1">
                <a:solidFill>
                  <a:srgbClr val="FF0000"/>
                </a:solidFill>
                <a:ea typeface="Calibri"/>
                <a:cs typeface="Times New Roman"/>
              </a:rPr>
              <a:t>nhiệt</a:t>
            </a:r>
            <a:r>
              <a:rPr lang="en-US" sz="2800" b="1" dirty="0">
                <a:solidFill>
                  <a:srgbClr val="FF0000"/>
                </a:solidFill>
                <a:ea typeface="Calibri"/>
                <a:cs typeface="Times New Roman"/>
              </a:rPr>
              <a:t> </a:t>
            </a:r>
            <a:r>
              <a:rPr lang="en-US" sz="2800" b="1" dirty="0" err="1">
                <a:solidFill>
                  <a:srgbClr val="FF0000"/>
                </a:solidFill>
                <a:ea typeface="Calibri"/>
                <a:cs typeface="Times New Roman"/>
              </a:rPr>
              <a:t>đới</a:t>
            </a:r>
            <a:r>
              <a:rPr lang="en-US" sz="2800" b="1" dirty="0">
                <a:solidFill>
                  <a:srgbClr val="FF0000"/>
                </a:solidFill>
                <a:ea typeface="Calibri"/>
                <a:cs typeface="Times New Roman"/>
              </a:rPr>
              <a:t> </a:t>
            </a:r>
            <a:r>
              <a:rPr lang="en-US" sz="2800" b="1" dirty="0" err="1">
                <a:solidFill>
                  <a:srgbClr val="FF0000"/>
                </a:solidFill>
                <a:ea typeface="Calibri"/>
                <a:cs typeface="Times New Roman"/>
              </a:rPr>
              <a:t>gió</a:t>
            </a:r>
            <a:r>
              <a:rPr lang="en-US" sz="2800" b="1" dirty="0">
                <a:solidFill>
                  <a:srgbClr val="FF0000"/>
                </a:solidFill>
                <a:ea typeface="Calibri"/>
                <a:cs typeface="Times New Roman"/>
              </a:rPr>
              <a:t> </a:t>
            </a:r>
            <a:r>
              <a:rPr lang="en-US" sz="2800" b="1" dirty="0" err="1">
                <a:solidFill>
                  <a:srgbClr val="FF0000"/>
                </a:solidFill>
                <a:ea typeface="Calibri"/>
                <a:cs typeface="Times New Roman"/>
              </a:rPr>
              <a:t>mùa</a:t>
            </a:r>
            <a:endParaRPr lang="en-US" sz="2800" dirty="0">
              <a:effectLst/>
              <a:ea typeface="Calibri"/>
              <a:cs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2118512199"/>
              </p:ext>
            </p:extLst>
          </p:nvPr>
        </p:nvGraphicFramePr>
        <p:xfrm>
          <a:off x="794030" y="2548453"/>
          <a:ext cx="7231747" cy="3785616"/>
        </p:xfrm>
        <a:graphic>
          <a:graphicData uri="http://schemas.openxmlformats.org/drawingml/2006/table">
            <a:tbl>
              <a:tblPr firstRow="1" firstCol="1" bandRow="1"/>
              <a:tblGrid>
                <a:gridCol w="3615175">
                  <a:extLst>
                    <a:ext uri="{9D8B030D-6E8A-4147-A177-3AD203B41FA5}">
                      <a16:colId xmlns:a16="http://schemas.microsoft.com/office/drawing/2014/main" val="20000"/>
                    </a:ext>
                  </a:extLst>
                </a:gridCol>
                <a:gridCol w="3616572">
                  <a:extLst>
                    <a:ext uri="{9D8B030D-6E8A-4147-A177-3AD203B41FA5}">
                      <a16:colId xmlns:a16="http://schemas.microsoft.com/office/drawing/2014/main" val="20001"/>
                    </a:ext>
                  </a:extLst>
                </a:gridCol>
              </a:tblGrid>
              <a:tr h="0">
                <a:tc gridSpan="2">
                  <a:txBody>
                    <a:bodyPr/>
                    <a:lstStyle/>
                    <a:p>
                      <a:pPr algn="ctr" fontAlgn="base">
                        <a:lnSpc>
                          <a:spcPct val="115000"/>
                        </a:lnSpc>
                        <a:spcAft>
                          <a:spcPts val="0"/>
                        </a:spcAft>
                      </a:pPr>
                      <a:r>
                        <a:rPr lang="nl-NL" sz="2400" b="1">
                          <a:solidFill>
                            <a:srgbClr val="0070C0"/>
                          </a:solidFill>
                          <a:effectLst/>
                          <a:latin typeface="Times New Roman"/>
                          <a:ea typeface="Calibri"/>
                          <a:cs typeface="Times New Roman"/>
                        </a:rPr>
                        <a:t>Rừng  nhiệt đới</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just" fontAlgn="base">
                        <a:lnSpc>
                          <a:spcPct val="115000"/>
                        </a:lnSpc>
                        <a:spcAft>
                          <a:spcPts val="0"/>
                        </a:spcAft>
                      </a:pPr>
                      <a:r>
                        <a:rPr lang="nl-NL" sz="2400" b="1">
                          <a:solidFill>
                            <a:srgbClr val="0070C0"/>
                          </a:solidFill>
                          <a:effectLst/>
                          <a:latin typeface="Times New Roman"/>
                          <a:ea typeface="Calibri"/>
                          <a:cs typeface="Times New Roman"/>
                        </a:rPr>
                        <a:t>Phân bố</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2400" b="1">
                          <a:solidFill>
                            <a:srgbClr val="0070C0"/>
                          </a:solidFill>
                          <a:effectLst/>
                          <a:latin typeface="Times New Roman"/>
                          <a:ea typeface="Calibri"/>
                          <a:cs typeface="Times New Roman"/>
                        </a:rPr>
                        <a:t> </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just" fontAlgn="base">
                        <a:lnSpc>
                          <a:spcPct val="115000"/>
                        </a:lnSpc>
                        <a:spcAft>
                          <a:spcPts val="0"/>
                        </a:spcAft>
                      </a:pPr>
                      <a:r>
                        <a:rPr lang="nl-NL" sz="2400" b="1">
                          <a:solidFill>
                            <a:srgbClr val="0070C0"/>
                          </a:solidFill>
                          <a:effectLst/>
                          <a:latin typeface="Times New Roman"/>
                          <a:ea typeface="Calibri"/>
                          <a:cs typeface="Times New Roman"/>
                        </a:rPr>
                        <a:t>Nhiệt độ TB</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2400" b="1">
                          <a:solidFill>
                            <a:srgbClr val="0070C0"/>
                          </a:solidFill>
                          <a:effectLst/>
                          <a:latin typeface="Times New Roman"/>
                          <a:ea typeface="Calibri"/>
                          <a:cs typeface="Times New Roman"/>
                        </a:rPr>
                        <a:t> </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just" fontAlgn="base">
                        <a:lnSpc>
                          <a:spcPct val="115000"/>
                        </a:lnSpc>
                        <a:spcAft>
                          <a:spcPts val="0"/>
                        </a:spcAft>
                      </a:pPr>
                      <a:r>
                        <a:rPr lang="nl-NL" sz="2400" b="1">
                          <a:solidFill>
                            <a:srgbClr val="0070C0"/>
                          </a:solidFill>
                          <a:effectLst/>
                          <a:latin typeface="Times New Roman"/>
                          <a:ea typeface="Calibri"/>
                          <a:cs typeface="Times New Roman"/>
                        </a:rPr>
                        <a:t>Lượng mưa TB</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2400" b="1">
                          <a:solidFill>
                            <a:srgbClr val="0070C0"/>
                          </a:solidFill>
                          <a:effectLst/>
                          <a:latin typeface="Times New Roman"/>
                          <a:ea typeface="Calibri"/>
                          <a:cs typeface="Times New Roman"/>
                        </a:rPr>
                        <a:t> </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algn="just" fontAlgn="base">
                        <a:lnSpc>
                          <a:spcPct val="115000"/>
                        </a:lnSpc>
                        <a:spcAft>
                          <a:spcPts val="0"/>
                        </a:spcAft>
                      </a:pPr>
                      <a:r>
                        <a:rPr lang="nl-NL" sz="2400" b="1">
                          <a:solidFill>
                            <a:srgbClr val="0070C0"/>
                          </a:solidFill>
                          <a:effectLst/>
                          <a:latin typeface="Times New Roman"/>
                          <a:ea typeface="Calibri"/>
                          <a:cs typeface="Times New Roman"/>
                        </a:rPr>
                        <a:t>Động vật</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2400" b="1">
                          <a:solidFill>
                            <a:srgbClr val="0070C0"/>
                          </a:solidFill>
                          <a:effectLst/>
                          <a:latin typeface="Times New Roman"/>
                          <a:ea typeface="Calibri"/>
                          <a:cs typeface="Times New Roman"/>
                        </a:rPr>
                        <a:t> </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algn="just" fontAlgn="base">
                        <a:lnSpc>
                          <a:spcPct val="115000"/>
                        </a:lnSpc>
                        <a:spcAft>
                          <a:spcPts val="0"/>
                        </a:spcAft>
                      </a:pPr>
                      <a:r>
                        <a:rPr lang="nl-NL" sz="2400" b="1">
                          <a:solidFill>
                            <a:srgbClr val="0070C0"/>
                          </a:solidFill>
                          <a:effectLst/>
                          <a:latin typeface="Times New Roman"/>
                          <a:ea typeface="Calibri"/>
                          <a:cs typeface="Times New Roman"/>
                        </a:rPr>
                        <a:t>Thực vật</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2400" b="1">
                          <a:solidFill>
                            <a:srgbClr val="0070C0"/>
                          </a:solidFill>
                          <a:effectLst/>
                          <a:latin typeface="Times New Roman"/>
                          <a:ea typeface="Calibri"/>
                          <a:cs typeface="Times New Roman"/>
                        </a:rPr>
                        <a:t> </a:t>
                      </a: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gridSpan="2">
                  <a:txBody>
                    <a:bodyPr/>
                    <a:lstStyle/>
                    <a:p>
                      <a:pPr algn="ctr" fontAlgn="base">
                        <a:lnSpc>
                          <a:spcPct val="115000"/>
                        </a:lnSpc>
                        <a:spcAft>
                          <a:spcPts val="0"/>
                        </a:spcAft>
                      </a:pPr>
                      <a:r>
                        <a:rPr lang="nl-NL" sz="2400" b="1">
                          <a:solidFill>
                            <a:srgbClr val="0070C0"/>
                          </a:solidFill>
                          <a:effectLst/>
                          <a:latin typeface="Times New Roman"/>
                          <a:ea typeface="Calibri"/>
                          <a:cs typeface="Times New Roman"/>
                        </a:rPr>
                        <a:t>Sự khác nhau  của rừng mưa nhiệt đới và rừng nhiệt đới gió mùa</a:t>
                      </a:r>
                      <a:r>
                        <a:rPr lang="nl-NL" sz="2400" b="1" smtClean="0">
                          <a:solidFill>
                            <a:srgbClr val="0070C0"/>
                          </a:solidFill>
                          <a:effectLst/>
                          <a:latin typeface="Times New Roman"/>
                          <a:ea typeface="Calibri"/>
                          <a:cs typeface="Times New Roman"/>
                        </a:rPr>
                        <a:t>:</a:t>
                      </a:r>
                    </a:p>
                    <a:p>
                      <a:pPr algn="ctr" fontAlgn="base">
                        <a:lnSpc>
                          <a:spcPct val="115000"/>
                        </a:lnSpc>
                        <a:spcAft>
                          <a:spcPts val="0"/>
                        </a:spcAft>
                      </a:pPr>
                      <a:endParaRPr lang="en-US" sz="2400" b="1">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4" name="Rectangle 3"/>
          <p:cNvSpPr>
            <a:spLocks noChangeArrowheads="1"/>
          </p:cNvSpPr>
          <p:nvPr/>
        </p:nvSpPr>
        <p:spPr bwMode="auto">
          <a:xfrm>
            <a:off x="544324" y="1726665"/>
            <a:ext cx="748145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NL" sz="2800" b="1" dirty="0">
                <a:solidFill>
                  <a:schemeClr val="bg1"/>
                </a:solidFill>
                <a:ea typeface="Calibri" pitchFamily="34" charset="0"/>
                <a:cs typeface="Times New Roman" pitchFamily="18" charset="0"/>
              </a:rPr>
              <a:t>T</a:t>
            </a:r>
            <a:r>
              <a:rPr kumimoji="0" lang="nl-NL" sz="2800" b="1" i="0" u="none" strike="noStrike" cap="none" normalizeH="0" baseline="0" dirty="0" smtClean="0">
                <a:ln>
                  <a:noFill/>
                </a:ln>
                <a:solidFill>
                  <a:schemeClr val="bg1"/>
                </a:solidFill>
                <a:effectLst/>
                <a:ea typeface="Calibri" pitchFamily="34" charset="0"/>
                <a:cs typeface="Times New Roman" pitchFamily="18" charset="0"/>
              </a:rPr>
              <a:t>hảo luận nhóm 5’ và hoàn thành bảng sau:</a:t>
            </a:r>
            <a:endParaRPr kumimoji="0" lang="nl-NL" sz="2800" b="1" i="0" u="none" strike="noStrike" cap="none" normalizeH="0" baseline="0" dirty="0" smtClean="0">
              <a:ln>
                <a:noFill/>
              </a:ln>
              <a:solidFill>
                <a:schemeClr val="bg1"/>
              </a:solidFill>
              <a:effectLst/>
              <a:cs typeface="Times New Roman" pitchFamily="18" charset="0"/>
            </a:endParaRP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8633361" y="255092"/>
            <a:ext cx="3269672" cy="318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8645236" y="3363534"/>
            <a:ext cx="3254170" cy="317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308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83066" y="373843"/>
            <a:ext cx="6294661" cy="522068"/>
            <a:chOff x="994820" y="525519"/>
            <a:chExt cx="5664588" cy="596056"/>
          </a:xfrm>
        </p:grpSpPr>
        <p:grpSp>
          <p:nvGrpSpPr>
            <p:cNvPr id="93" name="组合 92"/>
            <p:cNvGrpSpPr/>
            <p:nvPr/>
          </p:nvGrpSpPr>
          <p:grpSpPr>
            <a:xfrm>
              <a:off x="994820" y="588224"/>
              <a:ext cx="5664588" cy="533351"/>
              <a:chOff x="3532280" y="5343104"/>
              <a:chExt cx="5664588" cy="533351"/>
            </a:xfrm>
          </p:grpSpPr>
          <p:sp>
            <p:nvSpPr>
              <p:cNvPr id="95" name="Freeform 34"/>
              <p:cNvSpPr>
                <a:spLocks noEditPoints="1"/>
              </p:cNvSpPr>
              <p:nvPr/>
            </p:nvSpPr>
            <p:spPr bwMode="auto">
              <a:xfrm>
                <a:off x="8800171" y="5343104"/>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363738" y="525519"/>
              <a:ext cx="4898973" cy="584775"/>
            </a:xfrm>
            <a:prstGeom prst="rect">
              <a:avLst/>
            </a:prstGeom>
            <a:noFill/>
          </p:spPr>
          <p:txBody>
            <a:bodyPr wrap="square" rtlCol="0">
              <a:spAutoFit/>
            </a:bodyPr>
            <a:lstStyle/>
            <a:p>
              <a:r>
                <a:rPr lang="en-US" altLang="zh-CN" sz="3200" smtClean="0">
                  <a:solidFill>
                    <a:prstClr val="white"/>
                  </a:solidFill>
                  <a:latin typeface="汉仪喵魂体W" panose="00020600040101010101" pitchFamily="18" charset="-122"/>
                  <a:ea typeface="汉仪喵魂体W" panose="00020600040101010101" pitchFamily="18" charset="-122"/>
                </a:rPr>
                <a:t>1. Đặc điểm rừng nhiệt đới</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8633361" y="255092"/>
            <a:ext cx="3269672" cy="318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8645236" y="3363534"/>
            <a:ext cx="3254170" cy="317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2579601946"/>
              </p:ext>
            </p:extLst>
          </p:nvPr>
        </p:nvGraphicFramePr>
        <p:xfrm>
          <a:off x="283066" y="1033154"/>
          <a:ext cx="8124663" cy="5356123"/>
        </p:xfrm>
        <a:graphic>
          <a:graphicData uri="http://schemas.openxmlformats.org/drawingml/2006/table">
            <a:tbl>
              <a:tblPr firstRow="1" firstCol="1" bandRow="1"/>
              <a:tblGrid>
                <a:gridCol w="1961294">
                  <a:extLst>
                    <a:ext uri="{9D8B030D-6E8A-4147-A177-3AD203B41FA5}">
                      <a16:colId xmlns:a16="http://schemas.microsoft.com/office/drawing/2014/main" val="20000"/>
                    </a:ext>
                  </a:extLst>
                </a:gridCol>
                <a:gridCol w="6163369">
                  <a:extLst>
                    <a:ext uri="{9D8B030D-6E8A-4147-A177-3AD203B41FA5}">
                      <a16:colId xmlns:a16="http://schemas.microsoft.com/office/drawing/2014/main" val="20001"/>
                    </a:ext>
                  </a:extLst>
                </a:gridCol>
              </a:tblGrid>
              <a:tr h="343260">
                <a:tc gridSpan="2">
                  <a:txBody>
                    <a:bodyPr/>
                    <a:lstStyle/>
                    <a:p>
                      <a:pPr algn="ctr" fontAlgn="base">
                        <a:lnSpc>
                          <a:spcPct val="115000"/>
                        </a:lnSpc>
                        <a:spcAft>
                          <a:spcPts val="0"/>
                        </a:spcAft>
                      </a:pPr>
                      <a:r>
                        <a:rPr lang="nl-NL" sz="2000" b="1">
                          <a:solidFill>
                            <a:srgbClr val="0070C0"/>
                          </a:solidFill>
                          <a:effectLst/>
                          <a:latin typeface="Times New Roman" pitchFamily="18" charset="0"/>
                          <a:ea typeface="Calibri"/>
                          <a:cs typeface="Times New Roman" pitchFamily="18" charset="0"/>
                        </a:rPr>
                        <a:t>Rừng  nhiệt đới</a:t>
                      </a:r>
                      <a:endParaRPr lang="en-US" sz="2000" b="1">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707567">
                <a:tc>
                  <a:txBody>
                    <a:bodyPr/>
                    <a:lstStyle/>
                    <a:p>
                      <a:pPr algn="just" fontAlgn="base">
                        <a:lnSpc>
                          <a:spcPct val="115000"/>
                        </a:lnSpc>
                        <a:spcAft>
                          <a:spcPts val="0"/>
                        </a:spcAft>
                      </a:pPr>
                      <a:r>
                        <a:rPr lang="nl-NL" sz="2000" b="1">
                          <a:solidFill>
                            <a:srgbClr val="0070C0"/>
                          </a:solidFill>
                          <a:effectLst/>
                          <a:latin typeface="Times New Roman" pitchFamily="18" charset="0"/>
                          <a:ea typeface="Calibri"/>
                          <a:cs typeface="Times New Roman" pitchFamily="18" charset="0"/>
                        </a:rPr>
                        <a:t>Phân bố</a:t>
                      </a:r>
                      <a:endParaRPr lang="en-US" sz="2000" b="1">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2000" b="1">
                          <a:solidFill>
                            <a:schemeClr val="tx1"/>
                          </a:solidFill>
                          <a:effectLst/>
                          <a:latin typeface="Times New Roman" pitchFamily="18" charset="0"/>
                          <a:ea typeface="Calibri"/>
                          <a:cs typeface="Times New Roman" pitchFamily="18" charset="0"/>
                        </a:rPr>
                        <a:t>T</a:t>
                      </a:r>
                      <a:r>
                        <a:rPr lang="vi-VN" sz="2000" b="1">
                          <a:solidFill>
                            <a:schemeClr val="tx1"/>
                          </a:solidFill>
                          <a:effectLst/>
                          <a:latin typeface="Times New Roman" pitchFamily="18" charset="0"/>
                          <a:ea typeface="Calibri"/>
                          <a:cs typeface="Times New Roman" pitchFamily="18" charset="0"/>
                        </a:rPr>
                        <a:t>ừ vùng Xích đạo đến hết vành đai nhiệt đới ở cả bán cầu Bắc và bán cầu Nam</a:t>
                      </a:r>
                      <a:endParaRPr lang="en-US" sz="2000" b="1">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5203">
                <a:tc>
                  <a:txBody>
                    <a:bodyPr/>
                    <a:lstStyle/>
                    <a:p>
                      <a:pPr algn="just" fontAlgn="base">
                        <a:lnSpc>
                          <a:spcPct val="115000"/>
                        </a:lnSpc>
                        <a:spcAft>
                          <a:spcPts val="0"/>
                        </a:spcAft>
                      </a:pPr>
                      <a:r>
                        <a:rPr lang="nl-NL" sz="2000" b="1">
                          <a:solidFill>
                            <a:srgbClr val="0070C0"/>
                          </a:solidFill>
                          <a:effectLst/>
                          <a:latin typeface="Times New Roman" pitchFamily="18" charset="0"/>
                          <a:ea typeface="Calibri"/>
                          <a:cs typeface="Times New Roman" pitchFamily="18" charset="0"/>
                        </a:rPr>
                        <a:t>Nhiệt độ TB</a:t>
                      </a:r>
                      <a:endParaRPr lang="en-US" sz="2000" b="1">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2000" b="1">
                          <a:solidFill>
                            <a:schemeClr val="tx1"/>
                          </a:solidFill>
                          <a:effectLst/>
                          <a:latin typeface="Times New Roman" pitchFamily="18" charset="0"/>
                          <a:ea typeface="Calibri"/>
                          <a:cs typeface="Times New Roman" pitchFamily="18" charset="0"/>
                        </a:rPr>
                        <a:t>N</a:t>
                      </a:r>
                      <a:r>
                        <a:rPr lang="vi-VN" sz="2000" b="1">
                          <a:solidFill>
                            <a:schemeClr val="tx1"/>
                          </a:solidFill>
                          <a:effectLst/>
                          <a:latin typeface="Times New Roman" pitchFamily="18" charset="0"/>
                          <a:ea typeface="Calibri"/>
                          <a:cs typeface="Times New Roman" pitchFamily="18" charset="0"/>
                        </a:rPr>
                        <a:t>hiệt độ trung bình năm trên 21 °</a:t>
                      </a:r>
                      <a:r>
                        <a:rPr lang="nl-NL" sz="2000" b="1">
                          <a:solidFill>
                            <a:schemeClr val="tx1"/>
                          </a:solidFill>
                          <a:effectLst/>
                          <a:latin typeface="Times New Roman" pitchFamily="18" charset="0"/>
                          <a:ea typeface="Calibri"/>
                          <a:cs typeface="Times New Roman" pitchFamily="18" charset="0"/>
                        </a:rPr>
                        <a:t>C</a:t>
                      </a:r>
                      <a:endParaRPr lang="en-US" sz="2000" b="1">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8994">
                <a:tc>
                  <a:txBody>
                    <a:bodyPr/>
                    <a:lstStyle/>
                    <a:p>
                      <a:pPr algn="just" fontAlgn="base">
                        <a:lnSpc>
                          <a:spcPct val="115000"/>
                        </a:lnSpc>
                        <a:spcAft>
                          <a:spcPts val="0"/>
                        </a:spcAft>
                      </a:pPr>
                      <a:r>
                        <a:rPr lang="nl-NL" sz="2000" b="1">
                          <a:solidFill>
                            <a:srgbClr val="0070C0"/>
                          </a:solidFill>
                          <a:effectLst/>
                          <a:latin typeface="Times New Roman" pitchFamily="18" charset="0"/>
                          <a:ea typeface="Calibri"/>
                          <a:cs typeface="Times New Roman" pitchFamily="18" charset="0"/>
                        </a:rPr>
                        <a:t>Lượng mưa TB</a:t>
                      </a:r>
                      <a:endParaRPr lang="en-US" sz="2000" b="1">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nl-NL" sz="2000" b="1">
                          <a:solidFill>
                            <a:schemeClr val="tx1"/>
                          </a:solidFill>
                          <a:effectLst/>
                          <a:latin typeface="Times New Roman" pitchFamily="18" charset="0"/>
                          <a:ea typeface="Calibri"/>
                          <a:cs typeface="Times New Roman" pitchFamily="18" charset="0"/>
                        </a:rPr>
                        <a:t>L</a:t>
                      </a:r>
                      <a:r>
                        <a:rPr lang="vi-VN" sz="2000" b="1">
                          <a:solidFill>
                            <a:schemeClr val="tx1"/>
                          </a:solidFill>
                          <a:effectLst/>
                          <a:latin typeface="Times New Roman" pitchFamily="18" charset="0"/>
                          <a:ea typeface="Calibri"/>
                          <a:cs typeface="Times New Roman" pitchFamily="18" charset="0"/>
                        </a:rPr>
                        <a:t>ượng mưa trung bình năm trên 1 700 mm</a:t>
                      </a:r>
                      <a:endParaRPr lang="en-US" sz="2000" b="1">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76141">
                <a:tc>
                  <a:txBody>
                    <a:bodyPr/>
                    <a:lstStyle/>
                    <a:p>
                      <a:pPr algn="just" fontAlgn="base">
                        <a:lnSpc>
                          <a:spcPct val="115000"/>
                        </a:lnSpc>
                        <a:spcAft>
                          <a:spcPts val="0"/>
                        </a:spcAft>
                      </a:pPr>
                      <a:r>
                        <a:rPr lang="nl-NL" sz="2000" b="1">
                          <a:solidFill>
                            <a:srgbClr val="0070C0"/>
                          </a:solidFill>
                          <a:effectLst/>
                          <a:latin typeface="Times New Roman" pitchFamily="18" charset="0"/>
                          <a:ea typeface="Calibri"/>
                          <a:cs typeface="Times New Roman" pitchFamily="18" charset="0"/>
                        </a:rPr>
                        <a:t>Động vật</a:t>
                      </a:r>
                      <a:endParaRPr lang="en-US" sz="2000" b="1">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vi-VN" sz="2000" b="1">
                          <a:solidFill>
                            <a:schemeClr val="tx1"/>
                          </a:solidFill>
                          <a:effectLst/>
                          <a:latin typeface="Times New Roman" pitchFamily="18" charset="0"/>
                          <a:ea typeface="Calibri"/>
                          <a:cs typeface="Times New Roman" pitchFamily="18" charset="0"/>
                        </a:rPr>
                        <a:t>Động vật rất phong phú, nhiều loài sống trên cây, leo trèo giỏi như khỉ, vượn,... nhiều loài chim ăn quả có màu sắc sặc sỡ</a:t>
                      </a:r>
                      <a:endParaRPr lang="en-US" sz="2000" b="1">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076141">
                <a:tc>
                  <a:txBody>
                    <a:bodyPr/>
                    <a:lstStyle/>
                    <a:p>
                      <a:pPr algn="just" fontAlgn="base">
                        <a:lnSpc>
                          <a:spcPct val="115000"/>
                        </a:lnSpc>
                        <a:spcAft>
                          <a:spcPts val="0"/>
                        </a:spcAft>
                      </a:pPr>
                      <a:r>
                        <a:rPr lang="nl-NL" sz="2000" b="1">
                          <a:solidFill>
                            <a:srgbClr val="0070C0"/>
                          </a:solidFill>
                          <a:effectLst/>
                          <a:latin typeface="Times New Roman" pitchFamily="18" charset="0"/>
                          <a:ea typeface="Calibri"/>
                          <a:cs typeface="Times New Roman" pitchFamily="18" charset="0"/>
                        </a:rPr>
                        <a:t>Thực vật</a:t>
                      </a:r>
                      <a:endParaRPr lang="en-US" sz="2000" b="1">
                        <a:solidFill>
                          <a:srgbClr val="0070C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base">
                        <a:lnSpc>
                          <a:spcPct val="115000"/>
                        </a:lnSpc>
                        <a:spcAft>
                          <a:spcPts val="0"/>
                        </a:spcAft>
                      </a:pPr>
                      <a:r>
                        <a:rPr lang="vi-VN" sz="2000" b="1">
                          <a:solidFill>
                            <a:schemeClr val="tx1"/>
                          </a:solidFill>
                          <a:effectLst/>
                          <a:latin typeface="Times New Roman" pitchFamily="18" charset="0"/>
                          <a:ea typeface="Calibri"/>
                          <a:cs typeface="Times New Roman" pitchFamily="18" charset="0"/>
                        </a:rPr>
                        <a:t>Rừng gồm nhiều tầng: trong rừng có nhiều loài cây thân gỗ, dây leo chẳng chịt; phong lan, tầm gửi, địa y bám trên thân cây</a:t>
                      </a:r>
                      <a:endParaRPr lang="en-US" sz="2000" b="1">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444714">
                <a:tc gridSpan="2">
                  <a:txBody>
                    <a:bodyPr/>
                    <a:lstStyle/>
                    <a:p>
                      <a:pPr algn="ctr" fontAlgn="base">
                        <a:lnSpc>
                          <a:spcPct val="115000"/>
                        </a:lnSpc>
                        <a:spcAft>
                          <a:spcPts val="0"/>
                        </a:spcAft>
                      </a:pPr>
                      <a:r>
                        <a:rPr lang="nl-NL" sz="2000" b="1">
                          <a:solidFill>
                            <a:srgbClr val="0070C0"/>
                          </a:solidFill>
                          <a:effectLst/>
                          <a:latin typeface="Times New Roman" pitchFamily="18" charset="0"/>
                          <a:ea typeface="Calibri"/>
                          <a:cs typeface="Times New Roman" pitchFamily="18" charset="0"/>
                        </a:rPr>
                        <a:t>Sự khác nhau  của rừng mưa nhiệt đới và rừng nhiệt đới gió mùa:</a:t>
                      </a:r>
                      <a:endParaRPr lang="en-US" sz="2000" b="1">
                        <a:solidFill>
                          <a:srgbClr val="0070C0"/>
                        </a:solidFill>
                        <a:effectLst/>
                        <a:latin typeface="Times New Roman" pitchFamily="18" charset="0"/>
                        <a:ea typeface="Calibri"/>
                        <a:cs typeface="Times New Roman" pitchFamily="18" charset="0"/>
                      </a:endParaRPr>
                    </a:p>
                    <a:p>
                      <a:pPr algn="just" fontAlgn="base">
                        <a:lnSpc>
                          <a:spcPct val="115000"/>
                        </a:lnSpc>
                        <a:spcAft>
                          <a:spcPts val="0"/>
                        </a:spcAft>
                      </a:pPr>
                      <a:r>
                        <a:rPr lang="nl-NL" sz="2000" b="1">
                          <a:solidFill>
                            <a:schemeClr val="tx1"/>
                          </a:solidFill>
                          <a:effectLst/>
                          <a:latin typeface="Times New Roman" pitchFamily="18" charset="0"/>
                          <a:ea typeface="Calibri"/>
                          <a:cs typeface="Times New Roman" pitchFamily="18" charset="0"/>
                        </a:rPr>
                        <a:t>- Ít tầng hơn</a:t>
                      </a:r>
                      <a:endParaRPr lang="en-US" sz="2000" b="1">
                        <a:solidFill>
                          <a:schemeClr val="tx1"/>
                        </a:solidFill>
                        <a:effectLst/>
                        <a:latin typeface="Times New Roman" pitchFamily="18" charset="0"/>
                        <a:ea typeface="Calibri"/>
                        <a:cs typeface="Times New Roman" pitchFamily="18" charset="0"/>
                      </a:endParaRPr>
                    </a:p>
                    <a:p>
                      <a:pPr algn="just" fontAlgn="base">
                        <a:lnSpc>
                          <a:spcPct val="115000"/>
                        </a:lnSpc>
                        <a:spcAft>
                          <a:spcPts val="0"/>
                        </a:spcAft>
                      </a:pPr>
                      <a:r>
                        <a:rPr lang="nl-NL" sz="2000" b="1">
                          <a:solidFill>
                            <a:schemeClr val="tx1"/>
                          </a:solidFill>
                          <a:effectLst/>
                          <a:latin typeface="Times New Roman" pitchFamily="18" charset="0"/>
                          <a:ea typeface="Calibri"/>
                          <a:cs typeface="Times New Roman" pitchFamily="18" charset="0"/>
                        </a:rPr>
                        <a:t>- Phần lớn cây trong rừng bị rụng lá về mùa khô</a:t>
                      </a:r>
                      <a:endParaRPr lang="en-US" sz="2000" b="1">
                        <a:solidFill>
                          <a:schemeClr val="tx1"/>
                        </a:solidFill>
                        <a:effectLst/>
                        <a:latin typeface="Times New Roman" pitchFamily="18" charset="0"/>
                        <a:ea typeface="Calibri"/>
                        <a:cs typeface="Times New Roman" pitchFamily="18" charset="0"/>
                      </a:endParaRPr>
                    </a:p>
                    <a:p>
                      <a:pPr algn="just" fontAlgn="base">
                        <a:lnSpc>
                          <a:spcPct val="115000"/>
                        </a:lnSpc>
                        <a:spcAft>
                          <a:spcPts val="0"/>
                        </a:spcAft>
                      </a:pPr>
                      <a:r>
                        <a:rPr lang="nl-NL" sz="2000" b="1">
                          <a:solidFill>
                            <a:schemeClr val="tx1"/>
                          </a:solidFill>
                          <a:effectLst/>
                          <a:latin typeface="Times New Roman" pitchFamily="18" charset="0"/>
                          <a:ea typeface="Calibri"/>
                          <a:cs typeface="Times New Roman" pitchFamily="18" charset="0"/>
                        </a:rPr>
                        <a:t>- Rừng thoáng và không ẩm ướt bằng rừng mưa nhiệt đới</a:t>
                      </a:r>
                      <a:endParaRPr lang="en-US" sz="2000" b="1">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23937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5509028" y="3905866"/>
            <a:ext cx="4317209" cy="573459"/>
            <a:chOff x="3756428" y="2385641"/>
            <a:chExt cx="4317209" cy="573459"/>
          </a:xfrm>
        </p:grpSpPr>
        <p:sp>
          <p:nvSpPr>
            <p:cNvPr id="28"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endParaRPr>
            </a:p>
          </p:txBody>
        </p:sp>
        <p:sp>
          <p:nvSpPr>
            <p:cNvPr id="29" name="文本框 28"/>
            <p:cNvSpPr txBox="1"/>
            <p:nvPr/>
          </p:nvSpPr>
          <p:spPr>
            <a:xfrm>
              <a:off x="3756428" y="2385641"/>
              <a:ext cx="4317209" cy="523220"/>
            </a:xfrm>
            <a:prstGeom prst="rect">
              <a:avLst/>
            </a:prstGeom>
            <a:noFill/>
          </p:spPr>
          <p:txBody>
            <a:bodyPr wrap="none" rtlCol="0">
              <a:spAutoFit/>
            </a:bodyPr>
            <a:lstStyle/>
            <a:p>
              <a:pPr algn="ctr"/>
              <a:r>
                <a:rPr lang="en-US" altLang="zh-CN" sz="2800" smtClean="0">
                  <a:solidFill>
                    <a:prstClr val="white"/>
                  </a:solidFill>
                  <a:latin typeface="汉仪喵魂体W" panose="00020600040101010101" pitchFamily="18" charset="-122"/>
                  <a:ea typeface="汉仪喵魂体W" panose="00020600040101010101" pitchFamily="18" charset="-122"/>
                </a:rPr>
                <a:t>2. Bảo vệ rừng nhiệt đới</a:t>
              </a:r>
              <a:endParaRPr lang="zh-CN" altLang="en-US" sz="2800">
                <a:solidFill>
                  <a:prstClr val="white"/>
                </a:solidFill>
                <a:latin typeface="汉仪喵魂体W" panose="00020600040101010101" pitchFamily="18" charset="-122"/>
                <a:ea typeface="汉仪喵魂体W" panose="00020600040101010101" pitchFamily="18" charset="-122"/>
              </a:endParaRPr>
            </a:p>
          </p:txBody>
        </p:sp>
      </p:grpSp>
      <p:grpSp>
        <p:nvGrpSpPr>
          <p:cNvPr id="19" name="Group 15"/>
          <p:cNvGrpSpPr>
            <a:grpSpLocks noChangeAspect="1"/>
          </p:cNvGrpSpPr>
          <p:nvPr/>
        </p:nvGrpSpPr>
        <p:grpSpPr bwMode="auto">
          <a:xfrm>
            <a:off x="2568575" y="2239963"/>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3308340" y="492210"/>
            <a:ext cx="6144631" cy="646331"/>
          </a:xfrm>
          <a:prstGeom prst="rect">
            <a:avLst/>
          </a:prstGeom>
          <a:noFill/>
        </p:spPr>
        <p:txBody>
          <a:bodyPr wrap="none" rtlCol="0">
            <a:spAutoFit/>
          </a:bodyPr>
          <a:lstStyle/>
          <a:p>
            <a:pPr lvl="0" algn="ctr"/>
            <a:r>
              <a:rPr lang="en-US" altLang="zh-CN" sz="3600" b="1">
                <a:solidFill>
                  <a:srgbClr val="FFE88B"/>
                </a:solidFill>
                <a:latin typeface="汉仪喵魂体W" panose="00020600040101010101" pitchFamily="18" charset="-122"/>
                <a:ea typeface="汉仪喵魂体W" panose="00020600040101010101" pitchFamily="18" charset="-122"/>
              </a:rPr>
              <a:t>BÀI 24: RỪNG NHIỆT ĐỚI</a:t>
            </a:r>
            <a:endParaRPr lang="zh-CN" altLang="en-US" sz="3600" b="1" dirty="0">
              <a:solidFill>
                <a:srgbClr val="FFE88B"/>
              </a:solidFill>
              <a:latin typeface="汉仪喵魂体W" panose="00020600040101010101" pitchFamily="18" charset="-122"/>
              <a:ea typeface="汉仪喵魂体W" panose="00020600040101010101" pitchFamily="18" charset="-122"/>
            </a:endParaRPr>
          </a:p>
        </p:txBody>
      </p:sp>
    </p:spTree>
    <p:extLst>
      <p:ext uri="{BB962C8B-B14F-4D97-AF65-F5344CB8AC3E}">
        <p14:creationId xmlns:p14="http://schemas.microsoft.com/office/powerpoint/2010/main" val="1741460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5966935" cy="584775"/>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94" name="文本框 93"/>
            <p:cNvSpPr txBox="1"/>
            <p:nvPr/>
          </p:nvSpPr>
          <p:spPr>
            <a:xfrm>
              <a:off x="1407455" y="496392"/>
              <a:ext cx="4808457" cy="625183"/>
            </a:xfrm>
            <a:prstGeom prst="rect">
              <a:avLst/>
            </a:prstGeom>
            <a:noFill/>
          </p:spPr>
          <p:txBody>
            <a:bodyPr wrap="square" rtlCol="0">
              <a:spAutoFit/>
            </a:bodyPr>
            <a:lstStyle/>
            <a:p>
              <a:r>
                <a:rPr lang="en-US" altLang="zh-CN" sz="3200" dirty="0">
                  <a:solidFill>
                    <a:schemeClr val="bg1"/>
                  </a:solidFill>
                  <a:ea typeface="汉仪喵魂体W" panose="00020600040101010101" pitchFamily="18" charset="-122"/>
                </a:rPr>
                <a:t>2</a:t>
              </a:r>
              <a:r>
                <a:rPr lang="en-US" altLang="zh-CN" sz="3200" dirty="0" smtClean="0">
                  <a:solidFill>
                    <a:schemeClr val="bg1"/>
                  </a:solidFill>
                  <a:ea typeface="汉仪喵魂体W" panose="00020600040101010101" pitchFamily="18" charset="-122"/>
                </a:rPr>
                <a:t>. </a:t>
              </a:r>
              <a:r>
                <a:rPr lang="en-US" altLang="zh-CN" sz="3200" dirty="0" err="1" smtClean="0">
                  <a:solidFill>
                    <a:schemeClr val="bg1"/>
                  </a:solidFill>
                  <a:ea typeface="汉仪喵魂体W" panose="00020600040101010101" pitchFamily="18" charset="-122"/>
                </a:rPr>
                <a:t>Bảo</a:t>
              </a:r>
              <a:r>
                <a:rPr lang="en-US" altLang="zh-CN" sz="3200" dirty="0" smtClean="0">
                  <a:solidFill>
                    <a:schemeClr val="bg1"/>
                  </a:solidFill>
                  <a:ea typeface="汉仪喵魂体W" panose="00020600040101010101" pitchFamily="18" charset="-122"/>
                </a:rPr>
                <a:t> </a:t>
              </a:r>
              <a:r>
                <a:rPr lang="en-US" altLang="zh-CN" sz="3200" dirty="0" err="1" smtClean="0">
                  <a:solidFill>
                    <a:schemeClr val="bg1"/>
                  </a:solidFill>
                  <a:ea typeface="汉仪喵魂体W" panose="00020600040101010101" pitchFamily="18" charset="-122"/>
                </a:rPr>
                <a:t>vệ</a:t>
              </a:r>
              <a:r>
                <a:rPr lang="en-US" altLang="zh-CN" sz="3200" dirty="0" smtClean="0">
                  <a:solidFill>
                    <a:schemeClr val="bg1"/>
                  </a:solidFill>
                  <a:ea typeface="汉仪喵魂体W" panose="00020600040101010101" pitchFamily="18" charset="-122"/>
                </a:rPr>
                <a:t> </a:t>
              </a:r>
              <a:r>
                <a:rPr lang="en-US" altLang="zh-CN" sz="3200" dirty="0" err="1" smtClean="0">
                  <a:solidFill>
                    <a:schemeClr val="bg1"/>
                  </a:solidFill>
                  <a:ea typeface="汉仪喵魂体W" panose="00020600040101010101" pitchFamily="18" charset="-122"/>
                </a:rPr>
                <a:t>rừng</a:t>
              </a:r>
              <a:r>
                <a:rPr lang="en-US" altLang="zh-CN" sz="3200" dirty="0" smtClean="0">
                  <a:solidFill>
                    <a:schemeClr val="bg1"/>
                  </a:solidFill>
                  <a:ea typeface="汉仪喵魂体W" panose="00020600040101010101" pitchFamily="18" charset="-122"/>
                </a:rPr>
                <a:t> </a:t>
              </a:r>
              <a:r>
                <a:rPr lang="en-US" altLang="zh-CN" sz="3200" dirty="0" err="1" smtClean="0">
                  <a:solidFill>
                    <a:schemeClr val="bg1"/>
                  </a:solidFill>
                  <a:ea typeface="汉仪喵魂体W" panose="00020600040101010101" pitchFamily="18" charset="-122"/>
                </a:rPr>
                <a:t>nhiệt</a:t>
              </a:r>
              <a:r>
                <a:rPr lang="en-US" altLang="zh-CN" sz="3200" dirty="0" smtClean="0">
                  <a:solidFill>
                    <a:schemeClr val="bg1"/>
                  </a:solidFill>
                  <a:ea typeface="汉仪喵魂体W" panose="00020600040101010101" pitchFamily="18" charset="-122"/>
                </a:rPr>
                <a:t> </a:t>
              </a:r>
              <a:r>
                <a:rPr lang="en-US" altLang="zh-CN" sz="3200" dirty="0" err="1" smtClean="0">
                  <a:solidFill>
                    <a:schemeClr val="bg1"/>
                  </a:solidFill>
                  <a:ea typeface="汉仪喵魂体W" panose="00020600040101010101" pitchFamily="18" charset="-122"/>
                </a:rPr>
                <a:t>đới</a:t>
              </a:r>
              <a:endParaRPr lang="zh-CN" altLang="en-US" sz="3200" dirty="0">
                <a:solidFill>
                  <a:schemeClr val="bg1"/>
                </a:solidFill>
                <a:ea typeface="汉仪喵魂体W" panose="00020600040101010101" pitchFamily="18" charset="-122"/>
              </a:endParaRPr>
            </a:p>
          </p:txBody>
        </p:sp>
      </p:grpSp>
      <p:sp>
        <p:nvSpPr>
          <p:cNvPr id="104" name="TextBox 103"/>
          <p:cNvSpPr txBox="1"/>
          <p:nvPr/>
        </p:nvSpPr>
        <p:spPr>
          <a:xfrm>
            <a:off x="623571" y="1594797"/>
            <a:ext cx="6293921" cy="2923877"/>
          </a:xfrm>
          <a:prstGeom prst="rect">
            <a:avLst/>
          </a:prstGeom>
          <a:noFill/>
        </p:spPr>
        <p:txBody>
          <a:bodyPr wrap="square" rtlCol="0">
            <a:spAutoFit/>
          </a:bodyPr>
          <a:lstStyle/>
          <a:p>
            <a:pPr algn="just" fontAlgn="base">
              <a:lnSpc>
                <a:spcPct val="115000"/>
              </a:lnSpc>
              <a:spcAft>
                <a:spcPts val="0"/>
              </a:spcAft>
            </a:pPr>
            <a:r>
              <a:rPr lang="nl-NL" sz="3200" dirty="0">
                <a:solidFill>
                  <a:schemeClr val="bg1"/>
                </a:solidFill>
                <a:ea typeface="Calibri"/>
                <a:cs typeface="Times New Roman"/>
              </a:rPr>
              <a:t>HS thảo luận cặp </a:t>
            </a:r>
            <a:r>
              <a:rPr lang="nl-NL" sz="3200" dirty="0" smtClean="0">
                <a:solidFill>
                  <a:schemeClr val="bg1"/>
                </a:solidFill>
                <a:ea typeface="Calibri"/>
                <a:cs typeface="Times New Roman"/>
              </a:rPr>
              <a:t>đôi 5’ </a:t>
            </a:r>
            <a:r>
              <a:rPr lang="nl-NL" sz="3200" dirty="0">
                <a:solidFill>
                  <a:schemeClr val="bg1"/>
                </a:solidFill>
                <a:ea typeface="Calibri"/>
                <a:cs typeface="Times New Roman"/>
              </a:rPr>
              <a:t>các nội dung:</a:t>
            </a:r>
            <a:endParaRPr lang="en-US" sz="3200" dirty="0">
              <a:solidFill>
                <a:schemeClr val="bg1"/>
              </a:solidFill>
              <a:ea typeface="Calibri"/>
              <a:cs typeface="Times New Roman"/>
            </a:endParaRPr>
          </a:p>
          <a:p>
            <a:pPr algn="just" fontAlgn="base">
              <a:lnSpc>
                <a:spcPct val="115000"/>
              </a:lnSpc>
              <a:spcAft>
                <a:spcPts val="0"/>
              </a:spcAft>
            </a:pPr>
            <a:r>
              <a:rPr lang="nl-NL" sz="3200" dirty="0">
                <a:solidFill>
                  <a:schemeClr val="bg1"/>
                </a:solidFill>
                <a:ea typeface="Calibri"/>
                <a:cs typeface="Times New Roman"/>
              </a:rPr>
              <a:t>1. Vai trò của rừng nhiệt đới.</a:t>
            </a:r>
            <a:endParaRPr lang="en-US" sz="3200" dirty="0">
              <a:solidFill>
                <a:schemeClr val="bg1"/>
              </a:solidFill>
              <a:ea typeface="Calibri"/>
              <a:cs typeface="Times New Roman"/>
            </a:endParaRPr>
          </a:p>
          <a:p>
            <a:pPr algn="just" fontAlgn="base">
              <a:lnSpc>
                <a:spcPct val="115000"/>
              </a:lnSpc>
              <a:spcAft>
                <a:spcPts val="0"/>
              </a:spcAft>
            </a:pPr>
            <a:r>
              <a:rPr lang="nl-NL" sz="3200" dirty="0">
                <a:solidFill>
                  <a:schemeClr val="bg1"/>
                </a:solidFill>
                <a:ea typeface="Calibri"/>
                <a:cs typeface="Times New Roman"/>
              </a:rPr>
              <a:t>2. Hiện trạng rừng nhiệt đới.</a:t>
            </a:r>
            <a:endParaRPr lang="en-US" sz="3200" dirty="0">
              <a:solidFill>
                <a:schemeClr val="bg1"/>
              </a:solidFill>
              <a:ea typeface="Calibri"/>
              <a:cs typeface="Times New Roman"/>
            </a:endParaRPr>
          </a:p>
          <a:p>
            <a:pPr algn="just" fontAlgn="base">
              <a:lnSpc>
                <a:spcPct val="115000"/>
              </a:lnSpc>
              <a:spcAft>
                <a:spcPts val="0"/>
              </a:spcAft>
            </a:pPr>
            <a:r>
              <a:rPr lang="nl-NL" sz="3200" dirty="0">
                <a:solidFill>
                  <a:schemeClr val="bg1"/>
                </a:solidFill>
                <a:ea typeface="Calibri"/>
                <a:cs typeface="Times New Roman"/>
              </a:rPr>
              <a:t>3. Các giải pháp bảo vệ </a:t>
            </a:r>
            <a:r>
              <a:rPr lang="nl-NL" sz="3200" dirty="0" smtClean="0">
                <a:solidFill>
                  <a:schemeClr val="bg1"/>
                </a:solidFill>
                <a:ea typeface="Calibri"/>
                <a:cs typeface="Times New Roman"/>
              </a:rPr>
              <a:t>rừng.</a:t>
            </a:r>
            <a:endParaRPr lang="en-US" sz="3200" dirty="0">
              <a:solidFill>
                <a:schemeClr val="bg1"/>
              </a:solidFill>
              <a:effectLst/>
              <a:ea typeface="Calibri"/>
              <a:cs typeface="Times New Roman"/>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673" y="322262"/>
            <a:ext cx="3541712" cy="621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13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828</Words>
  <Application>Microsoft Office PowerPoint</Application>
  <PresentationFormat>Widescreen</PresentationFormat>
  <Paragraphs>117</Paragraphs>
  <Slides>18</Slides>
  <Notes>17</Notes>
  <HiddenSlides>0</HiddenSlides>
  <MMClips>2</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微软雅黑</vt:lpstr>
      <vt:lpstr>宋体</vt:lpstr>
      <vt:lpstr>方正少儿简体</vt:lpstr>
      <vt:lpstr>汉仪喵魂体W</vt:lpstr>
      <vt:lpstr>Arial</vt:lpstr>
      <vt:lpstr>Calibri</vt:lpstr>
      <vt:lpstr>Calibri Light</vt:lpstr>
      <vt:lpstr>Times New Roman</vt:lpstr>
      <vt:lpstr>Office Theme</vt:lpstr>
      <vt:lpstr>包图主题2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91</cp:revision>
  <dcterms:created xsi:type="dcterms:W3CDTF">2020-11-02T15:38:20Z</dcterms:created>
  <dcterms:modified xsi:type="dcterms:W3CDTF">2025-03-24T04:22:08Z</dcterms:modified>
</cp:coreProperties>
</file>