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4"/>
  </p:notesMasterIdLst>
  <p:sldIdLst>
    <p:sldId id="258" r:id="rId5"/>
    <p:sldId id="296" r:id="rId6"/>
    <p:sldId id="260" r:id="rId7"/>
    <p:sldId id="351" r:id="rId8"/>
    <p:sldId id="354" r:id="rId9"/>
    <p:sldId id="355" r:id="rId10"/>
    <p:sldId id="300" r:id="rId11"/>
    <p:sldId id="298" r:id="rId12"/>
    <p:sldId id="299" r:id="rId13"/>
    <p:sldId id="303" r:id="rId14"/>
    <p:sldId id="301" r:id="rId15"/>
    <p:sldId id="304" r:id="rId16"/>
    <p:sldId id="302" r:id="rId17"/>
    <p:sldId id="356" r:id="rId18"/>
    <p:sldId id="274" r:id="rId19"/>
    <p:sldId id="357" r:id="rId20"/>
    <p:sldId id="277" r:id="rId21"/>
    <p:sldId id="28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3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xmlns="" id="{25419423-6B5E-476C-9D6F-52234646C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xmlns="" id="{D04A5BC6-9DF1-48E0-9AC0-8106281B6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xmlns="" id="{A2BBAD3E-E3D9-42F8-86F4-3AF091C97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8018E9-AED5-4942-B89B-FEF4A83BFD78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9339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81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9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91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16FE84C-73C7-4237-A7FD-DCEDFB1A56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AEB7E3F-CED9-49E4-BA8D-7879FB8632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D34ABD7-3422-416C-A047-40797DC3F1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333CD-B7D9-4AED-83C5-9BE08C098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94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49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9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74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3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8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446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460" y="3291047"/>
            <a:ext cx="1130662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25: SỰ PHÂN BỐ CÁC ĐỚI THIÊN NHIÊN TRÊN TRÁI ĐẤT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25" y="5615057"/>
            <a:ext cx="4118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viên:.............</a:t>
            </a:r>
            <a:endParaRPr lang="en-US" sz="4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588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888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81" y="455486"/>
            <a:ext cx="9975272" cy="60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41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220600"/>
              </p:ext>
            </p:extLst>
          </p:nvPr>
        </p:nvGraphicFramePr>
        <p:xfrm>
          <a:off x="383802" y="1076240"/>
          <a:ext cx="6563263" cy="5449760"/>
        </p:xfrm>
        <a:graphic>
          <a:graphicData uri="http://schemas.openxmlformats.org/drawingml/2006/table">
            <a:tbl>
              <a:tblPr firstRow="1" firstCol="1" bandRow="1"/>
              <a:tblGrid>
                <a:gridCol w="14687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98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56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nóng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ôn hòa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Phạm vi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Xung quanh 2 đường chí tuyến.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Từ hai chí tuyến đến vòng cực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7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 hậu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Nhiệt độ cao, chế độ mưa khác nhau tùy khu vực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Khá ôn hòa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0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Phong phú, đa dạng: rừng mưa nhiệt đới, rừng nhiệt đới gió mùa, xa van,...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Rừng taiga, cây hỗn hợp, rừng lá cứng, thảo nguyên,...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Phong phú, đa dạng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Các loài di cư và ngủ đông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05" y="372882"/>
            <a:ext cx="49022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7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81" y="455486"/>
            <a:ext cx="9975272" cy="60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410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99602"/>
              </p:ext>
            </p:extLst>
          </p:nvPr>
        </p:nvGraphicFramePr>
        <p:xfrm>
          <a:off x="383802" y="1076240"/>
          <a:ext cx="11444020" cy="5431439"/>
        </p:xfrm>
        <a:graphic>
          <a:graphicData uri="http://schemas.openxmlformats.org/drawingml/2006/table">
            <a:tbl>
              <a:tblPr firstRow="1" firstCol="1" bandRow="1"/>
              <a:tblGrid>
                <a:gridCol w="28610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10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10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10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nóng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ôn hòa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lạnh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Phạm vi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Xung quanh 2 đường chí tuyến.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Từ hai chí tuyến đến vòng cực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Từ vòng cực lên cực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7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 hậu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Nhiệt độ cao, chế độ mưa khác nhau tùy khu vực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Khá ôn hòa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Khắc nghiệt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0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Phong phú, đa dạng: rừng mưa nhiệt đới, rừng nhiệt đới gió mùa, xa van,...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Rừng taiga, cây hỗn hợp, rừng lá cứng, thảo nguyên,...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Thực vật nghèo nàn, chủ yếu là cây thân thảo thấp lùn, rêu, địa y,...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Phong phú, đa dạng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Các loài di cư và ngủ đông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Các loài thích nghi với khí hậu lạnh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B8B7E8-2541-49F2-8C55-A0806FB94289}"/>
              </a:ext>
            </a:extLst>
          </p:cNvPr>
          <p:cNvSpPr/>
          <p:nvPr/>
        </p:nvSpPr>
        <p:spPr>
          <a:xfrm>
            <a:off x="3867669" y="394259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So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đới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khí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27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331715" y="211961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070156" y="361585"/>
            <a:ext cx="10169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E88B"/>
                </a:solidFill>
                <a:ea typeface="汉仪喵魂体W" panose="00020600040101010101" pitchFamily="18" charset="-122"/>
              </a:rPr>
              <a:t>BÀI 25: SỰ PHÂN BỐ CÁC ĐỚI THIÊN NHIÊN </a:t>
            </a:r>
          </a:p>
          <a:p>
            <a:pPr algn="ctr"/>
            <a:r>
              <a:rPr lang="en-US" altLang="zh-CN" sz="3600" b="1" dirty="0">
                <a:solidFill>
                  <a:srgbClr val="FFE88B"/>
                </a:solidFill>
                <a:ea typeface="汉仪喵魂体W" panose="00020600040101010101" pitchFamily="18" charset="-122"/>
              </a:rPr>
              <a:t>TRÊN TRÁI ĐẤT</a:t>
            </a:r>
            <a:endParaRPr lang="zh-CN" altLang="en-US" sz="3600" b="1" dirty="0">
              <a:solidFill>
                <a:srgbClr val="FFE88B"/>
              </a:solidFill>
              <a:ea typeface="汉仪喵魂体W" panose="00020600040101010101" pitchFamily="18" charset="-122"/>
            </a:endParaRPr>
          </a:p>
        </p:txBody>
      </p:sp>
      <p:sp>
        <p:nvSpPr>
          <p:cNvPr id="22" name="文本框 28"/>
          <p:cNvSpPr txBox="1"/>
          <p:nvPr/>
        </p:nvSpPr>
        <p:spPr>
          <a:xfrm>
            <a:off x="4665726" y="2320535"/>
            <a:ext cx="52938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l-NL" sz="32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ự phân bố các đới thiên nhiên trên Trái Đất có sự khác nhau giữa các đới làm nên sự đa dạng của thiên nhiên trên Trái Đất.</a:t>
            </a:r>
            <a:endParaRPr lang="en-US" sz="32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3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1535029" y="927852"/>
            <a:ext cx="6709614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Lựa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chọn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đáp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án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đúng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5" y="1517186"/>
            <a:ext cx="11426753" cy="292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DB0CD337-C252-4CED-8F60-410639CEF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94" y="2990334"/>
            <a:ext cx="35355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38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4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90336" y="1095133"/>
            <a:ext cx="2638864" cy="523220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Nối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ý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D6A77620-351F-4EC8-922C-79A5DFDD0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479" y="4431955"/>
            <a:ext cx="249951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ĐỚI LẠNH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C1A57448-44E4-42D2-BC81-25DA08263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909" y="572521"/>
            <a:ext cx="5006335" cy="8309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8E91D434-6EC1-4CD6-82AF-D49C4AC10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312" y="1664037"/>
            <a:ext cx="5006335" cy="8309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380CB381-493B-48BB-A87F-73E52D56F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597" y="2710233"/>
            <a:ext cx="5006335" cy="8309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56497CB9-C9EE-4476-963F-48DB5B81A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713" y="3809988"/>
            <a:ext cx="5006335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xmlns="" id="{B9E2B7C5-D302-4E7B-B526-501F36B76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80" y="4510205"/>
            <a:ext cx="500633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CD0E38C2-C648-4557-8E83-FE1D5BE2A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596" y="5198066"/>
            <a:ext cx="500633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AB9677F1-7E7A-4D67-9076-073F259BA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852" y="1881301"/>
            <a:ext cx="27342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E77E53C3-44C0-4FEE-84FD-09BE9605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492" y="3211713"/>
            <a:ext cx="249951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ĐỚI ÔN HÒA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31951387-0C6A-40F2-AB6D-A4DF3170D444}"/>
              </a:ext>
            </a:extLst>
          </p:cNvPr>
          <p:cNvCxnSpPr>
            <a:cxnSpLocks/>
            <a:stCxn id="19" idx="3"/>
            <a:endCxn id="13" idx="1"/>
          </p:cNvCxnSpPr>
          <p:nvPr/>
        </p:nvCxnSpPr>
        <p:spPr>
          <a:xfrm flipV="1">
            <a:off x="5780140" y="988020"/>
            <a:ext cx="913769" cy="112411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A690A14F-7D6C-4ED7-86F1-E5A2D1AF2DF6}"/>
              </a:ext>
            </a:extLst>
          </p:cNvPr>
          <p:cNvCxnSpPr>
            <a:cxnSpLocks/>
            <a:stCxn id="19" idx="3"/>
            <a:endCxn id="17" idx="1"/>
          </p:cNvCxnSpPr>
          <p:nvPr/>
        </p:nvCxnSpPr>
        <p:spPr>
          <a:xfrm>
            <a:off x="5780140" y="2112134"/>
            <a:ext cx="864340" cy="262890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A5FFD9B1-9D53-474F-A028-5BCB67AB2848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5533003" y="3093133"/>
            <a:ext cx="1111477" cy="34941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4C76B948-1038-43BC-928F-4CB5D7A9ADD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533003" y="3442546"/>
            <a:ext cx="1111477" cy="58024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9DF5F5F3-FB32-4593-A47B-94C24FB9DF70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506990" y="2034746"/>
            <a:ext cx="1137490" cy="262804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4CE65E17-34D5-4EC9-994D-FEF1DF8C082D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>
            <a:off x="5506990" y="4662788"/>
            <a:ext cx="1141606" cy="76611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7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500641" cy="769441"/>
            <a:chOff x="994820" y="4488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76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ea typeface="汉仪喵魂体W" panose="00020600040101010101" pitchFamily="18" charset="-122"/>
                </a:rPr>
                <a:t>VẬN DỤNG</a:t>
              </a:r>
              <a:endParaRPr lang="zh-CN" altLang="en-US" sz="4400" b="1" dirty="0">
                <a:solidFill>
                  <a:srgbClr val="FF0000"/>
                </a:solidFill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98764" y="1348120"/>
            <a:ext cx="11269683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Tìm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và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xác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định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vị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trí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của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nước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ta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trên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hình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2.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Từ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đó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nêu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một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số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đặc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điềm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của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thiên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nhiên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Việt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Nam</a:t>
            </a:r>
            <a:endParaRPr lang="en-US" sz="3600" dirty="0">
              <a:solidFill>
                <a:schemeClr val="accent1">
                  <a:lumMod val="75000"/>
                </a:schemeClr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0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16942"/>
            <a:ext cx="4500641" cy="769441"/>
            <a:chOff x="994820" y="4488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76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rgbClr val="FF0000"/>
                  </a:solidFill>
                  <a:ea typeface="汉仪喵魂体W" panose="00020600040101010101" pitchFamily="18" charset="-122"/>
                </a:rPr>
                <a:t>VẬN DỤNG</a:t>
              </a:r>
              <a:endParaRPr lang="zh-CN" altLang="en-US" sz="4400" b="1" dirty="0">
                <a:solidFill>
                  <a:srgbClr val="FF0000"/>
                </a:solidFill>
                <a:ea typeface="汉仪喵魂体W" panose="00020600040101010101" pitchFamily="18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82320" y="625593"/>
            <a:ext cx="11533631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ở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khu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vực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đới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đặc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điểm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đới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nhiệt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đới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ẩm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 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chất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nền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tảng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Nam,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tự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rõ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nét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nhất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hậu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ẩm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mưa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Nhiệt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đới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ẩm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nắng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1400- 3000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năm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Nhiệt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trung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bình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cao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21</a:t>
            </a:r>
            <a:r>
              <a:rPr lang="en-US" sz="2400" i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Hướng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 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Bắc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 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hạ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ẩm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Tây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mưa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lớn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1500 – 2000 mm/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ẩm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80%, so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cùng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hạ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mát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phú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87134" y="2256209"/>
              <a:ext cx="9717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0" y="1678431"/>
            <a:ext cx="1446958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2"/>
              <a:ext cx="1417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04224" y="2203500"/>
              <a:ext cx="124585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48378" y="1967332"/>
            <a:ext cx="1555234" cy="1168595"/>
            <a:chOff x="6448378" y="1967332"/>
            <a:chExt cx="1555234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48378" y="2175921"/>
              <a:ext cx="15552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008" y="963825"/>
            <a:ext cx="7390371" cy="5439434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/>
                  </a:solidFill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0" y="429456"/>
            <a:ext cx="3731017" cy="806419"/>
            <a:chOff x="994820" y="315156"/>
            <a:chExt cx="5886671" cy="806419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315156"/>
              <a:ext cx="39662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accent1">
                      <a:lumMod val="75000"/>
                    </a:schemeClr>
                  </a:solidFill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chemeClr val="accent1">
                    <a:lumMod val="75000"/>
                  </a:schemeClr>
                </a:solidFill>
                <a:ea typeface="汉仪喵魂体W" panose="00020600040101010101" pitchFamily="18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975323" y="1926295"/>
            <a:ext cx="5721750" cy="3163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? </a:t>
            </a:r>
            <a:r>
              <a:rPr lang="en-US" sz="2400" b="1" dirty="0" err="1">
                <a:solidFill>
                  <a:schemeClr val="bg1"/>
                </a:solidFill>
              </a:rPr>
              <a:t>Kể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tên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đới</a:t>
            </a:r>
            <a:r>
              <a:rPr lang="en-US" sz="2400" b="1" dirty="0">
                <a:solidFill>
                  <a:schemeClr val="bg1"/>
                </a:solidFill>
              </a:rPr>
              <a:t>? </a:t>
            </a:r>
            <a:endParaRPr lang="en-US" altLang="zh-CN" sz="2400" b="1" i="1" dirty="0">
              <a:solidFill>
                <a:schemeClr val="bg1"/>
              </a:solidFill>
              <a:ea typeface="汉仪喵魂体W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?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Điều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kiện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khí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hậu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ở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đới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nóng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,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đới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ôn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hòa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,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đới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lạnh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khác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nhau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dẫn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đến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đặc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điểm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đất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,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sinh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vật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,...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cũng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khác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nhau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,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hình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thành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nên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các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đới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thiên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nhiên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.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Các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đới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thiên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nhiên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trên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Trái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Đất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khác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nhau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như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thế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ea typeface="汉仪喵魂体W" panose="00020600040101010101" pitchFamily="18" charset="-122"/>
              </a:rPr>
              <a:t>nào</a:t>
            </a:r>
            <a:r>
              <a:rPr lang="en-US" altLang="zh-CN" sz="2400" b="1" i="1" dirty="0">
                <a:solidFill>
                  <a:schemeClr val="bg1"/>
                </a:solidFill>
                <a:ea typeface="汉仪喵魂体W" panose="00020600040101010101" pitchFamily="18" charset="-122"/>
              </a:rPr>
              <a:t>?</a:t>
            </a:r>
            <a:endParaRPr lang="zh-CN" altLang="en-US" sz="2400" b="1" i="1" dirty="0">
              <a:solidFill>
                <a:schemeClr val="bg1"/>
              </a:solidFill>
              <a:ea typeface="汉仪喵魂体W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5" y="1846095"/>
            <a:ext cx="4890059" cy="333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1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431381" y="2959841"/>
            <a:ext cx="2252359" cy="575523"/>
            <a:chOff x="4678781" y="2338141"/>
            <a:chExt cx="2252359" cy="575523"/>
          </a:xfrm>
        </p:grpSpPr>
        <p:sp>
          <p:nvSpPr>
            <p:cNvPr id="23" name="Freeform 5"/>
            <p:cNvSpPr/>
            <p:nvPr/>
          </p:nvSpPr>
          <p:spPr bwMode="auto">
            <a:xfrm>
              <a:off x="4893402" y="2810532"/>
              <a:ext cx="2037738" cy="103132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678781" y="2338141"/>
              <a:ext cx="2060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ea typeface="汉仪喵魂体W" panose="00020600040101010101" pitchFamily="18" charset="-122"/>
                </a:rPr>
                <a:t>1. </a:t>
              </a:r>
              <a:r>
                <a:rPr lang="en-US" altLang="zh-CN" sz="2800" dirty="0" err="1">
                  <a:solidFill>
                    <a:prstClr val="white"/>
                  </a:solidFill>
                  <a:ea typeface="汉仪喵魂体W" panose="00020600040101010101" pitchFamily="18" charset="-122"/>
                </a:rPr>
                <a:t>Đới</a:t>
              </a:r>
              <a:r>
                <a:rPr lang="en-US" altLang="zh-CN" sz="2800" dirty="0">
                  <a:solidFill>
                    <a:prstClr val="white"/>
                  </a:solidFill>
                  <a:ea typeface="汉仪喵魂体W" panose="00020600040101010101" pitchFamily="18" charset="-122"/>
                </a:rPr>
                <a:t> </a:t>
              </a:r>
              <a:r>
                <a:rPr lang="en-US" altLang="zh-CN" sz="2800" dirty="0" err="1">
                  <a:solidFill>
                    <a:prstClr val="white"/>
                  </a:solidFill>
                  <a:ea typeface="汉仪喵魂体W" panose="00020600040101010101" pitchFamily="18" charset="-122"/>
                </a:rPr>
                <a:t>nóng</a:t>
              </a:r>
              <a:endParaRPr lang="zh-CN" altLang="en-US" sz="2800" dirty="0">
                <a:solidFill>
                  <a:prstClr val="white"/>
                </a:solidFill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87661" y="3905866"/>
            <a:ext cx="2359941" cy="564535"/>
            <a:chOff x="4735061" y="2385641"/>
            <a:chExt cx="2359941" cy="564535"/>
          </a:xfrm>
        </p:grpSpPr>
        <p:sp>
          <p:nvSpPr>
            <p:cNvPr id="28" name="Freeform 5"/>
            <p:cNvSpPr/>
            <p:nvPr/>
          </p:nvSpPr>
          <p:spPr bwMode="auto">
            <a:xfrm>
              <a:off x="4816014" y="2810532"/>
              <a:ext cx="2198038" cy="139644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735061" y="2385641"/>
              <a:ext cx="2359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ea typeface="汉仪喵魂体W" panose="00020600040101010101" pitchFamily="18" charset="-122"/>
                </a:rPr>
                <a:t>2. Đới ôn hòa</a:t>
              </a:r>
              <a:endParaRPr lang="zh-CN" altLang="en-US" sz="2800">
                <a:solidFill>
                  <a:prstClr val="white"/>
                </a:solidFill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3616821" y="2720975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070156" y="361585"/>
            <a:ext cx="10169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E88B"/>
                </a:solidFill>
                <a:ea typeface="汉仪喵魂体W" panose="00020600040101010101" pitchFamily="18" charset="-122"/>
              </a:rPr>
              <a:t>BÀI 25: SỰ PHÂN BỐ CÁC ĐỚI THIÊN NHIÊN </a:t>
            </a:r>
          </a:p>
          <a:p>
            <a:pPr algn="ctr"/>
            <a:r>
              <a:rPr lang="en-US" altLang="zh-CN" sz="3600" b="1" dirty="0">
                <a:solidFill>
                  <a:srgbClr val="FFE88B"/>
                </a:solidFill>
                <a:ea typeface="汉仪喵魂体W" panose="00020600040101010101" pitchFamily="18" charset="-122"/>
              </a:rPr>
              <a:t>TRÊN TRÁI ĐẤT</a:t>
            </a:r>
            <a:endParaRPr lang="zh-CN" altLang="en-US" sz="3600" b="1" dirty="0">
              <a:solidFill>
                <a:srgbClr val="FFE88B"/>
              </a:solidFill>
              <a:ea typeface="汉仪喵魂体W" panose="00020600040101010101" pitchFamily="18" charset="-122"/>
            </a:endParaRPr>
          </a:p>
        </p:txBody>
      </p:sp>
      <p:grpSp>
        <p:nvGrpSpPr>
          <p:cNvPr id="18" name="组合 26"/>
          <p:cNvGrpSpPr/>
          <p:nvPr/>
        </p:nvGrpSpPr>
        <p:grpSpPr>
          <a:xfrm>
            <a:off x="6468552" y="5030789"/>
            <a:ext cx="2137800" cy="544894"/>
            <a:chOff x="4796101" y="2385641"/>
            <a:chExt cx="2137800" cy="544894"/>
          </a:xfrm>
        </p:grpSpPr>
        <p:sp>
          <p:nvSpPr>
            <p:cNvPr id="20" name="Freeform 5"/>
            <p:cNvSpPr/>
            <p:nvPr/>
          </p:nvSpPr>
          <p:spPr bwMode="auto">
            <a:xfrm>
              <a:off x="5019096" y="2884816"/>
              <a:ext cx="1914805" cy="45719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2" name="文本框 28"/>
            <p:cNvSpPr txBox="1"/>
            <p:nvPr/>
          </p:nvSpPr>
          <p:spPr>
            <a:xfrm>
              <a:off x="4796101" y="2385641"/>
              <a:ext cx="1939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ea typeface="汉仪喵魂体W" panose="00020600040101010101" pitchFamily="18" charset="-122"/>
                </a:rPr>
                <a:t>3. Đới lạnh</a:t>
              </a:r>
              <a:endParaRPr lang="zh-CN" altLang="en-US" sz="2800">
                <a:solidFill>
                  <a:prstClr val="white"/>
                </a:solidFill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08A65204-02A1-4277-8436-17DC496BC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478187"/>
              </p:ext>
            </p:extLst>
          </p:nvPr>
        </p:nvGraphicFramePr>
        <p:xfrm>
          <a:off x="370699" y="2945998"/>
          <a:ext cx="3682312" cy="2385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15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7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CEBE4AF-0D04-4931-BA99-982EE45031D0}"/>
              </a:ext>
            </a:extLst>
          </p:cNvPr>
          <p:cNvSpPr txBox="1"/>
          <p:nvPr/>
        </p:nvSpPr>
        <p:spPr>
          <a:xfrm>
            <a:off x="395412" y="902376"/>
            <a:ext cx="373997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b="1" dirty="0" err="1">
                <a:solidFill>
                  <a:schemeClr val="tx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chemeClr val="tx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1, 2:</a:t>
            </a:r>
            <a:r>
              <a:rPr lang="en-US" alt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dirty="0"/>
              <a:t>Dựa vào lược đồ hình 2 và thông tin SGK, HS nêu đặc điểm của đới nóng qua điền phiếu học tập sau: </a:t>
            </a:r>
            <a:endParaRPr lang="en-US" dirty="0"/>
          </a:p>
        </p:txBody>
      </p:sp>
      <p:sp>
        <p:nvSpPr>
          <p:cNvPr id="33" name="文本框 93">
            <a:extLst>
              <a:ext uri="{FF2B5EF4-FFF2-40B4-BE49-F238E27FC236}">
                <a16:creationId xmlns:a16="http://schemas.microsoft.com/office/drawing/2014/main" xmlns="" id="{1883BF4E-D632-49F3-879A-4835B9FF926C}"/>
              </a:ext>
            </a:extLst>
          </p:cNvPr>
          <p:cNvSpPr txBox="1"/>
          <p:nvPr/>
        </p:nvSpPr>
        <p:spPr>
          <a:xfrm>
            <a:off x="4184874" y="305886"/>
            <a:ext cx="4084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THẢO LUẬN NHÓM</a:t>
            </a:r>
            <a:endParaRPr lang="zh-CN" alt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98BB5EA-D783-48AD-BBC2-7DB683488EB8}"/>
              </a:ext>
            </a:extLst>
          </p:cNvPr>
          <p:cNvSpPr txBox="1"/>
          <p:nvPr/>
        </p:nvSpPr>
        <p:spPr>
          <a:xfrm>
            <a:off x="4254842" y="898254"/>
            <a:ext cx="373997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b="1" dirty="0" err="1">
                <a:solidFill>
                  <a:schemeClr val="tx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chemeClr val="tx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3, 4:</a:t>
            </a:r>
            <a:r>
              <a:rPr lang="en-US" alt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dirty="0"/>
              <a:t>Dựa vào lược đồ hình 2 và thông tin SGK, HS nêu đặc điểm của đới ôn hòa qua điền phiếu học tập sau: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489E33-C4E0-43DA-B937-1BAFF597F071}"/>
              </a:ext>
            </a:extLst>
          </p:cNvPr>
          <p:cNvSpPr txBox="1"/>
          <p:nvPr/>
        </p:nvSpPr>
        <p:spPr>
          <a:xfrm>
            <a:off x="8068935" y="890016"/>
            <a:ext cx="373997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b="1" dirty="0" err="1">
                <a:solidFill>
                  <a:schemeClr val="tx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chemeClr val="tx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5, 6:</a:t>
            </a:r>
            <a:r>
              <a:rPr lang="en-US" alt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dirty="0"/>
              <a:t>Dựa vào lược đồ hình 2 và thông tin SGK, HS nêu đặc điểm của đới lạnh qua điền phiếu học tập sau: </a:t>
            </a:r>
            <a:endParaRPr lang="en-US" dirty="0"/>
          </a:p>
        </p:txBody>
      </p:sp>
      <p:sp>
        <p:nvSpPr>
          <p:cNvPr id="41" name="文本框 93">
            <a:extLst>
              <a:ext uri="{FF2B5EF4-FFF2-40B4-BE49-F238E27FC236}">
                <a16:creationId xmlns:a16="http://schemas.microsoft.com/office/drawing/2014/main" xmlns="" id="{6EAE1B2A-B7D1-4F42-ADC1-42EBCE0C2730}"/>
              </a:ext>
            </a:extLst>
          </p:cNvPr>
          <p:cNvSpPr txBox="1"/>
          <p:nvPr/>
        </p:nvSpPr>
        <p:spPr>
          <a:xfrm>
            <a:off x="490199" y="2377699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Phiếu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1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xmlns="" id="{8CD610BE-04DA-4601-A2A0-25043EB19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18687"/>
              </p:ext>
            </p:extLst>
          </p:nvPr>
        </p:nvGraphicFramePr>
        <p:xfrm>
          <a:off x="4188931" y="2958355"/>
          <a:ext cx="3682312" cy="2385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15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7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3" name="文本框 93">
            <a:extLst>
              <a:ext uri="{FF2B5EF4-FFF2-40B4-BE49-F238E27FC236}">
                <a16:creationId xmlns:a16="http://schemas.microsoft.com/office/drawing/2014/main" xmlns="" id="{FF9FCC18-CC9F-40E0-9D95-9D8271D1CEC8}"/>
              </a:ext>
            </a:extLst>
          </p:cNvPr>
          <p:cNvSpPr txBox="1"/>
          <p:nvPr/>
        </p:nvSpPr>
        <p:spPr>
          <a:xfrm>
            <a:off x="4308431" y="2390056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Phiếu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2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xmlns="" id="{D2AA0D1B-90B7-48A8-BCD0-88C81B7B3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388218"/>
              </p:ext>
            </p:extLst>
          </p:nvPr>
        </p:nvGraphicFramePr>
        <p:xfrm>
          <a:off x="8003027" y="2925401"/>
          <a:ext cx="3682312" cy="2385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15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7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5" name="文本框 93">
            <a:extLst>
              <a:ext uri="{FF2B5EF4-FFF2-40B4-BE49-F238E27FC236}">
                <a16:creationId xmlns:a16="http://schemas.microsoft.com/office/drawing/2014/main" xmlns="" id="{03C11623-8648-4760-A1AB-3B9878D471C7}"/>
              </a:ext>
            </a:extLst>
          </p:cNvPr>
          <p:cNvSpPr txBox="1"/>
          <p:nvPr/>
        </p:nvSpPr>
        <p:spPr>
          <a:xfrm>
            <a:off x="8122527" y="2357102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Phiếu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3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  <p:bldP spid="34" grpId="0" animBg="1"/>
      <p:bldP spid="35" grpId="0" animBg="1"/>
      <p:bldP spid="41" grpId="0"/>
      <p:bldP spid="4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Oval 7">
            <a:extLst>
              <a:ext uri="{FF2B5EF4-FFF2-40B4-BE49-F238E27FC236}">
                <a16:creationId xmlns:a16="http://schemas.microsoft.com/office/drawing/2014/main" xmlns="" id="{51FDF025-8DDE-4DA2-96E1-84A2310DF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029200"/>
            <a:ext cx="762000" cy="457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N1</a:t>
            </a:r>
          </a:p>
        </p:txBody>
      </p:sp>
      <p:sp>
        <p:nvSpPr>
          <p:cNvPr id="15367" name="Oval 8">
            <a:extLst>
              <a:ext uri="{FF2B5EF4-FFF2-40B4-BE49-F238E27FC236}">
                <a16:creationId xmlns:a16="http://schemas.microsoft.com/office/drawing/2014/main" xmlns="" id="{398A80F0-A382-4C3F-B8EB-CDDB3F28C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029200"/>
            <a:ext cx="685800" cy="457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N2</a:t>
            </a:r>
          </a:p>
        </p:txBody>
      </p:sp>
      <p:sp>
        <p:nvSpPr>
          <p:cNvPr id="15368" name="Oval 9">
            <a:extLst>
              <a:ext uri="{FF2B5EF4-FFF2-40B4-BE49-F238E27FC236}">
                <a16:creationId xmlns:a16="http://schemas.microsoft.com/office/drawing/2014/main" xmlns="" id="{D43168CD-B2EF-4A17-B385-18046EE94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029200"/>
            <a:ext cx="685800" cy="457200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N3</a:t>
            </a:r>
          </a:p>
        </p:txBody>
      </p:sp>
      <p:sp>
        <p:nvSpPr>
          <p:cNvPr id="15369" name="Oval 10">
            <a:extLst>
              <a:ext uri="{FF2B5EF4-FFF2-40B4-BE49-F238E27FC236}">
                <a16:creationId xmlns:a16="http://schemas.microsoft.com/office/drawing/2014/main" xmlns="" id="{448E97C1-496B-4FCF-A851-D67B3D72E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029200"/>
            <a:ext cx="685800" cy="457200"/>
          </a:xfrm>
          <a:prstGeom prst="ellipse">
            <a:avLst/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N4</a:t>
            </a:r>
          </a:p>
        </p:txBody>
      </p:sp>
      <p:sp>
        <p:nvSpPr>
          <p:cNvPr id="15370" name="TextBox 12">
            <a:extLst>
              <a:ext uri="{FF2B5EF4-FFF2-40B4-BE49-F238E27FC236}">
                <a16:creationId xmlns:a16="http://schemas.microsoft.com/office/drawing/2014/main" xmlns="" id="{A33791AB-EDEF-4D9D-A1F1-C60EB1E0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1626973"/>
            <a:ext cx="8763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DI CHUYỂN</a:t>
            </a:r>
          </a:p>
          <a:p>
            <a:pPr algn="ctr"/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2329B16-C096-4A65-AC9B-9AEDAA41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331715" y="2119611"/>
            <a:ext cx="2248994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070156" y="361585"/>
            <a:ext cx="10169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E88B"/>
                </a:solidFill>
                <a:ea typeface="汉仪喵魂体W" panose="00020600040101010101" pitchFamily="18" charset="-122"/>
              </a:rPr>
              <a:t>BÀI 25: SỰ PHÂN BỐ CÁC ĐỚI THIÊN NHIÊN </a:t>
            </a:r>
          </a:p>
          <a:p>
            <a:pPr algn="ctr"/>
            <a:r>
              <a:rPr lang="en-US" altLang="zh-CN" sz="3600" b="1" dirty="0">
                <a:solidFill>
                  <a:srgbClr val="FFE88B"/>
                </a:solidFill>
                <a:ea typeface="汉仪喵魂体W" panose="00020600040101010101" pitchFamily="18" charset="-122"/>
              </a:rPr>
              <a:t>TRÊN TRÁI ĐẤT</a:t>
            </a:r>
            <a:endParaRPr lang="zh-CN" altLang="en-US" sz="3600" b="1" dirty="0">
              <a:solidFill>
                <a:srgbClr val="FFE88B"/>
              </a:solidFill>
              <a:ea typeface="汉仪喵魂体W" panose="00020600040101010101" pitchFamily="18" charset="-122"/>
            </a:endParaRPr>
          </a:p>
        </p:txBody>
      </p:sp>
      <p:sp>
        <p:nvSpPr>
          <p:cNvPr id="22" name="文本框 28"/>
          <p:cNvSpPr txBox="1"/>
          <p:nvPr/>
        </p:nvSpPr>
        <p:spPr>
          <a:xfrm>
            <a:off x="4850712" y="2534721"/>
            <a:ext cx="4293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汉仪喵魂体W" panose="00020600040101010101" pitchFamily="18" charset="-122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Em có nhận xét gì về sự phân bố các đới thiên nhiên trên Trái Đất?</a:t>
            </a:r>
            <a:endParaRPr lang="en-US" sz="32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390087"/>
              </p:ext>
            </p:extLst>
          </p:nvPr>
        </p:nvGraphicFramePr>
        <p:xfrm>
          <a:off x="383802" y="1076240"/>
          <a:ext cx="11444020" cy="5431439"/>
        </p:xfrm>
        <a:graphic>
          <a:graphicData uri="http://schemas.openxmlformats.org/drawingml/2006/table">
            <a:tbl>
              <a:tblPr firstRow="1" firstCol="1" bandRow="1"/>
              <a:tblGrid>
                <a:gridCol w="28610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10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10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10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nóng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ôn hòa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lạnh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Phạm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vi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7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 hậu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0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67669" y="394259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So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đới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khí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509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81" y="455486"/>
            <a:ext cx="9975272" cy="60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80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30578"/>
              </p:ext>
            </p:extLst>
          </p:nvPr>
        </p:nvGraphicFramePr>
        <p:xfrm>
          <a:off x="383801" y="1076240"/>
          <a:ext cx="6800769" cy="5431439"/>
        </p:xfrm>
        <a:graphic>
          <a:graphicData uri="http://schemas.openxmlformats.org/drawingml/2006/table">
            <a:tbl>
              <a:tblPr firstRow="1" firstCol="1" bandRow="1"/>
              <a:tblGrid>
                <a:gridCol w="1985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5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 nóng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Phạm vi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Xung quanh 2 đường chí tuyến.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7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 hậu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Nhiệt độ cao, chế độ mưa khác nhau tùy khu vực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0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Phong phú, đa dạng: rừng mưa nhiệt đới, rừng nhiệt đới gió mùa, xa van,...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5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 vật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Phong phú, đa dạng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44" y="3351007"/>
            <a:ext cx="4903456" cy="351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44" y="0"/>
            <a:ext cx="4903456" cy="333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00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864</Words>
  <Application>Microsoft Office PowerPoint</Application>
  <PresentationFormat>Widescreen</PresentationFormat>
  <Paragraphs>161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111</cp:revision>
  <dcterms:created xsi:type="dcterms:W3CDTF">2020-11-02T15:38:20Z</dcterms:created>
  <dcterms:modified xsi:type="dcterms:W3CDTF">2021-08-21T07:48:27Z</dcterms:modified>
</cp:coreProperties>
</file>