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Roboto Condensed Italics" panose="020B0604020202020204" charset="0"/>
      <p:regular r:id="rId29"/>
    </p:embeddedFont>
    <p:embeddedFont>
      <p:font typeface="Paytone One" panose="020B0604020202020204" charset="0"/>
      <p:regular r:id="rId30"/>
    </p:embeddedFont>
    <p:embeddedFont>
      <p:font typeface="Roboto Condensed Bold Italics" panose="020B0604020202020204" charset="0"/>
      <p:regular r:id="rId31"/>
    </p:embeddedFont>
    <p:embeddedFont>
      <p:font typeface="#9Slide05 VL Fadilla" panose="020B0604020202020204" charset="0"/>
      <p:regular r:id="rId32"/>
    </p:embeddedFont>
    <p:embeddedFont>
      <p:font typeface="Dancing Script Bold" panose="020B0604020202020204" charset="0"/>
      <p:regular r:id="rId33"/>
    </p:embeddedFont>
    <p:embeddedFont>
      <p:font typeface="Roboto Condensed Bold" panose="020B0604020202020204" charset="0"/>
      <p:regular r:id="rId34"/>
    </p:embeddedFont>
    <p:embeddedFont>
      <p:font typeface="Roboto Condensed" panose="020B0604020202020204" charset="0"/>
      <p:regular r:id="rId35"/>
    </p:embeddedFont>
    <p:embeddedFont>
      <p:font typeface="Fraunces Bold" panose="020B060402020202020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5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6.jpe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.svg"/><Relationship Id="rId5" Type="http://schemas.openxmlformats.org/officeDocument/2006/relationships/image" Target="../media/image42.svg"/><Relationship Id="rId15" Type="http://schemas.openxmlformats.org/officeDocument/2006/relationships/image" Target="../media/image33.svg"/><Relationship Id="rId10" Type="http://schemas.openxmlformats.org/officeDocument/2006/relationships/image" Target="../media/image5.png"/><Relationship Id="rId4" Type="http://schemas.openxmlformats.org/officeDocument/2006/relationships/image" Target="../media/image28.png"/><Relationship Id="rId9" Type="http://schemas.openxmlformats.org/officeDocument/2006/relationships/image" Target="../media/image25.sv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.svg"/><Relationship Id="rId5" Type="http://schemas.openxmlformats.org/officeDocument/2006/relationships/image" Target="../media/image42.svg"/><Relationship Id="rId10" Type="http://schemas.openxmlformats.org/officeDocument/2006/relationships/image" Target="../media/image5.png"/><Relationship Id="rId4" Type="http://schemas.openxmlformats.org/officeDocument/2006/relationships/image" Target="../media/image28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0.png"/><Relationship Id="rId17" Type="http://schemas.openxmlformats.org/officeDocument/2006/relationships/image" Target="../media/image33.jpeg"/><Relationship Id="rId2" Type="http://schemas.openxmlformats.org/officeDocument/2006/relationships/image" Target="../media/image1.png"/><Relationship Id="rId16" Type="http://schemas.openxmlformats.org/officeDocument/2006/relationships/image" Target="../media/image32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.svg"/><Relationship Id="rId5" Type="http://schemas.openxmlformats.org/officeDocument/2006/relationships/image" Target="../media/image42.svg"/><Relationship Id="rId15" Type="http://schemas.openxmlformats.org/officeDocument/2006/relationships/image" Target="../media/image44.svg"/><Relationship Id="rId10" Type="http://schemas.openxmlformats.org/officeDocument/2006/relationships/image" Target="../media/image5.png"/><Relationship Id="rId19" Type="http://schemas.openxmlformats.org/officeDocument/2006/relationships/image" Target="../media/image16.svg"/><Relationship Id="rId4" Type="http://schemas.openxmlformats.org/officeDocument/2006/relationships/image" Target="../media/image28.png"/><Relationship Id="rId9" Type="http://schemas.openxmlformats.org/officeDocument/2006/relationships/image" Target="../media/image25.sv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0.png"/><Relationship Id="rId17" Type="http://schemas.openxmlformats.org/officeDocument/2006/relationships/image" Target="../media/image36.jpeg"/><Relationship Id="rId2" Type="http://schemas.openxmlformats.org/officeDocument/2006/relationships/image" Target="../media/image1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.svg"/><Relationship Id="rId5" Type="http://schemas.openxmlformats.org/officeDocument/2006/relationships/image" Target="../media/image42.svg"/><Relationship Id="rId15" Type="http://schemas.openxmlformats.org/officeDocument/2006/relationships/image" Target="../media/image44.svg"/><Relationship Id="rId10" Type="http://schemas.openxmlformats.org/officeDocument/2006/relationships/image" Target="../media/image5.png"/><Relationship Id="rId4" Type="http://schemas.openxmlformats.org/officeDocument/2006/relationships/image" Target="../media/image28.png"/><Relationship Id="rId9" Type="http://schemas.openxmlformats.org/officeDocument/2006/relationships/image" Target="../media/image25.sv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4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8.pn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5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1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5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5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1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5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1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4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3.jpe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5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1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5.jpe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4.svg"/><Relationship Id="rId5" Type="http://schemas.openxmlformats.org/officeDocument/2006/relationships/image" Target="../media/image60.svg"/><Relationship Id="rId10" Type="http://schemas.openxmlformats.org/officeDocument/2006/relationships/image" Target="../media/image2.png"/><Relationship Id="rId4" Type="http://schemas.openxmlformats.org/officeDocument/2006/relationships/image" Target="../media/image47.png"/><Relationship Id="rId9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60.svg"/><Relationship Id="rId10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1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2.svg"/><Relationship Id="rId7" Type="http://schemas.openxmlformats.org/officeDocument/2006/relationships/image" Target="../media/image1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67.sv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3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jpe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jpe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85091" y="-330516"/>
            <a:ext cx="7595714" cy="6504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82924" y="-1549097"/>
            <a:ext cx="5150222" cy="48911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600597" y="6829473"/>
            <a:ext cx="8719235" cy="57705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96641">
            <a:off x="13804070" y="8777823"/>
            <a:ext cx="5354911" cy="18738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946147" y="-330516"/>
            <a:ext cx="2586432" cy="27409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627172" y="9333748"/>
            <a:ext cx="1946849" cy="10654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165932" y="6029245"/>
            <a:ext cx="2187992" cy="18379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349707" y="557572"/>
            <a:ext cx="754393" cy="70501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98230" y="4829095"/>
            <a:ext cx="11686410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302C2C"/>
                </a:solidFill>
                <a:latin typeface="Fraunces Bold"/>
              </a:rPr>
              <a:t>1. CHUẨN BỊ ĐỌC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5359399" y="-4332101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-840581" y="-2374226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51234" y="877832"/>
            <a:ext cx="639670" cy="59780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88850" y="3033296"/>
            <a:ext cx="12302916" cy="1732948"/>
            <a:chOff x="0" y="0"/>
            <a:chExt cx="3240274" cy="4564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40274" cy="456414"/>
            </a:xfrm>
            <a:custGeom>
              <a:avLst/>
              <a:gdLst/>
              <a:ahLst/>
              <a:cxnLst/>
              <a:rect l="l" t="t" r="r" b="b"/>
              <a:pathLst>
                <a:path w="3240274" h="456414">
                  <a:moveTo>
                    <a:pt x="32093" y="0"/>
                  </a:moveTo>
                  <a:lnTo>
                    <a:pt x="3208181" y="0"/>
                  </a:lnTo>
                  <a:cubicBezTo>
                    <a:pt x="3216693" y="0"/>
                    <a:pt x="3224856" y="3381"/>
                    <a:pt x="3230874" y="9400"/>
                  </a:cubicBezTo>
                  <a:cubicBezTo>
                    <a:pt x="3236893" y="15418"/>
                    <a:pt x="3240274" y="23581"/>
                    <a:pt x="3240274" y="32093"/>
                  </a:cubicBezTo>
                  <a:lnTo>
                    <a:pt x="3240274" y="424321"/>
                  </a:lnTo>
                  <a:cubicBezTo>
                    <a:pt x="3240274" y="432833"/>
                    <a:pt x="3236893" y="440996"/>
                    <a:pt x="3230874" y="447014"/>
                  </a:cubicBezTo>
                  <a:cubicBezTo>
                    <a:pt x="3224856" y="453033"/>
                    <a:pt x="3216693" y="456414"/>
                    <a:pt x="3208181" y="456414"/>
                  </a:cubicBezTo>
                  <a:lnTo>
                    <a:pt x="32093" y="456414"/>
                  </a:lnTo>
                  <a:cubicBezTo>
                    <a:pt x="23581" y="456414"/>
                    <a:pt x="15418" y="453033"/>
                    <a:pt x="9400" y="447014"/>
                  </a:cubicBezTo>
                  <a:cubicBezTo>
                    <a:pt x="3381" y="440996"/>
                    <a:pt x="0" y="432833"/>
                    <a:pt x="0" y="424321"/>
                  </a:cubicBezTo>
                  <a:lnTo>
                    <a:pt x="0" y="32093"/>
                  </a:lnTo>
                  <a:cubicBezTo>
                    <a:pt x="0" y="23581"/>
                    <a:pt x="3381" y="15418"/>
                    <a:pt x="9400" y="9400"/>
                  </a:cubicBezTo>
                  <a:cubicBezTo>
                    <a:pt x="15418" y="3381"/>
                    <a:pt x="23581" y="0"/>
                    <a:pt x="32093" y="0"/>
                  </a:cubicBezTo>
                  <a:close/>
                </a:path>
              </a:pathLst>
            </a:custGeom>
            <a:solidFill>
              <a:srgbClr val="B1DCE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88850" y="4492526"/>
            <a:ext cx="12302916" cy="4191321"/>
            <a:chOff x="0" y="-171450"/>
            <a:chExt cx="3240274" cy="11038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40274" cy="932437"/>
            </a:xfrm>
            <a:custGeom>
              <a:avLst/>
              <a:gdLst/>
              <a:ahLst/>
              <a:cxnLst/>
              <a:rect l="l" t="t" r="r" b="b"/>
              <a:pathLst>
                <a:path w="3240274" h="932437">
                  <a:moveTo>
                    <a:pt x="32093" y="0"/>
                  </a:moveTo>
                  <a:lnTo>
                    <a:pt x="3208181" y="0"/>
                  </a:lnTo>
                  <a:cubicBezTo>
                    <a:pt x="3216693" y="0"/>
                    <a:pt x="3224856" y="3381"/>
                    <a:pt x="3230874" y="9400"/>
                  </a:cubicBezTo>
                  <a:cubicBezTo>
                    <a:pt x="3236893" y="15418"/>
                    <a:pt x="3240274" y="23581"/>
                    <a:pt x="3240274" y="32093"/>
                  </a:cubicBezTo>
                  <a:lnTo>
                    <a:pt x="3240274" y="900344"/>
                  </a:lnTo>
                  <a:cubicBezTo>
                    <a:pt x="3240274" y="908856"/>
                    <a:pt x="3236893" y="917019"/>
                    <a:pt x="3230874" y="923037"/>
                  </a:cubicBezTo>
                  <a:cubicBezTo>
                    <a:pt x="3224856" y="929056"/>
                    <a:pt x="3216693" y="932437"/>
                    <a:pt x="3208181" y="932437"/>
                  </a:cubicBezTo>
                  <a:lnTo>
                    <a:pt x="32093" y="932437"/>
                  </a:lnTo>
                  <a:cubicBezTo>
                    <a:pt x="23581" y="932437"/>
                    <a:pt x="15418" y="929056"/>
                    <a:pt x="9400" y="923037"/>
                  </a:cubicBezTo>
                  <a:cubicBezTo>
                    <a:pt x="3381" y="917019"/>
                    <a:pt x="0" y="908856"/>
                    <a:pt x="0" y="900344"/>
                  </a:cubicBezTo>
                  <a:lnTo>
                    <a:pt x="0" y="32093"/>
                  </a:lnTo>
                  <a:cubicBezTo>
                    <a:pt x="0" y="23581"/>
                    <a:pt x="3381" y="15418"/>
                    <a:pt x="9400" y="9400"/>
                  </a:cubicBezTo>
                  <a:cubicBezTo>
                    <a:pt x="15418" y="3381"/>
                    <a:pt x="23581" y="0"/>
                    <a:pt x="32093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71450"/>
              <a:ext cx="3028372" cy="1103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928368" lvl="1" indent="-464184" algn="just">
                <a:lnSpc>
                  <a:spcPts val="6879"/>
                </a:lnSpc>
                <a:buFont typeface="Arial"/>
                <a:buChar char="•"/>
              </a:pP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Thời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gian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đăng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văn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bản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cho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thấy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tính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cập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nhật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của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bài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viết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.</a:t>
              </a:r>
            </a:p>
            <a:p>
              <a:pPr marL="928368" lvl="1" indent="-464184" algn="just">
                <a:lnSpc>
                  <a:spcPts val="6879"/>
                </a:lnSpc>
                <a:buFont typeface="Arial"/>
                <a:buChar char="•"/>
              </a:pP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Thu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hút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được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sự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chú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ý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của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người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đọc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. 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522154">
            <a:off x="13490010" y="2161508"/>
            <a:ext cx="12498641" cy="623573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758473" y="534932"/>
            <a:ext cx="1071034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600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72123" y="1266083"/>
            <a:ext cx="8206298" cy="15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a.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Thông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tin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chung</a:t>
            </a:r>
            <a:endParaRPr lang="en-US" sz="8799" dirty="0">
              <a:solidFill>
                <a:srgbClr val="000000"/>
              </a:solidFill>
              <a:latin typeface="#9Slide05 VL Fadill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5964" y="3271120"/>
            <a:ext cx="11944636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Thời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gian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đăng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văn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bản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có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 ý </a:t>
            </a: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nghĩa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gì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4785048" y="-3681734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724543" y="7024884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-2205" y="-2505703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51234" y="877832"/>
            <a:ext cx="639670" cy="59780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88826" y="554433"/>
            <a:ext cx="1071034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00"/>
              </a:lnSpc>
            </a:pPr>
            <a:r>
              <a:rPr lang="en-US" sz="6500" dirty="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88826" y="1131050"/>
            <a:ext cx="8206298" cy="15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a.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Thông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tin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chung</a:t>
            </a:r>
            <a:endParaRPr lang="en-US" sz="8799" dirty="0">
              <a:solidFill>
                <a:srgbClr val="000000"/>
              </a:solidFill>
              <a:latin typeface="#9Slide05 VL Fadilla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656623" y="4103685"/>
            <a:ext cx="7251974" cy="4926017"/>
            <a:chOff x="0" y="-171450"/>
            <a:chExt cx="1909985" cy="12973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09985" cy="932437"/>
            </a:xfrm>
            <a:custGeom>
              <a:avLst/>
              <a:gdLst/>
              <a:ahLst/>
              <a:cxnLst/>
              <a:rect l="l" t="t" r="r" b="b"/>
              <a:pathLst>
                <a:path w="1909985" h="932437">
                  <a:moveTo>
                    <a:pt x="54446" y="0"/>
                  </a:moveTo>
                  <a:lnTo>
                    <a:pt x="1855539" y="0"/>
                  </a:lnTo>
                  <a:cubicBezTo>
                    <a:pt x="1869979" y="0"/>
                    <a:pt x="1883828" y="5736"/>
                    <a:pt x="1894038" y="15947"/>
                  </a:cubicBezTo>
                  <a:cubicBezTo>
                    <a:pt x="1904249" y="26157"/>
                    <a:pt x="1909985" y="40006"/>
                    <a:pt x="1909985" y="54446"/>
                  </a:cubicBezTo>
                  <a:lnTo>
                    <a:pt x="1909985" y="877991"/>
                  </a:lnTo>
                  <a:cubicBezTo>
                    <a:pt x="1909985" y="892431"/>
                    <a:pt x="1904249" y="906280"/>
                    <a:pt x="1894038" y="916490"/>
                  </a:cubicBezTo>
                  <a:cubicBezTo>
                    <a:pt x="1883828" y="926701"/>
                    <a:pt x="1869979" y="932437"/>
                    <a:pt x="1855539" y="932437"/>
                  </a:cubicBezTo>
                  <a:lnTo>
                    <a:pt x="54446" y="932437"/>
                  </a:lnTo>
                  <a:cubicBezTo>
                    <a:pt x="40006" y="932437"/>
                    <a:pt x="26157" y="926701"/>
                    <a:pt x="15947" y="916490"/>
                  </a:cubicBezTo>
                  <a:cubicBezTo>
                    <a:pt x="5736" y="906280"/>
                    <a:pt x="0" y="892431"/>
                    <a:pt x="0" y="877991"/>
                  </a:cubicBezTo>
                  <a:lnTo>
                    <a:pt x="0" y="54446"/>
                  </a:lnTo>
                  <a:cubicBezTo>
                    <a:pt x="0" y="40006"/>
                    <a:pt x="5736" y="26157"/>
                    <a:pt x="15947" y="15947"/>
                  </a:cubicBezTo>
                  <a:cubicBezTo>
                    <a:pt x="26157" y="5736"/>
                    <a:pt x="40006" y="0"/>
                    <a:pt x="54446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71450"/>
              <a:ext cx="1909985" cy="1297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879"/>
                </a:lnSpc>
              </a:pP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Những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nguyên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nhân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giúp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bóng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đá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Việt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Nam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chiến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thắng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.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18602">
            <a:off x="2959404" y="3079482"/>
            <a:ext cx="4646411" cy="152909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9456371" y="4103685"/>
            <a:ext cx="7251974" cy="4773614"/>
            <a:chOff x="0" y="-171450"/>
            <a:chExt cx="1909985" cy="12572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09985" cy="932437"/>
            </a:xfrm>
            <a:custGeom>
              <a:avLst/>
              <a:gdLst/>
              <a:ahLst/>
              <a:cxnLst/>
              <a:rect l="l" t="t" r="r" b="b"/>
              <a:pathLst>
                <a:path w="1909985" h="932437">
                  <a:moveTo>
                    <a:pt x="54446" y="0"/>
                  </a:moveTo>
                  <a:lnTo>
                    <a:pt x="1855539" y="0"/>
                  </a:lnTo>
                  <a:cubicBezTo>
                    <a:pt x="1869979" y="0"/>
                    <a:pt x="1883828" y="5736"/>
                    <a:pt x="1894038" y="15947"/>
                  </a:cubicBezTo>
                  <a:cubicBezTo>
                    <a:pt x="1904249" y="26157"/>
                    <a:pt x="1909985" y="40006"/>
                    <a:pt x="1909985" y="54446"/>
                  </a:cubicBezTo>
                  <a:lnTo>
                    <a:pt x="1909985" y="877991"/>
                  </a:lnTo>
                  <a:cubicBezTo>
                    <a:pt x="1909985" y="892431"/>
                    <a:pt x="1904249" y="906280"/>
                    <a:pt x="1894038" y="916490"/>
                  </a:cubicBezTo>
                  <a:cubicBezTo>
                    <a:pt x="1883828" y="926701"/>
                    <a:pt x="1869979" y="932437"/>
                    <a:pt x="1855539" y="932437"/>
                  </a:cubicBezTo>
                  <a:lnTo>
                    <a:pt x="54446" y="932437"/>
                  </a:lnTo>
                  <a:cubicBezTo>
                    <a:pt x="40006" y="932437"/>
                    <a:pt x="26157" y="926701"/>
                    <a:pt x="15947" y="916490"/>
                  </a:cubicBezTo>
                  <a:cubicBezTo>
                    <a:pt x="5736" y="906280"/>
                    <a:pt x="0" y="892431"/>
                    <a:pt x="0" y="877991"/>
                  </a:cubicBezTo>
                  <a:lnTo>
                    <a:pt x="0" y="54446"/>
                  </a:lnTo>
                  <a:cubicBezTo>
                    <a:pt x="0" y="40006"/>
                    <a:pt x="5736" y="26157"/>
                    <a:pt x="15947" y="15947"/>
                  </a:cubicBezTo>
                  <a:cubicBezTo>
                    <a:pt x="26157" y="5736"/>
                    <a:pt x="40006" y="0"/>
                    <a:pt x="54446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71450"/>
              <a:ext cx="1909985" cy="1257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879"/>
                </a:lnSpc>
              </a:pP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5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phần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nhỏ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,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tương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ứng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với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5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nguyên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nhân</a:t>
              </a:r>
              <a:endParaRPr lang="en-US" sz="4299" dirty="0">
                <a:solidFill>
                  <a:srgbClr val="FFFFFF"/>
                </a:solidFill>
                <a:latin typeface="Roboto Condensed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18602">
            <a:off x="10825556" y="3019894"/>
            <a:ext cx="4646411" cy="152909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915516" y="3458470"/>
            <a:ext cx="4734188" cy="76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000000"/>
                </a:solidFill>
                <a:latin typeface="Roboto Condensed Bold"/>
              </a:rPr>
              <a:t>Đối tượng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15264" y="3354545"/>
            <a:ext cx="4734188" cy="76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000000"/>
                </a:solidFill>
                <a:latin typeface="Roboto Condensed Bold"/>
              </a:rPr>
              <a:t>Bố cục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7604" y="-4694450"/>
            <a:ext cx="7233232" cy="61942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8041" y="-1487914"/>
            <a:ext cx="5299861" cy="5033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797237" y="8486216"/>
            <a:ext cx="3787295" cy="35967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03807">
            <a:off x="-77289" y="9432572"/>
            <a:ext cx="2919264" cy="23080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12168">
            <a:off x="15115758" y="-3108309"/>
            <a:ext cx="2618744" cy="27751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56399" y="7526317"/>
            <a:ext cx="1705619" cy="139658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156927"/>
            <a:ext cx="1071034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600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8083" y="2141274"/>
            <a:ext cx="16009958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b</a:t>
            </a:r>
            <a:r>
              <a:rPr lang="en-US" sz="8799" dirty="0" smtClean="0">
                <a:solidFill>
                  <a:srgbClr val="000000"/>
                </a:solidFill>
                <a:latin typeface="#9Slide05 VL Fadilla"/>
              </a:rPr>
              <a:t>.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Cách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triển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khai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thông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tin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trong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văn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bản</a:t>
            </a:r>
            <a:endParaRPr lang="en-US" sz="8799" dirty="0">
              <a:solidFill>
                <a:srgbClr val="000000"/>
              </a:solidFill>
              <a:latin typeface="#9Slide05 VL Fadilla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5301" y="3689412"/>
            <a:ext cx="11057398" cy="697998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715048" y="5194874"/>
            <a:ext cx="9649911" cy="272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spc="117">
                <a:solidFill>
                  <a:srgbClr val="FFFFFF"/>
                </a:solidFill>
                <a:latin typeface="Roboto Condensed"/>
              </a:rPr>
              <a:t>HS thực hiện PHT số 2 trước khi đến lớp.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spc="117">
                <a:solidFill>
                  <a:srgbClr val="FFFFFF"/>
                </a:solidFill>
                <a:latin typeface="Roboto Condensed"/>
              </a:rPr>
              <a:t>Tại lớp, HS thảo luận theo nhóm lớn để thống nhất kết quả.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spc="117">
                <a:solidFill>
                  <a:srgbClr val="FFFFFF"/>
                </a:solidFill>
                <a:latin typeface="Roboto Condensed"/>
              </a:rPr>
              <a:t>Thời gian thảo luận:  phút.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7604" y="-4694450"/>
            <a:ext cx="7233232" cy="61942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8041" y="-1487914"/>
            <a:ext cx="5299861" cy="5033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797237" y="8486216"/>
            <a:ext cx="3787295" cy="35967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03807">
            <a:off x="-77289" y="9432572"/>
            <a:ext cx="2919264" cy="23080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12168">
            <a:off x="15115758" y="-3108309"/>
            <a:ext cx="2618744" cy="27751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56399" y="7526317"/>
            <a:ext cx="1705619" cy="139658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699727"/>
            <a:ext cx="1071034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600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8083" y="1718902"/>
            <a:ext cx="16009958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b</a:t>
            </a:r>
            <a:r>
              <a:rPr lang="en-US" sz="8799" dirty="0" smtClean="0">
                <a:solidFill>
                  <a:srgbClr val="000000"/>
                </a:solidFill>
                <a:latin typeface="#9Slide05 VL Fadilla"/>
              </a:rPr>
              <a:t>.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Cách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triển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khai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thông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tin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trong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văn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bản</a:t>
            </a:r>
            <a:endParaRPr lang="en-US" sz="8799" dirty="0">
              <a:solidFill>
                <a:srgbClr val="000000"/>
              </a:solidFill>
              <a:latin typeface="#9Slide05 VL Fadilla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949220" y="3336614"/>
            <a:ext cx="6111358" cy="3737075"/>
            <a:chOff x="0" y="-171450"/>
            <a:chExt cx="1609576" cy="984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09576" cy="679642"/>
            </a:xfrm>
            <a:custGeom>
              <a:avLst/>
              <a:gdLst/>
              <a:ahLst/>
              <a:cxnLst/>
              <a:rect l="l" t="t" r="r" b="b"/>
              <a:pathLst>
                <a:path w="1609576" h="679642">
                  <a:moveTo>
                    <a:pt x="64607" y="0"/>
                  </a:moveTo>
                  <a:lnTo>
                    <a:pt x="1544969" y="0"/>
                  </a:lnTo>
                  <a:cubicBezTo>
                    <a:pt x="1562103" y="0"/>
                    <a:pt x="1578537" y="6807"/>
                    <a:pt x="1590653" y="18923"/>
                  </a:cubicBezTo>
                  <a:cubicBezTo>
                    <a:pt x="1602769" y="31039"/>
                    <a:pt x="1609576" y="47472"/>
                    <a:pt x="1609576" y="64607"/>
                  </a:cubicBezTo>
                  <a:lnTo>
                    <a:pt x="1609576" y="615035"/>
                  </a:lnTo>
                  <a:cubicBezTo>
                    <a:pt x="1609576" y="632170"/>
                    <a:pt x="1602769" y="648603"/>
                    <a:pt x="1590653" y="660719"/>
                  </a:cubicBezTo>
                  <a:cubicBezTo>
                    <a:pt x="1578537" y="672835"/>
                    <a:pt x="1562103" y="679642"/>
                    <a:pt x="1544969" y="679642"/>
                  </a:cubicBezTo>
                  <a:lnTo>
                    <a:pt x="64607" y="679642"/>
                  </a:lnTo>
                  <a:cubicBezTo>
                    <a:pt x="47472" y="679642"/>
                    <a:pt x="31039" y="672835"/>
                    <a:pt x="18923" y="660719"/>
                  </a:cubicBezTo>
                  <a:cubicBezTo>
                    <a:pt x="6807" y="648603"/>
                    <a:pt x="0" y="632170"/>
                    <a:pt x="0" y="615035"/>
                  </a:cubicBezTo>
                  <a:lnTo>
                    <a:pt x="0" y="64607"/>
                  </a:lnTo>
                  <a:cubicBezTo>
                    <a:pt x="0" y="47472"/>
                    <a:pt x="6807" y="31039"/>
                    <a:pt x="18923" y="18923"/>
                  </a:cubicBezTo>
                  <a:cubicBezTo>
                    <a:pt x="31039" y="6807"/>
                    <a:pt x="47472" y="0"/>
                    <a:pt x="64607" y="0"/>
                  </a:cubicBezTo>
                  <a:close/>
                </a:path>
              </a:pathLst>
            </a:custGeom>
            <a:solidFill>
              <a:srgbClr val="B1DCE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71450"/>
              <a:ext cx="1504416" cy="984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 dirty="0"/>
            </a:p>
            <a:p>
              <a:pPr algn="ctr">
                <a:lnSpc>
                  <a:spcPts val="6719"/>
                </a:lnSpc>
              </a:pP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Đoạn</a:t>
              </a:r>
              <a:r>
                <a:rPr lang="en-US" sz="4199" spc="167" dirty="0">
                  <a:solidFill>
                    <a:srgbClr val="000000"/>
                  </a:solidFill>
                  <a:latin typeface="Roboto Condensed Bold"/>
                </a:rPr>
                <a:t> </a:t>
              </a: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nêu</a:t>
              </a:r>
              <a:r>
                <a:rPr lang="en-US" sz="4199" spc="167" dirty="0">
                  <a:solidFill>
                    <a:srgbClr val="000000"/>
                  </a:solidFill>
                  <a:latin typeface="Roboto Condensed Bold"/>
                </a:rPr>
                <a:t> </a:t>
              </a: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kết</a:t>
              </a:r>
              <a:r>
                <a:rPr lang="en-US" sz="4199" spc="167" dirty="0">
                  <a:solidFill>
                    <a:srgbClr val="000000"/>
                  </a:solidFill>
                  <a:latin typeface="Roboto Condensed Bold"/>
                </a:rPr>
                <a:t> </a:t>
              </a: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quả</a:t>
              </a:r>
              <a:r>
                <a:rPr lang="en-US" sz="4199" spc="167" dirty="0">
                  <a:solidFill>
                    <a:srgbClr val="000000"/>
                  </a:solidFill>
                  <a:latin typeface="Roboto Condensed Bold"/>
                </a:rPr>
                <a:t> </a:t>
              </a:r>
            </a:p>
            <a:p>
              <a:pPr algn="ctr">
                <a:lnSpc>
                  <a:spcPts val="6719"/>
                </a:lnSpc>
              </a:pPr>
              <a:endParaRPr lang="en-US" sz="4199" spc="167" dirty="0">
                <a:solidFill>
                  <a:srgbClr val="000000"/>
                </a:solidFill>
                <a:latin typeface="Roboto Condensed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359106" y="3258493"/>
            <a:ext cx="10639118" cy="3737074"/>
            <a:chOff x="0" y="-171450"/>
            <a:chExt cx="2802072" cy="9842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02072" cy="670601"/>
            </a:xfrm>
            <a:custGeom>
              <a:avLst/>
              <a:gdLst/>
              <a:ahLst/>
              <a:cxnLst/>
              <a:rect l="l" t="t" r="r" b="b"/>
              <a:pathLst>
                <a:path w="2802072" h="670601">
                  <a:moveTo>
                    <a:pt x="37112" y="0"/>
                  </a:moveTo>
                  <a:lnTo>
                    <a:pt x="2764960" y="0"/>
                  </a:lnTo>
                  <a:cubicBezTo>
                    <a:pt x="2785457" y="0"/>
                    <a:pt x="2802072" y="16616"/>
                    <a:pt x="2802072" y="37112"/>
                  </a:cubicBezTo>
                  <a:lnTo>
                    <a:pt x="2802072" y="633489"/>
                  </a:lnTo>
                  <a:cubicBezTo>
                    <a:pt x="2802072" y="653985"/>
                    <a:pt x="2785457" y="670601"/>
                    <a:pt x="2764960" y="670601"/>
                  </a:cubicBezTo>
                  <a:lnTo>
                    <a:pt x="37112" y="670601"/>
                  </a:lnTo>
                  <a:cubicBezTo>
                    <a:pt x="16616" y="670601"/>
                    <a:pt x="0" y="653985"/>
                    <a:pt x="0" y="633489"/>
                  </a:cubicBezTo>
                  <a:lnTo>
                    <a:pt x="0" y="37112"/>
                  </a:lnTo>
                  <a:cubicBezTo>
                    <a:pt x="0" y="16616"/>
                    <a:pt x="16616" y="0"/>
                    <a:pt x="37112" y="0"/>
                  </a:cubicBezTo>
                  <a:close/>
                </a:path>
              </a:pathLst>
            </a:custGeom>
            <a:solidFill>
              <a:srgbClr val="DC6F2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71450"/>
              <a:ext cx="2737908" cy="984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“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Sẽ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không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quá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lời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khi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nhận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định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rằng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bóng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đá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Việt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Nam...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thời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điểm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hiện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tại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”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9220" y="6195206"/>
            <a:ext cx="5860221" cy="3737075"/>
            <a:chOff x="0" y="-171450"/>
            <a:chExt cx="1543433" cy="984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43433" cy="679642"/>
            </a:xfrm>
            <a:custGeom>
              <a:avLst/>
              <a:gdLst/>
              <a:ahLst/>
              <a:cxnLst/>
              <a:rect l="l" t="t" r="r" b="b"/>
              <a:pathLst>
                <a:path w="1543433" h="679642">
                  <a:moveTo>
                    <a:pt x="67376" y="0"/>
                  </a:moveTo>
                  <a:lnTo>
                    <a:pt x="1476057" y="0"/>
                  </a:lnTo>
                  <a:cubicBezTo>
                    <a:pt x="1513268" y="0"/>
                    <a:pt x="1543433" y="30165"/>
                    <a:pt x="1543433" y="67376"/>
                  </a:cubicBezTo>
                  <a:lnTo>
                    <a:pt x="1543433" y="612266"/>
                  </a:lnTo>
                  <a:cubicBezTo>
                    <a:pt x="1543433" y="649477"/>
                    <a:pt x="1513268" y="679642"/>
                    <a:pt x="1476057" y="679642"/>
                  </a:cubicBezTo>
                  <a:lnTo>
                    <a:pt x="67376" y="679642"/>
                  </a:lnTo>
                  <a:cubicBezTo>
                    <a:pt x="30165" y="679642"/>
                    <a:pt x="0" y="649477"/>
                    <a:pt x="0" y="612266"/>
                  </a:cubicBezTo>
                  <a:lnTo>
                    <a:pt x="0" y="67376"/>
                  </a:lnTo>
                  <a:cubicBezTo>
                    <a:pt x="0" y="30165"/>
                    <a:pt x="30165" y="0"/>
                    <a:pt x="67376" y="0"/>
                  </a:cubicBezTo>
                  <a:close/>
                </a:path>
              </a:pathLst>
            </a:custGeom>
            <a:solidFill>
              <a:srgbClr val="B1DCE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71450"/>
              <a:ext cx="1519085" cy="984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 dirty="0"/>
            </a:p>
            <a:p>
              <a:pPr algn="ctr">
                <a:lnSpc>
                  <a:spcPts val="6719"/>
                </a:lnSpc>
              </a:pP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Đoạn</a:t>
              </a:r>
              <a:r>
                <a:rPr lang="en-US" sz="4199" spc="167" dirty="0">
                  <a:solidFill>
                    <a:srgbClr val="000000"/>
                  </a:solidFill>
                  <a:latin typeface="Roboto Condensed Bold"/>
                </a:rPr>
                <a:t> </a:t>
              </a: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nêu</a:t>
              </a:r>
              <a:r>
                <a:rPr lang="en-US" sz="4199" spc="167" dirty="0">
                  <a:solidFill>
                    <a:srgbClr val="000000"/>
                  </a:solidFill>
                  <a:latin typeface="Roboto Condensed Bold"/>
                </a:rPr>
                <a:t> </a:t>
              </a: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nguyên</a:t>
              </a:r>
              <a:r>
                <a:rPr lang="en-US" sz="4199" spc="167" dirty="0">
                  <a:solidFill>
                    <a:srgbClr val="000000"/>
                  </a:solidFill>
                  <a:latin typeface="Roboto Condensed Bold"/>
                </a:rPr>
                <a:t> </a:t>
              </a: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nhân</a:t>
              </a:r>
              <a:endParaRPr lang="en-US" sz="4199" spc="167" dirty="0">
                <a:solidFill>
                  <a:srgbClr val="000000"/>
                </a:solidFill>
                <a:latin typeface="Roboto Condensed Bold"/>
              </a:endParaRPr>
            </a:p>
            <a:p>
              <a:pPr algn="ctr">
                <a:lnSpc>
                  <a:spcPts val="6719"/>
                </a:lnSpc>
              </a:pPr>
              <a:endParaRPr lang="en-US" sz="4199" spc="167" dirty="0">
                <a:solidFill>
                  <a:srgbClr val="000000"/>
                </a:solidFill>
                <a:latin typeface="Roboto Condensed 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354233" y="6117084"/>
            <a:ext cx="10643990" cy="3737075"/>
            <a:chOff x="0" y="-171450"/>
            <a:chExt cx="2803355" cy="9842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03355" cy="679642"/>
            </a:xfrm>
            <a:custGeom>
              <a:avLst/>
              <a:gdLst/>
              <a:ahLst/>
              <a:cxnLst/>
              <a:rect l="l" t="t" r="r" b="b"/>
              <a:pathLst>
                <a:path w="2803355" h="679642">
                  <a:moveTo>
                    <a:pt x="37095" y="0"/>
                  </a:moveTo>
                  <a:lnTo>
                    <a:pt x="2766261" y="0"/>
                  </a:lnTo>
                  <a:cubicBezTo>
                    <a:pt x="2776099" y="0"/>
                    <a:pt x="2785534" y="3908"/>
                    <a:pt x="2792491" y="10865"/>
                  </a:cubicBezTo>
                  <a:cubicBezTo>
                    <a:pt x="2799447" y="17821"/>
                    <a:pt x="2803355" y="27257"/>
                    <a:pt x="2803355" y="37095"/>
                  </a:cubicBezTo>
                  <a:lnTo>
                    <a:pt x="2803355" y="642547"/>
                  </a:lnTo>
                  <a:cubicBezTo>
                    <a:pt x="2803355" y="663034"/>
                    <a:pt x="2786748" y="679642"/>
                    <a:pt x="2766261" y="679642"/>
                  </a:cubicBezTo>
                  <a:lnTo>
                    <a:pt x="37095" y="679642"/>
                  </a:lnTo>
                  <a:cubicBezTo>
                    <a:pt x="27257" y="679642"/>
                    <a:pt x="17821" y="675734"/>
                    <a:pt x="10865" y="668777"/>
                  </a:cubicBezTo>
                  <a:cubicBezTo>
                    <a:pt x="3908" y="661821"/>
                    <a:pt x="0" y="652385"/>
                    <a:pt x="0" y="642547"/>
                  </a:cubicBezTo>
                  <a:lnTo>
                    <a:pt x="0" y="37095"/>
                  </a:lnTo>
                  <a:cubicBezTo>
                    <a:pt x="0" y="27257"/>
                    <a:pt x="3908" y="17821"/>
                    <a:pt x="10865" y="10865"/>
                  </a:cubicBezTo>
                  <a:cubicBezTo>
                    <a:pt x="17821" y="3908"/>
                    <a:pt x="27257" y="0"/>
                    <a:pt x="37095" y="0"/>
                  </a:cubicBezTo>
                  <a:close/>
                </a:path>
              </a:pathLst>
            </a:custGeom>
            <a:solidFill>
              <a:srgbClr val="DC6F24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71450"/>
              <a:ext cx="2739191" cy="984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 dirty="0"/>
            </a:p>
            <a:p>
              <a:pPr algn="ctr">
                <a:lnSpc>
                  <a:spcPts val="6719"/>
                </a:lnSpc>
              </a:pP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Toàn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bộ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phần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còn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lại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,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với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5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nguyên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nhân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.</a:t>
              </a:r>
            </a:p>
            <a:p>
              <a:pPr algn="ctr">
                <a:lnSpc>
                  <a:spcPts val="6719"/>
                </a:lnSpc>
              </a:pPr>
              <a:endParaRPr lang="en-US" sz="4199" dirty="0">
                <a:solidFill>
                  <a:srgbClr val="FFFFFF"/>
                </a:solidFill>
                <a:latin typeface="Roboto Condense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7604" y="-4694450"/>
            <a:ext cx="7233232" cy="61942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8041" y="-1487914"/>
            <a:ext cx="5299861" cy="5033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905903" y="8015089"/>
            <a:ext cx="3787295" cy="35967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03807">
            <a:off x="-77289" y="9432572"/>
            <a:ext cx="2919264" cy="23080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12168">
            <a:off x="15115758" y="-3108309"/>
            <a:ext cx="2618744" cy="27751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865065" y="7055190"/>
            <a:ext cx="1705619" cy="13965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0554" y="1893908"/>
            <a:ext cx="1435009" cy="13202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0554" y="4229525"/>
            <a:ext cx="1435009" cy="13202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68193" y="6550557"/>
            <a:ext cx="1435009" cy="1320208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994052" y="159253"/>
            <a:ext cx="7595695" cy="5571555"/>
            <a:chOff x="0" y="0"/>
            <a:chExt cx="4198620" cy="3079750"/>
          </a:xfrm>
        </p:grpSpPr>
        <p:sp>
          <p:nvSpPr>
            <p:cNvPr id="12" name="Freeform 12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6"/>
              <a:stretch>
                <a:fillRect l="-10823" r="-10823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437376" y="5730808"/>
            <a:ext cx="7152371" cy="5246370"/>
            <a:chOff x="0" y="0"/>
            <a:chExt cx="4198620" cy="3079750"/>
          </a:xfrm>
        </p:grpSpPr>
        <p:sp>
          <p:nvSpPr>
            <p:cNvPr id="14" name="Freeform 14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7"/>
              <a:stretch>
                <a:fillRect l="-15084" r="-1508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401398" y="2151030"/>
            <a:ext cx="313320" cy="843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876">
                <a:solidFill>
                  <a:srgbClr val="000000"/>
                </a:solidFill>
                <a:latin typeface="Roboto Condensed Bold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26897" y="1789133"/>
            <a:ext cx="6517103" cy="171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26"/>
              </a:lnSpc>
              <a:spcBef>
                <a:spcPct val="0"/>
              </a:spcBef>
            </a:pPr>
            <a:r>
              <a:rPr lang="en-US" sz="4876" dirty="0" err="1">
                <a:solidFill>
                  <a:srgbClr val="000000"/>
                </a:solidFill>
                <a:latin typeface="Roboto Condensed"/>
              </a:rPr>
              <a:t>Lòng</a:t>
            </a:r>
            <a:r>
              <a:rPr lang="en-US" sz="487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76" dirty="0" err="1">
                <a:solidFill>
                  <a:srgbClr val="000000"/>
                </a:solidFill>
                <a:latin typeface="Roboto Condensed"/>
              </a:rPr>
              <a:t>khao</a:t>
            </a:r>
            <a:r>
              <a:rPr lang="en-US" sz="487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76" dirty="0" err="1">
                <a:solidFill>
                  <a:srgbClr val="000000"/>
                </a:solidFill>
                <a:latin typeface="Roboto Condensed"/>
              </a:rPr>
              <a:t>khát</a:t>
            </a:r>
            <a:r>
              <a:rPr lang="en-US" sz="487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76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87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76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87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76" dirty="0" err="1">
                <a:solidFill>
                  <a:srgbClr val="000000"/>
                </a:solidFill>
                <a:latin typeface="Roboto Condensed"/>
              </a:rPr>
              <a:t>cầu</a:t>
            </a:r>
            <a:r>
              <a:rPr lang="en-US" sz="487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76" dirty="0" err="1">
                <a:solidFill>
                  <a:srgbClr val="000000"/>
                </a:solidFill>
                <a:latin typeface="Roboto Condensed"/>
              </a:rPr>
              <a:t>thủ</a:t>
            </a:r>
            <a:r>
              <a:rPr lang="en-US" sz="4876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1398" y="4439734"/>
            <a:ext cx="313320" cy="843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876">
                <a:solidFill>
                  <a:srgbClr val="000000"/>
                </a:solidFill>
                <a:latin typeface="Roboto Condensed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19849" y="4377808"/>
            <a:ext cx="2255341" cy="171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876">
                <a:solidFill>
                  <a:srgbClr val="000000"/>
                </a:solidFill>
                <a:latin typeface="Roboto Condensed"/>
              </a:rPr>
              <a:t>Sự tự tin.</a:t>
            </a:r>
          </a:p>
          <a:p>
            <a:pPr algn="ctr">
              <a:lnSpc>
                <a:spcPts val="6826"/>
              </a:lnSpc>
              <a:spcBef>
                <a:spcPct val="0"/>
              </a:spcBef>
            </a:pPr>
            <a:endParaRPr lang="en-US" sz="4876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29038" y="6807679"/>
            <a:ext cx="313320" cy="843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876">
                <a:solidFill>
                  <a:srgbClr val="000000"/>
                </a:solidFill>
                <a:latin typeface="Roboto Condensed Bold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77801" y="6745753"/>
            <a:ext cx="6078587" cy="171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876">
                <a:solidFill>
                  <a:srgbClr val="000000"/>
                </a:solidFill>
                <a:latin typeface="Roboto Condensed"/>
              </a:rPr>
              <a:t>Sự tiến bộ của V-League.</a:t>
            </a:r>
          </a:p>
          <a:p>
            <a:pPr algn="ctr">
              <a:lnSpc>
                <a:spcPts val="6826"/>
              </a:lnSpc>
              <a:spcBef>
                <a:spcPct val="0"/>
              </a:spcBef>
            </a:pPr>
            <a:endParaRPr lang="en-US" sz="4876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34343" y="46161"/>
            <a:ext cx="1051354" cy="9825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75542" y="693729"/>
            <a:ext cx="700020" cy="654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7604" y="-4694450"/>
            <a:ext cx="7233232" cy="61942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8041" y="-1487914"/>
            <a:ext cx="5299861" cy="5033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125561" y="7524047"/>
            <a:ext cx="3787295" cy="35967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03807">
            <a:off x="-296946" y="8941531"/>
            <a:ext cx="2919264" cy="23080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12168">
            <a:off x="15115758" y="-3108309"/>
            <a:ext cx="2618744" cy="27751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428717" y="-367887"/>
            <a:ext cx="1705619" cy="13965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3281" y="2510684"/>
            <a:ext cx="1236031" cy="113714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381930" y="2736675"/>
            <a:ext cx="6762070" cy="220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79"/>
              </a:lnSpc>
            </a:pPr>
            <a:r>
              <a:rPr lang="en-US" sz="4199" spc="125">
                <a:solidFill>
                  <a:srgbClr val="000000"/>
                </a:solidFill>
                <a:latin typeface="Roboto Condensed"/>
              </a:rPr>
              <a:t>Các cầu thủ gắn bó với nhau trong thời gian dài.</a:t>
            </a:r>
          </a:p>
          <a:p>
            <a:pPr algn="just">
              <a:lnSpc>
                <a:spcPts val="5879"/>
              </a:lnSpc>
              <a:spcBef>
                <a:spcPct val="0"/>
              </a:spcBef>
            </a:pPr>
            <a:endParaRPr lang="en-US" sz="4199" spc="125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3281" y="5325814"/>
            <a:ext cx="1236031" cy="1137148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296525" y="-116339"/>
            <a:ext cx="7595695" cy="5571555"/>
            <a:chOff x="0" y="0"/>
            <a:chExt cx="4198620" cy="3079750"/>
          </a:xfrm>
        </p:grpSpPr>
        <p:sp>
          <p:nvSpPr>
            <p:cNvPr id="12" name="Freeform 12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6"/>
              <a:stretch>
                <a:fillRect l="-11016" r="-11016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296525" y="5712074"/>
            <a:ext cx="7595695" cy="5571555"/>
            <a:chOff x="0" y="0"/>
            <a:chExt cx="4198620" cy="3079750"/>
          </a:xfrm>
        </p:grpSpPr>
        <p:sp>
          <p:nvSpPr>
            <p:cNvPr id="14" name="Freeform 14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7"/>
              <a:stretch>
                <a:fillRect l="-4978" r="-4978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326359" y="2736675"/>
            <a:ext cx="269875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Roboto Condensed Bold"/>
              </a:rPr>
              <a:t>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26359" y="5369492"/>
            <a:ext cx="269875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Roboto Condensed Bold"/>
              </a:rPr>
              <a:t>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81930" y="5240089"/>
            <a:ext cx="6762070" cy="220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79"/>
              </a:lnSpc>
            </a:pPr>
            <a:r>
              <a:rPr lang="en-US" sz="4199" spc="125">
                <a:solidFill>
                  <a:srgbClr val="000000"/>
                </a:solidFill>
                <a:latin typeface="Roboto Condensed"/>
              </a:rPr>
              <a:t>Được dẫn dắt bởi huấn luyện viên giỏi.</a:t>
            </a:r>
          </a:p>
          <a:p>
            <a:pPr algn="just">
              <a:lnSpc>
                <a:spcPts val="5879"/>
              </a:lnSpc>
              <a:spcBef>
                <a:spcPct val="0"/>
              </a:spcBef>
            </a:pPr>
            <a:endParaRPr lang="en-US" sz="4199" spc="125">
              <a:solidFill>
                <a:srgbClr val="000000"/>
              </a:solidFill>
              <a:latin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5359399" y="-4332101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-840581" y="-2374226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51234" y="877832"/>
            <a:ext cx="639670" cy="59780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035497" y="2907564"/>
            <a:ext cx="5113313" cy="1224069"/>
            <a:chOff x="0" y="0"/>
            <a:chExt cx="1346716" cy="3223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6716" cy="322389"/>
            </a:xfrm>
            <a:custGeom>
              <a:avLst/>
              <a:gdLst/>
              <a:ahLst/>
              <a:cxnLst/>
              <a:rect l="l" t="t" r="r" b="b"/>
              <a:pathLst>
                <a:path w="1346716" h="322389">
                  <a:moveTo>
                    <a:pt x="77218" y="0"/>
                  </a:moveTo>
                  <a:lnTo>
                    <a:pt x="1269499" y="0"/>
                  </a:lnTo>
                  <a:cubicBezTo>
                    <a:pt x="1312145" y="0"/>
                    <a:pt x="1346716" y="34572"/>
                    <a:pt x="1346716" y="77218"/>
                  </a:cubicBezTo>
                  <a:lnTo>
                    <a:pt x="1346716" y="245171"/>
                  </a:lnTo>
                  <a:cubicBezTo>
                    <a:pt x="1346716" y="287817"/>
                    <a:pt x="1312145" y="322389"/>
                    <a:pt x="1269499" y="322389"/>
                  </a:cubicBezTo>
                  <a:lnTo>
                    <a:pt x="77218" y="322389"/>
                  </a:lnTo>
                  <a:cubicBezTo>
                    <a:pt x="34572" y="322389"/>
                    <a:pt x="0" y="287817"/>
                    <a:pt x="0" y="245171"/>
                  </a:cubicBezTo>
                  <a:lnTo>
                    <a:pt x="0" y="77218"/>
                  </a:lnTo>
                  <a:cubicBezTo>
                    <a:pt x="0" y="34572"/>
                    <a:pt x="34572" y="0"/>
                    <a:pt x="77218" y="0"/>
                  </a:cubicBezTo>
                  <a:close/>
                </a:path>
              </a:pathLst>
            </a:custGeom>
            <a:solidFill>
              <a:srgbClr val="B1DCE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63683" y="3962564"/>
            <a:ext cx="15122534" cy="5829137"/>
            <a:chOff x="0" y="-152400"/>
            <a:chExt cx="3982890" cy="15352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82890" cy="1344749"/>
            </a:xfrm>
            <a:custGeom>
              <a:avLst/>
              <a:gdLst/>
              <a:ahLst/>
              <a:cxnLst/>
              <a:rect l="l" t="t" r="r" b="b"/>
              <a:pathLst>
                <a:path w="3982890" h="1344749">
                  <a:moveTo>
                    <a:pt x="26109" y="0"/>
                  </a:moveTo>
                  <a:lnTo>
                    <a:pt x="3956781" y="0"/>
                  </a:lnTo>
                  <a:cubicBezTo>
                    <a:pt x="3971200" y="0"/>
                    <a:pt x="3982890" y="11690"/>
                    <a:pt x="3982890" y="26109"/>
                  </a:cubicBezTo>
                  <a:lnTo>
                    <a:pt x="3982890" y="1318639"/>
                  </a:lnTo>
                  <a:cubicBezTo>
                    <a:pt x="3982890" y="1325564"/>
                    <a:pt x="3980139" y="1332205"/>
                    <a:pt x="3975243" y="1337102"/>
                  </a:cubicBezTo>
                  <a:cubicBezTo>
                    <a:pt x="3970346" y="1341998"/>
                    <a:pt x="3963705" y="1344749"/>
                    <a:pt x="3956781" y="1344749"/>
                  </a:cubicBezTo>
                  <a:lnTo>
                    <a:pt x="26109" y="1344749"/>
                  </a:lnTo>
                  <a:cubicBezTo>
                    <a:pt x="11690" y="1344749"/>
                    <a:pt x="0" y="1333059"/>
                    <a:pt x="0" y="1318639"/>
                  </a:cubicBezTo>
                  <a:lnTo>
                    <a:pt x="0" y="26109"/>
                  </a:lnTo>
                  <a:cubicBezTo>
                    <a:pt x="0" y="11690"/>
                    <a:pt x="11690" y="0"/>
                    <a:pt x="26109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52400"/>
              <a:ext cx="3782616" cy="1535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885189" lvl="1" indent="-442594" algn="just">
                <a:lnSpc>
                  <a:spcPts val="6559"/>
                </a:lnSpc>
                <a:buFont typeface="Arial"/>
                <a:buChar char="•"/>
              </a:pP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Thông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tin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triển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khai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theo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mối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quan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hệ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nguyên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nhân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–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kết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quả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(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kết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quả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nêu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trước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,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nguyên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nhân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trình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bày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sau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)</a:t>
              </a:r>
            </a:p>
            <a:p>
              <a:pPr marL="885189" lvl="1" indent="-442594" algn="just">
                <a:lnSpc>
                  <a:spcPts val="6559"/>
                </a:lnSpc>
                <a:buFont typeface="Arial"/>
                <a:buChar char="•"/>
              </a:pPr>
              <a:r>
                <a:rPr lang="en-US" sz="4099" dirty="0" err="1">
                  <a:solidFill>
                    <a:srgbClr val="FFFFFF"/>
                  </a:solidFill>
                  <a:latin typeface="Roboto Condensed Bold"/>
                </a:rPr>
                <a:t>Tác</a:t>
              </a:r>
              <a:r>
                <a:rPr lang="en-US" sz="40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 Bold"/>
                </a:rPr>
                <a:t>dụng</a:t>
              </a:r>
              <a:r>
                <a:rPr lang="en-US" sz="4099" dirty="0">
                  <a:solidFill>
                    <a:srgbClr val="FFFFFF"/>
                  </a:solidFill>
                  <a:latin typeface="Roboto Condensed Bold"/>
                </a:rPr>
                <a:t>: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Chỉ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ra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và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phân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tích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những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nguyên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nhân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nổi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bật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giúp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đội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tuyển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Việt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Nam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chiến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thắng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,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khơi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dậy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niềm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vui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,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niềm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tự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hào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dân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tộc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.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74480" y="534932"/>
            <a:ext cx="1071034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6000" dirty="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74480" y="1275608"/>
            <a:ext cx="16279198" cy="148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#9Slide05 VL Fadilla"/>
              </a:rPr>
              <a:t>b. </a:t>
            </a:r>
            <a:r>
              <a:rPr lang="en-US" sz="8499" dirty="0" err="1">
                <a:solidFill>
                  <a:srgbClr val="000000"/>
                </a:solidFill>
                <a:latin typeface="#9Slide05 VL Fadilla"/>
              </a:rPr>
              <a:t>Cách</a:t>
            </a:r>
            <a:r>
              <a:rPr lang="en-US" sz="84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499" dirty="0" err="1">
                <a:solidFill>
                  <a:srgbClr val="000000"/>
                </a:solidFill>
                <a:latin typeface="#9Slide05 VL Fadilla"/>
              </a:rPr>
              <a:t>triển</a:t>
            </a:r>
            <a:r>
              <a:rPr lang="en-US" sz="84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499" dirty="0" err="1">
                <a:solidFill>
                  <a:srgbClr val="000000"/>
                </a:solidFill>
                <a:latin typeface="#9Slide05 VL Fadilla"/>
              </a:rPr>
              <a:t>khai</a:t>
            </a:r>
            <a:r>
              <a:rPr lang="en-US" sz="84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499" dirty="0" err="1">
                <a:solidFill>
                  <a:srgbClr val="000000"/>
                </a:solidFill>
                <a:latin typeface="#9Slide05 VL Fadilla"/>
              </a:rPr>
              <a:t>thông</a:t>
            </a:r>
            <a:r>
              <a:rPr lang="en-US" sz="8499" dirty="0">
                <a:solidFill>
                  <a:srgbClr val="000000"/>
                </a:solidFill>
                <a:latin typeface="#9Slide05 VL Fadilla"/>
              </a:rPr>
              <a:t> tin </a:t>
            </a:r>
            <a:r>
              <a:rPr lang="en-US" sz="8499" dirty="0" err="1">
                <a:solidFill>
                  <a:srgbClr val="000000"/>
                </a:solidFill>
                <a:latin typeface="#9Slide05 VL Fadilla"/>
              </a:rPr>
              <a:t>trong</a:t>
            </a:r>
            <a:r>
              <a:rPr lang="en-US" sz="84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499" dirty="0" err="1">
                <a:solidFill>
                  <a:srgbClr val="000000"/>
                </a:solidFill>
                <a:latin typeface="#9Slide05 VL Fadilla"/>
              </a:rPr>
              <a:t>văn</a:t>
            </a:r>
            <a:r>
              <a:rPr lang="en-US" sz="84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499" dirty="0" err="1">
                <a:solidFill>
                  <a:srgbClr val="000000"/>
                </a:solidFill>
                <a:latin typeface="#9Slide05 VL Fadilla"/>
              </a:rPr>
              <a:t>bản</a:t>
            </a:r>
            <a:endParaRPr lang="en-US" sz="8499" dirty="0">
              <a:solidFill>
                <a:srgbClr val="000000"/>
              </a:solidFill>
              <a:latin typeface="#9Slide05 VL Fadill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946114" y="2887456"/>
            <a:ext cx="371248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 dirty="0" err="1">
                <a:solidFill>
                  <a:srgbClr val="000000"/>
                </a:solidFill>
                <a:latin typeface="#9Slide05 VL Fadilla"/>
              </a:rPr>
              <a:t>Nhận</a:t>
            </a:r>
            <a:r>
              <a:rPr lang="en-US" sz="75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599" dirty="0" err="1">
                <a:solidFill>
                  <a:srgbClr val="000000"/>
                </a:solidFill>
                <a:latin typeface="#9Slide05 VL Fadilla"/>
              </a:rPr>
              <a:t>xét</a:t>
            </a:r>
            <a:r>
              <a:rPr lang="en-US" sz="7599" dirty="0">
                <a:solidFill>
                  <a:srgbClr val="000000"/>
                </a:solidFill>
                <a:latin typeface="#9Slide05 VL Fadilla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5359399" y="-4332101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6398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-840581" y="-2374226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59966" y="-209798"/>
            <a:ext cx="1198668" cy="6346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648330" y="185262"/>
            <a:ext cx="639670" cy="59780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309398" y="709930"/>
            <a:ext cx="10710349" cy="74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560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1389908"/>
            <a:ext cx="18753678" cy="121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c.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Thái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độ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của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người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viết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trên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tờ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báo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với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bóng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đá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Việt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Nam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89913" y="2775836"/>
            <a:ext cx="4954046" cy="46387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051945" y="2775836"/>
            <a:ext cx="4939619" cy="46252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537748" y="3120776"/>
            <a:ext cx="4721552" cy="442108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558183" y="4015541"/>
            <a:ext cx="4617507" cy="237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  <a:spcBef>
                <a:spcPct val="0"/>
              </a:spcBef>
            </a:pPr>
            <a:r>
              <a:rPr lang="en-US" sz="4551">
                <a:solidFill>
                  <a:srgbClr val="FFFFFF"/>
                </a:solidFill>
                <a:latin typeface="Roboto Condensed Bold Italics"/>
              </a:rPr>
              <a:t>“thống trị”: </a:t>
            </a:r>
          </a:p>
          <a:p>
            <a:pPr algn="ctr">
              <a:lnSpc>
                <a:spcPts val="6371"/>
              </a:lnSpc>
              <a:spcBef>
                <a:spcPct val="0"/>
              </a:spcBef>
            </a:pPr>
            <a:r>
              <a:rPr lang="en-US" sz="4551">
                <a:solidFill>
                  <a:srgbClr val="FFFFFF"/>
                </a:solidFill>
                <a:latin typeface="Roboto Condensed"/>
              </a:rPr>
              <a:t>nổi bật, có ảnh hưởng lớn.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47592" y="3730470"/>
            <a:ext cx="4348326" cy="2986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285">
                <a:solidFill>
                  <a:srgbClr val="FFFFFF"/>
                </a:solidFill>
                <a:latin typeface="Roboto Condensed Bold Italics"/>
              </a:rPr>
              <a:t>“không ngán”: </a:t>
            </a:r>
            <a:r>
              <a:rPr lang="en-US" sz="4285">
                <a:solidFill>
                  <a:srgbClr val="FFFFFF"/>
                </a:solidFill>
                <a:latin typeface="Roboto Condensed Italics"/>
              </a:rPr>
              <a:t>không e ngại, sợ hãi trước đối thủ nào.</a:t>
            </a:r>
          </a:p>
          <a:p>
            <a:pPr algn="ctr">
              <a:lnSpc>
                <a:spcPts val="5999"/>
              </a:lnSpc>
              <a:spcBef>
                <a:spcPct val="0"/>
              </a:spcBef>
            </a:pPr>
            <a:endParaRPr lang="en-US" sz="4285">
              <a:solidFill>
                <a:srgbClr val="FFFFFF"/>
              </a:solidFill>
              <a:latin typeface="Roboto Condense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641793" y="4015541"/>
            <a:ext cx="4617507" cy="237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4551">
                <a:solidFill>
                  <a:srgbClr val="FFFFFF"/>
                </a:solidFill>
                <a:latin typeface="Roboto Condensed Bold Italics"/>
              </a:rPr>
              <a:t>“lắp ráp”: </a:t>
            </a:r>
          </a:p>
          <a:p>
            <a:pPr algn="ctr">
              <a:lnSpc>
                <a:spcPts val="6371"/>
              </a:lnSpc>
              <a:spcBef>
                <a:spcPct val="0"/>
              </a:spcBef>
            </a:pPr>
            <a:r>
              <a:rPr lang="en-US" sz="4551">
                <a:solidFill>
                  <a:srgbClr val="FFFFFF"/>
                </a:solidFill>
                <a:latin typeface="Roboto Condensed Italics"/>
              </a:rPr>
              <a:t>kết nối, phối hợp ăn ý trong thi đấu</a:t>
            </a:r>
            <a:r>
              <a:rPr lang="en-US" sz="4551">
                <a:solidFill>
                  <a:srgbClr val="FFFFFF"/>
                </a:solidFill>
                <a:latin typeface="Roboto Condensed Bold Italics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309398" y="7682614"/>
            <a:ext cx="15228368" cy="2024570"/>
            <a:chOff x="0" y="0"/>
            <a:chExt cx="4010764" cy="5332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10764" cy="533220"/>
            </a:xfrm>
            <a:custGeom>
              <a:avLst/>
              <a:gdLst/>
              <a:ahLst/>
              <a:cxnLst/>
              <a:rect l="l" t="t" r="r" b="b"/>
              <a:pathLst>
                <a:path w="4010764" h="533220">
                  <a:moveTo>
                    <a:pt x="25928" y="0"/>
                  </a:moveTo>
                  <a:lnTo>
                    <a:pt x="3984836" y="0"/>
                  </a:lnTo>
                  <a:cubicBezTo>
                    <a:pt x="3999156" y="0"/>
                    <a:pt x="4010764" y="11608"/>
                    <a:pt x="4010764" y="25928"/>
                  </a:cubicBezTo>
                  <a:lnTo>
                    <a:pt x="4010764" y="507292"/>
                  </a:lnTo>
                  <a:cubicBezTo>
                    <a:pt x="4010764" y="514169"/>
                    <a:pt x="4008032" y="520764"/>
                    <a:pt x="4003170" y="525626"/>
                  </a:cubicBezTo>
                  <a:cubicBezTo>
                    <a:pt x="3998307" y="530488"/>
                    <a:pt x="3991713" y="533220"/>
                    <a:pt x="3984836" y="533220"/>
                  </a:cubicBezTo>
                  <a:lnTo>
                    <a:pt x="25928" y="533220"/>
                  </a:lnTo>
                  <a:cubicBezTo>
                    <a:pt x="19051" y="533220"/>
                    <a:pt x="12456" y="530488"/>
                    <a:pt x="7594" y="525626"/>
                  </a:cubicBezTo>
                  <a:cubicBezTo>
                    <a:pt x="2732" y="520764"/>
                    <a:pt x="0" y="514169"/>
                    <a:pt x="0" y="507292"/>
                  </a:cubicBezTo>
                  <a:lnTo>
                    <a:pt x="0" y="25928"/>
                  </a:lnTo>
                  <a:cubicBezTo>
                    <a:pt x="0" y="19051"/>
                    <a:pt x="2732" y="12456"/>
                    <a:pt x="7594" y="7594"/>
                  </a:cubicBezTo>
                  <a:cubicBezTo>
                    <a:pt x="12456" y="2732"/>
                    <a:pt x="19051" y="0"/>
                    <a:pt x="25928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52400"/>
              <a:ext cx="812800" cy="965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309398" y="7945120"/>
            <a:ext cx="15853949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FFFFFF"/>
                </a:solidFill>
                <a:latin typeface="Roboto Condensed Bold"/>
              </a:rPr>
              <a:t>Ca ngợi, nể phục cách thi đấu và thành tích của đội tuyển Việt Nam.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FFFFFF"/>
                </a:solidFill>
                <a:latin typeface="Roboto Condensed Bold"/>
              </a:rPr>
              <a:t>Đúng mực, khách quan, công bằng.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4846068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6398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-630128" y="-1454531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55950" y="303379"/>
            <a:ext cx="1403350" cy="1311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43476" y="1614874"/>
            <a:ext cx="787188" cy="7356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1859267"/>
            <a:ext cx="6737137" cy="93086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956479" y="3482493"/>
            <a:ext cx="9194755" cy="214237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144000" y="4114712"/>
            <a:ext cx="10710349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Paytone One"/>
              </a:rPr>
              <a:t>SUY NGẪM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4846068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6398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-630128" y="-1454531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84650" y="-187890"/>
            <a:ext cx="1403350" cy="1311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92731" y="1491436"/>
            <a:ext cx="787188" cy="7356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1859267"/>
            <a:ext cx="6737137" cy="930865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840222" y="2177322"/>
            <a:ext cx="10710349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Paytone One"/>
              </a:rPr>
              <a:t>SUY NGẪM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737137" y="1653509"/>
            <a:ext cx="11057398" cy="69799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545486" y="3374297"/>
            <a:ext cx="9649911" cy="274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Roboto Condensed"/>
              </a:rPr>
              <a:t>Trong các nguyên nhân mà tác giả chỉ ra, em đồng tình với nguyên nhân nào nhất. Vì sao?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1543">
            <a:off x="-3050335" y="-1619755"/>
            <a:ext cx="4577365" cy="43470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12168">
            <a:off x="71249" y="-1472891"/>
            <a:ext cx="2914839" cy="308894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975783" y="-805820"/>
            <a:ext cx="8312217" cy="6097134"/>
            <a:chOff x="0" y="0"/>
            <a:chExt cx="4198620" cy="3079750"/>
          </a:xfrm>
        </p:grpSpPr>
        <p:sp>
          <p:nvSpPr>
            <p:cNvPr id="5" name="Freeform 5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6"/>
              <a:stretch>
                <a:fillRect l="-17671" r="-17671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705548" y="5291314"/>
            <a:ext cx="8320546" cy="6103244"/>
            <a:chOff x="0" y="0"/>
            <a:chExt cx="4198620" cy="3079750"/>
          </a:xfrm>
        </p:grpSpPr>
        <p:sp>
          <p:nvSpPr>
            <p:cNvPr id="7" name="Freeform 7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7"/>
              <a:stretch>
                <a:fillRect l="-4648" r="-4648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78620">
            <a:off x="40117" y="8627010"/>
            <a:ext cx="1658960" cy="2681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7820292"/>
            <a:ext cx="947293" cy="104528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85800" y="2632075"/>
            <a:ext cx="9289983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8369" lvl="1" indent="-464185" algn="just">
              <a:lnSpc>
                <a:spcPts val="6019"/>
              </a:lnSpc>
              <a:buFont typeface="Arial"/>
              <a:buChar char="•"/>
            </a:pP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từng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xem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một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trận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đấu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nào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đội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tuyển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bóng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đá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Việt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Nam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chưa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?</a:t>
            </a:r>
          </a:p>
          <a:p>
            <a:pPr marL="928369" lvl="1" indent="-464185" algn="just">
              <a:lnSpc>
                <a:spcPts val="6019"/>
              </a:lnSpc>
              <a:buFont typeface="Arial"/>
              <a:buChar char="•"/>
            </a:pP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trận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đội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ta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từng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chiến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thắng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thích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trận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nào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nhất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?</a:t>
            </a:r>
          </a:p>
          <a:p>
            <a:pPr marL="928369" lvl="1" indent="-464185" algn="just">
              <a:lnSpc>
                <a:spcPts val="6019"/>
              </a:lnSpc>
              <a:buFont typeface="Arial"/>
              <a:buChar char="•"/>
            </a:pP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Theo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điều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gì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làm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nên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chiến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thắng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đội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tuyển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69212" y="7946088"/>
            <a:ext cx="711827" cy="7854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00677" y="9444940"/>
            <a:ext cx="947293" cy="104528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4846068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6398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-630128" y="-1454531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84650" y="-187890"/>
            <a:ext cx="1403350" cy="1311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92731" y="1491436"/>
            <a:ext cx="787188" cy="7356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1859267"/>
            <a:ext cx="6737137" cy="930865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840222" y="2177322"/>
            <a:ext cx="10710349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Paytone One"/>
              </a:rPr>
              <a:t>SUY NGẪM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737137" y="1777119"/>
            <a:ext cx="11057398" cy="69799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234739" y="3107382"/>
            <a:ext cx="9649911" cy="300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>
                <a:solidFill>
                  <a:srgbClr val="FFFFFF"/>
                </a:solidFill>
                <a:latin typeface="Roboto Condensed"/>
              </a:rPr>
              <a:t>Theo em, những thành tích của bóng đá Việt Nam trong những năm gần đây có ý nghĩa gì?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4846068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6398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-630128" y="-1454531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84650" y="-187890"/>
            <a:ext cx="1403350" cy="1311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92731" y="1491436"/>
            <a:ext cx="787188" cy="7356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840222" y="2177322"/>
            <a:ext cx="10710349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Paytone One"/>
              </a:rPr>
              <a:t>SUY NGẪM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990630" y="-428055"/>
            <a:ext cx="7595695" cy="5571555"/>
            <a:chOff x="0" y="0"/>
            <a:chExt cx="4198620" cy="3079750"/>
          </a:xfrm>
        </p:grpSpPr>
        <p:sp>
          <p:nvSpPr>
            <p:cNvPr id="9" name="Freeform 9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1"/>
              <a:stretch>
                <a:fillRect l="-4915" r="-4915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990630" y="5489353"/>
            <a:ext cx="7595695" cy="5571555"/>
            <a:chOff x="0" y="0"/>
            <a:chExt cx="4198620" cy="3079750"/>
          </a:xfrm>
        </p:grpSpPr>
        <p:sp>
          <p:nvSpPr>
            <p:cNvPr id="11" name="Freeform 11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2"/>
              <a:stretch>
                <a:fillRect l="-4957" r="-4957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502382" y="2955197"/>
            <a:ext cx="8976738" cy="556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"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Bóng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đá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-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môn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thể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thao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vua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được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yêu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thích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bởi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hàng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triệu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người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dân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Việt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Nam,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thắp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lên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niềm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tự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hào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dân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tộc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,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là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sợi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dây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gắn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kết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90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triệu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con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người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..."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4846068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6398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-630128" y="-1454531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84650" y="-187890"/>
            <a:ext cx="1403350" cy="1311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92731" y="1491436"/>
            <a:ext cx="787188" cy="7356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1859267"/>
            <a:ext cx="6737137" cy="930865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840222" y="2177322"/>
            <a:ext cx="10710349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Paytone One"/>
              </a:rPr>
              <a:t>SUY NGẪM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083068" y="1028700"/>
            <a:ext cx="11896851" cy="750988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440881" y="2608904"/>
            <a:ext cx="9649911" cy="3591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Có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rất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nhiều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người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khi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đội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tuyển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chiến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thắng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thì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ca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ngợi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,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tung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hô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.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Còn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khi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đội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tuyển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thua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cuộc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thì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quay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lưng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đả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kích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, “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ném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đá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”.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Quan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điểm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của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em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về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những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hành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động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này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là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như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thế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nào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4846068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6398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-630128" y="-1454531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84650" y="-187890"/>
            <a:ext cx="1403350" cy="1311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92731" y="1491436"/>
            <a:ext cx="787188" cy="7356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840222" y="2177322"/>
            <a:ext cx="10710349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Paytone One"/>
              </a:rPr>
              <a:t>SUY NGẪM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444317" y="1414800"/>
            <a:ext cx="11193643" cy="8210703"/>
            <a:chOff x="0" y="0"/>
            <a:chExt cx="4198620" cy="3079750"/>
          </a:xfrm>
        </p:grpSpPr>
        <p:sp>
          <p:nvSpPr>
            <p:cNvPr id="9" name="Freeform 9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1"/>
              <a:stretch>
                <a:fillRect l="-8732" r="-8732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467579" y="2926622"/>
            <a:ext cx="8976738" cy="5433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"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Họ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mang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đến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cho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chúng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ta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niềm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vui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khi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chiến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thắng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,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thì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chúng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ta 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đứng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bên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họ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khi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họ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thất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bại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"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40490">
            <a:off x="-4398361" y="-4900845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513">
            <a:off x="13805021" y="268273"/>
            <a:ext cx="725008" cy="6986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521755">
            <a:off x="-6599250" y="-4528062"/>
            <a:ext cx="10575092" cy="90561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18059" y="-451502"/>
            <a:ext cx="2325644" cy="19535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807710" y="1938314"/>
            <a:ext cx="10710349" cy="102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00"/>
              </a:lnSpc>
            </a:pPr>
            <a:r>
              <a:rPr lang="en-US" sz="7700" dirty="0">
                <a:solidFill>
                  <a:srgbClr val="302C2C"/>
                </a:solidFill>
                <a:latin typeface="Fraunces Bold"/>
              </a:rPr>
              <a:t>4. LUYỆN TẬP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38611" y="3988805"/>
            <a:ext cx="16652181" cy="2989219"/>
            <a:chOff x="0" y="0"/>
            <a:chExt cx="4385760" cy="7872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85759" cy="787284"/>
            </a:xfrm>
            <a:custGeom>
              <a:avLst/>
              <a:gdLst/>
              <a:ahLst/>
              <a:cxnLst/>
              <a:rect l="l" t="t" r="r" b="b"/>
              <a:pathLst>
                <a:path w="4385759" h="787284">
                  <a:moveTo>
                    <a:pt x="23711" y="0"/>
                  </a:moveTo>
                  <a:lnTo>
                    <a:pt x="4362048" y="0"/>
                  </a:lnTo>
                  <a:cubicBezTo>
                    <a:pt x="4375144" y="0"/>
                    <a:pt x="4385759" y="10616"/>
                    <a:pt x="4385759" y="23711"/>
                  </a:cubicBezTo>
                  <a:lnTo>
                    <a:pt x="4385759" y="763573"/>
                  </a:lnTo>
                  <a:cubicBezTo>
                    <a:pt x="4385759" y="769862"/>
                    <a:pt x="4383262" y="775893"/>
                    <a:pt x="4378815" y="780339"/>
                  </a:cubicBezTo>
                  <a:cubicBezTo>
                    <a:pt x="4374368" y="784786"/>
                    <a:pt x="4368337" y="787284"/>
                    <a:pt x="4362048" y="787284"/>
                  </a:cubicBezTo>
                  <a:lnTo>
                    <a:pt x="23711" y="787284"/>
                  </a:lnTo>
                  <a:cubicBezTo>
                    <a:pt x="17422" y="787284"/>
                    <a:pt x="11391" y="784786"/>
                    <a:pt x="6945" y="780339"/>
                  </a:cubicBezTo>
                  <a:cubicBezTo>
                    <a:pt x="2498" y="775893"/>
                    <a:pt x="0" y="769862"/>
                    <a:pt x="0" y="763573"/>
                  </a:cubicBezTo>
                  <a:lnTo>
                    <a:pt x="0" y="23711"/>
                  </a:lnTo>
                  <a:cubicBezTo>
                    <a:pt x="0" y="17422"/>
                    <a:pt x="2498" y="11391"/>
                    <a:pt x="6945" y="6945"/>
                  </a:cubicBezTo>
                  <a:cubicBezTo>
                    <a:pt x="11391" y="2498"/>
                    <a:pt x="17422" y="0"/>
                    <a:pt x="23711" y="0"/>
                  </a:cubicBezTo>
                  <a:close/>
                </a:path>
              </a:pathLst>
            </a:custGeom>
            <a:solidFill>
              <a:srgbClr val="DC6F2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52400"/>
              <a:ext cx="812800" cy="965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95400" y="4459795"/>
            <a:ext cx="15938602" cy="1856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19"/>
              </a:lnSpc>
              <a:spcBef>
                <a:spcPct val="0"/>
              </a:spcBef>
            </a:pPr>
            <a:r>
              <a:rPr lang="en-US" sz="4699">
                <a:solidFill>
                  <a:srgbClr val="FFFFFF"/>
                </a:solidFill>
                <a:latin typeface="Roboto Condensed"/>
              </a:rPr>
              <a:t>Qua việc đọc hiểu hai văn bản thông tin thuật lại một sự kiện theo trật tự nhân quả, hãy rút ra kinh nghiệm đọc thể loại này.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03918">
            <a:off x="15738417" y="8303068"/>
            <a:ext cx="6210571" cy="5898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40490">
            <a:off x="-4398361" y="-4900845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513">
            <a:off x="17318377" y="9526573"/>
            <a:ext cx="725008" cy="6986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521755">
            <a:off x="-6599250" y="-4528062"/>
            <a:ext cx="10575092" cy="90561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18059" y="-451502"/>
            <a:ext cx="2325644" cy="19535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402952" y="700669"/>
            <a:ext cx="1071034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00"/>
              </a:lnSpc>
            </a:pPr>
            <a:r>
              <a:rPr lang="en-US" sz="6500">
                <a:solidFill>
                  <a:srgbClr val="302C2C"/>
                </a:solidFill>
                <a:latin typeface="Fraunces Bold"/>
              </a:rPr>
              <a:t>4. LUYỆN TẬP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42279" y="1683885"/>
            <a:ext cx="15938602" cy="196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9"/>
              </a:lnSpc>
            </a:pP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Kinh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nghiệm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đọc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thể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loại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văn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bản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thông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tin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thuật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lại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sự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kiện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theo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trật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tự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nhân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quả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: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 r="153" b="227"/>
          <a:stretch>
            <a:fillRect/>
          </a:stretch>
        </p:blipFill>
        <p:spPr>
          <a:xfrm>
            <a:off x="783269" y="3939301"/>
            <a:ext cx="5721461" cy="23028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 r="176" b="251"/>
          <a:stretch>
            <a:fillRect/>
          </a:stretch>
        </p:blipFill>
        <p:spPr>
          <a:xfrm>
            <a:off x="6895255" y="4049585"/>
            <a:ext cx="5551093" cy="22343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r="312" b="387"/>
          <a:stretch>
            <a:fillRect/>
          </a:stretch>
        </p:blipFill>
        <p:spPr>
          <a:xfrm>
            <a:off x="587350" y="6735884"/>
            <a:ext cx="5581638" cy="22466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 r="500" b="574"/>
          <a:stretch>
            <a:fillRect/>
          </a:stretch>
        </p:blipFill>
        <p:spPr>
          <a:xfrm>
            <a:off x="6599721" y="6759026"/>
            <a:ext cx="5846627" cy="235326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170319" y="4465698"/>
            <a:ext cx="4902783" cy="169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0"/>
              </a:lnSpc>
            </a:pPr>
            <a:r>
              <a:rPr lang="en-US" sz="3742">
                <a:solidFill>
                  <a:srgbClr val="000000"/>
                </a:solidFill>
                <a:latin typeface="Roboto Condensed"/>
              </a:rPr>
              <a:t>Tìm hiểu thông tin trong từng phần văn bản</a:t>
            </a:r>
          </a:p>
          <a:p>
            <a:pPr algn="ctr">
              <a:lnSpc>
                <a:spcPts val="4491"/>
              </a:lnSpc>
            </a:pPr>
            <a:endParaRPr lang="en-US" sz="3742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31500" y="4269972"/>
            <a:ext cx="5224998" cy="2254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0"/>
              </a:lnSpc>
            </a:pP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Đọc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nhan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, </a:t>
            </a:r>
          </a:p>
          <a:p>
            <a:pPr algn="ctr">
              <a:lnSpc>
                <a:spcPts val="4490"/>
              </a:lnSpc>
            </a:pP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sa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pô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lướt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mục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</a:p>
          <a:p>
            <a:pPr algn="ctr">
              <a:lnSpc>
                <a:spcPts val="4490"/>
              </a:lnSpc>
            </a:pPr>
            <a:r>
              <a:rPr lang="en-US" sz="3742" dirty="0">
                <a:solidFill>
                  <a:srgbClr val="000000"/>
                </a:solidFill>
                <a:latin typeface="Roboto Condensed"/>
              </a:rPr>
              <a:t>(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nếu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) </a:t>
            </a:r>
          </a:p>
          <a:p>
            <a:pPr algn="ctr">
              <a:lnSpc>
                <a:spcPts val="4491"/>
              </a:lnSpc>
            </a:pPr>
            <a:endParaRPr lang="en-US" sz="3742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8287" y="7211326"/>
            <a:ext cx="4659185" cy="214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5"/>
              </a:lnSpc>
            </a:pPr>
            <a:r>
              <a:rPr lang="en-US" sz="3520">
                <a:solidFill>
                  <a:srgbClr val="000000"/>
                </a:solidFill>
                <a:latin typeface="Roboto Condensed"/>
              </a:rPr>
              <a:t>Chú ý các từ ngữ </a:t>
            </a:r>
          </a:p>
          <a:p>
            <a:pPr algn="ctr">
              <a:lnSpc>
                <a:spcPts val="4225"/>
              </a:lnSpc>
            </a:pPr>
            <a:r>
              <a:rPr lang="en-US" sz="3520">
                <a:solidFill>
                  <a:srgbClr val="000000"/>
                </a:solidFill>
                <a:latin typeface="Roboto Condensed"/>
              </a:rPr>
              <a:t>giàu ý nghĩa</a:t>
            </a:r>
          </a:p>
          <a:p>
            <a:pPr algn="ctr">
              <a:lnSpc>
                <a:spcPts val="4225"/>
              </a:lnSpc>
            </a:pPr>
            <a:r>
              <a:rPr lang="en-US" sz="3520">
                <a:solidFill>
                  <a:srgbClr val="000000"/>
                </a:solidFill>
                <a:latin typeface="Roboto Condensed"/>
              </a:rPr>
              <a:t> </a:t>
            </a:r>
          </a:p>
          <a:p>
            <a:pPr algn="ctr">
              <a:lnSpc>
                <a:spcPts val="4225"/>
              </a:lnSpc>
            </a:pPr>
            <a:endParaRPr lang="en-US" sz="352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16486" y="7251544"/>
            <a:ext cx="5097769" cy="161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5"/>
              </a:lnSpc>
            </a:pPr>
            <a:r>
              <a:rPr lang="en-US" sz="3520">
                <a:solidFill>
                  <a:srgbClr val="000000"/>
                </a:solidFill>
                <a:latin typeface="Roboto Condensed"/>
              </a:rPr>
              <a:t>Quan sát các phương tiện phi ngôn ngữ</a:t>
            </a:r>
          </a:p>
          <a:p>
            <a:pPr algn="ctr">
              <a:lnSpc>
                <a:spcPts val="4225"/>
              </a:lnSpc>
            </a:pPr>
            <a:endParaRPr lang="en-US" sz="3520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 r="280" b="354"/>
          <a:stretch>
            <a:fillRect/>
          </a:stretch>
        </p:blipFill>
        <p:spPr>
          <a:xfrm>
            <a:off x="12637586" y="4167389"/>
            <a:ext cx="5317074" cy="214012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3008323" y="4643967"/>
            <a:ext cx="4764902" cy="1514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4"/>
              </a:lnSpc>
            </a:pPr>
            <a:r>
              <a:rPr lang="en-US" sz="3742">
                <a:solidFill>
                  <a:srgbClr val="000000"/>
                </a:solidFill>
                <a:latin typeface="Roboto Condensed"/>
              </a:rPr>
              <a:t>Nhận diện cách triển khai thông tin trong văn bản </a:t>
            </a:r>
          </a:p>
          <a:p>
            <a:pPr algn="ctr">
              <a:lnSpc>
                <a:spcPts val="3978"/>
              </a:lnSpc>
            </a:pPr>
            <a:endParaRPr lang="en-US" sz="3742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 r="500" b="574"/>
          <a:stretch>
            <a:fillRect/>
          </a:stretch>
        </p:blipFill>
        <p:spPr>
          <a:xfrm>
            <a:off x="12467912" y="6759026"/>
            <a:ext cx="5634550" cy="226790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2841890" y="7321135"/>
            <a:ext cx="5097769" cy="161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5"/>
              </a:lnSpc>
            </a:pPr>
            <a:r>
              <a:rPr lang="en-US" sz="3520">
                <a:solidFill>
                  <a:srgbClr val="000000"/>
                </a:solidFill>
                <a:latin typeface="Roboto Condensed"/>
              </a:rPr>
              <a:t>Kết nối với thực tế, hiểu biết của bản thân </a:t>
            </a:r>
          </a:p>
          <a:p>
            <a:pPr algn="ctr">
              <a:lnSpc>
                <a:spcPts val="4225"/>
              </a:lnSpc>
            </a:pPr>
            <a:endParaRPr lang="en-US" sz="3520">
              <a:solidFill>
                <a:srgbClr val="000000"/>
              </a:solidFill>
              <a:latin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003918">
            <a:off x="-2517347" y="-2809284"/>
            <a:ext cx="6210571" cy="5898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03918">
            <a:off x="13037333" y="8909904"/>
            <a:ext cx="6210571" cy="58981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30059">
            <a:off x="11443997" y="8685982"/>
            <a:ext cx="3552430" cy="3764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04016" y="1028700"/>
            <a:ext cx="1108589" cy="6067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259300" y="1332050"/>
            <a:ext cx="454864" cy="42509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600746" y="1987285"/>
            <a:ext cx="15117646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00"/>
              </a:lnSpc>
            </a:pPr>
            <a:r>
              <a:rPr lang="en-US" sz="6800" dirty="0">
                <a:solidFill>
                  <a:srgbClr val="302C2C"/>
                </a:solidFill>
                <a:latin typeface="Fraunces Bold"/>
              </a:rPr>
              <a:t>5. VẬN DỤNG (</a:t>
            </a:r>
            <a:r>
              <a:rPr lang="en-US" sz="6800" dirty="0" err="1">
                <a:solidFill>
                  <a:srgbClr val="302C2C"/>
                </a:solidFill>
                <a:latin typeface="Fraunces Bold"/>
              </a:rPr>
              <a:t>Hướng</a:t>
            </a:r>
            <a:r>
              <a:rPr lang="en-US" sz="6800" dirty="0">
                <a:solidFill>
                  <a:srgbClr val="302C2C"/>
                </a:solidFill>
                <a:latin typeface="Fraunces Bold"/>
              </a:rPr>
              <a:t> </a:t>
            </a:r>
            <a:r>
              <a:rPr lang="en-US" sz="6800" dirty="0" err="1">
                <a:solidFill>
                  <a:srgbClr val="302C2C"/>
                </a:solidFill>
                <a:latin typeface="Fraunces Bold"/>
              </a:rPr>
              <a:t>dẫn</a:t>
            </a:r>
            <a:r>
              <a:rPr lang="en-US" sz="6800" dirty="0">
                <a:solidFill>
                  <a:srgbClr val="302C2C"/>
                </a:solidFill>
                <a:latin typeface="Fraunces Bold"/>
              </a:rPr>
              <a:t> </a:t>
            </a:r>
            <a:r>
              <a:rPr lang="en-US" sz="6800" dirty="0" err="1">
                <a:solidFill>
                  <a:srgbClr val="302C2C"/>
                </a:solidFill>
                <a:latin typeface="Fraunces Bold"/>
              </a:rPr>
              <a:t>về</a:t>
            </a:r>
            <a:r>
              <a:rPr lang="en-US" sz="6800" dirty="0">
                <a:solidFill>
                  <a:srgbClr val="302C2C"/>
                </a:solidFill>
                <a:latin typeface="Fraunces Bold"/>
              </a:rPr>
              <a:t> </a:t>
            </a:r>
            <a:r>
              <a:rPr lang="en-US" sz="6800" dirty="0" err="1">
                <a:solidFill>
                  <a:srgbClr val="302C2C"/>
                </a:solidFill>
                <a:latin typeface="Fraunces Bold"/>
              </a:rPr>
              <a:t>nhà</a:t>
            </a:r>
            <a:r>
              <a:rPr lang="en-US" sz="6800" dirty="0">
                <a:solidFill>
                  <a:srgbClr val="302C2C"/>
                </a:solidFill>
                <a:latin typeface="Fraunces Bold"/>
              </a:rPr>
              <a:t>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230537" y="3988805"/>
            <a:ext cx="15385553" cy="3596055"/>
            <a:chOff x="0" y="0"/>
            <a:chExt cx="4052162" cy="9471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52162" cy="947109"/>
            </a:xfrm>
            <a:custGeom>
              <a:avLst/>
              <a:gdLst/>
              <a:ahLst/>
              <a:cxnLst/>
              <a:rect l="l" t="t" r="r" b="b"/>
              <a:pathLst>
                <a:path w="4052162" h="947109">
                  <a:moveTo>
                    <a:pt x="25663" y="0"/>
                  </a:moveTo>
                  <a:lnTo>
                    <a:pt x="4026499" y="0"/>
                  </a:lnTo>
                  <a:cubicBezTo>
                    <a:pt x="4040672" y="0"/>
                    <a:pt x="4052162" y="11490"/>
                    <a:pt x="4052162" y="25663"/>
                  </a:cubicBezTo>
                  <a:lnTo>
                    <a:pt x="4052162" y="921446"/>
                  </a:lnTo>
                  <a:cubicBezTo>
                    <a:pt x="4052162" y="928253"/>
                    <a:pt x="4049458" y="934780"/>
                    <a:pt x="4044645" y="939593"/>
                  </a:cubicBezTo>
                  <a:cubicBezTo>
                    <a:pt x="4039833" y="944405"/>
                    <a:pt x="4033305" y="947109"/>
                    <a:pt x="4026499" y="947109"/>
                  </a:cubicBezTo>
                  <a:lnTo>
                    <a:pt x="25663" y="947109"/>
                  </a:lnTo>
                  <a:cubicBezTo>
                    <a:pt x="18857" y="947109"/>
                    <a:pt x="12329" y="944405"/>
                    <a:pt x="7516" y="939593"/>
                  </a:cubicBezTo>
                  <a:cubicBezTo>
                    <a:pt x="2704" y="934780"/>
                    <a:pt x="0" y="928253"/>
                    <a:pt x="0" y="921446"/>
                  </a:cubicBezTo>
                  <a:lnTo>
                    <a:pt x="0" y="25663"/>
                  </a:lnTo>
                  <a:cubicBezTo>
                    <a:pt x="0" y="18857"/>
                    <a:pt x="2704" y="12329"/>
                    <a:pt x="7516" y="7516"/>
                  </a:cubicBezTo>
                  <a:cubicBezTo>
                    <a:pt x="12329" y="2704"/>
                    <a:pt x="18857" y="0"/>
                    <a:pt x="25663" y="0"/>
                  </a:cubicBezTo>
                  <a:close/>
                </a:path>
              </a:pathLst>
            </a:custGeom>
            <a:solidFill>
              <a:srgbClr val="DC6F2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38125"/>
              <a:ext cx="812800" cy="1050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1086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00746" y="4204741"/>
            <a:ext cx="14658554" cy="292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909" lvl="1" indent="-528955" algn="just">
              <a:lnSpc>
                <a:spcPts val="783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Roboto Condensed"/>
              </a:rPr>
              <a:t>Thực hành đọc hiểu văn bản </a:t>
            </a:r>
            <a:r>
              <a:rPr lang="en-US" sz="4899">
                <a:solidFill>
                  <a:srgbClr val="FFFFFF"/>
                </a:solidFill>
                <a:latin typeface="Roboto Condensed Italics"/>
              </a:rPr>
              <a:t>Những phát minh "tình cờ và bất ngờ"</a:t>
            </a:r>
          </a:p>
          <a:p>
            <a:pPr marL="1057909" lvl="1" indent="-528955" algn="just">
              <a:lnSpc>
                <a:spcPts val="783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Roboto Condensed"/>
              </a:rPr>
              <a:t>Thực hiện các PHT số 1, 2 để tìm hiểu bài đọc.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64796" y="-2196268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58873">
            <a:off x="-1673285" y="3168138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 flipH="1">
            <a:off x="5387951" y="-809891"/>
            <a:ext cx="7512097" cy="119067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04313" y="1028700"/>
            <a:ext cx="1286296" cy="12021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9696" y="7696200"/>
            <a:ext cx="819604" cy="7659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77787" y="8875321"/>
            <a:ext cx="819604" cy="76595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397673" y="4238625"/>
            <a:ext cx="9492655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#9Slide05 VL Fadilla"/>
              </a:rPr>
              <a:t>Xin chào và hẹn găp lại!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2083">
            <a:off x="-2246007" y="-2941765"/>
            <a:ext cx="7595714" cy="6504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86019" y="-2349847"/>
            <a:ext cx="4252609" cy="40386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4021" y="6948201"/>
            <a:ext cx="8719235" cy="57705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46147" y="-330516"/>
            <a:ext cx="2586432" cy="27409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27172" y="9333748"/>
            <a:ext cx="1946849" cy="10654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03408" y="983800"/>
            <a:ext cx="754393" cy="7050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6599070" y="5084078"/>
            <a:ext cx="12970403" cy="730315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998230" y="1956379"/>
            <a:ext cx="14289770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dirty="0">
                <a:solidFill>
                  <a:srgbClr val="302C2C"/>
                </a:solidFill>
                <a:latin typeface="Fraunces Bold"/>
              </a:rPr>
              <a:t>ĐỌC HIỂU VĂN BẢN: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0285" y="3343854"/>
            <a:ext cx="17647715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Điều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 </a:t>
            </a: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gì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 </a:t>
            </a: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giúp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 </a:t>
            </a: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bóng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 </a:t>
            </a: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đá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 </a:t>
            </a: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Việt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 Nam </a:t>
            </a: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chiến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 </a:t>
            </a: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thắng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599070" y="6748256"/>
            <a:ext cx="947293" cy="10452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726904" y="8213011"/>
            <a:ext cx="947293" cy="104528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14591" y="-3644010"/>
            <a:ext cx="6898026" cy="59072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56518" y="7654674"/>
            <a:ext cx="3912804" cy="37159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03807">
            <a:off x="-79571" y="8882059"/>
            <a:ext cx="3016007" cy="23845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21177" y="-10494"/>
            <a:ext cx="1666823" cy="25607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12168">
            <a:off x="11723160" y="-1882309"/>
            <a:ext cx="3552430" cy="37646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81187" y="6662964"/>
            <a:ext cx="1762143" cy="144286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80955" y="685800"/>
            <a:ext cx="1071034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6000" dirty="0">
                <a:solidFill>
                  <a:srgbClr val="302C2C"/>
                </a:solidFill>
                <a:latin typeface="Fraunces Bold"/>
              </a:rPr>
              <a:t>2. ĐỌC VĂN BẢN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780469" y="2808367"/>
          <a:ext cx="16752786" cy="6630372"/>
        </p:xfrm>
        <a:graphic>
          <a:graphicData uri="http://schemas.openxmlformats.org/drawingml/2006/table">
            <a:tbl>
              <a:tblPr/>
              <a:tblGrid>
                <a:gridCol w="1322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8768">
                <a:tc>
                  <a:txBody>
                    <a:bodyPr/>
                    <a:lstStyle/>
                    <a:p>
                      <a:pPr algn="ctr">
                        <a:lnSpc>
                          <a:spcPts val="47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  TIÊU CHÍ</a:t>
                      </a:r>
                      <a:endParaRPr lang="en-US" sz="1100" dirty="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70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99"/>
                        </a:lnSpc>
                        <a:defRPr/>
                      </a:pPr>
                      <a:r>
                        <a:rPr lang="en-US" sz="3999">
                          <a:solidFill>
                            <a:srgbClr val="FEFFFE"/>
                          </a:solidFill>
                          <a:latin typeface="Roboto Condensed Bold"/>
                        </a:rPr>
                        <a:t>CÓ</a:t>
                      </a: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70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99"/>
                        </a:lnSpc>
                        <a:defRPr/>
                      </a:pPr>
                      <a:r>
                        <a:rPr lang="en-US" sz="3999">
                          <a:solidFill>
                            <a:srgbClr val="FEFFFE"/>
                          </a:solidFill>
                          <a:latin typeface="Roboto Condensed Bold"/>
                        </a:rPr>
                        <a:t>  KHÔNG</a:t>
                      </a: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7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934">
                <a:tc>
                  <a:txBody>
                    <a:bodyPr/>
                    <a:lstStyle/>
                    <a:p>
                      <a:pPr algn="l">
                        <a:lnSpc>
                          <a:spcPts val="4320"/>
                        </a:lnSpc>
                        <a:defRPr/>
                      </a:pPr>
                      <a:r>
                        <a:rPr lang="en-US" sz="3600">
                          <a:solidFill>
                            <a:srgbClr val="211D1D"/>
                          </a:solidFill>
                          <a:latin typeface="Roboto Condensed"/>
                        </a:rPr>
                        <a:t>Đọc trôi chảy, không bỏ từ, thêm từ.</a:t>
                      </a: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868">
                <a:tc>
                  <a:txBody>
                    <a:bodyPr/>
                    <a:lstStyle/>
                    <a:p>
                      <a:pPr algn="l">
                        <a:lnSpc>
                          <a:spcPts val="4320"/>
                        </a:lnSpc>
                        <a:defRPr/>
                      </a:pPr>
                      <a:r>
                        <a:rPr lang="en-US" sz="3600">
                          <a:solidFill>
                            <a:srgbClr val="211D1D"/>
                          </a:solidFill>
                          <a:latin typeface="Roboto Condensed"/>
                        </a:rPr>
                        <a:t>Đọc to, rõ bảo đảm trong không gian lớp học, cả lớp cùng nghe được.</a:t>
                      </a: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934">
                <a:tc>
                  <a:txBody>
                    <a:bodyPr/>
                    <a:lstStyle/>
                    <a:p>
                      <a:pPr algn="l">
                        <a:lnSpc>
                          <a:spcPts val="4320"/>
                        </a:lnSpc>
                        <a:defRPr/>
                      </a:pPr>
                      <a:r>
                        <a:rPr lang="en-US" sz="3600">
                          <a:solidFill>
                            <a:srgbClr val="211D1D"/>
                          </a:solidFill>
                          <a:latin typeface="Roboto Condensed"/>
                        </a:rPr>
                        <a:t>Tốc độ đọc phù hợp.</a:t>
                      </a: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6868">
                <a:tc>
                  <a:txBody>
                    <a:bodyPr/>
                    <a:lstStyle/>
                    <a:p>
                      <a:pPr algn="just">
                        <a:lnSpc>
                          <a:spcPts val="4320"/>
                        </a:lnSpc>
                        <a:defRPr/>
                      </a:pPr>
                      <a:r>
                        <a:rPr lang="en-US" sz="3600">
                          <a:solidFill>
                            <a:srgbClr val="211D1D"/>
                          </a:solidFill>
                          <a:latin typeface="Roboto Condensed"/>
                        </a:rPr>
                        <a:t>Sử dụng giọng điệu khác nhau để thể hiện được cảm xúc của người viết.</a:t>
                      </a: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028700" y="1493837"/>
            <a:ext cx="14657143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>
              <a:lnSpc>
                <a:spcPts val="4899"/>
              </a:lnSpc>
              <a:buFont typeface="Arial"/>
              <a:buChar char="•"/>
            </a:pP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HS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đọc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từng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phần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của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văn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bản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.</a:t>
            </a:r>
          </a:p>
          <a:p>
            <a:pPr marL="755649" lvl="1" indent="-377824">
              <a:lnSpc>
                <a:spcPts val="4899"/>
              </a:lnSpc>
              <a:buFont typeface="Arial"/>
              <a:buChar char="•"/>
            </a:pP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Dừng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lại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trả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lời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các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thẻ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câu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hỏi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phía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bên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phải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4779846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-2205" y="-2505703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51234" y="877832"/>
            <a:ext cx="639670" cy="5978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788826" y="3307017"/>
            <a:ext cx="11057398" cy="697998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788826" y="778270"/>
            <a:ext cx="11715710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 dirty="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88826" y="1758879"/>
            <a:ext cx="8206298" cy="15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a.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Thông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tin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chung</a:t>
            </a:r>
            <a:endParaRPr lang="en-US" sz="8799" dirty="0">
              <a:solidFill>
                <a:srgbClr val="000000"/>
              </a:solidFill>
              <a:latin typeface="#9Slide05 VL Fadill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49264" y="5067300"/>
            <a:ext cx="9649911" cy="272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HS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thực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hiện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PHT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số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1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trước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khi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đến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lớp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.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Tại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lớp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, HS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thảo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luận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theo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nhóm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đôi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để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thống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nhất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kết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quả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.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Thời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gian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thảo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luận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: 5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phút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4779846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-2205" y="-2505703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51234" y="877832"/>
            <a:ext cx="639670" cy="59780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4708576"/>
            <a:ext cx="4067232" cy="1736591"/>
            <a:chOff x="0" y="0"/>
            <a:chExt cx="1071205" cy="4573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1205" cy="457374"/>
            </a:xfrm>
            <a:custGeom>
              <a:avLst/>
              <a:gdLst/>
              <a:ahLst/>
              <a:cxnLst/>
              <a:rect l="l" t="t" r="r" b="b"/>
              <a:pathLst>
                <a:path w="1071205" h="457374">
                  <a:moveTo>
                    <a:pt x="97078" y="0"/>
                  </a:moveTo>
                  <a:lnTo>
                    <a:pt x="974127" y="0"/>
                  </a:lnTo>
                  <a:cubicBezTo>
                    <a:pt x="1027742" y="0"/>
                    <a:pt x="1071205" y="43463"/>
                    <a:pt x="1071205" y="97078"/>
                  </a:cubicBezTo>
                  <a:lnTo>
                    <a:pt x="1071205" y="360296"/>
                  </a:lnTo>
                  <a:cubicBezTo>
                    <a:pt x="1071205" y="413911"/>
                    <a:pt x="1027742" y="457374"/>
                    <a:pt x="974127" y="457374"/>
                  </a:cubicBezTo>
                  <a:lnTo>
                    <a:pt x="97078" y="457374"/>
                  </a:lnTo>
                  <a:cubicBezTo>
                    <a:pt x="43463" y="457374"/>
                    <a:pt x="0" y="413911"/>
                    <a:pt x="0" y="360296"/>
                  </a:cubicBezTo>
                  <a:lnTo>
                    <a:pt x="0" y="97078"/>
                  </a:lnTo>
                  <a:cubicBezTo>
                    <a:pt x="0" y="43463"/>
                    <a:pt x="43463" y="0"/>
                    <a:pt x="97078" y="0"/>
                  </a:cubicBezTo>
                  <a:close/>
                </a:path>
              </a:pathLst>
            </a:custGeom>
            <a:solidFill>
              <a:srgbClr val="B1DCE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788826" y="650875"/>
            <a:ext cx="1071034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00"/>
              </a:lnSpc>
            </a:pPr>
            <a:r>
              <a:rPr lang="en-US" sz="650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88826" y="1518550"/>
            <a:ext cx="8206298" cy="15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#9Slide05 VL Fadilla"/>
              </a:rPr>
              <a:t>a. Thông tin chung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55503" y="5165229"/>
            <a:ext cx="2487902" cy="156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 spc="134">
                <a:solidFill>
                  <a:srgbClr val="000000"/>
                </a:solidFill>
                <a:latin typeface="Roboto Condensed Bold"/>
              </a:rPr>
              <a:t>Xuất xứ </a:t>
            </a:r>
          </a:p>
          <a:p>
            <a:pPr>
              <a:lnSpc>
                <a:spcPts val="6299"/>
              </a:lnSpc>
              <a:spcBef>
                <a:spcPct val="0"/>
              </a:spcBef>
            </a:pPr>
            <a:endParaRPr lang="en-US" sz="4499" spc="134">
              <a:solidFill>
                <a:srgbClr val="000000"/>
              </a:solidFill>
              <a:latin typeface="Roboto Condensed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5805283" y="2505563"/>
            <a:ext cx="11454017" cy="3773237"/>
            <a:chOff x="0" y="-268201"/>
            <a:chExt cx="3016696" cy="9937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16696" cy="457374"/>
            </a:xfrm>
            <a:custGeom>
              <a:avLst/>
              <a:gdLst/>
              <a:ahLst/>
              <a:cxnLst/>
              <a:rect l="l" t="t" r="r" b="b"/>
              <a:pathLst>
                <a:path w="3016696" h="457374">
                  <a:moveTo>
                    <a:pt x="34472" y="0"/>
                  </a:moveTo>
                  <a:lnTo>
                    <a:pt x="2982224" y="0"/>
                  </a:lnTo>
                  <a:cubicBezTo>
                    <a:pt x="3001263" y="0"/>
                    <a:pt x="3016696" y="15433"/>
                    <a:pt x="3016696" y="34472"/>
                  </a:cubicBezTo>
                  <a:lnTo>
                    <a:pt x="3016696" y="422902"/>
                  </a:lnTo>
                  <a:cubicBezTo>
                    <a:pt x="3016696" y="432045"/>
                    <a:pt x="3013064" y="440813"/>
                    <a:pt x="3006599" y="447277"/>
                  </a:cubicBezTo>
                  <a:cubicBezTo>
                    <a:pt x="3000135" y="453742"/>
                    <a:pt x="2991367" y="457374"/>
                    <a:pt x="2982224" y="457374"/>
                  </a:cubicBezTo>
                  <a:lnTo>
                    <a:pt x="34472" y="457374"/>
                  </a:lnTo>
                  <a:cubicBezTo>
                    <a:pt x="15433" y="457374"/>
                    <a:pt x="0" y="441940"/>
                    <a:pt x="0" y="422902"/>
                  </a:cubicBezTo>
                  <a:lnTo>
                    <a:pt x="0" y="34472"/>
                  </a:lnTo>
                  <a:cubicBezTo>
                    <a:pt x="0" y="25329"/>
                    <a:pt x="3632" y="16561"/>
                    <a:pt x="10096" y="10096"/>
                  </a:cubicBezTo>
                  <a:cubicBezTo>
                    <a:pt x="16561" y="3632"/>
                    <a:pt x="25329" y="0"/>
                    <a:pt x="34472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68201"/>
              <a:ext cx="2665486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359"/>
                </a:lnSpc>
              </a:pPr>
              <a:r>
                <a:rPr lang="en-US" sz="4599" dirty="0" err="1">
                  <a:solidFill>
                    <a:srgbClr val="FFFFFF"/>
                  </a:solidFill>
                  <a:latin typeface="Roboto Condensed"/>
                </a:rPr>
                <a:t>Đăng</a:t>
              </a:r>
              <a:r>
                <a:rPr lang="en-US" sz="45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599" dirty="0" err="1">
                  <a:solidFill>
                    <a:srgbClr val="FFFFFF"/>
                  </a:solidFill>
                  <a:latin typeface="Roboto Condensed"/>
                </a:rPr>
                <a:t>trên</a:t>
              </a:r>
              <a:r>
                <a:rPr lang="en-US" sz="45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599" dirty="0" err="1">
                  <a:solidFill>
                    <a:srgbClr val="FFFFFF"/>
                  </a:solidFill>
                  <a:latin typeface="Roboto Condensed"/>
                </a:rPr>
                <a:t>báo</a:t>
              </a:r>
              <a:r>
                <a:rPr lang="en-US" sz="4599" dirty="0">
                  <a:solidFill>
                    <a:srgbClr val="FFFFFF"/>
                  </a:solidFill>
                  <a:latin typeface="Roboto Condensed Italics"/>
                </a:rPr>
                <a:t> thethaovanhoa.vn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727467" y="5301218"/>
            <a:ext cx="11525375" cy="3773237"/>
            <a:chOff x="0" y="-180975"/>
            <a:chExt cx="3035490" cy="993775"/>
          </a:xfrm>
        </p:grpSpPr>
        <p:sp>
          <p:nvSpPr>
            <p:cNvPr id="17" name="Freeform 17"/>
            <p:cNvSpPr/>
            <p:nvPr/>
          </p:nvSpPr>
          <p:spPr>
            <a:xfrm>
              <a:off x="14753" y="53209"/>
              <a:ext cx="3020737" cy="457374"/>
            </a:xfrm>
            <a:custGeom>
              <a:avLst/>
              <a:gdLst/>
              <a:ahLst/>
              <a:cxnLst/>
              <a:rect l="l" t="t" r="r" b="b"/>
              <a:pathLst>
                <a:path w="3020737" h="457374">
                  <a:moveTo>
                    <a:pt x="34425" y="0"/>
                  </a:moveTo>
                  <a:lnTo>
                    <a:pt x="2986311" y="0"/>
                  </a:lnTo>
                  <a:cubicBezTo>
                    <a:pt x="3005324" y="0"/>
                    <a:pt x="3020737" y="15413"/>
                    <a:pt x="3020737" y="34425"/>
                  </a:cubicBezTo>
                  <a:lnTo>
                    <a:pt x="3020737" y="422948"/>
                  </a:lnTo>
                  <a:cubicBezTo>
                    <a:pt x="3020737" y="441961"/>
                    <a:pt x="3005324" y="457374"/>
                    <a:pt x="2986311" y="457374"/>
                  </a:cubicBezTo>
                  <a:lnTo>
                    <a:pt x="34425" y="457374"/>
                  </a:lnTo>
                  <a:cubicBezTo>
                    <a:pt x="15413" y="457374"/>
                    <a:pt x="0" y="441961"/>
                    <a:pt x="0" y="422948"/>
                  </a:cubicBezTo>
                  <a:lnTo>
                    <a:pt x="0" y="34425"/>
                  </a:lnTo>
                  <a:cubicBezTo>
                    <a:pt x="0" y="15413"/>
                    <a:pt x="15413" y="0"/>
                    <a:pt x="34425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80975"/>
              <a:ext cx="2529043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359"/>
                </a:lnSpc>
              </a:pPr>
              <a:r>
                <a:rPr lang="en-US" sz="4599" dirty="0" err="1">
                  <a:solidFill>
                    <a:srgbClr val="FFFFFF"/>
                  </a:solidFill>
                  <a:latin typeface="Roboto Condensed"/>
                </a:rPr>
                <a:t>Thời</a:t>
              </a:r>
              <a:r>
                <a:rPr lang="en-US" sz="45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599" dirty="0" err="1">
                  <a:solidFill>
                    <a:srgbClr val="FFFFFF"/>
                  </a:solidFill>
                  <a:latin typeface="Roboto Condensed"/>
                </a:rPr>
                <a:t>gian</a:t>
              </a:r>
              <a:r>
                <a:rPr lang="en-US" sz="4599" dirty="0">
                  <a:solidFill>
                    <a:srgbClr val="FFFFFF"/>
                  </a:solidFill>
                  <a:latin typeface="Roboto Condensed"/>
                </a:rPr>
                <a:t>: </a:t>
              </a:r>
              <a:r>
                <a:rPr lang="en-US" sz="4599" dirty="0" err="1">
                  <a:solidFill>
                    <a:srgbClr val="FFFFFF"/>
                  </a:solidFill>
                  <a:latin typeface="Roboto Condensed"/>
                </a:rPr>
                <a:t>ngày</a:t>
              </a:r>
              <a:r>
                <a:rPr lang="en-US" sz="4599" dirty="0">
                  <a:solidFill>
                    <a:srgbClr val="FFFFFF"/>
                  </a:solidFill>
                  <a:latin typeface="Roboto Condensed"/>
                </a:rPr>
                <a:t> 15/12/2019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4779846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-2205" y="-2505703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51234" y="877832"/>
            <a:ext cx="639670" cy="59780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039713" y="3033296"/>
            <a:ext cx="12302916" cy="1732948"/>
            <a:chOff x="0" y="0"/>
            <a:chExt cx="3240274" cy="4564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40274" cy="456414"/>
            </a:xfrm>
            <a:custGeom>
              <a:avLst/>
              <a:gdLst/>
              <a:ahLst/>
              <a:cxnLst/>
              <a:rect l="l" t="t" r="r" b="b"/>
              <a:pathLst>
                <a:path w="3240274" h="456414">
                  <a:moveTo>
                    <a:pt x="32093" y="0"/>
                  </a:moveTo>
                  <a:lnTo>
                    <a:pt x="3208181" y="0"/>
                  </a:lnTo>
                  <a:cubicBezTo>
                    <a:pt x="3216693" y="0"/>
                    <a:pt x="3224856" y="3381"/>
                    <a:pt x="3230874" y="9400"/>
                  </a:cubicBezTo>
                  <a:cubicBezTo>
                    <a:pt x="3236893" y="15418"/>
                    <a:pt x="3240274" y="23581"/>
                    <a:pt x="3240274" y="32093"/>
                  </a:cubicBezTo>
                  <a:lnTo>
                    <a:pt x="3240274" y="424321"/>
                  </a:lnTo>
                  <a:cubicBezTo>
                    <a:pt x="3240274" y="432833"/>
                    <a:pt x="3236893" y="440996"/>
                    <a:pt x="3230874" y="447014"/>
                  </a:cubicBezTo>
                  <a:cubicBezTo>
                    <a:pt x="3224856" y="453033"/>
                    <a:pt x="3216693" y="456414"/>
                    <a:pt x="3208181" y="456414"/>
                  </a:cubicBezTo>
                  <a:lnTo>
                    <a:pt x="32093" y="456414"/>
                  </a:lnTo>
                  <a:cubicBezTo>
                    <a:pt x="23581" y="456414"/>
                    <a:pt x="15418" y="453033"/>
                    <a:pt x="9400" y="447014"/>
                  </a:cubicBezTo>
                  <a:cubicBezTo>
                    <a:pt x="3381" y="440996"/>
                    <a:pt x="0" y="432833"/>
                    <a:pt x="0" y="424321"/>
                  </a:cubicBezTo>
                  <a:lnTo>
                    <a:pt x="0" y="32093"/>
                  </a:lnTo>
                  <a:cubicBezTo>
                    <a:pt x="0" y="23581"/>
                    <a:pt x="3381" y="15418"/>
                    <a:pt x="9400" y="9400"/>
                  </a:cubicBezTo>
                  <a:cubicBezTo>
                    <a:pt x="15418" y="3381"/>
                    <a:pt x="23581" y="0"/>
                    <a:pt x="32093" y="0"/>
                  </a:cubicBezTo>
                  <a:close/>
                </a:path>
              </a:pathLst>
            </a:custGeom>
            <a:solidFill>
              <a:srgbClr val="B1DCE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788826" y="451748"/>
            <a:ext cx="1071034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6000" dirty="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10499" y="1266083"/>
            <a:ext cx="8206298" cy="15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#9Slide05 VL Fadilla"/>
              </a:rPr>
              <a:t>a. Thông tin chung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96061" y="3352712"/>
            <a:ext cx="11269266" cy="121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Thời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gian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đăng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văn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bản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có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 ý </a:t>
            </a: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nghĩa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gì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56623" y="5143500"/>
            <a:ext cx="6773208" cy="4430008"/>
            <a:chOff x="0" y="0"/>
            <a:chExt cx="1783890" cy="11667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83890" cy="1166751"/>
            </a:xfrm>
            <a:custGeom>
              <a:avLst/>
              <a:gdLst/>
              <a:ahLst/>
              <a:cxnLst/>
              <a:rect l="l" t="t" r="r" b="b"/>
              <a:pathLst>
                <a:path w="1783890" h="1166751">
                  <a:moveTo>
                    <a:pt x="58294" y="0"/>
                  </a:moveTo>
                  <a:lnTo>
                    <a:pt x="1725596" y="0"/>
                  </a:lnTo>
                  <a:cubicBezTo>
                    <a:pt x="1757791" y="0"/>
                    <a:pt x="1783890" y="26099"/>
                    <a:pt x="1783890" y="58294"/>
                  </a:cubicBezTo>
                  <a:lnTo>
                    <a:pt x="1783890" y="1108457"/>
                  </a:lnTo>
                  <a:cubicBezTo>
                    <a:pt x="1783890" y="1140652"/>
                    <a:pt x="1757791" y="1166751"/>
                    <a:pt x="1725596" y="1166751"/>
                  </a:cubicBezTo>
                  <a:lnTo>
                    <a:pt x="58294" y="1166751"/>
                  </a:lnTo>
                  <a:cubicBezTo>
                    <a:pt x="42834" y="1166751"/>
                    <a:pt x="28006" y="1160609"/>
                    <a:pt x="17074" y="1149677"/>
                  </a:cubicBezTo>
                  <a:cubicBezTo>
                    <a:pt x="6142" y="1138745"/>
                    <a:pt x="0" y="1123917"/>
                    <a:pt x="0" y="1108457"/>
                  </a:cubicBezTo>
                  <a:lnTo>
                    <a:pt x="0" y="58294"/>
                  </a:lnTo>
                  <a:cubicBezTo>
                    <a:pt x="0" y="42834"/>
                    <a:pt x="6142" y="28006"/>
                    <a:pt x="17074" y="17074"/>
                  </a:cubicBezTo>
                  <a:cubicBezTo>
                    <a:pt x="28006" y="6142"/>
                    <a:pt x="42834" y="0"/>
                    <a:pt x="58294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206718"/>
              <a:ext cx="1783890" cy="753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80"/>
                </a:lnSpc>
              </a:pP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Ngay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sau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khi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đội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tuyển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bóng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đá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nam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và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nữ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giành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chức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vô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địch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SEAGAMES 2019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được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vài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ngày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60183" y="4601021"/>
            <a:ext cx="6773208" cy="5876481"/>
            <a:chOff x="0" y="-142875"/>
            <a:chExt cx="1783890" cy="154771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83890" cy="1166751"/>
            </a:xfrm>
            <a:custGeom>
              <a:avLst/>
              <a:gdLst/>
              <a:ahLst/>
              <a:cxnLst/>
              <a:rect l="l" t="t" r="r" b="b"/>
              <a:pathLst>
                <a:path w="1783890" h="1166751">
                  <a:moveTo>
                    <a:pt x="58294" y="0"/>
                  </a:moveTo>
                  <a:lnTo>
                    <a:pt x="1725596" y="0"/>
                  </a:lnTo>
                  <a:cubicBezTo>
                    <a:pt x="1757791" y="0"/>
                    <a:pt x="1783890" y="26099"/>
                    <a:pt x="1783890" y="58294"/>
                  </a:cubicBezTo>
                  <a:lnTo>
                    <a:pt x="1783890" y="1108457"/>
                  </a:lnTo>
                  <a:cubicBezTo>
                    <a:pt x="1783890" y="1140652"/>
                    <a:pt x="1757791" y="1166751"/>
                    <a:pt x="1725596" y="1166751"/>
                  </a:cubicBezTo>
                  <a:lnTo>
                    <a:pt x="58294" y="1166751"/>
                  </a:lnTo>
                  <a:cubicBezTo>
                    <a:pt x="42834" y="1166751"/>
                    <a:pt x="28006" y="1160609"/>
                    <a:pt x="17074" y="1149677"/>
                  </a:cubicBezTo>
                  <a:cubicBezTo>
                    <a:pt x="6142" y="1138745"/>
                    <a:pt x="0" y="1123917"/>
                    <a:pt x="0" y="1108457"/>
                  </a:cubicBezTo>
                  <a:lnTo>
                    <a:pt x="0" y="58294"/>
                  </a:lnTo>
                  <a:cubicBezTo>
                    <a:pt x="0" y="42834"/>
                    <a:pt x="6142" y="28006"/>
                    <a:pt x="17074" y="17074"/>
                  </a:cubicBezTo>
                  <a:cubicBezTo>
                    <a:pt x="28006" y="6142"/>
                    <a:pt x="42834" y="0"/>
                    <a:pt x="58294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42875"/>
              <a:ext cx="1762252" cy="1547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80"/>
                </a:lnSpc>
              </a:pP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Thời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điểm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bóng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đá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Việt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Nam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có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tiến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bộ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vượt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bậc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,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giành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được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nhiều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huy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chương</a:t>
              </a:r>
              <a:endParaRPr lang="en-US" sz="3800" dirty="0">
                <a:solidFill>
                  <a:srgbClr val="FFFFFF"/>
                </a:solidFill>
                <a:latin typeface="Roboto Condense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4779846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-2205" y="-2505703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39465" y="836221"/>
            <a:ext cx="639670" cy="597801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81600" y="1475633"/>
            <a:ext cx="7760554" cy="5692481"/>
            <a:chOff x="0" y="0"/>
            <a:chExt cx="4198620" cy="3079750"/>
          </a:xfrm>
        </p:grpSpPr>
        <p:sp>
          <p:nvSpPr>
            <p:cNvPr id="8" name="Freeform 8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1"/>
              <a:stretch>
                <a:fillRect l="-4176" r="-4176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144000" y="1475633"/>
            <a:ext cx="7760554" cy="5692481"/>
            <a:chOff x="0" y="0"/>
            <a:chExt cx="4198620" cy="3079750"/>
          </a:xfrm>
        </p:grpSpPr>
        <p:sp>
          <p:nvSpPr>
            <p:cNvPr id="10" name="Freeform 10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2"/>
              <a:stretch>
                <a:fillRect l="-11016" r="-11016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0" y="7745509"/>
            <a:ext cx="9108083" cy="202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 spc="173">
                <a:solidFill>
                  <a:srgbClr val="000000"/>
                </a:solidFill>
                <a:latin typeface="Dancing Script Bold"/>
              </a:rPr>
              <a:t>Á quân U23 Châu Á đầu năm 2018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38983" y="7745509"/>
            <a:ext cx="7009805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 spc="173">
                <a:solidFill>
                  <a:srgbClr val="000000"/>
                </a:solidFill>
                <a:latin typeface="Dancing Script Bold"/>
              </a:rPr>
              <a:t>Vô địch AFF Cup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40664">
            <a:off x="-4779846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2168">
            <a:off x="-2205" y="-2505703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51234" y="877832"/>
            <a:ext cx="639670" cy="597801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07096" y="2059382"/>
            <a:ext cx="7760554" cy="5692481"/>
            <a:chOff x="0" y="0"/>
            <a:chExt cx="4198620" cy="3079750"/>
          </a:xfrm>
        </p:grpSpPr>
        <p:sp>
          <p:nvSpPr>
            <p:cNvPr id="8" name="Freeform 8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1"/>
              <a:stretch>
                <a:fillRect l="-11016" r="-11016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030351" y="1633933"/>
            <a:ext cx="7760554" cy="5692481"/>
            <a:chOff x="0" y="0"/>
            <a:chExt cx="4198620" cy="3079750"/>
          </a:xfrm>
        </p:grpSpPr>
        <p:sp>
          <p:nvSpPr>
            <p:cNvPr id="10" name="Freeform 10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2"/>
              <a:stretch>
                <a:fillRect l="-21256" r="-21256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008979" y="8066188"/>
            <a:ext cx="6831062" cy="1846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spc="159">
                <a:solidFill>
                  <a:srgbClr val="000000"/>
                </a:solidFill>
                <a:latin typeface="Dancing Script Bold"/>
              </a:rPr>
              <a:t>Vô địch Seagames 2019 </a:t>
            </a:r>
          </a:p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 spc="159">
                <a:solidFill>
                  <a:srgbClr val="000000"/>
                </a:solidFill>
                <a:latin typeface="Dancing Script Bold"/>
              </a:rPr>
              <a:t>(cả đội tuyển nam và nữ)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64549" y="7800339"/>
            <a:ext cx="8692158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 spc="159">
                <a:solidFill>
                  <a:srgbClr val="000000"/>
                </a:solidFill>
                <a:latin typeface="Dancing Script Bold"/>
              </a:rPr>
              <a:t>Vào đến tứ kết Asian Cup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1025</Words>
  <Application>Microsoft Office PowerPoint</Application>
  <PresentationFormat>Custom</PresentationFormat>
  <Paragraphs>114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Roboto Condensed Italics</vt:lpstr>
      <vt:lpstr>Paytone One</vt:lpstr>
      <vt:lpstr>Roboto Condensed Bold Italics</vt:lpstr>
      <vt:lpstr>#9Slide05 VL Fadilla</vt:lpstr>
      <vt:lpstr>Dancing Script Bold</vt:lpstr>
      <vt:lpstr>Roboto Condensed Bold</vt:lpstr>
      <vt:lpstr>Arial</vt:lpstr>
      <vt:lpstr>Roboto Condensed</vt:lpstr>
      <vt:lpstr>Fraunces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6CD - B10 - Dieu gi giup bong da Viet Nam chien thang</dc:title>
  <dc:creator>hemis</dc:creator>
  <cp:lastModifiedBy>Admin</cp:lastModifiedBy>
  <cp:revision>3</cp:revision>
  <dcterms:created xsi:type="dcterms:W3CDTF">2006-08-16T00:00:00Z</dcterms:created>
  <dcterms:modified xsi:type="dcterms:W3CDTF">2024-04-20T00:00:27Z</dcterms:modified>
  <dc:identifier>DAFY9-nPxOU</dc:identifier>
</cp:coreProperties>
</file>