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#9Slide05 VL Fadilla" panose="020B0604020202020204" charset="0"/>
      <p:regular r:id="rId37"/>
    </p:embeddedFont>
    <p:embeddedFont>
      <p:font typeface="Roboto Condensed Bold" panose="020B0604020202020204" charset="0"/>
      <p:regular r:id="rId38"/>
    </p:embeddedFont>
    <p:embeddedFont>
      <p:font typeface="Roboto Condensed" panose="020B0604020202020204" charset="0"/>
      <p:regular r:id="rId39"/>
    </p:embeddedFont>
    <p:embeddedFont>
      <p:font typeface="Fraunces Bold" panose="020B0604020202020204" charset="0"/>
      <p:regular r:id="rId40"/>
    </p:embeddedFont>
    <p:embeddedFont>
      <p:font typeface="Roboto Condensed Italics" panose="020B0604020202020204" charset="0"/>
      <p:regular r:id="rId41"/>
    </p:embeddedFont>
    <p:embeddedFont>
      <p:font typeface="Dancing Script Bold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Dancing Script" panose="020B0604020202020204" charset="0"/>
      <p:regular r:id="rId47"/>
    </p:embeddedFont>
    <p:embeddedFont>
      <p:font typeface="Roboto Condensed Bold Italics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1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1.jpe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2.jpe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2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2.sv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3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openxmlformats.org/officeDocument/2006/relationships/image" Target="../media/image42.sv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jpeg"/><Relationship Id="rId7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9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jpeg"/><Relationship Id="rId7" Type="http://schemas.openxmlformats.org/officeDocument/2006/relationships/image" Target="../media/image48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50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openxmlformats.org/officeDocument/2006/relationships/image" Target="../media/image42.svg"/><Relationship Id="rId4" Type="http://schemas.openxmlformats.org/officeDocument/2006/relationships/image" Target="../media/image13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5.jpe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768189">
            <a:off x="12368940" y="9378991"/>
            <a:ext cx="7659012" cy="34848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2165" r="44920" b="48490"/>
          <a:stretch>
            <a:fillRect/>
          </a:stretch>
        </p:blipFill>
        <p:spPr>
          <a:xfrm rot="-196071">
            <a:off x="2931649" y="1966245"/>
            <a:ext cx="13086933" cy="66838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1102" b="41030"/>
          <a:stretch>
            <a:fillRect/>
          </a:stretch>
        </p:blipFill>
        <p:spPr>
          <a:xfrm rot="-108631">
            <a:off x="6532155" y="1750597"/>
            <a:ext cx="4652173" cy="748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16321" b="7743"/>
          <a:stretch>
            <a:fillRect/>
          </a:stretch>
        </p:blipFill>
        <p:spPr>
          <a:xfrm>
            <a:off x="-7372359" y="-1725022"/>
            <a:ext cx="13581442" cy="4342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72910">
            <a:off x="241094" y="5698156"/>
            <a:ext cx="2450583" cy="368508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795115" y="4629150"/>
            <a:ext cx="8697769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302C2C"/>
                </a:solidFill>
                <a:latin typeface="Fraunces Bold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242" t="49673"/>
          <a:stretch>
            <a:fillRect/>
          </a:stretch>
        </p:blipFill>
        <p:spPr>
          <a:xfrm>
            <a:off x="11332816" y="-40903"/>
            <a:ext cx="9505701" cy="1499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0976" r="33873"/>
          <a:stretch>
            <a:fillRect/>
          </a:stretch>
        </p:blipFill>
        <p:spPr>
          <a:xfrm rot="859101">
            <a:off x="9032361" y="-2687495"/>
            <a:ext cx="12450556" cy="53749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2065" r="59550"/>
          <a:stretch>
            <a:fillRect/>
          </a:stretch>
        </p:blipFill>
        <p:spPr>
          <a:xfrm rot="-5400000">
            <a:off x="5935704" y="-3947077"/>
            <a:ext cx="7505049" cy="18905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0749" y="1347696"/>
            <a:ext cx="795902" cy="8111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16167">
            <a:off x="16220986" y="4989358"/>
            <a:ext cx="1890760" cy="24988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t="34658" r="35327" b="21581"/>
          <a:stretch>
            <a:fillRect/>
          </a:stretch>
        </p:blipFill>
        <p:spPr>
          <a:xfrm>
            <a:off x="4336852" y="2158806"/>
            <a:ext cx="8092278" cy="136206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430374" y="2282631"/>
            <a:ext cx="8515710" cy="123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8999">
                <a:solidFill>
                  <a:srgbClr val="302C2C"/>
                </a:solidFill>
                <a:latin typeface="#9Slide05 VL Fadilla"/>
              </a:rPr>
              <a:t>Trật tự nhân quả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49994" y="3772108"/>
            <a:ext cx="590244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799" dirty="0" err="1">
                <a:solidFill>
                  <a:srgbClr val="302C2C"/>
                </a:solidFill>
                <a:latin typeface="Roboto Condensed Bold"/>
              </a:rPr>
              <a:t>Gồm</a:t>
            </a:r>
            <a:r>
              <a:rPr lang="en-US" sz="4799" dirty="0">
                <a:solidFill>
                  <a:srgbClr val="302C2C"/>
                </a:solidFill>
                <a:latin typeface="Roboto Condensed Bold"/>
              </a:rPr>
              <a:t> 3 </a:t>
            </a:r>
            <a:r>
              <a:rPr lang="en-US" sz="4799" dirty="0" err="1">
                <a:solidFill>
                  <a:srgbClr val="302C2C"/>
                </a:solidFill>
                <a:latin typeface="Roboto Condensed Bold"/>
              </a:rPr>
              <a:t>thông</a:t>
            </a:r>
            <a:r>
              <a:rPr lang="en-US" sz="4799" dirty="0">
                <a:solidFill>
                  <a:srgbClr val="302C2C"/>
                </a:solidFill>
                <a:latin typeface="Roboto Condensed Bold"/>
              </a:rPr>
              <a:t> tin </a:t>
            </a:r>
            <a:r>
              <a:rPr lang="en-US" sz="4799" dirty="0" err="1">
                <a:solidFill>
                  <a:srgbClr val="302C2C"/>
                </a:solidFill>
                <a:latin typeface="Roboto Condensed Bold"/>
              </a:rPr>
              <a:t>chính</a:t>
            </a:r>
            <a:r>
              <a:rPr lang="en-US" sz="4799" dirty="0">
                <a:solidFill>
                  <a:srgbClr val="302C2C"/>
                </a:solidFill>
                <a:latin typeface="Roboto Condensed Bold"/>
              </a:rPr>
              <a:t>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b="20827"/>
          <a:stretch>
            <a:fillRect/>
          </a:stretch>
        </p:blipFill>
        <p:spPr>
          <a:xfrm rot="-1647300">
            <a:off x="-346259" y="8279562"/>
            <a:ext cx="1718360" cy="37791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l="12573" t="12150" r="12573" b="11093"/>
          <a:stretch>
            <a:fillRect/>
          </a:stretch>
        </p:blipFill>
        <p:spPr>
          <a:xfrm rot="-10800000">
            <a:off x="1028700" y="5143500"/>
            <a:ext cx="4457752" cy="34111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 l="12573" t="12150" r="12573" b="11093"/>
          <a:stretch>
            <a:fillRect/>
          </a:stretch>
        </p:blipFill>
        <p:spPr>
          <a:xfrm rot="-10800000">
            <a:off x="6001888" y="5143500"/>
            <a:ext cx="4457752" cy="34111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 l="12573" t="12150" r="12573" b="11093"/>
          <a:stretch>
            <a:fillRect/>
          </a:stretch>
        </p:blipFill>
        <p:spPr>
          <a:xfrm rot="-10800000">
            <a:off x="10973115" y="5143500"/>
            <a:ext cx="4457752" cy="341111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76806" y="5638114"/>
            <a:ext cx="4761539" cy="2326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EFD091"/>
                </a:solidFill>
                <a:latin typeface="Roboto Condensed Bold"/>
              </a:rPr>
              <a:t>NGUYÊN NHÂN 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Roboto Condensed Bold"/>
              </a:rPr>
              <a:t>(Trả lời câu hỏi 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Roboto Condensed Bold Italics"/>
              </a:rPr>
              <a:t>Vì sao?</a:t>
            </a:r>
            <a:r>
              <a:rPr lang="en-US" sz="4399">
                <a:solidFill>
                  <a:srgbClr val="FFFFFF"/>
                </a:solidFill>
                <a:latin typeface="Roboto Condensed Bold"/>
              </a:rPr>
              <a:t>)</a:t>
            </a:r>
            <a:r>
              <a:rPr lang="en-US" sz="4399">
                <a:solidFill>
                  <a:srgbClr val="FFFFFF"/>
                </a:solidFill>
                <a:latin typeface="Roboto Condensed Bold Italics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49994" y="5638114"/>
            <a:ext cx="4761539" cy="2326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EFD091"/>
                </a:solidFill>
                <a:latin typeface="Roboto Condensed Bold"/>
              </a:rPr>
              <a:t>DIỄN BIẾN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Roboto Condensed Bold"/>
              </a:rPr>
              <a:t>(Trả lời câu hỏi 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Roboto Condensed Bold Italics"/>
              </a:rPr>
              <a:t>Thế nào?</a:t>
            </a:r>
            <a:r>
              <a:rPr lang="en-US" sz="4399">
                <a:solidFill>
                  <a:srgbClr val="FFFFFF"/>
                </a:solidFill>
                <a:latin typeface="Roboto Condensed Bold"/>
              </a:rPr>
              <a:t>)</a:t>
            </a:r>
            <a:r>
              <a:rPr lang="en-US" sz="4399">
                <a:solidFill>
                  <a:srgbClr val="FFFFFF"/>
                </a:solidFill>
                <a:latin typeface="Roboto Condensed Bold Italics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69327" y="5638114"/>
            <a:ext cx="4761539" cy="2326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EFD091"/>
                </a:solidFill>
                <a:latin typeface="Roboto Condensed Bold"/>
              </a:rPr>
              <a:t>KẾT QUẢ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Roboto Condensed Bold"/>
              </a:rPr>
              <a:t>(Trả lời câu hỏi 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Roboto Condensed Bold Italics"/>
              </a:rPr>
              <a:t>Kết quả ra sao?</a:t>
            </a:r>
            <a:r>
              <a:rPr lang="en-US" sz="4399">
                <a:solidFill>
                  <a:srgbClr val="FFFFFF"/>
                </a:solidFill>
                <a:latin typeface="Roboto Condensed Bold"/>
              </a:rPr>
              <a:t>)</a:t>
            </a:r>
            <a:r>
              <a:rPr lang="en-US" sz="4399">
                <a:solidFill>
                  <a:srgbClr val="FFFFFF"/>
                </a:solidFill>
                <a:latin typeface="Roboto Condensed Bold Itali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0976" r="33873"/>
          <a:stretch>
            <a:fillRect/>
          </a:stretch>
        </p:blipFill>
        <p:spPr>
          <a:xfrm rot="859101">
            <a:off x="7085620" y="-1843141"/>
            <a:ext cx="12450556" cy="53749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5435" b="15435"/>
          <a:stretch>
            <a:fillRect/>
          </a:stretch>
        </p:blipFill>
        <p:spPr>
          <a:xfrm rot="-1346469">
            <a:off x="-576747" y="-3010849"/>
            <a:ext cx="10848435" cy="52945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4481" r="58215"/>
          <a:stretch>
            <a:fillRect/>
          </a:stretch>
        </p:blipFill>
        <p:spPr>
          <a:xfrm rot="-5400000">
            <a:off x="5557828" y="-3288619"/>
            <a:ext cx="6867005" cy="17982662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354996">
            <a:off x="13602659" y="1581920"/>
            <a:ext cx="5101441" cy="7582782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6"/>
              <a:stretch>
                <a:fillRect l="-62362" r="-6236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604991" y="8622934"/>
            <a:ext cx="795902" cy="8111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b="20827"/>
          <a:stretch>
            <a:fillRect/>
          </a:stretch>
        </p:blipFill>
        <p:spPr>
          <a:xfrm rot="-1647300">
            <a:off x="-328107" y="8229825"/>
            <a:ext cx="935296" cy="20569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b="45966"/>
          <a:stretch>
            <a:fillRect/>
          </a:stretch>
        </p:blipFill>
        <p:spPr>
          <a:xfrm rot="-1519288">
            <a:off x="468994" y="8699537"/>
            <a:ext cx="1718360" cy="257912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656349" y="3639990"/>
            <a:ext cx="9176211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302C2C"/>
                </a:solidFill>
                <a:latin typeface="Fraunces Bold"/>
              </a:rPr>
              <a:t>II. ĐỌC HIỂU VĂN BẢN: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4772966"/>
            <a:ext cx="13753624" cy="255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 dirty="0" err="1">
                <a:solidFill>
                  <a:srgbClr val="302C2C"/>
                </a:solidFill>
                <a:latin typeface="#9Slide05 VL Fadilla"/>
              </a:rPr>
              <a:t>Phạm</a:t>
            </a:r>
            <a:r>
              <a:rPr lang="en-US" sz="7499" dirty="0">
                <a:solidFill>
                  <a:srgbClr val="302C2C"/>
                </a:solidFill>
                <a:latin typeface="#9Slide05 VL Fadilla"/>
              </a:rPr>
              <a:t> </a:t>
            </a:r>
            <a:r>
              <a:rPr lang="en-US" sz="7499" dirty="0" err="1">
                <a:solidFill>
                  <a:srgbClr val="302C2C"/>
                </a:solidFill>
                <a:latin typeface="#9Slide05 VL Fadilla"/>
              </a:rPr>
              <a:t>Tuyên</a:t>
            </a:r>
            <a:r>
              <a:rPr lang="en-US" sz="7499" dirty="0">
                <a:solidFill>
                  <a:srgbClr val="302C2C"/>
                </a:solidFill>
                <a:latin typeface="#9Slide05 VL Fadilla"/>
              </a:rPr>
              <a:t> </a:t>
            </a:r>
            <a:r>
              <a:rPr lang="en-US" sz="7499" dirty="0" err="1">
                <a:solidFill>
                  <a:srgbClr val="302C2C"/>
                </a:solidFill>
                <a:latin typeface="#9Slide05 VL Fadilla"/>
              </a:rPr>
              <a:t>và</a:t>
            </a:r>
            <a:r>
              <a:rPr lang="en-US" sz="7499" dirty="0">
                <a:solidFill>
                  <a:srgbClr val="302C2C"/>
                </a:solidFill>
                <a:latin typeface="#9Slide05 VL Fadilla"/>
              </a:rPr>
              <a:t> ca </a:t>
            </a:r>
            <a:r>
              <a:rPr lang="en-US" sz="7499" dirty="0" err="1">
                <a:solidFill>
                  <a:srgbClr val="302C2C"/>
                </a:solidFill>
                <a:latin typeface="#9Slide05 VL Fadilla"/>
              </a:rPr>
              <a:t>khúc</a:t>
            </a:r>
            <a:r>
              <a:rPr lang="en-US" sz="7499" dirty="0">
                <a:solidFill>
                  <a:srgbClr val="302C2C"/>
                </a:solidFill>
                <a:latin typeface="#9Slide05 VL Fadilla"/>
              </a:rPr>
              <a:t> </a:t>
            </a:r>
            <a:r>
              <a:rPr lang="en-US" sz="7499" dirty="0" err="1">
                <a:solidFill>
                  <a:srgbClr val="302C2C"/>
                </a:solidFill>
                <a:latin typeface="#9Slide05 VL Fadilla"/>
              </a:rPr>
              <a:t>mừng</a:t>
            </a:r>
            <a:r>
              <a:rPr lang="en-US" sz="7499" dirty="0">
                <a:solidFill>
                  <a:srgbClr val="302C2C"/>
                </a:solidFill>
                <a:latin typeface="#9Slide05 VL Fadilla"/>
              </a:rPr>
              <a:t> </a:t>
            </a:r>
            <a:r>
              <a:rPr lang="en-US" sz="7499" dirty="0" err="1">
                <a:solidFill>
                  <a:srgbClr val="302C2C"/>
                </a:solidFill>
                <a:latin typeface="#9Slide05 VL Fadilla"/>
              </a:rPr>
              <a:t>chiến</a:t>
            </a:r>
            <a:r>
              <a:rPr lang="en-US" sz="7499" dirty="0">
                <a:solidFill>
                  <a:srgbClr val="302C2C"/>
                </a:solidFill>
                <a:latin typeface="#9Slide05 VL Fadilla"/>
              </a:rPr>
              <a:t> </a:t>
            </a:r>
            <a:r>
              <a:rPr lang="en-US" sz="7499" dirty="0" err="1">
                <a:solidFill>
                  <a:srgbClr val="302C2C"/>
                </a:solidFill>
                <a:latin typeface="#9Slide05 VL Fadilla"/>
              </a:rPr>
              <a:t>thắng</a:t>
            </a:r>
            <a:endParaRPr lang="en-US" sz="7499" dirty="0">
              <a:solidFill>
                <a:srgbClr val="302C2C"/>
              </a:solidFill>
              <a:latin typeface="#9Slide05 VL Fadilla"/>
            </a:endParaRPr>
          </a:p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302C2C"/>
                </a:solidFill>
                <a:latin typeface="Dancing Script"/>
              </a:rPr>
              <a:t>                         (Theo </a:t>
            </a:r>
            <a:r>
              <a:rPr lang="en-US" sz="6999" dirty="0" err="1">
                <a:solidFill>
                  <a:srgbClr val="302C2C"/>
                </a:solidFill>
                <a:latin typeface="Dancing Script"/>
              </a:rPr>
              <a:t>Nguyệt</a:t>
            </a:r>
            <a:r>
              <a:rPr lang="en-US" sz="6999" dirty="0">
                <a:solidFill>
                  <a:srgbClr val="302C2C"/>
                </a:solidFill>
                <a:latin typeface="Dancing Script"/>
              </a:rPr>
              <a:t> </a:t>
            </a:r>
            <a:r>
              <a:rPr lang="en-US" sz="6999" dirty="0" err="1">
                <a:solidFill>
                  <a:srgbClr val="302C2C"/>
                </a:solidFill>
                <a:latin typeface="Dancing Script"/>
              </a:rPr>
              <a:t>Cát</a:t>
            </a:r>
            <a:r>
              <a:rPr lang="en-US" sz="6999" dirty="0">
                <a:solidFill>
                  <a:srgbClr val="302C2C"/>
                </a:solidFill>
                <a:latin typeface="Dancing Script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42850" t="45818" b="29866"/>
          <a:stretch>
            <a:fillRect/>
          </a:stretch>
        </p:blipFill>
        <p:spPr>
          <a:xfrm>
            <a:off x="8071212" y="3413809"/>
            <a:ext cx="10525693" cy="58444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l="48658" t="40379" r="5585"/>
          <a:stretch>
            <a:fillRect/>
          </a:stretch>
        </p:blipFill>
        <p:spPr>
          <a:xfrm rot="-9334208">
            <a:off x="-1208752" y="7920162"/>
            <a:ext cx="8614985" cy="4055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2581" t="12822" r="14026" b="42280"/>
          <a:stretch>
            <a:fillRect/>
          </a:stretch>
        </p:blipFill>
        <p:spPr>
          <a:xfrm>
            <a:off x="4086335" y="789013"/>
            <a:ext cx="10115329" cy="15392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35810" y="-1222167"/>
            <a:ext cx="16230600" cy="35504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13068" y="408613"/>
            <a:ext cx="746535" cy="760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b="21588"/>
          <a:stretch>
            <a:fillRect/>
          </a:stretch>
        </p:blipFill>
        <p:spPr>
          <a:xfrm>
            <a:off x="17825362" y="7386932"/>
            <a:ext cx="1718360" cy="374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b="45533"/>
          <a:stretch>
            <a:fillRect/>
          </a:stretch>
        </p:blipFill>
        <p:spPr>
          <a:xfrm>
            <a:off x="16325939" y="8529837"/>
            <a:ext cx="1718360" cy="25998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704341" y="6069263"/>
            <a:ext cx="4763989" cy="24474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09929" y="4186301"/>
            <a:ext cx="7315200" cy="134416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071212" y="3980781"/>
            <a:ext cx="9474408" cy="453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48688" lvl="1" indent="-524344" algn="just">
              <a:lnSpc>
                <a:spcPts val="7237"/>
              </a:lnSpc>
              <a:buFont typeface="Arial"/>
              <a:buChar char="•"/>
            </a:pP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lịch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marL="1048688" lvl="1" indent="-524344" algn="just">
              <a:lnSpc>
                <a:spcPts val="7237"/>
              </a:lnSpc>
              <a:buFont typeface="Arial"/>
              <a:buChar char="•"/>
            </a:pP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giả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dung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điều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xảy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marL="1048688" lvl="1" indent="-524344" algn="just">
              <a:lnSpc>
                <a:spcPts val="7237"/>
              </a:lnSpc>
              <a:buFont typeface="Arial"/>
              <a:buChar char="•"/>
            </a:pP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Hãy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nêu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hai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857" dirty="0" err="1">
                <a:solidFill>
                  <a:srgbClr val="000000"/>
                </a:solidFill>
                <a:latin typeface="Roboto Condensed"/>
              </a:rPr>
              <a:t>từ</a:t>
            </a:r>
            <a:r>
              <a:rPr lang="en-US" sz="4857" dirty="0">
                <a:solidFill>
                  <a:srgbClr val="000000"/>
                </a:solidFill>
                <a:latin typeface="Roboto Condensed"/>
              </a:rPr>
              <a:t>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75936" y="1162050"/>
            <a:ext cx="10710349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algn="just">
              <a:lnSpc>
                <a:spcPts val="6999"/>
              </a:lnSpc>
            </a:pPr>
            <a:r>
              <a:rPr lang="en-US" sz="6999" dirty="0" smtClean="0">
                <a:solidFill>
                  <a:srgbClr val="302C2C"/>
                </a:solidFill>
                <a:latin typeface="Fraunces Bold"/>
              </a:rPr>
              <a:t>1. CHUẨN </a:t>
            </a:r>
            <a:r>
              <a:rPr lang="en-US" sz="6999" dirty="0">
                <a:solidFill>
                  <a:srgbClr val="302C2C"/>
                </a:solidFill>
                <a:latin typeface="Fraunces Bold"/>
              </a:rPr>
              <a:t>BỊ ĐỌC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821" y="4480560"/>
            <a:ext cx="6989417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Roboto Condensed Bold"/>
              </a:rPr>
              <a:t>Mời</a:t>
            </a:r>
            <a:r>
              <a:rPr lang="en-US" sz="37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 Bold"/>
              </a:rPr>
              <a:t>các</a:t>
            </a:r>
            <a:r>
              <a:rPr lang="en-US" sz="37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 Bold"/>
              </a:rPr>
              <a:t>em</a:t>
            </a:r>
            <a:r>
              <a:rPr lang="en-US" sz="37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99" dirty="0" err="1" smtClean="0">
                <a:solidFill>
                  <a:srgbClr val="000000"/>
                </a:solidFill>
                <a:latin typeface="Roboto Condensed Bold"/>
              </a:rPr>
              <a:t>nghe</a:t>
            </a:r>
            <a:r>
              <a:rPr lang="en-US" sz="3799" dirty="0" smtClean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vi-VN" sz="3799" dirty="0" smtClean="0">
                <a:solidFill>
                  <a:srgbClr val="000000"/>
                </a:solidFill>
                <a:latin typeface="Roboto Condensed Bold"/>
              </a:rPr>
              <a:t>một đoạn</a:t>
            </a:r>
            <a:r>
              <a:rPr lang="en-US" sz="3799" dirty="0" smtClean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99" dirty="0" err="1" smtClean="0">
                <a:solidFill>
                  <a:srgbClr val="000000"/>
                </a:solidFill>
                <a:latin typeface="Roboto Condensed Bold"/>
              </a:rPr>
              <a:t>bài</a:t>
            </a:r>
            <a:r>
              <a:rPr lang="en-US" sz="3799" dirty="0" smtClean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Roboto Condensed Bold"/>
              </a:rPr>
              <a:t>hát</a:t>
            </a:r>
            <a:endParaRPr lang="en-US" sz="3799" dirty="0">
              <a:solidFill>
                <a:srgbClr val="000000"/>
              </a:solidFill>
              <a:latin typeface="Roboto Condensed Bold"/>
            </a:endParaRPr>
          </a:p>
        </p:txBody>
      </p:sp>
      <p:pic>
        <p:nvPicPr>
          <p:cNvPr id="15" name="Nhu-Co-Bac-Ho-Trong-Ngay-Vui-Dai-Thang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6205" y="6407324"/>
            <a:ext cx="1058136" cy="1058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55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8658" t="40379" r="5585"/>
          <a:stretch>
            <a:fillRect/>
          </a:stretch>
        </p:blipFill>
        <p:spPr>
          <a:xfrm rot="-9334208">
            <a:off x="-1208752" y="7920162"/>
            <a:ext cx="8614985" cy="4055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2581" t="12822" r="14026" b="42280"/>
          <a:stretch>
            <a:fillRect/>
          </a:stretch>
        </p:blipFill>
        <p:spPr>
          <a:xfrm>
            <a:off x="4086335" y="789013"/>
            <a:ext cx="10115329" cy="15392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35810" y="-1222167"/>
            <a:ext cx="16230600" cy="35504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13068" y="408613"/>
            <a:ext cx="746535" cy="760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21588"/>
          <a:stretch>
            <a:fillRect/>
          </a:stretch>
        </p:blipFill>
        <p:spPr>
          <a:xfrm>
            <a:off x="17825362" y="7386932"/>
            <a:ext cx="1718360" cy="37427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03158" y="1160183"/>
            <a:ext cx="10710349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9"/>
              </a:lnSpc>
            </a:pPr>
            <a:r>
              <a:rPr lang="en-US" sz="6999">
                <a:solidFill>
                  <a:srgbClr val="302C2C"/>
                </a:solidFill>
                <a:latin typeface="Fraunces Bold"/>
              </a:rPr>
              <a:t>2. ĐỌC VĂN BẢN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97474" y="2808367"/>
          <a:ext cx="17646826" cy="7025483"/>
        </p:xfrm>
        <a:graphic>
          <a:graphicData uri="http://schemas.openxmlformats.org/drawingml/2006/table">
            <a:tbl>
              <a:tblPr/>
              <a:tblGrid>
                <a:gridCol w="1475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9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1338">
                <a:tc>
                  <a:txBody>
                    <a:bodyPr/>
                    <a:lstStyle/>
                    <a:p>
                      <a:pPr algn="ctr">
                        <a:lnSpc>
                          <a:spcPts val="4799"/>
                        </a:lnSpc>
                        <a:defRPr/>
                      </a:pPr>
                      <a:r>
                        <a:rPr lang="en-US" sz="3999" dirty="0">
                          <a:solidFill>
                            <a:srgbClr val="FEFFFE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55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FEFFFE"/>
                          </a:solidFill>
                          <a:latin typeface="Roboto Condensed Bold"/>
                        </a:rPr>
                        <a:t>CÓ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55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FEFFFE"/>
                          </a:solidFill>
                          <a:latin typeface="Roboto Condensed Bold"/>
                        </a:rPr>
                        <a:t> KHÔNG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55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308">
                <a:tc>
                  <a:txBody>
                    <a:bodyPr/>
                    <a:lstStyle/>
                    <a:p>
                      <a:pPr algn="l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211D1D"/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8631">
                <a:tc>
                  <a:txBody>
                    <a:bodyPr/>
                    <a:lstStyle/>
                    <a:p>
                      <a:pPr algn="l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211D1D"/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658">
                <a:tc>
                  <a:txBody>
                    <a:bodyPr/>
                    <a:lstStyle/>
                    <a:p>
                      <a:pPr algn="l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211D1D"/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6548">
                <a:tc>
                  <a:txBody>
                    <a:bodyPr/>
                    <a:lstStyle/>
                    <a:p>
                      <a:pPr algn="just">
                        <a:lnSpc>
                          <a:spcPts val="4799"/>
                        </a:lnSpc>
                        <a:defRPr/>
                      </a:pPr>
                      <a:r>
                        <a:rPr lang="en-US" sz="3999">
                          <a:solidFill>
                            <a:srgbClr val="211D1D"/>
                          </a:solidFill>
                          <a:latin typeface="Roboto Condensed"/>
                        </a:rPr>
                        <a:t>Sử dụng giọng điệu khác nhau để thể hiện được cảm xúc của người viết.</a:t>
                      </a: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431" cap="flat" cmpd="sng" algn="ctr">
                      <a:solidFill>
                        <a:srgbClr val="C3D8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b="45533"/>
          <a:stretch>
            <a:fillRect/>
          </a:stretch>
        </p:blipFill>
        <p:spPr>
          <a:xfrm>
            <a:off x="16325939" y="8529837"/>
            <a:ext cx="1718360" cy="259983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8658" t="40379" r="5585"/>
          <a:stretch>
            <a:fillRect/>
          </a:stretch>
        </p:blipFill>
        <p:spPr>
          <a:xfrm rot="-9334208">
            <a:off x="-1208752" y="7920162"/>
            <a:ext cx="8614985" cy="4055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34658" r="32711" b="28872"/>
          <a:stretch>
            <a:fillRect/>
          </a:stretch>
        </p:blipFill>
        <p:spPr>
          <a:xfrm>
            <a:off x="0" y="680667"/>
            <a:ext cx="13028968" cy="175651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9269" y="895350"/>
            <a:ext cx="1203320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35810" y="-1222167"/>
            <a:ext cx="16230600" cy="35504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b="21588"/>
          <a:stretch>
            <a:fillRect/>
          </a:stretch>
        </p:blipFill>
        <p:spPr>
          <a:xfrm>
            <a:off x="17275028" y="8442541"/>
            <a:ext cx="1718360" cy="37427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b="45533"/>
          <a:stretch>
            <a:fillRect/>
          </a:stretch>
        </p:blipFill>
        <p:spPr>
          <a:xfrm>
            <a:off x="15775605" y="9585446"/>
            <a:ext cx="1718360" cy="25998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415996" y="3714608"/>
            <a:ext cx="11359609" cy="717075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12847" y="2227633"/>
            <a:ext cx="8206298" cy="154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a.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Thông</a:t>
            </a: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 tin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chung</a:t>
            </a:r>
            <a:endParaRPr lang="en-US" sz="8799" dirty="0">
              <a:solidFill>
                <a:srgbClr val="000000"/>
              </a:solidFill>
              <a:latin typeface="#9Slide05 VL Fadill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99128" y="5553644"/>
            <a:ext cx="9843207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4"/>
              </a:lnSpc>
              <a:spcBef>
                <a:spcPct val="0"/>
              </a:spcBef>
            </a:pPr>
            <a:r>
              <a:rPr lang="en-US" sz="5570">
                <a:solidFill>
                  <a:srgbClr val="000000"/>
                </a:solidFill>
                <a:latin typeface="Roboto Condensed"/>
              </a:rPr>
              <a:t>Dấu hiệu nào cho em biết đây là văn bản thông tin thuật lại</a:t>
            </a:r>
          </a:p>
          <a:p>
            <a:pPr algn="ctr">
              <a:lnSpc>
                <a:spcPts val="6684"/>
              </a:lnSpc>
              <a:spcBef>
                <a:spcPct val="0"/>
              </a:spcBef>
            </a:pPr>
            <a:r>
              <a:rPr lang="en-US" sz="5570">
                <a:solidFill>
                  <a:srgbClr val="000000"/>
                </a:solidFill>
                <a:latin typeface="Roboto Condensed"/>
              </a:rPr>
              <a:t> một sự kiện?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146" r="26756" b="35269"/>
          <a:stretch>
            <a:fillRect/>
          </a:stretch>
        </p:blipFill>
        <p:spPr>
          <a:xfrm>
            <a:off x="511637" y="3896920"/>
            <a:ext cx="4088871" cy="412241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68454" y="1190667"/>
            <a:ext cx="14274494" cy="247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0"/>
              </a:lnSpc>
            </a:pP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Dấu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hiệu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nhận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ra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văn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bản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thông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tin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thuật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lại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một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sự</a:t>
            </a:r>
            <a:r>
              <a:rPr lang="en-US" sz="86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600" dirty="0" err="1">
                <a:solidFill>
                  <a:srgbClr val="302C2C"/>
                </a:solidFill>
                <a:latin typeface="#9Slide05 VL Fadilla" panose="020B0604020202020204" charset="-93"/>
              </a:rPr>
              <a:t>kiện</a:t>
            </a:r>
            <a:endParaRPr lang="en-US" sz="8600" dirty="0">
              <a:solidFill>
                <a:srgbClr val="302C2C"/>
              </a:solidFill>
              <a:latin typeface="#9Slide05 VL Fadilla" panose="020B0604020202020204" charset="-93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8146" r="26756" b="35702"/>
          <a:stretch>
            <a:fillRect/>
          </a:stretch>
        </p:blipFill>
        <p:spPr>
          <a:xfrm>
            <a:off x="5002490" y="3896920"/>
            <a:ext cx="4088871" cy="40908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8146" r="26756" b="35702"/>
          <a:stretch>
            <a:fillRect/>
          </a:stretch>
        </p:blipFill>
        <p:spPr>
          <a:xfrm>
            <a:off x="9490981" y="3896920"/>
            <a:ext cx="4088871" cy="4090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55771" y="3628450"/>
            <a:ext cx="526872" cy="5369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50001" y="5449773"/>
            <a:ext cx="3922090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3937">
                <a:solidFill>
                  <a:srgbClr val="302C2C"/>
                </a:solidFill>
                <a:latin typeface="Roboto Condensed"/>
              </a:rPr>
              <a:t>Nêu tên sự kiện hay sự việc được </a:t>
            </a:r>
          </a:p>
          <a:p>
            <a:pPr algn="ctr">
              <a:lnSpc>
                <a:spcPts val="4724"/>
              </a:lnSpc>
            </a:pPr>
            <a:r>
              <a:rPr lang="en-US" sz="3937">
                <a:solidFill>
                  <a:srgbClr val="302C2C"/>
                </a:solidFill>
                <a:latin typeface="Roboto Condensed"/>
              </a:rPr>
              <a:t>thuật lại.</a:t>
            </a:r>
          </a:p>
          <a:p>
            <a:pPr algn="ctr">
              <a:lnSpc>
                <a:spcPts val="4724"/>
              </a:lnSpc>
            </a:pPr>
            <a:endParaRPr lang="en-US" sz="3937">
              <a:solidFill>
                <a:srgbClr val="302C2C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80400" y="4477588"/>
            <a:ext cx="2877614" cy="51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4090">
                <a:solidFill>
                  <a:srgbClr val="302C2C"/>
                </a:solidFill>
                <a:latin typeface="Roboto Condensed Bold"/>
              </a:rPr>
              <a:t>NHAN ĐỀ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48658" t="40379" r="5585"/>
          <a:stretch>
            <a:fillRect/>
          </a:stretch>
        </p:blipFill>
        <p:spPr>
          <a:xfrm rot="-9334208">
            <a:off x="-1470881" y="7489556"/>
            <a:ext cx="7087062" cy="3336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10242" t="49673"/>
          <a:stretch>
            <a:fillRect/>
          </a:stretch>
        </p:blipFill>
        <p:spPr>
          <a:xfrm>
            <a:off x="-2284627" y="0"/>
            <a:ext cx="9505701" cy="14990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16167">
            <a:off x="17374400" y="8911877"/>
            <a:ext cx="1384231" cy="18293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527813" y="8019334"/>
            <a:ext cx="2108478" cy="15986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077720" y="5449773"/>
            <a:ext cx="3922090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3937">
                <a:solidFill>
                  <a:srgbClr val="302C2C"/>
                </a:solidFill>
                <a:latin typeface="Roboto Condensed"/>
              </a:rPr>
              <a:t>Giới thiệu khái quát nội dung sự kiện </a:t>
            </a:r>
          </a:p>
          <a:p>
            <a:pPr algn="ctr">
              <a:lnSpc>
                <a:spcPts val="4724"/>
              </a:lnSpc>
            </a:pPr>
            <a:r>
              <a:rPr lang="en-US" sz="3937">
                <a:solidFill>
                  <a:srgbClr val="302C2C"/>
                </a:solidFill>
                <a:latin typeface="Roboto Condensed"/>
              </a:rPr>
              <a:t>hay sự việc.</a:t>
            </a:r>
          </a:p>
          <a:p>
            <a:pPr algn="ctr">
              <a:lnSpc>
                <a:spcPts val="4724"/>
              </a:lnSpc>
            </a:pPr>
            <a:endParaRPr lang="en-US" sz="3937">
              <a:solidFill>
                <a:srgbClr val="302C2C"/>
              </a:solidFill>
              <a:latin typeface="Roboto Condense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487863" y="4555356"/>
            <a:ext cx="2877614" cy="51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4090">
                <a:solidFill>
                  <a:srgbClr val="302C2C"/>
                </a:solidFill>
                <a:latin typeface="Roboto Condensed Bold"/>
              </a:rPr>
              <a:t>SA PÔ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71325" y="5616081"/>
            <a:ext cx="3922090" cy="178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3937">
                <a:solidFill>
                  <a:srgbClr val="302C2C"/>
                </a:solidFill>
                <a:latin typeface="Roboto Condensed"/>
              </a:rPr>
              <a:t>Các ý chính</a:t>
            </a:r>
          </a:p>
          <a:p>
            <a:pPr algn="ctr">
              <a:lnSpc>
                <a:spcPts val="4724"/>
              </a:lnSpc>
            </a:pPr>
            <a:r>
              <a:rPr lang="en-US" sz="3937">
                <a:solidFill>
                  <a:srgbClr val="302C2C"/>
                </a:solidFill>
                <a:latin typeface="Roboto Condensed"/>
              </a:rPr>
              <a:t> trong văn bản</a:t>
            </a:r>
          </a:p>
          <a:p>
            <a:pPr algn="ctr">
              <a:lnSpc>
                <a:spcPts val="4724"/>
              </a:lnSpc>
            </a:pPr>
            <a:endParaRPr lang="en-US" sz="3937">
              <a:solidFill>
                <a:srgbClr val="302C2C"/>
              </a:solidFill>
              <a:latin typeface="Roboto Condense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062546" y="4555356"/>
            <a:ext cx="2877614" cy="51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4090">
                <a:solidFill>
                  <a:srgbClr val="302C2C"/>
                </a:solidFill>
                <a:latin typeface="Roboto Condensed Bold"/>
              </a:rPr>
              <a:t> ĐỀ MỤC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 t="8146" r="26756" b="35269"/>
          <a:stretch>
            <a:fillRect/>
          </a:stretch>
        </p:blipFill>
        <p:spPr>
          <a:xfrm>
            <a:off x="13977644" y="3896920"/>
            <a:ext cx="4088871" cy="412241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4144426" y="5616081"/>
            <a:ext cx="3922090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3937">
                <a:solidFill>
                  <a:srgbClr val="302C2C"/>
                </a:solidFill>
                <a:latin typeface="Roboto Condensed"/>
              </a:rPr>
              <a:t>Minh họa, làm rõ cho nội dung của văn bản</a:t>
            </a:r>
          </a:p>
          <a:p>
            <a:pPr algn="ctr">
              <a:lnSpc>
                <a:spcPts val="4724"/>
              </a:lnSpc>
            </a:pPr>
            <a:endParaRPr lang="en-US" sz="3937">
              <a:solidFill>
                <a:srgbClr val="302C2C"/>
              </a:solidFill>
              <a:latin typeface="Roboto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549209" y="4555356"/>
            <a:ext cx="2877614" cy="51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1"/>
              </a:lnSpc>
            </a:pPr>
            <a:r>
              <a:rPr lang="en-US" sz="4090">
                <a:solidFill>
                  <a:srgbClr val="302C2C"/>
                </a:solidFill>
                <a:latin typeface="Roboto Condensed Bold"/>
              </a:rPr>
              <a:t>HÌNH ẢNH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3234" y="3628450"/>
            <a:ext cx="526872" cy="53694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10686" y="3577922"/>
            <a:ext cx="526872" cy="5369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00624" y="3628450"/>
            <a:ext cx="526872" cy="536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8658" t="40379" r="5585"/>
          <a:stretch>
            <a:fillRect/>
          </a:stretch>
        </p:blipFill>
        <p:spPr>
          <a:xfrm rot="-9334208">
            <a:off x="-1208752" y="7920162"/>
            <a:ext cx="8614985" cy="4055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34658" r="32711" b="28872"/>
          <a:stretch>
            <a:fillRect/>
          </a:stretch>
        </p:blipFill>
        <p:spPr>
          <a:xfrm>
            <a:off x="0" y="680667"/>
            <a:ext cx="13028968" cy="175651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9269" y="895350"/>
            <a:ext cx="1203320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35810" y="-1222167"/>
            <a:ext cx="16230600" cy="35504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b="21588"/>
          <a:stretch>
            <a:fillRect/>
          </a:stretch>
        </p:blipFill>
        <p:spPr>
          <a:xfrm>
            <a:off x="17275028" y="8442541"/>
            <a:ext cx="1718360" cy="37427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b="45533"/>
          <a:stretch>
            <a:fillRect/>
          </a:stretch>
        </p:blipFill>
        <p:spPr>
          <a:xfrm>
            <a:off x="15775605" y="9585446"/>
            <a:ext cx="1718360" cy="25998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415996" y="4051502"/>
            <a:ext cx="11359609" cy="717075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14434" y="2503364"/>
            <a:ext cx="8206298" cy="154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a.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Thông</a:t>
            </a: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 tin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chung</a:t>
            </a:r>
            <a:endParaRPr lang="en-US" sz="8799" dirty="0">
              <a:solidFill>
                <a:srgbClr val="000000"/>
              </a:solidFill>
              <a:latin typeface="#9Slide05 VL Fadill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68753" y="5457986"/>
            <a:ext cx="11093482" cy="2625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4" lvl="1" indent="-539747" algn="just">
              <a:lnSpc>
                <a:spcPts val="6999"/>
              </a:lnSpc>
              <a:buFont typeface="Arial"/>
              <a:buChar char="•"/>
            </a:pP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đăng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đâu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? </a:t>
            </a:r>
          </a:p>
          <a:p>
            <a:pPr marL="1079494" lvl="1" indent="-539747" algn="just">
              <a:lnSpc>
                <a:spcPts val="6999"/>
              </a:lnSpc>
              <a:buFont typeface="Arial"/>
              <a:buChar char="•"/>
            </a:pP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Vào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? </a:t>
            </a:r>
          </a:p>
          <a:p>
            <a:pPr marL="1079494" lvl="1" indent="-539747" algn="just">
              <a:lnSpc>
                <a:spcPts val="6999"/>
              </a:lnSpc>
              <a:buFont typeface="Arial"/>
              <a:buChar char="•"/>
            </a:pP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đăng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4999" dirty="0">
                <a:solidFill>
                  <a:srgbClr val="000000"/>
                </a:solidFill>
                <a:latin typeface="Roboto Condense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4861" t="5311" r="12016"/>
          <a:stretch>
            <a:fillRect/>
          </a:stretch>
        </p:blipFill>
        <p:spPr>
          <a:xfrm rot="-10800000">
            <a:off x="493137" y="486419"/>
            <a:ext cx="8115300" cy="86356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55636" r="10031" b="20402"/>
          <a:stretch>
            <a:fillRect/>
          </a:stretch>
        </p:blipFill>
        <p:spPr>
          <a:xfrm rot="-10800000">
            <a:off x="9539141" y="2110592"/>
            <a:ext cx="8608351" cy="74288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0729" y="1887208"/>
            <a:ext cx="6410190" cy="15945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72910">
            <a:off x="409006" y="7174463"/>
            <a:ext cx="1677792" cy="25229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35367" y="1996610"/>
            <a:ext cx="2030840" cy="91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>
                <a:solidFill>
                  <a:srgbClr val="302C2C"/>
                </a:solidFill>
                <a:latin typeface="Roboto Condensed Bold"/>
              </a:rPr>
              <a:t>Xuất xứ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0316" y="4881790"/>
            <a:ext cx="9146052" cy="162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2" lvl="1" indent="-474976">
              <a:lnSpc>
                <a:spcPts val="6555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Trang web: kienthuc.net.vn.</a:t>
            </a:r>
          </a:p>
          <a:p>
            <a:pPr marL="949952" lvl="1" indent="-474976">
              <a:lnSpc>
                <a:spcPts val="6555"/>
              </a:lnSpc>
              <a:buFont typeface="Arial"/>
              <a:buChar char="•"/>
            </a:pPr>
            <a:r>
              <a:rPr lang="en-US" sz="4399">
                <a:solidFill>
                  <a:srgbClr val="000000"/>
                </a:solidFill>
                <a:latin typeface="Roboto Condensed"/>
              </a:rPr>
              <a:t> Thời gian:  28/4/2013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49110" y="1712435"/>
            <a:ext cx="6410190" cy="15945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058773" y="1996292"/>
            <a:ext cx="1990865" cy="91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>
                <a:solidFill>
                  <a:srgbClr val="302C2C"/>
                </a:solidFill>
                <a:latin typeface="Roboto Condensed Bold"/>
              </a:rPr>
              <a:t>Ý nghĩa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39141" y="3675638"/>
            <a:ext cx="8078313" cy="4436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4" lvl="1" indent="-453387" algn="just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Roboto Condensed"/>
              </a:rPr>
              <a:t>Thể hiện tính cập nhật của bài viết: gần với sự kiện kỉ niệm ngày giải phóng miền Nam 30/4.</a:t>
            </a:r>
          </a:p>
          <a:p>
            <a:pPr marL="906774" lvl="1" indent="-453387" algn="just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Roboto Condensed"/>
              </a:rPr>
              <a:t>Thu hút sự chú ý của người đọc.</a:t>
            </a:r>
          </a:p>
          <a:p>
            <a:pPr marL="906774" lvl="1" indent="-453387" algn="just">
              <a:lnSpc>
                <a:spcPts val="5879"/>
              </a:lnSpc>
              <a:buFont typeface="Arial"/>
              <a:buChar char="•"/>
            </a:pPr>
            <a:r>
              <a:rPr lang="en-US" sz="4199">
                <a:solidFill>
                  <a:srgbClr val="000000"/>
                </a:solidFill>
                <a:latin typeface="Roboto Condensed"/>
              </a:rPr>
              <a:t>Nhấn mạnh ý nghĩa to lớn của sự kiện, và giá trị lớn lao của bài hát.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8658" t="40379" r="5585"/>
          <a:stretch>
            <a:fillRect/>
          </a:stretch>
        </p:blipFill>
        <p:spPr>
          <a:xfrm rot="-9334208">
            <a:off x="-1208752" y="7920162"/>
            <a:ext cx="8614985" cy="4055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34658" r="32711" b="28872"/>
          <a:stretch>
            <a:fillRect/>
          </a:stretch>
        </p:blipFill>
        <p:spPr>
          <a:xfrm>
            <a:off x="0" y="680667"/>
            <a:ext cx="13028968" cy="175651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9269" y="895350"/>
            <a:ext cx="1203320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35810" y="-1222167"/>
            <a:ext cx="16230600" cy="35504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b="21588"/>
          <a:stretch>
            <a:fillRect/>
          </a:stretch>
        </p:blipFill>
        <p:spPr>
          <a:xfrm>
            <a:off x="17275028" y="8442541"/>
            <a:ext cx="1718360" cy="37427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b="45533"/>
          <a:stretch>
            <a:fillRect/>
          </a:stretch>
        </p:blipFill>
        <p:spPr>
          <a:xfrm>
            <a:off x="15775605" y="9585446"/>
            <a:ext cx="1718360" cy="25998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441759" y="4051502"/>
            <a:ext cx="11359609" cy="717075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14434" y="2503364"/>
            <a:ext cx="8206298" cy="154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a.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Thông</a:t>
            </a: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 tin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chung</a:t>
            </a:r>
            <a:endParaRPr lang="en-US" sz="8799" dirty="0">
              <a:solidFill>
                <a:srgbClr val="000000"/>
              </a:solidFill>
              <a:latin typeface="#9Slide05 VL Fadill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00803" y="5836550"/>
            <a:ext cx="9441520" cy="295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Roboto Condensed"/>
              </a:rPr>
              <a:t>Đối tượng được thuật lại trong văn bản là sự việc nào?</a:t>
            </a:r>
          </a:p>
          <a:p>
            <a:pPr algn="ctr">
              <a:lnSpc>
                <a:spcPts val="7839"/>
              </a:lnSpc>
            </a:pPr>
            <a:endParaRPr lang="en-US" sz="5599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82855" y="-1230196"/>
            <a:ext cx="17504779" cy="38291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486" r="25482"/>
          <a:stretch>
            <a:fillRect/>
          </a:stretch>
        </p:blipFill>
        <p:spPr>
          <a:xfrm>
            <a:off x="9144000" y="823753"/>
            <a:ext cx="9144000" cy="9994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964" t="17094" b="17094"/>
          <a:stretch>
            <a:fillRect/>
          </a:stretch>
        </p:blipFill>
        <p:spPr>
          <a:xfrm>
            <a:off x="0" y="-530763"/>
            <a:ext cx="10311757" cy="11348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44000" y="9540923"/>
            <a:ext cx="1497600" cy="14921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6983" r="6983"/>
          <a:stretch>
            <a:fillRect/>
          </a:stretch>
        </p:blipFill>
        <p:spPr>
          <a:xfrm rot="986403">
            <a:off x="31524" y="8043680"/>
            <a:ext cx="1718360" cy="554816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90704" y="2703889"/>
            <a:ext cx="8215305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000000"/>
                </a:solidFill>
                <a:latin typeface="#9Slide05 VL Fadilla"/>
              </a:rPr>
              <a:t>Đối</a:t>
            </a:r>
            <a:r>
              <a:rPr lang="en-US" sz="69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#9Slide05 VL Fadilla"/>
              </a:rPr>
              <a:t>tượng</a:t>
            </a:r>
            <a:r>
              <a:rPr lang="en-US" sz="69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#9Slide05 VL Fadilla"/>
              </a:rPr>
              <a:t>được</a:t>
            </a:r>
            <a:r>
              <a:rPr lang="en-US" sz="69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#9Slide05 VL Fadilla"/>
              </a:rPr>
              <a:t>thuật</a:t>
            </a:r>
            <a:r>
              <a:rPr lang="en-US" sz="69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#9Slide05 VL Fadilla"/>
              </a:rPr>
              <a:t>lại</a:t>
            </a:r>
            <a:r>
              <a:rPr lang="en-US" sz="6999" dirty="0">
                <a:solidFill>
                  <a:srgbClr val="000000"/>
                </a:solidFill>
                <a:latin typeface="#9Slide05 VL Fadilla"/>
              </a:rPr>
              <a:t>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4273296"/>
            <a:ext cx="9892800" cy="171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5"/>
              </a:lnSpc>
            </a:pP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algn="ctr">
              <a:lnSpc>
                <a:spcPts val="6955"/>
              </a:lnSpc>
            </a:pP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Như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có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Bác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Hồ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ngày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vui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đại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thắng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768189">
            <a:off x="12686149" y="9922322"/>
            <a:ext cx="7659012" cy="34848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3071" r="42206" b="49397"/>
          <a:stretch>
            <a:fillRect/>
          </a:stretch>
        </p:blipFill>
        <p:spPr>
          <a:xfrm rot="-196071">
            <a:off x="2268338" y="1966775"/>
            <a:ext cx="14395002" cy="66838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1102" b="41030"/>
          <a:stretch>
            <a:fillRect/>
          </a:stretch>
        </p:blipFill>
        <p:spPr>
          <a:xfrm rot="-108631">
            <a:off x="6532155" y="1750597"/>
            <a:ext cx="4652173" cy="748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16321" b="7743"/>
          <a:stretch>
            <a:fillRect/>
          </a:stretch>
        </p:blipFill>
        <p:spPr>
          <a:xfrm>
            <a:off x="-7734580" y="-1769817"/>
            <a:ext cx="13581442" cy="4342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72910">
            <a:off x="241094" y="5698156"/>
            <a:ext cx="2450583" cy="368508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71085" y="3943350"/>
            <a:ext cx="12589509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302C2C"/>
                </a:solidFill>
                <a:latin typeface="Fraunces Bold"/>
              </a:rPr>
              <a:t>THỬ TÀI HIỂU BIẾT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16023" y="5333188"/>
            <a:ext cx="14099632" cy="122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69210E"/>
                </a:solidFill>
                <a:latin typeface="#9Slide05 VL Fadilla"/>
              </a:rPr>
              <a:t>Hãy trả lời nhanh các câu hỏi trắc nghiệm sau!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8658" t="40379" r="5585"/>
          <a:stretch>
            <a:fillRect/>
          </a:stretch>
        </p:blipFill>
        <p:spPr>
          <a:xfrm rot="-9334208">
            <a:off x="-1208752" y="7920162"/>
            <a:ext cx="8614985" cy="4055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34658" r="32711" b="28872"/>
          <a:stretch>
            <a:fillRect/>
          </a:stretch>
        </p:blipFill>
        <p:spPr>
          <a:xfrm>
            <a:off x="0" y="680667"/>
            <a:ext cx="13028968" cy="175651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9269" y="895350"/>
            <a:ext cx="1203320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35810" y="-1222167"/>
            <a:ext cx="16230600" cy="35504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b="21588"/>
          <a:stretch>
            <a:fillRect/>
          </a:stretch>
        </p:blipFill>
        <p:spPr>
          <a:xfrm>
            <a:off x="17275028" y="8442541"/>
            <a:ext cx="1718360" cy="37427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b="45533"/>
          <a:stretch>
            <a:fillRect/>
          </a:stretch>
        </p:blipFill>
        <p:spPr>
          <a:xfrm>
            <a:off x="15775605" y="9585446"/>
            <a:ext cx="1718360" cy="25998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415996" y="4051502"/>
            <a:ext cx="11359609" cy="717075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14434" y="2503364"/>
            <a:ext cx="8206298" cy="154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00000"/>
                </a:solidFill>
                <a:latin typeface="#9Slide05 VL Fadilla"/>
              </a:rPr>
              <a:t>a. Thông tin chung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98745" y="6003786"/>
            <a:ext cx="11352365" cy="3943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31" lvl="1" indent="-604515">
              <a:lnSpc>
                <a:spcPts val="7839"/>
              </a:lnSpc>
              <a:buFont typeface="Arial"/>
              <a:buChar char="•"/>
            </a:pPr>
            <a:r>
              <a:rPr lang="en-US" sz="5599">
                <a:solidFill>
                  <a:srgbClr val="000000"/>
                </a:solidFill>
                <a:latin typeface="Roboto Condensed"/>
              </a:rPr>
              <a:t>Văn bản có mấy phần? </a:t>
            </a:r>
          </a:p>
          <a:p>
            <a:pPr marL="1209031" lvl="1" indent="-604515">
              <a:lnSpc>
                <a:spcPts val="7839"/>
              </a:lnSpc>
              <a:buFont typeface="Arial"/>
              <a:buChar char="•"/>
            </a:pPr>
            <a:r>
              <a:rPr lang="en-US" sz="5599">
                <a:solidFill>
                  <a:srgbClr val="000000"/>
                </a:solidFill>
                <a:latin typeface="Roboto Condensed"/>
              </a:rPr>
              <a:t>Nội dung từng phần là gì?</a:t>
            </a:r>
          </a:p>
          <a:p>
            <a:pPr>
              <a:lnSpc>
                <a:spcPts val="7839"/>
              </a:lnSpc>
            </a:pPr>
            <a:endParaRPr lang="en-US" sz="5599">
              <a:solidFill>
                <a:srgbClr val="000000"/>
              </a:solidFill>
              <a:latin typeface="Roboto Condensed"/>
            </a:endParaRPr>
          </a:p>
          <a:p>
            <a:pPr>
              <a:lnSpc>
                <a:spcPts val="7839"/>
              </a:lnSpc>
            </a:pPr>
            <a:endParaRPr lang="en-US" sz="5599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9316" r="16471"/>
          <a:stretch>
            <a:fillRect/>
          </a:stretch>
        </p:blipFill>
        <p:spPr>
          <a:xfrm rot="-10800000">
            <a:off x="247454" y="1028700"/>
            <a:ext cx="5430248" cy="8348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6031" y="2704652"/>
            <a:ext cx="4797164" cy="11932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72910">
            <a:off x="-120140" y="7660883"/>
            <a:ext cx="1677792" cy="25229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24577" y="2794195"/>
            <a:ext cx="1836043" cy="905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>
                <a:solidFill>
                  <a:srgbClr val="302C2C"/>
                </a:solidFill>
                <a:latin typeface="Roboto Condensed Bold"/>
              </a:rPr>
              <a:t>Phần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3868" y="4580882"/>
            <a:ext cx="5121490" cy="297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Giới thiệu hoàn cảnh người viết được nghe thuật lại câu chuyện về sự ra đời của bài hát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90347" y="421865"/>
            <a:ext cx="4307307" cy="1689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599" dirty="0" err="1">
                <a:solidFill>
                  <a:srgbClr val="FFFFFF"/>
                </a:solidFill>
                <a:latin typeface="#9Slide05 VL Fadilla"/>
              </a:rPr>
              <a:t>Bố</a:t>
            </a:r>
            <a:r>
              <a:rPr lang="en-US" sz="9599" dirty="0">
                <a:solidFill>
                  <a:srgbClr val="FFFFFF"/>
                </a:solidFill>
                <a:latin typeface="#9Slide05 VL Fadilla"/>
              </a:rPr>
              <a:t> </a:t>
            </a:r>
            <a:r>
              <a:rPr lang="en-US" sz="9599" dirty="0" err="1">
                <a:solidFill>
                  <a:srgbClr val="FFFFFF"/>
                </a:solidFill>
                <a:latin typeface="#9Slide05 VL Fadilla"/>
              </a:rPr>
              <a:t>cục</a:t>
            </a:r>
            <a:endParaRPr lang="en-US" sz="9599" dirty="0">
              <a:solidFill>
                <a:srgbClr val="FFFFFF"/>
              </a:solidFill>
              <a:latin typeface="#9Slide05 VL Fadilla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59316" r="16471"/>
          <a:stretch>
            <a:fillRect/>
          </a:stretch>
        </p:blipFill>
        <p:spPr>
          <a:xfrm rot="-10800000">
            <a:off x="6164574" y="969425"/>
            <a:ext cx="5430248" cy="83481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1116" y="2704652"/>
            <a:ext cx="4797164" cy="11932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59316" r="16471"/>
          <a:stretch>
            <a:fillRect/>
          </a:stretch>
        </p:blipFill>
        <p:spPr>
          <a:xfrm rot="-10800000">
            <a:off x="12081693" y="969425"/>
            <a:ext cx="5430248" cy="83481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l="9927" r="3883"/>
          <a:stretch>
            <a:fillRect/>
          </a:stretch>
        </p:blipFill>
        <p:spPr>
          <a:xfrm>
            <a:off x="12885669" y="2805145"/>
            <a:ext cx="4138141" cy="119430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8074350" y="2791555"/>
            <a:ext cx="1836043" cy="905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>
                <a:solidFill>
                  <a:srgbClr val="302C2C"/>
                </a:solidFill>
                <a:latin typeface="Roboto Condensed Bold"/>
              </a:rPr>
              <a:t>Phần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57181" y="2857825"/>
            <a:ext cx="1836043" cy="905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sz="5237">
                <a:solidFill>
                  <a:srgbClr val="302C2C"/>
                </a:solidFill>
                <a:latin typeface="Roboto Condensed Bold"/>
              </a:rPr>
              <a:t>Phần 3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35810" y="-1222167"/>
            <a:ext cx="16230600" cy="355044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318952" y="4374196"/>
            <a:ext cx="5121490" cy="372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Thuật lại nguyên văn lời kể chuyện của nhạc sĩ Phạm Tuyên về nguyên nhân, diễn biến, kết quả của sự việc.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32997" y="5326696"/>
            <a:ext cx="5121490" cy="222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9"/>
              </a:lnSpc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Suy ngẫm của người viết về ý nghĩa của bài hát.</a:t>
            </a:r>
          </a:p>
          <a:p>
            <a:pPr algn="ctr">
              <a:lnSpc>
                <a:spcPts val="5959"/>
              </a:lnSpc>
            </a:pPr>
            <a:endParaRPr lang="en-US" sz="3999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4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65" r="50724" b="52951"/>
          <a:stretch>
            <a:fillRect/>
          </a:stretch>
        </p:blipFill>
        <p:spPr>
          <a:xfrm>
            <a:off x="2371243" y="2832814"/>
            <a:ext cx="13723888" cy="69465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6983" r="6983"/>
          <a:stretch>
            <a:fillRect/>
          </a:stretch>
        </p:blipFill>
        <p:spPr>
          <a:xfrm rot="-1141381">
            <a:off x="1405258" y="7285901"/>
            <a:ext cx="754780" cy="2436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6983" r="6983"/>
          <a:stretch>
            <a:fillRect/>
          </a:stretch>
        </p:blipFill>
        <p:spPr>
          <a:xfrm rot="986403">
            <a:off x="16056885" y="5356523"/>
            <a:ext cx="1118620" cy="3611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09219">
            <a:off x="15889533" y="8034351"/>
            <a:ext cx="1749412" cy="19145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82647" y="8227441"/>
            <a:ext cx="1992733" cy="1510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144000" y="2514931"/>
            <a:ext cx="1219756" cy="12153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42641" y="677016"/>
            <a:ext cx="16321598" cy="154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b.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Cách</a:t>
            </a: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triển</a:t>
            </a: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khai</a:t>
            </a: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thông</a:t>
            </a: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 tin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trong</a:t>
            </a: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văn</a:t>
            </a:r>
            <a:r>
              <a:rPr lang="en-US" sz="87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8799" dirty="0" err="1">
                <a:solidFill>
                  <a:srgbClr val="000000"/>
                </a:solidFill>
                <a:latin typeface="#9Slide05 VL Fadilla"/>
              </a:rPr>
              <a:t>bản</a:t>
            </a:r>
            <a:endParaRPr lang="en-US" sz="8799" dirty="0">
              <a:solidFill>
                <a:srgbClr val="000000"/>
              </a:solidFill>
              <a:latin typeface="#9Slide05 VL Fadill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33363" y="4202751"/>
            <a:ext cx="12335304" cy="344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8" lvl="1" indent="-528954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Roboto Condensed"/>
              </a:rPr>
              <a:t>HS thực hiện PHT số 2 trước ở nhà.</a:t>
            </a:r>
          </a:p>
          <a:p>
            <a:pPr marL="1057908" lvl="1" indent="-528954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Roboto Condensed"/>
              </a:rPr>
              <a:t>Tại lớp, HS thảo luận theo nhóm đôi và thống nhất kết quả của nhiệm vụ 1 trong PHT số 2.</a:t>
            </a:r>
          </a:p>
          <a:p>
            <a:pPr marL="1057908" lvl="1" indent="-528954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Roboto Condensed"/>
              </a:rPr>
              <a:t>Thời gian: 10 phút.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4358" t="12150" r="14358" b="3372"/>
          <a:stretch>
            <a:fillRect/>
          </a:stretch>
        </p:blipFill>
        <p:spPr>
          <a:xfrm rot="-10800000">
            <a:off x="11079483" y="-167995"/>
            <a:ext cx="4796114" cy="42415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2165" r="44199" b="29793"/>
          <a:stretch>
            <a:fillRect/>
          </a:stretch>
        </p:blipFill>
        <p:spPr>
          <a:xfrm>
            <a:off x="304258" y="1028700"/>
            <a:ext cx="12448840" cy="9258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0302" y="1884650"/>
            <a:ext cx="694476" cy="707747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-152458">
            <a:off x="11764168" y="2753350"/>
            <a:ext cx="7401627" cy="6343998"/>
            <a:chOff x="0" y="0"/>
            <a:chExt cx="6339713" cy="5433822"/>
          </a:xfrm>
        </p:grpSpPr>
        <p:sp>
          <p:nvSpPr>
            <p:cNvPr id="7" name="Freeform 7"/>
            <p:cNvSpPr/>
            <p:nvPr/>
          </p:nvSpPr>
          <p:spPr>
            <a:xfrm>
              <a:off x="-89154" y="-107061"/>
              <a:ext cx="6806057" cy="5669788"/>
            </a:xfrm>
            <a:custGeom>
              <a:avLst/>
              <a:gdLst/>
              <a:ahLst/>
              <a:cxnLst/>
              <a:rect l="l" t="t" r="r" b="b"/>
              <a:pathLst>
                <a:path w="6806057" h="5669788">
                  <a:moveTo>
                    <a:pt x="5290566" y="5437124"/>
                  </a:moveTo>
                  <a:cubicBezTo>
                    <a:pt x="5011674" y="5539486"/>
                    <a:pt x="4777232" y="5415153"/>
                    <a:pt x="4531233" y="5525135"/>
                  </a:cubicBezTo>
                  <a:cubicBezTo>
                    <a:pt x="4512056" y="5584571"/>
                    <a:pt x="4359783" y="5417058"/>
                    <a:pt x="4172712" y="5479542"/>
                  </a:cubicBezTo>
                  <a:cubicBezTo>
                    <a:pt x="3915410" y="5422519"/>
                    <a:pt x="3472815" y="5531104"/>
                    <a:pt x="3219196" y="5430520"/>
                  </a:cubicBezTo>
                  <a:cubicBezTo>
                    <a:pt x="2840482" y="5248910"/>
                    <a:pt x="2390140" y="5282946"/>
                    <a:pt x="1966087" y="5270881"/>
                  </a:cubicBezTo>
                  <a:cubicBezTo>
                    <a:pt x="1430782" y="5056759"/>
                    <a:pt x="975360" y="5005832"/>
                    <a:pt x="450596" y="4811014"/>
                  </a:cubicBezTo>
                  <a:cubicBezTo>
                    <a:pt x="0" y="4736338"/>
                    <a:pt x="131064" y="5072380"/>
                    <a:pt x="102362" y="3883152"/>
                  </a:cubicBezTo>
                  <a:cubicBezTo>
                    <a:pt x="104775" y="2663571"/>
                    <a:pt x="114300" y="1529334"/>
                    <a:pt x="89154" y="190500"/>
                  </a:cubicBezTo>
                  <a:cubicBezTo>
                    <a:pt x="201930" y="153543"/>
                    <a:pt x="398272" y="204216"/>
                    <a:pt x="626110" y="229235"/>
                  </a:cubicBezTo>
                  <a:cubicBezTo>
                    <a:pt x="815721" y="204216"/>
                    <a:pt x="1116203" y="126873"/>
                    <a:pt x="1370330" y="150114"/>
                  </a:cubicBezTo>
                  <a:cubicBezTo>
                    <a:pt x="1336675" y="129159"/>
                    <a:pt x="1628394" y="131699"/>
                    <a:pt x="1766951" y="149225"/>
                  </a:cubicBezTo>
                  <a:cubicBezTo>
                    <a:pt x="2131187" y="0"/>
                    <a:pt x="2096008" y="294386"/>
                    <a:pt x="2416556" y="307975"/>
                  </a:cubicBezTo>
                  <a:cubicBezTo>
                    <a:pt x="2410587" y="384175"/>
                    <a:pt x="2732024" y="257429"/>
                    <a:pt x="2784221" y="421767"/>
                  </a:cubicBezTo>
                  <a:cubicBezTo>
                    <a:pt x="3048000" y="477393"/>
                    <a:pt x="3190494" y="852170"/>
                    <a:pt x="3487293" y="931672"/>
                  </a:cubicBezTo>
                  <a:cubicBezTo>
                    <a:pt x="3508756" y="972058"/>
                    <a:pt x="3714623" y="885825"/>
                    <a:pt x="3993515" y="1011047"/>
                  </a:cubicBezTo>
                  <a:cubicBezTo>
                    <a:pt x="4692523" y="989584"/>
                    <a:pt x="5601208" y="993648"/>
                    <a:pt x="6395974" y="994283"/>
                  </a:cubicBezTo>
                  <a:cubicBezTo>
                    <a:pt x="6452616" y="2355596"/>
                    <a:pt x="6371082" y="3700653"/>
                    <a:pt x="6428867" y="5103876"/>
                  </a:cubicBezTo>
                  <a:cubicBezTo>
                    <a:pt x="6310376" y="5669788"/>
                    <a:pt x="6806057" y="5571363"/>
                    <a:pt x="5290566" y="5437124"/>
                  </a:cubicBezTo>
                  <a:close/>
                </a:path>
              </a:pathLst>
            </a:custGeom>
            <a:blipFill>
              <a:blip r:embed="rId6"/>
              <a:stretch>
                <a:fillRect t="-1110" b="-1110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9994" r="9994"/>
          <a:stretch>
            <a:fillRect/>
          </a:stretch>
        </p:blipFill>
        <p:spPr>
          <a:xfrm rot="565265">
            <a:off x="15510060" y="8234535"/>
            <a:ext cx="3498479" cy="33668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38362">
            <a:off x="16449658" y="-819739"/>
            <a:ext cx="2436896" cy="26669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60298" y="2116145"/>
            <a:ext cx="10136762" cy="1047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 dirty="0" err="1">
                <a:solidFill>
                  <a:srgbClr val="302C2C"/>
                </a:solidFill>
                <a:latin typeface="#9Slide05 VL Fadilla"/>
              </a:rPr>
              <a:t>Nguyên</a:t>
            </a:r>
            <a:r>
              <a:rPr lang="en-US" sz="7500" dirty="0">
                <a:solidFill>
                  <a:srgbClr val="302C2C"/>
                </a:solidFill>
                <a:latin typeface="#9Slide05 VL Fadilla"/>
              </a:rPr>
              <a:t> </a:t>
            </a:r>
            <a:r>
              <a:rPr lang="en-US" sz="7500" dirty="0" err="1">
                <a:solidFill>
                  <a:srgbClr val="302C2C"/>
                </a:solidFill>
                <a:latin typeface="#9Slide05 VL Fadilla"/>
              </a:rPr>
              <a:t>nhân</a:t>
            </a:r>
            <a:r>
              <a:rPr lang="en-US" sz="7500" dirty="0">
                <a:solidFill>
                  <a:srgbClr val="302C2C"/>
                </a:solidFill>
                <a:latin typeface="#9Slide05 VL Fadilla"/>
              </a:rPr>
              <a:t> </a:t>
            </a:r>
            <a:r>
              <a:rPr lang="en-US" sz="7500" dirty="0" err="1">
                <a:solidFill>
                  <a:srgbClr val="302C2C"/>
                </a:solidFill>
                <a:latin typeface="#9Slide05 VL Fadilla"/>
              </a:rPr>
              <a:t>ra</a:t>
            </a:r>
            <a:r>
              <a:rPr lang="en-US" sz="7500" dirty="0">
                <a:solidFill>
                  <a:srgbClr val="302C2C"/>
                </a:solidFill>
                <a:latin typeface="#9Slide05 VL Fadilla"/>
              </a:rPr>
              <a:t> </a:t>
            </a:r>
            <a:r>
              <a:rPr lang="en-US" sz="7500" dirty="0" err="1">
                <a:solidFill>
                  <a:srgbClr val="302C2C"/>
                </a:solidFill>
                <a:latin typeface="#9Slide05 VL Fadilla"/>
              </a:rPr>
              <a:t>đời</a:t>
            </a:r>
            <a:r>
              <a:rPr lang="en-US" sz="7500" dirty="0">
                <a:solidFill>
                  <a:srgbClr val="302C2C"/>
                </a:solidFill>
                <a:latin typeface="#9Slide05 VL Fadilla"/>
              </a:rPr>
              <a:t> </a:t>
            </a:r>
            <a:r>
              <a:rPr lang="en-US" sz="7500" dirty="0" err="1">
                <a:solidFill>
                  <a:srgbClr val="302C2C"/>
                </a:solidFill>
                <a:latin typeface="#9Slide05 VL Fadilla"/>
              </a:rPr>
              <a:t>bài</a:t>
            </a:r>
            <a:r>
              <a:rPr lang="en-US" sz="7500" dirty="0">
                <a:solidFill>
                  <a:srgbClr val="302C2C"/>
                </a:solidFill>
                <a:latin typeface="#9Slide05 VL Fadilla"/>
              </a:rPr>
              <a:t> </a:t>
            </a:r>
            <a:r>
              <a:rPr lang="en-US" sz="7500" dirty="0" err="1">
                <a:solidFill>
                  <a:srgbClr val="302C2C"/>
                </a:solidFill>
                <a:latin typeface="#9Slide05 VL Fadilla"/>
              </a:rPr>
              <a:t>hát</a:t>
            </a:r>
            <a:endParaRPr lang="en-US" sz="7500" dirty="0">
              <a:solidFill>
                <a:srgbClr val="302C2C"/>
              </a:solidFill>
              <a:latin typeface="#9Slide05 VL Fadill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65756" y="3429344"/>
            <a:ext cx="10313727" cy="517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4" lvl="1" indent="-453387" algn="just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Ngay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đầu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tháng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4/1975, tin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chiến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thắng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từ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miền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Nam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vang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dội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,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thôi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thúc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cánh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nhạc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sĩ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sáng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tác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.</a:t>
            </a:r>
          </a:p>
          <a:p>
            <a:pPr marL="906774" lvl="1" indent="-453387" algn="just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Bản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tin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chiều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28/4/1975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về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hành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động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oanh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tạc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sân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bay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Tân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Sơn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Nhất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của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phi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công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Nguyễn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Thành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Trung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là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cú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hích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cho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sự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ra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đời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của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bài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302C2C"/>
                </a:solidFill>
                <a:latin typeface="Roboto Condensed"/>
              </a:rPr>
              <a:t>hát</a:t>
            </a:r>
            <a:r>
              <a:rPr lang="en-US" sz="4199" dirty="0">
                <a:solidFill>
                  <a:srgbClr val="302C2C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242" t="49673"/>
          <a:stretch>
            <a:fillRect/>
          </a:stretch>
        </p:blipFill>
        <p:spPr>
          <a:xfrm>
            <a:off x="0" y="0"/>
            <a:ext cx="9505701" cy="1499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0976" r="33873"/>
          <a:stretch>
            <a:fillRect/>
          </a:stretch>
        </p:blipFill>
        <p:spPr>
          <a:xfrm rot="859101">
            <a:off x="7085620" y="-1843141"/>
            <a:ext cx="12450556" cy="53749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79" r="50804" b="48490"/>
          <a:stretch>
            <a:fillRect/>
          </a:stretch>
        </p:blipFill>
        <p:spPr>
          <a:xfrm>
            <a:off x="6333344" y="2088744"/>
            <a:ext cx="11719829" cy="8787998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96435" y="159181"/>
            <a:ext cx="6498479" cy="10127819"/>
            <a:chOff x="0" y="0"/>
            <a:chExt cx="3365500" cy="5245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6"/>
              <a:stretch>
                <a:fillRect l="-70799" r="-7079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7"/>
              <a:stretch>
                <a:fillRect t="-7825" b="-70087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8"/>
              <a:stretch>
                <a:fillRect t="-137943" b="-2705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779269" y="1499002"/>
            <a:ext cx="827980" cy="8438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609219">
            <a:off x="15476938" y="7845335"/>
            <a:ext cx="2582193" cy="28259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505701" y="2891654"/>
            <a:ext cx="10136762" cy="1047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 dirty="0" err="1">
                <a:solidFill>
                  <a:srgbClr val="302C2C"/>
                </a:solidFill>
                <a:latin typeface="#9Slide05 VL Fadilla" panose="020B0604020202020204" charset="-93"/>
              </a:rPr>
              <a:t>Kết</a:t>
            </a:r>
            <a:r>
              <a:rPr lang="en-US" sz="75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7500" dirty="0" err="1">
                <a:solidFill>
                  <a:srgbClr val="302C2C"/>
                </a:solidFill>
                <a:latin typeface="#9Slide05 VL Fadilla" panose="020B0604020202020204" charset="-93"/>
              </a:rPr>
              <a:t>quả</a:t>
            </a:r>
            <a:r>
              <a:rPr lang="en-US" sz="75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7500" dirty="0" err="1">
                <a:solidFill>
                  <a:srgbClr val="302C2C"/>
                </a:solidFill>
                <a:latin typeface="#9Slide05 VL Fadilla" panose="020B0604020202020204" charset="-93"/>
              </a:rPr>
              <a:t>của</a:t>
            </a:r>
            <a:r>
              <a:rPr lang="en-US" sz="75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7500" dirty="0" err="1">
                <a:solidFill>
                  <a:srgbClr val="302C2C"/>
                </a:solidFill>
                <a:latin typeface="#9Slide05 VL Fadilla" panose="020B0604020202020204" charset="-93"/>
              </a:rPr>
              <a:t>sự</a:t>
            </a:r>
            <a:r>
              <a:rPr lang="en-US" sz="75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7500" dirty="0" err="1">
                <a:solidFill>
                  <a:srgbClr val="302C2C"/>
                </a:solidFill>
                <a:latin typeface="#9Slide05 VL Fadilla" panose="020B0604020202020204" charset="-93"/>
              </a:rPr>
              <a:t>việc</a:t>
            </a:r>
            <a:endParaRPr lang="en-US" sz="7500" dirty="0">
              <a:solidFill>
                <a:srgbClr val="302C2C"/>
              </a:solidFill>
              <a:latin typeface="#9Slide05 VL Fadilla" panose="020B0604020202020204" charset="-93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529355" y="4210388"/>
            <a:ext cx="10155787" cy="304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49"/>
              </a:lnSpc>
            </a:pPr>
            <a:r>
              <a:rPr lang="en-US" sz="4099" dirty="0">
                <a:solidFill>
                  <a:srgbClr val="000000"/>
                </a:solidFill>
                <a:latin typeface="Roboto Condensed"/>
              </a:rPr>
              <a:t>30/4/1975,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cờ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đỏ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sao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vàng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tung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bay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nóc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Dinh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Độc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Lập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Đài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nói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Việt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Nam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thu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thanh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ngay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lập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tức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phát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khắp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cả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40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1891" t="27887" r="16321" b="7743"/>
          <a:stretch>
            <a:fillRect/>
          </a:stretch>
        </p:blipFill>
        <p:spPr>
          <a:xfrm>
            <a:off x="-1371690" y="-757648"/>
            <a:ext cx="10515690" cy="379051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830337"/>
            <a:ext cx="16230600" cy="6626327"/>
            <a:chOff x="0" y="0"/>
            <a:chExt cx="5920967" cy="2417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20967" cy="2417302"/>
            </a:xfrm>
            <a:custGeom>
              <a:avLst/>
              <a:gdLst/>
              <a:ahLst/>
              <a:cxnLst/>
              <a:rect l="l" t="t" r="r" b="b"/>
              <a:pathLst>
                <a:path w="5920967" h="2417302">
                  <a:moveTo>
                    <a:pt x="5796507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292842"/>
                  </a:lnTo>
                  <a:cubicBezTo>
                    <a:pt x="5920967" y="2361422"/>
                    <a:pt x="5865087" y="2417302"/>
                    <a:pt x="5796507" y="2417302"/>
                  </a:cubicBezTo>
                  <a:close/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768189">
            <a:off x="12379900" y="8892367"/>
            <a:ext cx="9758800" cy="444025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903873" y="2483587"/>
            <a:ext cx="10480254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800" dirty="0" err="1">
                <a:solidFill>
                  <a:srgbClr val="302C2C"/>
                </a:solidFill>
                <a:latin typeface="#9Slide05 VL Fadilla" panose="020B0604020202020204" charset="-93"/>
              </a:rPr>
              <a:t>Nhận</a:t>
            </a:r>
            <a:r>
              <a:rPr lang="en-US" sz="8800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8800" dirty="0" err="1">
                <a:solidFill>
                  <a:srgbClr val="302C2C"/>
                </a:solidFill>
                <a:latin typeface="#9Slide05 VL Fadilla" panose="020B0604020202020204" charset="-93"/>
              </a:rPr>
              <a:t>xét</a:t>
            </a:r>
            <a:endParaRPr lang="en-US" sz="8800" dirty="0">
              <a:solidFill>
                <a:srgbClr val="302C2C"/>
              </a:solidFill>
              <a:latin typeface="#9Slide05 VL Fadilla" panose="020B0604020202020204" charset="-93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20827"/>
          <a:stretch>
            <a:fillRect/>
          </a:stretch>
        </p:blipFill>
        <p:spPr>
          <a:xfrm rot="-1647300">
            <a:off x="-33563" y="6563639"/>
            <a:ext cx="2124525" cy="4672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b="45966"/>
          <a:stretch>
            <a:fillRect/>
          </a:stretch>
        </p:blipFill>
        <p:spPr>
          <a:xfrm rot="-1647300">
            <a:off x="1163897" y="7963702"/>
            <a:ext cx="2124525" cy="318875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61083" y="3894499"/>
            <a:ext cx="14365833" cy="239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8" lvl="1" indent="-464184">
              <a:lnSpc>
                <a:spcPts val="6449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thuật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nguyên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–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quả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. </a:t>
            </a:r>
          </a:p>
          <a:p>
            <a:pPr marL="928368" lvl="1" indent="-464184">
              <a:lnSpc>
                <a:spcPts val="6449"/>
              </a:lnSpc>
              <a:buFont typeface="Arial"/>
              <a:buChar char="•"/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dụng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: Cho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thấy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những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do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dẫn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đến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đầy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Bác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Hồ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ngày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vui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đại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thắng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260650" y="908486"/>
            <a:ext cx="11437888" cy="7865022"/>
            <a:chOff x="0" y="0"/>
            <a:chExt cx="6159500" cy="4235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t="-1335" b="-1335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17113" b="17113"/>
          <a:stretch>
            <a:fillRect/>
          </a:stretch>
        </p:blipFill>
        <p:spPr>
          <a:xfrm>
            <a:off x="-315044" y="-278623"/>
            <a:ext cx="10632850" cy="11348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6983" r="6983"/>
          <a:stretch>
            <a:fillRect/>
          </a:stretch>
        </p:blipFill>
        <p:spPr>
          <a:xfrm rot="986403">
            <a:off x="254599" y="6922795"/>
            <a:ext cx="1539992" cy="49722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7191" y="609137"/>
            <a:ext cx="1163019" cy="96530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1951267" y="3118937"/>
            <a:ext cx="12895189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</a:pPr>
            <a:r>
              <a:rPr lang="en-US" sz="10717" dirty="0">
                <a:solidFill>
                  <a:srgbClr val="302C2C"/>
                </a:solidFill>
                <a:latin typeface="#9Slide05 VL Fadilla" panose="020B0604020202020204" charset="-93"/>
              </a:rPr>
              <a:t>c. Ý </a:t>
            </a:r>
            <a:r>
              <a:rPr lang="en-US" sz="10717" dirty="0" err="1">
                <a:solidFill>
                  <a:srgbClr val="302C2C"/>
                </a:solidFill>
                <a:latin typeface="#9Slide05 VL Fadilla" panose="020B0604020202020204" charset="-93"/>
              </a:rPr>
              <a:t>nghĩa</a:t>
            </a:r>
            <a:r>
              <a:rPr lang="en-US" sz="10717" dirty="0">
                <a:solidFill>
                  <a:srgbClr val="302C2C"/>
                </a:solidFill>
                <a:latin typeface="#9Slide05 VL Fadilla" panose="020B0604020202020204" charset="-93"/>
              </a:rPr>
              <a:t>, </a:t>
            </a:r>
            <a:r>
              <a:rPr lang="en-US" sz="10717" dirty="0" err="1">
                <a:solidFill>
                  <a:srgbClr val="302C2C"/>
                </a:solidFill>
                <a:latin typeface="#9Slide05 VL Fadilla" panose="020B0604020202020204" charset="-93"/>
              </a:rPr>
              <a:t>giá</a:t>
            </a:r>
            <a:r>
              <a:rPr lang="en-US" sz="10717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10717" dirty="0" err="1">
                <a:solidFill>
                  <a:srgbClr val="302C2C"/>
                </a:solidFill>
                <a:latin typeface="#9Slide05 VL Fadilla" panose="020B0604020202020204" charset="-93"/>
              </a:rPr>
              <a:t>trị</a:t>
            </a:r>
            <a:r>
              <a:rPr lang="en-US" sz="10717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</a:p>
          <a:p>
            <a:pPr algn="ctr">
              <a:lnSpc>
                <a:spcPts val="15005"/>
              </a:lnSpc>
            </a:pPr>
            <a:r>
              <a:rPr lang="en-US" sz="10717" dirty="0" err="1">
                <a:solidFill>
                  <a:srgbClr val="302C2C"/>
                </a:solidFill>
                <a:latin typeface="#9Slide05 VL Fadilla" panose="020B0604020202020204" charset="-93"/>
              </a:rPr>
              <a:t>của</a:t>
            </a:r>
            <a:r>
              <a:rPr lang="en-US" sz="10717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10717" dirty="0" err="1">
                <a:solidFill>
                  <a:srgbClr val="302C2C"/>
                </a:solidFill>
                <a:latin typeface="#9Slide05 VL Fadilla" panose="020B0604020202020204" charset="-93"/>
              </a:rPr>
              <a:t>bài</a:t>
            </a:r>
            <a:r>
              <a:rPr lang="en-US" sz="10717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10717" dirty="0" err="1">
                <a:solidFill>
                  <a:srgbClr val="302C2C"/>
                </a:solidFill>
                <a:latin typeface="#9Slide05 VL Fadilla" panose="020B0604020202020204" charset="-93"/>
              </a:rPr>
              <a:t>hát</a:t>
            </a:r>
            <a:endParaRPr lang="en-US" sz="10717" dirty="0">
              <a:solidFill>
                <a:srgbClr val="302C2C"/>
              </a:solidFill>
              <a:latin typeface="#9Slide05 VL Fadilla" panose="020B0604020202020204" charset="-93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6983" r="6983"/>
          <a:stretch>
            <a:fillRect/>
          </a:stretch>
        </p:blipFill>
        <p:spPr>
          <a:xfrm rot="2457700">
            <a:off x="1040282" y="7521141"/>
            <a:ext cx="1358909" cy="43875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362050" y="1224928"/>
            <a:ext cx="685923" cy="69902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1891" t="27887" r="16321" b="7743"/>
          <a:stretch>
            <a:fillRect/>
          </a:stretch>
        </p:blipFill>
        <p:spPr>
          <a:xfrm>
            <a:off x="-1422541" y="-906801"/>
            <a:ext cx="8405218" cy="302976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3409501"/>
            <a:ext cx="7545695" cy="2716995"/>
            <a:chOff x="0" y="0"/>
            <a:chExt cx="2752690" cy="9911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52690" cy="991167"/>
            </a:xfrm>
            <a:custGeom>
              <a:avLst/>
              <a:gdLst/>
              <a:ahLst/>
              <a:cxnLst/>
              <a:rect l="l" t="t" r="r" b="b"/>
              <a:pathLst>
                <a:path w="2752690" h="991167">
                  <a:moveTo>
                    <a:pt x="2628230" y="991167"/>
                  </a:moveTo>
                  <a:lnTo>
                    <a:pt x="124460" y="991167"/>
                  </a:lnTo>
                  <a:cubicBezTo>
                    <a:pt x="55880" y="991167"/>
                    <a:pt x="0" y="935287"/>
                    <a:pt x="0" y="8667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8230" y="0"/>
                  </a:lnTo>
                  <a:cubicBezTo>
                    <a:pt x="2696810" y="0"/>
                    <a:pt x="2752690" y="55880"/>
                    <a:pt x="2752690" y="124460"/>
                  </a:cubicBezTo>
                  <a:lnTo>
                    <a:pt x="2752690" y="866707"/>
                  </a:lnTo>
                  <a:cubicBezTo>
                    <a:pt x="2752690" y="935287"/>
                    <a:pt x="2696810" y="991167"/>
                    <a:pt x="2628230" y="991167"/>
                  </a:cubicBezTo>
                  <a:close/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768189">
            <a:off x="12368940" y="9378991"/>
            <a:ext cx="7659012" cy="34848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b="20827"/>
          <a:stretch>
            <a:fillRect/>
          </a:stretch>
        </p:blipFill>
        <p:spPr>
          <a:xfrm rot="-1647300">
            <a:off x="1057167" y="6689544"/>
            <a:ext cx="1718360" cy="37791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5966"/>
          <a:stretch>
            <a:fillRect/>
          </a:stretch>
        </p:blipFill>
        <p:spPr>
          <a:xfrm rot="-1647300">
            <a:off x="3015945" y="8070911"/>
            <a:ext cx="1718360" cy="2579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16167">
            <a:off x="291829" y="8678363"/>
            <a:ext cx="1473743" cy="19476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89695" y="-565719"/>
            <a:ext cx="2993670" cy="208060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78339" y="3616977"/>
            <a:ext cx="6969666" cy="289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Vì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sao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người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viết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cho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rằng</a:t>
            </a:r>
            <a:r>
              <a:rPr lang="en-US" sz="4800" b="1" spc="-100" dirty="0" smtClean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:</a:t>
            </a:r>
          </a:p>
          <a:p>
            <a:pPr algn="ctr">
              <a:lnSpc>
                <a:spcPts val="7839"/>
              </a:lnSpc>
            </a:pPr>
            <a:r>
              <a:rPr lang="en-US" sz="4800" b="1" spc="-100" dirty="0" smtClean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Bài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hát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có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"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số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phận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đặc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 </a:t>
            </a:r>
            <a:r>
              <a:rPr lang="en-US" sz="4800" b="1" spc="-100" dirty="0" err="1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biệt</a:t>
            </a:r>
            <a:r>
              <a:rPr lang="en-US" sz="4800" b="1" spc="-100" dirty="0">
                <a:solidFill>
                  <a:schemeClr val="accent2">
                    <a:lumMod val="75000"/>
                  </a:schemeClr>
                </a:solidFill>
                <a:latin typeface="Roboto Condensed" panose="020B0604020202020204" charset="0"/>
                <a:ea typeface="Roboto Condensed" panose="020B0604020202020204" charset="0"/>
              </a:rPr>
              <a:t>"?</a:t>
            </a:r>
          </a:p>
          <a:p>
            <a:pPr algn="ctr">
              <a:lnSpc>
                <a:spcPts val="7839"/>
              </a:lnSpc>
            </a:pPr>
            <a:endParaRPr lang="en-US" sz="4800" b="1" spc="-100" dirty="0">
              <a:solidFill>
                <a:schemeClr val="accent2">
                  <a:lumMod val="75000"/>
                </a:schemeClr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144000" y="608081"/>
            <a:ext cx="7545695" cy="2307989"/>
            <a:chOff x="0" y="0"/>
            <a:chExt cx="2752690" cy="8419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52690" cy="841961"/>
            </a:xfrm>
            <a:custGeom>
              <a:avLst/>
              <a:gdLst/>
              <a:ahLst/>
              <a:cxnLst/>
              <a:rect l="l" t="t" r="r" b="b"/>
              <a:pathLst>
                <a:path w="2752690" h="841961">
                  <a:moveTo>
                    <a:pt x="2628230" y="841961"/>
                  </a:moveTo>
                  <a:lnTo>
                    <a:pt x="124460" y="841961"/>
                  </a:lnTo>
                  <a:cubicBezTo>
                    <a:pt x="55880" y="841961"/>
                    <a:pt x="0" y="786081"/>
                    <a:pt x="0" y="717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8230" y="0"/>
                  </a:lnTo>
                  <a:cubicBezTo>
                    <a:pt x="2696810" y="0"/>
                    <a:pt x="2752690" y="55880"/>
                    <a:pt x="2752690" y="124460"/>
                  </a:cubicBezTo>
                  <a:lnTo>
                    <a:pt x="2752690" y="717501"/>
                  </a:lnTo>
                  <a:cubicBezTo>
                    <a:pt x="2752690" y="786081"/>
                    <a:pt x="2696810" y="841961"/>
                    <a:pt x="2628230" y="841961"/>
                  </a:cubicBezTo>
                  <a:close/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9144000" y="952500"/>
            <a:ext cx="7545695" cy="141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302C2C"/>
                </a:solidFill>
                <a:latin typeface="Roboto Condensed"/>
              </a:rPr>
              <a:t>Mang dấu ấn của một trong những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302C2C"/>
                </a:solidFill>
                <a:latin typeface="Roboto Condensed"/>
              </a:rPr>
              <a:t> sự kiện trọng đại nhất của dân tộc.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144000" y="3739769"/>
            <a:ext cx="7545695" cy="2307989"/>
            <a:chOff x="0" y="0"/>
            <a:chExt cx="2752690" cy="8419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52690" cy="841961"/>
            </a:xfrm>
            <a:custGeom>
              <a:avLst/>
              <a:gdLst/>
              <a:ahLst/>
              <a:cxnLst/>
              <a:rect l="l" t="t" r="r" b="b"/>
              <a:pathLst>
                <a:path w="2752690" h="841961">
                  <a:moveTo>
                    <a:pt x="2628230" y="841961"/>
                  </a:moveTo>
                  <a:lnTo>
                    <a:pt x="124460" y="841961"/>
                  </a:lnTo>
                  <a:cubicBezTo>
                    <a:pt x="55880" y="841961"/>
                    <a:pt x="0" y="786081"/>
                    <a:pt x="0" y="717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8230" y="0"/>
                  </a:lnTo>
                  <a:cubicBezTo>
                    <a:pt x="2696810" y="0"/>
                    <a:pt x="2752690" y="55880"/>
                    <a:pt x="2752690" y="124460"/>
                  </a:cubicBezTo>
                  <a:lnTo>
                    <a:pt x="2752690" y="717501"/>
                  </a:lnTo>
                  <a:cubicBezTo>
                    <a:pt x="2752690" y="786081"/>
                    <a:pt x="2696810" y="841961"/>
                    <a:pt x="2628230" y="841961"/>
                  </a:cubicBezTo>
                  <a:close/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9144000" y="6688034"/>
            <a:ext cx="7545695" cy="2307989"/>
            <a:chOff x="0" y="0"/>
            <a:chExt cx="2752690" cy="8419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52690" cy="841961"/>
            </a:xfrm>
            <a:custGeom>
              <a:avLst/>
              <a:gdLst/>
              <a:ahLst/>
              <a:cxnLst/>
              <a:rect l="l" t="t" r="r" b="b"/>
              <a:pathLst>
                <a:path w="2752690" h="841961">
                  <a:moveTo>
                    <a:pt x="2628230" y="841961"/>
                  </a:moveTo>
                  <a:lnTo>
                    <a:pt x="124460" y="841961"/>
                  </a:lnTo>
                  <a:cubicBezTo>
                    <a:pt x="55880" y="841961"/>
                    <a:pt x="0" y="786081"/>
                    <a:pt x="0" y="717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28230" y="0"/>
                  </a:lnTo>
                  <a:cubicBezTo>
                    <a:pt x="2696810" y="0"/>
                    <a:pt x="2752690" y="55880"/>
                    <a:pt x="2752690" y="124460"/>
                  </a:cubicBezTo>
                  <a:lnTo>
                    <a:pt x="2752690" y="717501"/>
                  </a:lnTo>
                  <a:cubicBezTo>
                    <a:pt x="2752690" y="786081"/>
                    <a:pt x="2696810" y="841961"/>
                    <a:pt x="2628230" y="841961"/>
                  </a:cubicBezTo>
                  <a:close/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sp>
        <p:nvSpPr>
          <p:cNvPr id="19" name="TextBox 19"/>
          <p:cNvSpPr txBox="1"/>
          <p:nvPr/>
        </p:nvSpPr>
        <p:spPr>
          <a:xfrm>
            <a:off x="9144000" y="4055127"/>
            <a:ext cx="7545695" cy="214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302C2C"/>
                </a:solidFill>
                <a:latin typeface="Roboto Condensed"/>
              </a:rPr>
              <a:t>Vượt qua thử thách của thời gian,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302C2C"/>
                </a:solidFill>
                <a:latin typeface="Roboto Condensed"/>
              </a:rPr>
              <a:t> không gian.</a:t>
            </a:r>
          </a:p>
          <a:p>
            <a:pPr algn="ctr">
              <a:lnSpc>
                <a:spcPts val="5739"/>
              </a:lnSpc>
            </a:pPr>
            <a:endParaRPr lang="en-US" sz="4099">
              <a:solidFill>
                <a:srgbClr val="302C2C"/>
              </a:solidFill>
              <a:latin typeface="Roboto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144000" y="7114539"/>
            <a:ext cx="7545695" cy="214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302C2C"/>
                </a:solidFill>
                <a:latin typeface="Roboto Condensed"/>
              </a:rPr>
              <a:t>Không phân biệt tuổi tác, giai cấp, 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302C2C"/>
                </a:solidFill>
                <a:latin typeface="Roboto Condensed"/>
              </a:rPr>
              <a:t>dân tộc...</a:t>
            </a:r>
          </a:p>
          <a:p>
            <a:pPr algn="ctr">
              <a:lnSpc>
                <a:spcPts val="5739"/>
              </a:lnSpc>
            </a:pPr>
            <a:endParaRPr lang="en-US" sz="4099">
              <a:solidFill>
                <a:srgbClr val="302C2C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65" r="50724" b="51317"/>
          <a:stretch>
            <a:fillRect/>
          </a:stretch>
        </p:blipFill>
        <p:spPr>
          <a:xfrm>
            <a:off x="2282056" y="1751745"/>
            <a:ext cx="13723888" cy="7272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6983" r="6983"/>
          <a:stretch>
            <a:fillRect/>
          </a:stretch>
        </p:blipFill>
        <p:spPr>
          <a:xfrm rot="-1141381">
            <a:off x="859074" y="5828956"/>
            <a:ext cx="1156674" cy="37346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6983" r="6983"/>
          <a:stretch>
            <a:fillRect/>
          </a:stretch>
        </p:blipFill>
        <p:spPr>
          <a:xfrm rot="986403">
            <a:off x="15379173" y="5818924"/>
            <a:ext cx="1013158" cy="32712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09219">
            <a:off x="14529202" y="7986015"/>
            <a:ext cx="1522480" cy="16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37411" y="8276553"/>
            <a:ext cx="1827087" cy="13852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5893" y="1309604"/>
            <a:ext cx="1178613" cy="117432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82056" y="2629635"/>
            <a:ext cx="1372388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  <a:spcBef>
                <a:spcPct val="0"/>
              </a:spcBef>
            </a:pPr>
            <a:r>
              <a:rPr lang="en-US" sz="5999" dirty="0">
                <a:solidFill>
                  <a:srgbClr val="000000"/>
                </a:solidFill>
                <a:latin typeface="#9Slide05 VL Fadilla"/>
              </a:rPr>
              <a:t>Theo </a:t>
            </a:r>
            <a:r>
              <a:rPr lang="en-US" sz="5999" dirty="0" err="1">
                <a:solidFill>
                  <a:srgbClr val="000000"/>
                </a:solidFill>
                <a:latin typeface="#9Slide05 VL Fadilla"/>
              </a:rPr>
              <a:t>em</a:t>
            </a:r>
            <a:r>
              <a:rPr lang="en-US" sz="5999" dirty="0">
                <a:solidFill>
                  <a:srgbClr val="000000"/>
                </a:solidFill>
                <a:latin typeface="#9Slide05 VL Fadilla"/>
              </a:rPr>
              <a:t>, </a:t>
            </a:r>
            <a:r>
              <a:rPr lang="en-US" sz="5999" dirty="0" err="1">
                <a:solidFill>
                  <a:srgbClr val="000000"/>
                </a:solidFill>
                <a:latin typeface="#9Slide05 VL Fadilla"/>
              </a:rPr>
              <a:t>bài</a:t>
            </a:r>
            <a:r>
              <a:rPr lang="en-US" sz="59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#9Slide05 VL Fadilla"/>
              </a:rPr>
              <a:t>hát</a:t>
            </a:r>
            <a:r>
              <a:rPr lang="en-US" sz="59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#9Slide05 VL Fadilla"/>
              </a:rPr>
              <a:t>có</a:t>
            </a:r>
            <a:r>
              <a:rPr lang="en-US" sz="59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#9Slide05 VL Fadilla"/>
              </a:rPr>
              <a:t>những</a:t>
            </a:r>
            <a:r>
              <a:rPr lang="en-US" sz="5999" dirty="0">
                <a:solidFill>
                  <a:srgbClr val="000000"/>
                </a:solidFill>
                <a:latin typeface="#9Slide05 VL Fadilla"/>
              </a:rPr>
              <a:t> ý </a:t>
            </a:r>
            <a:r>
              <a:rPr lang="en-US" sz="5999" dirty="0" err="1">
                <a:solidFill>
                  <a:srgbClr val="000000"/>
                </a:solidFill>
                <a:latin typeface="#9Slide05 VL Fadilla"/>
              </a:rPr>
              <a:t>nghĩa</a:t>
            </a:r>
            <a:r>
              <a:rPr lang="en-US" sz="5999" dirty="0">
                <a:solidFill>
                  <a:srgbClr val="000000"/>
                </a:solidFill>
                <a:latin typeface="#9Slide05 VL Fadilla"/>
              </a:rPr>
              <a:t>, </a:t>
            </a:r>
            <a:r>
              <a:rPr lang="en-US" sz="5999" dirty="0" err="1">
                <a:solidFill>
                  <a:srgbClr val="000000"/>
                </a:solidFill>
                <a:latin typeface="#9Slide05 VL Fadilla"/>
              </a:rPr>
              <a:t>giá</a:t>
            </a:r>
            <a:r>
              <a:rPr lang="en-US" sz="59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#9Slide05 VL Fadilla"/>
              </a:rPr>
              <a:t>trị</a:t>
            </a:r>
            <a:r>
              <a:rPr lang="en-US" sz="5999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#9Slide05 VL Fadilla"/>
              </a:rPr>
              <a:t>nào</a:t>
            </a:r>
            <a:r>
              <a:rPr lang="en-US" sz="5999" dirty="0">
                <a:solidFill>
                  <a:srgbClr val="000000"/>
                </a:solidFill>
                <a:latin typeface="#9Slide05 VL Fadilla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82056" y="3648810"/>
            <a:ext cx="13263435" cy="369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4" lvl="1" indent="-453387" algn="just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Lưu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giữ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dấu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ấn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lịch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hào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hùng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tộc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nhắc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nhớ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công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lao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thế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hệ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cha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anh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06774" lvl="1" indent="-453387" algn="just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Truyền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tinh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thần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niềm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hào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tộc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06774" lvl="1" indent="-453387" algn="just">
              <a:lnSpc>
                <a:spcPts val="5879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Khơi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dậy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niềm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vui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phấn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khởi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thúc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đẩy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tinh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thần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đoàn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tộc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65" r="47849" b="43031"/>
          <a:stretch>
            <a:fillRect/>
          </a:stretch>
        </p:blipFill>
        <p:spPr>
          <a:xfrm>
            <a:off x="6282710" y="1173125"/>
            <a:ext cx="11634632" cy="714668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634510"/>
            <a:ext cx="5276847" cy="8223916"/>
            <a:chOff x="0" y="0"/>
            <a:chExt cx="3365500" cy="5245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1221" r="-122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69336" y="755359"/>
            <a:ext cx="819867" cy="8355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6983" r="6983"/>
          <a:stretch>
            <a:fillRect/>
          </a:stretch>
        </p:blipFill>
        <p:spPr>
          <a:xfrm rot="986403">
            <a:off x="17004770" y="6049567"/>
            <a:ext cx="1113675" cy="35957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09219">
            <a:off x="16095483" y="8322335"/>
            <a:ext cx="1673528" cy="183149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645964" y="1575964"/>
            <a:ext cx="10915644" cy="558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20"/>
              </a:lnSpc>
            </a:pP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"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Tôi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viết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trong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hai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tiếng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cộng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cả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cuộc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đời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!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Bởi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nếu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không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sống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những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ngày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gian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khổ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,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không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nuôi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khát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vọng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giải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phóng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dân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tộc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,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làm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sao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cảm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xúc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có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thể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vỡ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òa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cùng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ngày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chiến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thắng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.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Để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có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được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như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ngày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hôm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nay,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chúng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ta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phải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đổi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bằng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máu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và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nước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5300" dirty="0" err="1">
                <a:solidFill>
                  <a:srgbClr val="000000"/>
                </a:solidFill>
                <a:latin typeface="Dancing Script Bold"/>
              </a:rPr>
              <a:t>mắt</a:t>
            </a:r>
            <a:r>
              <a:rPr lang="en-US" sz="5300" dirty="0">
                <a:solidFill>
                  <a:srgbClr val="000000"/>
                </a:solidFill>
                <a:latin typeface="Dancing Script Bold"/>
              </a:rPr>
              <a:t>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8545" b="28545"/>
          <a:stretch>
            <a:fillRect/>
          </a:stretch>
        </p:blipFill>
        <p:spPr>
          <a:xfrm>
            <a:off x="1143327" y="1371340"/>
            <a:ext cx="15383702" cy="86145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8658" t="40379" r="5585"/>
          <a:stretch>
            <a:fillRect/>
          </a:stretch>
        </p:blipFill>
        <p:spPr>
          <a:xfrm rot="-9334208">
            <a:off x="-3278793" y="7988452"/>
            <a:ext cx="8614985" cy="4055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34658" r="50137" b="28872"/>
          <a:stretch>
            <a:fillRect/>
          </a:stretch>
        </p:blipFill>
        <p:spPr>
          <a:xfrm>
            <a:off x="6775943" y="958599"/>
            <a:ext cx="4118470" cy="74928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005825" y="918903"/>
            <a:ext cx="388858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>
                <a:solidFill>
                  <a:srgbClr val="302C2C"/>
                </a:solidFill>
                <a:latin typeface="Roboto Condensed Bold"/>
              </a:rPr>
              <a:t>Câu 1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41970" y="-70379"/>
            <a:ext cx="2714331" cy="20579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1479" y="965135"/>
            <a:ext cx="746535" cy="760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b="21588"/>
          <a:stretch>
            <a:fillRect/>
          </a:stretch>
        </p:blipFill>
        <p:spPr>
          <a:xfrm rot="-90063">
            <a:off x="-290178" y="7364400"/>
            <a:ext cx="1924322" cy="41913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b="45533"/>
          <a:stretch>
            <a:fillRect/>
          </a:stretch>
        </p:blipFill>
        <p:spPr>
          <a:xfrm>
            <a:off x="-1005948" y="8445210"/>
            <a:ext cx="1718360" cy="259983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263154" y="2153705"/>
            <a:ext cx="7690846" cy="7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9"/>
              </a:lnSpc>
              <a:spcBef>
                <a:spcPct val="0"/>
              </a:spcBef>
            </a:pPr>
            <a:r>
              <a:rPr lang="en-US" sz="4791" dirty="0" err="1">
                <a:solidFill>
                  <a:srgbClr val="302C2C"/>
                </a:solidFill>
                <a:latin typeface="Roboto Condensed Bold"/>
              </a:rPr>
              <a:t>Thế</a:t>
            </a:r>
            <a:r>
              <a:rPr lang="en-US" sz="47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791" dirty="0" err="1">
                <a:solidFill>
                  <a:srgbClr val="302C2C"/>
                </a:solidFill>
                <a:latin typeface="Roboto Condensed Bold"/>
              </a:rPr>
              <a:t>nào</a:t>
            </a:r>
            <a:r>
              <a:rPr lang="en-US" sz="47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791" dirty="0" err="1">
                <a:solidFill>
                  <a:srgbClr val="302C2C"/>
                </a:solidFill>
                <a:latin typeface="Roboto Condensed Bold"/>
              </a:rPr>
              <a:t>là</a:t>
            </a:r>
            <a:r>
              <a:rPr lang="en-US" sz="47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791" dirty="0" err="1">
                <a:solidFill>
                  <a:srgbClr val="302C2C"/>
                </a:solidFill>
                <a:latin typeface="Roboto Condensed Bold"/>
              </a:rPr>
              <a:t>văn</a:t>
            </a:r>
            <a:r>
              <a:rPr lang="en-US" sz="47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791" dirty="0" err="1">
                <a:solidFill>
                  <a:srgbClr val="302C2C"/>
                </a:solidFill>
                <a:latin typeface="Roboto Condensed Bold"/>
              </a:rPr>
              <a:t>bản</a:t>
            </a:r>
            <a:r>
              <a:rPr lang="en-US" sz="47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791" dirty="0" err="1">
                <a:solidFill>
                  <a:srgbClr val="302C2C"/>
                </a:solidFill>
                <a:latin typeface="Roboto Condensed Bold"/>
              </a:rPr>
              <a:t>thông</a:t>
            </a:r>
            <a:r>
              <a:rPr lang="en-US" sz="4791" dirty="0">
                <a:solidFill>
                  <a:srgbClr val="302C2C"/>
                </a:solidFill>
                <a:latin typeface="Roboto Condensed Bold"/>
              </a:rPr>
              <a:t> tin?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67580" y="3134780"/>
            <a:ext cx="14335197" cy="5917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08"/>
              </a:lnSpc>
            </a:pPr>
            <a:r>
              <a:rPr lang="en-US" sz="4791" dirty="0">
                <a:solidFill>
                  <a:srgbClr val="000000"/>
                </a:solidFill>
                <a:latin typeface="Roboto Condensed"/>
              </a:rPr>
              <a:t>A.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yếu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thuật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708"/>
              </a:lnSpc>
            </a:pPr>
            <a:r>
              <a:rPr lang="en-US" sz="4791" dirty="0">
                <a:solidFill>
                  <a:srgbClr val="000000"/>
                </a:solidFill>
                <a:latin typeface="Roboto Condensed"/>
              </a:rPr>
              <a:t>B.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yếu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cung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cấp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708"/>
              </a:lnSpc>
            </a:pPr>
            <a:r>
              <a:rPr lang="en-US" sz="4791" dirty="0">
                <a:solidFill>
                  <a:srgbClr val="000000"/>
                </a:solidFill>
                <a:latin typeface="Roboto Condensed"/>
              </a:rPr>
              <a:t>C.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lí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lẽ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bằng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chứng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làm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sáng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tỏ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vấn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708"/>
              </a:lnSpc>
            </a:pPr>
            <a:r>
              <a:rPr lang="en-US" sz="4791" dirty="0">
                <a:solidFill>
                  <a:srgbClr val="000000"/>
                </a:solidFill>
                <a:latin typeface="Roboto Condensed"/>
              </a:rPr>
              <a:t>D.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chủ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yếu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dùng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để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kể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chuyện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hoặc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miêu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tả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đối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tượng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791" dirty="0" err="1">
                <a:solidFill>
                  <a:srgbClr val="000000"/>
                </a:solidFill>
                <a:latin typeface="Roboto Condensed"/>
              </a:rPr>
              <a:t>đó</a:t>
            </a:r>
            <a:r>
              <a:rPr lang="en-US" sz="4791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58268" y="3803937"/>
            <a:ext cx="1168991" cy="112223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1891" t="27887" r="16321" b="7743"/>
          <a:stretch>
            <a:fillRect/>
          </a:stretch>
        </p:blipFill>
        <p:spPr>
          <a:xfrm>
            <a:off x="-844099" y="0"/>
            <a:ext cx="10515690" cy="379051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830337"/>
            <a:ext cx="16230600" cy="6626327"/>
            <a:chOff x="0" y="0"/>
            <a:chExt cx="5920967" cy="2417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20967" cy="2417302"/>
            </a:xfrm>
            <a:custGeom>
              <a:avLst/>
              <a:gdLst/>
              <a:ahLst/>
              <a:cxnLst/>
              <a:rect l="l" t="t" r="r" b="b"/>
              <a:pathLst>
                <a:path w="5920967" h="2417302">
                  <a:moveTo>
                    <a:pt x="5796507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292842"/>
                  </a:lnTo>
                  <a:cubicBezTo>
                    <a:pt x="5920967" y="2361422"/>
                    <a:pt x="5865087" y="2417302"/>
                    <a:pt x="5796507" y="2417302"/>
                  </a:cubicBezTo>
                  <a:close/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768189">
            <a:off x="12379900" y="8892367"/>
            <a:ext cx="9758800" cy="44402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b="20827"/>
          <a:stretch>
            <a:fillRect/>
          </a:stretch>
        </p:blipFill>
        <p:spPr>
          <a:xfrm rot="-1647300">
            <a:off x="1036282" y="6213491"/>
            <a:ext cx="2124525" cy="46723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5966"/>
          <a:stretch>
            <a:fillRect/>
          </a:stretch>
        </p:blipFill>
        <p:spPr>
          <a:xfrm rot="-1647300">
            <a:off x="2915527" y="7963702"/>
            <a:ext cx="2124525" cy="31887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121893"/>
            <a:ext cx="16230600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0"/>
              </a:lnSpc>
              <a:spcBef>
                <a:spcPct val="0"/>
              </a:spcBef>
            </a:pP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Em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hiểu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như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thế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nào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về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câu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nói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của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nhạc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sĩ</a:t>
            </a:r>
            <a:endParaRPr lang="en-US" sz="5900" dirty="0">
              <a:solidFill>
                <a:srgbClr val="000000"/>
              </a:solidFill>
              <a:latin typeface="#9Slide05 VL Fadilla"/>
            </a:endParaRPr>
          </a:p>
          <a:p>
            <a:pPr algn="ctr">
              <a:lnSpc>
                <a:spcPts val="7080"/>
              </a:lnSpc>
              <a:spcBef>
                <a:spcPct val="0"/>
              </a:spcBef>
            </a:pP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Phạm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Tuyên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ở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cuối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900" dirty="0" err="1">
                <a:solidFill>
                  <a:srgbClr val="000000"/>
                </a:solidFill>
                <a:latin typeface="#9Slide05 VL Fadilla"/>
              </a:rPr>
              <a:t>bài</a:t>
            </a:r>
            <a:r>
              <a:rPr lang="en-US" sz="5900" dirty="0">
                <a:solidFill>
                  <a:srgbClr val="000000"/>
                </a:solidFill>
                <a:latin typeface="#9Slide05 VL Fadilla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2282" y="3966596"/>
            <a:ext cx="13263435" cy="391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4" lvl="1" indent="-453387" algn="just">
              <a:lnSpc>
                <a:spcPts val="6299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niềm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mãnh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liệt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nhạc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sĩ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khi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chiến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thắng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06774" lvl="1" indent="-453387" algn="just">
              <a:lnSpc>
                <a:spcPts val="6299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tình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thần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yêu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lớn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lao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nhạc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sĩ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06774" lvl="1" indent="-453387" algn="just">
              <a:lnSpc>
                <a:spcPts val="6299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Nhắn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nhủ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chúng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ta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cần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ơn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công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lao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cha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anh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đi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trước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trân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hòa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bình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ngày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"/>
              </a:rPr>
              <a:t>hôm</a:t>
            </a:r>
            <a:r>
              <a:rPr lang="en-US" sz="4199" dirty="0">
                <a:solidFill>
                  <a:srgbClr val="000000"/>
                </a:solidFill>
                <a:latin typeface="Roboto Condensed"/>
              </a:rPr>
              <a:t> nay...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6540" b="15079"/>
          <a:stretch>
            <a:fillRect/>
          </a:stretch>
        </p:blipFill>
        <p:spPr>
          <a:xfrm>
            <a:off x="-329665" y="3419508"/>
            <a:ext cx="8384502" cy="17239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23606"/>
          <a:stretch>
            <a:fillRect/>
          </a:stretch>
        </p:blipFill>
        <p:spPr>
          <a:xfrm>
            <a:off x="6947863" y="1226545"/>
            <a:ext cx="10341187" cy="60336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4676" r="347" b="29980"/>
          <a:stretch>
            <a:fillRect/>
          </a:stretch>
        </p:blipFill>
        <p:spPr>
          <a:xfrm>
            <a:off x="9882345" y="659734"/>
            <a:ext cx="4472223" cy="1133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65265">
            <a:off x="13740970" y="5763051"/>
            <a:ext cx="4937669" cy="38020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20827"/>
          <a:stretch>
            <a:fillRect/>
          </a:stretch>
        </p:blipFill>
        <p:spPr>
          <a:xfrm rot="-1647300">
            <a:off x="774415" y="6533575"/>
            <a:ext cx="1718360" cy="37791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b="45966"/>
          <a:stretch>
            <a:fillRect/>
          </a:stretch>
        </p:blipFill>
        <p:spPr>
          <a:xfrm rot="-1647300">
            <a:off x="2733192" y="7914941"/>
            <a:ext cx="1718360" cy="257912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2409" y="3617929"/>
            <a:ext cx="649992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Fraunces Bold"/>
              </a:rPr>
              <a:t>4. LUYỆN TẬP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21262" y="2289833"/>
            <a:ext cx="9194388" cy="3726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5"/>
              </a:lnSpc>
            </a:pPr>
            <a:r>
              <a:rPr lang="en-US" sz="4699" dirty="0" err="1">
                <a:solidFill>
                  <a:srgbClr val="000000"/>
                </a:solidFill>
                <a:latin typeface="Roboto Condensed Bold"/>
              </a:rPr>
              <a:t>Viết</a:t>
            </a:r>
            <a:r>
              <a:rPr lang="en-US" sz="46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Bold"/>
              </a:rPr>
              <a:t>kết</a:t>
            </a:r>
            <a:r>
              <a:rPr lang="en-US" sz="46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Bold"/>
              </a:rPr>
              <a:t>nối</a:t>
            </a:r>
            <a:r>
              <a:rPr lang="en-US" sz="46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Bold"/>
              </a:rPr>
              <a:t>với</a:t>
            </a:r>
            <a:r>
              <a:rPr lang="en-US" sz="46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Bold"/>
              </a:rPr>
              <a:t>đọc</a:t>
            </a:r>
            <a:r>
              <a:rPr lang="en-US" sz="4699" dirty="0">
                <a:solidFill>
                  <a:srgbClr val="000000"/>
                </a:solidFill>
                <a:latin typeface="Roboto Condensed Bold"/>
              </a:rPr>
              <a:t>: </a:t>
            </a:r>
          </a:p>
          <a:p>
            <a:pPr marL="1014721" lvl="1" indent="-507360">
              <a:lnSpc>
                <a:spcPts val="7425"/>
              </a:lnSpc>
              <a:buFont typeface="Arial"/>
              <a:buChar char="•"/>
            </a:pP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Hãy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khoảng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5-7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).</a:t>
            </a:r>
          </a:p>
          <a:p>
            <a:pPr marL="1014721" lvl="1" indent="-507360">
              <a:lnSpc>
                <a:spcPts val="7425"/>
              </a:lnSpc>
              <a:buFont typeface="Arial"/>
              <a:buChar char="•"/>
            </a:pP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10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146" r="27592" b="29462"/>
          <a:stretch>
            <a:fillRect/>
          </a:stretch>
        </p:blipFill>
        <p:spPr>
          <a:xfrm>
            <a:off x="1819945" y="4601953"/>
            <a:ext cx="4334164" cy="48738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0660" r="17540" b="31975"/>
          <a:stretch>
            <a:fillRect/>
          </a:stretch>
        </p:blipFill>
        <p:spPr>
          <a:xfrm>
            <a:off x="7040523" y="4539546"/>
            <a:ext cx="5368389" cy="4873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7335" t="8146" r="20798" b="29462"/>
          <a:stretch>
            <a:fillRect/>
          </a:stretch>
        </p:blipFill>
        <p:spPr>
          <a:xfrm>
            <a:off x="13126275" y="4624813"/>
            <a:ext cx="4301742" cy="4873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1891" t="27887" r="16321" b="7743"/>
          <a:stretch>
            <a:fillRect/>
          </a:stretch>
        </p:blipFill>
        <p:spPr>
          <a:xfrm>
            <a:off x="-844099" y="0"/>
            <a:ext cx="8405218" cy="30297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2115" r="4620" b="28872"/>
          <a:stretch>
            <a:fillRect/>
          </a:stretch>
        </p:blipFill>
        <p:spPr>
          <a:xfrm>
            <a:off x="4389054" y="1632536"/>
            <a:ext cx="10484942" cy="22279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572158" y="2119915"/>
            <a:ext cx="9724068" cy="130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1"/>
              </a:lnSpc>
            </a:pPr>
            <a:r>
              <a:rPr lang="en-US" sz="9501" dirty="0" err="1">
                <a:solidFill>
                  <a:srgbClr val="302C2C"/>
                </a:solidFill>
                <a:latin typeface="#9Slide05 VL Fadilla" panose="020B0604020202020204" charset="-93"/>
              </a:rPr>
              <a:t>Gợi</a:t>
            </a:r>
            <a:r>
              <a:rPr lang="en-US" sz="9501" dirty="0">
                <a:solidFill>
                  <a:srgbClr val="302C2C"/>
                </a:solidFill>
                <a:latin typeface="#9Slide05 VL Fadilla" panose="020B0604020202020204" charset="-93"/>
              </a:rPr>
              <a:t> ý </a:t>
            </a:r>
            <a:r>
              <a:rPr lang="en-US" sz="9501" dirty="0" err="1">
                <a:solidFill>
                  <a:srgbClr val="302C2C"/>
                </a:solidFill>
                <a:latin typeface="#9Slide05 VL Fadilla" panose="020B0604020202020204" charset="-93"/>
              </a:rPr>
              <a:t>viết</a:t>
            </a:r>
            <a:r>
              <a:rPr lang="en-US" sz="9501" dirty="0">
                <a:solidFill>
                  <a:srgbClr val="302C2C"/>
                </a:solidFill>
                <a:latin typeface="#9Slide05 VL Fadilla" panose="020B0604020202020204" charset="-93"/>
              </a:rPr>
              <a:t> </a:t>
            </a:r>
            <a:r>
              <a:rPr lang="en-US" sz="9501" dirty="0" err="1">
                <a:solidFill>
                  <a:srgbClr val="302C2C"/>
                </a:solidFill>
                <a:latin typeface="#9Slide05 VL Fadilla" panose="020B0604020202020204" charset="-93"/>
              </a:rPr>
              <a:t>đoạn</a:t>
            </a:r>
            <a:endParaRPr lang="en-US" sz="9501" dirty="0">
              <a:solidFill>
                <a:srgbClr val="302C2C"/>
              </a:solidFill>
              <a:latin typeface="#9Slide05 VL Fadilla" panose="020B0604020202020204" charset="-93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46542" y="4442140"/>
            <a:ext cx="480971" cy="4901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93706" y="4316607"/>
            <a:ext cx="480971" cy="4901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014934" y="4272323"/>
            <a:ext cx="524424" cy="534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8768189">
            <a:off x="12368940" y="9378991"/>
            <a:ext cx="7659012" cy="34848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671709">
            <a:off x="14398442" y="1304289"/>
            <a:ext cx="2056596" cy="125452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819945" y="5196382"/>
            <a:ext cx="4334164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4"/>
              </a:lnSpc>
              <a:spcBef>
                <a:spcPct val="0"/>
              </a:spcBef>
            </a:pPr>
            <a:r>
              <a:rPr lang="en-US" sz="4337" dirty="0" err="1">
                <a:solidFill>
                  <a:srgbClr val="000000"/>
                </a:solidFill>
                <a:latin typeface="Roboto Condensed Bold"/>
              </a:rPr>
              <a:t>Mở</a:t>
            </a:r>
            <a:r>
              <a:rPr lang="en-US" sz="4337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337" dirty="0" err="1">
                <a:solidFill>
                  <a:srgbClr val="000000"/>
                </a:solidFill>
                <a:latin typeface="Roboto Condensed Bold"/>
              </a:rPr>
              <a:t>đoạn</a:t>
            </a:r>
            <a:r>
              <a:rPr lang="en-US" sz="4337" dirty="0">
                <a:solidFill>
                  <a:srgbClr val="000000"/>
                </a:solidFill>
                <a:latin typeface="Roboto Condensed Bold"/>
              </a:rPr>
              <a:t> (1 </a:t>
            </a:r>
            <a:r>
              <a:rPr lang="en-US" sz="4337" dirty="0" err="1">
                <a:solidFill>
                  <a:srgbClr val="000000"/>
                </a:solidFill>
                <a:latin typeface="Roboto Condensed Bold"/>
              </a:rPr>
              <a:t>câu</a:t>
            </a:r>
            <a:r>
              <a:rPr lang="en-US" sz="4337" dirty="0">
                <a:solidFill>
                  <a:srgbClr val="000000"/>
                </a:solidFill>
                <a:latin typeface="Roboto Condensed Bold"/>
              </a:rPr>
              <a:t>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40523" y="5102566"/>
            <a:ext cx="500711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4"/>
              </a:lnSpc>
              <a:spcBef>
                <a:spcPct val="0"/>
              </a:spcBef>
            </a:pPr>
            <a:r>
              <a:rPr lang="en-US" sz="4337">
                <a:solidFill>
                  <a:srgbClr val="000000"/>
                </a:solidFill>
                <a:latin typeface="Roboto Condensed Bold"/>
              </a:rPr>
              <a:t>Thân đoạn (3-5 câu)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26275" y="5102566"/>
            <a:ext cx="4301742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4"/>
              </a:lnSpc>
              <a:spcBef>
                <a:spcPct val="0"/>
              </a:spcBef>
            </a:pPr>
            <a:r>
              <a:rPr lang="en-US" sz="4337">
                <a:solidFill>
                  <a:srgbClr val="000000"/>
                </a:solidFill>
                <a:latin typeface="Roboto Condensed Bold"/>
              </a:rPr>
              <a:t>Kết đoạn (1 câu)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19945" y="6677025"/>
            <a:ext cx="433416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4"/>
              </a:lnSpc>
              <a:spcBef>
                <a:spcPct val="0"/>
              </a:spcBef>
            </a:pP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algn="ctr">
              <a:lnSpc>
                <a:spcPts val="4844"/>
              </a:lnSpc>
              <a:spcBef>
                <a:spcPct val="0"/>
              </a:spcBef>
            </a:pP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04437" y="6007175"/>
            <a:ext cx="5240561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4"/>
              </a:lnSpc>
            </a:pP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:</a:t>
            </a:r>
          </a:p>
          <a:p>
            <a:pPr marL="871663" lvl="1" indent="-435832">
              <a:lnSpc>
                <a:spcPts val="4844"/>
              </a:lnSpc>
              <a:buFont typeface="Arial"/>
              <a:buChar char="•"/>
            </a:pP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71663" lvl="1" indent="-435832">
              <a:lnSpc>
                <a:spcPts val="4844"/>
              </a:lnSpc>
              <a:buFont typeface="Arial"/>
              <a:buChar char="•"/>
            </a:pP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giai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điệu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871663" lvl="1" indent="-435832">
              <a:lnSpc>
                <a:spcPts val="4844"/>
              </a:lnSpc>
              <a:buFont typeface="Arial"/>
              <a:buChar char="•"/>
            </a:pP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trị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56777" y="6381750"/>
            <a:ext cx="384073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4"/>
              </a:lnSpc>
              <a:spcBef>
                <a:spcPct val="0"/>
              </a:spcBef>
            </a:pP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Khái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quát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suy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nghĩ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037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037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6540" b="15079"/>
          <a:stretch>
            <a:fillRect/>
          </a:stretch>
        </p:blipFill>
        <p:spPr>
          <a:xfrm>
            <a:off x="-329665" y="3419508"/>
            <a:ext cx="8384502" cy="17239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23606"/>
          <a:stretch>
            <a:fillRect/>
          </a:stretch>
        </p:blipFill>
        <p:spPr>
          <a:xfrm>
            <a:off x="6947863" y="1226545"/>
            <a:ext cx="10341187" cy="60336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4676" r="347" b="29980"/>
          <a:stretch>
            <a:fillRect/>
          </a:stretch>
        </p:blipFill>
        <p:spPr>
          <a:xfrm>
            <a:off x="9882345" y="659734"/>
            <a:ext cx="4472223" cy="1133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65265">
            <a:off x="14450875" y="6409169"/>
            <a:ext cx="4174524" cy="32143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20827"/>
          <a:stretch>
            <a:fillRect/>
          </a:stretch>
        </p:blipFill>
        <p:spPr>
          <a:xfrm rot="-1647300">
            <a:off x="774415" y="6533575"/>
            <a:ext cx="1718360" cy="37791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b="45966"/>
          <a:stretch>
            <a:fillRect/>
          </a:stretch>
        </p:blipFill>
        <p:spPr>
          <a:xfrm rot="-1647300">
            <a:off x="2733192" y="7914941"/>
            <a:ext cx="1718360" cy="257912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2409" y="3617929"/>
            <a:ext cx="649992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Fraunces Bold"/>
              </a:rPr>
              <a:t>5. VẬN DỤNG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21262" y="1753188"/>
            <a:ext cx="9194388" cy="595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93"/>
              </a:lnSpc>
            </a:pP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rất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nhiều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/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...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đặc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biệt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như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Như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có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Bác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Hồ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trong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ngày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vui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đại</a:t>
            </a:r>
            <a:r>
              <a:rPr lang="en-US" sz="42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 Italics"/>
              </a:rPr>
              <a:t>thắng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hãy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tìm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thêm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thuật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đời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hát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/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tác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phẩm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2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793"/>
              </a:lnSpc>
            </a:pPr>
            <a:endParaRPr lang="en-US" sz="4299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1891" t="27887" r="16321" b="7743"/>
          <a:stretch>
            <a:fillRect/>
          </a:stretch>
        </p:blipFill>
        <p:spPr>
          <a:xfrm>
            <a:off x="-4229145" y="-236437"/>
            <a:ext cx="10515690" cy="379051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158883" y="3009413"/>
            <a:ext cx="13458659" cy="4974376"/>
            <a:chOff x="0" y="0"/>
            <a:chExt cx="5651483" cy="20888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51483" cy="2088812"/>
            </a:xfrm>
            <a:custGeom>
              <a:avLst/>
              <a:gdLst/>
              <a:ahLst/>
              <a:cxnLst/>
              <a:rect l="l" t="t" r="r" b="b"/>
              <a:pathLst>
                <a:path w="5651483" h="2088812">
                  <a:moveTo>
                    <a:pt x="5527023" y="2088812"/>
                  </a:moveTo>
                  <a:lnTo>
                    <a:pt x="124460" y="2088812"/>
                  </a:lnTo>
                  <a:cubicBezTo>
                    <a:pt x="55880" y="2088812"/>
                    <a:pt x="0" y="2032932"/>
                    <a:pt x="0" y="19643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527023" y="0"/>
                  </a:lnTo>
                  <a:cubicBezTo>
                    <a:pt x="5595603" y="0"/>
                    <a:pt x="5651483" y="55880"/>
                    <a:pt x="5651483" y="124460"/>
                  </a:cubicBezTo>
                  <a:lnTo>
                    <a:pt x="5651483" y="1964352"/>
                  </a:lnTo>
                  <a:cubicBezTo>
                    <a:pt x="5651483" y="2032932"/>
                    <a:pt x="5595603" y="2088812"/>
                    <a:pt x="5527023" y="2088812"/>
                  </a:cubicBezTo>
                  <a:close/>
                </a:path>
              </a:pathLst>
            </a:custGeom>
            <a:solidFill>
              <a:srgbClr val="FCF4EA"/>
            </a:solidFill>
            <a:ln>
              <a:noFill/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768189">
            <a:off x="12379900" y="8892367"/>
            <a:ext cx="9758800" cy="44402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b="20827"/>
          <a:stretch>
            <a:fillRect/>
          </a:stretch>
        </p:blipFill>
        <p:spPr>
          <a:xfrm rot="-1647300">
            <a:off x="1036282" y="6213491"/>
            <a:ext cx="2124525" cy="46723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b="45966"/>
          <a:stretch>
            <a:fillRect/>
          </a:stretch>
        </p:blipFill>
        <p:spPr>
          <a:xfrm rot="-1647300">
            <a:off x="2915527" y="7963702"/>
            <a:ext cx="2124525" cy="31887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347058" y="1071418"/>
            <a:ext cx="9724068" cy="13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1"/>
              </a:lnSpc>
            </a:pPr>
            <a:r>
              <a:rPr lang="en-US" sz="9501" dirty="0" err="1">
                <a:solidFill>
                  <a:srgbClr val="FFFFFF"/>
                </a:solidFill>
                <a:latin typeface="#9Slide05 VL Fadilla"/>
              </a:rPr>
              <a:t>Hướng</a:t>
            </a:r>
            <a:r>
              <a:rPr lang="en-US" sz="9501" dirty="0">
                <a:solidFill>
                  <a:srgbClr val="FFFFFF"/>
                </a:solidFill>
                <a:latin typeface="#9Slide05 VL Fadilla"/>
              </a:rPr>
              <a:t> </a:t>
            </a:r>
            <a:r>
              <a:rPr lang="en-US" sz="9501" dirty="0" err="1">
                <a:solidFill>
                  <a:srgbClr val="FFFFFF"/>
                </a:solidFill>
                <a:latin typeface="#9Slide05 VL Fadilla"/>
              </a:rPr>
              <a:t>dẫn</a:t>
            </a:r>
            <a:r>
              <a:rPr lang="en-US" sz="9501" dirty="0">
                <a:solidFill>
                  <a:srgbClr val="FFFFFF"/>
                </a:solidFill>
                <a:latin typeface="#9Slide05 VL Fadilla"/>
              </a:rPr>
              <a:t> </a:t>
            </a:r>
            <a:r>
              <a:rPr lang="en-US" sz="9501" dirty="0" err="1">
                <a:solidFill>
                  <a:srgbClr val="FFFFFF"/>
                </a:solidFill>
                <a:latin typeface="#9Slide05 VL Fadilla"/>
              </a:rPr>
              <a:t>về</a:t>
            </a:r>
            <a:r>
              <a:rPr lang="en-US" sz="9501" dirty="0">
                <a:solidFill>
                  <a:srgbClr val="FFFFFF"/>
                </a:solidFill>
                <a:latin typeface="#9Slide05 VL Fadilla"/>
              </a:rPr>
              <a:t> </a:t>
            </a:r>
            <a:r>
              <a:rPr lang="en-US" sz="9501" dirty="0" err="1">
                <a:solidFill>
                  <a:srgbClr val="FFFFFF"/>
                </a:solidFill>
                <a:latin typeface="#9Slide05 VL Fadilla"/>
              </a:rPr>
              <a:t>nhà</a:t>
            </a:r>
            <a:endParaRPr lang="en-US" sz="9501" dirty="0">
              <a:solidFill>
                <a:srgbClr val="FFFFFF"/>
              </a:solidFill>
              <a:latin typeface="#9Slide05 VL Fadill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158883" y="4213882"/>
            <a:ext cx="13458659" cy="1784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000000"/>
                </a:solidFill>
                <a:latin typeface="Roboto Condensed"/>
              </a:rPr>
              <a:t>Thực hiện các PHT chuẩn bị bài </a:t>
            </a:r>
          </a:p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000000"/>
                </a:solidFill>
                <a:latin typeface="Roboto Condensed Italics"/>
              </a:rPr>
              <a:t>Điều gì giúp bóng đá Việt Nam chiến thắng?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1891" t="27887" r="16321" b="7743"/>
          <a:stretch>
            <a:fillRect/>
          </a:stretch>
        </p:blipFill>
        <p:spPr>
          <a:xfrm>
            <a:off x="-3655939" y="-237369"/>
            <a:ext cx="10515690" cy="37905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768189">
            <a:off x="11831338" y="8329125"/>
            <a:ext cx="9758800" cy="44402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b="20827"/>
          <a:stretch>
            <a:fillRect/>
          </a:stretch>
        </p:blipFill>
        <p:spPr>
          <a:xfrm rot="-1647300">
            <a:off x="1036282" y="6213491"/>
            <a:ext cx="2124525" cy="46723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b="45966"/>
          <a:stretch>
            <a:fillRect/>
          </a:stretch>
        </p:blipFill>
        <p:spPr>
          <a:xfrm rot="-1647300">
            <a:off x="2915527" y="7963702"/>
            <a:ext cx="2124525" cy="31887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23493" y="2821597"/>
            <a:ext cx="2155050" cy="21334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00077" y="4356901"/>
            <a:ext cx="11885780" cy="132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1"/>
              </a:lnSpc>
            </a:pPr>
            <a:r>
              <a:rPr lang="en-US" sz="9601">
                <a:solidFill>
                  <a:srgbClr val="FFFFFF"/>
                </a:solidFill>
                <a:latin typeface="#9Slide05 VL Fadilla"/>
              </a:rPr>
              <a:t>Xin chào và hẹn gặp lại!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8545" b="34138"/>
          <a:stretch>
            <a:fillRect/>
          </a:stretch>
        </p:blipFill>
        <p:spPr>
          <a:xfrm>
            <a:off x="1258268" y="1333241"/>
            <a:ext cx="15383702" cy="7491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8658" t="40379" r="5585"/>
          <a:stretch>
            <a:fillRect/>
          </a:stretch>
        </p:blipFill>
        <p:spPr>
          <a:xfrm rot="-9334208">
            <a:off x="-3278793" y="7988452"/>
            <a:ext cx="8614985" cy="4055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34658" r="50137" b="28872"/>
          <a:stretch>
            <a:fillRect/>
          </a:stretch>
        </p:blipFill>
        <p:spPr>
          <a:xfrm>
            <a:off x="6775943" y="958599"/>
            <a:ext cx="4118470" cy="749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41970" y="-70379"/>
            <a:ext cx="2714331" cy="20579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82478" y="1054630"/>
            <a:ext cx="746535" cy="760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b="21588"/>
          <a:stretch>
            <a:fillRect/>
          </a:stretch>
        </p:blipFill>
        <p:spPr>
          <a:xfrm rot="-90063">
            <a:off x="-290178" y="7364400"/>
            <a:ext cx="1924322" cy="41913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b="45533"/>
          <a:stretch>
            <a:fillRect/>
          </a:stretch>
        </p:blipFill>
        <p:spPr>
          <a:xfrm>
            <a:off x="-1005948" y="8445210"/>
            <a:ext cx="1718360" cy="25998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25989" y="3626324"/>
            <a:ext cx="14076788" cy="459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A.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thuật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B.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danh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lam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thắng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cảnh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C.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hướng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dẫn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quy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hoạt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D.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bản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bộc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lộ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cảm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xúc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con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endParaRPr lang="en-US" sz="4905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41494" y="6388500"/>
            <a:ext cx="1168991" cy="112223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005825" y="918903"/>
            <a:ext cx="388858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>
                <a:solidFill>
                  <a:srgbClr val="302C2C"/>
                </a:solidFill>
                <a:latin typeface="Roboto Condensed Bold"/>
              </a:rPr>
              <a:t>Câu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10701" y="2468694"/>
            <a:ext cx="14092075" cy="1552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9"/>
              </a:lnSpc>
            </a:pPr>
            <a:r>
              <a:rPr lang="en-US" sz="5091" dirty="0" err="1">
                <a:solidFill>
                  <a:srgbClr val="302C2C"/>
                </a:solidFill>
                <a:latin typeface="Roboto Condensed Bold"/>
              </a:rPr>
              <a:t>Văn</a:t>
            </a:r>
            <a:r>
              <a:rPr lang="en-US" sz="50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5091" dirty="0" err="1">
                <a:solidFill>
                  <a:srgbClr val="302C2C"/>
                </a:solidFill>
                <a:latin typeface="Roboto Condensed Bold"/>
              </a:rPr>
              <a:t>bản</a:t>
            </a:r>
            <a:r>
              <a:rPr lang="en-US" sz="50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5091" dirty="0" err="1">
                <a:solidFill>
                  <a:srgbClr val="302C2C"/>
                </a:solidFill>
                <a:latin typeface="Roboto Condensed Bold"/>
              </a:rPr>
              <a:t>nào</a:t>
            </a:r>
            <a:r>
              <a:rPr lang="en-US" sz="50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5091" dirty="0" err="1">
                <a:solidFill>
                  <a:srgbClr val="302C2C"/>
                </a:solidFill>
                <a:latin typeface="Roboto Condensed Bold"/>
              </a:rPr>
              <a:t>dưới</a:t>
            </a:r>
            <a:r>
              <a:rPr lang="en-US" sz="50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5091" dirty="0" err="1">
                <a:solidFill>
                  <a:srgbClr val="302C2C"/>
                </a:solidFill>
                <a:latin typeface="Roboto Condensed Bold"/>
              </a:rPr>
              <a:t>đây</a:t>
            </a:r>
            <a:r>
              <a:rPr lang="en-US" sz="50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5091" dirty="0" err="1">
                <a:solidFill>
                  <a:srgbClr val="302C2C"/>
                </a:solidFill>
                <a:latin typeface="Roboto Condensed Bold"/>
              </a:rPr>
              <a:t>không</a:t>
            </a:r>
            <a:r>
              <a:rPr lang="en-US" sz="50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5091" dirty="0" err="1">
                <a:solidFill>
                  <a:srgbClr val="302C2C"/>
                </a:solidFill>
                <a:latin typeface="Roboto Condensed Bold"/>
              </a:rPr>
              <a:t>thuộc</a:t>
            </a:r>
            <a:r>
              <a:rPr lang="en-US" sz="50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5091" dirty="0" err="1">
                <a:solidFill>
                  <a:srgbClr val="302C2C"/>
                </a:solidFill>
                <a:latin typeface="Roboto Condensed Bold"/>
              </a:rPr>
              <a:t>văn</a:t>
            </a:r>
            <a:r>
              <a:rPr lang="en-US" sz="50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5091" dirty="0" err="1">
                <a:solidFill>
                  <a:srgbClr val="302C2C"/>
                </a:solidFill>
                <a:latin typeface="Roboto Condensed Bold"/>
              </a:rPr>
              <a:t>bản</a:t>
            </a:r>
            <a:r>
              <a:rPr lang="en-US" sz="50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5091" dirty="0" err="1">
                <a:solidFill>
                  <a:srgbClr val="302C2C"/>
                </a:solidFill>
                <a:latin typeface="Roboto Condensed Bold"/>
              </a:rPr>
              <a:t>thông</a:t>
            </a:r>
            <a:r>
              <a:rPr lang="en-US" sz="5091" dirty="0">
                <a:solidFill>
                  <a:srgbClr val="302C2C"/>
                </a:solidFill>
                <a:latin typeface="Roboto Condensed Bold"/>
              </a:rPr>
              <a:t> tin?</a:t>
            </a:r>
          </a:p>
          <a:p>
            <a:pPr algn="ctr">
              <a:lnSpc>
                <a:spcPts val="6109"/>
              </a:lnSpc>
              <a:spcBef>
                <a:spcPct val="0"/>
              </a:spcBef>
            </a:pPr>
            <a:endParaRPr lang="en-US" sz="5091" dirty="0">
              <a:solidFill>
                <a:srgbClr val="302C2C"/>
              </a:solidFill>
              <a:latin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8545" b="34138"/>
          <a:stretch>
            <a:fillRect/>
          </a:stretch>
        </p:blipFill>
        <p:spPr>
          <a:xfrm>
            <a:off x="1258268" y="1333241"/>
            <a:ext cx="15383702" cy="74916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8658" t="40379" r="5585"/>
          <a:stretch>
            <a:fillRect/>
          </a:stretch>
        </p:blipFill>
        <p:spPr>
          <a:xfrm rot="-9334208">
            <a:off x="-3278793" y="7988452"/>
            <a:ext cx="8614985" cy="4055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34658" r="50137" b="28872"/>
          <a:stretch>
            <a:fillRect/>
          </a:stretch>
        </p:blipFill>
        <p:spPr>
          <a:xfrm>
            <a:off x="6775943" y="958599"/>
            <a:ext cx="4118470" cy="749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41970" y="-70379"/>
            <a:ext cx="2714331" cy="20579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82478" y="1054630"/>
            <a:ext cx="746535" cy="760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b="21588"/>
          <a:stretch>
            <a:fillRect/>
          </a:stretch>
        </p:blipFill>
        <p:spPr>
          <a:xfrm rot="-90063">
            <a:off x="-290178" y="7364400"/>
            <a:ext cx="1924322" cy="41913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b="45533"/>
          <a:stretch>
            <a:fillRect/>
          </a:stretch>
        </p:blipFill>
        <p:spPr>
          <a:xfrm>
            <a:off x="-1005948" y="8445210"/>
            <a:ext cx="1718360" cy="25998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014066" y="3374555"/>
            <a:ext cx="12627904" cy="459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A.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Nhan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sa-pô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B.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mục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màu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sắc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ảnh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C.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Nhan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chữ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viết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kí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D.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Đề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mục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dấu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câu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con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số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endParaRPr lang="en-US" sz="4905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429570" y="3217608"/>
            <a:ext cx="1168991" cy="112223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005825" y="918903"/>
            <a:ext cx="388858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>
                <a:solidFill>
                  <a:srgbClr val="302C2C"/>
                </a:solidFill>
                <a:latin typeface="Roboto Condensed Bold"/>
              </a:rPr>
              <a:t>Câu 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1983" y="2180847"/>
            <a:ext cx="16842361" cy="1597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8"/>
              </a:lnSpc>
            </a:pP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Hình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thức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của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văn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bản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thông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tin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có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những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yếu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tố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đặc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trưng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591" dirty="0" err="1">
                <a:solidFill>
                  <a:srgbClr val="302C2C"/>
                </a:solidFill>
                <a:latin typeface="Roboto Condensed Bold"/>
              </a:rPr>
              <a:t>nào</a:t>
            </a:r>
            <a:r>
              <a:rPr lang="en-US" sz="4591" dirty="0">
                <a:solidFill>
                  <a:srgbClr val="302C2C"/>
                </a:solidFill>
                <a:latin typeface="Roboto Condensed Bold"/>
              </a:rPr>
              <a:t>?</a:t>
            </a:r>
          </a:p>
          <a:p>
            <a:pPr algn="ctr">
              <a:lnSpc>
                <a:spcPts val="6428"/>
              </a:lnSpc>
            </a:pPr>
            <a:endParaRPr lang="en-US" sz="4591" dirty="0">
              <a:solidFill>
                <a:srgbClr val="302C2C"/>
              </a:solidFill>
              <a:latin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9234" b="35180"/>
          <a:stretch>
            <a:fillRect/>
          </a:stretch>
        </p:blipFill>
        <p:spPr>
          <a:xfrm>
            <a:off x="1028700" y="1333241"/>
            <a:ext cx="15975491" cy="74192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8658" t="40379" r="5585"/>
          <a:stretch>
            <a:fillRect/>
          </a:stretch>
        </p:blipFill>
        <p:spPr>
          <a:xfrm rot="-9334208">
            <a:off x="-3278793" y="7988452"/>
            <a:ext cx="8614985" cy="4055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34658" r="50137" b="28872"/>
          <a:stretch>
            <a:fillRect/>
          </a:stretch>
        </p:blipFill>
        <p:spPr>
          <a:xfrm>
            <a:off x="6775943" y="958599"/>
            <a:ext cx="4118470" cy="749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41970" y="-70379"/>
            <a:ext cx="2714331" cy="20579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82478" y="1054630"/>
            <a:ext cx="746535" cy="760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b="21588"/>
          <a:stretch>
            <a:fillRect/>
          </a:stretch>
        </p:blipFill>
        <p:spPr>
          <a:xfrm rot="-90063">
            <a:off x="-290178" y="7364400"/>
            <a:ext cx="1924322" cy="41913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b="45533"/>
          <a:stretch>
            <a:fillRect/>
          </a:stretch>
        </p:blipFill>
        <p:spPr>
          <a:xfrm>
            <a:off x="-1005948" y="8445210"/>
            <a:ext cx="1718360" cy="25998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52149" y="3237148"/>
            <a:ext cx="15383702" cy="551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A.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Miêu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tả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lịch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khoa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...).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B.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Kể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lịch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lịch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khoa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...)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C.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xét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lịch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khoa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...)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D.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Thuyết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minh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kiện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(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lịch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sử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hóa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khoa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...).</a:t>
            </a:r>
          </a:p>
          <a:p>
            <a:pPr algn="just">
              <a:lnSpc>
                <a:spcPts val="7308"/>
              </a:lnSpc>
            </a:pPr>
            <a:endParaRPr lang="en-US" sz="4905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8700" y="6778799"/>
            <a:ext cx="1168991" cy="112223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005825" y="918903"/>
            <a:ext cx="388858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>
                <a:solidFill>
                  <a:srgbClr val="302C2C"/>
                </a:solidFill>
                <a:latin typeface="Roboto Condensed Bold"/>
              </a:rPr>
              <a:t>Câu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1983" y="2180847"/>
            <a:ext cx="16842361" cy="174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</a:pP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Văn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bản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thông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tin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thuật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lại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một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sự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kiện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là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gì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?</a:t>
            </a:r>
          </a:p>
          <a:p>
            <a:pPr algn="ctr">
              <a:lnSpc>
                <a:spcPts val="6988"/>
              </a:lnSpc>
            </a:pPr>
            <a:endParaRPr lang="en-US" sz="4991" dirty="0">
              <a:solidFill>
                <a:srgbClr val="302C2C"/>
              </a:solidFill>
              <a:latin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9234" b="31785"/>
          <a:stretch>
            <a:fillRect/>
          </a:stretch>
        </p:blipFill>
        <p:spPr>
          <a:xfrm>
            <a:off x="1028700" y="1333241"/>
            <a:ext cx="15975491" cy="8126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8658" t="40379" r="5585"/>
          <a:stretch>
            <a:fillRect/>
          </a:stretch>
        </p:blipFill>
        <p:spPr>
          <a:xfrm rot="-9334208">
            <a:off x="-3278793" y="7988452"/>
            <a:ext cx="8614985" cy="4055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34658" r="50137" b="28872"/>
          <a:stretch>
            <a:fillRect/>
          </a:stretch>
        </p:blipFill>
        <p:spPr>
          <a:xfrm>
            <a:off x="6775943" y="958599"/>
            <a:ext cx="4118470" cy="749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41970" y="-70379"/>
            <a:ext cx="2714331" cy="20579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82478" y="1054630"/>
            <a:ext cx="746535" cy="760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b="21588"/>
          <a:stretch>
            <a:fillRect/>
          </a:stretch>
        </p:blipFill>
        <p:spPr>
          <a:xfrm rot="-90063">
            <a:off x="-290178" y="7364400"/>
            <a:ext cx="1924322" cy="41913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b="45533"/>
          <a:stretch>
            <a:fillRect/>
          </a:stretch>
        </p:blipFill>
        <p:spPr>
          <a:xfrm>
            <a:off x="-1005948" y="8445210"/>
            <a:ext cx="1718360" cy="25998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32481" y="3743005"/>
            <a:ext cx="14623038" cy="551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A.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Trật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B.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Trật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trật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mức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độ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quan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trọng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tin.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C.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Trật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trật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quả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r>
              <a:rPr lang="en-US" sz="4905" dirty="0">
                <a:solidFill>
                  <a:srgbClr val="000000"/>
                </a:solidFill>
                <a:latin typeface="Roboto Condensed"/>
              </a:rPr>
              <a:t>D.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Linh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hoạt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không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cố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định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trật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905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905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7308"/>
              </a:lnSpc>
            </a:pPr>
            <a:endParaRPr lang="en-US" sz="4905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66436" y="6388500"/>
            <a:ext cx="1168991" cy="112223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005825" y="918903"/>
            <a:ext cx="388858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>
                <a:solidFill>
                  <a:srgbClr val="302C2C"/>
                </a:solidFill>
                <a:latin typeface="Roboto Condensed Bold"/>
              </a:rPr>
              <a:t>Câu 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2819" y="1892327"/>
            <a:ext cx="16842361" cy="262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</a:pP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Thông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tin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trong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văn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bản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thuật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lại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một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sự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kiện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thường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được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</a:p>
          <a:p>
            <a:pPr algn="ctr">
              <a:lnSpc>
                <a:spcPts val="6988"/>
              </a:lnSpc>
            </a:pP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trình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bày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theo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trật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tự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 </a:t>
            </a:r>
            <a:r>
              <a:rPr lang="en-US" sz="4991" dirty="0" err="1">
                <a:solidFill>
                  <a:srgbClr val="302C2C"/>
                </a:solidFill>
                <a:latin typeface="Roboto Condensed Bold"/>
              </a:rPr>
              <a:t>nào</a:t>
            </a:r>
            <a:r>
              <a:rPr lang="en-US" sz="4991" dirty="0">
                <a:solidFill>
                  <a:srgbClr val="302C2C"/>
                </a:solidFill>
                <a:latin typeface="Roboto Condensed Bold"/>
              </a:rPr>
              <a:t>?</a:t>
            </a:r>
          </a:p>
          <a:p>
            <a:pPr algn="ctr">
              <a:lnSpc>
                <a:spcPts val="6988"/>
              </a:lnSpc>
            </a:pPr>
            <a:endParaRPr lang="en-US" sz="4991" dirty="0">
              <a:solidFill>
                <a:srgbClr val="302C2C"/>
              </a:solidFill>
              <a:latin typeface="Roboto Condensed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59" t="27748" r="13459" b="171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2165" r="50724" b="51317"/>
          <a:stretch>
            <a:fillRect/>
          </a:stretch>
        </p:blipFill>
        <p:spPr>
          <a:xfrm>
            <a:off x="2282056" y="1751745"/>
            <a:ext cx="13723888" cy="7272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85075" y="2268594"/>
            <a:ext cx="917850" cy="6975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65265">
            <a:off x="-220032" y="7012994"/>
            <a:ext cx="3867005" cy="29775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8768189">
            <a:off x="13092209" y="8744935"/>
            <a:ext cx="7659012" cy="34848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r="16321" b="7743"/>
          <a:stretch>
            <a:fillRect/>
          </a:stretch>
        </p:blipFill>
        <p:spPr>
          <a:xfrm>
            <a:off x="-8118918" y="-1376239"/>
            <a:ext cx="13581442" cy="4342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09219">
            <a:off x="14941020" y="7275568"/>
            <a:ext cx="1688919" cy="184833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87786" y="3857618"/>
            <a:ext cx="13297693" cy="80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302C2C"/>
                </a:solidFill>
                <a:latin typeface="Fraunces Bold"/>
              </a:rPr>
              <a:t>BÀI 10: VĂN BẢN THÔNG TIN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t="44082" b="10126"/>
          <a:stretch>
            <a:fillRect/>
          </a:stretch>
        </p:blipFill>
        <p:spPr>
          <a:xfrm>
            <a:off x="2502521" y="5143500"/>
            <a:ext cx="13793455" cy="157114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82056" y="5426034"/>
            <a:ext cx="1350342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</a:pPr>
            <a:r>
              <a:rPr lang="en-US" sz="6699">
                <a:solidFill>
                  <a:srgbClr val="302C2C"/>
                </a:solidFill>
                <a:latin typeface="#9Slide05 VL Fadilla"/>
              </a:rPr>
              <a:t>(Thuật lại sự kiện theo nguyên nhân - kết quả)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42" t="23455" r="1281" b="2520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7022" t="42616" r="5439" b="31736"/>
          <a:stretch>
            <a:fillRect/>
          </a:stretch>
        </p:blipFill>
        <p:spPr>
          <a:xfrm>
            <a:off x="2500004" y="3524879"/>
            <a:ext cx="13825936" cy="52865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8658" t="40379" r="5585"/>
          <a:stretch>
            <a:fillRect/>
          </a:stretch>
        </p:blipFill>
        <p:spPr>
          <a:xfrm rot="-9334208">
            <a:off x="-1208752" y="7920162"/>
            <a:ext cx="8614985" cy="40552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60" t="12822" b="42280"/>
          <a:stretch>
            <a:fillRect/>
          </a:stretch>
        </p:blipFill>
        <p:spPr>
          <a:xfrm>
            <a:off x="2730948" y="1435030"/>
            <a:ext cx="13594992" cy="15392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35810" y="-1222167"/>
            <a:ext cx="16230600" cy="35504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57680" y="1125636"/>
            <a:ext cx="746535" cy="760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b="21588"/>
          <a:stretch>
            <a:fillRect/>
          </a:stretch>
        </p:blipFill>
        <p:spPr>
          <a:xfrm>
            <a:off x="17825362" y="7386932"/>
            <a:ext cx="1718360" cy="374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b="45533"/>
          <a:stretch>
            <a:fillRect/>
          </a:stretch>
        </p:blipFill>
        <p:spPr>
          <a:xfrm>
            <a:off x="16325939" y="8529837"/>
            <a:ext cx="1718360" cy="25998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871163" y="1806199"/>
            <a:ext cx="10710349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</a:pPr>
            <a:r>
              <a:rPr lang="en-US" sz="6999">
                <a:solidFill>
                  <a:srgbClr val="302C2C"/>
                </a:solidFill>
                <a:latin typeface="Fraunces Bold"/>
              </a:rPr>
              <a:t>I. KIẾN THỨC NGỮ VĂN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00004" y="3804121"/>
            <a:ext cx="13005461" cy="439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1" lvl="1" indent="-507360" algn="just">
              <a:lnSpc>
                <a:spcPts val="7002"/>
              </a:lnSpc>
              <a:buFont typeface="Arial"/>
              <a:buChar char="•"/>
            </a:pP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Đọc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phần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Kiến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thức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ngữ</a:t>
            </a:r>
            <a:r>
              <a:rPr lang="en-US" sz="4699" dirty="0">
                <a:solidFill>
                  <a:srgbClr val="000000"/>
                </a:solidFill>
                <a:latin typeface="Roboto Condensed Italics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 Italics"/>
              </a:rPr>
              <a:t>văn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biết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thế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nào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cách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triển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khai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trật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nguyên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–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kết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quả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?</a:t>
            </a:r>
          </a:p>
          <a:p>
            <a:pPr marL="1014721" lvl="1" indent="-507360" algn="just">
              <a:lnSpc>
                <a:spcPts val="7002"/>
              </a:lnSpc>
              <a:buFont typeface="Arial"/>
              <a:buChar char="•"/>
            </a:pP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Trật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quả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khác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gì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so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với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trật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tự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mà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em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46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4699" dirty="0">
                <a:solidFill>
                  <a:srgbClr val="000000"/>
                </a:solidFill>
                <a:latin typeface="Roboto Condensed"/>
              </a:rPr>
              <a:t> 5?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1630</Words>
  <Application>Microsoft Office PowerPoint</Application>
  <PresentationFormat>Custom</PresentationFormat>
  <Paragraphs>164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#9Slide05 VL Fadilla</vt:lpstr>
      <vt:lpstr>Roboto Condensed Bold</vt:lpstr>
      <vt:lpstr>Roboto Condensed</vt:lpstr>
      <vt:lpstr>Fraunces Bold</vt:lpstr>
      <vt:lpstr>Arial</vt:lpstr>
      <vt:lpstr>Roboto Condensed Italics</vt:lpstr>
      <vt:lpstr>Dancing Script Bold</vt:lpstr>
      <vt:lpstr>Calibri</vt:lpstr>
      <vt:lpstr>Dancing Script</vt:lpstr>
      <vt:lpstr>Roboto Condensed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6CD - B10 - Pham Tuyen va ca khuc mung chien thang</dc:title>
  <dc:creator>hemis</dc:creator>
  <cp:lastModifiedBy>Admin</cp:lastModifiedBy>
  <cp:revision>6</cp:revision>
  <dcterms:created xsi:type="dcterms:W3CDTF">2006-08-16T00:00:00Z</dcterms:created>
  <dcterms:modified xsi:type="dcterms:W3CDTF">2024-04-20T00:06:45Z</dcterms:modified>
  <dc:identifier>DAFY37UXw64</dc:identifier>
</cp:coreProperties>
</file>