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Fraunces" panose="020B060402020202020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EPkCj4Qo08TMriDPwfmFs10zw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91B905-33F3-4213-B049-9621F67249C7}">
  <a:tblStyle styleId="{C091B905-33F3-4213-B049-9621F67249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D85303-FC24-4DAD-A11F-6BF4B6FC05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sẻ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khơi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buồm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thấp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thoáng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luôn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buồm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mang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mong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ước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chinh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khơi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miền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hay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trưng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ước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bất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cánh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buồm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gif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524000" y="3429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KHỞI ĐỘNG: </a:t>
            </a:r>
            <a:r>
              <a:rPr lang="en-US" sz="5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Mạch ngầm cảm xúc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1752600" y="1562100"/>
            <a:ext cx="7162800" cy="762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hoạt động theo bàn, các bàn chia thành 2 dãy.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 sát hình ảnh sau và thực hiện yêu cầu: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Dãy 1: Hãy ghi lại </a:t>
            </a:r>
            <a:r>
              <a:rPr lang="en-US" sz="4000" b="1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của con về bức ảnh </a:t>
            </a: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 1-2 câu văn.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Dãy 2: Hãy ghi lại </a:t>
            </a:r>
            <a:r>
              <a:rPr lang="en-US" sz="4000" b="1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của con về bức ảnh </a:t>
            </a: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 một khổ thơ (bốn chữ hoặc năm chữ)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5787433" y="6793476"/>
            <a:ext cx="1590142" cy="166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Tổng hợp 10 lời tâm sự cảm động về cha hay, đầy ý nghĩ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9800" y="2247900"/>
            <a:ext cx="7462694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800" y="58293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0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256" name="Google Shape;25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8198" y="850434"/>
            <a:ext cx="1501347" cy="15013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7771945" y="2131970"/>
            <a:ext cx="1051605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 tiếp sức theo khổ : 1- 2,3,4 -5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8382000" y="804423"/>
            <a:ext cx="9220200" cy="119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 b="1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ĐỌC VĂN BẢN</a:t>
            </a:r>
            <a:endParaRPr/>
          </a:p>
        </p:txBody>
      </p:sp>
      <p:graphicFrame>
        <p:nvGraphicFramePr>
          <p:cNvPr id="267" name="Google Shape;267;p10"/>
          <p:cNvGraphicFramePr/>
          <p:nvPr/>
        </p:nvGraphicFramePr>
        <p:xfrm>
          <a:off x="6446299" y="3511784"/>
          <a:ext cx="11187375" cy="6181700"/>
        </p:xfrm>
        <a:graphic>
          <a:graphicData uri="http://schemas.openxmlformats.org/drawingml/2006/table">
            <a:tbl>
              <a:tblPr>
                <a:noFill/>
                <a:tableStyleId>{1DD85303-FC24-4DAD-A11F-6BF4B6FC05A2}</a:tableStyleId>
              </a:tblPr>
              <a:tblGrid>
                <a:gridCol w="72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BẢNG KIỂM KĨ NĂNG ĐỌC DIỄN CẢM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74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 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74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KHÔNG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7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2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Đọc trôi chảy, không bỏ từ, thêm từ.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Đọc to, rõ bảo đảm trong không gian lớp học, cả lớp cùng nghe được.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2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Tốc độ đọc phù hợp.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Sử dụng giọng đọc diễn cảm, linh hoạt, trìu mến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8" name="Google Shape;26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53265" flipH="1">
            <a:off x="436472" y="3377328"/>
            <a:ext cx="5573001" cy="58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1"/>
          <p:cNvGrpSpPr/>
          <p:nvPr/>
        </p:nvGrpSpPr>
        <p:grpSpPr>
          <a:xfrm>
            <a:off x="-228600" y="266700"/>
            <a:ext cx="19618643" cy="9667290"/>
            <a:chOff x="0" y="0"/>
            <a:chExt cx="26158190" cy="12889719"/>
          </a:xfrm>
        </p:grpSpPr>
        <p:pic>
          <p:nvPicPr>
            <p:cNvPr id="275" name="Google Shape;27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3" name="Google Shape;28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95300"/>
            <a:ext cx="1501347" cy="15013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/>
          <p:nvPr/>
        </p:nvSpPr>
        <p:spPr>
          <a:xfrm>
            <a:off x="7620000" y="190500"/>
            <a:ext cx="12649200" cy="115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 b="0" i="0" u="none" strike="noStrike" cap="none">
                <a:solidFill>
                  <a:srgbClr val="187498"/>
                </a:solidFill>
                <a:latin typeface="Arial"/>
                <a:ea typeface="Arial"/>
                <a:cs typeface="Arial"/>
                <a:sym typeface="Arial"/>
              </a:rPr>
              <a:t>Những cánh buồm</a:t>
            </a:r>
            <a:endParaRPr/>
          </a:p>
        </p:txBody>
      </p:sp>
      <p:pic>
        <p:nvPicPr>
          <p:cNvPr id="285" name="Google Shape;28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53265" flipH="1">
            <a:off x="280303" y="4708868"/>
            <a:ext cx="4061110" cy="425804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/>
          <p:cNvSpPr txBox="1"/>
          <p:nvPr/>
        </p:nvSpPr>
        <p:spPr>
          <a:xfrm>
            <a:off x="5181600" y="1576923"/>
            <a:ext cx="8229600" cy="871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Hai cha con bước đi trên cát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 Mặt Trời rực rỡ biển xanh.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cha dài lênh khênh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con tròn chắc nịch.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 trận mưa đêm rả rích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Cát càng mịn, biển càng trong.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dắt con đi dưới ánh mai hồng,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 con bước lòng vui phơi phới.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bỗng lắc tay cha khẽ hỏi: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ơi!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Sao xa kia chỉ thấy nước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 thấy nhà, không thấy cây, không thấy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người ở đó?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mỉm cười xoa đầu con nhỏ: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cánh buồm đi mãi đến nơi xa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Sẽ có cây có cửa có nhà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Vẫn là đất nước của ta,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Nhưng nơi đó cha chưa hề đi đến.</a:t>
            </a:r>
            <a:endParaRPr/>
          </a:p>
        </p:txBody>
      </p:sp>
      <p:sp>
        <p:nvSpPr>
          <p:cNvPr id="288" name="Google Shape;288;p11"/>
          <p:cNvSpPr txBox="1"/>
          <p:nvPr/>
        </p:nvSpPr>
        <p:spPr>
          <a:xfrm>
            <a:off x="11658600" y="2781300"/>
            <a:ext cx="64770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lại dắt con đi trên cát mịn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 nắng chảy đầy vai,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trầm ngâm nhìn mãi cuối chân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lại trỏ cánh buồm xa nói khẽ: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mượn cho con buồm trắng nhé,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 của con hay tiếng sóng thầm thì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Hay tiếng của lòng cha từ một thời xa thẳm?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Lần đầu tiên trước biển khơi vô tận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gặp lại mình trong tiếng ước mơ con.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1963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2"/>
          <p:cNvGrpSpPr/>
          <p:nvPr/>
        </p:nvGrpSpPr>
        <p:grpSpPr>
          <a:xfrm>
            <a:off x="6324588" y="3241327"/>
            <a:ext cx="10058422" cy="5328344"/>
            <a:chOff x="914388" y="2827"/>
            <a:chExt cx="10058422" cy="5328344"/>
          </a:xfrm>
        </p:grpSpPr>
        <p:sp>
          <p:nvSpPr>
            <p:cNvPr id="294" name="Google Shape;294;p12"/>
            <p:cNvSpPr/>
            <p:nvPr/>
          </p:nvSpPr>
          <p:spPr>
            <a:xfrm>
              <a:off x="914388" y="2827"/>
              <a:ext cx="5795746" cy="5328344"/>
            </a:xfrm>
            <a:prstGeom prst="ellipse">
              <a:avLst/>
            </a:prstGeom>
            <a:solidFill>
              <a:srgbClr val="429BB2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1763155" y="783145"/>
              <a:ext cx="4098212" cy="376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3225" tIns="43175" rIns="293225" bIns="43175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Roboto Condensed"/>
                <a:buNone/>
              </a:pPr>
              <a:r>
                <a:rPr lang="en-US" sz="3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Hoàng Trung Thông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Roboto Condensed"/>
                <a:buNone/>
              </a:pPr>
              <a:r>
                <a:rPr lang="en-US" sz="3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(1925 – 1993) quê Nghệ An.</a:t>
              </a:r>
              <a:endParaRPr sz="3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5644466" y="2827"/>
              <a:ext cx="5328344" cy="5328344"/>
            </a:xfrm>
            <a:prstGeom prst="ellipse">
              <a:avLst/>
            </a:prstGeom>
            <a:solidFill>
              <a:srgbClr val="48ABC5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 txBox="1"/>
            <p:nvPr/>
          </p:nvSpPr>
          <p:spPr>
            <a:xfrm>
              <a:off x="6424784" y="783145"/>
              <a:ext cx="3767708" cy="376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3225" tIns="43175" rIns="29322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Roboto Condensed"/>
                <a:buNone/>
              </a:pPr>
              <a:r>
                <a:rPr lang="en-US" sz="3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Ông là người có học vấn uyên bác, thơ ca của ông giàu tình yêu thương, đánh thức tình yêu con người với con người.</a:t>
              </a:r>
              <a:endParaRPr sz="3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298" name="Google Shape;2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7648" y="67958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1465392" y="2269820"/>
            <a:ext cx="15120562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1" marR="0" lvl="1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Tác giả</a:t>
            </a:r>
            <a:endParaRPr sz="5000" b="1" i="0" u="none" strike="noStrike" cap="none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III. KHÁM PHÁ VĂN BẢN</a:t>
            </a:r>
            <a:endParaRPr sz="7926">
              <a:solidFill>
                <a:srgbClr val="187498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3584528"/>
            <a:ext cx="5799324" cy="446856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3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08" name="Google Shape;30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" name="Google Shape;3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7648" y="67958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 txBox="1"/>
          <p:nvPr/>
        </p:nvSpPr>
        <p:spPr>
          <a:xfrm>
            <a:off x="533400" y="24910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III. KHÁM PHÁ VĂN BẢN</a:t>
            </a:r>
            <a:endParaRPr sz="7926">
              <a:solidFill>
                <a:srgbClr val="187498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1524000" y="1562100"/>
            <a:ext cx="15316200" cy="107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9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87498"/>
                </a:solidFill>
                <a:latin typeface="Arial"/>
                <a:ea typeface="Arial"/>
                <a:cs typeface="Arial"/>
                <a:sym typeface="Arial"/>
              </a:rPr>
              <a:t>Hoạt động nhóm theo nhiệm vụ</a:t>
            </a:r>
            <a:endParaRPr/>
          </a:p>
        </p:txBody>
      </p:sp>
      <p:pic>
        <p:nvPicPr>
          <p:cNvPr id="320" name="Google Shape;320;p13" descr="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95076">
            <a:off x="2893248" y="3343109"/>
            <a:ext cx="4606175" cy="651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 descr="Text, tabl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169020">
            <a:off x="9848869" y="3244059"/>
            <a:ext cx="4871719" cy="689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27" name="Google Shape;32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14"/>
          <p:cNvGrpSpPr/>
          <p:nvPr/>
        </p:nvGrpSpPr>
        <p:grpSpPr>
          <a:xfrm>
            <a:off x="1471816" y="3277426"/>
            <a:ext cx="14607368" cy="5618218"/>
            <a:chOff x="6424" y="1007606"/>
            <a:chExt cx="14607368" cy="5618218"/>
          </a:xfrm>
        </p:grpSpPr>
        <p:sp>
          <p:nvSpPr>
            <p:cNvPr id="336" name="Google Shape;336;p14"/>
            <p:cNvSpPr/>
            <p:nvPr/>
          </p:nvSpPr>
          <p:spPr>
            <a:xfrm>
              <a:off x="6424" y="1007606"/>
              <a:ext cx="5618218" cy="5618218"/>
            </a:xfrm>
            <a:prstGeom prst="ellipse">
              <a:avLst/>
            </a:prstGeom>
            <a:solidFill>
              <a:srgbClr val="429BB2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829193" y="1830375"/>
              <a:ext cx="3972680" cy="397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175" tIns="63500" rIns="309175" bIns="635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Thể thơ: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thơ tự do </a:t>
              </a:r>
              <a:endParaRPr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500999" y="1007606"/>
              <a:ext cx="5618218" cy="5618218"/>
            </a:xfrm>
            <a:prstGeom prst="ellipse">
              <a:avLst/>
            </a:prstGeom>
            <a:solidFill>
              <a:srgbClr val="42A5BE">
                <a:alpha val="3490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5323768" y="1830375"/>
              <a:ext cx="3972680" cy="397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175" tIns="63500" rIns="309175" bIns="635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Nhân vật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trữ tình: </a:t>
              </a:r>
              <a:r>
                <a:rPr lang="en-US" sz="50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cha</a:t>
              </a: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;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Đối tượng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trữ tình: </a:t>
              </a:r>
              <a:r>
                <a:rPr lang="en-US" sz="50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con</a:t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8995574" y="1007606"/>
              <a:ext cx="5618218" cy="5618218"/>
            </a:xfrm>
            <a:prstGeom prst="ellipse">
              <a:avLst/>
            </a:prstGeom>
            <a:solidFill>
              <a:srgbClr val="48ABC5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9818343" y="1830375"/>
              <a:ext cx="3972680" cy="397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175" tIns="63500" rIns="309175" bIns="63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Yếu tố tự sự, miêu tả được sử dụng đan xen trong văn bản</a:t>
              </a:r>
              <a:endParaRPr sz="5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342" name="Google Shape;3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7648" y="67958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4"/>
          <p:cNvSpPr txBox="1"/>
          <p:nvPr/>
        </p:nvSpPr>
        <p:spPr>
          <a:xfrm>
            <a:off x="533400" y="1714500"/>
            <a:ext cx="15120562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1" marR="0" lvl="1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Khám phá văn bản</a:t>
            </a:r>
            <a:endParaRPr/>
          </a:p>
          <a:p>
            <a:pPr marL="474981" marR="0" lvl="1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Đặc điểm của văn bản thơ</a:t>
            </a:r>
            <a:endParaRPr sz="5000" b="1" i="0" u="none" strike="noStrike" cap="none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533400" y="24910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III. KHÁM PHÁ VĂN BẢN</a:t>
            </a:r>
            <a:endParaRPr sz="7926">
              <a:solidFill>
                <a:srgbClr val="187498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5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51" name="Google Shape;35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9" name="Google Shape;3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4951" y="448808"/>
            <a:ext cx="2971153" cy="185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5181600" y="419100"/>
            <a:ext cx="12268200" cy="73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Báo cáo nhiệm vụ: 5 phút / nhóm </a:t>
            </a:r>
            <a:endParaRPr/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 b="18165"/>
          <a:stretch/>
        </p:blipFill>
        <p:spPr>
          <a:xfrm>
            <a:off x="392437" y="1638300"/>
            <a:ext cx="6069535" cy="9894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15"/>
          <p:cNvGrpSpPr/>
          <p:nvPr/>
        </p:nvGrpSpPr>
        <p:grpSpPr>
          <a:xfrm>
            <a:off x="6794486" y="1863807"/>
            <a:ext cx="10768563" cy="7986759"/>
            <a:chOff x="0" y="2290"/>
            <a:chExt cx="10768563" cy="7986759"/>
          </a:xfrm>
        </p:grpSpPr>
        <p:sp>
          <p:nvSpPr>
            <p:cNvPr id="363" name="Google Shape;363;p15"/>
            <p:cNvSpPr/>
            <p:nvPr/>
          </p:nvSpPr>
          <p:spPr>
            <a:xfrm>
              <a:off x="0" y="2290"/>
              <a:ext cx="10768563" cy="2107335"/>
            </a:xfrm>
            <a:prstGeom prst="roundRect">
              <a:avLst>
                <a:gd name="adj" fmla="val 16667"/>
              </a:avLst>
            </a:prstGeom>
            <a:solidFill>
              <a:srgbClr val="429BB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 txBox="1"/>
            <p:nvPr/>
          </p:nvSpPr>
          <p:spPr>
            <a:xfrm>
              <a:off x="102872" y="105162"/>
              <a:ext cx="10562819" cy="190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1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Các đặc trưng của Thơ trữ tình có yếu tố tự sự qua bài thơ </a:t>
              </a:r>
              <a:r>
                <a:rPr lang="en-US" sz="5000" i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Những cánh buồm</a:t>
              </a:r>
              <a:endParaRPr sz="5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0" y="2118174"/>
              <a:ext cx="10768563" cy="2107335"/>
            </a:xfrm>
            <a:prstGeom prst="roundRect">
              <a:avLst>
                <a:gd name="adj" fmla="val 16667"/>
              </a:avLst>
            </a:prstGeom>
            <a:solidFill>
              <a:srgbClr val="5CAAC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102872" y="2221046"/>
              <a:ext cx="10562819" cy="190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2: 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của người cha dành cho con</a:t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0" y="4234059"/>
              <a:ext cx="10768563" cy="1639107"/>
            </a:xfrm>
            <a:prstGeom prst="roundRect">
              <a:avLst>
                <a:gd name="adj" fmla="val 16667"/>
              </a:avLst>
            </a:prstGeom>
            <a:solidFill>
              <a:srgbClr val="7CB9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80015" y="4314074"/>
              <a:ext cx="10608533" cy="1479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3: 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của con dành cho cha</a:t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0" y="5881714"/>
              <a:ext cx="10768563" cy="2107335"/>
            </a:xfrm>
            <a:prstGeom prst="roundRect">
              <a:avLst>
                <a:gd name="adj" fmla="val 16667"/>
              </a:avLst>
            </a:prstGeom>
            <a:solidFill>
              <a:srgbClr val="9CC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 txBox="1"/>
            <p:nvPr/>
          </p:nvSpPr>
          <p:spPr>
            <a:xfrm>
              <a:off x="102872" y="5984586"/>
              <a:ext cx="10562819" cy="190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4: 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Suy nghĩ về thông điệp của bài thơ</a:t>
              </a:r>
              <a:endParaRPr sz="5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6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76" name="Google Shape;37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4" name="Google Shape;3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4951" y="448808"/>
            <a:ext cx="2971153" cy="185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6"/>
          <p:cNvSpPr txBox="1"/>
          <p:nvPr/>
        </p:nvSpPr>
        <p:spPr>
          <a:xfrm>
            <a:off x="5638800" y="723900"/>
            <a:ext cx="12268200" cy="73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b. Cảm xúc trữ tình</a:t>
            </a:r>
            <a:endParaRPr sz="500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5">
            <a:alphaModFix/>
          </a:blip>
          <a:srcRect b="18165"/>
          <a:stretch/>
        </p:blipFill>
        <p:spPr>
          <a:xfrm>
            <a:off x="392437" y="1638300"/>
            <a:ext cx="6069535" cy="989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6"/>
          <p:cNvSpPr txBox="1"/>
          <p:nvPr/>
        </p:nvSpPr>
        <p:spPr>
          <a:xfrm>
            <a:off x="7315200" y="2019300"/>
            <a:ext cx="10058400" cy="609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xúc trữ tình của bài được thể hiện qua hình ảnh thơ: Hai cha con trò chuyện về sự mênh mông vô tận của biển khơi và khát vọng khám phá những miền đất xa xôi.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Thời gian: buổi sớm mai, ánh mặt trời rực rỡ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Không gian: bãi cát mịn, biển trong xanh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Cha “lênh khênh” dắt con “tròn chắc nịch” đi trên biển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7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93" name="Google Shape;39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1" name="Google Shape;4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0392" y="-2330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7001672" y="7639442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094" y="7383082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7"/>
          <p:cNvSpPr txBox="1"/>
          <p:nvPr/>
        </p:nvSpPr>
        <p:spPr>
          <a:xfrm>
            <a:off x="1465392" y="549633"/>
            <a:ext cx="15120562" cy="76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Nội dung trữ tình</a:t>
            </a:r>
            <a:endParaRPr sz="5000" b="1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06" name="Google Shape;406;p17"/>
          <p:cNvGrpSpPr/>
          <p:nvPr/>
        </p:nvGrpSpPr>
        <p:grpSpPr>
          <a:xfrm>
            <a:off x="1286328" y="1582287"/>
            <a:ext cx="7315200" cy="6901200"/>
            <a:chOff x="0" y="65244"/>
            <a:chExt cx="7315200" cy="6901200"/>
          </a:xfrm>
        </p:grpSpPr>
        <p:sp>
          <p:nvSpPr>
            <p:cNvPr id="407" name="Google Shape;407;p17"/>
            <p:cNvSpPr/>
            <p:nvPr/>
          </p:nvSpPr>
          <p:spPr>
            <a:xfrm>
              <a:off x="0" y="729444"/>
              <a:ext cx="7315200" cy="6237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0" y="729444"/>
              <a:ext cx="7315200" cy="62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725" tIns="937250" rIns="567725" bIns="320025" anchor="t" anchorCtr="0">
              <a:noAutofit/>
            </a:bodyPr>
            <a:lstStyle/>
            <a:p>
              <a:pPr marL="285750" marR="0" lvl="1" indent="-2857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cha dành cho con: </a:t>
              </a:r>
              <a:r>
                <a:rPr lang="en-US" sz="4500" b="1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yêu thương, trìu mến, gần gũi, ấm áp</a:t>
              </a:r>
              <a:endParaRPr sz="4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285750" marR="0" lvl="1" indent="-285750" algn="just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con dành cho cha: </a:t>
              </a:r>
              <a:r>
                <a:rPr lang="en-US" sz="4500" b="1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gắn bó, yêu thương, khâm phục</a:t>
              </a:r>
              <a:endParaRPr sz="4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65760" y="65244"/>
              <a:ext cx="5120640" cy="1328400"/>
            </a:xfrm>
            <a:prstGeom prst="roundRect">
              <a:avLst>
                <a:gd name="adj" fmla="val 16667"/>
              </a:avLst>
            </a:prstGeom>
            <a:solidFill>
              <a:srgbClr val="49ACC5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 txBox="1"/>
            <p:nvPr/>
          </p:nvSpPr>
          <p:spPr>
            <a:xfrm>
              <a:off x="430607" y="130091"/>
              <a:ext cx="4990946" cy="1198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525" tIns="0" rIns="193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Nội dung cảm xúc</a:t>
              </a:r>
              <a:endPara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9143999" y="1904817"/>
            <a:ext cx="7679856" cy="6209656"/>
            <a:chOff x="0" y="434258"/>
            <a:chExt cx="7679856" cy="6209656"/>
          </a:xfrm>
        </p:grpSpPr>
        <p:sp>
          <p:nvSpPr>
            <p:cNvPr id="412" name="Google Shape;412;p17"/>
            <p:cNvSpPr/>
            <p:nvPr/>
          </p:nvSpPr>
          <p:spPr>
            <a:xfrm>
              <a:off x="0" y="808539"/>
              <a:ext cx="7679856" cy="58353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 txBox="1"/>
            <p:nvPr/>
          </p:nvSpPr>
          <p:spPr>
            <a:xfrm>
              <a:off x="0" y="808539"/>
              <a:ext cx="7679856" cy="583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025" tIns="1353800" rIns="596025" bIns="320025" anchor="t" anchorCtr="0">
              <a:noAutofit/>
            </a:bodyPr>
            <a:lstStyle/>
            <a:p>
              <a:pPr marL="285750" marR="0" lvl="1" indent="-2857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Hình ảnh gần gũi, đẹp đẽ và giàu liên tưởng</a:t>
              </a:r>
              <a:endPara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just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Câu thơ tự do, nhịp thơ linh hoạt</a:t>
              </a:r>
              <a:endPara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just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BPTT: ẩn dụ </a:t>
              </a:r>
              <a:endPara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83992" y="434258"/>
              <a:ext cx="5375899" cy="1333681"/>
            </a:xfrm>
            <a:prstGeom prst="roundRect">
              <a:avLst>
                <a:gd name="adj" fmla="val 16667"/>
              </a:avLst>
            </a:prstGeom>
            <a:solidFill>
              <a:srgbClr val="49ACC5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 txBox="1"/>
            <p:nvPr/>
          </p:nvSpPr>
          <p:spPr>
            <a:xfrm>
              <a:off x="449097" y="499363"/>
              <a:ext cx="5245689" cy="1203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175" tIns="0" rIns="2031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Nghệ thuật</a:t>
              </a:r>
              <a:endPara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8"/>
          <p:cNvPicPr preferRelativeResize="0"/>
          <p:nvPr/>
        </p:nvPicPr>
        <p:blipFill rotWithShape="1">
          <a:blip r:embed="rId4">
            <a:alphaModFix/>
          </a:blip>
          <a:srcRect b="18165"/>
          <a:stretch/>
        </p:blipFill>
        <p:spPr>
          <a:xfrm flipH="1">
            <a:off x="-76200" y="4914900"/>
            <a:ext cx="2984409" cy="486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78200" y="-23301"/>
            <a:ext cx="2388116" cy="149257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8"/>
          <p:cNvSpPr txBox="1"/>
          <p:nvPr/>
        </p:nvSpPr>
        <p:spPr>
          <a:xfrm>
            <a:off x="533400" y="266700"/>
            <a:ext cx="73152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 trận mưa đêm rả rích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Cát càng mịn, biển càng trong.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Cha dắt con đi dưới ánh mai hồng,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 con bước lòng vui phơi phới.</a:t>
            </a:r>
            <a:endParaRPr/>
          </a:p>
        </p:txBody>
      </p:sp>
      <p:sp>
        <p:nvSpPr>
          <p:cNvPr id="424" name="Google Shape;424;p18"/>
          <p:cNvSpPr txBox="1"/>
          <p:nvPr/>
        </p:nvSpPr>
        <p:spPr>
          <a:xfrm>
            <a:off x="2057400" y="2933700"/>
            <a:ext cx="89154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Cha lại dắt con đi trên cát mịn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 nắng chảy đầy vai,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trầm ngân nhìn mãi cuối chân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lại trỏ cánh buồm xa nói khẽ: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mượn cho con buồm trắng nhé,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đi…</a:t>
            </a:r>
            <a:endParaRPr/>
          </a:p>
        </p:txBody>
      </p:sp>
      <p:sp>
        <p:nvSpPr>
          <p:cNvPr id="425" name="Google Shape;425;p18"/>
          <p:cNvSpPr txBox="1"/>
          <p:nvPr/>
        </p:nvSpPr>
        <p:spPr>
          <a:xfrm>
            <a:off x="9372600" y="1562100"/>
            <a:ext cx="8153400" cy="7009098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“cha dắt con đi” xuất hiện hai lần trong bài: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dắt con đi dưới ánh mai hồng”, “cha lại dắt con đi”: 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song hành, thể hiện sự dìu dắt của người cha với con trên đường đời, thể hiện tình cha con khăng khít.</a:t>
            </a: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 hình ảnh 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cha - bóng con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”:  điệp ngữ, nghệ thuật đối, từ trái nghĩa: hình ảnh sóng đôi độc đáo &amp; gợi tả ánh nắng đẹp đẽ trên biển buổi bình minh.</a:t>
            </a: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3733800" y="6896100"/>
            <a:ext cx="92746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cha dài lênh khênh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con tròn chắc nịch.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9"/>
          <p:cNvPicPr preferRelativeResize="0"/>
          <p:nvPr/>
        </p:nvPicPr>
        <p:blipFill rotWithShape="1">
          <a:blip r:embed="rId4">
            <a:alphaModFix/>
          </a:blip>
          <a:srcRect b="18165"/>
          <a:stretch/>
        </p:blipFill>
        <p:spPr>
          <a:xfrm flipH="1">
            <a:off x="15925800" y="6667500"/>
            <a:ext cx="1862545" cy="303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2400" y="0"/>
            <a:ext cx="2388116" cy="149257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 txBox="1"/>
          <p:nvPr/>
        </p:nvSpPr>
        <p:spPr>
          <a:xfrm>
            <a:off x="11430000" y="571500"/>
            <a:ext cx="7010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bỗng lắc tay cha khẽ hỏi: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ơi!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Sao xa kia chỉ thấy nước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 thấy nhà, không thấy cây, không thấy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người ở đó?</a:t>
            </a:r>
            <a:endParaRPr/>
          </a:p>
        </p:txBody>
      </p:sp>
      <p:sp>
        <p:nvSpPr>
          <p:cNvPr id="435" name="Google Shape;435;p19"/>
          <p:cNvSpPr txBox="1"/>
          <p:nvPr/>
        </p:nvSpPr>
        <p:spPr>
          <a:xfrm>
            <a:off x="1447800" y="952500"/>
            <a:ext cx="9448800" cy="7686207"/>
          </a:xfrm>
          <a:prstGeom prst="rect">
            <a:avLst/>
          </a:prstGeom>
          <a:solidFill>
            <a:srgbClr val="DCE6F2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xúc của con khi đi bên cạnh cha: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ơi”: 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 gọi cha đầy thân thương, trìu mến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Câu hỏi: 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 thấy…” “không thấy…”: 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tò mò khám phá cuộc sống</a:t>
            </a:r>
            <a:endParaRPr/>
          </a:p>
          <a:p>
            <a:pPr marL="0" marR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 Dùng hành động kết hợp với lời nói trực tiếp nhưng vẫn giữ thái độ "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 khẽ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 như sợ cảnh vật giật mình, làm phá đi không gian yên bình.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 đề nghị ngây thơ: 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mượn buồm trắng.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Mục đích: 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đi... 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→ Câu nói bỏ lửng, dấu ba chấm tạo nhiều liên tưởng. → Có thể 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lá sự ngập ngừng nhưng ẩn chứa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khát vọng muốn khám phá thế giới.</a:t>
            </a:r>
            <a:endParaRPr sz="3200" b="0" i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 những lời hỏi, câu nói của mình, người con bộc lộ ước mơ khám phá những miền đất mới.</a:t>
            </a: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6" name="Google Shape;436;p19"/>
          <p:cNvSpPr txBox="1"/>
          <p:nvPr/>
        </p:nvSpPr>
        <p:spPr>
          <a:xfrm>
            <a:off x="11582400" y="4838700"/>
            <a:ext cx="84582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lại trỏ cánh buồm xa nói khẽ: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mượn cho con buồm trắng nhé,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86900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524000" y="3429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KHỞI ĐỘNG: </a:t>
            </a:r>
            <a:r>
              <a:rPr lang="en-US" sz="5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Mạch ngầm cảm xúc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447800" y="2705100"/>
            <a:ext cx="6248400" cy="37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 sánh hiệu quả cảm xúc của hình thức văn xuôi và thơ. 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 biết em thích hình thức nào hơn. Giải thích vì sao.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4" name="Google Shape;114;p2" descr="Tổng hợp 10 lời tâm sự cảm động về cha hay, đầy ý nghĩ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6232" y="2171700"/>
            <a:ext cx="8683862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0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442" name="Google Shape;44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0" name="Google Shape;4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684" y="-178387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630400" y="5295900"/>
            <a:ext cx="5459463" cy="572420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0"/>
          <p:cNvSpPr txBox="1"/>
          <p:nvPr/>
        </p:nvSpPr>
        <p:spPr>
          <a:xfrm>
            <a:off x="1465392" y="1119176"/>
            <a:ext cx="15120562" cy="76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Tìm hiểu đề tài, chủ đề</a:t>
            </a:r>
            <a:endParaRPr sz="5000" b="1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3" name="Google Shape;453;p20"/>
          <p:cNvSpPr/>
          <p:nvPr/>
        </p:nvSpPr>
        <p:spPr>
          <a:xfrm>
            <a:off x="609600" y="2552700"/>
            <a:ext cx="7373808" cy="4133680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49ACC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6675" tIns="186675" rIns="186675" bIns="1866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Roboto Condensed"/>
              <a:buNone/>
            </a:pPr>
            <a:r>
              <a:rPr lang="en-US" sz="4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 tài</a:t>
            </a:r>
            <a:endParaRPr sz="49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Roboto Condensed"/>
              <a:buNone/>
            </a:pPr>
            <a:r>
              <a:rPr lang="en-US" sz="4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 về tình cha con</a:t>
            </a:r>
            <a:endParaRPr sz="4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8458200" y="2552700"/>
            <a:ext cx="8305800" cy="5023670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49ACC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6675" tIns="186675" rIns="186675" bIns="186675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Roboto Condensed"/>
              <a:buNone/>
            </a:pPr>
            <a:r>
              <a:rPr lang="en-US" sz="4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 đề: </a:t>
            </a:r>
            <a:endParaRPr/>
          </a:p>
          <a:p>
            <a:pPr marL="685800" marR="0" lvl="0" indent="-685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Char char="•"/>
            </a:pPr>
            <a:r>
              <a:rPr lang="en-US" sz="4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ngợi ca tình phụ tử thiêng liêng; </a:t>
            </a:r>
            <a:endParaRPr/>
          </a:p>
          <a:p>
            <a:pPr marL="685800" marR="0" lvl="0" indent="-685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Char char="•"/>
            </a:pPr>
            <a:r>
              <a:rPr lang="en-US" sz="4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cổ vũ khát khao khám phá làm đẹp cho cuộc sống của mỗi người</a:t>
            </a:r>
            <a:endParaRPr sz="4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1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461" name="Google Shape;461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9" name="Google Shape;4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84997" y="407889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2478187" y="7565040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5817" y="7565040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1"/>
          <p:cNvSpPr txBox="1"/>
          <p:nvPr/>
        </p:nvSpPr>
        <p:spPr>
          <a:xfrm>
            <a:off x="1465392" y="1119176"/>
            <a:ext cx="8387287" cy="73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Chia sẻ thông điệp từ văn bản</a:t>
            </a:r>
            <a:endParaRPr sz="4400" b="1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74" name="Google Shape;474;p21"/>
          <p:cNvGrpSpPr/>
          <p:nvPr/>
        </p:nvGrpSpPr>
        <p:grpSpPr>
          <a:xfrm>
            <a:off x="1214602" y="2395350"/>
            <a:ext cx="15107272" cy="5810489"/>
            <a:chOff x="6644" y="759450"/>
            <a:chExt cx="15107272" cy="5810489"/>
          </a:xfrm>
        </p:grpSpPr>
        <p:sp>
          <p:nvSpPr>
            <p:cNvPr id="475" name="Google Shape;475;p21"/>
            <p:cNvSpPr/>
            <p:nvPr/>
          </p:nvSpPr>
          <p:spPr>
            <a:xfrm>
              <a:off x="6644" y="759450"/>
              <a:ext cx="5810489" cy="5810489"/>
            </a:xfrm>
            <a:prstGeom prst="ellipse">
              <a:avLst/>
            </a:prstGeom>
            <a:solidFill>
              <a:srgbClr val="429BB2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 txBox="1"/>
            <p:nvPr/>
          </p:nvSpPr>
          <p:spPr>
            <a:xfrm>
              <a:off x="857570" y="1610376"/>
              <a:ext cx="4108637" cy="410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9750" tIns="45700" rIns="31975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Trân trọng,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ngợi ca vẻ đẹp của quê hương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đất nước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4655036" y="759450"/>
              <a:ext cx="5810489" cy="5810489"/>
            </a:xfrm>
            <a:prstGeom prst="ellipse">
              <a:avLst/>
            </a:prstGeom>
            <a:solidFill>
              <a:srgbClr val="42A5BE">
                <a:alpha val="3490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5505962" y="1610376"/>
              <a:ext cx="4108637" cy="410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9750" tIns="45700" rIns="31975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Ngợi ca tình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phụ tử gần gũi, thiêng liêng</a:t>
              </a:r>
              <a:endParaRPr sz="3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9303427" y="759450"/>
              <a:ext cx="5810489" cy="5810489"/>
            </a:xfrm>
            <a:prstGeom prst="ellipse">
              <a:avLst/>
            </a:prstGeom>
            <a:solidFill>
              <a:srgbClr val="48ABC5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10154353" y="1610376"/>
              <a:ext cx="4108637" cy="410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9750" tIns="45700" rIns="31975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Cổ vũ ước mơ đi xa để khám phá thế giới, khích lệ những người sống có ước mơ,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hoài bão…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2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486" name="Google Shape;486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4" name="Google Shape;49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542996" y="620171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106626" y="1472281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2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499" name="Google Shape;499;p22"/>
          <p:cNvSpPr txBox="1"/>
          <p:nvPr/>
        </p:nvSpPr>
        <p:spPr>
          <a:xfrm>
            <a:off x="1603445" y="5023595"/>
            <a:ext cx="1508111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1.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Văn bản nào sau đây là của tác giả Hoàng Trung Thông?</a:t>
            </a:r>
            <a:endParaRPr/>
          </a:p>
        </p:txBody>
      </p:sp>
      <p:sp>
        <p:nvSpPr>
          <p:cNvPr id="500" name="Google Shape;500;p22"/>
          <p:cNvSpPr txBox="1"/>
          <p:nvPr/>
        </p:nvSpPr>
        <p:spPr>
          <a:xfrm>
            <a:off x="5010805" y="3811768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01" name="Google Shape;501;p22"/>
          <p:cNvSpPr txBox="1"/>
          <p:nvPr/>
        </p:nvSpPr>
        <p:spPr>
          <a:xfrm>
            <a:off x="3335169" y="6362485"/>
            <a:ext cx="12790928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Ngắm trăng, Bức tranh của em gái tôi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Mây và sóng, Thạch Sanh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Những cánh buồm, Bài ca vỡ đất</a:t>
            </a:r>
            <a:endParaRPr/>
          </a:p>
        </p:txBody>
      </p:sp>
      <p:sp>
        <p:nvSpPr>
          <p:cNvPr id="502" name="Google Shape;502;p22"/>
          <p:cNvSpPr/>
          <p:nvPr/>
        </p:nvSpPr>
        <p:spPr>
          <a:xfrm>
            <a:off x="2800043" y="8149878"/>
            <a:ext cx="10088917" cy="1108422"/>
          </a:xfrm>
          <a:custGeom>
            <a:avLst/>
            <a:gdLst/>
            <a:ahLst/>
            <a:cxnLst/>
            <a:rect l="l" t="t" r="r" b="b"/>
            <a:pathLst>
              <a:path w="4375316" h="480696" extrusionOk="0">
                <a:moveTo>
                  <a:pt x="0" y="0"/>
                </a:moveTo>
                <a:lnTo>
                  <a:pt x="4375316" y="0"/>
                </a:lnTo>
                <a:lnTo>
                  <a:pt x="4375316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</p:sp>
      <p:sp>
        <p:nvSpPr>
          <p:cNvPr id="503" name="Google Shape;503;p22"/>
          <p:cNvSpPr txBox="1"/>
          <p:nvPr/>
        </p:nvSpPr>
        <p:spPr>
          <a:xfrm>
            <a:off x="6643160" y="2602421"/>
            <a:ext cx="10532616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 gia trò chơi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3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09" name="Google Shape;50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7" name="Google Shape;5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600668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3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3872211" y="4068582"/>
            <a:ext cx="1508111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2.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Thể thơ của bài Những cánh buồm là?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5010805" y="2605922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24" name="Google Shape;524;p23"/>
          <p:cNvSpPr txBox="1"/>
          <p:nvPr/>
        </p:nvSpPr>
        <p:spPr>
          <a:xfrm>
            <a:off x="7081748" y="5407473"/>
            <a:ext cx="433101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Lục bát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Thơ 5 chữ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Thơ tự do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Thơ văn xuôi</a:t>
            </a:r>
            <a:endParaRPr/>
          </a:p>
        </p:txBody>
      </p:sp>
      <p:sp>
        <p:nvSpPr>
          <p:cNvPr id="525" name="Google Shape;525;p23"/>
          <p:cNvSpPr/>
          <p:nvPr/>
        </p:nvSpPr>
        <p:spPr>
          <a:xfrm>
            <a:off x="6546622" y="7078482"/>
            <a:ext cx="4616199" cy="1108422"/>
          </a:xfrm>
          <a:custGeom>
            <a:avLst/>
            <a:gdLst/>
            <a:ahLst/>
            <a:cxnLst/>
            <a:rect l="l" t="t" r="r" b="b"/>
            <a:pathLst>
              <a:path w="2001932" h="480696" extrusionOk="0">
                <a:moveTo>
                  <a:pt x="0" y="0"/>
                </a:moveTo>
                <a:lnTo>
                  <a:pt x="2001932" y="0"/>
                </a:lnTo>
                <a:lnTo>
                  <a:pt x="2001932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</p:sp>
      <p:pic>
        <p:nvPicPr>
          <p:cNvPr id="526" name="Google Shape;52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774403" y="5497301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24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32" name="Google Shape;53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Google Shape;54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600668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4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45" name="Google Shape;545;p24"/>
          <p:cNvSpPr txBox="1"/>
          <p:nvPr/>
        </p:nvSpPr>
        <p:spPr>
          <a:xfrm>
            <a:off x="2626810" y="3807273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3.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Điền từ còn thiếu để hoàn thiện câu thơ sau: “Bóng cha dài …/Bóng con tròn chắc nịch”</a:t>
            </a:r>
            <a:endParaRPr/>
          </a:p>
        </p:txBody>
      </p:sp>
      <p:sp>
        <p:nvSpPr>
          <p:cNvPr id="546" name="Google Shape;546;p24"/>
          <p:cNvSpPr txBox="1"/>
          <p:nvPr/>
        </p:nvSpPr>
        <p:spPr>
          <a:xfrm>
            <a:off x="5010805" y="2397573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47" name="Google Shape;547;p24"/>
          <p:cNvSpPr txBox="1"/>
          <p:nvPr/>
        </p:nvSpPr>
        <p:spPr>
          <a:xfrm>
            <a:off x="7081748" y="5890697"/>
            <a:ext cx="4331018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Lom khom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Lênh khênh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Lêu nghêu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Lung linh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8" name="Google Shape;548;p24"/>
          <p:cNvSpPr/>
          <p:nvPr/>
        </p:nvSpPr>
        <p:spPr>
          <a:xfrm>
            <a:off x="6546622" y="6749160"/>
            <a:ext cx="4616199" cy="1108422"/>
          </a:xfrm>
          <a:custGeom>
            <a:avLst/>
            <a:gdLst/>
            <a:ahLst/>
            <a:cxnLst/>
            <a:rect l="l" t="t" r="r" b="b"/>
            <a:pathLst>
              <a:path w="2001932" h="480696" extrusionOk="0">
                <a:moveTo>
                  <a:pt x="0" y="0"/>
                </a:moveTo>
                <a:lnTo>
                  <a:pt x="2001932" y="0"/>
                </a:lnTo>
                <a:lnTo>
                  <a:pt x="2001932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</p:sp>
      <p:pic>
        <p:nvPicPr>
          <p:cNvPr id="549" name="Google Shape;54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970076" y="5463958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5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55" name="Google Shape;55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3" name="Google Shape;56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600668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5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68" name="Google Shape;568;p25"/>
          <p:cNvSpPr txBox="1"/>
          <p:nvPr/>
        </p:nvSpPr>
        <p:spPr>
          <a:xfrm>
            <a:off x="2626810" y="3807273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4.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Biện pháp tu từ nào được sử dụng trong hai câu thơ: “Ánh nắng chảy đầy vai”?</a:t>
            </a:r>
            <a:endParaRPr/>
          </a:p>
        </p:txBody>
      </p:sp>
      <p:sp>
        <p:nvSpPr>
          <p:cNvPr id="569" name="Google Shape;569;p25"/>
          <p:cNvSpPr txBox="1"/>
          <p:nvPr/>
        </p:nvSpPr>
        <p:spPr>
          <a:xfrm>
            <a:off x="5010805" y="2397573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70" name="Google Shape;570;p25"/>
          <p:cNvSpPr txBox="1"/>
          <p:nvPr/>
        </p:nvSpPr>
        <p:spPr>
          <a:xfrm>
            <a:off x="7081748" y="5890697"/>
            <a:ext cx="433101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So sánh 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Nhân hóa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Điệp ngữ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Ẩn dụ</a:t>
            </a:r>
            <a:endParaRPr/>
          </a:p>
        </p:txBody>
      </p:sp>
      <p:sp>
        <p:nvSpPr>
          <p:cNvPr id="571" name="Google Shape;571;p25"/>
          <p:cNvSpPr/>
          <p:nvPr/>
        </p:nvSpPr>
        <p:spPr>
          <a:xfrm>
            <a:off x="6546622" y="8504990"/>
            <a:ext cx="4616199" cy="1108422"/>
          </a:xfrm>
          <a:custGeom>
            <a:avLst/>
            <a:gdLst/>
            <a:ahLst/>
            <a:cxnLst/>
            <a:rect l="l" t="t" r="r" b="b"/>
            <a:pathLst>
              <a:path w="2001932" h="480696" extrusionOk="0">
                <a:moveTo>
                  <a:pt x="0" y="0"/>
                </a:moveTo>
                <a:lnTo>
                  <a:pt x="2001932" y="0"/>
                </a:lnTo>
                <a:lnTo>
                  <a:pt x="2001932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26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77" name="Google Shape;57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5" name="Google Shape;58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6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87" name="Google Shape;587;p26"/>
          <p:cNvSpPr txBox="1"/>
          <p:nvPr/>
        </p:nvSpPr>
        <p:spPr>
          <a:xfrm>
            <a:off x="2626810" y="3451285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5. 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 điệp nào sau đây KHÔNG được gợi ra từ văn bản Những cánh buồm?</a:t>
            </a:r>
            <a:endParaRPr/>
          </a:p>
        </p:txBody>
      </p:sp>
      <p:sp>
        <p:nvSpPr>
          <p:cNvPr id="588" name="Google Shape;588;p26"/>
          <p:cNvSpPr txBox="1"/>
          <p:nvPr/>
        </p:nvSpPr>
        <p:spPr>
          <a:xfrm>
            <a:off x="5010805" y="2317810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89" name="Google Shape;589;p26"/>
          <p:cNvSpPr txBox="1"/>
          <p:nvPr/>
        </p:nvSpPr>
        <p:spPr>
          <a:xfrm>
            <a:off x="2811537" y="5185338"/>
            <a:ext cx="14022289" cy="441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Ngợi ca tình phụ tử gần gũi, thiêng liêng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Cổ vũ ước mơ đi xa để khám phá thế giới, khích lệ những người sống có ước mơ, hoài bão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Bồi đắp tình yêu thiên nhiên, yêu quê hương đất nước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Gợi bài học cuộc sống về lòng bao dung, nhân hậu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626810" y="8739696"/>
            <a:ext cx="13643526" cy="1108422"/>
          </a:xfrm>
          <a:custGeom>
            <a:avLst/>
            <a:gdLst/>
            <a:ahLst/>
            <a:cxnLst/>
            <a:rect l="l" t="t" r="r" b="b"/>
            <a:pathLst>
              <a:path w="5916863" h="480696" extrusionOk="0">
                <a:moveTo>
                  <a:pt x="0" y="0"/>
                </a:moveTo>
                <a:lnTo>
                  <a:pt x="5916863" y="0"/>
                </a:lnTo>
                <a:lnTo>
                  <a:pt x="5916863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</p:sp>
      <p:pic>
        <p:nvPicPr>
          <p:cNvPr id="591" name="Google Shape;5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970076" y="5463958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7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97" name="Google Shape;597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5" name="Google Shape;6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7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607" name="Google Shape;607;p27"/>
          <p:cNvSpPr txBox="1"/>
          <p:nvPr/>
        </p:nvSpPr>
        <p:spPr>
          <a:xfrm>
            <a:off x="2626810" y="3451285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6. 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em, hình ảnh “những cánh buồm” trong văn bản tượng trưng cho điều gì?</a:t>
            </a:r>
            <a:endParaRPr/>
          </a:p>
        </p:txBody>
      </p:sp>
      <p:sp>
        <p:nvSpPr>
          <p:cNvPr id="608" name="Google Shape;608;p27"/>
          <p:cNvSpPr txBox="1"/>
          <p:nvPr/>
        </p:nvSpPr>
        <p:spPr>
          <a:xfrm>
            <a:off x="5010805" y="2317810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609" name="Google Shape;609;p27"/>
          <p:cNvSpPr txBox="1"/>
          <p:nvPr/>
        </p:nvSpPr>
        <p:spPr>
          <a:xfrm>
            <a:off x="1129906" y="5261035"/>
            <a:ext cx="16326160" cy="441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Tượng trung cho cuộc sống lao động vất vả gian nan của người dân chài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Là biểu tượng cho ước mơ và khát khao khám phá của con người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c.Là những điều kì diệu mà ta bắt gặp trong cuộc sống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d.Tượng trưng cho mong ước về cái thiện, cái đẹp của mỗi người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10" name="Google Shape;610;p27"/>
          <p:cNvSpPr/>
          <p:nvPr/>
        </p:nvSpPr>
        <p:spPr>
          <a:xfrm>
            <a:off x="831934" y="6955982"/>
            <a:ext cx="16624131" cy="1108422"/>
          </a:xfrm>
          <a:custGeom>
            <a:avLst/>
            <a:gdLst/>
            <a:ahLst/>
            <a:cxnLst/>
            <a:rect l="l" t="t" r="r" b="b"/>
            <a:pathLst>
              <a:path w="7209479" h="480696" extrusionOk="0">
                <a:moveTo>
                  <a:pt x="0" y="0"/>
                </a:moveTo>
                <a:lnTo>
                  <a:pt x="7209479" y="0"/>
                </a:lnTo>
                <a:lnTo>
                  <a:pt x="7209479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28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616" name="Google Shape;61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4" name="Google Shape;6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93372" y="-526421"/>
            <a:ext cx="4778797" cy="29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8"/>
          <p:cNvSpPr txBox="1"/>
          <p:nvPr/>
        </p:nvSpPr>
        <p:spPr>
          <a:xfrm>
            <a:off x="8631708" y="3708123"/>
            <a:ext cx="7842679" cy="35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 thống lại một số đặc điểm của thể loại thơ sử dụng yếu tố tự sự và miêu tả qua văn bản (Phiếu bài tập 02)</a:t>
            </a:r>
            <a:endParaRPr sz="4800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28" name="Google Shape;628;p28" descr="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95076">
            <a:off x="1674048" y="2034435"/>
            <a:ext cx="4606175" cy="651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29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634" name="Google Shape;634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2" name="Google Shape;6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109920"/>
            <a:ext cx="10992210" cy="53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3265" flipH="1">
            <a:off x="412429" y="2219128"/>
            <a:ext cx="6462553" cy="677594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9"/>
          <p:cNvSpPr txBox="1"/>
          <p:nvPr/>
        </p:nvSpPr>
        <p:spPr>
          <a:xfrm>
            <a:off x="7485010" y="2934562"/>
            <a:ext cx="9133666" cy="441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marR="0" lvl="0" indent="-68580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Lựa chọn 1 hình ảnh em ấn tượng trong văn bản Những cánh buồm và vẽ thành 1 bức tranh. </a:t>
            </a:r>
            <a:endParaRPr/>
          </a:p>
          <a:p>
            <a:pPr marL="685800" marR="0" lvl="0" indent="-68580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về bức tranh đó bằng đoạn văn ngắn khoảng 5 câu.</a:t>
            </a:r>
            <a:endParaRPr/>
          </a:p>
        </p:txBody>
      </p:sp>
      <p:pic>
        <p:nvPicPr>
          <p:cNvPr id="645" name="Google Shape;64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4571632" y="282358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l="17169"/>
          <a:stretch/>
        </p:blipFill>
        <p:spPr>
          <a:xfrm>
            <a:off x="-270074" y="6141445"/>
            <a:ext cx="2597548" cy="22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8175" y="219499"/>
            <a:ext cx="3507784" cy="248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r="63900"/>
          <a:stretch/>
        </p:blipFill>
        <p:spPr>
          <a:xfrm rot="244735">
            <a:off x="14377896" y="3291387"/>
            <a:ext cx="1474078" cy="500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r="45403"/>
          <a:stretch/>
        </p:blipFill>
        <p:spPr>
          <a:xfrm>
            <a:off x="14930957" y="5011521"/>
            <a:ext cx="5008916" cy="435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 l="68765" b="35425"/>
          <a:stretch/>
        </p:blipFill>
        <p:spPr>
          <a:xfrm rot="351354">
            <a:off x="17234152" y="5716778"/>
            <a:ext cx="1305486" cy="33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 l="69210" b="42364"/>
          <a:stretch/>
        </p:blipFill>
        <p:spPr>
          <a:xfrm rot="-119311">
            <a:off x="10653874" y="5816296"/>
            <a:ext cx="1438700" cy="329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63695" y="7361156"/>
            <a:ext cx="9401500" cy="416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9921" y="2485409"/>
            <a:ext cx="3073946" cy="21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9">
            <a:alphaModFix/>
          </a:blip>
          <a:srcRect t="123"/>
          <a:stretch/>
        </p:blipFill>
        <p:spPr>
          <a:xfrm>
            <a:off x="12293255" y="3712976"/>
            <a:ext cx="2493823" cy="573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615277" y="7023430"/>
            <a:ext cx="421441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136892" y="9429454"/>
            <a:ext cx="7315200" cy="264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609600" y="2628900"/>
            <a:ext cx="11506200" cy="30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1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8000"/>
              <a:buFont typeface="Fraunces"/>
              <a:buNone/>
            </a:pPr>
            <a:r>
              <a:rPr lang="en-US" sz="8000" b="0" i="0" u="none" strike="noStrike" cap="none">
                <a:solidFill>
                  <a:srgbClr val="538CD5"/>
                </a:solidFill>
                <a:latin typeface="Fraunces"/>
                <a:ea typeface="Fraunces"/>
                <a:cs typeface="Fraunces"/>
                <a:sym typeface="Fraunces"/>
              </a:rPr>
              <a:t>GIỚI THIỆU </a:t>
            </a:r>
            <a:endParaRPr sz="1400" b="0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4001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8000"/>
              <a:buFont typeface="Fraunces"/>
              <a:buNone/>
            </a:pPr>
            <a:r>
              <a:rPr lang="en-US" sz="8000" b="0" i="0" u="none" strike="noStrike" cap="none">
                <a:solidFill>
                  <a:srgbClr val="538CD5"/>
                </a:solidFill>
                <a:latin typeface="Fraunces"/>
                <a:ea typeface="Fraunces"/>
                <a:cs typeface="Fraunces"/>
                <a:sym typeface="Fraunces"/>
              </a:rPr>
              <a:t>TRI THỨC NGỮ VĂN</a:t>
            </a:r>
            <a:endParaRPr sz="1400" b="0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362200" y="1333500"/>
            <a:ext cx="7571451" cy="95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53"/>
              <a:buFont typeface="Times"/>
              <a:buNone/>
            </a:pPr>
            <a:r>
              <a:rPr lang="en-US" sz="4453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BÀI 7: THƠ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0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651" name="Google Shape;65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30"/>
          <p:cNvGrpSpPr/>
          <p:nvPr/>
        </p:nvGrpSpPr>
        <p:grpSpPr>
          <a:xfrm>
            <a:off x="2498562" y="2669883"/>
            <a:ext cx="13427868" cy="6126624"/>
            <a:chOff x="0" y="0"/>
            <a:chExt cx="7059902" cy="7224605"/>
          </a:xfrm>
        </p:grpSpPr>
        <p:sp>
          <p:nvSpPr>
            <p:cNvPr id="660" name="Google Shape;660;p30"/>
            <p:cNvSpPr/>
            <p:nvPr/>
          </p:nvSpPr>
          <p:spPr>
            <a:xfrm>
              <a:off x="0" y="0"/>
              <a:ext cx="7059902" cy="7224605"/>
            </a:xfrm>
            <a:custGeom>
              <a:avLst/>
              <a:gdLst/>
              <a:ahLst/>
              <a:cxnLst/>
              <a:rect l="l" t="t" r="r" b="b"/>
              <a:pathLst>
                <a:path w="7620000" h="7797770" extrusionOk="0">
                  <a:moveTo>
                    <a:pt x="7620000" y="6939249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6937980"/>
                  </a:lnTo>
                  <a:cubicBezTo>
                    <a:pt x="0" y="7061170"/>
                    <a:pt x="100330" y="7160230"/>
                    <a:pt x="222250" y="7160230"/>
                  </a:cubicBezTo>
                  <a:lnTo>
                    <a:pt x="3547110" y="7160230"/>
                  </a:lnTo>
                  <a:lnTo>
                    <a:pt x="3808730" y="7797770"/>
                  </a:lnTo>
                  <a:lnTo>
                    <a:pt x="4070350" y="7160230"/>
                  </a:lnTo>
                  <a:lnTo>
                    <a:pt x="7395210" y="7160230"/>
                  </a:lnTo>
                  <a:cubicBezTo>
                    <a:pt x="7519670" y="7161499"/>
                    <a:pt x="7620000" y="7062439"/>
                    <a:pt x="7620000" y="6939249"/>
                  </a:cubicBezTo>
                  <a:lnTo>
                    <a:pt x="7620000" y="6939249"/>
                  </a:lnTo>
                  <a:close/>
                </a:path>
              </a:pathLst>
            </a:custGeom>
            <a:solidFill>
              <a:srgbClr val="1874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0"/>
            <p:cNvSpPr txBox="1"/>
            <p:nvPr/>
          </p:nvSpPr>
          <p:spPr>
            <a:xfrm>
              <a:off x="801175" y="2702698"/>
              <a:ext cx="5457553" cy="1068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662" name="Google Shape;66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3265" flipH="1">
            <a:off x="-1222189" y="5214597"/>
            <a:ext cx="5144161" cy="539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87846" y="309855"/>
            <a:ext cx="4352030" cy="2720019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0"/>
          <p:cNvSpPr txBox="1"/>
          <p:nvPr/>
        </p:nvSpPr>
        <p:spPr>
          <a:xfrm>
            <a:off x="1465392" y="804423"/>
            <a:ext cx="7938649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IV. VẬN DỤNG</a:t>
            </a:r>
            <a:endParaRPr/>
          </a:p>
        </p:txBody>
      </p:sp>
      <p:sp>
        <p:nvSpPr>
          <p:cNvPr id="667" name="Google Shape;667;p30"/>
          <p:cNvSpPr txBox="1"/>
          <p:nvPr/>
        </p:nvSpPr>
        <p:spPr>
          <a:xfrm>
            <a:off x="4484109" y="2950167"/>
            <a:ext cx="9319782" cy="8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8" name="Google Shape;668;p30"/>
          <p:cNvSpPr txBox="1"/>
          <p:nvPr/>
        </p:nvSpPr>
        <p:spPr>
          <a:xfrm>
            <a:off x="3281968" y="3271689"/>
            <a:ext cx="12644461" cy="359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Đọc mở rộng văn bản thơ ở nhà: đọc + khám phá văn bản </a:t>
            </a:r>
            <a:r>
              <a:rPr lang="en-US" sz="4400" b="1"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Mây và sóng </a:t>
            </a:r>
            <a:r>
              <a:rPr lang="en-US" sz="4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phiếu gợi dẫn ở nhà, trình bày sản phẩm trên lớp</a:t>
            </a:r>
            <a:endParaRPr sz="4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Thời gian trình bày sản phẩm của mỗi nhóm: 4 phút</a:t>
            </a:r>
            <a:endParaRPr sz="4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06" y="-604533"/>
            <a:ext cx="2425928" cy="17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064" y="4105857"/>
            <a:ext cx="2425928" cy="17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1879" y="1115670"/>
            <a:ext cx="4250513" cy="301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4"/>
          <p:cNvGrpSpPr/>
          <p:nvPr/>
        </p:nvGrpSpPr>
        <p:grpSpPr>
          <a:xfrm>
            <a:off x="-762000" y="7581900"/>
            <a:ext cx="5867400" cy="3821977"/>
            <a:chOff x="0" y="0"/>
            <a:chExt cx="11731864" cy="9217837"/>
          </a:xfrm>
        </p:grpSpPr>
        <p:pic>
          <p:nvPicPr>
            <p:cNvPr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17543"/>
              <a:ext cx="11731864" cy="5200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4"/>
            <p:cNvPicPr preferRelativeResize="0"/>
            <p:nvPr/>
          </p:nvPicPr>
          <p:blipFill rotWithShape="1">
            <a:blip r:embed="rId6">
              <a:alphaModFix/>
            </a:blip>
            <a:srcRect l="69210" b="42364"/>
            <a:stretch/>
          </p:blipFill>
          <p:spPr>
            <a:xfrm rot="240148">
              <a:off x="6671376" y="63680"/>
              <a:ext cx="1983580" cy="4548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4"/>
            <p:cNvPicPr preferRelativeResize="0"/>
            <p:nvPr/>
          </p:nvPicPr>
          <p:blipFill rotWithShape="1">
            <a:blip r:embed="rId7">
              <a:alphaModFix/>
            </a:blip>
            <a:srcRect l="113" t="12444" r="63562" b="27319"/>
            <a:stretch/>
          </p:blipFill>
          <p:spPr>
            <a:xfrm>
              <a:off x="4659475" y="1002916"/>
              <a:ext cx="1855584" cy="3769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7932119" y="3600461"/>
              <a:ext cx="3799745" cy="4418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255029" y="2458743"/>
              <a:ext cx="3594972" cy="4870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4"/>
          <p:cNvSpPr txBox="1"/>
          <p:nvPr/>
        </p:nvSpPr>
        <p:spPr>
          <a:xfrm>
            <a:off x="1447800" y="3009900"/>
            <a:ext cx="86868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Hoạt động nhóm (4 nhóm)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 nghĩ cá nhân: 5 phút</a:t>
            </a:r>
            <a:endParaRPr sz="4400" b="0" i="0" u="none" strike="noStrike" cap="none">
              <a:solidFill>
                <a:srgbClr val="14163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 đổi trong nhóm: 3 phút</a:t>
            </a:r>
            <a:endParaRPr sz="4400" b="0" i="0" u="none" strike="noStrike" cap="none">
              <a:solidFill>
                <a:srgbClr val="14163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 thành phiếu bài tập số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04800" y="266700"/>
            <a:ext cx="9160164" cy="211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Một số yếu tố của thơ: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KIẾN THỨC Ở ĐÂU?</a:t>
            </a:r>
            <a:endParaRPr sz="115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954000" y="7734300"/>
            <a:ext cx="3898900" cy="219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Graphical user interface, applicati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637594">
            <a:off x="10770228" y="151042"/>
            <a:ext cx="5216891" cy="737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1371600" y="1905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Một số yếu tố của thơ: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00400" y="66675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6231707" y="7787860"/>
            <a:ext cx="1590142" cy="16672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5"/>
          <p:cNvGraphicFramePr/>
          <p:nvPr/>
        </p:nvGraphicFramePr>
        <p:xfrm>
          <a:off x="1905000" y="1409700"/>
          <a:ext cx="14401800" cy="7477760"/>
        </p:xfrm>
        <a:graphic>
          <a:graphicData uri="http://schemas.openxmlformats.org/drawingml/2006/table">
            <a:tbl>
              <a:tblPr firstRow="1" bandRow="1">
                <a:noFill/>
                <a:tableStyleId>{C091B905-33F3-4213-B049-9621F67249C7}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 u="none" strike="noStrike" cap="none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Ngữ liệu (A)</a:t>
                      </a:r>
                      <a:endParaRPr sz="3500" u="none" strike="noStrike" cap="none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Thể thơ (B)</a:t>
                      </a:r>
                      <a:endParaRPr sz="35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a. Bống bống bang bang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Khéo sảy khéo sàng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Cho mẹ thổi cơm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DE9D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1.Thơ bốn chữ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b. Thương thay con kiến li ti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Kiếm ăn được mấy phải đi tìm mồi?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2. Thơ năm chữ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c. Anh đội viên thức dậy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Thấy trời khuya lắm rồi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Mà sao Bác vẫn ngồi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Đêm nay Bác không ngủ.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AB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3. Thơ lục bát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AB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9" name="Google Shape;159;p5"/>
          <p:cNvCxnSpPr/>
          <p:nvPr/>
        </p:nvCxnSpPr>
        <p:spPr>
          <a:xfrm>
            <a:off x="8686800" y="3619500"/>
            <a:ext cx="2743200" cy="0"/>
          </a:xfrm>
          <a:prstGeom prst="straightConnector1">
            <a:avLst/>
          </a:prstGeom>
          <a:noFill/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5"/>
          <p:cNvCxnSpPr/>
          <p:nvPr/>
        </p:nvCxnSpPr>
        <p:spPr>
          <a:xfrm>
            <a:off x="8686800" y="5448300"/>
            <a:ext cx="2895600" cy="182880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5"/>
          <p:cNvCxnSpPr/>
          <p:nvPr/>
        </p:nvCxnSpPr>
        <p:spPr>
          <a:xfrm rot="10800000" flipH="1">
            <a:off x="8686800" y="5219700"/>
            <a:ext cx="2819400" cy="2057400"/>
          </a:xfrm>
          <a:prstGeom prst="straightConnector1">
            <a:avLst/>
          </a:prstGeom>
          <a:noFill/>
          <a:ln w="57150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1371600" y="1905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Một số yếu tố của thơ: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00400" y="66675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6231707" y="7787860"/>
            <a:ext cx="1590142" cy="1667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6"/>
          <p:cNvGrpSpPr/>
          <p:nvPr/>
        </p:nvGrpSpPr>
        <p:grpSpPr>
          <a:xfrm>
            <a:off x="1616942" y="1872648"/>
            <a:ext cx="14385053" cy="7614251"/>
            <a:chOff x="1312142" y="5748"/>
            <a:chExt cx="14385053" cy="7614251"/>
          </a:xfrm>
        </p:grpSpPr>
        <p:sp>
          <p:nvSpPr>
            <p:cNvPr id="171" name="Google Shape;171;p6"/>
            <p:cNvSpPr/>
            <p:nvPr/>
          </p:nvSpPr>
          <p:spPr>
            <a:xfrm>
              <a:off x="1312142" y="5748"/>
              <a:ext cx="4347716" cy="217385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75488"/>
                </a:gs>
                <a:gs pos="80000">
                  <a:srgbClr val="346EB2"/>
                </a:gs>
                <a:gs pos="100000">
                  <a:srgbClr val="336EB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1375812" y="69418"/>
              <a:ext cx="4220376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Roboto Condensed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Từ ngữ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Roboto Condensed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trong thơ</a:t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746914" y="2179606"/>
              <a:ext cx="345721" cy="16596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4" name="Google Shape;174;p6"/>
            <p:cNvSpPr/>
            <p:nvPr/>
          </p:nvSpPr>
          <p:spPr>
            <a:xfrm>
              <a:off x="2092636" y="2752331"/>
              <a:ext cx="5026620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2156306" y="2816001"/>
              <a:ext cx="4899280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Đặc điểm 1: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ngắn gọn, cô đọng, hàm súc, có tính đa nghĩa, gợi hình gợi cảm</a:t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746914" y="2179606"/>
              <a:ext cx="462901" cy="43534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7" name="Google Shape;177;p6"/>
            <p:cNvSpPr/>
            <p:nvPr/>
          </p:nvSpPr>
          <p:spPr>
            <a:xfrm>
              <a:off x="2209815" y="5446141"/>
              <a:ext cx="5127904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F87B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2273485" y="5509811"/>
              <a:ext cx="5000564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Đặc điểm 2: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Thiên về khơi gợi, đòi hỏi người đọc phải liên tưởng, tưởng tượng để hiểu hết ý thơ</a:t>
              </a:r>
              <a:endParaRPr sz="35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510238" y="5748"/>
              <a:ext cx="4347716" cy="217385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819F"/>
                </a:gs>
                <a:gs pos="80000">
                  <a:srgbClr val="90AAD2"/>
                </a:gs>
                <a:gs pos="100000">
                  <a:srgbClr val="90AB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7573908" y="69418"/>
              <a:ext cx="4220376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Roboto Condensed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Hình ảnh thơ</a:t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945009" y="2179606"/>
              <a:ext cx="434771" cy="1630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2" name="Google Shape;182;p6"/>
            <p:cNvSpPr/>
            <p:nvPr/>
          </p:nvSpPr>
          <p:spPr>
            <a:xfrm>
              <a:off x="8379781" y="2723070"/>
              <a:ext cx="7317414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7F9B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8443451" y="2786740"/>
              <a:ext cx="7190074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Khái niệm: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Là hình ảnh con người, cảnh vật xuất hiện trong thơ; được khắc họa theo ý đồ và sự sáng tạo của tác giả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945009" y="2179606"/>
              <a:ext cx="434771" cy="43477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5" name="Google Shape;185;p6"/>
            <p:cNvSpPr/>
            <p:nvPr/>
          </p:nvSpPr>
          <p:spPr>
            <a:xfrm>
              <a:off x="8379781" y="5440393"/>
              <a:ext cx="7165035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9EB2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8443451" y="5504063"/>
              <a:ext cx="7037695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Ý nghĩa: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Giúp cho việc diễn đạt nội dung thêm sinh động, gợi cảm</a:t>
              </a:r>
              <a:endParaRPr sz="35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087600" y="342900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1371600" y="1905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Ví dụ: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00400" y="66675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0" y="61341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6231707" y="7787860"/>
            <a:ext cx="1590142" cy="166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087600" y="342900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1219200" y="2019300"/>
            <a:ext cx="6172200" cy="552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“Anh đội viên mơ màng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 nằm trong giấc mộng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Bác cao lồng lộng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Ấm hơn ngọn lửa hồng” 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(Trích </a:t>
            </a:r>
            <a:r>
              <a:rPr lang="en-US" sz="4000" b="0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Đêm nay Bác không ngủ, </a:t>
            </a:r>
            <a:r>
              <a:rPr lang="en-US" sz="4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Minh Huệ)</a:t>
            </a:r>
            <a:endParaRPr sz="4000" b="0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8305800" y="2095500"/>
            <a:ext cx="7162800" cy="3323987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 ngữ: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Tính ngắn gọn, hàm súc: mỗi câu có 5 chữ, 1 khổ có 20 chữ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Tính gợi cảm: biện pháp so sánh, biện pháp ẩn dụ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8305800" y="5753100"/>
            <a:ext cx="7162800" cy="224676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anh đội viên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“</a:t>
            </a:r>
            <a:r>
              <a:rPr lang="en-US" sz="3500" b="0" i="1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Bác cao lồng lộng, ấm hơn ngọn lửa</a:t>
            </a: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3265" flipH="1">
            <a:off x="-1256974" y="3307744"/>
            <a:ext cx="4571348" cy="47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5416768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1318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4419600" y="571500"/>
            <a:ext cx="9039267" cy="146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 - KHỞI ĐỘNG</a:t>
            </a:r>
            <a:endParaRPr/>
          </a:p>
        </p:txBody>
      </p:sp>
      <p:grpSp>
        <p:nvGrpSpPr>
          <p:cNvPr id="221" name="Google Shape;221;p8"/>
          <p:cNvGrpSpPr/>
          <p:nvPr/>
        </p:nvGrpSpPr>
        <p:grpSpPr>
          <a:xfrm rot="249459">
            <a:off x="3224992" y="2799159"/>
            <a:ext cx="5294926" cy="5418453"/>
            <a:chOff x="0" y="0"/>
            <a:chExt cx="7059902" cy="7224605"/>
          </a:xfrm>
        </p:grpSpPr>
        <p:sp>
          <p:nvSpPr>
            <p:cNvPr id="222" name="Google Shape;222;p8"/>
            <p:cNvSpPr/>
            <p:nvPr/>
          </p:nvSpPr>
          <p:spPr>
            <a:xfrm>
              <a:off x="0" y="0"/>
              <a:ext cx="7059902" cy="7224605"/>
            </a:xfrm>
            <a:custGeom>
              <a:avLst/>
              <a:gdLst/>
              <a:ahLst/>
              <a:cxnLst/>
              <a:rect l="l" t="t" r="r" b="b"/>
              <a:pathLst>
                <a:path w="7620000" h="7797770" extrusionOk="0">
                  <a:moveTo>
                    <a:pt x="7620000" y="6939249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6937980"/>
                  </a:lnTo>
                  <a:cubicBezTo>
                    <a:pt x="0" y="7061170"/>
                    <a:pt x="100330" y="7160230"/>
                    <a:pt x="222250" y="7160230"/>
                  </a:cubicBezTo>
                  <a:lnTo>
                    <a:pt x="3547110" y="7160230"/>
                  </a:lnTo>
                  <a:lnTo>
                    <a:pt x="3808730" y="7797770"/>
                  </a:lnTo>
                  <a:lnTo>
                    <a:pt x="4070350" y="7160230"/>
                  </a:lnTo>
                  <a:lnTo>
                    <a:pt x="7395210" y="7160230"/>
                  </a:lnTo>
                  <a:cubicBezTo>
                    <a:pt x="7519670" y="7161499"/>
                    <a:pt x="7620000" y="7062439"/>
                    <a:pt x="7620000" y="6939249"/>
                  </a:cubicBezTo>
                  <a:lnTo>
                    <a:pt x="7620000" y="6939249"/>
                  </a:lnTo>
                  <a:close/>
                </a:path>
              </a:pathLst>
            </a:custGeom>
            <a:solidFill>
              <a:srgbClr val="187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801175" y="1075598"/>
              <a:ext cx="5457552" cy="4322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(?) Em đã bao giờ nhìn thấy cánh buồm trên biển chưa? Cánh buồm có ý nghĩa thế nào với con thuyền?</a:t>
              </a: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 rot="-329831">
            <a:off x="9412696" y="3979652"/>
            <a:ext cx="5102296" cy="5854644"/>
            <a:chOff x="0" y="0"/>
            <a:chExt cx="6803061" cy="7806192"/>
          </a:xfrm>
        </p:grpSpPr>
        <p:sp>
          <p:nvSpPr>
            <p:cNvPr id="225" name="Google Shape;225;p8"/>
            <p:cNvSpPr/>
            <p:nvPr/>
          </p:nvSpPr>
          <p:spPr>
            <a:xfrm>
              <a:off x="0" y="0"/>
              <a:ext cx="6803061" cy="7806192"/>
            </a:xfrm>
            <a:custGeom>
              <a:avLst/>
              <a:gdLst/>
              <a:ahLst/>
              <a:cxnLst/>
              <a:rect l="l" t="t" r="r" b="b"/>
              <a:pathLst>
                <a:path w="7620000" h="8743591" extrusionOk="0">
                  <a:moveTo>
                    <a:pt x="7620000" y="7885071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7883801"/>
                  </a:lnTo>
                  <a:cubicBezTo>
                    <a:pt x="0" y="8006991"/>
                    <a:pt x="100330" y="8106051"/>
                    <a:pt x="222250" y="8106051"/>
                  </a:cubicBezTo>
                  <a:lnTo>
                    <a:pt x="3547110" y="8106051"/>
                  </a:lnTo>
                  <a:lnTo>
                    <a:pt x="3808730" y="8743591"/>
                  </a:lnTo>
                  <a:lnTo>
                    <a:pt x="4070350" y="8106051"/>
                  </a:lnTo>
                  <a:lnTo>
                    <a:pt x="7395210" y="8106051"/>
                  </a:lnTo>
                  <a:cubicBezTo>
                    <a:pt x="7519670" y="8107321"/>
                    <a:pt x="7620000" y="8008261"/>
                    <a:pt x="7620000" y="7885071"/>
                  </a:cubicBezTo>
                  <a:lnTo>
                    <a:pt x="7620000" y="7885071"/>
                  </a:lnTo>
                  <a:close/>
                </a:path>
              </a:pathLst>
            </a:custGeom>
            <a:solidFill>
              <a:srgbClr val="187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772028" y="1034042"/>
              <a:ext cx="5259005" cy="501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65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(?) Em đã bao giờ được đi dạo riêng với cha/mẹ mình chưa? Khi đó, em nhận được tình cảm và hiểu biết gì từ cha mẹ mình?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9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232" name="Google Shape;23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28700" y="1313556"/>
            <a:ext cx="2971153" cy="185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3376" y="1010574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3140196" y="6223685"/>
            <a:ext cx="3053151" cy="320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1379" y="6634798"/>
            <a:ext cx="2661051" cy="27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5404" y="6634798"/>
            <a:ext cx="6109176" cy="104411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9"/>
          <p:cNvSpPr txBox="1"/>
          <p:nvPr/>
        </p:nvSpPr>
        <p:spPr>
          <a:xfrm>
            <a:off x="5257800" y="876300"/>
            <a:ext cx="6676390" cy="6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7" b="1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BÀI 7: THƠ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1981200" y="3390900"/>
            <a:ext cx="14443890" cy="179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52" b="0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NHỮNG CÁNH BUỒM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5334000" y="2247900"/>
            <a:ext cx="6676390" cy="6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7" b="1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VĂN BẢN 1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9982200" y="5143500"/>
            <a:ext cx="6676390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7" b="1" i="0" u="none" strike="noStrike" cap="none">
                <a:solidFill>
                  <a:srgbClr val="187498"/>
                </a:solidFill>
                <a:latin typeface="Arial"/>
                <a:ea typeface="Arial"/>
                <a:cs typeface="Arial"/>
                <a:sym typeface="Arial"/>
              </a:rPr>
              <a:t>(Hoàng Trung Thông)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Office PowerPoint</Application>
  <PresentationFormat>Custom</PresentationFormat>
  <Paragraphs>233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Courier New</vt:lpstr>
      <vt:lpstr>Times</vt:lpstr>
      <vt:lpstr>Arial</vt:lpstr>
      <vt:lpstr>Fraunces</vt:lpstr>
      <vt:lpstr>Noto Sans Symbols</vt:lpstr>
      <vt:lpstr>Roboto Condensed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</cp:revision>
  <dcterms:created xsi:type="dcterms:W3CDTF">2006-08-16T00:00:00Z</dcterms:created>
  <dcterms:modified xsi:type="dcterms:W3CDTF">2024-01-13T12:11:15Z</dcterms:modified>
</cp:coreProperties>
</file>