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8" r:id="rId2"/>
    <p:sldId id="279" r:id="rId3"/>
    <p:sldId id="280" r:id="rId4"/>
    <p:sldId id="257" r:id="rId5"/>
    <p:sldId id="258" r:id="rId6"/>
    <p:sldId id="259" r:id="rId7"/>
    <p:sldId id="260" r:id="rId8"/>
    <p:sldId id="261"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8288000" cy="10287000"/>
  <p:notesSz cx="6858000" cy="9144000"/>
  <p:embeddedFontLst>
    <p:embeddedFont>
      <p:font typeface="Roboto Condensed Bold Italics" panose="020B0604020202020204" charset="0"/>
      <p:regular r:id="rId24"/>
    </p:embeddedFont>
    <p:embeddedFont>
      <p:font typeface="#9Slide07 SFU Blackout" panose="020B0604020202020204" charset="0"/>
      <p:regular r:id="rId25"/>
    </p:embeddedFont>
    <p:embeddedFont>
      <p:font typeface="#9Slide07 Deepika" panose="020B0604020202020204" charset="0"/>
      <p:regular r:id="rId26"/>
    </p:embeddedFont>
    <p:embeddedFont>
      <p:font typeface="Fraunces Bold" panose="020B0604020202020204" charset="0"/>
      <p:regular r:id="rId27"/>
    </p:embeddedFont>
    <p:embeddedFont>
      <p:font typeface="Roboto Condensed Bold" panose="020B0604020202020204" charset="0"/>
      <p:regular r:id="rId28"/>
    </p:embeddedFont>
    <p:embeddedFont>
      <p:font typeface="Forte" panose="020B0604020202020204" charset="0"/>
      <p:regular r:id="rId29"/>
    </p:embeddedFont>
    <p:embeddedFont>
      <p:font typeface="#9Slide05 Aphrodite Pro" panose="020B0604020202020204" charset="0"/>
      <p:regular r:id="rId30"/>
    </p:embeddedFont>
    <p:embeddedFont>
      <p:font typeface="Roboto Condensed" panose="020B0604020202020204" charset="0"/>
      <p:regular r:id="rId31"/>
    </p:embeddedFont>
    <p:embeddedFont>
      <p:font typeface="Calibri" panose="020F0502020204030204" pitchFamily="34" charset="0"/>
      <p:regular r:id="rId32"/>
      <p:bold r:id="rId33"/>
      <p:italic r:id="rId34"/>
      <p:boldItalic r:id="rId35"/>
    </p:embeddedFont>
    <p:embeddedFont>
      <p:font typeface="Roboto Condensed Italics"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38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6.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svg"/><Relationship Id="rId7" Type="http://schemas.openxmlformats.org/officeDocument/2006/relationships/image" Target="../media/image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svg"/><Relationship Id="rId4" Type="http://schemas.openxmlformats.org/officeDocument/2006/relationships/image" Target="../media/image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svg"/><Relationship Id="rId7" Type="http://schemas.openxmlformats.org/officeDocument/2006/relationships/image" Target="../media/image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svg"/><Relationship Id="rId4" Type="http://schemas.openxmlformats.org/officeDocument/2006/relationships/image" Target="../media/image7.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1.svg"/><Relationship Id="rId4" Type="http://schemas.openxmlformats.org/officeDocument/2006/relationships/image" Target="../media/image24.pn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5.svg"/><Relationship Id="rId5" Type="http://schemas.openxmlformats.org/officeDocument/2006/relationships/image" Target="../media/image6.sv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3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svg"/><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3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0.svg"/><Relationship Id="rId5" Type="http://schemas.openxmlformats.org/officeDocument/2006/relationships/image" Target="../media/image6.sv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3.sv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svg"/><Relationship Id="rId4" Type="http://schemas.openxmlformats.org/officeDocument/2006/relationships/image" Target="../media/image7.png"/><Relationship Id="rId9"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svg"/><Relationship Id="rId4" Type="http://schemas.openxmlformats.org/officeDocument/2006/relationships/image" Target="../media/image7.png"/><Relationship Id="rId9" Type="http://schemas.openxmlformats.org/officeDocument/2006/relationships/image" Target="../media/image42.sv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8.svg"/><Relationship Id="rId3" Type="http://schemas.openxmlformats.org/officeDocument/2006/relationships/image" Target="../media/image4.svg"/><Relationship Id="rId7" Type="http://schemas.openxmlformats.org/officeDocument/2006/relationships/image" Target="../media/image33.svg"/><Relationship Id="rId12"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6.svg"/><Relationship Id="rId5" Type="http://schemas.openxmlformats.org/officeDocument/2006/relationships/image" Target="../media/image6.svg"/><Relationship Id="rId10"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svg"/><Relationship Id="rId7" Type="http://schemas.openxmlformats.org/officeDocument/2006/relationships/image" Target="../media/image33.svg"/><Relationship Id="rId12"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8.svg"/><Relationship Id="rId5" Type="http://schemas.openxmlformats.org/officeDocument/2006/relationships/image" Target="../media/image6.sv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46.sv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1.svg"/><Relationship Id="rId3" Type="http://schemas.openxmlformats.org/officeDocument/2006/relationships/image" Target="../media/image4.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6.svg"/><Relationship Id="rId5" Type="http://schemas.openxmlformats.org/officeDocument/2006/relationships/image" Target="../media/image6.svg"/><Relationship Id="rId10"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2.sv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1.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2.svg"/><Relationship Id="rId2" Type="http://schemas.openxmlformats.org/officeDocument/2006/relationships/image" Target="../media/image5.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6.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25172"/>
            <a:ext cx="18386991" cy="10337343"/>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E21B94C3-3306-4E48-D70D-3A75B8B0EBAB}"/>
              </a:ext>
            </a:extLst>
          </p:cNvPr>
          <p:cNvSpPr txBox="1"/>
          <p:nvPr/>
        </p:nvSpPr>
        <p:spPr>
          <a:xfrm>
            <a:off x="5952791" y="695561"/>
            <a:ext cx="6382419" cy="1328023"/>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7200" b="1" dirty="0">
                <a:solidFill>
                  <a:schemeClr val="bg1"/>
                </a:solidFill>
                <a:latin typeface="Forte" panose="03060902040502070203" pitchFamily="66" charset="0"/>
                <a:cs typeface="Times New Roman" panose="02020603050405020304" pitchFamily="18" charset="0"/>
              </a:rPr>
              <a:t>KHỞI ĐỘNG</a:t>
            </a:r>
          </a:p>
        </p:txBody>
      </p:sp>
      <p:sp>
        <p:nvSpPr>
          <p:cNvPr id="10" name="Bong bóng Lời nói: Hình chữ nhật với Góc Tròn 9">
            <a:extLst>
              <a:ext uri="{FF2B5EF4-FFF2-40B4-BE49-F238E27FC236}">
                <a16:creationId xmlns:a16="http://schemas.microsoft.com/office/drawing/2014/main" id="{AB1B6A3D-23D9-5C33-D0A0-88EA3285FA18}"/>
              </a:ext>
            </a:extLst>
          </p:cNvPr>
          <p:cNvSpPr/>
          <p:nvPr/>
        </p:nvSpPr>
        <p:spPr>
          <a:xfrm>
            <a:off x="6773062" y="6010836"/>
            <a:ext cx="3729092" cy="1129554"/>
          </a:xfrm>
          <a:prstGeom prst="wedgeRoundRectCallout">
            <a:avLst>
              <a:gd name="adj1" fmla="val -56564"/>
              <a:gd name="adj2" fmla="val -3892"/>
              <a:gd name="adj3" fmla="val 16667"/>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200" dirty="0">
                <a:solidFill>
                  <a:schemeClr val="tx1"/>
                </a:solidFill>
                <a:latin typeface="Times New Roman" panose="02020603050405020304" pitchFamily="18" charset="0"/>
                <a:cs typeface="Times New Roman" panose="02020603050405020304" pitchFamily="18" charset="0"/>
              </a:rPr>
              <a:t>Quan </a:t>
            </a:r>
            <a:r>
              <a:rPr lang="en-US" sz="4200" dirty="0" err="1">
                <a:solidFill>
                  <a:schemeClr val="tx1"/>
                </a:solidFill>
                <a:latin typeface="Times New Roman" panose="02020603050405020304" pitchFamily="18" charset="0"/>
                <a:cs typeface="Times New Roman" panose="02020603050405020304" pitchFamily="18" charset="0"/>
              </a:rPr>
              <a:t>sát</a:t>
            </a:r>
            <a:r>
              <a:rPr lang="en-US" sz="4200" dirty="0">
                <a:solidFill>
                  <a:schemeClr val="tx1"/>
                </a:solidFill>
                <a:latin typeface="Times New Roman" panose="02020603050405020304" pitchFamily="18" charset="0"/>
                <a:cs typeface="Times New Roman" panose="02020603050405020304" pitchFamily="18" charset="0"/>
              </a:rPr>
              <a:t> video</a:t>
            </a:r>
          </a:p>
        </p:txBody>
      </p:sp>
      <p:pic>
        <p:nvPicPr>
          <p:cNvPr id="5" name="Hình ảnh 4">
            <a:extLst>
              <a:ext uri="{FF2B5EF4-FFF2-40B4-BE49-F238E27FC236}">
                <a16:creationId xmlns:a16="http://schemas.microsoft.com/office/drawing/2014/main" id="{85EA64E3-3266-BB19-1A85-48BFB66E0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386" y="5389331"/>
            <a:ext cx="2914379" cy="4897670"/>
          </a:xfrm>
          <a:prstGeom prst="rect">
            <a:avLst/>
          </a:prstGeom>
        </p:spPr>
      </p:pic>
    </p:spTree>
    <p:extLst>
      <p:ext uri="{BB962C8B-B14F-4D97-AF65-F5344CB8AC3E}">
        <p14:creationId xmlns:p14="http://schemas.microsoft.com/office/powerpoint/2010/main" val="2335807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12358">
            <a:off x="16722724" y="-17183"/>
            <a:ext cx="1073151" cy="7525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36" y="63043"/>
            <a:ext cx="1109951" cy="96565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49514" b="36801"/>
          <a:stretch>
            <a:fillRect/>
          </a:stretch>
        </p:blipFill>
        <p:spPr>
          <a:xfrm rot="-2788314">
            <a:off x="671519" y="1579585"/>
            <a:ext cx="522530" cy="54159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3950" y="3156238"/>
            <a:ext cx="1680924" cy="1487617"/>
          </a:xfrm>
          <a:prstGeom prst="rect">
            <a:avLst/>
          </a:prstGeom>
        </p:spPr>
      </p:pic>
      <p:graphicFrame>
        <p:nvGraphicFramePr>
          <p:cNvPr id="6" name="Table 6"/>
          <p:cNvGraphicFramePr>
            <a:graphicFrameLocks noGrp="1"/>
          </p:cNvGraphicFramePr>
          <p:nvPr>
            <p:extLst>
              <p:ext uri="{D42A27DB-BD31-4B8C-83A1-F6EECF244321}">
                <p14:modId xmlns:p14="http://schemas.microsoft.com/office/powerpoint/2010/main" val="546243448"/>
              </p:ext>
            </p:extLst>
          </p:nvPr>
        </p:nvGraphicFramePr>
        <p:xfrm>
          <a:off x="932784" y="1850380"/>
          <a:ext cx="16693333" cy="7191248"/>
        </p:xfrm>
        <a:graphic>
          <a:graphicData uri="http://schemas.openxmlformats.org/drawingml/2006/table">
            <a:tbl>
              <a:tblPr>
                <a:tableStyleId>{5940675A-B579-460E-94D1-54222C63F5DA}</a:tableStyleId>
              </a:tblPr>
              <a:tblGrid>
                <a:gridCol w="5163832">
                  <a:extLst>
                    <a:ext uri="{9D8B030D-6E8A-4147-A177-3AD203B41FA5}">
                      <a16:colId xmlns:a16="http://schemas.microsoft.com/office/drawing/2014/main" val="20000"/>
                    </a:ext>
                  </a:extLst>
                </a:gridCol>
                <a:gridCol w="11529501">
                  <a:extLst>
                    <a:ext uri="{9D8B030D-6E8A-4147-A177-3AD203B41FA5}">
                      <a16:colId xmlns:a16="http://schemas.microsoft.com/office/drawing/2014/main" val="20002"/>
                    </a:ext>
                  </a:extLst>
                </a:gridCol>
              </a:tblGrid>
              <a:tr h="1170051">
                <a:tc>
                  <a:txBody>
                    <a:bodyPr/>
                    <a:lstStyle/>
                    <a:p>
                      <a:pPr algn="ctr">
                        <a:lnSpc>
                          <a:spcPts val="4900"/>
                        </a:lnSpc>
                      </a:pPr>
                      <a:r>
                        <a:rPr lang="en-US" sz="3500" b="1" dirty="0" err="1">
                          <a:solidFill>
                            <a:srgbClr val="FF0000"/>
                          </a:solidFill>
                        </a:rPr>
                        <a:t>Tiêu</a:t>
                      </a:r>
                      <a:r>
                        <a:rPr lang="en-US" sz="3500" b="1" dirty="0">
                          <a:solidFill>
                            <a:srgbClr val="FF0000"/>
                          </a:solidFill>
                        </a:rPr>
                        <a:t> </a:t>
                      </a:r>
                      <a:r>
                        <a:rPr lang="en-US" sz="3500" b="1" dirty="0" err="1">
                          <a:solidFill>
                            <a:srgbClr val="FF0000"/>
                          </a:solidFill>
                        </a:rPr>
                        <a:t>chí</a:t>
                      </a:r>
                      <a:endParaRPr lang="en-US" sz="3500" b="1" dirty="0">
                        <a:solidFill>
                          <a:srgbClr val="FF0000"/>
                        </a:solidFill>
                        <a:latin typeface="Roboto Condensed Bold"/>
                      </a:endParaRPr>
                    </a:p>
                  </a:txBody>
                  <a:tcPr marL="190500" marR="190500" marT="190500" marB="190500" anchor="ctr"/>
                </a:tc>
                <a:tc>
                  <a:txBody>
                    <a:bodyPr/>
                    <a:lstStyle/>
                    <a:p>
                      <a:pPr algn="ctr">
                        <a:lnSpc>
                          <a:spcPts val="4900"/>
                        </a:lnSpc>
                      </a:pPr>
                      <a:r>
                        <a:rPr lang="en-US" sz="3500" b="1" dirty="0" err="1">
                          <a:solidFill>
                            <a:srgbClr val="FF0000"/>
                          </a:solidFill>
                        </a:rPr>
                        <a:t>Biểu</a:t>
                      </a:r>
                      <a:r>
                        <a:rPr lang="en-US" sz="3500" b="1" dirty="0">
                          <a:solidFill>
                            <a:srgbClr val="FF0000"/>
                          </a:solidFill>
                        </a:rPr>
                        <a:t> </a:t>
                      </a:r>
                      <a:r>
                        <a:rPr lang="en-US" sz="3500" b="1" dirty="0" err="1">
                          <a:solidFill>
                            <a:srgbClr val="FF0000"/>
                          </a:solidFill>
                        </a:rPr>
                        <a:t>hiện</a:t>
                      </a:r>
                      <a:r>
                        <a:rPr lang="en-US" sz="3500" b="1" dirty="0">
                          <a:solidFill>
                            <a:srgbClr val="FF0000"/>
                          </a:solidFill>
                        </a:rPr>
                        <a:t> </a:t>
                      </a:r>
                      <a:r>
                        <a:rPr lang="en-US" sz="3500" b="1" dirty="0" err="1">
                          <a:solidFill>
                            <a:srgbClr val="FF0000"/>
                          </a:solidFill>
                        </a:rPr>
                        <a:t>trong</a:t>
                      </a:r>
                      <a:r>
                        <a:rPr lang="en-US" sz="3500" b="1" dirty="0">
                          <a:solidFill>
                            <a:srgbClr val="FF0000"/>
                          </a:solidFill>
                        </a:rPr>
                        <a:t> </a:t>
                      </a:r>
                      <a:r>
                        <a:rPr lang="en-US" sz="3500" b="1" dirty="0" err="1">
                          <a:solidFill>
                            <a:srgbClr val="FF0000"/>
                          </a:solidFill>
                        </a:rPr>
                        <a:t>văn</a:t>
                      </a:r>
                      <a:r>
                        <a:rPr lang="en-US" sz="3500" b="1" dirty="0">
                          <a:solidFill>
                            <a:srgbClr val="FF0000"/>
                          </a:solidFill>
                        </a:rPr>
                        <a:t> </a:t>
                      </a:r>
                      <a:r>
                        <a:rPr lang="en-US" sz="3500" b="1" dirty="0" err="1">
                          <a:solidFill>
                            <a:srgbClr val="FF0000"/>
                          </a:solidFill>
                        </a:rPr>
                        <a:t>bản</a:t>
                      </a:r>
                      <a:endParaRPr lang="en-US" sz="3500" b="1" dirty="0">
                        <a:solidFill>
                          <a:srgbClr val="FF0000"/>
                        </a:solidFill>
                        <a:latin typeface="Roboto Condensed Bold"/>
                      </a:endParaRPr>
                    </a:p>
                  </a:txBody>
                  <a:tcPr marL="190500" marR="190500" marT="190500" marB="190500" anchor="ctr"/>
                </a:tc>
                <a:extLst>
                  <a:ext uri="{0D108BD9-81ED-4DB2-BD59-A6C34878D82A}">
                    <a16:rowId xmlns:a16="http://schemas.microsoft.com/office/drawing/2014/main" val="10000"/>
                  </a:ext>
                </a:extLst>
              </a:tr>
              <a:tr h="1170051">
                <a:tc>
                  <a:txBody>
                    <a:bodyPr/>
                    <a:lstStyle/>
                    <a:p>
                      <a:pPr algn="ctr">
                        <a:lnSpc>
                          <a:spcPts val="4900"/>
                        </a:lnSpc>
                      </a:pPr>
                      <a:r>
                        <a:rPr lang="en-US" sz="3500" dirty="0" err="1" smtClean="0"/>
                        <a:t>Chủ</a:t>
                      </a:r>
                      <a:r>
                        <a:rPr lang="en-US" sz="3500" baseline="0" dirty="0" smtClean="0"/>
                        <a:t> </a:t>
                      </a:r>
                      <a:r>
                        <a:rPr lang="en-US" sz="3500" baseline="0" dirty="0" err="1" smtClean="0"/>
                        <a:t>thể</a:t>
                      </a:r>
                      <a:r>
                        <a:rPr lang="en-US" sz="3500" baseline="0" dirty="0" smtClean="0"/>
                        <a:t> </a:t>
                      </a:r>
                      <a:r>
                        <a:rPr lang="en-US" sz="3500" baseline="0" dirty="0" err="1" smtClean="0"/>
                        <a:t>trữ</a:t>
                      </a:r>
                      <a:r>
                        <a:rPr lang="en-US" sz="3500" baseline="0" dirty="0" smtClean="0"/>
                        <a:t> </a:t>
                      </a:r>
                      <a:r>
                        <a:rPr lang="en-US" sz="3500" baseline="0" dirty="0" err="1" smtClean="0"/>
                        <a:t>tình</a:t>
                      </a:r>
                      <a:endParaRPr lang="en-US" sz="3500" dirty="0" smtClean="0"/>
                    </a:p>
                    <a:p>
                      <a:pPr algn="ctr">
                        <a:lnSpc>
                          <a:spcPts val="4900"/>
                        </a:lnSpc>
                      </a:pPr>
                      <a:r>
                        <a:rPr lang="en-US" sz="3500" dirty="0" err="1" smtClean="0"/>
                        <a:t>Đối</a:t>
                      </a:r>
                      <a:r>
                        <a:rPr lang="en-US" sz="3500" dirty="0" smtClean="0"/>
                        <a:t> </a:t>
                      </a:r>
                      <a:r>
                        <a:rPr lang="en-US" sz="3500" dirty="0" err="1"/>
                        <a:t>tượng</a:t>
                      </a:r>
                      <a:r>
                        <a:rPr lang="en-US" sz="3500" dirty="0"/>
                        <a:t> </a:t>
                      </a:r>
                      <a:r>
                        <a:rPr lang="en-US" sz="3500" dirty="0" err="1"/>
                        <a:t>trữ</a:t>
                      </a:r>
                      <a:r>
                        <a:rPr lang="en-US" sz="3500" dirty="0"/>
                        <a:t> </a:t>
                      </a:r>
                      <a:r>
                        <a:rPr lang="en-US" sz="3500" dirty="0" err="1"/>
                        <a:t>tình</a:t>
                      </a:r>
                      <a:endParaRPr lang="en-US" sz="3500" dirty="0">
                        <a:solidFill>
                          <a:srgbClr val="5B1010"/>
                        </a:solidFill>
                        <a:latin typeface="Roboto Condensed"/>
                      </a:endParaRPr>
                    </a:p>
                  </a:txBody>
                  <a:tcPr marL="190500" marR="190500" marT="190500" marB="190500" anchor="ctr"/>
                </a:tc>
                <a:tc>
                  <a:txBody>
                    <a:bodyPr/>
                    <a:lstStyle/>
                    <a:p>
                      <a:pPr algn="ctr">
                        <a:lnSpc>
                          <a:spcPts val="4900"/>
                        </a:lnSpc>
                      </a:pPr>
                      <a:endParaRPr lang="en-US" sz="3500" dirty="0">
                        <a:solidFill>
                          <a:srgbClr val="5B1010"/>
                        </a:solidFill>
                        <a:latin typeface="Roboto Condensed"/>
                      </a:endParaRPr>
                    </a:p>
                  </a:txBody>
                  <a:tcPr marL="190500" marR="190500" marT="190500" marB="190500" anchor="ctr"/>
                </a:tc>
                <a:extLst>
                  <a:ext uri="{0D108BD9-81ED-4DB2-BD59-A6C34878D82A}">
                    <a16:rowId xmlns:a16="http://schemas.microsoft.com/office/drawing/2014/main" val="10001"/>
                  </a:ext>
                </a:extLst>
              </a:tr>
              <a:tr h="1170051">
                <a:tc>
                  <a:txBody>
                    <a:bodyPr/>
                    <a:lstStyle/>
                    <a:p>
                      <a:pPr algn="ctr">
                        <a:lnSpc>
                          <a:spcPts val="4900"/>
                        </a:lnSpc>
                      </a:pPr>
                      <a:r>
                        <a:rPr lang="en-US" sz="3500"/>
                        <a:t>Đề tài - Chủ đề</a:t>
                      </a:r>
                      <a:endParaRPr lang="en-US" sz="3500">
                        <a:solidFill>
                          <a:srgbClr val="5B1010"/>
                        </a:solidFill>
                        <a:latin typeface="Roboto Condensed"/>
                      </a:endParaRPr>
                    </a:p>
                  </a:txBody>
                  <a:tcPr marL="190500" marR="190500" marT="190500" marB="190500" anchor="ctr"/>
                </a:tc>
                <a:tc>
                  <a:txBody>
                    <a:bodyPr/>
                    <a:lstStyle/>
                    <a:p>
                      <a:pPr algn="ctr">
                        <a:lnSpc>
                          <a:spcPts val="4900"/>
                        </a:lnSpc>
                      </a:pPr>
                      <a:endParaRPr lang="en-US" sz="3500" dirty="0">
                        <a:solidFill>
                          <a:srgbClr val="5B1010"/>
                        </a:solidFill>
                        <a:latin typeface="Roboto Condensed"/>
                      </a:endParaRPr>
                    </a:p>
                  </a:txBody>
                  <a:tcPr marL="190500" marR="190500" marT="190500" marB="190500" anchor="ctr"/>
                </a:tc>
                <a:extLst>
                  <a:ext uri="{0D108BD9-81ED-4DB2-BD59-A6C34878D82A}">
                    <a16:rowId xmlns:a16="http://schemas.microsoft.com/office/drawing/2014/main" val="10002"/>
                  </a:ext>
                </a:extLst>
              </a:tr>
              <a:tr h="3225546">
                <a:tc>
                  <a:txBody>
                    <a:bodyPr/>
                    <a:lstStyle/>
                    <a:p>
                      <a:pPr algn="ctr">
                        <a:lnSpc>
                          <a:spcPts val="4900"/>
                        </a:lnSpc>
                      </a:pPr>
                      <a:r>
                        <a:rPr lang="en-US" sz="3500" dirty="0" err="1"/>
                        <a:t>Nội</a:t>
                      </a:r>
                      <a:r>
                        <a:rPr lang="en-US" sz="3500" dirty="0"/>
                        <a:t> dung </a:t>
                      </a:r>
                      <a:r>
                        <a:rPr lang="en-US" sz="3500" dirty="0" err="1"/>
                        <a:t>chính</a:t>
                      </a:r>
                      <a:r>
                        <a:rPr lang="en-US" sz="3500" dirty="0"/>
                        <a:t> </a:t>
                      </a:r>
                      <a:r>
                        <a:rPr lang="en-US" sz="3500" dirty="0" err="1"/>
                        <a:t>trong</a:t>
                      </a:r>
                      <a:endParaRPr lang="en-US" sz="3500" dirty="0"/>
                    </a:p>
                    <a:p>
                      <a:pPr algn="ctr">
                        <a:lnSpc>
                          <a:spcPts val="4900"/>
                        </a:lnSpc>
                      </a:pPr>
                      <a:r>
                        <a:rPr lang="en-US" sz="3500" dirty="0"/>
                        <a:t> </a:t>
                      </a:r>
                      <a:r>
                        <a:rPr lang="en-US" sz="3500" dirty="0" err="1"/>
                        <a:t>mỗi</a:t>
                      </a:r>
                      <a:r>
                        <a:rPr lang="en-US" sz="3500" dirty="0"/>
                        <a:t> </a:t>
                      </a:r>
                      <a:r>
                        <a:rPr lang="en-US" sz="3500" dirty="0" err="1"/>
                        <a:t>khổ</a:t>
                      </a:r>
                      <a:endParaRPr lang="en-US" sz="3500" dirty="0">
                        <a:solidFill>
                          <a:srgbClr val="5B1010"/>
                        </a:solidFill>
                        <a:latin typeface="Roboto Condensed"/>
                      </a:endParaRPr>
                    </a:p>
                  </a:txBody>
                  <a:tcPr marL="190500" marR="190500" marT="190500" marB="190500" anchor="ctr"/>
                </a:tc>
                <a:tc>
                  <a:txBody>
                    <a:bodyPr/>
                    <a:lstStyle/>
                    <a:p>
                      <a:pPr marL="755651" lvl="1" indent="-377825">
                        <a:lnSpc>
                          <a:spcPts val="4900"/>
                        </a:lnSpc>
                        <a:buFont typeface="Arial"/>
                        <a:buChar char="•"/>
                      </a:pPr>
                      <a:endParaRPr lang="en-US" sz="3500" dirty="0">
                        <a:solidFill>
                          <a:srgbClr val="5B1010"/>
                        </a:solidFill>
                        <a:latin typeface="Roboto Condensed"/>
                      </a:endParaRPr>
                    </a:p>
                  </a:txBody>
                  <a:tcPr marL="190500" marR="190500" marT="190500" marB="190500" anchor="ctr"/>
                </a:tc>
                <a:extLst>
                  <a:ext uri="{0D108BD9-81ED-4DB2-BD59-A6C34878D82A}">
                    <a16:rowId xmlns:a16="http://schemas.microsoft.com/office/drawing/2014/main" val="10004"/>
                  </a:ext>
                </a:extLst>
              </a:tr>
            </a:tbl>
          </a:graphicData>
        </a:graphic>
      </p:graphicFrame>
      <p:pic>
        <p:nvPicPr>
          <p:cNvPr id="7" name="Picture 7"/>
          <p:cNvPicPr>
            <a:picLocks noChangeAspect="1"/>
          </p:cNvPicPr>
          <p:nvPr/>
        </p:nvPicPr>
        <p:blipFill>
          <a:blip r:embed="rId10"/>
          <a:srcRect/>
          <a:stretch>
            <a:fillRect/>
          </a:stretch>
        </p:blipFill>
        <p:spPr>
          <a:xfrm>
            <a:off x="14433032" y="422720"/>
            <a:ext cx="2258219" cy="1707778"/>
          </a:xfrm>
          <a:prstGeom prst="rect">
            <a:avLst/>
          </a:prstGeom>
        </p:spPr>
      </p:pic>
      <p:sp>
        <p:nvSpPr>
          <p:cNvPr id="8" name="TextBox 8"/>
          <p:cNvSpPr txBox="1"/>
          <p:nvPr/>
        </p:nvSpPr>
        <p:spPr>
          <a:xfrm>
            <a:off x="1396974" y="-400050"/>
            <a:ext cx="8483435" cy="1245490"/>
          </a:xfrm>
          <a:prstGeom prst="rect">
            <a:avLst/>
          </a:prstGeom>
        </p:spPr>
        <p:txBody>
          <a:bodyPr lIns="0" tIns="0" rIns="0" bIns="0" rtlCol="0" anchor="t">
            <a:spAutoFit/>
          </a:bodyPr>
          <a:lstStyle/>
          <a:p>
            <a:pPr>
              <a:lnSpc>
                <a:spcPts val="10735"/>
              </a:lnSpc>
            </a:pPr>
            <a:r>
              <a:rPr lang="en-US" sz="5556" dirty="0">
                <a:solidFill>
                  <a:srgbClr val="FF0000"/>
                </a:solidFill>
                <a:latin typeface="Roboto Condensed Bold"/>
              </a:rPr>
              <a:t>2. </a:t>
            </a:r>
            <a:r>
              <a:rPr lang="en-US" sz="5556" dirty="0" err="1">
                <a:solidFill>
                  <a:srgbClr val="FF0000"/>
                </a:solidFill>
                <a:latin typeface="Roboto Condensed Bold"/>
              </a:rPr>
              <a:t>Khám</a:t>
            </a:r>
            <a:r>
              <a:rPr lang="en-US" sz="5556" dirty="0">
                <a:solidFill>
                  <a:srgbClr val="FF0000"/>
                </a:solidFill>
                <a:latin typeface="Roboto Condensed Bold"/>
              </a:rPr>
              <a:t> </a:t>
            </a:r>
            <a:r>
              <a:rPr lang="en-US" sz="5556" dirty="0" err="1">
                <a:solidFill>
                  <a:srgbClr val="FF0000"/>
                </a:solidFill>
                <a:latin typeface="Roboto Condensed Bold"/>
              </a:rPr>
              <a:t>phá</a:t>
            </a:r>
            <a:r>
              <a:rPr lang="en-US" sz="5556" dirty="0">
                <a:solidFill>
                  <a:srgbClr val="FF0000"/>
                </a:solidFill>
                <a:latin typeface="Roboto Condensed Bold"/>
              </a:rPr>
              <a:t> </a:t>
            </a:r>
            <a:r>
              <a:rPr lang="en-US" sz="5556" dirty="0" err="1">
                <a:solidFill>
                  <a:srgbClr val="FF0000"/>
                </a:solidFill>
                <a:latin typeface="Roboto Condensed Bold"/>
              </a:rPr>
              <a:t>văn</a:t>
            </a:r>
            <a:r>
              <a:rPr lang="en-US" sz="5556" dirty="0">
                <a:solidFill>
                  <a:srgbClr val="FF0000"/>
                </a:solidFill>
                <a:latin typeface="Roboto Condensed Bold"/>
              </a:rPr>
              <a:t> </a:t>
            </a:r>
            <a:r>
              <a:rPr lang="en-US" sz="5556" dirty="0" err="1">
                <a:solidFill>
                  <a:srgbClr val="FF0000"/>
                </a:solidFill>
                <a:latin typeface="Roboto Condensed Bold"/>
              </a:rPr>
              <a:t>bản</a:t>
            </a:r>
            <a:endParaRPr lang="en-US" sz="5556" dirty="0">
              <a:solidFill>
                <a:srgbClr val="FF0000"/>
              </a:solidFill>
              <a:latin typeface="Roboto Condensed Bold"/>
            </a:endParaRPr>
          </a:p>
        </p:txBody>
      </p:sp>
      <p:sp>
        <p:nvSpPr>
          <p:cNvPr id="9" name="TextBox 9"/>
          <p:cNvSpPr txBox="1"/>
          <p:nvPr/>
        </p:nvSpPr>
        <p:spPr>
          <a:xfrm>
            <a:off x="1396974" y="630381"/>
            <a:ext cx="8774906" cy="1000784"/>
          </a:xfrm>
          <a:prstGeom prst="rect">
            <a:avLst/>
          </a:prstGeom>
        </p:spPr>
        <p:txBody>
          <a:bodyPr lIns="0" tIns="0" rIns="0" bIns="0" rtlCol="0" anchor="t">
            <a:spAutoFit/>
          </a:bodyPr>
          <a:lstStyle/>
          <a:p>
            <a:pPr algn="ctr">
              <a:lnSpc>
                <a:spcPts val="8694"/>
              </a:lnSpc>
              <a:spcBef>
                <a:spcPct val="0"/>
              </a:spcBef>
            </a:pPr>
            <a:r>
              <a:rPr lang="en-US" sz="4500">
                <a:solidFill>
                  <a:srgbClr val="FF0000"/>
                </a:solidFill>
                <a:latin typeface="Roboto Condensed Bold"/>
              </a:rPr>
              <a:t>a. Đặc trưng thể loại thơ trong văn bản</a:t>
            </a:r>
          </a:p>
        </p:txBody>
      </p:sp>
      <p:sp>
        <p:nvSpPr>
          <p:cNvPr id="10" name="Hộp Văn bản 1">
            <a:extLst>
              <a:ext uri="{FF2B5EF4-FFF2-40B4-BE49-F238E27FC236}">
                <a16:creationId xmlns:a16="http://schemas.microsoft.com/office/drawing/2014/main" id="{A98DC327-F78B-9A4E-C4D2-C7D0B836466F}"/>
              </a:ext>
            </a:extLst>
          </p:cNvPr>
          <p:cNvSpPr txBox="1"/>
          <p:nvPr/>
        </p:nvSpPr>
        <p:spPr>
          <a:xfrm>
            <a:off x="6446235" y="5946009"/>
            <a:ext cx="11043635" cy="728710"/>
          </a:xfrm>
          <a:prstGeom prst="roundRect">
            <a:avLst/>
          </a:prstGeom>
          <a:noFill/>
          <a:ln w="38100">
            <a:noFill/>
          </a:ln>
        </p:spPr>
        <p:txBody>
          <a:bodyPr wrap="square">
            <a:spAutoFit/>
          </a:bodyPr>
          <a:lstStyle/>
          <a:p>
            <a:pPr marR="182880">
              <a:lnSpc>
                <a:spcPct val="115000"/>
              </a:lnSpc>
            </a:pPr>
            <a:r>
              <a:rPr lang="en-US" sz="3200" dirty="0">
                <a:solidFill>
                  <a:srgbClr val="FF0000"/>
                </a:solidFill>
                <a:effectLst/>
                <a:latin typeface="Times New Roman" panose="02020603050405020304" pitchFamily="18" charset="0"/>
                <a:ea typeface="Calibri" panose="020F0502020204030204" pitchFamily="34" charset="0"/>
              </a:rPr>
              <a:t>+</a:t>
            </a:r>
            <a:r>
              <a:rPr lang="en-US" sz="3200" spc="20" dirty="0">
                <a:solidFill>
                  <a:srgbClr val="FF0000"/>
                </a:solidFill>
                <a:effectLst/>
                <a:latin typeface="Times New Roman" panose="02020603050405020304" pitchFamily="18" charset="0"/>
                <a:ea typeface="Calibri" panose="020F0502020204030204" pitchFamily="34" charset="0"/>
              </a:rPr>
              <a:t> </a:t>
            </a:r>
            <a:r>
              <a:rPr lang="en-US" sz="3200" dirty="0" smtClean="0">
                <a:solidFill>
                  <a:srgbClr val="FF0000"/>
                </a:solidFill>
                <a:effectLst/>
                <a:latin typeface="Times New Roman" panose="02020603050405020304" pitchFamily="18" charset="0"/>
                <a:ea typeface="Calibri" panose="020F0502020204030204" pitchFamily="34" charset="0"/>
              </a:rPr>
              <a:t>2 </a:t>
            </a:r>
            <a:r>
              <a:rPr lang="en-US" sz="3200" dirty="0" err="1">
                <a:solidFill>
                  <a:srgbClr val="FF0000"/>
                </a:solidFill>
                <a:effectLst/>
                <a:latin typeface="Times New Roman" panose="02020603050405020304" pitchFamily="18" charset="0"/>
                <a:ea typeface="Calibri" panose="020F0502020204030204" pitchFamily="34" charset="0"/>
              </a:rPr>
              <a:t>khổ</a:t>
            </a:r>
            <a:r>
              <a:rPr lang="en-US" sz="3200" dirty="0">
                <a:solidFill>
                  <a:srgbClr val="FF0000"/>
                </a:solidFill>
                <a:effectLst/>
                <a:latin typeface="Times New Roman" panose="02020603050405020304" pitchFamily="18" charset="0"/>
                <a:ea typeface="Calibri" panose="020F0502020204030204" pitchFamily="34" charset="0"/>
              </a:rPr>
              <a:t> </a:t>
            </a:r>
            <a:r>
              <a:rPr lang="en-US" sz="3200" spc="-5" dirty="0" err="1">
                <a:solidFill>
                  <a:srgbClr val="FF0000"/>
                </a:solidFill>
                <a:effectLst/>
                <a:latin typeface="Times New Roman" panose="02020603050405020304" pitchFamily="18" charset="0"/>
                <a:ea typeface="Calibri" panose="020F0502020204030204" pitchFamily="34" charset="0"/>
              </a:rPr>
              <a:t>thơ</a:t>
            </a:r>
            <a:r>
              <a:rPr lang="en-US" sz="3200" spc="20" dirty="0">
                <a:solidFill>
                  <a:srgbClr val="FF0000"/>
                </a:solidFill>
                <a:effectLst/>
                <a:latin typeface="Times New Roman" panose="02020603050405020304" pitchFamily="18" charset="0"/>
                <a:ea typeface="Calibri" panose="020F0502020204030204" pitchFamily="34" charset="0"/>
              </a:rPr>
              <a:t> </a:t>
            </a:r>
            <a:r>
              <a:rPr lang="en-US" sz="3200" spc="-5" dirty="0" err="1">
                <a:solidFill>
                  <a:srgbClr val="FF0000"/>
                </a:solidFill>
                <a:effectLst/>
                <a:latin typeface="Times New Roman" panose="02020603050405020304" pitchFamily="18" charset="0"/>
                <a:ea typeface="Calibri" panose="020F0502020204030204" pitchFamily="34" charset="0"/>
              </a:rPr>
              <a:t>đầu</a:t>
            </a:r>
            <a:r>
              <a:rPr lang="en-US" sz="3200" spc="-5" dirty="0">
                <a:solidFill>
                  <a:srgbClr val="FF0000"/>
                </a:solidFill>
                <a:effectLst/>
                <a:latin typeface="Times New Roman" panose="02020603050405020304" pitchFamily="18" charset="0"/>
                <a:ea typeface="Calibri" panose="020F0502020204030204" pitchFamily="34" charset="0"/>
              </a:rPr>
              <a:t>:</a:t>
            </a:r>
            <a:r>
              <a:rPr lang="en-US" sz="3200" spc="20"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Hình</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ảnh</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người</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mẹ</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gắn</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với</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những</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mùa</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quả</a:t>
            </a:r>
            <a:r>
              <a:rPr lang="en-US" sz="3200" b="1" i="1" spc="-5" dirty="0">
                <a:solidFill>
                  <a:srgbClr val="FF0000"/>
                </a:solidFill>
                <a:effectLst/>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1" name="Hộp Văn bản 2">
            <a:extLst>
              <a:ext uri="{FF2B5EF4-FFF2-40B4-BE49-F238E27FC236}">
                <a16:creationId xmlns:a16="http://schemas.microsoft.com/office/drawing/2014/main" id="{4B4E0A2A-7F3A-F549-13AB-5BA82F7B0720}"/>
              </a:ext>
            </a:extLst>
          </p:cNvPr>
          <p:cNvSpPr txBox="1"/>
          <p:nvPr/>
        </p:nvSpPr>
        <p:spPr>
          <a:xfrm>
            <a:off x="6446235" y="7093181"/>
            <a:ext cx="10864885" cy="728710"/>
          </a:xfrm>
          <a:prstGeom prst="roundRect">
            <a:avLst/>
          </a:prstGeom>
          <a:noFill/>
          <a:ln w="38100">
            <a:noFill/>
          </a:ln>
        </p:spPr>
        <p:txBody>
          <a:bodyPr wrap="square">
            <a:spAutoFit/>
          </a:bodyPr>
          <a:lstStyle/>
          <a:p>
            <a:pPr marR="182880">
              <a:lnSpc>
                <a:spcPct val="115000"/>
              </a:lnSpc>
            </a:pPr>
            <a:r>
              <a:rPr lang="en-US" sz="3200" dirty="0">
                <a:solidFill>
                  <a:srgbClr val="FF0000"/>
                </a:solidFill>
                <a:effectLst/>
                <a:latin typeface="Times New Roman" panose="02020603050405020304" pitchFamily="18" charset="0"/>
                <a:ea typeface="Calibri" panose="020F0502020204030204" pitchFamily="34" charset="0"/>
              </a:rPr>
              <a:t>+</a:t>
            </a:r>
            <a:r>
              <a:rPr lang="en-US" sz="3200" spc="100" dirty="0">
                <a:solidFill>
                  <a:srgbClr val="FF0000"/>
                </a:solidFill>
                <a:effectLst/>
                <a:latin typeface="Times New Roman" panose="02020603050405020304" pitchFamily="18" charset="0"/>
                <a:ea typeface="Calibri" panose="020F0502020204030204" pitchFamily="34" charset="0"/>
              </a:rPr>
              <a:t> </a:t>
            </a:r>
            <a:r>
              <a:rPr lang="en-US" sz="3200" dirty="0" err="1" smtClean="0">
                <a:solidFill>
                  <a:srgbClr val="FF0000"/>
                </a:solidFill>
                <a:effectLst/>
                <a:latin typeface="Times New Roman" panose="02020603050405020304" pitchFamily="18" charset="0"/>
                <a:ea typeface="Calibri" panose="020F0502020204030204" pitchFamily="34" charset="0"/>
              </a:rPr>
              <a:t>Khổ</a:t>
            </a:r>
            <a:r>
              <a:rPr lang="en-US" sz="3200" dirty="0" smtClean="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cuối</a:t>
            </a:r>
            <a:r>
              <a:rPr lang="en-US" sz="3200" spc="-5" dirty="0">
                <a:solidFill>
                  <a:srgbClr val="FF0000"/>
                </a:solidFill>
                <a:effectLst/>
                <a:latin typeface="Times New Roman" panose="02020603050405020304" pitchFamily="18" charset="0"/>
                <a:ea typeface="Calibri" panose="020F0502020204030204" pitchFamily="34" charset="0"/>
              </a:rPr>
              <a:t>:</a:t>
            </a:r>
            <a:r>
              <a:rPr lang="en-US" sz="3200" spc="9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Suy</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tư</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của</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người</a:t>
            </a:r>
            <a:r>
              <a:rPr lang="en-US" sz="3200" b="1" i="1" spc="-5" dirty="0">
                <a:solidFill>
                  <a:srgbClr val="FF0000"/>
                </a:solidFill>
                <a:effectLst/>
                <a:latin typeface="Times New Roman" panose="02020603050405020304" pitchFamily="18" charset="0"/>
                <a:ea typeface="Calibri" panose="020F0502020204030204" pitchFamily="34" charset="0"/>
              </a:rPr>
              <a:t> con </a:t>
            </a:r>
            <a:r>
              <a:rPr lang="en-US" sz="3200" b="1" i="1" spc="-5" dirty="0" err="1">
                <a:solidFill>
                  <a:srgbClr val="FF0000"/>
                </a:solidFill>
                <a:effectLst/>
                <a:latin typeface="Times New Roman" panose="02020603050405020304" pitchFamily="18" charset="0"/>
                <a:ea typeface="Calibri" panose="020F0502020204030204" pitchFamily="34" charset="0"/>
              </a:rPr>
              <a:t>về</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mẹ</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và</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những</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mùa</a:t>
            </a:r>
            <a:r>
              <a:rPr lang="en-US" sz="3200" b="1" i="1" spc="-5" dirty="0">
                <a:solidFill>
                  <a:srgbClr val="FF0000"/>
                </a:solidFill>
                <a:effectLst/>
                <a:latin typeface="Times New Roman" panose="02020603050405020304" pitchFamily="18" charset="0"/>
                <a:ea typeface="Calibri" panose="020F0502020204030204" pitchFamily="34" charset="0"/>
              </a:rPr>
              <a:t> </a:t>
            </a:r>
            <a:r>
              <a:rPr lang="en-US" sz="3200" b="1" i="1" spc="-5" dirty="0" err="1">
                <a:solidFill>
                  <a:srgbClr val="FF0000"/>
                </a:solidFill>
                <a:effectLst/>
                <a:latin typeface="Times New Roman" panose="02020603050405020304" pitchFamily="18" charset="0"/>
                <a:ea typeface="Calibri" panose="020F0502020204030204" pitchFamily="34" charset="0"/>
              </a:rPr>
              <a:t>quả</a:t>
            </a:r>
            <a:r>
              <a:rPr lang="en-US" sz="3200" b="1" i="1" spc="-5" dirty="0">
                <a:solidFill>
                  <a:srgbClr val="FF0000"/>
                </a:solidFill>
                <a:effectLst/>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8540519" y="3145032"/>
            <a:ext cx="3338158" cy="671979"/>
          </a:xfrm>
          <a:prstGeom prst="rect">
            <a:avLst/>
          </a:prstGeom>
        </p:spPr>
        <p:txBody>
          <a:bodyPr wrap="none">
            <a:spAutoFit/>
          </a:bodyPr>
          <a:lstStyle/>
          <a:p>
            <a:pPr algn="ctr">
              <a:lnSpc>
                <a:spcPts val="4900"/>
              </a:lnSpc>
            </a:pPr>
            <a:r>
              <a:rPr lang="en-US" sz="3200" b="1" dirty="0" err="1">
                <a:solidFill>
                  <a:srgbClr val="FF0000"/>
                </a:solidFill>
              </a:rPr>
              <a:t>Người</a:t>
            </a:r>
            <a:r>
              <a:rPr lang="en-US" sz="3200" b="1" dirty="0">
                <a:solidFill>
                  <a:srgbClr val="FF0000"/>
                </a:solidFill>
              </a:rPr>
              <a:t> con(</a:t>
            </a:r>
            <a:r>
              <a:rPr lang="en-US" sz="3200" b="1" dirty="0" err="1">
                <a:solidFill>
                  <a:srgbClr val="FF0000"/>
                </a:solidFill>
              </a:rPr>
              <a:t>tác</a:t>
            </a:r>
            <a:r>
              <a:rPr lang="en-US" sz="3200" b="1" dirty="0">
                <a:solidFill>
                  <a:srgbClr val="FF0000"/>
                </a:solidFill>
              </a:rPr>
              <a:t> </a:t>
            </a:r>
            <a:r>
              <a:rPr lang="en-US" sz="3200" b="1" dirty="0" err="1">
                <a:solidFill>
                  <a:srgbClr val="FF0000"/>
                </a:solidFill>
              </a:rPr>
              <a:t>giả</a:t>
            </a:r>
            <a:r>
              <a:rPr lang="en-US" sz="3200" b="1" dirty="0">
                <a:solidFill>
                  <a:srgbClr val="FF0000"/>
                </a:solidFill>
              </a:rPr>
              <a:t>)</a:t>
            </a:r>
          </a:p>
        </p:txBody>
      </p:sp>
      <p:sp>
        <p:nvSpPr>
          <p:cNvPr id="13" name="Rectangle 12"/>
          <p:cNvSpPr/>
          <p:nvPr/>
        </p:nvSpPr>
        <p:spPr>
          <a:xfrm>
            <a:off x="8913816" y="3759823"/>
            <a:ext cx="750526" cy="1349087"/>
          </a:xfrm>
          <a:prstGeom prst="rect">
            <a:avLst/>
          </a:prstGeom>
        </p:spPr>
        <p:txBody>
          <a:bodyPr wrap="none">
            <a:spAutoFit/>
          </a:bodyPr>
          <a:lstStyle/>
          <a:p>
            <a:pPr algn="ctr">
              <a:lnSpc>
                <a:spcPts val="4900"/>
              </a:lnSpc>
            </a:pPr>
            <a:r>
              <a:rPr lang="en-US" sz="3200" b="1" dirty="0" err="1">
                <a:solidFill>
                  <a:srgbClr val="FF0000"/>
                </a:solidFill>
              </a:rPr>
              <a:t>Mẹ</a:t>
            </a:r>
            <a:endParaRPr lang="en-US" sz="3200" b="1" dirty="0">
              <a:solidFill>
                <a:srgbClr val="FF0000"/>
              </a:solidFill>
              <a:latin typeface="Roboto Condensed"/>
            </a:endParaRPr>
          </a:p>
          <a:p>
            <a:pPr algn="ctr">
              <a:lnSpc>
                <a:spcPts val="4900"/>
              </a:lnSpc>
            </a:pPr>
            <a:endParaRPr lang="en-US" sz="3200" b="1" dirty="0">
              <a:solidFill>
                <a:srgbClr val="FF0000"/>
              </a:solidFill>
            </a:endParaRPr>
          </a:p>
        </p:txBody>
      </p:sp>
      <p:sp>
        <p:nvSpPr>
          <p:cNvPr id="14" name="Rectangle 13"/>
          <p:cNvSpPr/>
          <p:nvPr/>
        </p:nvSpPr>
        <p:spPr>
          <a:xfrm>
            <a:off x="7645278" y="4801922"/>
            <a:ext cx="4470262" cy="670696"/>
          </a:xfrm>
          <a:prstGeom prst="rect">
            <a:avLst/>
          </a:prstGeom>
        </p:spPr>
        <p:txBody>
          <a:bodyPr wrap="none">
            <a:spAutoFit/>
          </a:bodyPr>
          <a:lstStyle/>
          <a:p>
            <a:pPr algn="ctr">
              <a:lnSpc>
                <a:spcPts val="4900"/>
              </a:lnSpc>
            </a:pPr>
            <a:r>
              <a:rPr lang="en-US" sz="3200" b="1" dirty="0" err="1">
                <a:solidFill>
                  <a:srgbClr val="FF0000"/>
                </a:solidFill>
              </a:rPr>
              <a:t>Mẹ</a:t>
            </a:r>
            <a:r>
              <a:rPr lang="en-US" sz="3200" b="1" dirty="0">
                <a:solidFill>
                  <a:srgbClr val="FF0000"/>
                </a:solidFill>
              </a:rPr>
              <a:t> - </a:t>
            </a:r>
            <a:r>
              <a:rPr lang="en-US" sz="3200" b="1" dirty="0" err="1">
                <a:solidFill>
                  <a:srgbClr val="FF0000"/>
                </a:solidFill>
              </a:rPr>
              <a:t>Ca</a:t>
            </a:r>
            <a:r>
              <a:rPr lang="en-US" sz="3200" b="1" dirty="0">
                <a:solidFill>
                  <a:srgbClr val="FF0000"/>
                </a:solidFill>
              </a:rPr>
              <a:t> </a:t>
            </a:r>
            <a:r>
              <a:rPr lang="en-US" sz="3200" b="1" dirty="0" err="1">
                <a:solidFill>
                  <a:srgbClr val="FF0000"/>
                </a:solidFill>
              </a:rPr>
              <a:t>ngợi</a:t>
            </a:r>
            <a:r>
              <a:rPr lang="en-US" sz="3200" b="1" dirty="0">
                <a:solidFill>
                  <a:srgbClr val="FF0000"/>
                </a:solidFill>
              </a:rPr>
              <a:t> </a:t>
            </a:r>
            <a:r>
              <a:rPr lang="en-US" sz="3200" b="1" dirty="0" err="1">
                <a:solidFill>
                  <a:srgbClr val="FF0000"/>
                </a:solidFill>
              </a:rPr>
              <a:t>tình</a:t>
            </a:r>
            <a:r>
              <a:rPr lang="en-US" sz="3200" b="1" dirty="0">
                <a:solidFill>
                  <a:srgbClr val="FF0000"/>
                </a:solidFill>
              </a:rPr>
              <a:t> </a:t>
            </a:r>
            <a:r>
              <a:rPr lang="en-US" sz="3200" b="1" dirty="0" err="1">
                <a:solidFill>
                  <a:srgbClr val="FF0000"/>
                </a:solidFill>
              </a:rPr>
              <a:t>mẫu</a:t>
            </a:r>
            <a:r>
              <a:rPr lang="en-US" sz="3200" b="1" dirty="0">
                <a:solidFill>
                  <a:srgbClr val="FF0000"/>
                </a:solidFill>
              </a:rPr>
              <a:t> </a:t>
            </a:r>
            <a:r>
              <a:rPr lang="en-US" sz="3200" b="1" dirty="0" err="1">
                <a:solidFill>
                  <a:srgbClr val="FF0000"/>
                </a:solidFill>
              </a:rPr>
              <a:t>tử</a:t>
            </a:r>
            <a:endParaRPr lang="en-US" sz="3200" b="1" dirty="0">
              <a:solidFill>
                <a:srgbClr val="FF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a:off x="352567" y="1781824"/>
            <a:ext cx="10614181" cy="6714476"/>
            <a:chOff x="0" y="0"/>
            <a:chExt cx="7479931" cy="3773070"/>
          </a:xfrm>
          <a:solidFill>
            <a:schemeClr val="bg1"/>
          </a:solidFill>
        </p:grpSpPr>
        <p:sp>
          <p:nvSpPr>
            <p:cNvPr id="3" name="Freeform 3"/>
            <p:cNvSpPr/>
            <p:nvPr/>
          </p:nvSpPr>
          <p:spPr>
            <a:xfrm>
              <a:off x="8890" y="0"/>
              <a:ext cx="7474851" cy="3773070"/>
            </a:xfrm>
            <a:custGeom>
              <a:avLst/>
              <a:gdLst/>
              <a:ahLst/>
              <a:cxnLst/>
              <a:rect l="l" t="t" r="r" b="b"/>
              <a:pathLst>
                <a:path w="7474851" h="3773070">
                  <a:moveTo>
                    <a:pt x="0" y="0"/>
                  </a:moveTo>
                  <a:lnTo>
                    <a:pt x="0" y="3773070"/>
                  </a:lnTo>
                  <a:lnTo>
                    <a:pt x="7474851" y="3773070"/>
                  </a:lnTo>
                  <a:lnTo>
                    <a:pt x="7474851" y="0"/>
                  </a:lnTo>
                  <a:lnTo>
                    <a:pt x="0" y="0"/>
                  </a:lnTo>
                  <a:lnTo>
                    <a:pt x="0" y="0"/>
                  </a:lnTo>
                  <a:close/>
                  <a:moveTo>
                    <a:pt x="6889381" y="410210"/>
                  </a:moveTo>
                  <a:cubicBezTo>
                    <a:pt x="6983361" y="410210"/>
                    <a:pt x="7060831" y="486410"/>
                    <a:pt x="7060831" y="581660"/>
                  </a:cubicBezTo>
                  <a:cubicBezTo>
                    <a:pt x="7060831" y="676910"/>
                    <a:pt x="6984631" y="753110"/>
                    <a:pt x="6889381" y="753110"/>
                  </a:cubicBezTo>
                  <a:cubicBezTo>
                    <a:pt x="6794131" y="753110"/>
                    <a:pt x="6717931" y="676910"/>
                    <a:pt x="6717931" y="581660"/>
                  </a:cubicBezTo>
                  <a:cubicBezTo>
                    <a:pt x="6717931" y="486410"/>
                    <a:pt x="6795401" y="410210"/>
                    <a:pt x="6889381" y="410210"/>
                  </a:cubicBezTo>
                  <a:close/>
                  <a:moveTo>
                    <a:pt x="572770" y="410210"/>
                  </a:moveTo>
                  <a:cubicBezTo>
                    <a:pt x="666750" y="410210"/>
                    <a:pt x="744220" y="486410"/>
                    <a:pt x="744220" y="581660"/>
                  </a:cubicBezTo>
                  <a:cubicBezTo>
                    <a:pt x="744220" y="676910"/>
                    <a:pt x="668020" y="753110"/>
                    <a:pt x="572770" y="753110"/>
                  </a:cubicBezTo>
                  <a:cubicBezTo>
                    <a:pt x="478790" y="753110"/>
                    <a:pt x="401320" y="676910"/>
                    <a:pt x="401320" y="581660"/>
                  </a:cubicBezTo>
                  <a:cubicBezTo>
                    <a:pt x="401320" y="486410"/>
                    <a:pt x="478790" y="410210"/>
                    <a:pt x="572770" y="410210"/>
                  </a:cubicBezTo>
                  <a:close/>
                  <a:moveTo>
                    <a:pt x="572770" y="3362860"/>
                  </a:moveTo>
                  <a:cubicBezTo>
                    <a:pt x="478790" y="3362860"/>
                    <a:pt x="401320" y="3286660"/>
                    <a:pt x="401320" y="3191410"/>
                  </a:cubicBezTo>
                  <a:cubicBezTo>
                    <a:pt x="401320" y="3097430"/>
                    <a:pt x="477520" y="3019960"/>
                    <a:pt x="572770" y="3019960"/>
                  </a:cubicBezTo>
                  <a:cubicBezTo>
                    <a:pt x="666750" y="3019960"/>
                    <a:pt x="744220" y="3096160"/>
                    <a:pt x="744220" y="3191410"/>
                  </a:cubicBezTo>
                  <a:cubicBezTo>
                    <a:pt x="744220" y="3285391"/>
                    <a:pt x="666750" y="3362860"/>
                    <a:pt x="572770" y="3362860"/>
                  </a:cubicBezTo>
                  <a:close/>
                  <a:moveTo>
                    <a:pt x="6889381" y="3362860"/>
                  </a:moveTo>
                  <a:cubicBezTo>
                    <a:pt x="6795402" y="3362860"/>
                    <a:pt x="6717931" y="3286660"/>
                    <a:pt x="6717931" y="3191410"/>
                  </a:cubicBezTo>
                  <a:cubicBezTo>
                    <a:pt x="6717931" y="3097430"/>
                    <a:pt x="6794131" y="3019960"/>
                    <a:pt x="6889381" y="3019960"/>
                  </a:cubicBezTo>
                  <a:cubicBezTo>
                    <a:pt x="6984631" y="3019960"/>
                    <a:pt x="7060831" y="3096160"/>
                    <a:pt x="7060831" y="3191410"/>
                  </a:cubicBezTo>
                  <a:cubicBezTo>
                    <a:pt x="7060831" y="3285391"/>
                    <a:pt x="6983361" y="3362860"/>
                    <a:pt x="6889381" y="3362860"/>
                  </a:cubicBezTo>
                  <a:close/>
                </a:path>
              </a:pathLst>
            </a:custGeom>
            <a:grpFill/>
          </p:spPr>
        </p:sp>
        <p:sp>
          <p:nvSpPr>
            <p:cNvPr id="4" name="Freeform 4"/>
            <p:cNvSpPr/>
            <p:nvPr/>
          </p:nvSpPr>
          <p:spPr>
            <a:xfrm>
              <a:off x="410210" y="410210"/>
              <a:ext cx="342900" cy="342900"/>
            </a:xfrm>
            <a:custGeom>
              <a:avLst/>
              <a:gdLst/>
              <a:ahLst/>
              <a:cxnLst/>
              <a:rect l="l" t="t" r="r" b="b"/>
              <a:pathLst>
                <a:path w="342900" h="342900">
                  <a:moveTo>
                    <a:pt x="342900" y="171450"/>
                  </a:moveTo>
                  <a:cubicBezTo>
                    <a:pt x="342900" y="265430"/>
                    <a:pt x="266700" y="342900"/>
                    <a:pt x="171450" y="342900"/>
                  </a:cubicBezTo>
                  <a:cubicBezTo>
                    <a:pt x="77470" y="342900"/>
                    <a:pt x="0" y="266700"/>
                    <a:pt x="0" y="171450"/>
                  </a:cubicBezTo>
                  <a:cubicBezTo>
                    <a:pt x="0" y="76200"/>
                    <a:pt x="76200" y="0"/>
                    <a:pt x="171450" y="0"/>
                  </a:cubicBezTo>
                  <a:cubicBezTo>
                    <a:pt x="265430" y="0"/>
                    <a:pt x="342900" y="77470"/>
                    <a:pt x="342900" y="171450"/>
                  </a:cubicBezTo>
                  <a:close/>
                </a:path>
              </a:pathLst>
            </a:custGeom>
            <a:grpFill/>
          </p:spPr>
        </p:sp>
        <p:sp>
          <p:nvSpPr>
            <p:cNvPr id="5" name="Freeform 5"/>
            <p:cNvSpPr/>
            <p:nvPr/>
          </p:nvSpPr>
          <p:spPr>
            <a:xfrm>
              <a:off x="6726821" y="410210"/>
              <a:ext cx="342900" cy="342900"/>
            </a:xfrm>
            <a:custGeom>
              <a:avLst/>
              <a:gdLst/>
              <a:ahLst/>
              <a:cxnLst/>
              <a:rect l="l" t="t" r="r" b="b"/>
              <a:pathLst>
                <a:path w="342900" h="342900">
                  <a:moveTo>
                    <a:pt x="342900" y="171450"/>
                  </a:moveTo>
                  <a:cubicBezTo>
                    <a:pt x="342900" y="265430"/>
                    <a:pt x="266700" y="342900"/>
                    <a:pt x="171450" y="342900"/>
                  </a:cubicBezTo>
                  <a:cubicBezTo>
                    <a:pt x="76200" y="342900"/>
                    <a:pt x="0" y="266700"/>
                    <a:pt x="0" y="171450"/>
                  </a:cubicBezTo>
                  <a:cubicBezTo>
                    <a:pt x="0" y="76200"/>
                    <a:pt x="76200" y="0"/>
                    <a:pt x="171450" y="0"/>
                  </a:cubicBezTo>
                  <a:cubicBezTo>
                    <a:pt x="266700" y="0"/>
                    <a:pt x="342900" y="77470"/>
                    <a:pt x="342900" y="171450"/>
                  </a:cubicBezTo>
                  <a:close/>
                </a:path>
              </a:pathLst>
            </a:custGeom>
            <a:grpFill/>
          </p:spPr>
        </p:sp>
        <p:sp>
          <p:nvSpPr>
            <p:cNvPr id="6" name="Freeform 6"/>
            <p:cNvSpPr/>
            <p:nvPr/>
          </p:nvSpPr>
          <p:spPr>
            <a:xfrm>
              <a:off x="6726821" y="3019960"/>
              <a:ext cx="342900" cy="342900"/>
            </a:xfrm>
            <a:custGeom>
              <a:avLst/>
              <a:gdLst/>
              <a:ahLst/>
              <a:cxnLst/>
              <a:rect l="l" t="t" r="r" b="b"/>
              <a:pathLst>
                <a:path w="342900" h="342900">
                  <a:moveTo>
                    <a:pt x="342900" y="171450"/>
                  </a:moveTo>
                  <a:cubicBezTo>
                    <a:pt x="342900" y="265430"/>
                    <a:pt x="266700" y="342900"/>
                    <a:pt x="171450" y="342900"/>
                  </a:cubicBezTo>
                  <a:cubicBezTo>
                    <a:pt x="76200" y="342900"/>
                    <a:pt x="0" y="266700"/>
                    <a:pt x="0" y="171450"/>
                  </a:cubicBezTo>
                  <a:cubicBezTo>
                    <a:pt x="0" y="77470"/>
                    <a:pt x="76200" y="0"/>
                    <a:pt x="171450" y="0"/>
                  </a:cubicBezTo>
                  <a:cubicBezTo>
                    <a:pt x="266700" y="0"/>
                    <a:pt x="342900" y="77470"/>
                    <a:pt x="342900" y="171450"/>
                  </a:cubicBezTo>
                  <a:close/>
                </a:path>
              </a:pathLst>
            </a:custGeom>
            <a:grpFill/>
          </p:spPr>
        </p:sp>
        <p:sp>
          <p:nvSpPr>
            <p:cNvPr id="7" name="Freeform 7"/>
            <p:cNvSpPr/>
            <p:nvPr/>
          </p:nvSpPr>
          <p:spPr>
            <a:xfrm>
              <a:off x="410210" y="3019960"/>
              <a:ext cx="342900" cy="342900"/>
            </a:xfrm>
            <a:custGeom>
              <a:avLst/>
              <a:gdLst/>
              <a:ahLst/>
              <a:cxnLst/>
              <a:rect l="l" t="t" r="r" b="b"/>
              <a:pathLst>
                <a:path w="342900" h="342900">
                  <a:moveTo>
                    <a:pt x="342900" y="171450"/>
                  </a:moveTo>
                  <a:cubicBezTo>
                    <a:pt x="342900" y="265430"/>
                    <a:pt x="266700" y="342900"/>
                    <a:pt x="171450" y="342900"/>
                  </a:cubicBezTo>
                  <a:cubicBezTo>
                    <a:pt x="77470" y="342900"/>
                    <a:pt x="0" y="266700"/>
                    <a:pt x="0" y="171450"/>
                  </a:cubicBezTo>
                  <a:cubicBezTo>
                    <a:pt x="0" y="77470"/>
                    <a:pt x="76200" y="0"/>
                    <a:pt x="171450" y="0"/>
                  </a:cubicBezTo>
                  <a:cubicBezTo>
                    <a:pt x="265430" y="0"/>
                    <a:pt x="342900" y="77470"/>
                    <a:pt x="342900" y="171450"/>
                  </a:cubicBezTo>
                  <a:close/>
                </a:path>
              </a:pathLst>
            </a:custGeom>
            <a:grpFill/>
          </p:spPr>
        </p:sp>
      </p:grpSp>
      <p:grpSp>
        <p:nvGrpSpPr>
          <p:cNvPr id="11" name="Group 11"/>
          <p:cNvGrpSpPr/>
          <p:nvPr/>
        </p:nvGrpSpPr>
        <p:grpSpPr>
          <a:xfrm>
            <a:off x="13675728" y="9461789"/>
            <a:ext cx="4083609" cy="765917"/>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6CE"/>
            </a:solidFill>
          </p:spPr>
        </p:sp>
      </p:gr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49386" y="-299569"/>
            <a:ext cx="1109951" cy="965657"/>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16600647" y="2701954"/>
            <a:ext cx="522530" cy="541590"/>
          </a:xfrm>
          <a:prstGeom prst="rect">
            <a:avLst/>
          </a:prstGeom>
        </p:spPr>
      </p:pic>
      <p:sp>
        <p:nvSpPr>
          <p:cNvPr id="15" name="TextBox 15"/>
          <p:cNvSpPr txBox="1"/>
          <p:nvPr/>
        </p:nvSpPr>
        <p:spPr>
          <a:xfrm>
            <a:off x="1020571" y="2676850"/>
            <a:ext cx="9589833" cy="5693866"/>
          </a:xfrm>
          <a:prstGeom prst="rect">
            <a:avLst/>
          </a:prstGeom>
        </p:spPr>
        <p:txBody>
          <a:bodyPr wrap="square" lIns="0" tIns="0" rIns="0" bIns="0" rtlCol="0" anchor="t">
            <a:spAutoFit/>
          </a:bodyPr>
          <a:lstStyle/>
          <a:p>
            <a:pPr marL="799267" lvl="1" indent="-399633" algn="just">
              <a:lnSpc>
                <a:spcPts val="7152"/>
              </a:lnSpc>
              <a:spcBef>
                <a:spcPct val="0"/>
              </a:spcBef>
              <a:buFont typeface="Arial"/>
              <a:buChar char="•"/>
            </a:pPr>
            <a:r>
              <a:rPr lang="en-US" sz="4000" dirty="0" err="1">
                <a:solidFill>
                  <a:srgbClr val="5B1010"/>
                </a:solidFill>
                <a:latin typeface="Roboto Condensed"/>
              </a:rPr>
              <a:t>Cảm</a:t>
            </a:r>
            <a:r>
              <a:rPr lang="en-US" sz="4000" dirty="0">
                <a:solidFill>
                  <a:srgbClr val="5B1010"/>
                </a:solidFill>
                <a:latin typeface="Roboto Condensed"/>
              </a:rPr>
              <a:t> </a:t>
            </a:r>
            <a:r>
              <a:rPr lang="en-US" sz="4000" dirty="0" err="1">
                <a:solidFill>
                  <a:srgbClr val="5B1010"/>
                </a:solidFill>
                <a:latin typeface="Roboto Condensed"/>
              </a:rPr>
              <a:t>xúc</a:t>
            </a:r>
            <a:r>
              <a:rPr lang="en-US" sz="4000" dirty="0">
                <a:solidFill>
                  <a:srgbClr val="5B1010"/>
                </a:solidFill>
                <a:latin typeface="Roboto Condensed"/>
              </a:rPr>
              <a:t> </a:t>
            </a:r>
            <a:r>
              <a:rPr lang="en-US" sz="4000" dirty="0" err="1">
                <a:solidFill>
                  <a:srgbClr val="5B1010"/>
                </a:solidFill>
                <a:latin typeface="Roboto Condensed"/>
              </a:rPr>
              <a:t>về</a:t>
            </a:r>
            <a:r>
              <a:rPr lang="en-US" sz="4000" dirty="0">
                <a:solidFill>
                  <a:srgbClr val="5B1010"/>
                </a:solidFill>
                <a:latin typeface="Roboto Condensed"/>
              </a:rPr>
              <a:t> </a:t>
            </a:r>
            <a:r>
              <a:rPr lang="en-US" sz="4000" dirty="0" err="1">
                <a:solidFill>
                  <a:srgbClr val="5B1010"/>
                </a:solidFill>
                <a:latin typeface="Roboto Condensed"/>
              </a:rPr>
              <a:t>hình</a:t>
            </a:r>
            <a:r>
              <a:rPr lang="en-US" sz="4000" dirty="0">
                <a:solidFill>
                  <a:srgbClr val="5B1010"/>
                </a:solidFill>
                <a:latin typeface="Roboto Condensed"/>
              </a:rPr>
              <a:t> </a:t>
            </a:r>
            <a:r>
              <a:rPr lang="en-US" sz="4000" dirty="0" err="1">
                <a:solidFill>
                  <a:srgbClr val="5B1010"/>
                </a:solidFill>
                <a:latin typeface="Roboto Condensed"/>
              </a:rPr>
              <a:t>ảnh</a:t>
            </a:r>
            <a:r>
              <a:rPr lang="en-US" sz="4000" dirty="0">
                <a:solidFill>
                  <a:srgbClr val="5B1010"/>
                </a:solidFill>
                <a:latin typeface="Roboto Condensed"/>
              </a:rPr>
              <a:t> </a:t>
            </a:r>
            <a:r>
              <a:rPr lang="en-US" sz="4000" dirty="0" err="1">
                <a:solidFill>
                  <a:srgbClr val="5B1010"/>
                </a:solidFill>
                <a:latin typeface="Roboto Condensed"/>
              </a:rPr>
              <a:t>mẹ</a:t>
            </a:r>
            <a:r>
              <a:rPr lang="en-US" sz="4000" dirty="0">
                <a:solidFill>
                  <a:srgbClr val="5B1010"/>
                </a:solidFill>
                <a:latin typeface="Roboto Condensed"/>
              </a:rPr>
              <a:t> </a:t>
            </a:r>
            <a:r>
              <a:rPr lang="en-US" sz="4000" dirty="0" err="1">
                <a:solidFill>
                  <a:srgbClr val="5B1010"/>
                </a:solidFill>
                <a:latin typeface="Roboto Condensed"/>
              </a:rPr>
              <a:t>trong</a:t>
            </a:r>
            <a:r>
              <a:rPr lang="en-US" sz="4000" dirty="0">
                <a:solidFill>
                  <a:srgbClr val="5B1010"/>
                </a:solidFill>
                <a:latin typeface="Roboto Condensed"/>
              </a:rPr>
              <a:t> </a:t>
            </a:r>
            <a:r>
              <a:rPr lang="en-US" sz="4000" dirty="0" err="1">
                <a:solidFill>
                  <a:srgbClr val="5B1010"/>
                </a:solidFill>
                <a:latin typeface="Roboto Condensed"/>
              </a:rPr>
              <a:t>bài</a:t>
            </a:r>
            <a:r>
              <a:rPr lang="en-US" sz="4000" dirty="0">
                <a:solidFill>
                  <a:srgbClr val="5B1010"/>
                </a:solidFill>
                <a:latin typeface="Roboto Condensed"/>
              </a:rPr>
              <a:t> </a:t>
            </a:r>
            <a:r>
              <a:rPr lang="en-US" sz="4000" dirty="0" err="1">
                <a:solidFill>
                  <a:srgbClr val="5B1010"/>
                </a:solidFill>
                <a:latin typeface="Roboto Condensed"/>
              </a:rPr>
              <a:t>thơ</a:t>
            </a:r>
            <a:r>
              <a:rPr lang="en-US" sz="4000" dirty="0">
                <a:solidFill>
                  <a:srgbClr val="5B1010"/>
                </a:solidFill>
                <a:latin typeface="Roboto Condensed"/>
              </a:rPr>
              <a:t>: </a:t>
            </a:r>
            <a:r>
              <a:rPr lang="en-US" sz="4000" dirty="0" err="1">
                <a:solidFill>
                  <a:srgbClr val="FF0000"/>
                </a:solidFill>
                <a:latin typeface="Roboto Condensed Bold"/>
              </a:rPr>
              <a:t>Mẹ</a:t>
            </a:r>
            <a:r>
              <a:rPr lang="en-US" sz="4000" dirty="0">
                <a:solidFill>
                  <a:srgbClr val="FF0000"/>
                </a:solidFill>
                <a:latin typeface="Roboto Condensed Bold"/>
              </a:rPr>
              <a:t> </a:t>
            </a:r>
            <a:r>
              <a:rPr lang="en-US" sz="4000" dirty="0" err="1">
                <a:solidFill>
                  <a:srgbClr val="FF0000"/>
                </a:solidFill>
                <a:latin typeface="Roboto Condensed Bold"/>
              </a:rPr>
              <a:t>mang</a:t>
            </a:r>
            <a:r>
              <a:rPr lang="en-US" sz="4000" dirty="0">
                <a:solidFill>
                  <a:srgbClr val="FF0000"/>
                </a:solidFill>
                <a:latin typeface="Roboto Condensed Bold"/>
              </a:rPr>
              <a:t> </a:t>
            </a:r>
            <a:r>
              <a:rPr lang="en-US" sz="4000" dirty="0" err="1">
                <a:solidFill>
                  <a:srgbClr val="FF0000"/>
                </a:solidFill>
                <a:latin typeface="Roboto Condensed Bold"/>
              </a:rPr>
              <a:t>nhiều</a:t>
            </a:r>
            <a:r>
              <a:rPr lang="en-US" sz="4000" dirty="0">
                <a:solidFill>
                  <a:srgbClr val="FF0000"/>
                </a:solidFill>
                <a:latin typeface="Roboto Condensed Bold"/>
              </a:rPr>
              <a:t> </a:t>
            </a:r>
            <a:r>
              <a:rPr lang="en-US" sz="4000" dirty="0" err="1">
                <a:solidFill>
                  <a:srgbClr val="FF0000"/>
                </a:solidFill>
                <a:latin typeface="Roboto Condensed Bold"/>
              </a:rPr>
              <a:t>phẩm</a:t>
            </a:r>
            <a:r>
              <a:rPr lang="en-US" sz="4000" dirty="0">
                <a:solidFill>
                  <a:srgbClr val="FF0000"/>
                </a:solidFill>
                <a:latin typeface="Roboto Condensed Bold"/>
              </a:rPr>
              <a:t> </a:t>
            </a:r>
            <a:r>
              <a:rPr lang="en-US" sz="4000" dirty="0" err="1">
                <a:solidFill>
                  <a:srgbClr val="FF0000"/>
                </a:solidFill>
                <a:latin typeface="Roboto Condensed Bold"/>
              </a:rPr>
              <a:t>chất</a:t>
            </a:r>
            <a:r>
              <a:rPr lang="en-US" sz="4000" dirty="0">
                <a:solidFill>
                  <a:srgbClr val="FF0000"/>
                </a:solidFill>
                <a:latin typeface="Roboto Condensed Bold"/>
              </a:rPr>
              <a:t> </a:t>
            </a:r>
            <a:r>
              <a:rPr lang="en-US" sz="4000" dirty="0" err="1">
                <a:solidFill>
                  <a:srgbClr val="FF0000"/>
                </a:solidFill>
                <a:latin typeface="Roboto Condensed Bold"/>
              </a:rPr>
              <a:t>tốt</a:t>
            </a:r>
            <a:r>
              <a:rPr lang="en-US" sz="4000" dirty="0">
                <a:solidFill>
                  <a:srgbClr val="FF0000"/>
                </a:solidFill>
                <a:latin typeface="Roboto Condensed Bold"/>
              </a:rPr>
              <a:t> </a:t>
            </a:r>
            <a:r>
              <a:rPr lang="en-US" sz="4000" dirty="0" err="1">
                <a:solidFill>
                  <a:srgbClr val="FF0000"/>
                </a:solidFill>
                <a:latin typeface="Roboto Condensed Bold"/>
              </a:rPr>
              <a:t>đẹp</a:t>
            </a:r>
            <a:r>
              <a:rPr lang="en-US" sz="4000" dirty="0">
                <a:solidFill>
                  <a:srgbClr val="FF0000"/>
                </a:solidFill>
                <a:latin typeface="Roboto Condensed Bold"/>
              </a:rPr>
              <a:t>:</a:t>
            </a:r>
          </a:p>
          <a:p>
            <a:pPr algn="just">
              <a:lnSpc>
                <a:spcPts val="5993"/>
              </a:lnSpc>
              <a:spcBef>
                <a:spcPct val="0"/>
              </a:spcBef>
            </a:pPr>
            <a:r>
              <a:rPr lang="en-US" sz="3600" dirty="0">
                <a:solidFill>
                  <a:srgbClr val="5B1010"/>
                </a:solidFill>
                <a:latin typeface="Roboto Condensed"/>
              </a:rPr>
              <a:t>- </a:t>
            </a:r>
            <a:r>
              <a:rPr lang="en-US" sz="3600" dirty="0" err="1">
                <a:solidFill>
                  <a:srgbClr val="5B1010"/>
                </a:solidFill>
                <a:latin typeface="Roboto Condensed"/>
              </a:rPr>
              <a:t>trông</a:t>
            </a:r>
            <a:r>
              <a:rPr lang="en-US" sz="3600" dirty="0">
                <a:solidFill>
                  <a:srgbClr val="5B1010"/>
                </a:solidFill>
                <a:latin typeface="Roboto Condensed"/>
              </a:rPr>
              <a:t> </a:t>
            </a:r>
            <a:r>
              <a:rPr lang="en-US" sz="3600" dirty="0" err="1">
                <a:solidFill>
                  <a:srgbClr val="5B1010"/>
                </a:solidFill>
                <a:latin typeface="Roboto Condensed"/>
              </a:rPr>
              <a:t>chờ</a:t>
            </a:r>
            <a:r>
              <a:rPr lang="en-US" sz="3600" dirty="0">
                <a:solidFill>
                  <a:srgbClr val="5B1010"/>
                </a:solidFill>
                <a:latin typeface="Roboto Condensed"/>
              </a:rPr>
              <a:t> </a:t>
            </a:r>
            <a:r>
              <a:rPr lang="en-US" sz="3600" dirty="0" err="1">
                <a:solidFill>
                  <a:srgbClr val="5B1010"/>
                </a:solidFill>
                <a:latin typeface="Roboto Condensed"/>
              </a:rPr>
              <a:t>thành</a:t>
            </a:r>
            <a:r>
              <a:rPr lang="en-US" sz="3600" dirty="0">
                <a:solidFill>
                  <a:srgbClr val="5B1010"/>
                </a:solidFill>
                <a:latin typeface="Roboto Condensed"/>
              </a:rPr>
              <a:t> </a:t>
            </a:r>
            <a:r>
              <a:rPr lang="en-US" sz="3600" dirty="0" err="1">
                <a:solidFill>
                  <a:srgbClr val="5B1010"/>
                </a:solidFill>
                <a:latin typeface="Roboto Condensed"/>
              </a:rPr>
              <a:t>quả</a:t>
            </a:r>
            <a:r>
              <a:rPr lang="en-US" sz="3600" dirty="0">
                <a:solidFill>
                  <a:srgbClr val="5B1010"/>
                </a:solidFill>
                <a:latin typeface="Roboto Condensed"/>
              </a:rPr>
              <a:t> </a:t>
            </a:r>
            <a:r>
              <a:rPr lang="en-US" sz="3600" dirty="0" err="1">
                <a:solidFill>
                  <a:srgbClr val="5B1010"/>
                </a:solidFill>
                <a:latin typeface="Roboto Condensed"/>
              </a:rPr>
              <a:t>từ</a:t>
            </a:r>
            <a:r>
              <a:rPr lang="en-US" sz="3600" dirty="0">
                <a:solidFill>
                  <a:srgbClr val="5B1010"/>
                </a:solidFill>
                <a:latin typeface="Roboto Condensed"/>
              </a:rPr>
              <a:t> </a:t>
            </a:r>
            <a:r>
              <a:rPr lang="en-US" sz="3600" dirty="0" err="1">
                <a:solidFill>
                  <a:srgbClr val="5B1010"/>
                </a:solidFill>
                <a:latin typeface="Roboto Condensed"/>
              </a:rPr>
              <a:t>chính</a:t>
            </a:r>
            <a:r>
              <a:rPr lang="en-US" sz="3600" dirty="0">
                <a:solidFill>
                  <a:srgbClr val="5B1010"/>
                </a:solidFill>
                <a:latin typeface="Roboto Condensed"/>
              </a:rPr>
              <a:t> </a:t>
            </a:r>
            <a:r>
              <a:rPr lang="en-US" sz="3600" dirty="0" err="1">
                <a:solidFill>
                  <a:srgbClr val="5B1010"/>
                </a:solidFill>
                <a:latin typeface="Roboto Condensed"/>
              </a:rPr>
              <a:t>bàn</a:t>
            </a:r>
            <a:r>
              <a:rPr lang="en-US" sz="3600" dirty="0">
                <a:solidFill>
                  <a:srgbClr val="5B1010"/>
                </a:solidFill>
                <a:latin typeface="Roboto Condensed"/>
              </a:rPr>
              <a:t> </a:t>
            </a:r>
            <a:r>
              <a:rPr lang="en-US" sz="3600" dirty="0" err="1">
                <a:solidFill>
                  <a:srgbClr val="5B1010"/>
                </a:solidFill>
                <a:latin typeface="Roboto Condensed"/>
              </a:rPr>
              <a:t>tay</a:t>
            </a:r>
            <a:r>
              <a:rPr lang="en-US" sz="3600" dirty="0">
                <a:solidFill>
                  <a:srgbClr val="5B1010"/>
                </a:solidFill>
                <a:latin typeface="Roboto Condensed"/>
              </a:rPr>
              <a:t> </a:t>
            </a:r>
            <a:r>
              <a:rPr lang="en-US" sz="3600" dirty="0" err="1">
                <a:solidFill>
                  <a:srgbClr val="5B1010"/>
                </a:solidFill>
                <a:latin typeface="Roboto Condensed"/>
              </a:rPr>
              <a:t>lao</a:t>
            </a:r>
            <a:r>
              <a:rPr lang="en-US" sz="3600" dirty="0">
                <a:solidFill>
                  <a:srgbClr val="5B1010"/>
                </a:solidFill>
                <a:latin typeface="Roboto Condensed"/>
              </a:rPr>
              <a:t> </a:t>
            </a:r>
            <a:r>
              <a:rPr lang="en-US" sz="3600" dirty="0" err="1">
                <a:solidFill>
                  <a:srgbClr val="5B1010"/>
                </a:solidFill>
                <a:latin typeface="Roboto Condensed"/>
              </a:rPr>
              <a:t>động</a:t>
            </a:r>
            <a:r>
              <a:rPr lang="en-US" sz="3600" dirty="0">
                <a:solidFill>
                  <a:srgbClr val="5B1010"/>
                </a:solidFill>
                <a:latin typeface="Roboto Condensed"/>
              </a:rPr>
              <a:t> </a:t>
            </a:r>
            <a:r>
              <a:rPr lang="en-US" sz="3600" dirty="0" err="1">
                <a:solidFill>
                  <a:srgbClr val="5B1010"/>
                </a:solidFill>
                <a:latin typeface="Roboto Condensed"/>
              </a:rPr>
              <a:t>của</a:t>
            </a:r>
            <a:r>
              <a:rPr lang="en-US" sz="3600" dirty="0">
                <a:solidFill>
                  <a:srgbClr val="5B1010"/>
                </a:solidFill>
                <a:latin typeface="Roboto Condensed"/>
              </a:rPr>
              <a:t> </a:t>
            </a:r>
            <a:r>
              <a:rPr lang="en-US" sz="3600" dirty="0" err="1">
                <a:solidFill>
                  <a:srgbClr val="5B1010"/>
                </a:solidFill>
                <a:latin typeface="Roboto Condensed"/>
              </a:rPr>
              <a:t>mình</a:t>
            </a:r>
            <a:r>
              <a:rPr lang="en-US" sz="3600" dirty="0">
                <a:solidFill>
                  <a:srgbClr val="5B1010"/>
                </a:solidFill>
                <a:latin typeface="Roboto Condensed"/>
              </a:rPr>
              <a:t> -&gt; </a:t>
            </a:r>
            <a:r>
              <a:rPr lang="en-US" sz="3600" b="1" dirty="0" err="1">
                <a:solidFill>
                  <a:srgbClr val="FF0000"/>
                </a:solidFill>
                <a:latin typeface="Roboto Condensed"/>
              </a:rPr>
              <a:t>cần</a:t>
            </a:r>
            <a:r>
              <a:rPr lang="en-US" sz="3600" b="1" dirty="0">
                <a:solidFill>
                  <a:srgbClr val="FF0000"/>
                </a:solidFill>
                <a:latin typeface="Roboto Condensed"/>
              </a:rPr>
              <a:t> </a:t>
            </a:r>
            <a:r>
              <a:rPr lang="en-US" sz="3600" b="1" dirty="0" err="1">
                <a:solidFill>
                  <a:srgbClr val="FF0000"/>
                </a:solidFill>
                <a:latin typeface="Roboto Condensed"/>
              </a:rPr>
              <a:t>cù</a:t>
            </a:r>
            <a:r>
              <a:rPr lang="en-US" sz="3600" b="1" dirty="0">
                <a:solidFill>
                  <a:srgbClr val="FF0000"/>
                </a:solidFill>
                <a:latin typeface="Roboto Condensed"/>
              </a:rPr>
              <a:t>, </a:t>
            </a:r>
            <a:r>
              <a:rPr lang="en-US" sz="3600" b="1" dirty="0" err="1">
                <a:solidFill>
                  <a:srgbClr val="FF0000"/>
                </a:solidFill>
                <a:latin typeface="Roboto Condensed"/>
              </a:rPr>
              <a:t>chăm</a:t>
            </a:r>
            <a:r>
              <a:rPr lang="en-US" sz="3600" b="1" dirty="0">
                <a:solidFill>
                  <a:srgbClr val="FF0000"/>
                </a:solidFill>
                <a:latin typeface="Roboto Condensed"/>
              </a:rPr>
              <a:t> </a:t>
            </a:r>
            <a:r>
              <a:rPr lang="en-US" sz="3600" b="1" dirty="0" err="1">
                <a:solidFill>
                  <a:srgbClr val="FF0000"/>
                </a:solidFill>
                <a:latin typeface="Roboto Condensed"/>
              </a:rPr>
              <a:t>chỉ</a:t>
            </a:r>
            <a:r>
              <a:rPr lang="en-US" sz="3600" b="1" dirty="0">
                <a:solidFill>
                  <a:srgbClr val="FF0000"/>
                </a:solidFill>
                <a:latin typeface="Roboto Condensed"/>
              </a:rPr>
              <a:t>, hay lam hay </a:t>
            </a:r>
            <a:r>
              <a:rPr lang="en-US" sz="3600" b="1" dirty="0" err="1">
                <a:solidFill>
                  <a:srgbClr val="FF0000"/>
                </a:solidFill>
                <a:latin typeface="Roboto Condensed"/>
              </a:rPr>
              <a:t>làm</a:t>
            </a:r>
            <a:endParaRPr lang="en-US" sz="3600" b="1" dirty="0">
              <a:solidFill>
                <a:srgbClr val="FF0000"/>
              </a:solidFill>
              <a:latin typeface="Roboto Condensed"/>
            </a:endParaRPr>
          </a:p>
          <a:p>
            <a:pPr algn="just">
              <a:lnSpc>
                <a:spcPts val="5993"/>
              </a:lnSpc>
              <a:spcBef>
                <a:spcPct val="0"/>
              </a:spcBef>
            </a:pPr>
            <a:r>
              <a:rPr lang="en-US" sz="3600" dirty="0">
                <a:solidFill>
                  <a:srgbClr val="5B1010"/>
                </a:solidFill>
                <a:latin typeface="Roboto Condensed"/>
              </a:rPr>
              <a:t>- </a:t>
            </a:r>
            <a:r>
              <a:rPr lang="en-US" sz="3600" b="1" dirty="0" err="1" smtClean="0">
                <a:solidFill>
                  <a:srgbClr val="FF0000"/>
                </a:solidFill>
                <a:latin typeface="Roboto Condensed"/>
              </a:rPr>
              <a:t>Giàu</a:t>
            </a:r>
            <a:r>
              <a:rPr lang="en-US" sz="3600" b="1" dirty="0" smtClean="0">
                <a:solidFill>
                  <a:srgbClr val="FF0000"/>
                </a:solidFill>
                <a:latin typeface="Roboto Condensed"/>
              </a:rPr>
              <a:t> </a:t>
            </a:r>
            <a:r>
              <a:rPr lang="en-US" sz="3600" b="1" dirty="0" err="1" smtClean="0">
                <a:solidFill>
                  <a:srgbClr val="FF0000"/>
                </a:solidFill>
                <a:latin typeface="Roboto Condensed"/>
              </a:rPr>
              <a:t>đức</a:t>
            </a:r>
            <a:r>
              <a:rPr lang="en-US" sz="3600" b="1" dirty="0" smtClean="0">
                <a:solidFill>
                  <a:srgbClr val="FF0000"/>
                </a:solidFill>
                <a:latin typeface="Roboto Condensed"/>
              </a:rPr>
              <a:t> hi </a:t>
            </a:r>
            <a:r>
              <a:rPr lang="en-US" sz="3600" b="1" dirty="0" err="1" smtClean="0">
                <a:solidFill>
                  <a:srgbClr val="FF0000"/>
                </a:solidFill>
                <a:latin typeface="Roboto Condensed"/>
              </a:rPr>
              <a:t>sinh</a:t>
            </a:r>
            <a:r>
              <a:rPr lang="en-US" sz="3600" dirty="0" smtClean="0">
                <a:solidFill>
                  <a:srgbClr val="5B1010"/>
                </a:solidFill>
                <a:latin typeface="Roboto Condensed"/>
              </a:rPr>
              <a:t>: </a:t>
            </a:r>
            <a:r>
              <a:rPr lang="en-US" sz="3600" dirty="0" err="1" smtClean="0">
                <a:solidFill>
                  <a:srgbClr val="5B1010"/>
                </a:solidFill>
                <a:latin typeface="Roboto Condensed"/>
              </a:rPr>
              <a:t>thầm</a:t>
            </a:r>
            <a:r>
              <a:rPr lang="en-US" sz="3600" dirty="0" smtClean="0">
                <a:solidFill>
                  <a:srgbClr val="5B1010"/>
                </a:solidFill>
                <a:latin typeface="Roboto Condensed"/>
              </a:rPr>
              <a:t> </a:t>
            </a:r>
            <a:r>
              <a:rPr lang="en-US" sz="3600" dirty="0" err="1">
                <a:solidFill>
                  <a:srgbClr val="5B1010"/>
                </a:solidFill>
                <a:latin typeface="Roboto Condensed"/>
              </a:rPr>
              <a:t>lặng</a:t>
            </a:r>
            <a:r>
              <a:rPr lang="en-US" sz="3600" dirty="0">
                <a:solidFill>
                  <a:srgbClr val="5B1010"/>
                </a:solidFill>
                <a:latin typeface="Roboto Condensed"/>
              </a:rPr>
              <a:t> </a:t>
            </a:r>
            <a:r>
              <a:rPr lang="en-US" sz="3600" dirty="0" err="1">
                <a:solidFill>
                  <a:srgbClr val="5B1010"/>
                </a:solidFill>
                <a:latin typeface="Roboto Condensed"/>
              </a:rPr>
              <a:t>chịu</a:t>
            </a:r>
            <a:r>
              <a:rPr lang="en-US" sz="3600" dirty="0">
                <a:solidFill>
                  <a:srgbClr val="5B1010"/>
                </a:solidFill>
                <a:latin typeface="Roboto Condensed"/>
              </a:rPr>
              <a:t> </a:t>
            </a:r>
            <a:r>
              <a:rPr lang="en-US" sz="3600" dirty="0" err="1">
                <a:solidFill>
                  <a:srgbClr val="5B1010"/>
                </a:solidFill>
                <a:latin typeface="Roboto Condensed"/>
              </a:rPr>
              <a:t>đựng</a:t>
            </a:r>
            <a:r>
              <a:rPr lang="en-US" sz="3600" dirty="0">
                <a:solidFill>
                  <a:srgbClr val="5B1010"/>
                </a:solidFill>
                <a:latin typeface="Roboto Condensed"/>
              </a:rPr>
              <a:t> </a:t>
            </a:r>
            <a:r>
              <a:rPr lang="en-US" sz="3600" dirty="0" err="1">
                <a:solidFill>
                  <a:srgbClr val="5B1010"/>
                </a:solidFill>
                <a:latin typeface="Roboto Condensed"/>
              </a:rPr>
              <a:t>khó</a:t>
            </a:r>
            <a:r>
              <a:rPr lang="en-US" sz="3600" dirty="0">
                <a:solidFill>
                  <a:srgbClr val="5B1010"/>
                </a:solidFill>
                <a:latin typeface="Roboto Condensed"/>
              </a:rPr>
              <a:t> </a:t>
            </a:r>
            <a:r>
              <a:rPr lang="en-US" sz="3600" dirty="0" err="1">
                <a:solidFill>
                  <a:srgbClr val="5B1010"/>
                </a:solidFill>
                <a:latin typeface="Roboto Condensed"/>
              </a:rPr>
              <a:t>khăn</a:t>
            </a:r>
            <a:r>
              <a:rPr lang="en-US" sz="3600" dirty="0">
                <a:solidFill>
                  <a:srgbClr val="5B1010"/>
                </a:solidFill>
                <a:latin typeface="Roboto Condensed"/>
              </a:rPr>
              <a:t> </a:t>
            </a:r>
            <a:r>
              <a:rPr lang="en-US" sz="3600" dirty="0" err="1">
                <a:solidFill>
                  <a:srgbClr val="5B1010"/>
                </a:solidFill>
                <a:latin typeface="Roboto Condensed"/>
              </a:rPr>
              <a:t>vất</a:t>
            </a:r>
            <a:r>
              <a:rPr lang="en-US" sz="3600" dirty="0">
                <a:solidFill>
                  <a:srgbClr val="5B1010"/>
                </a:solidFill>
                <a:latin typeface="Roboto Condensed"/>
              </a:rPr>
              <a:t> </a:t>
            </a:r>
            <a:r>
              <a:rPr lang="en-US" sz="3600" dirty="0" err="1">
                <a:solidFill>
                  <a:srgbClr val="5B1010"/>
                </a:solidFill>
                <a:latin typeface="Roboto Condensed"/>
              </a:rPr>
              <a:t>vả</a:t>
            </a:r>
            <a:endParaRPr lang="en-US" sz="3600" dirty="0">
              <a:solidFill>
                <a:srgbClr val="5B1010"/>
              </a:solidFill>
              <a:latin typeface="Roboto Condensed"/>
            </a:endParaRPr>
          </a:p>
          <a:p>
            <a:pPr algn="just">
              <a:lnSpc>
                <a:spcPts val="5993"/>
              </a:lnSpc>
              <a:spcBef>
                <a:spcPct val="0"/>
              </a:spcBef>
            </a:pPr>
            <a:r>
              <a:rPr lang="en-US" sz="3600" dirty="0">
                <a:solidFill>
                  <a:srgbClr val="5B1010"/>
                </a:solidFill>
                <a:latin typeface="Roboto Condensed"/>
              </a:rPr>
              <a:t>- </a:t>
            </a:r>
            <a:r>
              <a:rPr lang="en-US" sz="3600" b="1" dirty="0" err="1">
                <a:solidFill>
                  <a:srgbClr val="FF0000"/>
                </a:solidFill>
                <a:latin typeface="Roboto Condensed"/>
              </a:rPr>
              <a:t>yêu</a:t>
            </a:r>
            <a:r>
              <a:rPr lang="en-US" sz="3600" b="1" dirty="0">
                <a:solidFill>
                  <a:srgbClr val="FF0000"/>
                </a:solidFill>
                <a:latin typeface="Roboto Condensed"/>
              </a:rPr>
              <a:t> </a:t>
            </a:r>
            <a:r>
              <a:rPr lang="en-US" sz="3600" b="1" dirty="0" err="1">
                <a:solidFill>
                  <a:srgbClr val="FF0000"/>
                </a:solidFill>
                <a:latin typeface="Roboto Condensed"/>
              </a:rPr>
              <a:t>thương</a:t>
            </a:r>
            <a:r>
              <a:rPr lang="en-US" sz="3600" b="1" dirty="0">
                <a:solidFill>
                  <a:srgbClr val="FF0000"/>
                </a:solidFill>
                <a:latin typeface="Roboto Condensed"/>
              </a:rPr>
              <a:t>, </a:t>
            </a:r>
            <a:r>
              <a:rPr lang="en-US" sz="3600" b="1" dirty="0" err="1">
                <a:solidFill>
                  <a:srgbClr val="FF0000"/>
                </a:solidFill>
                <a:latin typeface="Roboto Condensed"/>
              </a:rPr>
              <a:t>nuôi</a:t>
            </a:r>
            <a:r>
              <a:rPr lang="en-US" sz="3600" b="1" dirty="0">
                <a:solidFill>
                  <a:srgbClr val="FF0000"/>
                </a:solidFill>
                <a:latin typeface="Roboto Condensed"/>
              </a:rPr>
              <a:t> </a:t>
            </a:r>
            <a:r>
              <a:rPr lang="en-US" sz="3600" b="1" dirty="0" err="1">
                <a:solidFill>
                  <a:srgbClr val="FF0000"/>
                </a:solidFill>
                <a:latin typeface="Roboto Condensed"/>
              </a:rPr>
              <a:t>nấng</a:t>
            </a:r>
            <a:r>
              <a:rPr lang="en-US" sz="3600" b="1" dirty="0">
                <a:solidFill>
                  <a:srgbClr val="FF0000"/>
                </a:solidFill>
                <a:latin typeface="Roboto Condensed"/>
              </a:rPr>
              <a:t>, </a:t>
            </a:r>
            <a:r>
              <a:rPr lang="en-US" sz="3600" b="1" dirty="0" err="1">
                <a:solidFill>
                  <a:srgbClr val="FF0000"/>
                </a:solidFill>
                <a:latin typeface="Roboto Condensed"/>
              </a:rPr>
              <a:t>dạy</a:t>
            </a:r>
            <a:r>
              <a:rPr lang="en-US" sz="3600" b="1" dirty="0">
                <a:solidFill>
                  <a:srgbClr val="FF0000"/>
                </a:solidFill>
                <a:latin typeface="Roboto Condensed"/>
              </a:rPr>
              <a:t> </a:t>
            </a:r>
            <a:r>
              <a:rPr lang="en-US" sz="3600" b="1" dirty="0" err="1">
                <a:solidFill>
                  <a:srgbClr val="FF0000"/>
                </a:solidFill>
                <a:latin typeface="Roboto Condensed"/>
              </a:rPr>
              <a:t>dỗ</a:t>
            </a:r>
            <a:r>
              <a:rPr lang="en-US" sz="3600" b="1" dirty="0">
                <a:solidFill>
                  <a:srgbClr val="FF0000"/>
                </a:solidFill>
                <a:latin typeface="Roboto Condensed"/>
              </a:rPr>
              <a:t> </a:t>
            </a:r>
            <a:r>
              <a:rPr lang="en-US" sz="3600" b="1" dirty="0" err="1">
                <a:solidFill>
                  <a:srgbClr val="FF0000"/>
                </a:solidFill>
                <a:latin typeface="Roboto Condensed"/>
              </a:rPr>
              <a:t>các</a:t>
            </a:r>
            <a:r>
              <a:rPr lang="en-US" sz="3600" b="1" dirty="0">
                <a:solidFill>
                  <a:srgbClr val="FF0000"/>
                </a:solidFill>
                <a:latin typeface="Roboto Condensed"/>
              </a:rPr>
              <a:t> con </a:t>
            </a:r>
            <a:r>
              <a:rPr lang="en-US" sz="3600" b="1" dirty="0" err="1">
                <a:solidFill>
                  <a:srgbClr val="FF0000"/>
                </a:solidFill>
                <a:latin typeface="Roboto Condensed"/>
              </a:rPr>
              <a:t>hết</a:t>
            </a:r>
            <a:r>
              <a:rPr lang="en-US" sz="3600" b="1" dirty="0">
                <a:solidFill>
                  <a:srgbClr val="FF0000"/>
                </a:solidFill>
                <a:latin typeface="Roboto Condensed"/>
              </a:rPr>
              <a:t> </a:t>
            </a:r>
            <a:r>
              <a:rPr lang="en-US" sz="3600" b="1" dirty="0" err="1">
                <a:solidFill>
                  <a:srgbClr val="FF0000"/>
                </a:solidFill>
                <a:latin typeface="Roboto Condensed"/>
              </a:rPr>
              <a:t>lòng</a:t>
            </a:r>
            <a:endParaRPr lang="en-US" sz="3600" b="1" dirty="0">
              <a:solidFill>
                <a:srgbClr val="FF0000"/>
              </a:solidFill>
              <a:latin typeface="Roboto Condensed"/>
            </a:endParaRPr>
          </a:p>
        </p:txBody>
      </p:sp>
      <p:grpSp>
        <p:nvGrpSpPr>
          <p:cNvPr id="16" name="Group 16"/>
          <p:cNvGrpSpPr/>
          <p:nvPr/>
        </p:nvGrpSpPr>
        <p:grpSpPr>
          <a:xfrm>
            <a:off x="12909492" y="6529323"/>
            <a:ext cx="3952420" cy="606567"/>
            <a:chOff x="0" y="0"/>
            <a:chExt cx="1040967" cy="159754"/>
          </a:xfrm>
        </p:grpSpPr>
        <p:sp>
          <p:nvSpPr>
            <p:cNvPr id="17" name="Freeform 17"/>
            <p:cNvSpPr/>
            <p:nvPr/>
          </p:nvSpPr>
          <p:spPr>
            <a:xfrm>
              <a:off x="0" y="0"/>
              <a:ext cx="1040966" cy="159754"/>
            </a:xfrm>
            <a:custGeom>
              <a:avLst/>
              <a:gdLst/>
              <a:ahLst/>
              <a:cxnLst/>
              <a:rect l="l" t="t" r="r" b="b"/>
              <a:pathLst>
                <a:path w="1040966" h="159754">
                  <a:moveTo>
                    <a:pt x="79877" y="0"/>
                  </a:moveTo>
                  <a:lnTo>
                    <a:pt x="961089" y="0"/>
                  </a:lnTo>
                  <a:cubicBezTo>
                    <a:pt x="982274" y="0"/>
                    <a:pt x="1002591" y="8416"/>
                    <a:pt x="1017571" y="23395"/>
                  </a:cubicBezTo>
                  <a:cubicBezTo>
                    <a:pt x="1032551" y="38375"/>
                    <a:pt x="1040966" y="58692"/>
                    <a:pt x="1040966" y="79877"/>
                  </a:cubicBezTo>
                  <a:lnTo>
                    <a:pt x="1040966" y="79877"/>
                  </a:lnTo>
                  <a:cubicBezTo>
                    <a:pt x="1040966" y="101062"/>
                    <a:pt x="1032551" y="121379"/>
                    <a:pt x="1017571" y="136359"/>
                  </a:cubicBezTo>
                  <a:cubicBezTo>
                    <a:pt x="1002591" y="151339"/>
                    <a:pt x="982274" y="159754"/>
                    <a:pt x="961089" y="159754"/>
                  </a:cubicBezTo>
                  <a:lnTo>
                    <a:pt x="79877" y="159754"/>
                  </a:lnTo>
                  <a:cubicBezTo>
                    <a:pt x="58692" y="159754"/>
                    <a:pt x="38375" y="151339"/>
                    <a:pt x="23395" y="136359"/>
                  </a:cubicBezTo>
                  <a:cubicBezTo>
                    <a:pt x="8416" y="121379"/>
                    <a:pt x="0" y="101062"/>
                    <a:pt x="0" y="79877"/>
                  </a:cubicBezTo>
                  <a:lnTo>
                    <a:pt x="0" y="79877"/>
                  </a:lnTo>
                  <a:cubicBezTo>
                    <a:pt x="0" y="58692"/>
                    <a:pt x="8416" y="38375"/>
                    <a:pt x="23395" y="23395"/>
                  </a:cubicBezTo>
                  <a:cubicBezTo>
                    <a:pt x="38375" y="8416"/>
                    <a:pt x="58692" y="0"/>
                    <a:pt x="79877" y="0"/>
                  </a:cubicBezTo>
                  <a:close/>
                </a:path>
              </a:pathLst>
            </a:custGeom>
            <a:solidFill>
              <a:srgbClr val="E18989">
                <a:alpha val="58824"/>
              </a:srgbClr>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08593" y="7316865"/>
            <a:ext cx="2750744" cy="2910840"/>
          </a:xfrm>
          <a:prstGeom prst="rect">
            <a:avLst/>
          </a:prstGeom>
        </p:spPr>
      </p:pic>
      <p:sp>
        <p:nvSpPr>
          <p:cNvPr id="20" name="TextBox 20"/>
          <p:cNvSpPr txBox="1"/>
          <p:nvPr/>
        </p:nvSpPr>
        <p:spPr>
          <a:xfrm>
            <a:off x="1304974" y="313664"/>
            <a:ext cx="4968082" cy="1243930"/>
          </a:xfrm>
          <a:prstGeom prst="rect">
            <a:avLst/>
          </a:prstGeom>
        </p:spPr>
        <p:txBody>
          <a:bodyPr lIns="0" tIns="0" rIns="0" bIns="0" rtlCol="0" anchor="t">
            <a:spAutoFit/>
          </a:bodyPr>
          <a:lstStyle/>
          <a:p>
            <a:pPr algn="ctr">
              <a:lnSpc>
                <a:spcPts val="9660"/>
              </a:lnSpc>
              <a:spcBef>
                <a:spcPct val="0"/>
              </a:spcBef>
            </a:pPr>
            <a:r>
              <a:rPr lang="en-US" sz="5000" dirty="0">
                <a:solidFill>
                  <a:srgbClr val="5B1010"/>
                </a:solidFill>
                <a:latin typeface="Roboto Condensed Bold"/>
              </a:rPr>
              <a:t>b</a:t>
            </a:r>
            <a:r>
              <a:rPr lang="en-US" sz="5000" dirty="0" smtClean="0">
                <a:solidFill>
                  <a:srgbClr val="5B1010"/>
                </a:solidFill>
                <a:latin typeface="Roboto Condensed Bold"/>
              </a:rPr>
              <a:t>. </a:t>
            </a:r>
            <a:r>
              <a:rPr lang="en-US" sz="5000" dirty="0" err="1">
                <a:solidFill>
                  <a:srgbClr val="5B1010"/>
                </a:solidFill>
                <a:latin typeface="Roboto Condensed Bold"/>
              </a:rPr>
              <a:t>Cảm</a:t>
            </a:r>
            <a:r>
              <a:rPr lang="en-US" sz="5000" dirty="0">
                <a:solidFill>
                  <a:srgbClr val="5B1010"/>
                </a:solidFill>
                <a:latin typeface="Roboto Condensed Bold"/>
              </a:rPr>
              <a:t> </a:t>
            </a:r>
            <a:r>
              <a:rPr lang="en-US" sz="5000" dirty="0" err="1">
                <a:solidFill>
                  <a:srgbClr val="5B1010"/>
                </a:solidFill>
                <a:latin typeface="Roboto Condensed Bold"/>
              </a:rPr>
              <a:t>xúc</a:t>
            </a:r>
            <a:r>
              <a:rPr lang="en-US" sz="5000" dirty="0">
                <a:solidFill>
                  <a:srgbClr val="5B1010"/>
                </a:solidFill>
                <a:latin typeface="Roboto Condensed Bold"/>
              </a:rPr>
              <a:t> </a:t>
            </a:r>
            <a:r>
              <a:rPr lang="en-US" sz="5000" dirty="0" err="1">
                <a:solidFill>
                  <a:srgbClr val="5B1010"/>
                </a:solidFill>
                <a:latin typeface="Roboto Condensed Bold"/>
              </a:rPr>
              <a:t>trữ</a:t>
            </a:r>
            <a:r>
              <a:rPr lang="en-US" sz="5000" dirty="0">
                <a:solidFill>
                  <a:srgbClr val="5B1010"/>
                </a:solidFill>
                <a:latin typeface="Roboto Condensed Bold"/>
              </a:rPr>
              <a:t> </a:t>
            </a:r>
            <a:r>
              <a:rPr lang="en-US" sz="5000" dirty="0" err="1">
                <a:solidFill>
                  <a:srgbClr val="5B1010"/>
                </a:solidFill>
                <a:latin typeface="Roboto Condensed Bold"/>
              </a:rPr>
              <a:t>tình</a:t>
            </a:r>
            <a:r>
              <a:rPr lang="en-US" sz="5000" dirty="0">
                <a:solidFill>
                  <a:srgbClr val="5B1010"/>
                </a:solidFill>
                <a:latin typeface="Roboto Condensed Bold"/>
              </a:rPr>
              <a:t> </a:t>
            </a:r>
          </a:p>
        </p:txBody>
      </p:sp>
      <p:grpSp>
        <p:nvGrpSpPr>
          <p:cNvPr id="21" name="Group 21"/>
          <p:cNvGrpSpPr/>
          <p:nvPr/>
        </p:nvGrpSpPr>
        <p:grpSpPr>
          <a:xfrm>
            <a:off x="14151431" y="1414138"/>
            <a:ext cx="3052930" cy="579568"/>
            <a:chOff x="0" y="0"/>
            <a:chExt cx="804064" cy="152643"/>
          </a:xfrm>
        </p:grpSpPr>
        <p:sp>
          <p:nvSpPr>
            <p:cNvPr id="22" name="Freeform 22"/>
            <p:cNvSpPr/>
            <p:nvPr/>
          </p:nvSpPr>
          <p:spPr>
            <a:xfrm>
              <a:off x="0" y="0"/>
              <a:ext cx="804064" cy="152643"/>
            </a:xfrm>
            <a:custGeom>
              <a:avLst/>
              <a:gdLst/>
              <a:ahLst/>
              <a:cxnLst/>
              <a:rect l="l" t="t" r="r" b="b"/>
              <a:pathLst>
                <a:path w="804064" h="152643">
                  <a:moveTo>
                    <a:pt x="76322" y="0"/>
                  </a:moveTo>
                  <a:lnTo>
                    <a:pt x="727742" y="0"/>
                  </a:lnTo>
                  <a:cubicBezTo>
                    <a:pt x="769894" y="0"/>
                    <a:pt x="804064" y="34170"/>
                    <a:pt x="804064" y="76322"/>
                  </a:cubicBezTo>
                  <a:lnTo>
                    <a:pt x="804064" y="76322"/>
                  </a:lnTo>
                  <a:cubicBezTo>
                    <a:pt x="804064" y="96563"/>
                    <a:pt x="796023" y="115976"/>
                    <a:pt x="781710" y="130289"/>
                  </a:cubicBezTo>
                  <a:cubicBezTo>
                    <a:pt x="767397" y="144602"/>
                    <a:pt x="747984" y="152643"/>
                    <a:pt x="727742" y="152643"/>
                  </a:cubicBezTo>
                  <a:lnTo>
                    <a:pt x="76322" y="152643"/>
                  </a:lnTo>
                  <a:cubicBezTo>
                    <a:pt x="34170" y="152643"/>
                    <a:pt x="0" y="118473"/>
                    <a:pt x="0" y="76322"/>
                  </a:cubicBezTo>
                  <a:lnTo>
                    <a:pt x="0" y="76322"/>
                  </a:lnTo>
                  <a:cubicBezTo>
                    <a:pt x="0" y="34170"/>
                    <a:pt x="34170" y="0"/>
                    <a:pt x="76322" y="0"/>
                  </a:cubicBezTo>
                  <a:close/>
                </a:path>
              </a:pathLst>
            </a:custGeom>
            <a:solidFill>
              <a:srgbClr val="E18989">
                <a:alpha val="58824"/>
              </a:srgbClr>
            </a:soli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2416724" y="2250219"/>
            <a:ext cx="4068916" cy="571547"/>
            <a:chOff x="0" y="0"/>
            <a:chExt cx="1071649" cy="150531"/>
          </a:xfrm>
        </p:grpSpPr>
        <p:sp>
          <p:nvSpPr>
            <p:cNvPr id="25" name="Freeform 25"/>
            <p:cNvSpPr/>
            <p:nvPr/>
          </p:nvSpPr>
          <p:spPr>
            <a:xfrm>
              <a:off x="0" y="0"/>
              <a:ext cx="1071649" cy="150531"/>
            </a:xfrm>
            <a:custGeom>
              <a:avLst/>
              <a:gdLst/>
              <a:ahLst/>
              <a:cxnLst/>
              <a:rect l="l" t="t" r="r" b="b"/>
              <a:pathLst>
                <a:path w="1071649" h="150531">
                  <a:moveTo>
                    <a:pt x="75265" y="0"/>
                  </a:moveTo>
                  <a:lnTo>
                    <a:pt x="996383" y="0"/>
                  </a:lnTo>
                  <a:cubicBezTo>
                    <a:pt x="1037951" y="0"/>
                    <a:pt x="1071649" y="33697"/>
                    <a:pt x="1071649" y="75265"/>
                  </a:cubicBezTo>
                  <a:lnTo>
                    <a:pt x="1071649" y="75265"/>
                  </a:lnTo>
                  <a:cubicBezTo>
                    <a:pt x="1071649" y="116833"/>
                    <a:pt x="1037951" y="150531"/>
                    <a:pt x="996383" y="150531"/>
                  </a:cubicBezTo>
                  <a:lnTo>
                    <a:pt x="75265" y="150531"/>
                  </a:lnTo>
                  <a:cubicBezTo>
                    <a:pt x="33697" y="150531"/>
                    <a:pt x="0" y="116833"/>
                    <a:pt x="0" y="75265"/>
                  </a:cubicBezTo>
                  <a:lnTo>
                    <a:pt x="0" y="75265"/>
                  </a:lnTo>
                  <a:cubicBezTo>
                    <a:pt x="0" y="33697"/>
                    <a:pt x="33697" y="0"/>
                    <a:pt x="75265" y="0"/>
                  </a:cubicBezTo>
                  <a:close/>
                </a:path>
              </a:pathLst>
            </a:custGeom>
            <a:solidFill>
              <a:srgbClr val="E18989">
                <a:alpha val="58824"/>
              </a:srgbClr>
            </a:solidFill>
          </p:spPr>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11387375" y="427964"/>
            <a:ext cx="6029513" cy="3064825"/>
          </a:xfrm>
          <a:prstGeom prst="rect">
            <a:avLst/>
          </a:prstGeom>
        </p:spPr>
        <p:txBody>
          <a:bodyPr lIns="0" tIns="0" rIns="0" bIns="0" rtlCol="0" anchor="t">
            <a:spAutoFit/>
          </a:bodyPr>
          <a:lstStyle/>
          <a:p>
            <a:pPr>
              <a:lnSpc>
                <a:spcPts val="6182"/>
              </a:lnSpc>
            </a:pPr>
            <a:r>
              <a:rPr lang="en-US" sz="3200">
                <a:solidFill>
                  <a:srgbClr val="5B1010"/>
                </a:solidFill>
                <a:latin typeface="Roboto Condensed"/>
              </a:rPr>
              <a:t>Những mùa quả mẹ tôi hái được</a:t>
            </a:r>
          </a:p>
          <a:p>
            <a:pPr>
              <a:lnSpc>
                <a:spcPts val="6182"/>
              </a:lnSpc>
            </a:pPr>
            <a:r>
              <a:rPr lang="en-US" sz="3200">
                <a:solidFill>
                  <a:srgbClr val="5B1010"/>
                </a:solidFill>
                <a:latin typeface="Roboto Condensed"/>
              </a:rPr>
              <a:t>Mẹ vẫn trông vào tay mẹ vun trồng</a:t>
            </a:r>
          </a:p>
          <a:p>
            <a:pPr>
              <a:lnSpc>
                <a:spcPts val="6182"/>
              </a:lnSpc>
            </a:pPr>
            <a:r>
              <a:rPr lang="en-US" sz="3200">
                <a:solidFill>
                  <a:srgbClr val="5B1010"/>
                </a:solidFill>
                <a:latin typeface="Roboto Condensed"/>
              </a:rPr>
              <a:t>Những mùa quả lặn rồi lại mọc</a:t>
            </a:r>
          </a:p>
          <a:p>
            <a:pPr>
              <a:lnSpc>
                <a:spcPts val="6182"/>
              </a:lnSpc>
            </a:pPr>
            <a:r>
              <a:rPr lang="en-US" sz="3200">
                <a:solidFill>
                  <a:srgbClr val="5B1010"/>
                </a:solidFill>
                <a:latin typeface="Roboto Condensed"/>
              </a:rPr>
              <a:t>Như mặt trời, khi như mặt trăng.</a:t>
            </a:r>
          </a:p>
        </p:txBody>
      </p:sp>
      <p:grpSp>
        <p:nvGrpSpPr>
          <p:cNvPr id="28" name="Group 28"/>
          <p:cNvGrpSpPr/>
          <p:nvPr/>
        </p:nvGrpSpPr>
        <p:grpSpPr>
          <a:xfrm>
            <a:off x="14219084" y="5781819"/>
            <a:ext cx="2985278" cy="571015"/>
            <a:chOff x="0" y="0"/>
            <a:chExt cx="786246" cy="150391"/>
          </a:xfrm>
        </p:grpSpPr>
        <p:sp>
          <p:nvSpPr>
            <p:cNvPr id="29" name="Freeform 29"/>
            <p:cNvSpPr/>
            <p:nvPr/>
          </p:nvSpPr>
          <p:spPr>
            <a:xfrm>
              <a:off x="0" y="0"/>
              <a:ext cx="786246" cy="150391"/>
            </a:xfrm>
            <a:custGeom>
              <a:avLst/>
              <a:gdLst/>
              <a:ahLst/>
              <a:cxnLst/>
              <a:rect l="l" t="t" r="r" b="b"/>
              <a:pathLst>
                <a:path w="786246" h="150391">
                  <a:moveTo>
                    <a:pt x="75195" y="0"/>
                  </a:moveTo>
                  <a:lnTo>
                    <a:pt x="711051" y="0"/>
                  </a:lnTo>
                  <a:cubicBezTo>
                    <a:pt x="730994" y="0"/>
                    <a:pt x="750120" y="7922"/>
                    <a:pt x="764222" y="22024"/>
                  </a:cubicBezTo>
                  <a:cubicBezTo>
                    <a:pt x="778324" y="36126"/>
                    <a:pt x="786246" y="55252"/>
                    <a:pt x="786246" y="75195"/>
                  </a:cubicBezTo>
                  <a:lnTo>
                    <a:pt x="786246" y="75195"/>
                  </a:lnTo>
                  <a:cubicBezTo>
                    <a:pt x="786246" y="95138"/>
                    <a:pt x="778324" y="114265"/>
                    <a:pt x="764222" y="128366"/>
                  </a:cubicBezTo>
                  <a:cubicBezTo>
                    <a:pt x="750120" y="142468"/>
                    <a:pt x="730994" y="150391"/>
                    <a:pt x="711051" y="150391"/>
                  </a:cubicBezTo>
                  <a:lnTo>
                    <a:pt x="75195" y="150391"/>
                  </a:lnTo>
                  <a:cubicBezTo>
                    <a:pt x="55252" y="150391"/>
                    <a:pt x="36126" y="142468"/>
                    <a:pt x="22024" y="128366"/>
                  </a:cubicBezTo>
                  <a:cubicBezTo>
                    <a:pt x="7922" y="114265"/>
                    <a:pt x="0" y="95138"/>
                    <a:pt x="0" y="75195"/>
                  </a:cubicBezTo>
                  <a:lnTo>
                    <a:pt x="0" y="75195"/>
                  </a:lnTo>
                  <a:cubicBezTo>
                    <a:pt x="0" y="55252"/>
                    <a:pt x="7922" y="36126"/>
                    <a:pt x="22024" y="22024"/>
                  </a:cubicBezTo>
                  <a:cubicBezTo>
                    <a:pt x="36126" y="7922"/>
                    <a:pt x="55252" y="0"/>
                    <a:pt x="75195" y="0"/>
                  </a:cubicBezTo>
                  <a:close/>
                </a:path>
              </a:pathLst>
            </a:custGeom>
            <a:solidFill>
              <a:srgbClr val="E18989">
                <a:alpha val="58824"/>
              </a:srgbClr>
            </a:solidFill>
          </p:spPr>
        </p:sp>
        <p:sp>
          <p:nvSpPr>
            <p:cNvPr id="30" name="TextBox 3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3393063" y="4263451"/>
            <a:ext cx="2985278" cy="571015"/>
            <a:chOff x="0" y="0"/>
            <a:chExt cx="786246" cy="150391"/>
          </a:xfrm>
        </p:grpSpPr>
        <p:sp>
          <p:nvSpPr>
            <p:cNvPr id="32" name="Freeform 32"/>
            <p:cNvSpPr/>
            <p:nvPr/>
          </p:nvSpPr>
          <p:spPr>
            <a:xfrm>
              <a:off x="0" y="0"/>
              <a:ext cx="786246" cy="150391"/>
            </a:xfrm>
            <a:custGeom>
              <a:avLst/>
              <a:gdLst/>
              <a:ahLst/>
              <a:cxnLst/>
              <a:rect l="l" t="t" r="r" b="b"/>
              <a:pathLst>
                <a:path w="786246" h="150391">
                  <a:moveTo>
                    <a:pt x="75195" y="0"/>
                  </a:moveTo>
                  <a:lnTo>
                    <a:pt x="711051" y="0"/>
                  </a:lnTo>
                  <a:cubicBezTo>
                    <a:pt x="730994" y="0"/>
                    <a:pt x="750120" y="7922"/>
                    <a:pt x="764222" y="22024"/>
                  </a:cubicBezTo>
                  <a:cubicBezTo>
                    <a:pt x="778324" y="36126"/>
                    <a:pt x="786246" y="55252"/>
                    <a:pt x="786246" y="75195"/>
                  </a:cubicBezTo>
                  <a:lnTo>
                    <a:pt x="786246" y="75195"/>
                  </a:lnTo>
                  <a:cubicBezTo>
                    <a:pt x="786246" y="95138"/>
                    <a:pt x="778324" y="114265"/>
                    <a:pt x="764222" y="128366"/>
                  </a:cubicBezTo>
                  <a:cubicBezTo>
                    <a:pt x="750120" y="142468"/>
                    <a:pt x="730994" y="150391"/>
                    <a:pt x="711051" y="150391"/>
                  </a:cubicBezTo>
                  <a:lnTo>
                    <a:pt x="75195" y="150391"/>
                  </a:lnTo>
                  <a:cubicBezTo>
                    <a:pt x="55252" y="150391"/>
                    <a:pt x="36126" y="142468"/>
                    <a:pt x="22024" y="128366"/>
                  </a:cubicBezTo>
                  <a:cubicBezTo>
                    <a:pt x="7922" y="114265"/>
                    <a:pt x="0" y="95138"/>
                    <a:pt x="0" y="75195"/>
                  </a:cubicBezTo>
                  <a:lnTo>
                    <a:pt x="0" y="75195"/>
                  </a:lnTo>
                  <a:cubicBezTo>
                    <a:pt x="0" y="55252"/>
                    <a:pt x="7922" y="36126"/>
                    <a:pt x="22024" y="22024"/>
                  </a:cubicBezTo>
                  <a:cubicBezTo>
                    <a:pt x="36126" y="7922"/>
                    <a:pt x="55252" y="0"/>
                    <a:pt x="75195" y="0"/>
                  </a:cubicBezTo>
                  <a:close/>
                </a:path>
              </a:pathLst>
            </a:custGeom>
            <a:solidFill>
              <a:srgbClr val="E18989">
                <a:alpha val="58824"/>
              </a:srgbClr>
            </a:solidFill>
          </p:spPr>
        </p:sp>
        <p:sp>
          <p:nvSpPr>
            <p:cNvPr id="33" name="TextBox 3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11436425" y="4025326"/>
            <a:ext cx="6029513" cy="3845875"/>
          </a:xfrm>
          <a:prstGeom prst="rect">
            <a:avLst/>
          </a:prstGeom>
        </p:spPr>
        <p:txBody>
          <a:bodyPr lIns="0" tIns="0" rIns="0" bIns="0" rtlCol="0" anchor="t">
            <a:spAutoFit/>
          </a:bodyPr>
          <a:lstStyle/>
          <a:p>
            <a:pPr>
              <a:lnSpc>
                <a:spcPts val="6182"/>
              </a:lnSpc>
            </a:pPr>
            <a:r>
              <a:rPr lang="en-US" sz="3200">
                <a:solidFill>
                  <a:srgbClr val="5B1010"/>
                </a:solidFill>
                <a:latin typeface="Roboto Condensed"/>
              </a:rPr>
              <a:t>Lũ chúng tôi từ tay mẹ lớn lên</a:t>
            </a:r>
          </a:p>
          <a:p>
            <a:pPr>
              <a:lnSpc>
                <a:spcPts val="6182"/>
              </a:lnSpc>
            </a:pPr>
            <a:r>
              <a:rPr lang="en-US" sz="3200">
                <a:solidFill>
                  <a:srgbClr val="5B1010"/>
                </a:solidFill>
                <a:latin typeface="Roboto Condensed"/>
              </a:rPr>
              <a:t>Còn những bí và bầu thì lớn xuống</a:t>
            </a:r>
          </a:p>
          <a:p>
            <a:pPr>
              <a:lnSpc>
                <a:spcPts val="6182"/>
              </a:lnSpc>
            </a:pPr>
            <a:r>
              <a:rPr lang="en-US" sz="3200">
                <a:solidFill>
                  <a:srgbClr val="5B1010"/>
                </a:solidFill>
                <a:latin typeface="Roboto Condensed"/>
              </a:rPr>
              <a:t>Chúng mang dáng giọt mồ hôi mặn</a:t>
            </a:r>
          </a:p>
          <a:p>
            <a:pPr>
              <a:lnSpc>
                <a:spcPts val="6182"/>
              </a:lnSpc>
            </a:pPr>
            <a:r>
              <a:rPr lang="en-US" sz="3200">
                <a:solidFill>
                  <a:srgbClr val="5B1010"/>
                </a:solidFill>
                <a:latin typeface="Roboto Condensed"/>
              </a:rPr>
              <a:t>Rỏ xuống lòng thầm lặng mẹ tôi.</a:t>
            </a:r>
          </a:p>
          <a:p>
            <a:pPr>
              <a:lnSpc>
                <a:spcPts val="6182"/>
              </a:lnSpc>
            </a:pPr>
            <a:endParaRPr lang="en-US" sz="3200">
              <a:solidFill>
                <a:srgbClr val="5B1010"/>
              </a:solidFill>
              <a:latin typeface="Roboto Condensed"/>
            </a:endParaRPr>
          </a:p>
        </p:txBody>
      </p:sp>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5658" y="9461789"/>
            <a:ext cx="815477" cy="709465"/>
          </a:xfrm>
          <a:prstGeom prst="rect">
            <a:avLst/>
          </a:prstGeom>
        </p:spPr>
      </p:pic>
      <p:pic>
        <p:nvPicPr>
          <p:cNvPr id="36" name="Picture 3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9016886"/>
            <a:ext cx="433818" cy="377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Effect transition="in" filter="fade">
                                      <p:cBhvr>
                                        <p:cTn id="13" dur="1000"/>
                                        <p:tgtEl>
                                          <p:spTgt spid="15">
                                            <p:txEl>
                                              <p:pRg st="1" end="1"/>
                                            </p:txEl>
                                          </p:spTgt>
                                        </p:tgtEl>
                                      </p:cBhvr>
                                    </p:animEffect>
                                    <p:anim calcmode="lin" valueType="num">
                                      <p:cBhvr>
                                        <p:cTn id="1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wipe(down)">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barn(inVertical)">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a:off x="352567" y="1580488"/>
            <a:ext cx="10865441" cy="8706512"/>
            <a:chOff x="0" y="0"/>
            <a:chExt cx="7479931" cy="5993692"/>
          </a:xfrm>
        </p:grpSpPr>
        <p:sp>
          <p:nvSpPr>
            <p:cNvPr id="3" name="Freeform 3"/>
            <p:cNvSpPr/>
            <p:nvPr/>
          </p:nvSpPr>
          <p:spPr>
            <a:xfrm>
              <a:off x="8890" y="0"/>
              <a:ext cx="7474851" cy="5993692"/>
            </a:xfrm>
            <a:custGeom>
              <a:avLst/>
              <a:gdLst/>
              <a:ahLst/>
              <a:cxnLst/>
              <a:rect l="l" t="t" r="r" b="b"/>
              <a:pathLst>
                <a:path w="7474851" h="5993692">
                  <a:moveTo>
                    <a:pt x="0" y="0"/>
                  </a:moveTo>
                  <a:lnTo>
                    <a:pt x="0" y="5993692"/>
                  </a:lnTo>
                  <a:lnTo>
                    <a:pt x="7474851" y="5993692"/>
                  </a:lnTo>
                  <a:lnTo>
                    <a:pt x="7474851" y="0"/>
                  </a:lnTo>
                  <a:lnTo>
                    <a:pt x="0" y="0"/>
                  </a:lnTo>
                  <a:lnTo>
                    <a:pt x="0" y="0"/>
                  </a:lnTo>
                  <a:close/>
                  <a:moveTo>
                    <a:pt x="6889381" y="410210"/>
                  </a:moveTo>
                  <a:cubicBezTo>
                    <a:pt x="6983361" y="410210"/>
                    <a:pt x="7060831" y="486410"/>
                    <a:pt x="7060831" y="581660"/>
                  </a:cubicBezTo>
                  <a:cubicBezTo>
                    <a:pt x="7060831" y="676910"/>
                    <a:pt x="6984631" y="753110"/>
                    <a:pt x="6889381" y="753110"/>
                  </a:cubicBezTo>
                  <a:cubicBezTo>
                    <a:pt x="6794131" y="753110"/>
                    <a:pt x="6717931" y="676910"/>
                    <a:pt x="6717931" y="581660"/>
                  </a:cubicBezTo>
                  <a:cubicBezTo>
                    <a:pt x="6717931" y="486410"/>
                    <a:pt x="6795401" y="410210"/>
                    <a:pt x="6889381" y="410210"/>
                  </a:cubicBezTo>
                  <a:close/>
                  <a:moveTo>
                    <a:pt x="572770" y="410210"/>
                  </a:moveTo>
                  <a:cubicBezTo>
                    <a:pt x="666750" y="410210"/>
                    <a:pt x="744220" y="486410"/>
                    <a:pt x="744220" y="581660"/>
                  </a:cubicBezTo>
                  <a:cubicBezTo>
                    <a:pt x="744220" y="676910"/>
                    <a:pt x="668020" y="753110"/>
                    <a:pt x="572770" y="753110"/>
                  </a:cubicBezTo>
                  <a:cubicBezTo>
                    <a:pt x="478790" y="753110"/>
                    <a:pt x="401320" y="676910"/>
                    <a:pt x="401320" y="581660"/>
                  </a:cubicBezTo>
                  <a:cubicBezTo>
                    <a:pt x="401320" y="486410"/>
                    <a:pt x="478790" y="410210"/>
                    <a:pt x="572770" y="410210"/>
                  </a:cubicBezTo>
                  <a:close/>
                  <a:moveTo>
                    <a:pt x="572770" y="5583482"/>
                  </a:moveTo>
                  <a:cubicBezTo>
                    <a:pt x="478790" y="5583482"/>
                    <a:pt x="401320" y="5507282"/>
                    <a:pt x="401320" y="5412032"/>
                  </a:cubicBezTo>
                  <a:cubicBezTo>
                    <a:pt x="401320" y="5318052"/>
                    <a:pt x="477520" y="5240582"/>
                    <a:pt x="572770" y="5240582"/>
                  </a:cubicBezTo>
                  <a:cubicBezTo>
                    <a:pt x="666750" y="5240582"/>
                    <a:pt x="744220" y="5316782"/>
                    <a:pt x="744220" y="5412032"/>
                  </a:cubicBezTo>
                  <a:cubicBezTo>
                    <a:pt x="744220" y="5506012"/>
                    <a:pt x="666750" y="5583482"/>
                    <a:pt x="572770" y="5583482"/>
                  </a:cubicBezTo>
                  <a:close/>
                  <a:moveTo>
                    <a:pt x="6889381" y="5583482"/>
                  </a:moveTo>
                  <a:cubicBezTo>
                    <a:pt x="6795402" y="5583482"/>
                    <a:pt x="6717931" y="5507282"/>
                    <a:pt x="6717931" y="5412032"/>
                  </a:cubicBezTo>
                  <a:cubicBezTo>
                    <a:pt x="6717931" y="5318052"/>
                    <a:pt x="6794131" y="5240582"/>
                    <a:pt x="6889381" y="5240582"/>
                  </a:cubicBezTo>
                  <a:cubicBezTo>
                    <a:pt x="6984631" y="5240582"/>
                    <a:pt x="7060831" y="5316782"/>
                    <a:pt x="7060831" y="5412032"/>
                  </a:cubicBezTo>
                  <a:cubicBezTo>
                    <a:pt x="7060831" y="5506012"/>
                    <a:pt x="6983361" y="5583482"/>
                    <a:pt x="6889381" y="5583482"/>
                  </a:cubicBezTo>
                  <a:close/>
                </a:path>
              </a:pathLst>
            </a:custGeom>
            <a:solidFill>
              <a:srgbClr val="FFD6CE"/>
            </a:solidFill>
          </p:spPr>
        </p:sp>
        <p:sp>
          <p:nvSpPr>
            <p:cNvPr id="4" name="Freeform 4"/>
            <p:cNvSpPr/>
            <p:nvPr/>
          </p:nvSpPr>
          <p:spPr>
            <a:xfrm>
              <a:off x="410210" y="410210"/>
              <a:ext cx="342900" cy="342900"/>
            </a:xfrm>
            <a:custGeom>
              <a:avLst/>
              <a:gdLst/>
              <a:ahLst/>
              <a:cxnLst/>
              <a:rect l="l" t="t" r="r" b="b"/>
              <a:pathLst>
                <a:path w="342900" h="342900">
                  <a:moveTo>
                    <a:pt x="342900" y="171450"/>
                  </a:moveTo>
                  <a:cubicBezTo>
                    <a:pt x="342900" y="265430"/>
                    <a:pt x="266700" y="342900"/>
                    <a:pt x="171450" y="342900"/>
                  </a:cubicBezTo>
                  <a:cubicBezTo>
                    <a:pt x="77470" y="342900"/>
                    <a:pt x="0" y="266700"/>
                    <a:pt x="0" y="171450"/>
                  </a:cubicBezTo>
                  <a:cubicBezTo>
                    <a:pt x="0" y="76200"/>
                    <a:pt x="76200" y="0"/>
                    <a:pt x="171450" y="0"/>
                  </a:cubicBezTo>
                  <a:cubicBezTo>
                    <a:pt x="265430" y="0"/>
                    <a:pt x="342900" y="77470"/>
                    <a:pt x="342900" y="171450"/>
                  </a:cubicBezTo>
                  <a:close/>
                </a:path>
              </a:pathLst>
            </a:custGeom>
            <a:solidFill>
              <a:srgbClr val="E18989"/>
            </a:solidFill>
          </p:spPr>
        </p:sp>
        <p:sp>
          <p:nvSpPr>
            <p:cNvPr id="5" name="Freeform 5"/>
            <p:cNvSpPr/>
            <p:nvPr/>
          </p:nvSpPr>
          <p:spPr>
            <a:xfrm>
              <a:off x="6726821" y="410210"/>
              <a:ext cx="342900" cy="342900"/>
            </a:xfrm>
            <a:custGeom>
              <a:avLst/>
              <a:gdLst/>
              <a:ahLst/>
              <a:cxnLst/>
              <a:rect l="l" t="t" r="r" b="b"/>
              <a:pathLst>
                <a:path w="342900" h="342900">
                  <a:moveTo>
                    <a:pt x="342900" y="171450"/>
                  </a:moveTo>
                  <a:cubicBezTo>
                    <a:pt x="342900" y="265430"/>
                    <a:pt x="266700" y="342900"/>
                    <a:pt x="171450" y="342900"/>
                  </a:cubicBezTo>
                  <a:cubicBezTo>
                    <a:pt x="76200" y="342900"/>
                    <a:pt x="0" y="266700"/>
                    <a:pt x="0" y="171450"/>
                  </a:cubicBezTo>
                  <a:cubicBezTo>
                    <a:pt x="0" y="76200"/>
                    <a:pt x="76200" y="0"/>
                    <a:pt x="171450" y="0"/>
                  </a:cubicBezTo>
                  <a:cubicBezTo>
                    <a:pt x="266700" y="0"/>
                    <a:pt x="342900" y="77470"/>
                    <a:pt x="342900" y="171450"/>
                  </a:cubicBezTo>
                  <a:close/>
                </a:path>
              </a:pathLst>
            </a:custGeom>
            <a:solidFill>
              <a:srgbClr val="E18989"/>
            </a:solidFill>
          </p:spPr>
        </p:sp>
        <p:sp>
          <p:nvSpPr>
            <p:cNvPr id="6" name="Freeform 6"/>
            <p:cNvSpPr/>
            <p:nvPr/>
          </p:nvSpPr>
          <p:spPr>
            <a:xfrm>
              <a:off x="6726821" y="5240582"/>
              <a:ext cx="342900" cy="342900"/>
            </a:xfrm>
            <a:custGeom>
              <a:avLst/>
              <a:gdLst/>
              <a:ahLst/>
              <a:cxnLst/>
              <a:rect l="l" t="t" r="r" b="b"/>
              <a:pathLst>
                <a:path w="342900" h="342900">
                  <a:moveTo>
                    <a:pt x="342900" y="171450"/>
                  </a:moveTo>
                  <a:cubicBezTo>
                    <a:pt x="342900" y="265430"/>
                    <a:pt x="266700" y="342900"/>
                    <a:pt x="171450" y="342900"/>
                  </a:cubicBezTo>
                  <a:cubicBezTo>
                    <a:pt x="76200" y="342900"/>
                    <a:pt x="0" y="266700"/>
                    <a:pt x="0" y="171450"/>
                  </a:cubicBezTo>
                  <a:cubicBezTo>
                    <a:pt x="0" y="77470"/>
                    <a:pt x="76200" y="0"/>
                    <a:pt x="171450" y="0"/>
                  </a:cubicBezTo>
                  <a:cubicBezTo>
                    <a:pt x="266700" y="0"/>
                    <a:pt x="342900" y="77470"/>
                    <a:pt x="342900" y="171450"/>
                  </a:cubicBezTo>
                  <a:close/>
                </a:path>
              </a:pathLst>
            </a:custGeom>
            <a:solidFill>
              <a:srgbClr val="E18989"/>
            </a:solidFill>
          </p:spPr>
        </p:sp>
        <p:sp>
          <p:nvSpPr>
            <p:cNvPr id="7" name="Freeform 7"/>
            <p:cNvSpPr/>
            <p:nvPr/>
          </p:nvSpPr>
          <p:spPr>
            <a:xfrm>
              <a:off x="410210" y="5240582"/>
              <a:ext cx="342900" cy="342900"/>
            </a:xfrm>
            <a:custGeom>
              <a:avLst/>
              <a:gdLst/>
              <a:ahLst/>
              <a:cxnLst/>
              <a:rect l="l" t="t" r="r" b="b"/>
              <a:pathLst>
                <a:path w="342900" h="342900">
                  <a:moveTo>
                    <a:pt x="342900" y="171450"/>
                  </a:moveTo>
                  <a:cubicBezTo>
                    <a:pt x="342900" y="265430"/>
                    <a:pt x="266700" y="342900"/>
                    <a:pt x="171450" y="342900"/>
                  </a:cubicBezTo>
                  <a:cubicBezTo>
                    <a:pt x="77470" y="342900"/>
                    <a:pt x="0" y="266700"/>
                    <a:pt x="0" y="171450"/>
                  </a:cubicBezTo>
                  <a:cubicBezTo>
                    <a:pt x="0" y="77470"/>
                    <a:pt x="76200" y="0"/>
                    <a:pt x="171450" y="0"/>
                  </a:cubicBezTo>
                  <a:cubicBezTo>
                    <a:pt x="265430" y="0"/>
                    <a:pt x="342900" y="77470"/>
                    <a:pt x="342900" y="171450"/>
                  </a:cubicBezTo>
                  <a:close/>
                </a:path>
              </a:pathLst>
            </a:custGeom>
            <a:solidFill>
              <a:srgbClr val="E18989"/>
            </a:solidFill>
          </p:spPr>
        </p:sp>
      </p:grpSp>
      <p:grpSp>
        <p:nvGrpSpPr>
          <p:cNvPr id="8" name="Group 8"/>
          <p:cNvGrpSpPr/>
          <p:nvPr/>
        </p:nvGrpSpPr>
        <p:grpSpPr>
          <a:xfrm>
            <a:off x="13675728" y="9461789"/>
            <a:ext cx="4083609" cy="765917"/>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6CE"/>
            </a:solidFill>
          </p:spPr>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49386" y="-299569"/>
            <a:ext cx="1109951" cy="965657"/>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16600647" y="2701954"/>
            <a:ext cx="522530" cy="541590"/>
          </a:xfrm>
          <a:prstGeom prst="rect">
            <a:avLst/>
          </a:prstGeom>
        </p:spPr>
      </p:pic>
      <p:sp>
        <p:nvSpPr>
          <p:cNvPr id="12" name="TextBox 12"/>
          <p:cNvSpPr txBox="1"/>
          <p:nvPr/>
        </p:nvSpPr>
        <p:spPr>
          <a:xfrm>
            <a:off x="1077609" y="2674465"/>
            <a:ext cx="9557289" cy="5488682"/>
          </a:xfrm>
          <a:prstGeom prst="rect">
            <a:avLst/>
          </a:prstGeom>
        </p:spPr>
        <p:txBody>
          <a:bodyPr lIns="0" tIns="0" rIns="0" bIns="0" rtlCol="0" anchor="t">
            <a:spAutoFit/>
          </a:bodyPr>
          <a:lstStyle/>
          <a:p>
            <a:pPr marL="712909" lvl="1" indent="-356454" algn="just">
              <a:lnSpc>
                <a:spcPts val="6380"/>
              </a:lnSpc>
              <a:spcBef>
                <a:spcPct val="0"/>
              </a:spcBef>
              <a:buFont typeface="Arial"/>
              <a:buChar char="•"/>
            </a:pPr>
            <a:r>
              <a:rPr lang="en-US" sz="4400" b="1" dirty="0" err="1">
                <a:solidFill>
                  <a:srgbClr val="FF0000"/>
                </a:solidFill>
                <a:latin typeface="Roboto Condensed"/>
              </a:rPr>
              <a:t>Tình</a:t>
            </a:r>
            <a:r>
              <a:rPr lang="en-US" sz="4400" b="1" dirty="0">
                <a:solidFill>
                  <a:srgbClr val="FF0000"/>
                </a:solidFill>
                <a:latin typeface="Roboto Condensed"/>
              </a:rPr>
              <a:t> </a:t>
            </a:r>
            <a:r>
              <a:rPr lang="en-US" sz="4400" b="1" dirty="0" err="1">
                <a:solidFill>
                  <a:srgbClr val="FF0000"/>
                </a:solidFill>
                <a:latin typeface="Roboto Condensed"/>
              </a:rPr>
              <a:t>cảm</a:t>
            </a:r>
            <a:r>
              <a:rPr lang="en-US" sz="4400" b="1" dirty="0">
                <a:solidFill>
                  <a:srgbClr val="FF0000"/>
                </a:solidFill>
                <a:latin typeface="Roboto Condensed"/>
              </a:rPr>
              <a:t> </a:t>
            </a:r>
            <a:r>
              <a:rPr lang="en-US" sz="4400" b="1" dirty="0" err="1">
                <a:solidFill>
                  <a:srgbClr val="FF0000"/>
                </a:solidFill>
                <a:latin typeface="Roboto Condensed"/>
              </a:rPr>
              <a:t>của</a:t>
            </a:r>
            <a:r>
              <a:rPr lang="en-US" sz="4400" b="1" dirty="0">
                <a:solidFill>
                  <a:srgbClr val="FF0000"/>
                </a:solidFill>
                <a:latin typeface="Roboto Condensed"/>
              </a:rPr>
              <a:t> con </a:t>
            </a:r>
            <a:r>
              <a:rPr lang="en-US" sz="4400" b="1" dirty="0" err="1">
                <a:solidFill>
                  <a:srgbClr val="FF0000"/>
                </a:solidFill>
                <a:latin typeface="Roboto Condensed"/>
              </a:rPr>
              <a:t>dành</a:t>
            </a:r>
            <a:r>
              <a:rPr lang="en-US" sz="4400" b="1" dirty="0">
                <a:solidFill>
                  <a:srgbClr val="FF0000"/>
                </a:solidFill>
                <a:latin typeface="Roboto Condensed"/>
              </a:rPr>
              <a:t> </a:t>
            </a:r>
            <a:r>
              <a:rPr lang="en-US" sz="4400" b="1" dirty="0" err="1">
                <a:solidFill>
                  <a:srgbClr val="FF0000"/>
                </a:solidFill>
                <a:latin typeface="Roboto Condensed"/>
              </a:rPr>
              <a:t>cho</a:t>
            </a:r>
            <a:r>
              <a:rPr lang="en-US" sz="4400" b="1" dirty="0">
                <a:solidFill>
                  <a:srgbClr val="FF0000"/>
                </a:solidFill>
                <a:latin typeface="Roboto Condensed"/>
              </a:rPr>
              <a:t> </a:t>
            </a:r>
            <a:r>
              <a:rPr lang="en-US" sz="4400" b="1" dirty="0" err="1">
                <a:solidFill>
                  <a:srgbClr val="FF0000"/>
                </a:solidFill>
                <a:latin typeface="Roboto Condensed"/>
              </a:rPr>
              <a:t>mẹ</a:t>
            </a:r>
            <a:r>
              <a:rPr lang="en-US" sz="4400" b="1" dirty="0">
                <a:solidFill>
                  <a:srgbClr val="FF0000"/>
                </a:solidFill>
                <a:latin typeface="Roboto Condensed"/>
              </a:rPr>
              <a:t>: </a:t>
            </a:r>
          </a:p>
          <a:p>
            <a:pPr algn="just">
              <a:lnSpc>
                <a:spcPts val="5220"/>
              </a:lnSpc>
              <a:spcBef>
                <a:spcPct val="0"/>
              </a:spcBef>
            </a:pPr>
            <a:r>
              <a:rPr lang="en-US" sz="3600" dirty="0">
                <a:solidFill>
                  <a:srgbClr val="FF0000"/>
                </a:solidFill>
                <a:latin typeface="Roboto Condensed Bold"/>
              </a:rPr>
              <a:t>- </a:t>
            </a:r>
            <a:r>
              <a:rPr lang="en-US" sz="3600" dirty="0" err="1" smtClean="0">
                <a:solidFill>
                  <a:srgbClr val="FF0000"/>
                </a:solidFill>
                <a:latin typeface="Roboto Condensed Bold"/>
              </a:rPr>
              <a:t>Yêu</a:t>
            </a:r>
            <a:r>
              <a:rPr lang="en-US" sz="3600" dirty="0" smtClean="0">
                <a:solidFill>
                  <a:srgbClr val="FF0000"/>
                </a:solidFill>
                <a:latin typeface="Roboto Condensed Bold"/>
              </a:rPr>
              <a:t> </a:t>
            </a:r>
            <a:r>
              <a:rPr lang="en-US" sz="3600" dirty="0" err="1" smtClean="0">
                <a:solidFill>
                  <a:srgbClr val="FF0000"/>
                </a:solidFill>
                <a:latin typeface="Roboto Condensed Bold"/>
              </a:rPr>
              <a:t>thương</a:t>
            </a:r>
            <a:r>
              <a:rPr lang="en-US" sz="3600" dirty="0" smtClean="0">
                <a:solidFill>
                  <a:srgbClr val="FF0000"/>
                </a:solidFill>
                <a:latin typeface="Roboto Condensed Bold"/>
              </a:rPr>
              <a:t>, </a:t>
            </a:r>
            <a:r>
              <a:rPr lang="en-US" sz="3600" dirty="0" err="1" smtClean="0">
                <a:solidFill>
                  <a:srgbClr val="FF0000"/>
                </a:solidFill>
                <a:latin typeface="Roboto Condensed Bold"/>
              </a:rPr>
              <a:t>thấu</a:t>
            </a:r>
            <a:r>
              <a:rPr lang="en-US" sz="3600" dirty="0" smtClean="0">
                <a:solidFill>
                  <a:srgbClr val="FF0000"/>
                </a:solidFill>
                <a:latin typeface="Roboto Condensed Bold"/>
              </a:rPr>
              <a:t> </a:t>
            </a:r>
            <a:r>
              <a:rPr lang="en-US" sz="3600" dirty="0" err="1">
                <a:solidFill>
                  <a:srgbClr val="FF0000"/>
                </a:solidFill>
                <a:latin typeface="Roboto Condensed Bold"/>
              </a:rPr>
              <a:t>hiểu</a:t>
            </a:r>
            <a:r>
              <a:rPr lang="en-US" sz="3600" dirty="0">
                <a:solidFill>
                  <a:srgbClr val="FF0000"/>
                </a:solidFill>
                <a:latin typeface="Roboto Condensed Bold"/>
              </a:rPr>
              <a:t> </a:t>
            </a:r>
            <a:r>
              <a:rPr lang="en-US" sz="3600" dirty="0" err="1">
                <a:solidFill>
                  <a:srgbClr val="FF0000"/>
                </a:solidFill>
                <a:latin typeface="Roboto Condensed Bold"/>
              </a:rPr>
              <a:t>sự</a:t>
            </a:r>
            <a:r>
              <a:rPr lang="en-US" sz="3600" dirty="0">
                <a:solidFill>
                  <a:srgbClr val="FF0000"/>
                </a:solidFill>
                <a:latin typeface="Roboto Condensed Bold"/>
              </a:rPr>
              <a:t> </a:t>
            </a:r>
            <a:r>
              <a:rPr lang="en-US" sz="3600" dirty="0" err="1">
                <a:solidFill>
                  <a:srgbClr val="FF0000"/>
                </a:solidFill>
                <a:latin typeface="Roboto Condensed Bold"/>
              </a:rPr>
              <a:t>vất</a:t>
            </a:r>
            <a:r>
              <a:rPr lang="en-US" sz="3600" dirty="0">
                <a:solidFill>
                  <a:srgbClr val="FF0000"/>
                </a:solidFill>
                <a:latin typeface="Roboto Condensed Bold"/>
              </a:rPr>
              <a:t> </a:t>
            </a:r>
            <a:r>
              <a:rPr lang="en-US" sz="3600" dirty="0" err="1">
                <a:solidFill>
                  <a:srgbClr val="FF0000"/>
                </a:solidFill>
                <a:latin typeface="Roboto Condensed Bold"/>
              </a:rPr>
              <a:t>vả</a:t>
            </a:r>
            <a:r>
              <a:rPr lang="en-US" sz="3600" dirty="0">
                <a:solidFill>
                  <a:srgbClr val="FF0000"/>
                </a:solidFill>
                <a:latin typeface="Roboto Condensed Bold"/>
              </a:rPr>
              <a:t> </a:t>
            </a:r>
            <a:r>
              <a:rPr lang="en-US" sz="3600" dirty="0" err="1">
                <a:solidFill>
                  <a:srgbClr val="FF0000"/>
                </a:solidFill>
                <a:latin typeface="Roboto Condensed Bold"/>
              </a:rPr>
              <a:t>nhọc</a:t>
            </a:r>
            <a:r>
              <a:rPr lang="en-US" sz="3600" dirty="0">
                <a:solidFill>
                  <a:srgbClr val="FF0000"/>
                </a:solidFill>
                <a:latin typeface="Roboto Condensed Bold"/>
              </a:rPr>
              <a:t> </a:t>
            </a:r>
            <a:r>
              <a:rPr lang="en-US" sz="3600" dirty="0" err="1">
                <a:solidFill>
                  <a:srgbClr val="FF0000"/>
                </a:solidFill>
                <a:latin typeface="Roboto Condensed Bold"/>
              </a:rPr>
              <a:t>nhằn</a:t>
            </a:r>
            <a:r>
              <a:rPr lang="en-US" sz="3600" dirty="0">
                <a:solidFill>
                  <a:srgbClr val="FF0000"/>
                </a:solidFill>
                <a:latin typeface="Roboto Condensed Bold"/>
              </a:rPr>
              <a:t> </a:t>
            </a:r>
            <a:r>
              <a:rPr lang="en-US" sz="3600" dirty="0" err="1">
                <a:solidFill>
                  <a:srgbClr val="FF0000"/>
                </a:solidFill>
                <a:latin typeface="Roboto Condensed Bold"/>
              </a:rPr>
              <a:t>của</a:t>
            </a:r>
            <a:r>
              <a:rPr lang="en-US" sz="3600" dirty="0">
                <a:solidFill>
                  <a:srgbClr val="FF0000"/>
                </a:solidFill>
                <a:latin typeface="Roboto Condensed Bold"/>
              </a:rPr>
              <a:t> </a:t>
            </a:r>
            <a:r>
              <a:rPr lang="en-US" sz="3600" dirty="0" err="1">
                <a:solidFill>
                  <a:srgbClr val="FF0000"/>
                </a:solidFill>
                <a:latin typeface="Roboto Condensed Bold"/>
              </a:rPr>
              <a:t>mẹ</a:t>
            </a:r>
            <a:r>
              <a:rPr lang="en-US" sz="3600" dirty="0">
                <a:solidFill>
                  <a:srgbClr val="FF0000"/>
                </a:solidFill>
                <a:latin typeface="Roboto Condensed Bold"/>
              </a:rPr>
              <a:t> </a:t>
            </a:r>
            <a:r>
              <a:rPr lang="en-US" sz="3600" dirty="0" err="1" smtClean="0">
                <a:solidFill>
                  <a:srgbClr val="FF0000"/>
                </a:solidFill>
                <a:latin typeface="Roboto Condensed Bold"/>
              </a:rPr>
              <a:t>vì</a:t>
            </a:r>
            <a:r>
              <a:rPr lang="en-US" sz="3600" dirty="0" smtClean="0">
                <a:solidFill>
                  <a:srgbClr val="FF0000"/>
                </a:solidFill>
                <a:latin typeface="Roboto Condensed Bold"/>
              </a:rPr>
              <a:t> </a:t>
            </a:r>
            <a:r>
              <a:rPr lang="en-US" sz="3600" dirty="0" err="1" smtClean="0">
                <a:solidFill>
                  <a:srgbClr val="FF0000"/>
                </a:solidFill>
                <a:latin typeface="Roboto Condensed Bold"/>
              </a:rPr>
              <a:t>chúng</a:t>
            </a:r>
            <a:r>
              <a:rPr lang="en-US" sz="3600" dirty="0" smtClean="0">
                <a:solidFill>
                  <a:srgbClr val="FF0000"/>
                </a:solidFill>
                <a:latin typeface="Roboto Condensed Bold"/>
              </a:rPr>
              <a:t> con</a:t>
            </a:r>
            <a:endParaRPr lang="en-US" sz="3600" dirty="0">
              <a:solidFill>
                <a:srgbClr val="FF0000"/>
              </a:solidFill>
              <a:latin typeface="Roboto Condensed Bold"/>
            </a:endParaRPr>
          </a:p>
          <a:p>
            <a:pPr algn="just">
              <a:lnSpc>
                <a:spcPts val="5220"/>
              </a:lnSpc>
              <a:spcBef>
                <a:spcPct val="0"/>
              </a:spcBef>
            </a:pPr>
            <a:r>
              <a:rPr lang="en-US" sz="3600" dirty="0">
                <a:solidFill>
                  <a:srgbClr val="FF0000"/>
                </a:solidFill>
                <a:latin typeface="Roboto Condensed"/>
              </a:rPr>
              <a:t>- </a:t>
            </a:r>
            <a:r>
              <a:rPr lang="en-US" sz="3600" dirty="0" err="1">
                <a:solidFill>
                  <a:srgbClr val="FF0000"/>
                </a:solidFill>
                <a:latin typeface="Roboto Condensed Bold"/>
              </a:rPr>
              <a:t>Biết</a:t>
            </a:r>
            <a:r>
              <a:rPr lang="en-US" sz="3600" dirty="0">
                <a:solidFill>
                  <a:srgbClr val="FF0000"/>
                </a:solidFill>
                <a:latin typeface="Roboto Condensed Bold"/>
              </a:rPr>
              <a:t> </a:t>
            </a:r>
            <a:r>
              <a:rPr lang="en-US" sz="3600" dirty="0" err="1" smtClean="0">
                <a:solidFill>
                  <a:srgbClr val="FF0000"/>
                </a:solidFill>
                <a:latin typeface="Roboto Condensed Bold"/>
              </a:rPr>
              <a:t>ơn</a:t>
            </a:r>
            <a:r>
              <a:rPr lang="en-US" sz="3600" dirty="0" smtClean="0">
                <a:solidFill>
                  <a:srgbClr val="FF0000"/>
                </a:solidFill>
                <a:latin typeface="Roboto Condensed Bold"/>
              </a:rPr>
              <a:t>, </a:t>
            </a:r>
            <a:r>
              <a:rPr lang="en-US" sz="3600" dirty="0" err="1" smtClean="0">
                <a:solidFill>
                  <a:srgbClr val="FF0000"/>
                </a:solidFill>
                <a:latin typeface="Roboto Condensed Bold"/>
              </a:rPr>
              <a:t>trân</a:t>
            </a:r>
            <a:r>
              <a:rPr lang="en-US" sz="3600" dirty="0" smtClean="0">
                <a:solidFill>
                  <a:srgbClr val="FF0000"/>
                </a:solidFill>
                <a:latin typeface="Roboto Condensed Bold"/>
              </a:rPr>
              <a:t> </a:t>
            </a:r>
            <a:r>
              <a:rPr lang="en-US" sz="3600" dirty="0" err="1" smtClean="0">
                <a:solidFill>
                  <a:srgbClr val="FF0000"/>
                </a:solidFill>
                <a:latin typeface="Roboto Condensed Bold"/>
              </a:rPr>
              <a:t>trọng</a:t>
            </a:r>
            <a:r>
              <a:rPr lang="en-US" sz="3600" dirty="0" smtClean="0">
                <a:solidFill>
                  <a:srgbClr val="FF0000"/>
                </a:solidFill>
                <a:latin typeface="Roboto Condensed Bold"/>
              </a:rPr>
              <a:t> </a:t>
            </a:r>
            <a:r>
              <a:rPr lang="en-US" sz="3600" dirty="0" err="1" smtClean="0">
                <a:solidFill>
                  <a:srgbClr val="FF0000"/>
                </a:solidFill>
                <a:latin typeface="Roboto Condensed Bold"/>
              </a:rPr>
              <a:t>công</a:t>
            </a:r>
            <a:r>
              <a:rPr lang="en-US" sz="3600" dirty="0" smtClean="0">
                <a:solidFill>
                  <a:srgbClr val="FF0000"/>
                </a:solidFill>
                <a:latin typeface="Roboto Condensed Bold"/>
              </a:rPr>
              <a:t> </a:t>
            </a:r>
            <a:r>
              <a:rPr lang="en-US" sz="3600" dirty="0" err="1">
                <a:solidFill>
                  <a:srgbClr val="FF0000"/>
                </a:solidFill>
                <a:latin typeface="Roboto Condensed Bold"/>
              </a:rPr>
              <a:t>lao</a:t>
            </a:r>
            <a:r>
              <a:rPr lang="en-US" sz="3600" dirty="0">
                <a:solidFill>
                  <a:srgbClr val="FF0000"/>
                </a:solidFill>
                <a:latin typeface="Roboto Condensed Bold"/>
              </a:rPr>
              <a:t> </a:t>
            </a:r>
            <a:r>
              <a:rPr lang="en-US" sz="3600" dirty="0" err="1">
                <a:solidFill>
                  <a:srgbClr val="FF0000"/>
                </a:solidFill>
                <a:latin typeface="Roboto Condensed Bold"/>
              </a:rPr>
              <a:t>dưỡng</a:t>
            </a:r>
            <a:r>
              <a:rPr lang="en-US" sz="3600" dirty="0">
                <a:solidFill>
                  <a:srgbClr val="FF0000"/>
                </a:solidFill>
                <a:latin typeface="Roboto Condensed Bold"/>
              </a:rPr>
              <a:t> </a:t>
            </a:r>
            <a:r>
              <a:rPr lang="en-US" sz="3600" dirty="0" err="1">
                <a:solidFill>
                  <a:srgbClr val="FF0000"/>
                </a:solidFill>
                <a:latin typeface="Roboto Condensed Bold"/>
              </a:rPr>
              <a:t>dục</a:t>
            </a:r>
            <a:r>
              <a:rPr lang="en-US" sz="3600" dirty="0">
                <a:solidFill>
                  <a:srgbClr val="FF0000"/>
                </a:solidFill>
                <a:latin typeface="Roboto Condensed Bold"/>
              </a:rPr>
              <a:t> </a:t>
            </a:r>
            <a:r>
              <a:rPr lang="en-US" sz="3600" dirty="0" err="1">
                <a:solidFill>
                  <a:srgbClr val="FF0000"/>
                </a:solidFill>
                <a:latin typeface="Roboto Condensed Bold"/>
              </a:rPr>
              <a:t>của</a:t>
            </a:r>
            <a:r>
              <a:rPr lang="en-US" sz="3600" dirty="0">
                <a:solidFill>
                  <a:srgbClr val="FF0000"/>
                </a:solidFill>
                <a:latin typeface="Roboto Condensed Bold"/>
              </a:rPr>
              <a:t> </a:t>
            </a:r>
            <a:r>
              <a:rPr lang="en-US" sz="3600" dirty="0" err="1">
                <a:solidFill>
                  <a:srgbClr val="FF0000"/>
                </a:solidFill>
                <a:latin typeface="Roboto Condensed Bold"/>
              </a:rPr>
              <a:t>mẹ</a:t>
            </a:r>
            <a:r>
              <a:rPr lang="en-US" sz="3600" dirty="0">
                <a:solidFill>
                  <a:srgbClr val="FF0000"/>
                </a:solidFill>
                <a:latin typeface="Roboto Condensed Bold"/>
              </a:rPr>
              <a:t> </a:t>
            </a:r>
            <a:r>
              <a:rPr lang="en-US" sz="3600" dirty="0" err="1">
                <a:solidFill>
                  <a:srgbClr val="FF0000"/>
                </a:solidFill>
                <a:latin typeface="Roboto Condensed Bold"/>
              </a:rPr>
              <a:t>với</a:t>
            </a:r>
            <a:r>
              <a:rPr lang="en-US" sz="3600" dirty="0">
                <a:solidFill>
                  <a:srgbClr val="FF0000"/>
                </a:solidFill>
                <a:latin typeface="Roboto Condensed Bold"/>
              </a:rPr>
              <a:t> </a:t>
            </a:r>
            <a:r>
              <a:rPr lang="en-US" sz="3600" dirty="0" err="1">
                <a:solidFill>
                  <a:srgbClr val="FF0000"/>
                </a:solidFill>
                <a:latin typeface="Roboto Condensed Bold"/>
              </a:rPr>
              <a:t>mình</a:t>
            </a:r>
            <a:endParaRPr lang="en-US" sz="3600" dirty="0">
              <a:solidFill>
                <a:srgbClr val="FF0000"/>
              </a:solidFill>
              <a:latin typeface="Roboto Condensed Bold"/>
            </a:endParaRPr>
          </a:p>
          <a:p>
            <a:pPr marL="457200" indent="-457200" algn="just">
              <a:lnSpc>
                <a:spcPts val="5220"/>
              </a:lnSpc>
              <a:spcBef>
                <a:spcPct val="0"/>
              </a:spcBef>
              <a:buFontTx/>
              <a:buChar char="-"/>
            </a:pPr>
            <a:r>
              <a:rPr lang="en-US" sz="3600" b="1" dirty="0" smtClean="0">
                <a:solidFill>
                  <a:srgbClr val="FF0000"/>
                </a:solidFill>
                <a:latin typeface="Roboto Condensed"/>
              </a:rPr>
              <a:t>Day </a:t>
            </a:r>
            <a:r>
              <a:rPr lang="en-US" sz="3600" b="1" dirty="0" err="1" smtClean="0">
                <a:solidFill>
                  <a:srgbClr val="FF0000"/>
                </a:solidFill>
                <a:latin typeface="Roboto Condensed"/>
              </a:rPr>
              <a:t>dứt</a:t>
            </a:r>
            <a:r>
              <a:rPr lang="en-US" sz="3600" b="1" dirty="0" smtClean="0">
                <a:solidFill>
                  <a:srgbClr val="FF0000"/>
                </a:solidFill>
                <a:latin typeface="Roboto Condensed"/>
              </a:rPr>
              <a:t>, </a:t>
            </a:r>
            <a:r>
              <a:rPr lang="en-US" sz="3600" b="1" dirty="0" err="1" smtClean="0">
                <a:solidFill>
                  <a:srgbClr val="FF0000"/>
                </a:solidFill>
                <a:latin typeface="Roboto Condensed"/>
              </a:rPr>
              <a:t>xót</a:t>
            </a:r>
            <a:r>
              <a:rPr lang="en-US" sz="3600" b="1" dirty="0" smtClean="0">
                <a:solidFill>
                  <a:srgbClr val="FF0000"/>
                </a:solidFill>
                <a:latin typeface="Roboto Condensed"/>
              </a:rPr>
              <a:t> </a:t>
            </a:r>
            <a:r>
              <a:rPr lang="en-US" sz="3600" b="1" dirty="0" err="1" smtClean="0">
                <a:solidFill>
                  <a:srgbClr val="FF0000"/>
                </a:solidFill>
                <a:latin typeface="Roboto Condensed"/>
              </a:rPr>
              <a:t>xa</a:t>
            </a:r>
            <a:r>
              <a:rPr lang="en-US" sz="3600" b="1" dirty="0" smtClean="0">
                <a:solidFill>
                  <a:srgbClr val="FF0000"/>
                </a:solidFill>
                <a:latin typeface="Roboto Condensed"/>
              </a:rPr>
              <a:t> </a:t>
            </a:r>
            <a:r>
              <a:rPr lang="en-US" sz="3600" b="1" dirty="0" err="1" smtClean="0">
                <a:solidFill>
                  <a:srgbClr val="FF0000"/>
                </a:solidFill>
                <a:latin typeface="Roboto Condensed"/>
              </a:rPr>
              <a:t>khi</a:t>
            </a:r>
            <a:r>
              <a:rPr lang="en-US" sz="3600" b="1" dirty="0" smtClean="0">
                <a:solidFill>
                  <a:srgbClr val="FF0000"/>
                </a:solidFill>
                <a:latin typeface="Roboto Condensed"/>
              </a:rPr>
              <a:t> </a:t>
            </a:r>
            <a:r>
              <a:rPr lang="en-US" sz="3600" b="1" dirty="0" err="1" smtClean="0">
                <a:solidFill>
                  <a:srgbClr val="FF0000"/>
                </a:solidFill>
                <a:latin typeface="Roboto Condensed"/>
              </a:rPr>
              <a:t>chưa</a:t>
            </a:r>
            <a:r>
              <a:rPr lang="en-US" sz="3600" b="1" dirty="0" smtClean="0">
                <a:solidFill>
                  <a:srgbClr val="FF0000"/>
                </a:solidFill>
                <a:latin typeface="Roboto Condensed"/>
              </a:rPr>
              <a:t> </a:t>
            </a:r>
            <a:r>
              <a:rPr lang="en-US" sz="3600" b="1" dirty="0" err="1" smtClean="0">
                <a:solidFill>
                  <a:srgbClr val="FF0000"/>
                </a:solidFill>
                <a:latin typeface="Roboto Condensed"/>
              </a:rPr>
              <a:t>làm</a:t>
            </a:r>
            <a:r>
              <a:rPr lang="en-US" sz="3600" b="1" dirty="0" smtClean="0">
                <a:solidFill>
                  <a:srgbClr val="FF0000"/>
                </a:solidFill>
                <a:latin typeface="Roboto Condensed"/>
              </a:rPr>
              <a:t> </a:t>
            </a:r>
            <a:r>
              <a:rPr lang="en-US" sz="3600" b="1" dirty="0" err="1" smtClean="0">
                <a:solidFill>
                  <a:srgbClr val="FF0000"/>
                </a:solidFill>
                <a:latin typeface="Roboto Condensed"/>
              </a:rPr>
              <a:t>cho</a:t>
            </a:r>
            <a:r>
              <a:rPr lang="en-US" sz="3600" b="1" dirty="0" smtClean="0">
                <a:solidFill>
                  <a:srgbClr val="FF0000"/>
                </a:solidFill>
                <a:latin typeface="Roboto Condensed"/>
              </a:rPr>
              <a:t> </a:t>
            </a:r>
            <a:r>
              <a:rPr lang="en-US" sz="3600" b="1" dirty="0" err="1" smtClean="0">
                <a:solidFill>
                  <a:srgbClr val="FF0000"/>
                </a:solidFill>
                <a:latin typeface="Roboto Condensed"/>
              </a:rPr>
              <a:t>mẹ</a:t>
            </a:r>
            <a:r>
              <a:rPr lang="en-US" sz="3600" b="1" dirty="0" smtClean="0">
                <a:solidFill>
                  <a:srgbClr val="FF0000"/>
                </a:solidFill>
                <a:latin typeface="Roboto Condensed"/>
              </a:rPr>
              <a:t> </a:t>
            </a:r>
            <a:r>
              <a:rPr lang="en-US" sz="3600" b="1" dirty="0" err="1" smtClean="0">
                <a:solidFill>
                  <a:srgbClr val="FF0000"/>
                </a:solidFill>
                <a:latin typeface="Roboto Condensed"/>
              </a:rPr>
              <a:t>được</a:t>
            </a:r>
            <a:r>
              <a:rPr lang="en-US" sz="3600" b="1" dirty="0" smtClean="0">
                <a:solidFill>
                  <a:srgbClr val="FF0000"/>
                </a:solidFill>
                <a:latin typeface="Roboto Condensed"/>
              </a:rPr>
              <a:t> </a:t>
            </a:r>
            <a:r>
              <a:rPr lang="en-US" sz="3600" b="1" dirty="0" err="1" smtClean="0">
                <a:solidFill>
                  <a:srgbClr val="FF0000"/>
                </a:solidFill>
                <a:latin typeface="Roboto Condensed"/>
              </a:rPr>
              <a:t>thanh</a:t>
            </a:r>
            <a:r>
              <a:rPr lang="en-US" sz="3600" b="1" dirty="0" smtClean="0">
                <a:solidFill>
                  <a:srgbClr val="FF0000"/>
                </a:solidFill>
                <a:latin typeface="Roboto Condensed"/>
              </a:rPr>
              <a:t> </a:t>
            </a:r>
            <a:r>
              <a:rPr lang="en-US" sz="3600" b="1" dirty="0" err="1" smtClean="0">
                <a:solidFill>
                  <a:srgbClr val="FF0000"/>
                </a:solidFill>
                <a:latin typeface="Roboto Condensed"/>
              </a:rPr>
              <a:t>thản</a:t>
            </a:r>
            <a:r>
              <a:rPr lang="en-US" sz="3600" b="1" dirty="0" smtClean="0">
                <a:solidFill>
                  <a:srgbClr val="FF0000"/>
                </a:solidFill>
                <a:latin typeface="Roboto Condensed"/>
              </a:rPr>
              <a:t> </a:t>
            </a:r>
            <a:r>
              <a:rPr lang="en-US" sz="3600" b="1" dirty="0" err="1" smtClean="0">
                <a:solidFill>
                  <a:srgbClr val="FF0000"/>
                </a:solidFill>
                <a:latin typeface="Roboto Condensed"/>
              </a:rPr>
              <a:t>cuối</a:t>
            </a:r>
            <a:r>
              <a:rPr lang="en-US" sz="3600" b="1" dirty="0" smtClean="0">
                <a:solidFill>
                  <a:srgbClr val="FF0000"/>
                </a:solidFill>
                <a:latin typeface="Roboto Condensed"/>
              </a:rPr>
              <a:t> </a:t>
            </a:r>
            <a:r>
              <a:rPr lang="en-US" sz="3600" b="1" dirty="0" err="1" smtClean="0">
                <a:solidFill>
                  <a:srgbClr val="FF0000"/>
                </a:solidFill>
                <a:latin typeface="Roboto Condensed"/>
              </a:rPr>
              <a:t>đời</a:t>
            </a:r>
            <a:endParaRPr lang="en-US" sz="3600" b="1" dirty="0" smtClean="0">
              <a:solidFill>
                <a:srgbClr val="FF0000"/>
              </a:solidFill>
              <a:latin typeface="Roboto Condensed"/>
            </a:endParaRPr>
          </a:p>
          <a:p>
            <a:pPr algn="just">
              <a:lnSpc>
                <a:spcPts val="5220"/>
              </a:lnSpc>
              <a:spcBef>
                <a:spcPct val="0"/>
              </a:spcBef>
            </a:pPr>
            <a:endParaRPr lang="en-US" sz="3600" dirty="0">
              <a:solidFill>
                <a:srgbClr val="5B1010"/>
              </a:solidFill>
              <a:latin typeface="Roboto Condensed"/>
            </a:endParaRPr>
          </a:p>
        </p:txBody>
      </p:sp>
      <p:grpSp>
        <p:nvGrpSpPr>
          <p:cNvPr id="13" name="Group 13"/>
          <p:cNvGrpSpPr/>
          <p:nvPr/>
        </p:nvGrpSpPr>
        <p:grpSpPr>
          <a:xfrm>
            <a:off x="11898818" y="6034412"/>
            <a:ext cx="1776911" cy="501344"/>
            <a:chOff x="0" y="0"/>
            <a:chExt cx="467993" cy="132041"/>
          </a:xfrm>
        </p:grpSpPr>
        <p:sp>
          <p:nvSpPr>
            <p:cNvPr id="14" name="Freeform 14"/>
            <p:cNvSpPr/>
            <p:nvPr/>
          </p:nvSpPr>
          <p:spPr>
            <a:xfrm>
              <a:off x="0" y="0"/>
              <a:ext cx="467993" cy="132041"/>
            </a:xfrm>
            <a:custGeom>
              <a:avLst/>
              <a:gdLst/>
              <a:ahLst/>
              <a:cxnLst/>
              <a:rect l="l" t="t" r="r" b="b"/>
              <a:pathLst>
                <a:path w="467993" h="132041">
                  <a:moveTo>
                    <a:pt x="66021" y="0"/>
                  </a:moveTo>
                  <a:lnTo>
                    <a:pt x="401972" y="0"/>
                  </a:lnTo>
                  <a:cubicBezTo>
                    <a:pt x="438435" y="0"/>
                    <a:pt x="467993" y="29558"/>
                    <a:pt x="467993" y="66021"/>
                  </a:cubicBezTo>
                  <a:lnTo>
                    <a:pt x="467993" y="66021"/>
                  </a:lnTo>
                  <a:cubicBezTo>
                    <a:pt x="467993" y="83530"/>
                    <a:pt x="461037" y="100323"/>
                    <a:pt x="448656" y="112704"/>
                  </a:cubicBezTo>
                  <a:cubicBezTo>
                    <a:pt x="436275" y="125086"/>
                    <a:pt x="419482" y="132041"/>
                    <a:pt x="401972" y="132041"/>
                  </a:cubicBezTo>
                  <a:lnTo>
                    <a:pt x="66021" y="132041"/>
                  </a:lnTo>
                  <a:cubicBezTo>
                    <a:pt x="48511" y="132041"/>
                    <a:pt x="31718" y="125086"/>
                    <a:pt x="19337" y="112704"/>
                  </a:cubicBezTo>
                  <a:cubicBezTo>
                    <a:pt x="6956" y="100323"/>
                    <a:pt x="0" y="83530"/>
                    <a:pt x="0" y="66021"/>
                  </a:cubicBezTo>
                  <a:lnTo>
                    <a:pt x="0" y="66021"/>
                  </a:lnTo>
                  <a:cubicBezTo>
                    <a:pt x="0" y="48511"/>
                    <a:pt x="6956" y="31718"/>
                    <a:pt x="19337" y="19337"/>
                  </a:cubicBezTo>
                  <a:cubicBezTo>
                    <a:pt x="31718" y="6956"/>
                    <a:pt x="48511" y="0"/>
                    <a:pt x="66021" y="0"/>
                  </a:cubicBezTo>
                  <a:close/>
                </a:path>
              </a:pathLst>
            </a:custGeom>
            <a:solidFill>
              <a:srgbClr val="E18989">
                <a:alpha val="58824"/>
              </a:srgbClr>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08593" y="7316865"/>
            <a:ext cx="2750744" cy="2910840"/>
          </a:xfrm>
          <a:prstGeom prst="rect">
            <a:avLst/>
          </a:prstGeom>
        </p:spPr>
      </p:pic>
      <p:sp>
        <p:nvSpPr>
          <p:cNvPr id="17" name="TextBox 17"/>
          <p:cNvSpPr txBox="1"/>
          <p:nvPr/>
        </p:nvSpPr>
        <p:spPr>
          <a:xfrm>
            <a:off x="1304974" y="313664"/>
            <a:ext cx="4968082" cy="1243930"/>
          </a:xfrm>
          <a:prstGeom prst="rect">
            <a:avLst/>
          </a:prstGeom>
        </p:spPr>
        <p:txBody>
          <a:bodyPr lIns="0" tIns="0" rIns="0" bIns="0" rtlCol="0" anchor="t">
            <a:spAutoFit/>
          </a:bodyPr>
          <a:lstStyle/>
          <a:p>
            <a:pPr algn="ctr">
              <a:lnSpc>
                <a:spcPts val="9660"/>
              </a:lnSpc>
              <a:spcBef>
                <a:spcPct val="0"/>
              </a:spcBef>
            </a:pPr>
            <a:r>
              <a:rPr lang="en-US" sz="5000" dirty="0">
                <a:solidFill>
                  <a:srgbClr val="5B1010"/>
                </a:solidFill>
                <a:latin typeface="Roboto Condensed Bold"/>
              </a:rPr>
              <a:t>b</a:t>
            </a:r>
            <a:r>
              <a:rPr lang="en-US" sz="5000" dirty="0" smtClean="0">
                <a:solidFill>
                  <a:srgbClr val="5B1010"/>
                </a:solidFill>
                <a:latin typeface="Roboto Condensed Bold"/>
              </a:rPr>
              <a:t>. </a:t>
            </a:r>
            <a:r>
              <a:rPr lang="en-US" sz="5000" dirty="0" err="1">
                <a:solidFill>
                  <a:srgbClr val="5B1010"/>
                </a:solidFill>
                <a:latin typeface="Roboto Condensed Bold"/>
              </a:rPr>
              <a:t>Cảm</a:t>
            </a:r>
            <a:r>
              <a:rPr lang="en-US" sz="5000" dirty="0">
                <a:solidFill>
                  <a:srgbClr val="5B1010"/>
                </a:solidFill>
                <a:latin typeface="Roboto Condensed Bold"/>
              </a:rPr>
              <a:t> </a:t>
            </a:r>
            <a:r>
              <a:rPr lang="en-US" sz="5000" dirty="0" err="1">
                <a:solidFill>
                  <a:srgbClr val="5B1010"/>
                </a:solidFill>
                <a:latin typeface="Roboto Condensed Bold"/>
              </a:rPr>
              <a:t>xúc</a:t>
            </a:r>
            <a:r>
              <a:rPr lang="en-US" sz="5000" dirty="0">
                <a:solidFill>
                  <a:srgbClr val="5B1010"/>
                </a:solidFill>
                <a:latin typeface="Roboto Condensed Bold"/>
              </a:rPr>
              <a:t> </a:t>
            </a:r>
            <a:r>
              <a:rPr lang="en-US" sz="5000" dirty="0" err="1">
                <a:solidFill>
                  <a:srgbClr val="5B1010"/>
                </a:solidFill>
                <a:latin typeface="Roboto Condensed Bold"/>
              </a:rPr>
              <a:t>trữ</a:t>
            </a:r>
            <a:r>
              <a:rPr lang="en-US" sz="5000" dirty="0">
                <a:solidFill>
                  <a:srgbClr val="5B1010"/>
                </a:solidFill>
                <a:latin typeface="Roboto Condensed Bold"/>
              </a:rPr>
              <a:t> </a:t>
            </a:r>
            <a:r>
              <a:rPr lang="en-US" sz="5000" dirty="0" err="1">
                <a:solidFill>
                  <a:srgbClr val="5B1010"/>
                </a:solidFill>
                <a:latin typeface="Roboto Condensed Bold"/>
              </a:rPr>
              <a:t>tình</a:t>
            </a:r>
            <a:r>
              <a:rPr lang="en-US" sz="5000" dirty="0">
                <a:solidFill>
                  <a:srgbClr val="5B1010"/>
                </a:solidFill>
                <a:latin typeface="Roboto Condensed Bold"/>
              </a:rPr>
              <a:t> </a:t>
            </a:r>
          </a:p>
        </p:txBody>
      </p:sp>
      <p:grpSp>
        <p:nvGrpSpPr>
          <p:cNvPr id="18" name="Group 18"/>
          <p:cNvGrpSpPr/>
          <p:nvPr/>
        </p:nvGrpSpPr>
        <p:grpSpPr>
          <a:xfrm>
            <a:off x="13990120" y="0"/>
            <a:ext cx="3052930" cy="579568"/>
            <a:chOff x="0" y="0"/>
            <a:chExt cx="804064" cy="152643"/>
          </a:xfrm>
        </p:grpSpPr>
        <p:sp>
          <p:nvSpPr>
            <p:cNvPr id="19" name="Freeform 19"/>
            <p:cNvSpPr/>
            <p:nvPr/>
          </p:nvSpPr>
          <p:spPr>
            <a:xfrm>
              <a:off x="0" y="0"/>
              <a:ext cx="804064" cy="152643"/>
            </a:xfrm>
            <a:custGeom>
              <a:avLst/>
              <a:gdLst/>
              <a:ahLst/>
              <a:cxnLst/>
              <a:rect l="l" t="t" r="r" b="b"/>
              <a:pathLst>
                <a:path w="804064" h="152643">
                  <a:moveTo>
                    <a:pt x="76322" y="0"/>
                  </a:moveTo>
                  <a:lnTo>
                    <a:pt x="727742" y="0"/>
                  </a:lnTo>
                  <a:cubicBezTo>
                    <a:pt x="769894" y="0"/>
                    <a:pt x="804064" y="34170"/>
                    <a:pt x="804064" y="76322"/>
                  </a:cubicBezTo>
                  <a:lnTo>
                    <a:pt x="804064" y="76322"/>
                  </a:lnTo>
                  <a:cubicBezTo>
                    <a:pt x="804064" y="96563"/>
                    <a:pt x="796023" y="115976"/>
                    <a:pt x="781710" y="130289"/>
                  </a:cubicBezTo>
                  <a:cubicBezTo>
                    <a:pt x="767397" y="144602"/>
                    <a:pt x="747984" y="152643"/>
                    <a:pt x="727742" y="152643"/>
                  </a:cubicBezTo>
                  <a:lnTo>
                    <a:pt x="76322" y="152643"/>
                  </a:lnTo>
                  <a:cubicBezTo>
                    <a:pt x="34170" y="152643"/>
                    <a:pt x="0" y="118473"/>
                    <a:pt x="0" y="76322"/>
                  </a:cubicBezTo>
                  <a:lnTo>
                    <a:pt x="0" y="76322"/>
                  </a:lnTo>
                  <a:cubicBezTo>
                    <a:pt x="0" y="34170"/>
                    <a:pt x="34170" y="0"/>
                    <a:pt x="76322" y="0"/>
                  </a:cubicBezTo>
                  <a:close/>
                </a:path>
              </a:pathLst>
            </a:custGeom>
            <a:solidFill>
              <a:srgbClr val="E18989">
                <a:alpha val="58824"/>
              </a:srgbClr>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4151431" y="757448"/>
            <a:ext cx="3399613" cy="655902"/>
            <a:chOff x="0" y="0"/>
            <a:chExt cx="895371" cy="172748"/>
          </a:xfrm>
        </p:grpSpPr>
        <p:sp>
          <p:nvSpPr>
            <p:cNvPr id="22" name="Freeform 22"/>
            <p:cNvSpPr/>
            <p:nvPr/>
          </p:nvSpPr>
          <p:spPr>
            <a:xfrm>
              <a:off x="0" y="0"/>
              <a:ext cx="895371" cy="172748"/>
            </a:xfrm>
            <a:custGeom>
              <a:avLst/>
              <a:gdLst/>
              <a:ahLst/>
              <a:cxnLst/>
              <a:rect l="l" t="t" r="r" b="b"/>
              <a:pathLst>
                <a:path w="895371" h="172748">
                  <a:moveTo>
                    <a:pt x="86374" y="0"/>
                  </a:moveTo>
                  <a:lnTo>
                    <a:pt x="808997" y="0"/>
                  </a:lnTo>
                  <a:cubicBezTo>
                    <a:pt x="831905" y="0"/>
                    <a:pt x="853875" y="9100"/>
                    <a:pt x="870073" y="25298"/>
                  </a:cubicBezTo>
                  <a:cubicBezTo>
                    <a:pt x="886271" y="41497"/>
                    <a:pt x="895371" y="63466"/>
                    <a:pt x="895371" y="86374"/>
                  </a:cubicBezTo>
                  <a:lnTo>
                    <a:pt x="895371" y="86374"/>
                  </a:lnTo>
                  <a:cubicBezTo>
                    <a:pt x="895371" y="109282"/>
                    <a:pt x="886271" y="131251"/>
                    <a:pt x="870073" y="147449"/>
                  </a:cubicBezTo>
                  <a:cubicBezTo>
                    <a:pt x="853875" y="163648"/>
                    <a:pt x="831905" y="172748"/>
                    <a:pt x="808997" y="172748"/>
                  </a:cubicBezTo>
                  <a:lnTo>
                    <a:pt x="86374" y="172748"/>
                  </a:lnTo>
                  <a:cubicBezTo>
                    <a:pt x="63466" y="172748"/>
                    <a:pt x="41497" y="163648"/>
                    <a:pt x="25298" y="147449"/>
                  </a:cubicBezTo>
                  <a:cubicBezTo>
                    <a:pt x="9100" y="131251"/>
                    <a:pt x="0" y="109282"/>
                    <a:pt x="0" y="86374"/>
                  </a:cubicBezTo>
                  <a:lnTo>
                    <a:pt x="0" y="86374"/>
                  </a:lnTo>
                  <a:cubicBezTo>
                    <a:pt x="0" y="63466"/>
                    <a:pt x="9100" y="41497"/>
                    <a:pt x="25298" y="25298"/>
                  </a:cubicBezTo>
                  <a:cubicBezTo>
                    <a:pt x="41497" y="9100"/>
                    <a:pt x="63466" y="0"/>
                    <a:pt x="86374" y="0"/>
                  </a:cubicBezTo>
                  <a:close/>
                </a:path>
              </a:pathLst>
            </a:custGeom>
            <a:solidFill>
              <a:srgbClr val="E18989">
                <a:alpha val="58824"/>
              </a:srgbClr>
            </a:soli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1521531" y="-70987"/>
            <a:ext cx="6029513" cy="3064825"/>
          </a:xfrm>
          <a:prstGeom prst="rect">
            <a:avLst/>
          </a:prstGeom>
        </p:spPr>
        <p:txBody>
          <a:bodyPr lIns="0" tIns="0" rIns="0" bIns="0" rtlCol="0" anchor="t">
            <a:spAutoFit/>
          </a:bodyPr>
          <a:lstStyle/>
          <a:p>
            <a:pPr>
              <a:lnSpc>
                <a:spcPts val="6182"/>
              </a:lnSpc>
            </a:pPr>
            <a:r>
              <a:rPr lang="en-US" sz="3200">
                <a:solidFill>
                  <a:srgbClr val="5B1010"/>
                </a:solidFill>
                <a:latin typeface="Roboto Condensed"/>
              </a:rPr>
              <a:t>Những mùa quả mẹ tôi hái được</a:t>
            </a:r>
          </a:p>
          <a:p>
            <a:pPr>
              <a:lnSpc>
                <a:spcPts val="6182"/>
              </a:lnSpc>
            </a:pPr>
            <a:r>
              <a:rPr lang="en-US" sz="3200">
                <a:solidFill>
                  <a:srgbClr val="5B1010"/>
                </a:solidFill>
                <a:latin typeface="Roboto Condensed"/>
              </a:rPr>
              <a:t>Mẹ vẫn trông vào tay mẹ vun trồng</a:t>
            </a:r>
          </a:p>
          <a:p>
            <a:pPr>
              <a:lnSpc>
                <a:spcPts val="6182"/>
              </a:lnSpc>
            </a:pPr>
            <a:r>
              <a:rPr lang="en-US" sz="3200">
                <a:solidFill>
                  <a:srgbClr val="5B1010"/>
                </a:solidFill>
                <a:latin typeface="Roboto Condensed"/>
              </a:rPr>
              <a:t>Những mùa quả lặn rồi lại mọc</a:t>
            </a:r>
          </a:p>
          <a:p>
            <a:pPr>
              <a:lnSpc>
                <a:spcPts val="6182"/>
              </a:lnSpc>
            </a:pPr>
            <a:r>
              <a:rPr lang="en-US" sz="3200">
                <a:solidFill>
                  <a:srgbClr val="5B1010"/>
                </a:solidFill>
                <a:latin typeface="Roboto Condensed"/>
              </a:rPr>
              <a:t>Như mặt trời, khi như mặt trăng.</a:t>
            </a:r>
          </a:p>
        </p:txBody>
      </p:sp>
      <p:grpSp>
        <p:nvGrpSpPr>
          <p:cNvPr id="25" name="Group 25"/>
          <p:cNvGrpSpPr/>
          <p:nvPr/>
        </p:nvGrpSpPr>
        <p:grpSpPr>
          <a:xfrm>
            <a:off x="14426657" y="4641178"/>
            <a:ext cx="2985278" cy="571015"/>
            <a:chOff x="0" y="0"/>
            <a:chExt cx="786246" cy="150391"/>
          </a:xfrm>
        </p:grpSpPr>
        <p:sp>
          <p:nvSpPr>
            <p:cNvPr id="26" name="Freeform 26"/>
            <p:cNvSpPr/>
            <p:nvPr/>
          </p:nvSpPr>
          <p:spPr>
            <a:xfrm>
              <a:off x="0" y="0"/>
              <a:ext cx="786246" cy="150391"/>
            </a:xfrm>
            <a:custGeom>
              <a:avLst/>
              <a:gdLst/>
              <a:ahLst/>
              <a:cxnLst/>
              <a:rect l="l" t="t" r="r" b="b"/>
              <a:pathLst>
                <a:path w="786246" h="150391">
                  <a:moveTo>
                    <a:pt x="75195" y="0"/>
                  </a:moveTo>
                  <a:lnTo>
                    <a:pt x="711051" y="0"/>
                  </a:lnTo>
                  <a:cubicBezTo>
                    <a:pt x="730994" y="0"/>
                    <a:pt x="750120" y="7922"/>
                    <a:pt x="764222" y="22024"/>
                  </a:cubicBezTo>
                  <a:cubicBezTo>
                    <a:pt x="778324" y="36126"/>
                    <a:pt x="786246" y="55252"/>
                    <a:pt x="786246" y="75195"/>
                  </a:cubicBezTo>
                  <a:lnTo>
                    <a:pt x="786246" y="75195"/>
                  </a:lnTo>
                  <a:cubicBezTo>
                    <a:pt x="786246" y="95138"/>
                    <a:pt x="778324" y="114265"/>
                    <a:pt x="764222" y="128366"/>
                  </a:cubicBezTo>
                  <a:cubicBezTo>
                    <a:pt x="750120" y="142468"/>
                    <a:pt x="730994" y="150391"/>
                    <a:pt x="711051" y="150391"/>
                  </a:cubicBezTo>
                  <a:lnTo>
                    <a:pt x="75195" y="150391"/>
                  </a:lnTo>
                  <a:cubicBezTo>
                    <a:pt x="55252" y="150391"/>
                    <a:pt x="36126" y="142468"/>
                    <a:pt x="22024" y="128366"/>
                  </a:cubicBezTo>
                  <a:cubicBezTo>
                    <a:pt x="7922" y="114265"/>
                    <a:pt x="0" y="95138"/>
                    <a:pt x="0" y="75195"/>
                  </a:cubicBezTo>
                  <a:lnTo>
                    <a:pt x="0" y="75195"/>
                  </a:lnTo>
                  <a:cubicBezTo>
                    <a:pt x="0" y="55252"/>
                    <a:pt x="7922" y="36126"/>
                    <a:pt x="22024" y="22024"/>
                  </a:cubicBezTo>
                  <a:cubicBezTo>
                    <a:pt x="36126" y="7922"/>
                    <a:pt x="55252" y="0"/>
                    <a:pt x="75195" y="0"/>
                  </a:cubicBezTo>
                  <a:close/>
                </a:path>
              </a:pathLst>
            </a:custGeom>
            <a:solidFill>
              <a:srgbClr val="E18989">
                <a:alpha val="58824"/>
              </a:srgbClr>
            </a:solidFill>
          </p:spPr>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3398687" y="3889188"/>
            <a:ext cx="2985278" cy="571015"/>
            <a:chOff x="0" y="0"/>
            <a:chExt cx="786246" cy="150391"/>
          </a:xfrm>
        </p:grpSpPr>
        <p:sp>
          <p:nvSpPr>
            <p:cNvPr id="29" name="Freeform 29"/>
            <p:cNvSpPr/>
            <p:nvPr/>
          </p:nvSpPr>
          <p:spPr>
            <a:xfrm>
              <a:off x="0" y="0"/>
              <a:ext cx="786246" cy="150391"/>
            </a:xfrm>
            <a:custGeom>
              <a:avLst/>
              <a:gdLst/>
              <a:ahLst/>
              <a:cxnLst/>
              <a:rect l="l" t="t" r="r" b="b"/>
              <a:pathLst>
                <a:path w="786246" h="150391">
                  <a:moveTo>
                    <a:pt x="75195" y="0"/>
                  </a:moveTo>
                  <a:lnTo>
                    <a:pt x="711051" y="0"/>
                  </a:lnTo>
                  <a:cubicBezTo>
                    <a:pt x="730994" y="0"/>
                    <a:pt x="750120" y="7922"/>
                    <a:pt x="764222" y="22024"/>
                  </a:cubicBezTo>
                  <a:cubicBezTo>
                    <a:pt x="778324" y="36126"/>
                    <a:pt x="786246" y="55252"/>
                    <a:pt x="786246" y="75195"/>
                  </a:cubicBezTo>
                  <a:lnTo>
                    <a:pt x="786246" y="75195"/>
                  </a:lnTo>
                  <a:cubicBezTo>
                    <a:pt x="786246" y="95138"/>
                    <a:pt x="778324" y="114265"/>
                    <a:pt x="764222" y="128366"/>
                  </a:cubicBezTo>
                  <a:cubicBezTo>
                    <a:pt x="750120" y="142468"/>
                    <a:pt x="730994" y="150391"/>
                    <a:pt x="711051" y="150391"/>
                  </a:cubicBezTo>
                  <a:lnTo>
                    <a:pt x="75195" y="150391"/>
                  </a:lnTo>
                  <a:cubicBezTo>
                    <a:pt x="55252" y="150391"/>
                    <a:pt x="36126" y="142468"/>
                    <a:pt x="22024" y="128366"/>
                  </a:cubicBezTo>
                  <a:cubicBezTo>
                    <a:pt x="7922" y="114265"/>
                    <a:pt x="0" y="95138"/>
                    <a:pt x="0" y="75195"/>
                  </a:cubicBezTo>
                  <a:lnTo>
                    <a:pt x="0" y="75195"/>
                  </a:lnTo>
                  <a:cubicBezTo>
                    <a:pt x="0" y="55252"/>
                    <a:pt x="7922" y="36126"/>
                    <a:pt x="22024" y="22024"/>
                  </a:cubicBezTo>
                  <a:cubicBezTo>
                    <a:pt x="36126" y="7922"/>
                    <a:pt x="55252" y="0"/>
                    <a:pt x="75195" y="0"/>
                  </a:cubicBezTo>
                  <a:close/>
                </a:path>
              </a:pathLst>
            </a:custGeom>
            <a:solidFill>
              <a:srgbClr val="E18989">
                <a:alpha val="58824"/>
              </a:srgbClr>
            </a:solidFill>
          </p:spPr>
        </p:sp>
        <p:sp>
          <p:nvSpPr>
            <p:cNvPr id="30" name="TextBox 3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1411900" y="3651063"/>
            <a:ext cx="5980462" cy="1492437"/>
          </a:xfrm>
          <a:prstGeom prst="rect">
            <a:avLst/>
          </a:prstGeom>
        </p:spPr>
        <p:txBody>
          <a:bodyPr lIns="0" tIns="0" rIns="0" bIns="0" rtlCol="0" anchor="t">
            <a:spAutoFit/>
          </a:bodyPr>
          <a:lstStyle/>
          <a:p>
            <a:pPr algn="l">
              <a:lnSpc>
                <a:spcPts val="6132"/>
              </a:lnSpc>
            </a:pPr>
            <a:r>
              <a:rPr lang="en-US" sz="3173">
                <a:solidFill>
                  <a:srgbClr val="5B1010"/>
                </a:solidFill>
                <a:latin typeface="Roboto Condensed"/>
              </a:rPr>
              <a:t>Lũ chúng tôi từ tay mẹ lớn lên...</a:t>
            </a:r>
          </a:p>
          <a:p>
            <a:pPr>
              <a:lnSpc>
                <a:spcPts val="6132"/>
              </a:lnSpc>
            </a:pPr>
            <a:r>
              <a:rPr lang="en-US" sz="3173">
                <a:solidFill>
                  <a:srgbClr val="5B1010"/>
                </a:solidFill>
                <a:latin typeface="Roboto Condensed"/>
              </a:rPr>
              <a:t>Chúng mang dáng giọt mồ hôi mặn</a:t>
            </a:r>
          </a:p>
        </p:txBody>
      </p:sp>
      <p:pic>
        <p:nvPicPr>
          <p:cNvPr id="32" name="Picture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5658" y="9461789"/>
            <a:ext cx="815477" cy="709465"/>
          </a:xfrm>
          <a:prstGeom prst="rect">
            <a:avLst/>
          </a:prstGeom>
        </p:spPr>
      </p:pic>
      <p:pic>
        <p:nvPicPr>
          <p:cNvPr id="33" name="Picture 3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70491" y="8897269"/>
            <a:ext cx="433818" cy="377422"/>
          </a:xfrm>
          <a:prstGeom prst="rect">
            <a:avLst/>
          </a:prstGeom>
        </p:spPr>
      </p:pic>
      <p:sp>
        <p:nvSpPr>
          <p:cNvPr id="34" name="TextBox 34"/>
          <p:cNvSpPr txBox="1"/>
          <p:nvPr/>
        </p:nvSpPr>
        <p:spPr>
          <a:xfrm>
            <a:off x="11436425" y="5850448"/>
            <a:ext cx="5980462" cy="2267133"/>
          </a:xfrm>
          <a:prstGeom prst="rect">
            <a:avLst/>
          </a:prstGeom>
        </p:spPr>
        <p:txBody>
          <a:bodyPr lIns="0" tIns="0" rIns="0" bIns="0" rtlCol="0" anchor="t">
            <a:spAutoFit/>
          </a:bodyPr>
          <a:lstStyle/>
          <a:p>
            <a:pPr>
              <a:lnSpc>
                <a:spcPts val="6132"/>
              </a:lnSpc>
            </a:pPr>
            <a:r>
              <a:rPr lang="en-US" sz="3173">
                <a:solidFill>
                  <a:srgbClr val="5B1010"/>
                </a:solidFill>
                <a:latin typeface="Roboto Condensed"/>
              </a:rPr>
              <a:t>Tôi hoảng sợ ngày bàn tay mẹ mỏi</a:t>
            </a:r>
          </a:p>
          <a:p>
            <a:pPr>
              <a:lnSpc>
                <a:spcPts val="6132"/>
              </a:lnSpc>
            </a:pPr>
            <a:r>
              <a:rPr lang="en-US" sz="3173">
                <a:solidFill>
                  <a:srgbClr val="5B1010"/>
                </a:solidFill>
                <a:latin typeface="Roboto Condensed"/>
              </a:rPr>
              <a:t>Mình vẫn còn một thứ quả non xanh?</a:t>
            </a:r>
          </a:p>
          <a:p>
            <a:pPr>
              <a:lnSpc>
                <a:spcPts val="6132"/>
              </a:lnSpc>
            </a:pPr>
            <a:endParaRPr lang="en-US" sz="3173">
              <a:solidFill>
                <a:srgbClr val="5B1010"/>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 calcmode="lin" valueType="num">
                                      <p:cBhvr additive="base">
                                        <p:cTn id="1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 calcmode="lin" valueType="num">
                                      <p:cBhvr additive="base">
                                        <p:cTn id="2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1000"/>
                                        <p:tgtEl>
                                          <p:spTgt spid="12">
                                            <p:txEl>
                                              <p:pRg st="3" end="3"/>
                                            </p:txEl>
                                          </p:spTgt>
                                        </p:tgtEl>
                                      </p:cBhvr>
                                    </p:animEffect>
                                    <p:anim calcmode="lin" valueType="num">
                                      <p:cBhvr>
                                        <p:cTn id="28"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a:off x="6237564" y="8773597"/>
            <a:ext cx="5168543" cy="9694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6CE"/>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9514" b="36801"/>
          <a:stretch>
            <a:fillRect/>
          </a:stretch>
        </p:blipFill>
        <p:spPr>
          <a:xfrm rot="-2788314">
            <a:off x="15825957" y="590181"/>
            <a:ext cx="522530" cy="541590"/>
          </a:xfrm>
          <a:prstGeom prst="rect">
            <a:avLst/>
          </a:prstGeom>
        </p:spPr>
      </p:pic>
      <p:grpSp>
        <p:nvGrpSpPr>
          <p:cNvPr id="5" name="Group 5"/>
          <p:cNvGrpSpPr/>
          <p:nvPr/>
        </p:nvGrpSpPr>
        <p:grpSpPr>
          <a:xfrm rot="-10800000">
            <a:off x="11796632" y="1801213"/>
            <a:ext cx="6207390" cy="9017619"/>
            <a:chOff x="0" y="0"/>
            <a:chExt cx="5080000" cy="7379833"/>
          </a:xfrm>
        </p:grpSpPr>
        <p:sp>
          <p:nvSpPr>
            <p:cNvPr id="6" name="Freeform 6"/>
            <p:cNvSpPr/>
            <p:nvPr/>
          </p:nvSpPr>
          <p:spPr>
            <a:xfrm>
              <a:off x="0" y="1243330"/>
              <a:ext cx="5080000" cy="6136502"/>
            </a:xfrm>
            <a:custGeom>
              <a:avLst/>
              <a:gdLst/>
              <a:ahLst/>
              <a:cxnLst/>
              <a:rect l="l" t="t" r="r" b="b"/>
              <a:pathLst>
                <a:path w="5080000" h="6136502">
                  <a:moveTo>
                    <a:pt x="5080000" y="1466850"/>
                  </a:moveTo>
                  <a:lnTo>
                    <a:pt x="5080000" y="6136502"/>
                  </a:lnTo>
                  <a:lnTo>
                    <a:pt x="0" y="6136502"/>
                  </a:lnTo>
                  <a:lnTo>
                    <a:pt x="0" y="1466850"/>
                  </a:lnTo>
                  <a:lnTo>
                    <a:pt x="2540000" y="0"/>
                  </a:lnTo>
                  <a:close/>
                </a:path>
              </a:pathLst>
            </a:custGeom>
            <a:solidFill>
              <a:srgbClr val="FFD6CE"/>
            </a:solidFill>
          </p:spPr>
        </p:sp>
        <p:sp>
          <p:nvSpPr>
            <p:cNvPr id="7" name="Freeform 7"/>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09660" y="246708"/>
            <a:ext cx="959250" cy="990194"/>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11233" y="2286748"/>
            <a:ext cx="554976" cy="482829"/>
          </a:xfrm>
          <a:prstGeom prst="rect">
            <a:avLst/>
          </a:prstGeom>
        </p:spPr>
      </p:pic>
      <p:sp>
        <p:nvSpPr>
          <p:cNvPr id="10" name="TextBox 10"/>
          <p:cNvSpPr txBox="1"/>
          <p:nvPr/>
        </p:nvSpPr>
        <p:spPr>
          <a:xfrm>
            <a:off x="1409858" y="370330"/>
            <a:ext cx="8836739" cy="733425"/>
          </a:xfrm>
          <a:prstGeom prst="rect">
            <a:avLst/>
          </a:prstGeom>
        </p:spPr>
        <p:txBody>
          <a:bodyPr lIns="0" tIns="0" rIns="0" bIns="0" rtlCol="0" anchor="t">
            <a:spAutoFit/>
          </a:bodyPr>
          <a:lstStyle/>
          <a:p>
            <a:pPr algn="ctr">
              <a:lnSpc>
                <a:spcPts val="5759"/>
              </a:lnSpc>
            </a:pPr>
            <a:r>
              <a:rPr lang="en-US" sz="4800" spc="72">
                <a:solidFill>
                  <a:srgbClr val="5B1010"/>
                </a:solidFill>
                <a:latin typeface="Roboto Condensed Bold"/>
              </a:rPr>
              <a:t>*Đặc sắc nghệ thuật</a:t>
            </a:r>
          </a:p>
        </p:txBody>
      </p:sp>
      <p:sp>
        <p:nvSpPr>
          <p:cNvPr id="11" name="TextBox 11"/>
          <p:cNvSpPr txBox="1"/>
          <p:nvPr/>
        </p:nvSpPr>
        <p:spPr>
          <a:xfrm>
            <a:off x="11965646" y="1288325"/>
            <a:ext cx="5869364" cy="6261100"/>
          </a:xfrm>
          <a:prstGeom prst="rect">
            <a:avLst/>
          </a:prstGeom>
        </p:spPr>
        <p:txBody>
          <a:bodyPr lIns="0" tIns="0" rIns="0" bIns="0" rtlCol="0" anchor="t">
            <a:spAutoFit/>
          </a:bodyPr>
          <a:lstStyle/>
          <a:p>
            <a:pPr algn="just">
              <a:lnSpc>
                <a:spcPts val="6289"/>
              </a:lnSpc>
            </a:pPr>
            <a:endParaRPr/>
          </a:p>
          <a:p>
            <a:pPr algn="ctr">
              <a:lnSpc>
                <a:spcPts val="6289"/>
              </a:lnSpc>
            </a:pPr>
            <a:r>
              <a:rPr lang="en-US" sz="3699">
                <a:solidFill>
                  <a:srgbClr val="5B1010"/>
                </a:solidFill>
                <a:latin typeface="Roboto Condensed Bold"/>
              </a:rPr>
              <a:t>Biện pháp tu từ:</a:t>
            </a:r>
            <a:r>
              <a:rPr lang="en-US" sz="3699">
                <a:solidFill>
                  <a:srgbClr val="5B1010"/>
                </a:solidFill>
                <a:latin typeface="Roboto Condensed"/>
              </a:rPr>
              <a:t> </a:t>
            </a:r>
          </a:p>
          <a:p>
            <a:pPr algn="just">
              <a:lnSpc>
                <a:spcPts val="6289"/>
              </a:lnSpc>
            </a:pPr>
            <a:r>
              <a:rPr lang="en-US" sz="3699">
                <a:solidFill>
                  <a:srgbClr val="5B1010"/>
                </a:solidFill>
                <a:latin typeface="Roboto Condensed"/>
              </a:rPr>
              <a:t>điệp ngữ (</a:t>
            </a:r>
            <a:r>
              <a:rPr lang="en-US" sz="3699">
                <a:solidFill>
                  <a:srgbClr val="5B1010"/>
                </a:solidFill>
                <a:latin typeface="Roboto Condensed Italics"/>
              </a:rPr>
              <a:t>những mùa quả</a:t>
            </a:r>
            <a:r>
              <a:rPr lang="en-US" sz="3699">
                <a:solidFill>
                  <a:srgbClr val="5B1010"/>
                </a:solidFill>
                <a:latin typeface="Roboto Condensed"/>
              </a:rPr>
              <a:t>), đối lập (l</a:t>
            </a:r>
            <a:r>
              <a:rPr lang="en-US" sz="3699">
                <a:solidFill>
                  <a:srgbClr val="5B1010"/>
                </a:solidFill>
                <a:latin typeface="Roboto Condensed Italics"/>
              </a:rPr>
              <a:t>ặn – mọc, lớn lên – lớn xuống; mặt trời – mặt trăng</a:t>
            </a:r>
            <a:r>
              <a:rPr lang="en-US" sz="3699">
                <a:solidFill>
                  <a:srgbClr val="5B1010"/>
                </a:solidFill>
                <a:latin typeface="Roboto Condensed"/>
              </a:rPr>
              <a:t>…); ẩn dụ (</a:t>
            </a:r>
            <a:r>
              <a:rPr lang="en-US" sz="3699">
                <a:solidFill>
                  <a:srgbClr val="5B1010"/>
                </a:solidFill>
                <a:latin typeface="Roboto Condensed Italics"/>
              </a:rPr>
              <a:t>thứ quả non xanh</a:t>
            </a:r>
            <a:r>
              <a:rPr lang="en-US" sz="3699">
                <a:solidFill>
                  <a:srgbClr val="5B1010"/>
                </a:solidFill>
                <a:latin typeface="Roboto Condensed"/>
              </a:rPr>
              <a:t>); nói giảm nói tránh (bàn tay mẹ mỏi)</a:t>
            </a:r>
          </a:p>
        </p:txBody>
      </p:sp>
      <p:grpSp>
        <p:nvGrpSpPr>
          <p:cNvPr id="12" name="Group 12"/>
          <p:cNvGrpSpPr/>
          <p:nvPr/>
        </p:nvGrpSpPr>
        <p:grpSpPr>
          <a:xfrm rot="-10800000">
            <a:off x="1028700" y="1801213"/>
            <a:ext cx="4799527" cy="6972384"/>
            <a:chOff x="0" y="0"/>
            <a:chExt cx="5080000" cy="7379833"/>
          </a:xfrm>
        </p:grpSpPr>
        <p:sp>
          <p:nvSpPr>
            <p:cNvPr id="13" name="Freeform 13"/>
            <p:cNvSpPr/>
            <p:nvPr/>
          </p:nvSpPr>
          <p:spPr>
            <a:xfrm>
              <a:off x="0" y="1243330"/>
              <a:ext cx="5080000" cy="6136502"/>
            </a:xfrm>
            <a:custGeom>
              <a:avLst/>
              <a:gdLst/>
              <a:ahLst/>
              <a:cxnLst/>
              <a:rect l="l" t="t" r="r" b="b"/>
              <a:pathLst>
                <a:path w="5080000" h="6136502">
                  <a:moveTo>
                    <a:pt x="5080000" y="1466850"/>
                  </a:moveTo>
                  <a:lnTo>
                    <a:pt x="5080000" y="6136502"/>
                  </a:lnTo>
                  <a:lnTo>
                    <a:pt x="0" y="6136502"/>
                  </a:lnTo>
                  <a:lnTo>
                    <a:pt x="0" y="1466850"/>
                  </a:lnTo>
                  <a:lnTo>
                    <a:pt x="2540000" y="0"/>
                  </a:lnTo>
                  <a:close/>
                </a:path>
              </a:pathLst>
            </a:custGeom>
            <a:solidFill>
              <a:srgbClr val="FFD6CE"/>
            </a:solidFill>
          </p:spPr>
        </p:sp>
        <p:sp>
          <p:nvSpPr>
            <p:cNvPr id="14" name="Freeform 14"/>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sp>
        <p:nvSpPr>
          <p:cNvPr id="15" name="TextBox 15"/>
          <p:cNvSpPr txBox="1"/>
          <p:nvPr/>
        </p:nvSpPr>
        <p:spPr>
          <a:xfrm>
            <a:off x="1467466" y="1269275"/>
            <a:ext cx="3979604" cy="5080001"/>
          </a:xfrm>
          <a:prstGeom prst="rect">
            <a:avLst/>
          </a:prstGeom>
        </p:spPr>
        <p:txBody>
          <a:bodyPr lIns="0" tIns="0" rIns="0" bIns="0" rtlCol="0" anchor="t">
            <a:spAutoFit/>
          </a:bodyPr>
          <a:lstStyle/>
          <a:p>
            <a:pPr algn="just">
              <a:lnSpc>
                <a:spcPts val="6799"/>
              </a:lnSpc>
            </a:pPr>
            <a:endParaRPr/>
          </a:p>
          <a:p>
            <a:pPr algn="just">
              <a:lnSpc>
                <a:spcPts val="6799"/>
              </a:lnSpc>
            </a:pPr>
            <a:r>
              <a:rPr lang="en-US" sz="3999">
                <a:solidFill>
                  <a:srgbClr val="5B1010"/>
                </a:solidFill>
                <a:latin typeface="Roboto Condensed"/>
              </a:rPr>
              <a:t>- Bài có tứ thơ độc đáo, là suy ngẫm triết lí về thành quả mà mẹ tạo ra.</a:t>
            </a:r>
          </a:p>
          <a:p>
            <a:pPr algn="just">
              <a:lnSpc>
                <a:spcPts val="6799"/>
              </a:lnSpc>
            </a:pPr>
            <a:endParaRPr lang="en-US" sz="3999">
              <a:solidFill>
                <a:srgbClr val="5B1010"/>
              </a:solidFill>
              <a:latin typeface="Roboto Condensed"/>
            </a:endParaRPr>
          </a:p>
        </p:txBody>
      </p:sp>
      <p:grpSp>
        <p:nvGrpSpPr>
          <p:cNvPr id="16" name="Group 16"/>
          <p:cNvGrpSpPr/>
          <p:nvPr/>
        </p:nvGrpSpPr>
        <p:grpSpPr>
          <a:xfrm rot="-10800000">
            <a:off x="6216055" y="1801213"/>
            <a:ext cx="5133178" cy="7457087"/>
            <a:chOff x="0" y="0"/>
            <a:chExt cx="5080000" cy="7379833"/>
          </a:xfrm>
        </p:grpSpPr>
        <p:sp>
          <p:nvSpPr>
            <p:cNvPr id="17" name="Freeform 17"/>
            <p:cNvSpPr/>
            <p:nvPr/>
          </p:nvSpPr>
          <p:spPr>
            <a:xfrm>
              <a:off x="0" y="1243330"/>
              <a:ext cx="5080000" cy="6136502"/>
            </a:xfrm>
            <a:custGeom>
              <a:avLst/>
              <a:gdLst/>
              <a:ahLst/>
              <a:cxnLst/>
              <a:rect l="l" t="t" r="r" b="b"/>
              <a:pathLst>
                <a:path w="5080000" h="6136502">
                  <a:moveTo>
                    <a:pt x="5080000" y="1466850"/>
                  </a:moveTo>
                  <a:lnTo>
                    <a:pt x="5080000" y="6136502"/>
                  </a:lnTo>
                  <a:lnTo>
                    <a:pt x="0" y="6136502"/>
                  </a:lnTo>
                  <a:lnTo>
                    <a:pt x="0" y="1466850"/>
                  </a:lnTo>
                  <a:lnTo>
                    <a:pt x="2540000" y="0"/>
                  </a:lnTo>
                  <a:close/>
                </a:path>
              </a:pathLst>
            </a:custGeom>
            <a:solidFill>
              <a:srgbClr val="FFD6CE"/>
            </a:solidFill>
          </p:spPr>
        </p:sp>
        <p:sp>
          <p:nvSpPr>
            <p:cNvPr id="18" name="Freeform 18"/>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sp>
        <p:nvSpPr>
          <p:cNvPr id="19" name="TextBox 19"/>
          <p:cNvSpPr txBox="1"/>
          <p:nvPr/>
        </p:nvSpPr>
        <p:spPr>
          <a:xfrm>
            <a:off x="6626017" y="1269275"/>
            <a:ext cx="3979604" cy="5080001"/>
          </a:xfrm>
          <a:prstGeom prst="rect">
            <a:avLst/>
          </a:prstGeom>
        </p:spPr>
        <p:txBody>
          <a:bodyPr lIns="0" tIns="0" rIns="0" bIns="0" rtlCol="0" anchor="t">
            <a:spAutoFit/>
          </a:bodyPr>
          <a:lstStyle/>
          <a:p>
            <a:pPr algn="just">
              <a:lnSpc>
                <a:spcPts val="6799"/>
              </a:lnSpc>
            </a:pPr>
            <a:endParaRPr/>
          </a:p>
          <a:p>
            <a:pPr algn="just">
              <a:lnSpc>
                <a:spcPts val="6799"/>
              </a:lnSpc>
            </a:pPr>
            <a:r>
              <a:rPr lang="en-US" sz="3999">
                <a:solidFill>
                  <a:srgbClr val="5B1010"/>
                </a:solidFill>
                <a:latin typeface="Roboto Condensed"/>
              </a:rPr>
              <a:t>Từ ngữ, hình ảnh bình dị, quen thuộc mà đậm chất tượng trưng</a:t>
            </a:r>
          </a:p>
          <a:p>
            <a:pPr algn="just">
              <a:lnSpc>
                <a:spcPts val="6799"/>
              </a:lnSpc>
            </a:pPr>
            <a:endParaRPr lang="en-US" sz="3999">
              <a:solidFill>
                <a:srgbClr val="5B1010"/>
              </a:solidFill>
              <a:latin typeface="Roboto Condensed"/>
            </a:endParaRPr>
          </a:p>
        </p:txBody>
      </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41801" y="8036014"/>
            <a:ext cx="3045324" cy="29273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97125" y="482829"/>
            <a:ext cx="1109951" cy="9656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17366309" y="1553617"/>
            <a:ext cx="522530" cy="54159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21614" y="2594700"/>
            <a:ext cx="1680924" cy="148761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9325" y="1504828"/>
            <a:ext cx="8734631" cy="410527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234050" y="5610104"/>
            <a:ext cx="8734631" cy="410527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50665" y="5225318"/>
            <a:ext cx="3903745" cy="4105277"/>
          </a:xfrm>
          <a:prstGeom prst="rect">
            <a:avLst/>
          </a:prstGeom>
        </p:spPr>
      </p:pic>
      <p:sp>
        <p:nvSpPr>
          <p:cNvPr id="8" name="TextBox 8"/>
          <p:cNvSpPr txBox="1"/>
          <p:nvPr/>
        </p:nvSpPr>
        <p:spPr>
          <a:xfrm>
            <a:off x="1409858" y="365567"/>
            <a:ext cx="8836739" cy="752475"/>
          </a:xfrm>
          <a:prstGeom prst="rect">
            <a:avLst/>
          </a:prstGeom>
        </p:spPr>
        <p:txBody>
          <a:bodyPr lIns="0" tIns="0" rIns="0" bIns="0" rtlCol="0" anchor="t">
            <a:spAutoFit/>
          </a:bodyPr>
          <a:lstStyle/>
          <a:p>
            <a:pPr algn="ctr">
              <a:lnSpc>
                <a:spcPts val="5999"/>
              </a:lnSpc>
            </a:pPr>
            <a:r>
              <a:rPr lang="en-US" sz="4999" spc="74">
                <a:solidFill>
                  <a:srgbClr val="5B1010"/>
                </a:solidFill>
                <a:latin typeface="Roboto Condensed Bold"/>
              </a:rPr>
              <a:t>*Chủ đề của văn bản</a:t>
            </a:r>
          </a:p>
        </p:txBody>
      </p:sp>
      <p:sp>
        <p:nvSpPr>
          <p:cNvPr id="9" name="TextBox 9"/>
          <p:cNvSpPr txBox="1"/>
          <p:nvPr/>
        </p:nvSpPr>
        <p:spPr>
          <a:xfrm>
            <a:off x="1484554" y="2356575"/>
            <a:ext cx="7089627" cy="2073277"/>
          </a:xfrm>
          <a:prstGeom prst="rect">
            <a:avLst/>
          </a:prstGeom>
        </p:spPr>
        <p:txBody>
          <a:bodyPr lIns="0" tIns="0" rIns="0" bIns="0" rtlCol="0" anchor="t">
            <a:spAutoFit/>
          </a:bodyPr>
          <a:lstStyle/>
          <a:p>
            <a:pPr algn="ctr">
              <a:lnSpc>
                <a:spcPts val="8499"/>
              </a:lnSpc>
            </a:pPr>
            <a:r>
              <a:rPr lang="en-US" sz="4999">
                <a:solidFill>
                  <a:srgbClr val="5B1010"/>
                </a:solidFill>
                <a:latin typeface="Roboto Condensed"/>
              </a:rPr>
              <a:t>Ca ngợi công ơn dưỡng dục của cha mẹ.</a:t>
            </a:r>
          </a:p>
        </p:txBody>
      </p:sp>
      <p:sp>
        <p:nvSpPr>
          <p:cNvPr id="10" name="TextBox 10"/>
          <p:cNvSpPr txBox="1"/>
          <p:nvPr/>
        </p:nvSpPr>
        <p:spPr>
          <a:xfrm>
            <a:off x="4056552" y="6142539"/>
            <a:ext cx="7089627" cy="3149602"/>
          </a:xfrm>
          <a:prstGeom prst="rect">
            <a:avLst/>
          </a:prstGeom>
        </p:spPr>
        <p:txBody>
          <a:bodyPr lIns="0" tIns="0" rIns="0" bIns="0" rtlCol="0" anchor="t">
            <a:spAutoFit/>
          </a:bodyPr>
          <a:lstStyle/>
          <a:p>
            <a:pPr algn="ctr">
              <a:lnSpc>
                <a:spcPts val="8499"/>
              </a:lnSpc>
            </a:pPr>
            <a:r>
              <a:rPr lang="en-US" sz="4999">
                <a:solidFill>
                  <a:srgbClr val="5B1010"/>
                </a:solidFill>
                <a:latin typeface="Roboto Condensed"/>
              </a:rPr>
              <a:t>Gợi nhắc con cái về đạo hiếu – cội rễ cơ bản để thành người.</a:t>
            </a:r>
          </a:p>
        </p:txBody>
      </p:sp>
      <p:grpSp>
        <p:nvGrpSpPr>
          <p:cNvPr id="11" name="Group 11"/>
          <p:cNvGrpSpPr/>
          <p:nvPr/>
        </p:nvGrpSpPr>
        <p:grpSpPr>
          <a:xfrm>
            <a:off x="12518266" y="9230678"/>
            <a:ext cx="5168543" cy="969406"/>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6CE"/>
            </a:solidFill>
          </p:spPr>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993543" y="-3656839"/>
            <a:ext cx="1754566" cy="12322479"/>
            <a:chOff x="0" y="0"/>
            <a:chExt cx="5080000" cy="35677315"/>
          </a:xfrm>
        </p:grpSpPr>
        <p:sp>
          <p:nvSpPr>
            <p:cNvPr id="3" name="Freeform 3"/>
            <p:cNvSpPr/>
            <p:nvPr/>
          </p:nvSpPr>
          <p:spPr>
            <a:xfrm>
              <a:off x="0" y="1243330"/>
              <a:ext cx="5080000" cy="34433984"/>
            </a:xfrm>
            <a:custGeom>
              <a:avLst/>
              <a:gdLst/>
              <a:ahLst/>
              <a:cxnLst/>
              <a:rect l="l" t="t" r="r" b="b"/>
              <a:pathLst>
                <a:path w="5080000" h="34433984">
                  <a:moveTo>
                    <a:pt x="5080000" y="1466850"/>
                  </a:moveTo>
                  <a:lnTo>
                    <a:pt x="5080000" y="34433984"/>
                  </a:lnTo>
                  <a:lnTo>
                    <a:pt x="0" y="34433984"/>
                  </a:lnTo>
                  <a:lnTo>
                    <a:pt x="0" y="1466850"/>
                  </a:lnTo>
                  <a:lnTo>
                    <a:pt x="2540000" y="0"/>
                  </a:lnTo>
                  <a:close/>
                </a:path>
              </a:pathLst>
            </a:custGeom>
            <a:solidFill>
              <a:srgbClr val="FFD6CE"/>
            </a:solidFill>
          </p:spPr>
        </p:sp>
        <p:sp>
          <p:nvSpPr>
            <p:cNvPr id="4" name="Freeform 4"/>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7182" y="408768"/>
            <a:ext cx="1109951" cy="96565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719596" y="2233606"/>
            <a:ext cx="522530" cy="54159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71496" y="891597"/>
            <a:ext cx="1472126" cy="148291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41801" y="8036014"/>
            <a:ext cx="3045324" cy="2927318"/>
          </a:xfrm>
          <a:prstGeom prst="rect">
            <a:avLst/>
          </a:prstGeom>
        </p:spPr>
      </p:pic>
      <p:pic>
        <p:nvPicPr>
          <p:cNvPr id="9" name="Picture 9"/>
          <p:cNvPicPr>
            <a:picLocks noChangeAspect="1"/>
          </p:cNvPicPr>
          <p:nvPr/>
        </p:nvPicPr>
        <p:blipFill>
          <a:blip r:embed="rId10"/>
          <a:srcRect/>
          <a:stretch>
            <a:fillRect/>
          </a:stretch>
        </p:blipFill>
        <p:spPr>
          <a:xfrm>
            <a:off x="802158" y="4721340"/>
            <a:ext cx="4227311" cy="3281450"/>
          </a:xfrm>
          <a:prstGeom prst="rect">
            <a:avLst/>
          </a:prstGeom>
        </p:spPr>
      </p:pic>
      <p:sp>
        <p:nvSpPr>
          <p:cNvPr id="10" name="TextBox 10"/>
          <p:cNvSpPr txBox="1"/>
          <p:nvPr/>
        </p:nvSpPr>
        <p:spPr>
          <a:xfrm>
            <a:off x="4551004" y="2128474"/>
            <a:ext cx="3135030" cy="752475"/>
          </a:xfrm>
          <a:prstGeom prst="rect">
            <a:avLst/>
          </a:prstGeom>
        </p:spPr>
        <p:txBody>
          <a:bodyPr lIns="0" tIns="0" rIns="0" bIns="0" rtlCol="0" anchor="t">
            <a:spAutoFit/>
          </a:bodyPr>
          <a:lstStyle/>
          <a:p>
            <a:pPr algn="ctr">
              <a:lnSpc>
                <a:spcPts val="5999"/>
              </a:lnSpc>
            </a:pPr>
            <a:r>
              <a:rPr lang="en-US" sz="4999" spc="74">
                <a:solidFill>
                  <a:srgbClr val="5B1010"/>
                </a:solidFill>
                <a:latin typeface="Roboto Condensed Bold"/>
              </a:rPr>
              <a:t>BINGO: </a:t>
            </a:r>
          </a:p>
        </p:txBody>
      </p:sp>
      <p:sp>
        <p:nvSpPr>
          <p:cNvPr id="11" name="TextBox 11"/>
          <p:cNvSpPr txBox="1"/>
          <p:nvPr/>
        </p:nvSpPr>
        <p:spPr>
          <a:xfrm>
            <a:off x="7195327" y="1985599"/>
            <a:ext cx="8836739" cy="990600"/>
          </a:xfrm>
          <a:prstGeom prst="rect">
            <a:avLst/>
          </a:prstGeom>
        </p:spPr>
        <p:txBody>
          <a:bodyPr lIns="0" tIns="0" rIns="0" bIns="0" rtlCol="0" anchor="t">
            <a:spAutoFit/>
          </a:bodyPr>
          <a:lstStyle/>
          <a:p>
            <a:pPr algn="ctr">
              <a:lnSpc>
                <a:spcPts val="7439"/>
              </a:lnSpc>
            </a:pPr>
            <a:r>
              <a:rPr lang="en-US" sz="6199" spc="92">
                <a:solidFill>
                  <a:srgbClr val="5B1010"/>
                </a:solidFill>
                <a:latin typeface="#9Slide05 Aphrodite Pro"/>
              </a:rPr>
              <a:t>Đi tìm trái ngọt</a:t>
            </a:r>
          </a:p>
        </p:txBody>
      </p:sp>
      <p:sp>
        <p:nvSpPr>
          <p:cNvPr id="12" name="TextBox 12"/>
          <p:cNvSpPr txBox="1"/>
          <p:nvPr/>
        </p:nvSpPr>
        <p:spPr>
          <a:xfrm>
            <a:off x="5029469" y="3690664"/>
            <a:ext cx="12379708" cy="6125845"/>
          </a:xfrm>
          <a:prstGeom prst="rect">
            <a:avLst/>
          </a:prstGeom>
        </p:spPr>
        <p:txBody>
          <a:bodyPr lIns="0" tIns="0" rIns="0" bIns="0" rtlCol="0" anchor="t">
            <a:spAutoFit/>
          </a:bodyPr>
          <a:lstStyle/>
          <a:p>
            <a:pPr marL="863599" lvl="1" indent="-431800" algn="just">
              <a:lnSpc>
                <a:spcPts val="8239"/>
              </a:lnSpc>
              <a:buFont typeface="Arial"/>
              <a:buChar char="•"/>
            </a:pPr>
            <a:r>
              <a:rPr lang="en-US" sz="3999">
                <a:solidFill>
                  <a:srgbClr val="5B1010"/>
                </a:solidFill>
                <a:latin typeface="Roboto Condensed"/>
              </a:rPr>
              <a:t>GV có một bảng từ, HS sẽ xung phong đặt câu hỏi sao cho câu trả lời là một từ xuất hiện trong bảng.</a:t>
            </a:r>
          </a:p>
          <a:p>
            <a:pPr marL="863599" lvl="1" indent="-431800" algn="just">
              <a:lnSpc>
                <a:spcPts val="8239"/>
              </a:lnSpc>
              <a:buFont typeface="Arial"/>
              <a:buChar char="•"/>
            </a:pPr>
            <a:r>
              <a:rPr lang="en-US" sz="3999">
                <a:solidFill>
                  <a:srgbClr val="5B1010"/>
                </a:solidFill>
                <a:latin typeface="Roboto Condensed"/>
              </a:rPr>
              <a:t>HS suy nghĩ và đặt câu hỏi cho cả lớp. Nếu có đáp án cho câu hỏi của bạn, HS sẽ gạch đi trong ô phiếu của mình.</a:t>
            </a:r>
          </a:p>
          <a:p>
            <a:pPr marL="863599" lvl="1" indent="-431800" algn="just">
              <a:lnSpc>
                <a:spcPts val="8239"/>
              </a:lnSpc>
              <a:buFont typeface="Arial"/>
              <a:buChar char="•"/>
            </a:pPr>
            <a:r>
              <a:rPr lang="en-US" sz="3999">
                <a:solidFill>
                  <a:srgbClr val="5B1010"/>
                </a:solidFill>
                <a:latin typeface="Roboto Condensed"/>
              </a:rPr>
              <a:t>HS nào gạch được trọn vẹn 1 hàng ngang/dọc/đường chéo trước thì nhận được 1 món quà của GV.</a:t>
            </a:r>
          </a:p>
        </p:txBody>
      </p:sp>
      <p:sp>
        <p:nvSpPr>
          <p:cNvPr id="13" name="TextBox 13"/>
          <p:cNvSpPr txBox="1"/>
          <p:nvPr/>
        </p:nvSpPr>
        <p:spPr>
          <a:xfrm>
            <a:off x="1453403" y="275418"/>
            <a:ext cx="13422190" cy="1036631"/>
          </a:xfrm>
          <a:prstGeom prst="rect">
            <a:avLst/>
          </a:prstGeom>
        </p:spPr>
        <p:txBody>
          <a:bodyPr lIns="0" tIns="0" rIns="0" bIns="0" rtlCol="0" anchor="t">
            <a:spAutoFit/>
          </a:bodyPr>
          <a:lstStyle/>
          <a:p>
            <a:pPr algn="l">
              <a:lnSpc>
                <a:spcPts val="8619"/>
              </a:lnSpc>
            </a:pPr>
            <a:r>
              <a:rPr lang="en-US" sz="5984">
                <a:solidFill>
                  <a:srgbClr val="F86D46"/>
                </a:solidFill>
                <a:latin typeface="Fraunces Bold"/>
              </a:rPr>
              <a:t>IV. LUYỆN TẬP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999939" y="-4910048"/>
            <a:ext cx="1754566" cy="12322479"/>
            <a:chOff x="0" y="0"/>
            <a:chExt cx="5080000" cy="35677315"/>
          </a:xfrm>
        </p:grpSpPr>
        <p:sp>
          <p:nvSpPr>
            <p:cNvPr id="3" name="Freeform 3"/>
            <p:cNvSpPr/>
            <p:nvPr/>
          </p:nvSpPr>
          <p:spPr>
            <a:xfrm>
              <a:off x="0" y="1243330"/>
              <a:ext cx="5080000" cy="34433984"/>
            </a:xfrm>
            <a:custGeom>
              <a:avLst/>
              <a:gdLst/>
              <a:ahLst/>
              <a:cxnLst/>
              <a:rect l="l" t="t" r="r" b="b"/>
              <a:pathLst>
                <a:path w="5080000" h="34433984">
                  <a:moveTo>
                    <a:pt x="5080000" y="1466850"/>
                  </a:moveTo>
                  <a:lnTo>
                    <a:pt x="5080000" y="34433984"/>
                  </a:lnTo>
                  <a:lnTo>
                    <a:pt x="0" y="34433984"/>
                  </a:lnTo>
                  <a:lnTo>
                    <a:pt x="0" y="1466850"/>
                  </a:lnTo>
                  <a:lnTo>
                    <a:pt x="2540000" y="0"/>
                  </a:lnTo>
                  <a:close/>
                </a:path>
              </a:pathLst>
            </a:custGeom>
            <a:solidFill>
              <a:srgbClr val="FFD6CE"/>
            </a:solidFill>
          </p:spPr>
        </p:sp>
        <p:sp>
          <p:nvSpPr>
            <p:cNvPr id="4" name="Freeform 4"/>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7182" y="408768"/>
            <a:ext cx="1109951" cy="96565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719596" y="2233606"/>
            <a:ext cx="522530" cy="54159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299892" y="408768"/>
            <a:ext cx="1472126" cy="148291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41801" y="8036014"/>
            <a:ext cx="3045324" cy="2927318"/>
          </a:xfrm>
          <a:prstGeom prst="rect">
            <a:avLst/>
          </a:prstGeom>
        </p:spPr>
      </p:pic>
      <p:graphicFrame>
        <p:nvGraphicFramePr>
          <p:cNvPr id="9" name="Table 9"/>
          <p:cNvGraphicFramePr>
            <a:graphicFrameLocks noGrp="1"/>
          </p:cNvGraphicFramePr>
          <p:nvPr/>
        </p:nvGraphicFramePr>
        <p:xfrm>
          <a:off x="1715982" y="2880326"/>
          <a:ext cx="15020003" cy="5896638"/>
        </p:xfrm>
        <a:graphic>
          <a:graphicData uri="http://schemas.openxmlformats.org/drawingml/2006/table">
            <a:tbl>
              <a:tblPr/>
              <a:tblGrid>
                <a:gridCol w="4147951">
                  <a:extLst>
                    <a:ext uri="{9D8B030D-6E8A-4147-A177-3AD203B41FA5}">
                      <a16:colId xmlns:a16="http://schemas.microsoft.com/office/drawing/2014/main" val="20000"/>
                    </a:ext>
                  </a:extLst>
                </a:gridCol>
                <a:gridCol w="3651652">
                  <a:extLst>
                    <a:ext uri="{9D8B030D-6E8A-4147-A177-3AD203B41FA5}">
                      <a16:colId xmlns:a16="http://schemas.microsoft.com/office/drawing/2014/main" val="20001"/>
                    </a:ext>
                  </a:extLst>
                </a:gridCol>
                <a:gridCol w="3610200">
                  <a:extLst>
                    <a:ext uri="{9D8B030D-6E8A-4147-A177-3AD203B41FA5}">
                      <a16:colId xmlns:a16="http://schemas.microsoft.com/office/drawing/2014/main" val="20002"/>
                    </a:ext>
                  </a:extLst>
                </a:gridCol>
                <a:gridCol w="3610200">
                  <a:extLst>
                    <a:ext uri="{9D8B030D-6E8A-4147-A177-3AD203B41FA5}">
                      <a16:colId xmlns:a16="http://schemas.microsoft.com/office/drawing/2014/main" val="20003"/>
                    </a:ext>
                  </a:extLst>
                </a:gridCol>
              </a:tblGrid>
              <a:tr h="1965546">
                <a:tc>
                  <a:txBody>
                    <a:bodyPr/>
                    <a:lstStyle/>
                    <a:p>
                      <a:pPr algn="ctr">
                        <a:lnSpc>
                          <a:spcPts val="5599"/>
                        </a:lnSpc>
                      </a:pPr>
                      <a:r>
                        <a:rPr lang="en-US" sz="3999">
                          <a:solidFill>
                            <a:srgbClr val="5B1010"/>
                          </a:solidFill>
                          <a:latin typeface="Roboto Condensed Bold"/>
                        </a:rPr>
                        <a:t>Nguyễn Khoa Điềm</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pPr>
                      <a:r>
                        <a:rPr lang="en-US" sz="3999">
                          <a:solidFill>
                            <a:srgbClr val="5B1010"/>
                          </a:solidFill>
                          <a:latin typeface="Roboto Condensed Bold"/>
                        </a:rPr>
                        <a:t>Điệp ngữ</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pPr>
                      <a:r>
                        <a:rPr lang="en-US" sz="3999">
                          <a:solidFill>
                            <a:srgbClr val="5B1010"/>
                          </a:solidFill>
                          <a:latin typeface="Roboto Condensed Bold"/>
                        </a:rPr>
                        <a:t>Quả non xanh</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pPr>
                      <a:r>
                        <a:rPr lang="en-US" sz="3999">
                          <a:solidFill>
                            <a:srgbClr val="5B1010"/>
                          </a:solidFill>
                          <a:latin typeface="Roboto Condensed Bold"/>
                        </a:rPr>
                        <a:t>Biết ơn</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0"/>
                  </a:ext>
                </a:extLst>
              </a:tr>
              <a:tr h="1965546">
                <a:tc>
                  <a:txBody>
                    <a:bodyPr/>
                    <a:lstStyle/>
                    <a:p>
                      <a:pPr algn="ctr">
                        <a:lnSpc>
                          <a:spcPts val="5599"/>
                        </a:lnSpc>
                      </a:pPr>
                      <a:r>
                        <a:rPr lang="en-US" sz="3999">
                          <a:solidFill>
                            <a:srgbClr val="5B1010"/>
                          </a:solidFill>
                          <a:latin typeface="Roboto Condensed Bold"/>
                        </a:rPr>
                        <a:t>Mùa quả</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pPr>
                      <a:r>
                        <a:rPr lang="en-US" sz="3999">
                          <a:solidFill>
                            <a:srgbClr val="5B1010"/>
                          </a:solidFill>
                          <a:latin typeface="Roboto Condensed Bold"/>
                        </a:rPr>
                        <a:t>Mẹ</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pPr>
                      <a:r>
                        <a:rPr lang="en-US" sz="3999">
                          <a:solidFill>
                            <a:srgbClr val="5B1010"/>
                          </a:solidFill>
                          <a:latin typeface="Roboto Condensed Bold"/>
                        </a:rPr>
                        <a:t>Ẩn dụ</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pPr>
                      <a:r>
                        <a:rPr lang="en-US" sz="3999">
                          <a:solidFill>
                            <a:srgbClr val="5B1010"/>
                          </a:solidFill>
                          <a:latin typeface="Roboto Condensed Bold"/>
                        </a:rPr>
                        <a:t>Mặt trăng</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1"/>
                  </a:ext>
                </a:extLst>
              </a:tr>
              <a:tr h="1965546">
                <a:tc>
                  <a:txBody>
                    <a:bodyPr/>
                    <a:lstStyle/>
                    <a:p>
                      <a:pPr algn="ctr">
                        <a:lnSpc>
                          <a:spcPts val="5599"/>
                        </a:lnSpc>
                      </a:pPr>
                      <a:r>
                        <a:rPr lang="en-US" sz="3999">
                          <a:solidFill>
                            <a:srgbClr val="5B1010"/>
                          </a:solidFill>
                          <a:latin typeface="Roboto Condensed Bold"/>
                        </a:rPr>
                        <a:t>Mặt trời</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pPr>
                      <a:r>
                        <a:rPr lang="en-US" sz="3999">
                          <a:solidFill>
                            <a:srgbClr val="5B1010"/>
                          </a:solidFill>
                          <a:latin typeface="Roboto Condensed Bold"/>
                        </a:rPr>
                        <a:t>Giọt mồ hôi mặn</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pPr>
                      <a:r>
                        <a:rPr lang="en-US" sz="3999">
                          <a:solidFill>
                            <a:srgbClr val="5B1010"/>
                          </a:solidFill>
                          <a:latin typeface="Roboto Condensed Bold"/>
                        </a:rPr>
                        <a:t>Con</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pPr>
                      <a:r>
                        <a:rPr lang="en-US" sz="3999">
                          <a:solidFill>
                            <a:srgbClr val="5B1010"/>
                          </a:solidFill>
                          <a:latin typeface="Roboto Condensed Bold"/>
                        </a:rPr>
                        <a:t>Tình mẫu tử</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164134" y="596969"/>
            <a:ext cx="2651214" cy="2283358"/>
          </a:xfrm>
          <a:prstGeom prst="rect">
            <a:avLst/>
          </a:prstGeom>
        </p:spPr>
      </p:pic>
      <p:sp>
        <p:nvSpPr>
          <p:cNvPr id="11" name="TextBox 11"/>
          <p:cNvSpPr txBox="1"/>
          <p:nvPr/>
        </p:nvSpPr>
        <p:spPr>
          <a:xfrm>
            <a:off x="2503523" y="652462"/>
            <a:ext cx="3135030" cy="752475"/>
          </a:xfrm>
          <a:prstGeom prst="rect">
            <a:avLst/>
          </a:prstGeom>
        </p:spPr>
        <p:txBody>
          <a:bodyPr lIns="0" tIns="0" rIns="0" bIns="0" rtlCol="0" anchor="t">
            <a:spAutoFit/>
          </a:bodyPr>
          <a:lstStyle/>
          <a:p>
            <a:pPr algn="ctr">
              <a:lnSpc>
                <a:spcPts val="5999"/>
              </a:lnSpc>
            </a:pPr>
            <a:r>
              <a:rPr lang="en-US" sz="4999" spc="74">
                <a:solidFill>
                  <a:srgbClr val="5B1010"/>
                </a:solidFill>
                <a:latin typeface="Roboto Condensed Bold"/>
              </a:rPr>
              <a:t>BINGO: </a:t>
            </a:r>
          </a:p>
        </p:txBody>
      </p:sp>
      <p:sp>
        <p:nvSpPr>
          <p:cNvPr id="12" name="TextBox 12"/>
          <p:cNvSpPr txBox="1"/>
          <p:nvPr/>
        </p:nvSpPr>
        <p:spPr>
          <a:xfrm>
            <a:off x="4072628" y="604837"/>
            <a:ext cx="8836739" cy="990600"/>
          </a:xfrm>
          <a:prstGeom prst="rect">
            <a:avLst/>
          </a:prstGeom>
        </p:spPr>
        <p:txBody>
          <a:bodyPr lIns="0" tIns="0" rIns="0" bIns="0" rtlCol="0" anchor="t">
            <a:spAutoFit/>
          </a:bodyPr>
          <a:lstStyle/>
          <a:p>
            <a:pPr algn="ctr">
              <a:lnSpc>
                <a:spcPts val="7439"/>
              </a:lnSpc>
            </a:pPr>
            <a:r>
              <a:rPr lang="en-US" sz="6199" spc="92">
                <a:solidFill>
                  <a:srgbClr val="5B1010"/>
                </a:solidFill>
                <a:latin typeface="#9Slide05 Aphrodite Pro"/>
              </a:rPr>
              <a:t>Đi tìm trái ngọt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a:off x="5860737" y="2923858"/>
            <a:ext cx="10830514" cy="5238539"/>
            <a:chOff x="0" y="0"/>
            <a:chExt cx="9454516" cy="4572992"/>
          </a:xfrm>
        </p:grpSpPr>
        <p:sp>
          <p:nvSpPr>
            <p:cNvPr id="3"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7326" y="471178"/>
            <a:ext cx="1109951" cy="96565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1837771" y="2144432"/>
            <a:ext cx="522530" cy="54159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98487" y="7733693"/>
            <a:ext cx="492763" cy="42870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36908" y="8447765"/>
            <a:ext cx="661579" cy="575574"/>
          </a:xfrm>
          <a:prstGeom prst="rect">
            <a:avLst/>
          </a:prstGeom>
        </p:spPr>
      </p:pic>
      <p:grpSp>
        <p:nvGrpSpPr>
          <p:cNvPr id="8" name="Group 8"/>
          <p:cNvGrpSpPr/>
          <p:nvPr/>
        </p:nvGrpSpPr>
        <p:grpSpPr>
          <a:xfrm rot="-5400000">
            <a:off x="7382993" y="-4999222"/>
            <a:ext cx="1754566" cy="12322479"/>
            <a:chOff x="0" y="0"/>
            <a:chExt cx="5080000" cy="35677315"/>
          </a:xfrm>
        </p:grpSpPr>
        <p:sp>
          <p:nvSpPr>
            <p:cNvPr id="9" name="Freeform 9"/>
            <p:cNvSpPr/>
            <p:nvPr/>
          </p:nvSpPr>
          <p:spPr>
            <a:xfrm>
              <a:off x="0" y="1243330"/>
              <a:ext cx="5080000" cy="34433984"/>
            </a:xfrm>
            <a:custGeom>
              <a:avLst/>
              <a:gdLst/>
              <a:ahLst/>
              <a:cxnLst/>
              <a:rect l="l" t="t" r="r" b="b"/>
              <a:pathLst>
                <a:path w="5080000" h="34433984">
                  <a:moveTo>
                    <a:pt x="5080000" y="1466850"/>
                  </a:moveTo>
                  <a:lnTo>
                    <a:pt x="5080000" y="34433984"/>
                  </a:lnTo>
                  <a:lnTo>
                    <a:pt x="0" y="34433984"/>
                  </a:lnTo>
                  <a:lnTo>
                    <a:pt x="0" y="1466850"/>
                  </a:lnTo>
                  <a:lnTo>
                    <a:pt x="2540000" y="0"/>
                  </a:lnTo>
                  <a:close/>
                </a:path>
              </a:pathLst>
            </a:custGeom>
            <a:solidFill>
              <a:srgbClr val="FFD6CE"/>
            </a:solidFill>
          </p:spPr>
        </p:sp>
        <p:sp>
          <p:nvSpPr>
            <p:cNvPr id="10" name="Freeform 10"/>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sp>
        <p:nvSpPr>
          <p:cNvPr id="11" name="TextBox 11"/>
          <p:cNvSpPr txBox="1"/>
          <p:nvPr/>
        </p:nvSpPr>
        <p:spPr>
          <a:xfrm>
            <a:off x="6191526" y="3440132"/>
            <a:ext cx="9676172" cy="3511551"/>
          </a:xfrm>
          <a:prstGeom prst="rect">
            <a:avLst/>
          </a:prstGeom>
        </p:spPr>
        <p:txBody>
          <a:bodyPr lIns="0" tIns="0" rIns="0" bIns="0" rtlCol="0" anchor="t">
            <a:spAutoFit/>
          </a:bodyPr>
          <a:lstStyle/>
          <a:p>
            <a:pPr algn="just">
              <a:lnSpc>
                <a:spcPts val="6999"/>
              </a:lnSpc>
              <a:spcBef>
                <a:spcPct val="0"/>
              </a:spcBef>
            </a:pPr>
            <a:r>
              <a:rPr lang="en-US" sz="4999">
                <a:solidFill>
                  <a:srgbClr val="5B1010"/>
                </a:solidFill>
                <a:latin typeface="Roboto Condensed"/>
              </a:rPr>
              <a:t>Hãy lựa chọn một hình ảnh thơ mà con ấn tượng trong bài "</a:t>
            </a:r>
            <a:r>
              <a:rPr lang="en-US" sz="4999">
                <a:solidFill>
                  <a:srgbClr val="5B1010"/>
                </a:solidFill>
                <a:latin typeface="Roboto Condensed Italics"/>
              </a:rPr>
              <a:t>Mẹ và quả</a:t>
            </a:r>
            <a:r>
              <a:rPr lang="en-US" sz="4999">
                <a:solidFill>
                  <a:srgbClr val="5B1010"/>
                </a:solidFill>
                <a:latin typeface="Roboto Condensed"/>
              </a:rPr>
              <a:t>" và nêu cảm nhận về hình ảnh ấy bằng đoạn văn khoảng 6 câu.</a:t>
            </a:r>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8700" y="4198124"/>
            <a:ext cx="3664135" cy="7071138"/>
          </a:xfrm>
          <a:prstGeom prst="rect">
            <a:avLst/>
          </a:prstGeom>
        </p:spPr>
      </p:pic>
      <p:sp>
        <p:nvSpPr>
          <p:cNvPr id="13" name="TextBox 13"/>
          <p:cNvSpPr txBox="1"/>
          <p:nvPr/>
        </p:nvSpPr>
        <p:spPr>
          <a:xfrm>
            <a:off x="3287862" y="509587"/>
            <a:ext cx="8836739" cy="990600"/>
          </a:xfrm>
          <a:prstGeom prst="rect">
            <a:avLst/>
          </a:prstGeom>
        </p:spPr>
        <p:txBody>
          <a:bodyPr lIns="0" tIns="0" rIns="0" bIns="0" rtlCol="0" anchor="t">
            <a:spAutoFit/>
          </a:bodyPr>
          <a:lstStyle/>
          <a:p>
            <a:pPr algn="ctr">
              <a:lnSpc>
                <a:spcPts val="7439"/>
              </a:lnSpc>
            </a:pPr>
            <a:r>
              <a:rPr lang="en-US" sz="6199" spc="92">
                <a:solidFill>
                  <a:srgbClr val="5B1010"/>
                </a:solidFill>
                <a:latin typeface="#9Slide05 Aphrodite Pro Bold"/>
              </a:rPr>
              <a:t>Kết nối đọc - viết</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a:off x="776269" y="2203732"/>
            <a:ext cx="15422218" cy="2279696"/>
            <a:chOff x="0" y="0"/>
            <a:chExt cx="13462852" cy="1990065"/>
          </a:xfrm>
        </p:grpSpPr>
        <p:sp>
          <p:nvSpPr>
            <p:cNvPr id="3" name="Freeform 3"/>
            <p:cNvSpPr/>
            <p:nvPr/>
          </p:nvSpPr>
          <p:spPr>
            <a:xfrm>
              <a:off x="0" y="0"/>
              <a:ext cx="13462853" cy="1990065"/>
            </a:xfrm>
            <a:custGeom>
              <a:avLst/>
              <a:gdLst/>
              <a:ahLst/>
              <a:cxnLst/>
              <a:rect l="l" t="t" r="r" b="b"/>
              <a:pathLst>
                <a:path w="13462853" h="1990065">
                  <a:moveTo>
                    <a:pt x="0" y="0"/>
                  </a:moveTo>
                  <a:lnTo>
                    <a:pt x="0" y="1460475"/>
                  </a:lnTo>
                  <a:lnTo>
                    <a:pt x="1088390" y="1460475"/>
                  </a:lnTo>
                  <a:lnTo>
                    <a:pt x="1305560" y="1990065"/>
                  </a:lnTo>
                  <a:lnTo>
                    <a:pt x="1524000" y="1460475"/>
                  </a:lnTo>
                  <a:lnTo>
                    <a:pt x="13462853" y="1460475"/>
                  </a:lnTo>
                  <a:lnTo>
                    <a:pt x="13462853" y="0"/>
                  </a:lnTo>
                  <a:lnTo>
                    <a:pt x="0" y="0"/>
                  </a:lnTo>
                  <a:close/>
                </a:path>
              </a:pathLst>
            </a:custGeom>
            <a:solidFill>
              <a:srgbClr val="FFD6CE"/>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7326" y="471178"/>
            <a:ext cx="1109951" cy="96565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1837771" y="2144432"/>
            <a:ext cx="522530" cy="54159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98487" y="7733693"/>
            <a:ext cx="492763" cy="42870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36908" y="8447765"/>
            <a:ext cx="661579" cy="575574"/>
          </a:xfrm>
          <a:prstGeom prst="rect">
            <a:avLst/>
          </a:prstGeom>
        </p:spPr>
      </p:pic>
      <p:grpSp>
        <p:nvGrpSpPr>
          <p:cNvPr id="8" name="Group 8"/>
          <p:cNvGrpSpPr/>
          <p:nvPr/>
        </p:nvGrpSpPr>
        <p:grpSpPr>
          <a:xfrm rot="-5400000">
            <a:off x="7382993" y="-4999222"/>
            <a:ext cx="1754566" cy="12322479"/>
            <a:chOff x="0" y="0"/>
            <a:chExt cx="5080000" cy="35677315"/>
          </a:xfrm>
        </p:grpSpPr>
        <p:sp>
          <p:nvSpPr>
            <p:cNvPr id="9" name="Freeform 9"/>
            <p:cNvSpPr/>
            <p:nvPr/>
          </p:nvSpPr>
          <p:spPr>
            <a:xfrm>
              <a:off x="0" y="1243330"/>
              <a:ext cx="5080000" cy="34433984"/>
            </a:xfrm>
            <a:custGeom>
              <a:avLst/>
              <a:gdLst/>
              <a:ahLst/>
              <a:cxnLst/>
              <a:rect l="l" t="t" r="r" b="b"/>
              <a:pathLst>
                <a:path w="5080000" h="34433984">
                  <a:moveTo>
                    <a:pt x="5080000" y="1466850"/>
                  </a:moveTo>
                  <a:lnTo>
                    <a:pt x="5080000" y="34433984"/>
                  </a:lnTo>
                  <a:lnTo>
                    <a:pt x="0" y="34433984"/>
                  </a:lnTo>
                  <a:lnTo>
                    <a:pt x="0" y="1466850"/>
                  </a:lnTo>
                  <a:lnTo>
                    <a:pt x="2540000" y="0"/>
                  </a:lnTo>
                  <a:close/>
                </a:path>
              </a:pathLst>
            </a:custGeom>
            <a:solidFill>
              <a:srgbClr val="FFD6CE"/>
            </a:solidFill>
          </p:spPr>
        </p:sp>
        <p:sp>
          <p:nvSpPr>
            <p:cNvPr id="10" name="Freeform 10"/>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sp>
        <p:nvSpPr>
          <p:cNvPr id="11" name="TextBox 11"/>
          <p:cNvSpPr txBox="1"/>
          <p:nvPr/>
        </p:nvSpPr>
        <p:spPr>
          <a:xfrm>
            <a:off x="1067879" y="2329502"/>
            <a:ext cx="14838998" cy="1235075"/>
          </a:xfrm>
          <a:prstGeom prst="rect">
            <a:avLst/>
          </a:prstGeom>
        </p:spPr>
        <p:txBody>
          <a:bodyPr lIns="0" tIns="0" rIns="0" bIns="0" rtlCol="0" anchor="t">
            <a:spAutoFit/>
          </a:bodyPr>
          <a:lstStyle/>
          <a:p>
            <a:pPr algn="just">
              <a:lnSpc>
                <a:spcPts val="4900"/>
              </a:lnSpc>
              <a:spcBef>
                <a:spcPct val="0"/>
              </a:spcBef>
            </a:pPr>
            <a:r>
              <a:rPr lang="en-US" sz="3500">
                <a:solidFill>
                  <a:srgbClr val="5B1010"/>
                </a:solidFill>
                <a:latin typeface="Roboto Condensed Bold"/>
              </a:rPr>
              <a:t>Mở đoạn:</a:t>
            </a:r>
            <a:r>
              <a:rPr lang="en-US" sz="3500">
                <a:solidFill>
                  <a:srgbClr val="5B1010"/>
                </a:solidFill>
                <a:latin typeface="Roboto Condensed"/>
              </a:rPr>
              <a:t> Giới thiệu tác giả, tác phẩm; hình ảnh thơ em yêu thích và ấn tượng chung về hình ảnh thơ đó.</a:t>
            </a:r>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44869" y="485868"/>
            <a:ext cx="1609921" cy="3106865"/>
          </a:xfrm>
          <a:prstGeom prst="rect">
            <a:avLst/>
          </a:prstGeom>
        </p:spPr>
      </p:pic>
      <p:sp>
        <p:nvSpPr>
          <p:cNvPr id="13" name="TextBox 13"/>
          <p:cNvSpPr txBox="1"/>
          <p:nvPr/>
        </p:nvSpPr>
        <p:spPr>
          <a:xfrm>
            <a:off x="3287862" y="509587"/>
            <a:ext cx="8836739" cy="990600"/>
          </a:xfrm>
          <a:prstGeom prst="rect">
            <a:avLst/>
          </a:prstGeom>
        </p:spPr>
        <p:txBody>
          <a:bodyPr lIns="0" tIns="0" rIns="0" bIns="0" rtlCol="0" anchor="t">
            <a:spAutoFit/>
          </a:bodyPr>
          <a:lstStyle/>
          <a:p>
            <a:pPr algn="ctr">
              <a:lnSpc>
                <a:spcPts val="7439"/>
              </a:lnSpc>
            </a:pPr>
            <a:r>
              <a:rPr lang="en-US" sz="6199" spc="92">
                <a:solidFill>
                  <a:srgbClr val="5B1010"/>
                </a:solidFill>
                <a:latin typeface="#9Slide05 Aphrodite Pro Bold"/>
              </a:rPr>
              <a:t>Kết nối đọc - viết</a:t>
            </a:r>
          </a:p>
        </p:txBody>
      </p:sp>
      <p:grpSp>
        <p:nvGrpSpPr>
          <p:cNvPr id="14" name="Group 14"/>
          <p:cNvGrpSpPr/>
          <p:nvPr/>
        </p:nvGrpSpPr>
        <p:grpSpPr>
          <a:xfrm>
            <a:off x="1067879" y="3907854"/>
            <a:ext cx="16259532" cy="5115484"/>
            <a:chOff x="0" y="0"/>
            <a:chExt cx="14193787" cy="4465571"/>
          </a:xfrm>
        </p:grpSpPr>
        <p:sp>
          <p:nvSpPr>
            <p:cNvPr id="15" name="Freeform 15"/>
            <p:cNvSpPr/>
            <p:nvPr/>
          </p:nvSpPr>
          <p:spPr>
            <a:xfrm>
              <a:off x="0" y="0"/>
              <a:ext cx="14193786" cy="4465571"/>
            </a:xfrm>
            <a:custGeom>
              <a:avLst/>
              <a:gdLst/>
              <a:ahLst/>
              <a:cxnLst/>
              <a:rect l="l" t="t" r="r" b="b"/>
              <a:pathLst>
                <a:path w="14193786" h="4465571">
                  <a:moveTo>
                    <a:pt x="0" y="0"/>
                  </a:moveTo>
                  <a:lnTo>
                    <a:pt x="0" y="3935981"/>
                  </a:lnTo>
                  <a:lnTo>
                    <a:pt x="1088390" y="3935981"/>
                  </a:lnTo>
                  <a:lnTo>
                    <a:pt x="1305560" y="4465571"/>
                  </a:lnTo>
                  <a:lnTo>
                    <a:pt x="1524000" y="3935981"/>
                  </a:lnTo>
                  <a:lnTo>
                    <a:pt x="14193786" y="3935981"/>
                  </a:lnTo>
                  <a:lnTo>
                    <a:pt x="14193786" y="0"/>
                  </a:lnTo>
                  <a:lnTo>
                    <a:pt x="0" y="0"/>
                  </a:lnTo>
                  <a:close/>
                </a:path>
              </a:pathLst>
            </a:custGeom>
            <a:solidFill>
              <a:srgbClr val="FFD6CE"/>
            </a:solidFill>
          </p:spPr>
        </p:sp>
      </p:grpSp>
      <p:sp>
        <p:nvSpPr>
          <p:cNvPr id="16" name="TextBox 16"/>
          <p:cNvSpPr txBox="1"/>
          <p:nvPr/>
        </p:nvSpPr>
        <p:spPr>
          <a:xfrm>
            <a:off x="1322021" y="4049933"/>
            <a:ext cx="15643958" cy="4330700"/>
          </a:xfrm>
          <a:prstGeom prst="rect">
            <a:avLst/>
          </a:prstGeom>
        </p:spPr>
        <p:txBody>
          <a:bodyPr lIns="0" tIns="0" rIns="0" bIns="0" rtlCol="0" anchor="t">
            <a:spAutoFit/>
          </a:bodyPr>
          <a:lstStyle/>
          <a:p>
            <a:pPr algn="just">
              <a:lnSpc>
                <a:spcPts val="4900"/>
              </a:lnSpc>
            </a:pPr>
            <a:r>
              <a:rPr lang="en-US" sz="3500">
                <a:solidFill>
                  <a:srgbClr val="5B1010"/>
                </a:solidFill>
                <a:latin typeface="Roboto Condensed Bold"/>
              </a:rPr>
              <a:t>Thân đoạn:</a:t>
            </a:r>
            <a:r>
              <a:rPr lang="en-US" sz="3500">
                <a:solidFill>
                  <a:srgbClr val="5B1010"/>
                </a:solidFill>
                <a:latin typeface="Roboto Condensed"/>
              </a:rPr>
              <a:t> Cảm nhận cái hay của hình ảnh thơ:</a:t>
            </a:r>
          </a:p>
          <a:p>
            <a:pPr marL="755651" lvl="1" indent="-377825" algn="just">
              <a:lnSpc>
                <a:spcPts val="4900"/>
              </a:lnSpc>
              <a:buFont typeface="Arial"/>
              <a:buChar char="•"/>
            </a:pPr>
            <a:r>
              <a:rPr lang="en-US" sz="3500">
                <a:solidFill>
                  <a:srgbClr val="5B1010"/>
                </a:solidFill>
                <a:latin typeface="Roboto Condensed"/>
              </a:rPr>
              <a:t>Cái hay về nghệ thuật (Hình ảnh được tái hiện qua từ ngữ/ phương thức ẩn dụ/hoán dụ/so sánh...)</a:t>
            </a:r>
          </a:p>
          <a:p>
            <a:pPr marL="755651" lvl="1" indent="-377825" algn="just">
              <a:lnSpc>
                <a:spcPts val="4900"/>
              </a:lnSpc>
              <a:buFont typeface="Arial"/>
              <a:buChar char="•"/>
            </a:pPr>
            <a:r>
              <a:rPr lang="en-US" sz="3500">
                <a:solidFill>
                  <a:srgbClr val="5B1010"/>
                </a:solidFill>
                <a:latin typeface="Roboto Condensed"/>
              </a:rPr>
              <a:t>Cái hay về nội dung, cảm xúc của hình ảnh:</a:t>
            </a:r>
          </a:p>
          <a:p>
            <a:pPr algn="just">
              <a:lnSpc>
                <a:spcPts val="4900"/>
              </a:lnSpc>
            </a:pPr>
            <a:r>
              <a:rPr lang="en-US" sz="3500">
                <a:solidFill>
                  <a:srgbClr val="5B1010"/>
                </a:solidFill>
                <a:latin typeface="Roboto Condensed"/>
              </a:rPr>
              <a:t>+ Hình ảnh đó gợi ra điều gì? cảm xúc nào được tác giả gửi gắm?</a:t>
            </a:r>
          </a:p>
          <a:p>
            <a:pPr algn="just">
              <a:lnSpc>
                <a:spcPts val="4900"/>
              </a:lnSpc>
            </a:pPr>
            <a:r>
              <a:rPr lang="en-US" sz="3500">
                <a:solidFill>
                  <a:srgbClr val="5B1010"/>
                </a:solidFill>
                <a:latin typeface="Roboto Condensed"/>
              </a:rPr>
              <a:t>+ Hình ảnh đó tác động gì đến cảm xúc của em?</a:t>
            </a:r>
          </a:p>
          <a:p>
            <a:pPr marL="755651" lvl="1" indent="-377825" algn="just">
              <a:lnSpc>
                <a:spcPts val="4900"/>
              </a:lnSpc>
              <a:buFont typeface="Arial"/>
              <a:buChar char="•"/>
            </a:pPr>
            <a:r>
              <a:rPr lang="en-US" sz="3500">
                <a:solidFill>
                  <a:srgbClr val="5B1010"/>
                </a:solidFill>
                <a:latin typeface="Roboto Condensed"/>
              </a:rPr>
              <a:t>Liên hệ, mở rộng với hình ảnh đó trong tác phẩm khác (nếu có)</a:t>
            </a:r>
          </a:p>
        </p:txBody>
      </p:sp>
      <p:grpSp>
        <p:nvGrpSpPr>
          <p:cNvPr id="17" name="Group 17"/>
          <p:cNvGrpSpPr/>
          <p:nvPr/>
        </p:nvGrpSpPr>
        <p:grpSpPr>
          <a:xfrm>
            <a:off x="1703074" y="8542558"/>
            <a:ext cx="16020299" cy="2279696"/>
            <a:chOff x="0" y="0"/>
            <a:chExt cx="13984948" cy="1990065"/>
          </a:xfrm>
        </p:grpSpPr>
        <p:sp>
          <p:nvSpPr>
            <p:cNvPr id="18" name="Freeform 18"/>
            <p:cNvSpPr/>
            <p:nvPr/>
          </p:nvSpPr>
          <p:spPr>
            <a:xfrm>
              <a:off x="0" y="0"/>
              <a:ext cx="13984948" cy="1990065"/>
            </a:xfrm>
            <a:custGeom>
              <a:avLst/>
              <a:gdLst/>
              <a:ahLst/>
              <a:cxnLst/>
              <a:rect l="l" t="t" r="r" b="b"/>
              <a:pathLst>
                <a:path w="13984948" h="1990065">
                  <a:moveTo>
                    <a:pt x="0" y="0"/>
                  </a:moveTo>
                  <a:lnTo>
                    <a:pt x="0" y="1460475"/>
                  </a:lnTo>
                  <a:lnTo>
                    <a:pt x="1088390" y="1460475"/>
                  </a:lnTo>
                  <a:lnTo>
                    <a:pt x="1305560" y="1990065"/>
                  </a:lnTo>
                  <a:lnTo>
                    <a:pt x="1524000" y="1460475"/>
                  </a:lnTo>
                  <a:lnTo>
                    <a:pt x="13984948" y="1460475"/>
                  </a:lnTo>
                  <a:lnTo>
                    <a:pt x="13984948" y="0"/>
                  </a:lnTo>
                  <a:lnTo>
                    <a:pt x="0" y="0"/>
                  </a:lnTo>
                  <a:close/>
                </a:path>
              </a:pathLst>
            </a:custGeom>
            <a:solidFill>
              <a:srgbClr val="FFD6CE"/>
            </a:solidFill>
          </p:spPr>
        </p:sp>
      </p:grpSp>
      <p:sp>
        <p:nvSpPr>
          <p:cNvPr id="19" name="TextBox 19"/>
          <p:cNvSpPr txBox="1"/>
          <p:nvPr/>
        </p:nvSpPr>
        <p:spPr>
          <a:xfrm>
            <a:off x="2099036" y="8904531"/>
            <a:ext cx="15228376" cy="615950"/>
          </a:xfrm>
          <a:prstGeom prst="rect">
            <a:avLst/>
          </a:prstGeom>
        </p:spPr>
        <p:txBody>
          <a:bodyPr lIns="0" tIns="0" rIns="0" bIns="0" rtlCol="0" anchor="t">
            <a:spAutoFit/>
          </a:bodyPr>
          <a:lstStyle/>
          <a:p>
            <a:pPr algn="just">
              <a:lnSpc>
                <a:spcPts val="4900"/>
              </a:lnSpc>
              <a:spcBef>
                <a:spcPct val="0"/>
              </a:spcBef>
            </a:pPr>
            <a:r>
              <a:rPr lang="en-US" sz="3500">
                <a:solidFill>
                  <a:srgbClr val="5B1010"/>
                </a:solidFill>
                <a:latin typeface="Roboto Condensed Bold"/>
              </a:rPr>
              <a:t>Kết đoạn:</a:t>
            </a:r>
            <a:r>
              <a:rPr lang="en-US" sz="3500">
                <a:solidFill>
                  <a:srgbClr val="5B1010"/>
                </a:solidFill>
                <a:latin typeface="Roboto Condensed"/>
              </a:rPr>
              <a:t> Khẳng định lại cảm xúc của em về hình ảnh thơ.</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999939" y="-4910048"/>
            <a:ext cx="1754566" cy="12322479"/>
            <a:chOff x="0" y="0"/>
            <a:chExt cx="5080000" cy="35677315"/>
          </a:xfrm>
        </p:grpSpPr>
        <p:sp>
          <p:nvSpPr>
            <p:cNvPr id="3" name="Freeform 3"/>
            <p:cNvSpPr/>
            <p:nvPr/>
          </p:nvSpPr>
          <p:spPr>
            <a:xfrm>
              <a:off x="0" y="1243330"/>
              <a:ext cx="5080000" cy="34433984"/>
            </a:xfrm>
            <a:custGeom>
              <a:avLst/>
              <a:gdLst/>
              <a:ahLst/>
              <a:cxnLst/>
              <a:rect l="l" t="t" r="r" b="b"/>
              <a:pathLst>
                <a:path w="5080000" h="34433984">
                  <a:moveTo>
                    <a:pt x="5080000" y="1466850"/>
                  </a:moveTo>
                  <a:lnTo>
                    <a:pt x="5080000" y="34433984"/>
                  </a:lnTo>
                  <a:lnTo>
                    <a:pt x="0" y="34433984"/>
                  </a:lnTo>
                  <a:lnTo>
                    <a:pt x="0" y="1466850"/>
                  </a:lnTo>
                  <a:lnTo>
                    <a:pt x="2540000" y="0"/>
                  </a:lnTo>
                  <a:close/>
                </a:path>
              </a:pathLst>
            </a:custGeom>
            <a:solidFill>
              <a:srgbClr val="FFD6CE"/>
            </a:solidFill>
          </p:spPr>
        </p:sp>
        <p:sp>
          <p:nvSpPr>
            <p:cNvPr id="4" name="Freeform 4"/>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7182" y="408768"/>
            <a:ext cx="1109951" cy="96565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719596" y="2233606"/>
            <a:ext cx="522530" cy="54159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1801" y="8036014"/>
            <a:ext cx="3045324" cy="292731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7182" y="6172200"/>
            <a:ext cx="2540889" cy="4114800"/>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07879">
            <a:off x="15237725" y="302622"/>
            <a:ext cx="1912678" cy="263817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57133" y="2630935"/>
            <a:ext cx="9761035" cy="3902288"/>
          </a:xfrm>
          <a:prstGeom prst="rect">
            <a:avLst/>
          </a:prstGeom>
        </p:spPr>
      </p:pic>
      <p:sp>
        <p:nvSpPr>
          <p:cNvPr id="11" name="TextBox 11"/>
          <p:cNvSpPr txBox="1"/>
          <p:nvPr/>
        </p:nvSpPr>
        <p:spPr>
          <a:xfrm>
            <a:off x="2503523" y="652462"/>
            <a:ext cx="3135030" cy="752475"/>
          </a:xfrm>
          <a:prstGeom prst="rect">
            <a:avLst/>
          </a:prstGeom>
        </p:spPr>
        <p:txBody>
          <a:bodyPr lIns="0" tIns="0" rIns="0" bIns="0" rtlCol="0" anchor="t">
            <a:spAutoFit/>
          </a:bodyPr>
          <a:lstStyle/>
          <a:p>
            <a:pPr algn="ctr">
              <a:lnSpc>
                <a:spcPts val="5999"/>
              </a:lnSpc>
            </a:pPr>
            <a:r>
              <a:rPr lang="en-US" sz="4999" spc="74">
                <a:solidFill>
                  <a:srgbClr val="5B1010"/>
                </a:solidFill>
                <a:latin typeface="Roboto Condensed Bold"/>
              </a:rPr>
              <a:t>VẬN DỤNG</a:t>
            </a:r>
          </a:p>
        </p:txBody>
      </p:sp>
      <p:sp>
        <p:nvSpPr>
          <p:cNvPr id="12" name="TextBox 12"/>
          <p:cNvSpPr txBox="1"/>
          <p:nvPr/>
        </p:nvSpPr>
        <p:spPr>
          <a:xfrm>
            <a:off x="4463153" y="631111"/>
            <a:ext cx="8836739" cy="990600"/>
          </a:xfrm>
          <a:prstGeom prst="rect">
            <a:avLst/>
          </a:prstGeom>
        </p:spPr>
        <p:txBody>
          <a:bodyPr lIns="0" tIns="0" rIns="0" bIns="0" rtlCol="0" anchor="t">
            <a:spAutoFit/>
          </a:bodyPr>
          <a:lstStyle/>
          <a:p>
            <a:pPr algn="ctr">
              <a:lnSpc>
                <a:spcPts val="7439"/>
              </a:lnSpc>
            </a:pPr>
            <a:r>
              <a:rPr lang="en-US" sz="6199" spc="92">
                <a:solidFill>
                  <a:srgbClr val="5B1010"/>
                </a:solidFill>
                <a:latin typeface="#9Slide05 Aphrodite Pro"/>
              </a:rPr>
              <a:t>Cùng chia sẻ</a:t>
            </a:r>
          </a:p>
        </p:txBody>
      </p:sp>
      <p:sp>
        <p:nvSpPr>
          <p:cNvPr id="13" name="TextBox 13"/>
          <p:cNvSpPr txBox="1"/>
          <p:nvPr/>
        </p:nvSpPr>
        <p:spPr>
          <a:xfrm>
            <a:off x="2267124" y="3126792"/>
            <a:ext cx="8100541" cy="2473325"/>
          </a:xfrm>
          <a:prstGeom prst="rect">
            <a:avLst/>
          </a:prstGeom>
        </p:spPr>
        <p:txBody>
          <a:bodyPr lIns="0" tIns="0" rIns="0" bIns="0" rtlCol="0" anchor="t">
            <a:spAutoFit/>
          </a:bodyPr>
          <a:lstStyle/>
          <a:p>
            <a:pPr algn="ctr">
              <a:lnSpc>
                <a:spcPts val="4900"/>
              </a:lnSpc>
              <a:spcBef>
                <a:spcPct val="0"/>
              </a:spcBef>
            </a:pPr>
            <a:r>
              <a:rPr lang="en-US" sz="3500">
                <a:solidFill>
                  <a:srgbClr val="5B1010"/>
                </a:solidFill>
                <a:latin typeface="Roboto Condensed"/>
              </a:rPr>
              <a:t>Trong văn bản, tác giả đã thể hiện lòng biết ơn vô hạn với người mẹ kính yêu của mình. Theo em, trong cuộc sống hàng ngày, chúng ta có thể làm gì để thể hiện lòng biết ơn đó?</a:t>
            </a:r>
          </a:p>
        </p:txBody>
      </p:sp>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211242" y="6384712"/>
            <a:ext cx="9761035" cy="3902288"/>
          </a:xfrm>
          <a:prstGeom prst="rect">
            <a:avLst/>
          </a:prstGeom>
        </p:spPr>
      </p:pic>
      <p:sp>
        <p:nvSpPr>
          <p:cNvPr id="15" name="TextBox 15"/>
          <p:cNvSpPr txBox="1"/>
          <p:nvPr/>
        </p:nvSpPr>
        <p:spPr>
          <a:xfrm>
            <a:off x="8093523" y="7259638"/>
            <a:ext cx="8100541" cy="1854200"/>
          </a:xfrm>
          <a:prstGeom prst="rect">
            <a:avLst/>
          </a:prstGeom>
        </p:spPr>
        <p:txBody>
          <a:bodyPr lIns="0" tIns="0" rIns="0" bIns="0" rtlCol="0" anchor="t">
            <a:spAutoFit/>
          </a:bodyPr>
          <a:lstStyle/>
          <a:p>
            <a:pPr algn="ctr">
              <a:lnSpc>
                <a:spcPts val="4900"/>
              </a:lnSpc>
              <a:spcBef>
                <a:spcPct val="0"/>
              </a:spcBef>
            </a:pPr>
            <a:r>
              <a:rPr lang="en-US" sz="3500">
                <a:solidFill>
                  <a:srgbClr val="5B1010"/>
                </a:solidFill>
                <a:latin typeface="Roboto Condensed"/>
              </a:rPr>
              <a:t> Hãy nêu quan điểm của em về sự hi sinh cha mẹ dành cho con cái. Em mong muốn điều gì ở cha mẹ mình?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BÔNG HỒNG TẶNG MẸ Phim Hoạt Hình Hay Nhất Việt Nam Về Mẹ Phim Hoạt Hình Ý Nghĩa 2020_480p">
            <a:hlinkClick r:id="" action="ppaction://media"/>
            <a:extLst>
              <a:ext uri="{FF2B5EF4-FFF2-40B4-BE49-F238E27FC236}">
                <a16:creationId xmlns:a16="http://schemas.microsoft.com/office/drawing/2014/main" id="{6CB76E8C-EC4B-06BA-31C9-A67D749E4AA3}"/>
              </a:ext>
            </a:extLst>
          </p:cNvPr>
          <p:cNvPicPr>
            <a:picLocks noGrp="1" noChangeAspect="1"/>
          </p:cNvPicPr>
          <p:nvPr>
            <p:ph idx="1"/>
            <a:videoFile r:link="rId1"/>
            <p:extLst>
              <p:ext uri="{DAA4B4D4-6D71-4841-9C94-3DE7FCFB9230}">
                <p14:media xmlns:p14="http://schemas.microsoft.com/office/powerpoint/2010/main" r:embed="rId2">
                  <p14:trim st="1979" end="15507"/>
                </p14:media>
              </p:ext>
            </p:extLst>
          </p:nvPr>
        </p:nvPicPr>
        <p:blipFill>
          <a:blip r:embed="rId4"/>
          <a:stretch>
            <a:fillRect/>
          </a:stretch>
        </p:blipFill>
        <p:spPr>
          <a:xfrm>
            <a:off x="0" y="-1"/>
            <a:ext cx="18288000" cy="10280438"/>
          </a:xfrm>
        </p:spPr>
      </p:pic>
    </p:spTree>
    <p:extLst>
      <p:ext uri="{BB962C8B-B14F-4D97-AF65-F5344CB8AC3E}">
        <p14:creationId xmlns:p14="http://schemas.microsoft.com/office/powerpoint/2010/main" val="4098563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999939" y="-4910048"/>
            <a:ext cx="1754566" cy="12322479"/>
            <a:chOff x="0" y="0"/>
            <a:chExt cx="5080000" cy="35677315"/>
          </a:xfrm>
        </p:grpSpPr>
        <p:sp>
          <p:nvSpPr>
            <p:cNvPr id="3" name="Freeform 3"/>
            <p:cNvSpPr/>
            <p:nvPr/>
          </p:nvSpPr>
          <p:spPr>
            <a:xfrm>
              <a:off x="0" y="1243330"/>
              <a:ext cx="5080000" cy="34433984"/>
            </a:xfrm>
            <a:custGeom>
              <a:avLst/>
              <a:gdLst/>
              <a:ahLst/>
              <a:cxnLst/>
              <a:rect l="l" t="t" r="r" b="b"/>
              <a:pathLst>
                <a:path w="5080000" h="34433984">
                  <a:moveTo>
                    <a:pt x="5080000" y="1466850"/>
                  </a:moveTo>
                  <a:lnTo>
                    <a:pt x="5080000" y="34433984"/>
                  </a:lnTo>
                  <a:lnTo>
                    <a:pt x="0" y="34433984"/>
                  </a:lnTo>
                  <a:lnTo>
                    <a:pt x="0" y="1466850"/>
                  </a:lnTo>
                  <a:lnTo>
                    <a:pt x="2540000" y="0"/>
                  </a:lnTo>
                  <a:close/>
                </a:path>
              </a:pathLst>
            </a:custGeom>
            <a:solidFill>
              <a:srgbClr val="FFD6CE"/>
            </a:solidFill>
          </p:spPr>
        </p:sp>
        <p:sp>
          <p:nvSpPr>
            <p:cNvPr id="4" name="Freeform 4"/>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7182" y="408768"/>
            <a:ext cx="1109951" cy="96565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719596" y="2233606"/>
            <a:ext cx="522530" cy="54159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073" y="8540839"/>
            <a:ext cx="3045324" cy="292731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07879">
            <a:off x="15237725" y="302622"/>
            <a:ext cx="1912678" cy="263817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60649" y="3382853"/>
            <a:ext cx="11639243" cy="4653162"/>
          </a:xfrm>
          <a:prstGeom prst="rect">
            <a:avLst/>
          </a:prstGeom>
        </p:spPr>
      </p:pic>
      <p:pic>
        <p:nvPicPr>
          <p:cNvPr id="10" name="Picture 10"/>
          <p:cNvPicPr>
            <a:picLocks noChangeAspect="1"/>
          </p:cNvPicPr>
          <p:nvPr/>
        </p:nvPicPr>
        <p:blipFill>
          <a:blip r:embed="rId12"/>
          <a:srcRect/>
          <a:stretch>
            <a:fillRect/>
          </a:stretch>
        </p:blipFill>
        <p:spPr>
          <a:xfrm>
            <a:off x="12946226" y="4820580"/>
            <a:ext cx="4988108" cy="5466420"/>
          </a:xfrm>
          <a:prstGeom prst="rect">
            <a:avLst/>
          </a:prstGeom>
        </p:spPr>
      </p:pic>
      <p:sp>
        <p:nvSpPr>
          <p:cNvPr id="11" name="TextBox 11"/>
          <p:cNvSpPr txBox="1"/>
          <p:nvPr/>
        </p:nvSpPr>
        <p:spPr>
          <a:xfrm>
            <a:off x="2503523" y="652462"/>
            <a:ext cx="3135030" cy="752475"/>
          </a:xfrm>
          <a:prstGeom prst="rect">
            <a:avLst/>
          </a:prstGeom>
        </p:spPr>
        <p:txBody>
          <a:bodyPr lIns="0" tIns="0" rIns="0" bIns="0" rtlCol="0" anchor="t">
            <a:spAutoFit/>
          </a:bodyPr>
          <a:lstStyle/>
          <a:p>
            <a:pPr algn="ctr">
              <a:lnSpc>
                <a:spcPts val="5999"/>
              </a:lnSpc>
            </a:pPr>
            <a:r>
              <a:rPr lang="en-US" sz="4999" spc="74">
                <a:solidFill>
                  <a:srgbClr val="5B1010"/>
                </a:solidFill>
                <a:latin typeface="Roboto Condensed Bold"/>
              </a:rPr>
              <a:t>VẬN DỤNG</a:t>
            </a:r>
          </a:p>
        </p:txBody>
      </p:sp>
      <p:sp>
        <p:nvSpPr>
          <p:cNvPr id="12" name="TextBox 12"/>
          <p:cNvSpPr txBox="1"/>
          <p:nvPr/>
        </p:nvSpPr>
        <p:spPr>
          <a:xfrm>
            <a:off x="4463153" y="631111"/>
            <a:ext cx="8836739" cy="990600"/>
          </a:xfrm>
          <a:prstGeom prst="rect">
            <a:avLst/>
          </a:prstGeom>
        </p:spPr>
        <p:txBody>
          <a:bodyPr lIns="0" tIns="0" rIns="0" bIns="0" rtlCol="0" anchor="t">
            <a:spAutoFit/>
          </a:bodyPr>
          <a:lstStyle/>
          <a:p>
            <a:pPr algn="ctr">
              <a:lnSpc>
                <a:spcPts val="7439"/>
              </a:lnSpc>
            </a:pPr>
            <a:r>
              <a:rPr lang="en-US" sz="6199" spc="92">
                <a:solidFill>
                  <a:srgbClr val="5B1010"/>
                </a:solidFill>
                <a:latin typeface="#9Slide05 Aphrodite Pro"/>
              </a:rPr>
              <a:t>Cùng chia sẻ</a:t>
            </a:r>
          </a:p>
        </p:txBody>
      </p:sp>
      <p:sp>
        <p:nvSpPr>
          <p:cNvPr id="13" name="TextBox 13"/>
          <p:cNvSpPr txBox="1"/>
          <p:nvPr/>
        </p:nvSpPr>
        <p:spPr>
          <a:xfrm>
            <a:off x="3465194" y="4282580"/>
            <a:ext cx="8030154" cy="2274068"/>
          </a:xfrm>
          <a:prstGeom prst="rect">
            <a:avLst/>
          </a:prstGeom>
        </p:spPr>
        <p:txBody>
          <a:bodyPr lIns="0" tIns="0" rIns="0" bIns="0" rtlCol="0" anchor="t">
            <a:spAutoFit/>
          </a:bodyPr>
          <a:lstStyle/>
          <a:p>
            <a:pPr algn="ctr">
              <a:lnSpc>
                <a:spcPts val="6063"/>
              </a:lnSpc>
              <a:spcBef>
                <a:spcPct val="0"/>
              </a:spcBef>
            </a:pPr>
            <a:r>
              <a:rPr lang="en-US" sz="4330">
                <a:solidFill>
                  <a:srgbClr val="5B1010"/>
                </a:solidFill>
                <a:latin typeface="Roboto Condensed"/>
              </a:rPr>
              <a:t>Chúng ta có thể làm thế nào để không “hoảng sợ” giống như người con trong bài thơ?</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999939" y="-4910048"/>
            <a:ext cx="1754566" cy="12322479"/>
            <a:chOff x="0" y="0"/>
            <a:chExt cx="5080000" cy="35677315"/>
          </a:xfrm>
        </p:grpSpPr>
        <p:sp>
          <p:nvSpPr>
            <p:cNvPr id="3" name="Freeform 3"/>
            <p:cNvSpPr/>
            <p:nvPr/>
          </p:nvSpPr>
          <p:spPr>
            <a:xfrm>
              <a:off x="0" y="1243330"/>
              <a:ext cx="5080000" cy="34433984"/>
            </a:xfrm>
            <a:custGeom>
              <a:avLst/>
              <a:gdLst/>
              <a:ahLst/>
              <a:cxnLst/>
              <a:rect l="l" t="t" r="r" b="b"/>
              <a:pathLst>
                <a:path w="5080000" h="34433984">
                  <a:moveTo>
                    <a:pt x="5080000" y="1466850"/>
                  </a:moveTo>
                  <a:lnTo>
                    <a:pt x="5080000" y="34433984"/>
                  </a:lnTo>
                  <a:lnTo>
                    <a:pt x="0" y="34433984"/>
                  </a:lnTo>
                  <a:lnTo>
                    <a:pt x="0" y="1466850"/>
                  </a:lnTo>
                  <a:lnTo>
                    <a:pt x="2540000" y="0"/>
                  </a:lnTo>
                  <a:close/>
                </a:path>
              </a:pathLst>
            </a:custGeom>
            <a:solidFill>
              <a:srgbClr val="FFD6CE"/>
            </a:solidFill>
          </p:spPr>
        </p:sp>
        <p:sp>
          <p:nvSpPr>
            <p:cNvPr id="4" name="Freeform 4"/>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7182" y="408768"/>
            <a:ext cx="1109951" cy="96565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719596" y="2233606"/>
            <a:ext cx="522530" cy="54159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073" y="8540839"/>
            <a:ext cx="3045324" cy="292731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777222" y="2880326"/>
            <a:ext cx="10416842" cy="489591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07879">
            <a:off x="15237725" y="302622"/>
            <a:ext cx="1912678" cy="263817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127251" y="4517093"/>
            <a:ext cx="4130271" cy="5211698"/>
          </a:xfrm>
          <a:prstGeom prst="rect">
            <a:avLst/>
          </a:prstGeom>
        </p:spPr>
      </p:pic>
      <p:sp>
        <p:nvSpPr>
          <p:cNvPr id="11" name="TextBox 11"/>
          <p:cNvSpPr txBox="1"/>
          <p:nvPr/>
        </p:nvSpPr>
        <p:spPr>
          <a:xfrm>
            <a:off x="2503523" y="652462"/>
            <a:ext cx="3135030" cy="752475"/>
          </a:xfrm>
          <a:prstGeom prst="rect">
            <a:avLst/>
          </a:prstGeom>
        </p:spPr>
        <p:txBody>
          <a:bodyPr lIns="0" tIns="0" rIns="0" bIns="0" rtlCol="0" anchor="t">
            <a:spAutoFit/>
          </a:bodyPr>
          <a:lstStyle/>
          <a:p>
            <a:pPr algn="ctr">
              <a:lnSpc>
                <a:spcPts val="5999"/>
              </a:lnSpc>
            </a:pPr>
            <a:r>
              <a:rPr lang="en-US" sz="4999" spc="74">
                <a:solidFill>
                  <a:srgbClr val="5B1010"/>
                </a:solidFill>
                <a:latin typeface="Roboto Condensed Bold"/>
              </a:rPr>
              <a:t>VẬN DỤNG</a:t>
            </a:r>
          </a:p>
        </p:txBody>
      </p:sp>
      <p:sp>
        <p:nvSpPr>
          <p:cNvPr id="12" name="TextBox 12"/>
          <p:cNvSpPr txBox="1"/>
          <p:nvPr/>
        </p:nvSpPr>
        <p:spPr>
          <a:xfrm>
            <a:off x="4463153" y="631111"/>
            <a:ext cx="8836739" cy="990600"/>
          </a:xfrm>
          <a:prstGeom prst="rect">
            <a:avLst/>
          </a:prstGeom>
        </p:spPr>
        <p:txBody>
          <a:bodyPr lIns="0" tIns="0" rIns="0" bIns="0" rtlCol="0" anchor="t">
            <a:spAutoFit/>
          </a:bodyPr>
          <a:lstStyle/>
          <a:p>
            <a:pPr algn="ctr">
              <a:lnSpc>
                <a:spcPts val="7439"/>
              </a:lnSpc>
            </a:pPr>
            <a:r>
              <a:rPr lang="en-US" sz="6199" spc="92">
                <a:solidFill>
                  <a:srgbClr val="5B1010"/>
                </a:solidFill>
                <a:latin typeface="#9Slide05 Aphrodite Pro"/>
              </a:rPr>
              <a:t>Chuẩn bị bài </a:t>
            </a:r>
          </a:p>
        </p:txBody>
      </p:sp>
      <p:sp>
        <p:nvSpPr>
          <p:cNvPr id="13" name="TextBox 13"/>
          <p:cNvSpPr txBox="1"/>
          <p:nvPr/>
        </p:nvSpPr>
        <p:spPr>
          <a:xfrm>
            <a:off x="6970566" y="3958665"/>
            <a:ext cx="8030154" cy="2634464"/>
          </a:xfrm>
          <a:prstGeom prst="rect">
            <a:avLst/>
          </a:prstGeom>
        </p:spPr>
        <p:txBody>
          <a:bodyPr lIns="0" tIns="0" rIns="0" bIns="0" rtlCol="0" anchor="t">
            <a:spAutoFit/>
          </a:bodyPr>
          <a:lstStyle/>
          <a:p>
            <a:pPr algn="ctr">
              <a:lnSpc>
                <a:spcPts val="7043"/>
              </a:lnSpc>
            </a:pPr>
            <a:r>
              <a:rPr lang="en-US" sz="5030">
                <a:solidFill>
                  <a:srgbClr val="5B1010"/>
                </a:solidFill>
                <a:latin typeface="Roboto Condensed"/>
              </a:rPr>
              <a:t>Đọc và chuẩn bị bài</a:t>
            </a:r>
          </a:p>
          <a:p>
            <a:pPr algn="ctr">
              <a:lnSpc>
                <a:spcPts val="7043"/>
              </a:lnSpc>
            </a:pPr>
            <a:r>
              <a:rPr lang="en-US" sz="5030">
                <a:solidFill>
                  <a:srgbClr val="5B1010"/>
                </a:solidFill>
                <a:latin typeface="Roboto Condensed"/>
              </a:rPr>
              <a:t> "</a:t>
            </a:r>
            <a:r>
              <a:rPr lang="en-US" sz="5030">
                <a:solidFill>
                  <a:srgbClr val="5B1010"/>
                </a:solidFill>
                <a:latin typeface="Roboto Condensed Italics"/>
              </a:rPr>
              <a:t>RỒI NGÀY MAI CON ĐI</a:t>
            </a:r>
            <a:r>
              <a:rPr lang="en-US" sz="5030">
                <a:solidFill>
                  <a:srgbClr val="5B1010"/>
                </a:solidFill>
                <a:latin typeface="Roboto Condensed"/>
              </a:rPr>
              <a:t>" </a:t>
            </a:r>
          </a:p>
          <a:p>
            <a:pPr algn="ctr">
              <a:lnSpc>
                <a:spcPts val="7043"/>
              </a:lnSpc>
              <a:spcBef>
                <a:spcPct val="0"/>
              </a:spcBef>
            </a:pPr>
            <a:r>
              <a:rPr lang="en-US" sz="5030">
                <a:solidFill>
                  <a:srgbClr val="5B1010"/>
                </a:solidFill>
                <a:latin typeface="Roboto Condensed"/>
              </a:rPr>
              <a:t>theo phiếu gợi dẫn.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43697" y="1752943"/>
            <a:ext cx="13400606" cy="6298285"/>
          </a:xfrm>
          <a:prstGeom prst="rect">
            <a:avLst/>
          </a:prstGeom>
        </p:spPr>
      </p:pic>
      <p:sp>
        <p:nvSpPr>
          <p:cNvPr id="3" name="TextBox 3"/>
          <p:cNvSpPr txBox="1"/>
          <p:nvPr/>
        </p:nvSpPr>
        <p:spPr>
          <a:xfrm>
            <a:off x="2872328" y="3798476"/>
            <a:ext cx="12543344" cy="1369695"/>
          </a:xfrm>
          <a:prstGeom prst="rect">
            <a:avLst/>
          </a:prstGeom>
        </p:spPr>
        <p:txBody>
          <a:bodyPr lIns="0" tIns="0" rIns="0" bIns="0" rtlCol="0" anchor="t">
            <a:spAutoFit/>
          </a:bodyPr>
          <a:lstStyle/>
          <a:p>
            <a:pPr algn="ctr">
              <a:lnSpc>
                <a:spcPts val="10559"/>
              </a:lnSpc>
            </a:pPr>
            <a:r>
              <a:rPr lang="en-US" sz="9599" spc="143">
                <a:solidFill>
                  <a:srgbClr val="E18989"/>
                </a:solidFill>
                <a:latin typeface="Roboto Condensed"/>
              </a:rPr>
              <a:t>CẢM ƠN CÁC EM!</a:t>
            </a: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28052" y="545871"/>
            <a:ext cx="1109951" cy="96565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81812" y="3471337"/>
            <a:ext cx="554976" cy="48282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49514" b="36801"/>
          <a:stretch>
            <a:fillRect/>
          </a:stretch>
        </p:blipFill>
        <p:spPr>
          <a:xfrm rot="-2788314">
            <a:off x="17553010" y="2099489"/>
            <a:ext cx="522530" cy="54159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932223" flipH="1" flipV="1">
            <a:off x="-956892" y="9275979"/>
            <a:ext cx="3416209" cy="177215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1212" y="8051228"/>
            <a:ext cx="554976" cy="48282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8386991" cy="10337343"/>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E21B94C3-3306-4E48-D70D-3A75B8B0EBAB}"/>
              </a:ext>
            </a:extLst>
          </p:cNvPr>
          <p:cNvSpPr txBox="1"/>
          <p:nvPr/>
        </p:nvSpPr>
        <p:spPr>
          <a:xfrm>
            <a:off x="5952791" y="695561"/>
            <a:ext cx="6382419" cy="1328023"/>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7200" b="1" dirty="0">
                <a:solidFill>
                  <a:schemeClr val="bg1"/>
                </a:solidFill>
                <a:latin typeface="Forte" panose="03060902040502070203" pitchFamily="66" charset="0"/>
                <a:cs typeface="Times New Roman" panose="02020603050405020304" pitchFamily="18" charset="0"/>
              </a:rPr>
              <a:t>KHỞI ĐỘNG</a:t>
            </a:r>
          </a:p>
        </p:txBody>
      </p:sp>
      <p:pic>
        <p:nvPicPr>
          <p:cNvPr id="8" name="Hình ảnh 7">
            <a:extLst>
              <a:ext uri="{FF2B5EF4-FFF2-40B4-BE49-F238E27FC236}">
                <a16:creationId xmlns:a16="http://schemas.microsoft.com/office/drawing/2014/main" id="{0A4A3B11-EA48-E019-A6B2-744BF2098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2" y="5309419"/>
            <a:ext cx="4741607" cy="4741607"/>
          </a:xfrm>
          <a:prstGeom prst="rect">
            <a:avLst/>
          </a:prstGeom>
        </p:spPr>
      </p:pic>
      <p:sp>
        <p:nvSpPr>
          <p:cNvPr id="10" name="Bong bóng Lời nói: Hình chữ nhật với Góc Tròn 9">
            <a:extLst>
              <a:ext uri="{FF2B5EF4-FFF2-40B4-BE49-F238E27FC236}">
                <a16:creationId xmlns:a16="http://schemas.microsoft.com/office/drawing/2014/main" id="{AB1B6A3D-23D9-5C33-D0A0-88EA3285FA18}"/>
              </a:ext>
            </a:extLst>
          </p:cNvPr>
          <p:cNvSpPr/>
          <p:nvPr/>
        </p:nvSpPr>
        <p:spPr>
          <a:xfrm>
            <a:off x="5388013" y="4248649"/>
            <a:ext cx="10544510" cy="2121539"/>
          </a:xfrm>
          <a:prstGeom prst="wedgeRoundRectCallout">
            <a:avLst>
              <a:gd name="adj1" fmla="val -56564"/>
              <a:gd name="adj2" fmla="val -3892"/>
              <a:gd name="adj3" fmla="val 16667"/>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200" dirty="0" err="1">
                <a:solidFill>
                  <a:schemeClr val="tx1"/>
                </a:solidFill>
                <a:latin typeface="Times New Roman" panose="02020603050405020304" pitchFamily="18" charset="0"/>
                <a:cs typeface="Times New Roman" panose="02020603050405020304" pitchFamily="18" charset="0"/>
              </a:rPr>
              <a:t>Em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cảm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nhận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của</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em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khi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xem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xong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đoạn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phim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ngắn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trên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Em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sẽ</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làm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gì</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để</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thể</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hiện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tình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cảm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của</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mình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dành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người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mẹ</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yêu</a:t>
            </a:r>
            <a:r>
              <a:rPr lang="en-US" sz="42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52449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28052" y="545871"/>
            <a:ext cx="1109951" cy="9656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81812" y="3471337"/>
            <a:ext cx="554976" cy="482829"/>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49514" b="36801"/>
          <a:stretch>
            <a:fillRect/>
          </a:stretch>
        </p:blipFill>
        <p:spPr>
          <a:xfrm rot="-2788314">
            <a:off x="17553010" y="2099489"/>
            <a:ext cx="522530" cy="54159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932223" flipH="1" flipV="1">
            <a:off x="-1708104" y="142621"/>
            <a:ext cx="3416209" cy="1772158"/>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883028" y="4512776"/>
            <a:ext cx="1680924" cy="1487617"/>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5891335" y="8487867"/>
            <a:ext cx="2735931" cy="2554676"/>
          </a:xfrm>
          <a:prstGeom prst="rect">
            <a:avLst/>
          </a:prstGeom>
        </p:spPr>
      </p:pic>
      <p:pic>
        <p:nvPicPr>
          <p:cNvPr id="8" name="Picture 8"/>
          <p:cNvPicPr>
            <a:picLocks noChangeAspect="1"/>
          </p:cNvPicPr>
          <p:nvPr/>
        </p:nvPicPr>
        <p:blipFill>
          <a:blip r:embed="rId13"/>
          <a:srcRect r="244" b="208"/>
          <a:stretch>
            <a:fillRect/>
          </a:stretch>
        </p:blipFill>
        <p:spPr>
          <a:xfrm>
            <a:off x="1061001" y="7359403"/>
            <a:ext cx="7388259" cy="5855195"/>
          </a:xfrm>
          <a:prstGeom prst="rect">
            <a:avLst/>
          </a:prstGeom>
        </p:spPr>
      </p:pic>
      <p:pic>
        <p:nvPicPr>
          <p:cNvPr id="9" name="Picture 9"/>
          <p:cNvPicPr>
            <a:picLocks noChangeAspect="1"/>
          </p:cNvPicPr>
          <p:nvPr/>
        </p:nvPicPr>
        <p:blipFill>
          <a:blip r:embed="rId14"/>
          <a:srcRect r="147" b="134"/>
          <a:stretch>
            <a:fillRect/>
          </a:stretch>
        </p:blipFill>
        <p:spPr>
          <a:xfrm rot="1300490">
            <a:off x="10196544" y="-4988097"/>
            <a:ext cx="5108314" cy="6677534"/>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70860" y="1426854"/>
            <a:ext cx="7752649" cy="9615688"/>
          </a:xfrm>
          <a:prstGeom prst="rect">
            <a:avLst/>
          </a:prstGeom>
        </p:spPr>
      </p:pic>
      <p:sp>
        <p:nvSpPr>
          <p:cNvPr id="11" name="TextBox 11"/>
          <p:cNvSpPr txBox="1"/>
          <p:nvPr/>
        </p:nvSpPr>
        <p:spPr>
          <a:xfrm>
            <a:off x="7775483" y="1419070"/>
            <a:ext cx="5969104" cy="1479046"/>
          </a:xfrm>
          <a:prstGeom prst="rect">
            <a:avLst/>
          </a:prstGeom>
        </p:spPr>
        <p:txBody>
          <a:bodyPr lIns="0" tIns="0" rIns="0" bIns="0" rtlCol="0" anchor="t">
            <a:spAutoFit/>
          </a:bodyPr>
          <a:lstStyle/>
          <a:p>
            <a:pPr>
              <a:lnSpc>
                <a:spcPts val="12805"/>
              </a:lnSpc>
            </a:pPr>
            <a:r>
              <a:rPr lang="en-US" sz="6625">
                <a:solidFill>
                  <a:srgbClr val="D08723"/>
                </a:solidFill>
                <a:latin typeface="Fraunces Bold"/>
              </a:rPr>
              <a:t>BÀI 7: THƠ</a:t>
            </a:r>
          </a:p>
        </p:txBody>
      </p:sp>
      <p:sp>
        <p:nvSpPr>
          <p:cNvPr id="12" name="TextBox 12"/>
          <p:cNvSpPr txBox="1"/>
          <p:nvPr/>
        </p:nvSpPr>
        <p:spPr>
          <a:xfrm>
            <a:off x="6158497" y="3312701"/>
            <a:ext cx="8483435" cy="1245490"/>
          </a:xfrm>
          <a:prstGeom prst="rect">
            <a:avLst/>
          </a:prstGeom>
        </p:spPr>
        <p:txBody>
          <a:bodyPr lIns="0" tIns="0" rIns="0" bIns="0" rtlCol="0" anchor="t">
            <a:spAutoFit/>
          </a:bodyPr>
          <a:lstStyle/>
          <a:p>
            <a:pPr algn="ctr">
              <a:lnSpc>
                <a:spcPts val="10735"/>
              </a:lnSpc>
            </a:pPr>
            <a:r>
              <a:rPr lang="en-US" sz="5556">
                <a:solidFill>
                  <a:srgbClr val="5B1010"/>
                </a:solidFill>
                <a:latin typeface="Roboto Condensed Bold"/>
              </a:rPr>
              <a:t>Văn bản 3</a:t>
            </a:r>
          </a:p>
        </p:txBody>
      </p:sp>
      <p:sp>
        <p:nvSpPr>
          <p:cNvPr id="13" name="TextBox 13"/>
          <p:cNvSpPr txBox="1"/>
          <p:nvPr/>
        </p:nvSpPr>
        <p:spPr>
          <a:xfrm>
            <a:off x="3248347" y="4472136"/>
            <a:ext cx="15378918" cy="3176191"/>
          </a:xfrm>
          <a:prstGeom prst="rect">
            <a:avLst/>
          </a:prstGeom>
        </p:spPr>
        <p:txBody>
          <a:bodyPr lIns="0" tIns="0" rIns="0" bIns="0" rtlCol="0" anchor="t">
            <a:spAutoFit/>
          </a:bodyPr>
          <a:lstStyle/>
          <a:p>
            <a:pPr algn="ctr">
              <a:lnSpc>
                <a:spcPts val="18827"/>
              </a:lnSpc>
            </a:pPr>
            <a:r>
              <a:rPr lang="en-US" sz="9744" dirty="0">
                <a:solidFill>
                  <a:srgbClr val="5B1010"/>
                </a:solidFill>
                <a:latin typeface="Fraunces Bold"/>
              </a:rPr>
              <a:t>MẸ VÀ QUẢ</a:t>
            </a:r>
          </a:p>
          <a:p>
            <a:pPr algn="ctr">
              <a:lnSpc>
                <a:spcPts val="6762"/>
              </a:lnSpc>
            </a:pPr>
            <a:r>
              <a:rPr lang="en-US" sz="3500" dirty="0">
                <a:solidFill>
                  <a:srgbClr val="5B1010"/>
                </a:solidFill>
                <a:latin typeface="Fraunces Bold"/>
              </a:rPr>
              <a:t>   </a:t>
            </a:r>
            <a:r>
              <a:rPr lang="en-US" sz="3500" dirty="0" smtClean="0">
                <a:solidFill>
                  <a:srgbClr val="5B1010"/>
                </a:solidFill>
                <a:latin typeface="Fraunces Bold"/>
              </a:rPr>
              <a:t>(</a:t>
            </a:r>
            <a:r>
              <a:rPr lang="en-US" sz="3500" dirty="0" err="1" smtClean="0">
                <a:solidFill>
                  <a:srgbClr val="5B1010"/>
                </a:solidFill>
                <a:latin typeface="Fraunces Bold"/>
              </a:rPr>
              <a:t>Nguyễn</a:t>
            </a:r>
            <a:r>
              <a:rPr lang="en-US" sz="3500" dirty="0" smtClean="0">
                <a:solidFill>
                  <a:srgbClr val="5B1010"/>
                </a:solidFill>
                <a:latin typeface="Fraunces Bold"/>
              </a:rPr>
              <a:t> </a:t>
            </a:r>
            <a:r>
              <a:rPr lang="en-US" sz="3500" dirty="0" err="1">
                <a:solidFill>
                  <a:srgbClr val="5B1010"/>
                </a:solidFill>
                <a:latin typeface="Fraunces Bold"/>
              </a:rPr>
              <a:t>Khoa</a:t>
            </a:r>
            <a:r>
              <a:rPr lang="en-US" sz="3500" dirty="0">
                <a:solidFill>
                  <a:srgbClr val="5B1010"/>
                </a:solidFill>
                <a:latin typeface="Fraunces Bold"/>
              </a:rPr>
              <a:t> </a:t>
            </a:r>
            <a:r>
              <a:rPr lang="en-US" sz="3500" dirty="0" err="1">
                <a:solidFill>
                  <a:srgbClr val="5B1010"/>
                </a:solidFill>
                <a:latin typeface="Fraunces Bold"/>
              </a:rPr>
              <a:t>Điểm</a:t>
            </a:r>
            <a:r>
              <a:rPr lang="en-US" sz="3500" dirty="0">
                <a:solidFill>
                  <a:srgbClr val="5B1010"/>
                </a:solidFill>
                <a:latin typeface="Fraunces Bol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442646" y="2642829"/>
            <a:ext cx="6885293" cy="5588349"/>
            <a:chOff x="0" y="0"/>
            <a:chExt cx="5080000" cy="4123109"/>
          </a:xfrm>
        </p:grpSpPr>
        <p:sp>
          <p:nvSpPr>
            <p:cNvPr id="3" name="Freeform 3"/>
            <p:cNvSpPr/>
            <p:nvPr/>
          </p:nvSpPr>
          <p:spPr>
            <a:xfrm>
              <a:off x="0" y="1243330"/>
              <a:ext cx="5080000" cy="2879779"/>
            </a:xfrm>
            <a:custGeom>
              <a:avLst/>
              <a:gdLst/>
              <a:ahLst/>
              <a:cxnLst/>
              <a:rect l="l" t="t" r="r" b="b"/>
              <a:pathLst>
                <a:path w="5080000" h="2879779">
                  <a:moveTo>
                    <a:pt x="5080000" y="1466850"/>
                  </a:moveTo>
                  <a:lnTo>
                    <a:pt x="5080000" y="2879779"/>
                  </a:lnTo>
                  <a:lnTo>
                    <a:pt x="0" y="2879779"/>
                  </a:lnTo>
                  <a:lnTo>
                    <a:pt x="0" y="1466850"/>
                  </a:lnTo>
                  <a:lnTo>
                    <a:pt x="2540000" y="0"/>
                  </a:lnTo>
                  <a:close/>
                </a:path>
              </a:pathLst>
            </a:custGeom>
            <a:solidFill>
              <a:srgbClr val="FFD6CE"/>
            </a:solidFill>
          </p:spPr>
        </p:sp>
        <p:sp>
          <p:nvSpPr>
            <p:cNvPr id="4" name="Freeform 4"/>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28052" y="545871"/>
            <a:ext cx="1109951" cy="96565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17176738" y="2382957"/>
            <a:ext cx="522530" cy="54159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32223" flipH="1" flipV="1">
            <a:off x="14961822" y="9200482"/>
            <a:ext cx="3416209" cy="1772158"/>
          </a:xfrm>
          <a:prstGeom prst="rect">
            <a:avLst/>
          </a:prstGeom>
        </p:spPr>
      </p:pic>
      <p:sp>
        <p:nvSpPr>
          <p:cNvPr id="8" name="TextBox 8"/>
          <p:cNvSpPr txBox="1"/>
          <p:nvPr/>
        </p:nvSpPr>
        <p:spPr>
          <a:xfrm>
            <a:off x="562250" y="0"/>
            <a:ext cx="13422190" cy="1036631"/>
          </a:xfrm>
          <a:prstGeom prst="rect">
            <a:avLst/>
          </a:prstGeom>
        </p:spPr>
        <p:txBody>
          <a:bodyPr lIns="0" tIns="0" rIns="0" bIns="0" rtlCol="0" anchor="t">
            <a:spAutoFit/>
          </a:bodyPr>
          <a:lstStyle/>
          <a:p>
            <a:pPr algn="l">
              <a:lnSpc>
                <a:spcPts val="8619"/>
              </a:lnSpc>
            </a:pPr>
            <a:r>
              <a:rPr lang="en-US" sz="5984" dirty="0" smtClean="0">
                <a:solidFill>
                  <a:srgbClr val="F86D46"/>
                </a:solidFill>
                <a:latin typeface="Fraunces Bold"/>
              </a:rPr>
              <a:t>I</a:t>
            </a:r>
            <a:r>
              <a:rPr lang="en-US" sz="5984" dirty="0">
                <a:solidFill>
                  <a:srgbClr val="F86D46"/>
                </a:solidFill>
                <a:latin typeface="Fraunces Bold"/>
              </a:rPr>
              <a:t>. ĐỌC VĂN BẢN</a:t>
            </a:r>
          </a:p>
        </p:txBody>
      </p:sp>
      <p:graphicFrame>
        <p:nvGraphicFramePr>
          <p:cNvPr id="9" name="Table 9"/>
          <p:cNvGraphicFramePr>
            <a:graphicFrameLocks noGrp="1"/>
          </p:cNvGraphicFramePr>
          <p:nvPr/>
        </p:nvGraphicFramePr>
        <p:xfrm>
          <a:off x="7059093" y="1511529"/>
          <a:ext cx="10002638" cy="8140488"/>
        </p:xfrm>
        <a:graphic>
          <a:graphicData uri="http://schemas.openxmlformats.org/drawingml/2006/table">
            <a:tbl>
              <a:tblPr/>
              <a:tblGrid>
                <a:gridCol w="7118796">
                  <a:extLst>
                    <a:ext uri="{9D8B030D-6E8A-4147-A177-3AD203B41FA5}">
                      <a16:colId xmlns:a16="http://schemas.microsoft.com/office/drawing/2014/main" val="20000"/>
                    </a:ext>
                  </a:extLst>
                </a:gridCol>
                <a:gridCol w="1500314">
                  <a:extLst>
                    <a:ext uri="{9D8B030D-6E8A-4147-A177-3AD203B41FA5}">
                      <a16:colId xmlns:a16="http://schemas.microsoft.com/office/drawing/2014/main" val="20001"/>
                    </a:ext>
                  </a:extLst>
                </a:gridCol>
                <a:gridCol w="1383528">
                  <a:extLst>
                    <a:ext uri="{9D8B030D-6E8A-4147-A177-3AD203B41FA5}">
                      <a16:colId xmlns:a16="http://schemas.microsoft.com/office/drawing/2014/main" val="20002"/>
                    </a:ext>
                  </a:extLst>
                </a:gridCol>
              </a:tblGrid>
              <a:tr h="781717">
                <a:tc>
                  <a:txBody>
                    <a:bodyPr/>
                    <a:lstStyle/>
                    <a:p>
                      <a:pPr algn="ctr">
                        <a:lnSpc>
                          <a:spcPts val="6240"/>
                        </a:lnSpc>
                      </a:pPr>
                      <a:r>
                        <a:rPr lang="en-US" sz="4000">
                          <a:solidFill>
                            <a:srgbClr val="444444"/>
                          </a:solidFill>
                          <a:latin typeface="Roboto Condensed Bold"/>
                        </a:rPr>
                        <a:t>Tiêu chí</a:t>
                      </a:r>
                    </a:p>
                  </a:txBody>
                  <a:tcPr marL="0" marR="0" marT="0" marB="0" anchor="ctr">
                    <a:lnL w="7144" cap="flat" cmpd="sng" algn="ctr">
                      <a:solidFill>
                        <a:srgbClr val="FF9999"/>
                      </a:solidFill>
                      <a:prstDash val="solid"/>
                      <a:round/>
                      <a:headEnd type="none" w="med" len="med"/>
                      <a:tailEnd type="none" w="med" len="med"/>
                    </a:lnL>
                    <a:lnR w="57150" cap="flat" cmpd="sng" algn="ctr">
                      <a:solidFill>
                        <a:srgbClr val="FFFFFF"/>
                      </a:solidFill>
                      <a:prstDash val="solid"/>
                      <a:round/>
                      <a:headEnd type="none" w="med" len="med"/>
                      <a:tailEnd type="none" w="med" len="med"/>
                    </a:lnR>
                    <a:lnT w="7144" cap="flat" cmpd="sng" algn="ctr">
                      <a:solidFill>
                        <a:srgbClr val="FF9999"/>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FF9999"/>
                    </a:solidFill>
                  </a:tcPr>
                </a:tc>
                <a:tc>
                  <a:txBody>
                    <a:bodyPr/>
                    <a:lstStyle/>
                    <a:p>
                      <a:pPr algn="ctr">
                        <a:lnSpc>
                          <a:spcPts val="6240"/>
                        </a:lnSpc>
                      </a:pPr>
                      <a:r>
                        <a:rPr lang="en-US" sz="4000">
                          <a:solidFill>
                            <a:srgbClr val="444444"/>
                          </a:solidFill>
                          <a:latin typeface="Roboto Condensed Bold"/>
                        </a:rPr>
                        <a:t>Có</a:t>
                      </a:r>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7144" cap="flat" cmpd="sng" algn="ctr">
                      <a:solidFill>
                        <a:srgbClr val="FF9999"/>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FF9999"/>
                    </a:solidFill>
                  </a:tcPr>
                </a:tc>
                <a:tc>
                  <a:txBody>
                    <a:bodyPr/>
                    <a:lstStyle/>
                    <a:p>
                      <a:pPr algn="ctr">
                        <a:lnSpc>
                          <a:spcPts val="6240"/>
                        </a:lnSpc>
                      </a:pPr>
                      <a:r>
                        <a:rPr lang="en-US" sz="4000">
                          <a:solidFill>
                            <a:srgbClr val="444444"/>
                          </a:solidFill>
                          <a:latin typeface="Roboto Condensed Bold"/>
                        </a:rPr>
                        <a:t>Không</a:t>
                      </a:r>
                    </a:p>
                  </a:txBody>
                  <a:tcPr marL="0" marR="0" marT="0" marB="0" anchor="ctr">
                    <a:lnL w="57150" cap="flat" cmpd="sng" algn="ctr">
                      <a:solidFill>
                        <a:srgbClr val="FFFFFF"/>
                      </a:solidFill>
                      <a:prstDash val="solid"/>
                      <a:round/>
                      <a:headEnd type="none" w="med" len="med"/>
                      <a:tailEnd type="none" w="med" len="med"/>
                    </a:lnL>
                    <a:lnR w="7144" cap="flat" cmpd="sng" algn="ctr">
                      <a:solidFill>
                        <a:srgbClr val="FF9999"/>
                      </a:solidFill>
                      <a:prstDash val="solid"/>
                      <a:round/>
                      <a:headEnd type="none" w="med" len="med"/>
                      <a:tailEnd type="none" w="med" len="med"/>
                    </a:lnR>
                    <a:lnT w="7144" cap="flat" cmpd="sng" algn="ctr">
                      <a:solidFill>
                        <a:srgbClr val="FF9999"/>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FF9999"/>
                    </a:solidFill>
                  </a:tcPr>
                </a:tc>
                <a:extLst>
                  <a:ext uri="{0D108BD9-81ED-4DB2-BD59-A6C34878D82A}">
                    <a16:rowId xmlns:a16="http://schemas.microsoft.com/office/drawing/2014/main" val="10000"/>
                  </a:ext>
                </a:extLst>
              </a:tr>
              <a:tr h="1717733">
                <a:tc>
                  <a:txBody>
                    <a:bodyPr/>
                    <a:lstStyle/>
                    <a:p>
                      <a:pPr algn="just">
                        <a:lnSpc>
                          <a:spcPts val="6240"/>
                        </a:lnSpc>
                      </a:pPr>
                      <a:r>
                        <a:rPr lang="en-US" sz="4000">
                          <a:solidFill>
                            <a:srgbClr val="262626"/>
                          </a:solidFill>
                          <a:latin typeface="Roboto Condensed"/>
                        </a:rPr>
                        <a:t>Đọc trôi chảy, không bỏ từ, thêm từ.</a:t>
                      </a:r>
                    </a:p>
                  </a:txBody>
                  <a:tcPr marL="0" marR="0" marT="0" marB="0" anchor="ctr">
                    <a:lnL w="7144" cap="flat" cmpd="sng" algn="ctr">
                      <a:solidFill>
                        <a:srgbClr val="FF9999"/>
                      </a:solidFill>
                      <a:prstDash val="solid"/>
                      <a:round/>
                      <a:headEnd type="none" w="med" len="med"/>
                      <a:tailEnd type="none" w="med" len="med"/>
                    </a:lnL>
                    <a:lnR w="57150" cap="flat" cmpd="sng" algn="ctr">
                      <a:solidFill>
                        <a:srgbClr val="FFFFFF"/>
                      </a:solidFill>
                      <a:prstDash val="solid"/>
                      <a:round/>
                      <a:headEnd type="none" w="med" len="med"/>
                      <a:tailEnd type="none" w="med" len="med"/>
                    </a:lnR>
                    <a:lnT w="7144" cap="flat" cmpd="sng" algn="ctr">
                      <a:solidFill>
                        <a:srgbClr val="FF9999"/>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CDCD"/>
                    </a:solidFill>
                  </a:tcPr>
                </a:tc>
                <a:tc>
                  <a:txBody>
                    <a:bodyPr/>
                    <a:lstStyle/>
                    <a:p>
                      <a:pPr>
                        <a:lnSpc>
                          <a:spcPts val="1679"/>
                        </a:lnSpc>
                      </a:pPr>
                      <a:endParaRPr/>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7144" cap="flat" cmpd="sng" algn="ctr">
                      <a:solidFill>
                        <a:srgbClr val="FF9999"/>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E3E3"/>
                    </a:solidFill>
                  </a:tcPr>
                </a:tc>
                <a:tc>
                  <a:txBody>
                    <a:bodyPr/>
                    <a:lstStyle/>
                    <a:p>
                      <a:pPr>
                        <a:lnSpc>
                          <a:spcPts val="1679"/>
                        </a:lnSpc>
                      </a:pPr>
                      <a:endParaRPr/>
                    </a:p>
                  </a:txBody>
                  <a:tcPr marL="0" marR="0" marT="0" marB="0" anchor="ctr">
                    <a:lnL w="57150" cap="flat" cmpd="sng" algn="ctr">
                      <a:solidFill>
                        <a:srgbClr val="FFFFFF"/>
                      </a:solidFill>
                      <a:prstDash val="solid"/>
                      <a:round/>
                      <a:headEnd type="none" w="med" len="med"/>
                      <a:tailEnd type="none" w="med" len="med"/>
                    </a:lnL>
                    <a:lnR w="7144" cap="flat" cmpd="sng" algn="ctr">
                      <a:solidFill>
                        <a:srgbClr val="FF9999"/>
                      </a:solidFill>
                      <a:prstDash val="solid"/>
                      <a:round/>
                      <a:headEnd type="none" w="med" len="med"/>
                      <a:tailEnd type="none" w="med" len="med"/>
                    </a:lnR>
                    <a:lnT w="7144" cap="flat" cmpd="sng" algn="ctr">
                      <a:solidFill>
                        <a:srgbClr val="FF9999"/>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2414307">
                <a:tc>
                  <a:txBody>
                    <a:bodyPr/>
                    <a:lstStyle/>
                    <a:p>
                      <a:pPr algn="just">
                        <a:lnSpc>
                          <a:spcPts val="6240"/>
                        </a:lnSpc>
                      </a:pPr>
                      <a:r>
                        <a:rPr lang="en-US" sz="4000">
                          <a:solidFill>
                            <a:srgbClr val="262626"/>
                          </a:solidFill>
                          <a:latin typeface="Roboto Condensed"/>
                        </a:rPr>
                        <a:t>Đọc to, rõ bảo đảm trong không gian lớp học, cả lớp cùng nghe được.</a:t>
                      </a:r>
                    </a:p>
                  </a:txBody>
                  <a:tcPr marL="0" marR="0" marT="0" marB="0" anchor="ctr">
                    <a:lnL w="7144" cap="flat" cmpd="sng" algn="ctr">
                      <a:solidFill>
                        <a:srgbClr val="FF9999"/>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CDCD"/>
                    </a:solidFill>
                  </a:tcPr>
                </a:tc>
                <a:tc>
                  <a:txBody>
                    <a:bodyPr/>
                    <a:lstStyle/>
                    <a:p>
                      <a:pPr>
                        <a:lnSpc>
                          <a:spcPts val="1679"/>
                        </a:lnSpc>
                      </a:pPr>
                      <a:endParaRPr/>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E3E3"/>
                    </a:solidFill>
                  </a:tcPr>
                </a:tc>
                <a:tc>
                  <a:txBody>
                    <a:bodyPr/>
                    <a:lstStyle/>
                    <a:p>
                      <a:pPr>
                        <a:lnSpc>
                          <a:spcPts val="1679"/>
                        </a:lnSpc>
                      </a:pPr>
                      <a:endParaRPr/>
                    </a:p>
                  </a:txBody>
                  <a:tcPr marL="0" marR="0" marT="0" marB="0" anchor="ctr">
                    <a:lnL w="57150" cap="flat" cmpd="sng" algn="ctr">
                      <a:solidFill>
                        <a:srgbClr val="FFFFFF"/>
                      </a:solidFill>
                      <a:prstDash val="solid"/>
                      <a:round/>
                      <a:headEnd type="none" w="med" len="med"/>
                      <a:tailEnd type="none" w="med" len="med"/>
                    </a:lnL>
                    <a:lnR w="7144" cap="flat" cmpd="sng" algn="ctr">
                      <a:solidFill>
                        <a:srgbClr val="FF9999"/>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E3E3"/>
                    </a:solidFill>
                  </a:tcPr>
                </a:tc>
                <a:extLst>
                  <a:ext uri="{0D108BD9-81ED-4DB2-BD59-A6C34878D82A}">
                    <a16:rowId xmlns:a16="http://schemas.microsoft.com/office/drawing/2014/main" val="10002"/>
                  </a:ext>
                </a:extLst>
              </a:tr>
              <a:tr h="831767">
                <a:tc>
                  <a:txBody>
                    <a:bodyPr/>
                    <a:lstStyle/>
                    <a:p>
                      <a:pPr algn="just">
                        <a:lnSpc>
                          <a:spcPts val="6240"/>
                        </a:lnSpc>
                      </a:pPr>
                      <a:r>
                        <a:rPr lang="en-US" sz="4000">
                          <a:solidFill>
                            <a:srgbClr val="262626"/>
                          </a:solidFill>
                          <a:latin typeface="Roboto Condensed"/>
                        </a:rPr>
                        <a:t>Tốc độ đọc phù hợp.</a:t>
                      </a:r>
                    </a:p>
                  </a:txBody>
                  <a:tcPr marL="0" marR="0" marT="0" marB="0" anchor="ctr">
                    <a:lnL w="7144" cap="flat" cmpd="sng" algn="ctr">
                      <a:solidFill>
                        <a:srgbClr val="FF9999"/>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CDCD"/>
                    </a:solidFill>
                  </a:tcPr>
                </a:tc>
                <a:tc>
                  <a:txBody>
                    <a:bodyPr/>
                    <a:lstStyle/>
                    <a:p>
                      <a:pPr>
                        <a:lnSpc>
                          <a:spcPts val="1679"/>
                        </a:lnSpc>
                      </a:pPr>
                      <a:endParaRPr/>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E3E3"/>
                    </a:solidFill>
                  </a:tcPr>
                </a:tc>
                <a:tc>
                  <a:txBody>
                    <a:bodyPr/>
                    <a:lstStyle/>
                    <a:p>
                      <a:pPr>
                        <a:lnSpc>
                          <a:spcPts val="1679"/>
                        </a:lnSpc>
                      </a:pPr>
                      <a:endParaRPr/>
                    </a:p>
                  </a:txBody>
                  <a:tcPr marL="0" marR="0" marT="0" marB="0" anchor="ctr">
                    <a:lnL w="57150" cap="flat" cmpd="sng" algn="ctr">
                      <a:solidFill>
                        <a:srgbClr val="FFFFFF"/>
                      </a:solidFill>
                      <a:prstDash val="solid"/>
                      <a:round/>
                      <a:headEnd type="none" w="med" len="med"/>
                      <a:tailEnd type="none" w="med" len="med"/>
                    </a:lnL>
                    <a:lnR w="7144" cap="flat" cmpd="sng" algn="ctr">
                      <a:solidFill>
                        <a:srgbClr val="FF9999"/>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E3E3"/>
                    </a:solidFill>
                  </a:tcPr>
                </a:tc>
                <a:extLst>
                  <a:ext uri="{0D108BD9-81ED-4DB2-BD59-A6C34878D82A}">
                    <a16:rowId xmlns:a16="http://schemas.microsoft.com/office/drawing/2014/main" val="10003"/>
                  </a:ext>
                </a:extLst>
              </a:tr>
              <a:tr h="2389281">
                <a:tc>
                  <a:txBody>
                    <a:bodyPr/>
                    <a:lstStyle/>
                    <a:p>
                      <a:pPr algn="just">
                        <a:lnSpc>
                          <a:spcPts val="6240"/>
                        </a:lnSpc>
                      </a:pPr>
                      <a:r>
                        <a:rPr lang="en-US" sz="4000">
                          <a:solidFill>
                            <a:srgbClr val="262626"/>
                          </a:solidFill>
                          <a:latin typeface="Roboto Condensed"/>
                        </a:rPr>
                        <a:t>Sử dụng giọng điệu khác nhau để thể hiện được cảm xúc của nhân vật trữ tình.</a:t>
                      </a:r>
                    </a:p>
                  </a:txBody>
                  <a:tcPr marL="0" marR="0" marT="0" marB="0" anchor="ctr">
                    <a:lnL w="7144" cap="flat" cmpd="sng" algn="ctr">
                      <a:solidFill>
                        <a:srgbClr val="FF9999"/>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FFCDCD"/>
                    </a:solidFill>
                  </a:tcPr>
                </a:tc>
                <a:tc>
                  <a:txBody>
                    <a:bodyPr/>
                    <a:lstStyle/>
                    <a:p>
                      <a:pPr>
                        <a:lnSpc>
                          <a:spcPts val="1679"/>
                        </a:lnSpc>
                      </a:pPr>
                      <a:endParaRPr/>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FFE3E3"/>
                    </a:solidFill>
                  </a:tcPr>
                </a:tc>
                <a:tc>
                  <a:txBody>
                    <a:bodyPr/>
                    <a:lstStyle/>
                    <a:p>
                      <a:pPr>
                        <a:lnSpc>
                          <a:spcPts val="1679"/>
                        </a:lnSpc>
                      </a:pPr>
                      <a:endParaRPr/>
                    </a:p>
                  </a:txBody>
                  <a:tcPr marL="0" marR="0" marT="0" marB="0" anchor="ctr">
                    <a:lnL w="57150" cap="flat" cmpd="sng" algn="ctr">
                      <a:solidFill>
                        <a:srgbClr val="FFFFFF"/>
                      </a:solidFill>
                      <a:prstDash val="solid"/>
                      <a:round/>
                      <a:headEnd type="none" w="med" len="med"/>
                      <a:tailEnd type="none" w="med" len="med"/>
                    </a:lnL>
                    <a:lnR w="7144" cap="flat" cmpd="sng" algn="ctr">
                      <a:solidFill>
                        <a:srgbClr val="FF9999"/>
                      </a:solidFill>
                      <a:prstDash val="solid"/>
                      <a:round/>
                      <a:headEnd type="none" w="med" len="med"/>
                      <a:tailEnd type="none" w="med" len="med"/>
                    </a:lnR>
                    <a:lnT w="57150" cap="flat" cmpd="sng" algn="ctr">
                      <a:solidFill>
                        <a:srgbClr val="FFFFFF"/>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4"/>
                  </a:ext>
                </a:extLst>
              </a:tr>
            </a:tbl>
          </a:graphicData>
        </a:graphic>
      </p:graphicFrame>
      <p:pic>
        <p:nvPicPr>
          <p:cNvPr id="10" name="Picture 10"/>
          <p:cNvPicPr>
            <a:picLocks noChangeAspect="1"/>
          </p:cNvPicPr>
          <p:nvPr/>
        </p:nvPicPr>
        <p:blipFill>
          <a:blip r:embed="rId8"/>
          <a:srcRect r="310" b="341"/>
          <a:stretch>
            <a:fillRect/>
          </a:stretch>
        </p:blipFill>
        <p:spPr>
          <a:xfrm>
            <a:off x="1170235" y="2861112"/>
            <a:ext cx="5888858" cy="6009038"/>
          </a:xfrm>
          <a:prstGeom prst="rect">
            <a:avLst/>
          </a:prstGeom>
        </p:spPr>
      </p:pic>
      <p:sp>
        <p:nvSpPr>
          <p:cNvPr id="11" name="TextBox 11"/>
          <p:cNvSpPr txBox="1"/>
          <p:nvPr/>
        </p:nvSpPr>
        <p:spPr>
          <a:xfrm>
            <a:off x="1839530" y="4142735"/>
            <a:ext cx="3828850" cy="3749121"/>
          </a:xfrm>
          <a:prstGeom prst="rect">
            <a:avLst/>
          </a:prstGeom>
        </p:spPr>
        <p:txBody>
          <a:bodyPr lIns="0" tIns="0" rIns="0" bIns="0" rtlCol="0" anchor="t">
            <a:spAutoFit/>
          </a:bodyPr>
          <a:lstStyle/>
          <a:p>
            <a:pPr algn="ctr">
              <a:lnSpc>
                <a:spcPts val="10172"/>
              </a:lnSpc>
            </a:pPr>
            <a:r>
              <a:rPr lang="en-US" sz="5264">
                <a:solidFill>
                  <a:srgbClr val="444444"/>
                </a:solidFill>
                <a:latin typeface="Roboto Condensed Bold"/>
              </a:rPr>
              <a:t>Đọc diễn cảm bài thơ</a:t>
            </a:r>
          </a:p>
          <a:p>
            <a:pPr algn="ctr">
              <a:lnSpc>
                <a:spcPts val="10172"/>
              </a:lnSpc>
            </a:pPr>
            <a:r>
              <a:rPr lang="en-US" sz="5264">
                <a:solidFill>
                  <a:srgbClr val="444444"/>
                </a:solidFill>
                <a:latin typeface="Roboto Condensed Bold Italics"/>
              </a:rPr>
              <a:t>Mẹ và quả</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59008" y="293677"/>
            <a:ext cx="6225898" cy="5053161"/>
            <a:chOff x="0" y="0"/>
            <a:chExt cx="5080000" cy="4123109"/>
          </a:xfrm>
        </p:grpSpPr>
        <p:sp>
          <p:nvSpPr>
            <p:cNvPr id="3" name="Freeform 3"/>
            <p:cNvSpPr/>
            <p:nvPr/>
          </p:nvSpPr>
          <p:spPr>
            <a:xfrm>
              <a:off x="0" y="1243330"/>
              <a:ext cx="5080000" cy="2879779"/>
            </a:xfrm>
            <a:custGeom>
              <a:avLst/>
              <a:gdLst/>
              <a:ahLst/>
              <a:cxnLst/>
              <a:rect l="l" t="t" r="r" b="b"/>
              <a:pathLst>
                <a:path w="5080000" h="2879779">
                  <a:moveTo>
                    <a:pt x="5080000" y="1466850"/>
                  </a:moveTo>
                  <a:lnTo>
                    <a:pt x="5080000" y="2879779"/>
                  </a:lnTo>
                  <a:lnTo>
                    <a:pt x="0" y="2879779"/>
                  </a:lnTo>
                  <a:lnTo>
                    <a:pt x="0" y="1466850"/>
                  </a:lnTo>
                  <a:lnTo>
                    <a:pt x="2540000" y="0"/>
                  </a:lnTo>
                  <a:close/>
                </a:path>
              </a:pathLst>
            </a:custGeom>
            <a:solidFill>
              <a:srgbClr val="FFD6CE"/>
            </a:solidFill>
          </p:spPr>
        </p:sp>
        <p:sp>
          <p:nvSpPr>
            <p:cNvPr id="4" name="Freeform 4"/>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32223" flipH="1" flipV="1">
            <a:off x="15845774" y="382374"/>
            <a:ext cx="3416209" cy="1772158"/>
          </a:xfrm>
          <a:prstGeom prst="rect">
            <a:avLst/>
          </a:prstGeom>
        </p:spPr>
      </p:pic>
      <p:sp>
        <p:nvSpPr>
          <p:cNvPr id="6" name="TextBox 6"/>
          <p:cNvSpPr txBox="1"/>
          <p:nvPr/>
        </p:nvSpPr>
        <p:spPr>
          <a:xfrm>
            <a:off x="-1590843" y="-25483"/>
            <a:ext cx="13422190" cy="1065206"/>
          </a:xfrm>
          <a:prstGeom prst="rect">
            <a:avLst/>
          </a:prstGeom>
        </p:spPr>
        <p:txBody>
          <a:bodyPr lIns="0" tIns="0" rIns="0" bIns="0" rtlCol="0" anchor="t">
            <a:spAutoFit/>
          </a:bodyPr>
          <a:lstStyle/>
          <a:p>
            <a:pPr algn="r">
              <a:lnSpc>
                <a:spcPts val="8619"/>
              </a:lnSpc>
            </a:pPr>
            <a:r>
              <a:rPr lang="en-US" sz="5984">
                <a:solidFill>
                  <a:srgbClr val="F86D46"/>
                </a:solidFill>
                <a:latin typeface="#9Slide07 Deepika"/>
              </a:rPr>
              <a:t>Mẹ và quả</a:t>
            </a:r>
          </a:p>
        </p:txBody>
      </p:sp>
      <p:pic>
        <p:nvPicPr>
          <p:cNvPr id="7" name="Picture 7"/>
          <p:cNvPicPr>
            <a:picLocks noChangeAspect="1"/>
          </p:cNvPicPr>
          <p:nvPr/>
        </p:nvPicPr>
        <p:blipFill>
          <a:blip r:embed="rId4"/>
          <a:srcRect r="310" b="341"/>
          <a:stretch>
            <a:fillRect/>
          </a:stretch>
        </p:blipFill>
        <p:spPr>
          <a:xfrm>
            <a:off x="1401916" y="133350"/>
            <a:ext cx="5888858" cy="600903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880495" y="7606635"/>
            <a:ext cx="3535254" cy="2680365"/>
          </a:xfrm>
          <a:prstGeom prst="rect">
            <a:avLst/>
          </a:prstGeom>
        </p:spPr>
      </p:pic>
      <p:sp>
        <p:nvSpPr>
          <p:cNvPr id="9" name="TextBox 9"/>
          <p:cNvSpPr txBox="1"/>
          <p:nvPr/>
        </p:nvSpPr>
        <p:spPr>
          <a:xfrm>
            <a:off x="2258987" y="1782731"/>
            <a:ext cx="4174716" cy="3360769"/>
          </a:xfrm>
          <a:prstGeom prst="rect">
            <a:avLst/>
          </a:prstGeom>
        </p:spPr>
        <p:txBody>
          <a:bodyPr lIns="0" tIns="0" rIns="0" bIns="0" rtlCol="0" anchor="t">
            <a:spAutoFit/>
          </a:bodyPr>
          <a:lstStyle/>
          <a:p>
            <a:pPr algn="ctr">
              <a:lnSpc>
                <a:spcPts val="6762"/>
              </a:lnSpc>
            </a:pPr>
            <a:r>
              <a:rPr lang="en-US" sz="3500">
                <a:solidFill>
                  <a:srgbClr val="444444"/>
                </a:solidFill>
                <a:latin typeface="Roboto Condensed Bold"/>
              </a:rPr>
              <a:t>Hướng dẫn giọng đọc</a:t>
            </a:r>
            <a:r>
              <a:rPr lang="en-US" sz="3500">
                <a:solidFill>
                  <a:srgbClr val="444444"/>
                </a:solidFill>
                <a:latin typeface="Roboto Condensed"/>
              </a:rPr>
              <a:t>: tha thiết, trìu mến, yêu thương; khổ cuối giọng gấp gáp pha chút âu lo</a:t>
            </a:r>
          </a:p>
        </p:txBody>
      </p:sp>
      <p:sp>
        <p:nvSpPr>
          <p:cNvPr id="10" name="TextBox 10"/>
          <p:cNvSpPr txBox="1"/>
          <p:nvPr/>
        </p:nvSpPr>
        <p:spPr>
          <a:xfrm>
            <a:off x="7300388" y="1011278"/>
            <a:ext cx="7595859" cy="3360785"/>
          </a:xfrm>
          <a:prstGeom prst="rect">
            <a:avLst/>
          </a:prstGeom>
        </p:spPr>
        <p:txBody>
          <a:bodyPr lIns="0" tIns="0" rIns="0" bIns="0" rtlCol="0" anchor="t">
            <a:spAutoFit/>
          </a:bodyPr>
          <a:lstStyle/>
          <a:p>
            <a:pPr>
              <a:lnSpc>
                <a:spcPts val="6762"/>
              </a:lnSpc>
            </a:pPr>
            <a:r>
              <a:rPr lang="en-US" sz="3500">
                <a:solidFill>
                  <a:srgbClr val="5B1010"/>
                </a:solidFill>
                <a:latin typeface="Roboto Condensed"/>
              </a:rPr>
              <a:t>Những mùa quả mẹ tôi hái được</a:t>
            </a:r>
          </a:p>
          <a:p>
            <a:pPr>
              <a:lnSpc>
                <a:spcPts val="6762"/>
              </a:lnSpc>
            </a:pPr>
            <a:r>
              <a:rPr lang="en-US" sz="3500">
                <a:solidFill>
                  <a:srgbClr val="5B1010"/>
                </a:solidFill>
                <a:latin typeface="Roboto Condensed"/>
              </a:rPr>
              <a:t>Mẹ vẫn trông vào tay mẹ vun trồng</a:t>
            </a:r>
          </a:p>
          <a:p>
            <a:pPr>
              <a:lnSpc>
                <a:spcPts val="6762"/>
              </a:lnSpc>
            </a:pPr>
            <a:r>
              <a:rPr lang="en-US" sz="3500">
                <a:solidFill>
                  <a:srgbClr val="5B1010"/>
                </a:solidFill>
                <a:latin typeface="Roboto Condensed"/>
              </a:rPr>
              <a:t>Những mùa quả lặn rồi lại mọc</a:t>
            </a:r>
          </a:p>
          <a:p>
            <a:pPr>
              <a:lnSpc>
                <a:spcPts val="6762"/>
              </a:lnSpc>
            </a:pPr>
            <a:r>
              <a:rPr lang="en-US" sz="3500">
                <a:solidFill>
                  <a:srgbClr val="5B1010"/>
                </a:solidFill>
                <a:latin typeface="Roboto Condensed"/>
              </a:rPr>
              <a:t>Như mặt trời, khi như mặt trăng.</a:t>
            </a:r>
          </a:p>
        </p:txBody>
      </p:sp>
      <p:sp>
        <p:nvSpPr>
          <p:cNvPr id="11" name="TextBox 11"/>
          <p:cNvSpPr txBox="1"/>
          <p:nvPr/>
        </p:nvSpPr>
        <p:spPr>
          <a:xfrm>
            <a:off x="10493259" y="4343488"/>
            <a:ext cx="8851566" cy="3360785"/>
          </a:xfrm>
          <a:prstGeom prst="rect">
            <a:avLst/>
          </a:prstGeom>
        </p:spPr>
        <p:txBody>
          <a:bodyPr lIns="0" tIns="0" rIns="0" bIns="0" rtlCol="0" anchor="t">
            <a:spAutoFit/>
          </a:bodyPr>
          <a:lstStyle/>
          <a:p>
            <a:pPr>
              <a:lnSpc>
                <a:spcPts val="6762"/>
              </a:lnSpc>
            </a:pPr>
            <a:r>
              <a:rPr lang="en-US" sz="3500">
                <a:solidFill>
                  <a:srgbClr val="5B1010"/>
                </a:solidFill>
                <a:latin typeface="Roboto Condensed"/>
              </a:rPr>
              <a:t>Lũ chúng tôi từ tay mẹ lớn lên</a:t>
            </a:r>
          </a:p>
          <a:p>
            <a:pPr>
              <a:lnSpc>
                <a:spcPts val="6762"/>
              </a:lnSpc>
            </a:pPr>
            <a:r>
              <a:rPr lang="en-US" sz="3500">
                <a:solidFill>
                  <a:srgbClr val="5B1010"/>
                </a:solidFill>
                <a:latin typeface="Roboto Condensed"/>
              </a:rPr>
              <a:t>Còn những bí và bầu thì lớn xuống</a:t>
            </a:r>
          </a:p>
          <a:p>
            <a:pPr>
              <a:lnSpc>
                <a:spcPts val="6762"/>
              </a:lnSpc>
            </a:pPr>
            <a:r>
              <a:rPr lang="en-US" sz="3500">
                <a:solidFill>
                  <a:srgbClr val="5B1010"/>
                </a:solidFill>
                <a:latin typeface="Roboto Condensed"/>
              </a:rPr>
              <a:t>Chúng mang dáng giọt mồ hôi mặn</a:t>
            </a:r>
          </a:p>
          <a:p>
            <a:pPr>
              <a:lnSpc>
                <a:spcPts val="6762"/>
              </a:lnSpc>
            </a:pPr>
            <a:r>
              <a:rPr lang="en-US" sz="3500">
                <a:solidFill>
                  <a:srgbClr val="5B1010"/>
                </a:solidFill>
                <a:latin typeface="Roboto Condensed"/>
              </a:rPr>
              <a:t>Rỏ xuống lòng thầm lặng mẹ tôi.</a:t>
            </a:r>
          </a:p>
        </p:txBody>
      </p:sp>
      <p:sp>
        <p:nvSpPr>
          <p:cNvPr id="12" name="TextBox 12"/>
          <p:cNvSpPr txBox="1"/>
          <p:nvPr/>
        </p:nvSpPr>
        <p:spPr>
          <a:xfrm>
            <a:off x="3957681" y="6581330"/>
            <a:ext cx="8851566" cy="3360785"/>
          </a:xfrm>
          <a:prstGeom prst="rect">
            <a:avLst/>
          </a:prstGeom>
        </p:spPr>
        <p:txBody>
          <a:bodyPr lIns="0" tIns="0" rIns="0" bIns="0" rtlCol="0" anchor="t">
            <a:spAutoFit/>
          </a:bodyPr>
          <a:lstStyle/>
          <a:p>
            <a:pPr>
              <a:lnSpc>
                <a:spcPts val="6762"/>
              </a:lnSpc>
            </a:pPr>
            <a:r>
              <a:rPr lang="en-US" sz="3500">
                <a:solidFill>
                  <a:srgbClr val="5B1010"/>
                </a:solidFill>
                <a:latin typeface="Roboto Condensed"/>
              </a:rPr>
              <a:t>Và chúng tôi, một thứ quả trên đời</a:t>
            </a:r>
          </a:p>
          <a:p>
            <a:pPr>
              <a:lnSpc>
                <a:spcPts val="6762"/>
              </a:lnSpc>
            </a:pPr>
            <a:r>
              <a:rPr lang="en-US" sz="3500">
                <a:solidFill>
                  <a:srgbClr val="5B1010"/>
                </a:solidFill>
                <a:latin typeface="Roboto Condensed"/>
              </a:rPr>
              <a:t>Bảy mươi tuổi mẹ chờ được hái</a:t>
            </a:r>
          </a:p>
          <a:p>
            <a:pPr>
              <a:lnSpc>
                <a:spcPts val="6762"/>
              </a:lnSpc>
            </a:pPr>
            <a:r>
              <a:rPr lang="en-US" sz="3500">
                <a:solidFill>
                  <a:srgbClr val="5B1010"/>
                </a:solidFill>
                <a:latin typeface="Roboto Condensed"/>
              </a:rPr>
              <a:t>Tôi hoảng sợ ngày bàn tay mẹ mỏi</a:t>
            </a:r>
          </a:p>
          <a:p>
            <a:pPr>
              <a:lnSpc>
                <a:spcPts val="6762"/>
              </a:lnSpc>
            </a:pPr>
            <a:r>
              <a:rPr lang="en-US" sz="3500">
                <a:solidFill>
                  <a:srgbClr val="5B1010"/>
                </a:solidFill>
                <a:latin typeface="Roboto Condensed"/>
              </a:rPr>
              <a:t>Mình vẫn còn một thứ quả non xanh?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610830" y="-496030"/>
            <a:ext cx="6225898" cy="5053161"/>
            <a:chOff x="0" y="0"/>
            <a:chExt cx="5080000" cy="4123109"/>
          </a:xfrm>
        </p:grpSpPr>
        <p:sp>
          <p:nvSpPr>
            <p:cNvPr id="3" name="Freeform 3"/>
            <p:cNvSpPr/>
            <p:nvPr/>
          </p:nvSpPr>
          <p:spPr>
            <a:xfrm>
              <a:off x="0" y="1243330"/>
              <a:ext cx="5080000" cy="2879779"/>
            </a:xfrm>
            <a:custGeom>
              <a:avLst/>
              <a:gdLst/>
              <a:ahLst/>
              <a:cxnLst/>
              <a:rect l="l" t="t" r="r" b="b"/>
              <a:pathLst>
                <a:path w="5080000" h="2879779">
                  <a:moveTo>
                    <a:pt x="5080000" y="1466850"/>
                  </a:moveTo>
                  <a:lnTo>
                    <a:pt x="5080000" y="2879779"/>
                  </a:lnTo>
                  <a:lnTo>
                    <a:pt x="0" y="2879779"/>
                  </a:lnTo>
                  <a:lnTo>
                    <a:pt x="0" y="1466850"/>
                  </a:lnTo>
                  <a:lnTo>
                    <a:pt x="2540000" y="0"/>
                  </a:lnTo>
                  <a:close/>
                </a:path>
              </a:pathLst>
            </a:custGeom>
            <a:solidFill>
              <a:srgbClr val="FFD6CE"/>
            </a:solidFill>
          </p:spPr>
        </p:sp>
        <p:sp>
          <p:nvSpPr>
            <p:cNvPr id="4" name="Freeform 4"/>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32223" flipH="1" flipV="1">
            <a:off x="15845774" y="382374"/>
            <a:ext cx="3416209" cy="1772158"/>
          </a:xfrm>
          <a:prstGeom prst="rect">
            <a:avLst/>
          </a:prstGeom>
        </p:spPr>
      </p:pic>
      <p:pic>
        <p:nvPicPr>
          <p:cNvPr id="6" name="Picture 6"/>
          <p:cNvPicPr>
            <a:picLocks noChangeAspect="1"/>
          </p:cNvPicPr>
          <p:nvPr/>
        </p:nvPicPr>
        <p:blipFill>
          <a:blip r:embed="rId4"/>
          <a:srcRect/>
          <a:stretch>
            <a:fillRect/>
          </a:stretch>
        </p:blipFill>
        <p:spPr>
          <a:xfrm>
            <a:off x="-587133" y="3828270"/>
            <a:ext cx="5837192" cy="7041277"/>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10584" y="7348908"/>
            <a:ext cx="4729211" cy="2961668"/>
          </a:xfrm>
          <a:prstGeom prst="rect">
            <a:avLst/>
          </a:prstGeom>
        </p:spPr>
      </p:pic>
      <p:grpSp>
        <p:nvGrpSpPr>
          <p:cNvPr id="8" name="Group 8"/>
          <p:cNvGrpSpPr/>
          <p:nvPr/>
        </p:nvGrpSpPr>
        <p:grpSpPr>
          <a:xfrm>
            <a:off x="7600950" y="4371975"/>
            <a:ext cx="9658350" cy="2095861"/>
            <a:chOff x="0" y="0"/>
            <a:chExt cx="2543763" cy="551996"/>
          </a:xfrm>
        </p:grpSpPr>
        <p:sp>
          <p:nvSpPr>
            <p:cNvPr id="9" name="Freeform 9"/>
            <p:cNvSpPr/>
            <p:nvPr/>
          </p:nvSpPr>
          <p:spPr>
            <a:xfrm>
              <a:off x="0" y="0"/>
              <a:ext cx="2543763" cy="551996"/>
            </a:xfrm>
            <a:custGeom>
              <a:avLst/>
              <a:gdLst/>
              <a:ahLst/>
              <a:cxnLst/>
              <a:rect l="l" t="t" r="r" b="b"/>
              <a:pathLst>
                <a:path w="2543763" h="551996">
                  <a:moveTo>
                    <a:pt x="40880" y="0"/>
                  </a:moveTo>
                  <a:lnTo>
                    <a:pt x="2502882" y="0"/>
                  </a:lnTo>
                  <a:cubicBezTo>
                    <a:pt x="2513725" y="0"/>
                    <a:pt x="2524123" y="4307"/>
                    <a:pt x="2531789" y="11974"/>
                  </a:cubicBezTo>
                  <a:cubicBezTo>
                    <a:pt x="2539456" y="19640"/>
                    <a:pt x="2543763" y="30038"/>
                    <a:pt x="2543763" y="40880"/>
                  </a:cubicBezTo>
                  <a:lnTo>
                    <a:pt x="2543763" y="511116"/>
                  </a:lnTo>
                  <a:cubicBezTo>
                    <a:pt x="2543763" y="521958"/>
                    <a:pt x="2539456" y="532356"/>
                    <a:pt x="2531789" y="540023"/>
                  </a:cubicBezTo>
                  <a:cubicBezTo>
                    <a:pt x="2524123" y="547689"/>
                    <a:pt x="2513725" y="551996"/>
                    <a:pt x="2502882" y="551996"/>
                  </a:cubicBezTo>
                  <a:lnTo>
                    <a:pt x="40880" y="551996"/>
                  </a:lnTo>
                  <a:cubicBezTo>
                    <a:pt x="30038" y="551996"/>
                    <a:pt x="19640" y="547689"/>
                    <a:pt x="11974" y="540023"/>
                  </a:cubicBezTo>
                  <a:cubicBezTo>
                    <a:pt x="4307" y="532356"/>
                    <a:pt x="0" y="521958"/>
                    <a:pt x="0" y="511116"/>
                  </a:cubicBezTo>
                  <a:lnTo>
                    <a:pt x="0" y="40880"/>
                  </a:lnTo>
                  <a:cubicBezTo>
                    <a:pt x="0" y="30038"/>
                    <a:pt x="4307" y="19640"/>
                    <a:pt x="11974" y="11974"/>
                  </a:cubicBezTo>
                  <a:cubicBezTo>
                    <a:pt x="19640" y="4307"/>
                    <a:pt x="30038" y="0"/>
                    <a:pt x="40880" y="0"/>
                  </a:cubicBezTo>
                  <a:close/>
                </a:path>
              </a:pathLst>
            </a:custGeom>
            <a:solidFill>
              <a:srgbClr val="FF8718">
                <a:alpha val="32941"/>
              </a:srgbClr>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8004342" y="4319977"/>
            <a:ext cx="8851566" cy="1971733"/>
          </a:xfrm>
          <a:prstGeom prst="rect">
            <a:avLst/>
          </a:prstGeom>
        </p:spPr>
        <p:txBody>
          <a:bodyPr lIns="0" tIns="0" rIns="0" bIns="0" rtlCol="0" anchor="t">
            <a:spAutoFit/>
          </a:bodyPr>
          <a:lstStyle/>
          <a:p>
            <a:pPr algn="ctr">
              <a:lnSpc>
                <a:spcPts val="8114"/>
              </a:lnSpc>
            </a:pPr>
            <a:r>
              <a:rPr lang="en-US" sz="4199" dirty="0" err="1">
                <a:solidFill>
                  <a:srgbClr val="444444"/>
                </a:solidFill>
                <a:latin typeface="Roboto Condensed"/>
              </a:rPr>
              <a:t>Nguyễn</a:t>
            </a:r>
            <a:r>
              <a:rPr lang="en-US" sz="4199" dirty="0">
                <a:solidFill>
                  <a:srgbClr val="444444"/>
                </a:solidFill>
                <a:latin typeface="Roboto Condensed"/>
              </a:rPr>
              <a:t> </a:t>
            </a:r>
            <a:r>
              <a:rPr lang="en-US" sz="4199" dirty="0" err="1">
                <a:solidFill>
                  <a:srgbClr val="444444"/>
                </a:solidFill>
                <a:latin typeface="Roboto Condensed"/>
              </a:rPr>
              <a:t>Khoa</a:t>
            </a:r>
            <a:r>
              <a:rPr lang="en-US" sz="4199" dirty="0">
                <a:solidFill>
                  <a:srgbClr val="444444"/>
                </a:solidFill>
                <a:latin typeface="Roboto Condensed"/>
              </a:rPr>
              <a:t> </a:t>
            </a:r>
            <a:r>
              <a:rPr lang="en-US" sz="4199" dirty="0" err="1">
                <a:solidFill>
                  <a:srgbClr val="444444"/>
                </a:solidFill>
                <a:latin typeface="Roboto Condensed"/>
              </a:rPr>
              <a:t>Điềm</a:t>
            </a:r>
            <a:r>
              <a:rPr lang="en-US" sz="4199" dirty="0">
                <a:solidFill>
                  <a:srgbClr val="444444"/>
                </a:solidFill>
                <a:latin typeface="Roboto Condensed"/>
              </a:rPr>
              <a:t> (1943),</a:t>
            </a:r>
          </a:p>
          <a:p>
            <a:pPr algn="ctr">
              <a:lnSpc>
                <a:spcPts val="8114"/>
              </a:lnSpc>
            </a:pPr>
            <a:r>
              <a:rPr lang="en-US" sz="4199" dirty="0">
                <a:solidFill>
                  <a:srgbClr val="444444"/>
                </a:solidFill>
                <a:latin typeface="Roboto Condensed"/>
              </a:rPr>
              <a:t> </a:t>
            </a:r>
            <a:r>
              <a:rPr lang="en-US" sz="4199" dirty="0" err="1">
                <a:solidFill>
                  <a:srgbClr val="444444"/>
                </a:solidFill>
                <a:latin typeface="Roboto Condensed"/>
              </a:rPr>
              <a:t>quê</a:t>
            </a:r>
            <a:r>
              <a:rPr lang="en-US" sz="4199" dirty="0">
                <a:solidFill>
                  <a:srgbClr val="444444"/>
                </a:solidFill>
                <a:latin typeface="Roboto Condensed"/>
              </a:rPr>
              <a:t> </a:t>
            </a:r>
            <a:r>
              <a:rPr lang="en-US" sz="4199" dirty="0" err="1">
                <a:solidFill>
                  <a:srgbClr val="444444"/>
                </a:solidFill>
                <a:latin typeface="Roboto Condensed"/>
              </a:rPr>
              <a:t>Thừa</a:t>
            </a:r>
            <a:r>
              <a:rPr lang="en-US" sz="4199" dirty="0">
                <a:solidFill>
                  <a:srgbClr val="444444"/>
                </a:solidFill>
                <a:latin typeface="Roboto Condensed"/>
              </a:rPr>
              <a:t> </a:t>
            </a:r>
            <a:r>
              <a:rPr lang="en-US" sz="4199" dirty="0" err="1">
                <a:solidFill>
                  <a:srgbClr val="444444"/>
                </a:solidFill>
                <a:latin typeface="Roboto Condensed"/>
              </a:rPr>
              <a:t>Thiên</a:t>
            </a:r>
            <a:r>
              <a:rPr lang="en-US" sz="4199" dirty="0">
                <a:solidFill>
                  <a:srgbClr val="444444"/>
                </a:solidFill>
                <a:latin typeface="Roboto Condensed"/>
              </a:rPr>
              <a:t> </a:t>
            </a:r>
            <a:r>
              <a:rPr lang="en-US" sz="4199" dirty="0" err="1">
                <a:solidFill>
                  <a:srgbClr val="444444"/>
                </a:solidFill>
                <a:latin typeface="Roboto Condensed"/>
              </a:rPr>
              <a:t>Huế</a:t>
            </a:r>
            <a:r>
              <a:rPr lang="en-US" sz="4199" dirty="0">
                <a:solidFill>
                  <a:srgbClr val="444444"/>
                </a:solidFill>
                <a:latin typeface="Roboto Condensed"/>
              </a:rPr>
              <a:t>.</a:t>
            </a:r>
          </a:p>
        </p:txBody>
      </p:sp>
      <p:sp>
        <p:nvSpPr>
          <p:cNvPr id="12" name="TextBox 12"/>
          <p:cNvSpPr txBox="1"/>
          <p:nvPr/>
        </p:nvSpPr>
        <p:spPr>
          <a:xfrm>
            <a:off x="1028700" y="-7931"/>
            <a:ext cx="13422190" cy="1036631"/>
          </a:xfrm>
          <a:prstGeom prst="rect">
            <a:avLst/>
          </a:prstGeom>
        </p:spPr>
        <p:txBody>
          <a:bodyPr lIns="0" tIns="0" rIns="0" bIns="0" rtlCol="0" anchor="t">
            <a:spAutoFit/>
          </a:bodyPr>
          <a:lstStyle/>
          <a:p>
            <a:pPr algn="l">
              <a:lnSpc>
                <a:spcPts val="8619"/>
              </a:lnSpc>
            </a:pPr>
            <a:r>
              <a:rPr lang="en-US" sz="5984" dirty="0" smtClean="0">
                <a:solidFill>
                  <a:srgbClr val="F86D46"/>
                </a:solidFill>
                <a:latin typeface="Fraunces Bold"/>
              </a:rPr>
              <a:t>II</a:t>
            </a:r>
            <a:r>
              <a:rPr lang="en-US" sz="5984" dirty="0">
                <a:solidFill>
                  <a:srgbClr val="F86D46"/>
                </a:solidFill>
                <a:latin typeface="Fraunces Bold"/>
              </a:rPr>
              <a:t>. KHÁM PHÁ VĂN BẢN</a:t>
            </a:r>
          </a:p>
        </p:txBody>
      </p:sp>
      <p:sp>
        <p:nvSpPr>
          <p:cNvPr id="13" name="TextBox 13"/>
          <p:cNvSpPr txBox="1"/>
          <p:nvPr/>
        </p:nvSpPr>
        <p:spPr>
          <a:xfrm>
            <a:off x="1780522" y="868403"/>
            <a:ext cx="8483435" cy="1245490"/>
          </a:xfrm>
          <a:prstGeom prst="rect">
            <a:avLst/>
          </a:prstGeom>
        </p:spPr>
        <p:txBody>
          <a:bodyPr lIns="0" tIns="0" rIns="0" bIns="0" rtlCol="0" anchor="t">
            <a:spAutoFit/>
          </a:bodyPr>
          <a:lstStyle/>
          <a:p>
            <a:pPr marL="599770" lvl="1">
              <a:lnSpc>
                <a:spcPts val="10735"/>
              </a:lnSpc>
            </a:pPr>
            <a:r>
              <a:rPr lang="en-US" sz="5556" dirty="0" smtClean="0">
                <a:solidFill>
                  <a:srgbClr val="FF0000"/>
                </a:solidFill>
                <a:latin typeface="Roboto Condensed Bold"/>
              </a:rPr>
              <a:t>1.Tác </a:t>
            </a:r>
            <a:r>
              <a:rPr lang="en-US" sz="5556" dirty="0" err="1">
                <a:solidFill>
                  <a:srgbClr val="FF0000"/>
                </a:solidFill>
                <a:latin typeface="Roboto Condensed Bold"/>
              </a:rPr>
              <a:t>giả</a:t>
            </a:r>
            <a:endParaRPr lang="en-US" sz="5556" dirty="0">
              <a:solidFill>
                <a:srgbClr val="FF0000"/>
              </a:solidFill>
              <a:latin typeface="Roboto Condensed Bold"/>
            </a:endParaRPr>
          </a:p>
        </p:txBody>
      </p:sp>
      <p:sp>
        <p:nvSpPr>
          <p:cNvPr id="14" name="TextBox 14"/>
          <p:cNvSpPr txBox="1"/>
          <p:nvPr/>
        </p:nvSpPr>
        <p:spPr>
          <a:xfrm>
            <a:off x="6682363" y="2606056"/>
            <a:ext cx="8392935" cy="1179831"/>
          </a:xfrm>
          <a:prstGeom prst="rect">
            <a:avLst/>
          </a:prstGeom>
        </p:spPr>
        <p:txBody>
          <a:bodyPr lIns="0" tIns="0" rIns="0" bIns="0" rtlCol="0" anchor="t">
            <a:spAutoFit/>
          </a:bodyPr>
          <a:lstStyle/>
          <a:p>
            <a:pPr algn="ctr">
              <a:lnSpc>
                <a:spcPts val="9519"/>
              </a:lnSpc>
            </a:pPr>
            <a:r>
              <a:rPr lang="en-US" sz="6799">
                <a:solidFill>
                  <a:srgbClr val="F86D46"/>
                </a:solidFill>
                <a:latin typeface="#9Slide07 SFU Blackout"/>
              </a:rPr>
              <a:t>Nguyễn Khoa Điềm</a:t>
            </a:r>
          </a:p>
        </p:txBody>
      </p:sp>
      <p:grpSp>
        <p:nvGrpSpPr>
          <p:cNvPr id="15" name="Group 15"/>
          <p:cNvGrpSpPr/>
          <p:nvPr/>
        </p:nvGrpSpPr>
        <p:grpSpPr>
          <a:xfrm>
            <a:off x="7739795" y="7058386"/>
            <a:ext cx="9658350" cy="2095861"/>
            <a:chOff x="0" y="0"/>
            <a:chExt cx="2543763" cy="551996"/>
          </a:xfrm>
        </p:grpSpPr>
        <p:sp>
          <p:nvSpPr>
            <p:cNvPr id="16" name="Freeform 16"/>
            <p:cNvSpPr/>
            <p:nvPr/>
          </p:nvSpPr>
          <p:spPr>
            <a:xfrm>
              <a:off x="0" y="0"/>
              <a:ext cx="2543763" cy="551996"/>
            </a:xfrm>
            <a:custGeom>
              <a:avLst/>
              <a:gdLst/>
              <a:ahLst/>
              <a:cxnLst/>
              <a:rect l="l" t="t" r="r" b="b"/>
              <a:pathLst>
                <a:path w="2543763" h="551996">
                  <a:moveTo>
                    <a:pt x="40880" y="0"/>
                  </a:moveTo>
                  <a:lnTo>
                    <a:pt x="2502882" y="0"/>
                  </a:lnTo>
                  <a:cubicBezTo>
                    <a:pt x="2513725" y="0"/>
                    <a:pt x="2524123" y="4307"/>
                    <a:pt x="2531789" y="11974"/>
                  </a:cubicBezTo>
                  <a:cubicBezTo>
                    <a:pt x="2539456" y="19640"/>
                    <a:pt x="2543763" y="30038"/>
                    <a:pt x="2543763" y="40880"/>
                  </a:cubicBezTo>
                  <a:lnTo>
                    <a:pt x="2543763" y="511116"/>
                  </a:lnTo>
                  <a:cubicBezTo>
                    <a:pt x="2543763" y="521958"/>
                    <a:pt x="2539456" y="532356"/>
                    <a:pt x="2531789" y="540023"/>
                  </a:cubicBezTo>
                  <a:cubicBezTo>
                    <a:pt x="2524123" y="547689"/>
                    <a:pt x="2513725" y="551996"/>
                    <a:pt x="2502882" y="551996"/>
                  </a:cubicBezTo>
                  <a:lnTo>
                    <a:pt x="40880" y="551996"/>
                  </a:lnTo>
                  <a:cubicBezTo>
                    <a:pt x="30038" y="551996"/>
                    <a:pt x="19640" y="547689"/>
                    <a:pt x="11974" y="540023"/>
                  </a:cubicBezTo>
                  <a:cubicBezTo>
                    <a:pt x="4307" y="532356"/>
                    <a:pt x="0" y="521958"/>
                    <a:pt x="0" y="511116"/>
                  </a:cubicBezTo>
                  <a:lnTo>
                    <a:pt x="0" y="40880"/>
                  </a:lnTo>
                  <a:cubicBezTo>
                    <a:pt x="0" y="30038"/>
                    <a:pt x="4307" y="19640"/>
                    <a:pt x="11974" y="11974"/>
                  </a:cubicBezTo>
                  <a:cubicBezTo>
                    <a:pt x="19640" y="4307"/>
                    <a:pt x="30038" y="0"/>
                    <a:pt x="40880" y="0"/>
                  </a:cubicBezTo>
                  <a:close/>
                </a:path>
              </a:pathLst>
            </a:custGeom>
            <a:solidFill>
              <a:srgbClr val="FF8718">
                <a:alpha val="32941"/>
              </a:srgbClr>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8143187" y="6968051"/>
            <a:ext cx="8851566" cy="1971733"/>
          </a:xfrm>
          <a:prstGeom prst="rect">
            <a:avLst/>
          </a:prstGeom>
        </p:spPr>
        <p:txBody>
          <a:bodyPr lIns="0" tIns="0" rIns="0" bIns="0" rtlCol="0" anchor="t">
            <a:spAutoFit/>
          </a:bodyPr>
          <a:lstStyle/>
          <a:p>
            <a:pPr algn="ctr">
              <a:lnSpc>
                <a:spcPts val="8114"/>
              </a:lnSpc>
            </a:pPr>
            <a:r>
              <a:rPr lang="en-US" sz="4199" dirty="0" err="1">
                <a:solidFill>
                  <a:srgbClr val="444444"/>
                </a:solidFill>
                <a:latin typeface="Roboto Condensed"/>
              </a:rPr>
              <a:t>Là</a:t>
            </a:r>
            <a:r>
              <a:rPr lang="en-US" sz="4199" dirty="0">
                <a:solidFill>
                  <a:srgbClr val="444444"/>
                </a:solidFill>
                <a:latin typeface="Roboto Condensed"/>
              </a:rPr>
              <a:t> </a:t>
            </a:r>
            <a:r>
              <a:rPr lang="en-US" sz="4199" dirty="0" err="1">
                <a:solidFill>
                  <a:srgbClr val="444444"/>
                </a:solidFill>
                <a:latin typeface="Roboto Condensed"/>
              </a:rPr>
              <a:t>nhà</a:t>
            </a:r>
            <a:r>
              <a:rPr lang="en-US" sz="4199" dirty="0">
                <a:solidFill>
                  <a:srgbClr val="444444"/>
                </a:solidFill>
                <a:latin typeface="Roboto Condensed"/>
              </a:rPr>
              <a:t> </a:t>
            </a:r>
            <a:r>
              <a:rPr lang="en-US" sz="4199" dirty="0" err="1">
                <a:solidFill>
                  <a:srgbClr val="444444"/>
                </a:solidFill>
                <a:latin typeface="Roboto Condensed"/>
              </a:rPr>
              <a:t>thơ</a:t>
            </a:r>
            <a:r>
              <a:rPr lang="en-US" sz="4199" dirty="0">
                <a:solidFill>
                  <a:srgbClr val="444444"/>
                </a:solidFill>
                <a:latin typeface="Roboto Condensed"/>
              </a:rPr>
              <a:t> </a:t>
            </a:r>
            <a:r>
              <a:rPr lang="en-US" sz="4199" dirty="0" err="1">
                <a:solidFill>
                  <a:srgbClr val="444444"/>
                </a:solidFill>
                <a:latin typeface="Roboto Condensed"/>
              </a:rPr>
              <a:t>nổi</a:t>
            </a:r>
            <a:r>
              <a:rPr lang="en-US" sz="4199" dirty="0">
                <a:solidFill>
                  <a:srgbClr val="444444"/>
                </a:solidFill>
                <a:latin typeface="Roboto Condensed"/>
              </a:rPr>
              <a:t> </a:t>
            </a:r>
            <a:r>
              <a:rPr lang="en-US" sz="4199" dirty="0" err="1">
                <a:solidFill>
                  <a:srgbClr val="444444"/>
                </a:solidFill>
                <a:latin typeface="Roboto Condensed"/>
              </a:rPr>
              <a:t>tiếng</a:t>
            </a:r>
            <a:r>
              <a:rPr lang="en-US" sz="4199" dirty="0">
                <a:solidFill>
                  <a:srgbClr val="444444"/>
                </a:solidFill>
                <a:latin typeface="Roboto Condensed"/>
              </a:rPr>
              <a:t> </a:t>
            </a:r>
            <a:r>
              <a:rPr lang="en-US" sz="4199" dirty="0" err="1">
                <a:solidFill>
                  <a:srgbClr val="444444"/>
                </a:solidFill>
                <a:latin typeface="Roboto Condensed"/>
              </a:rPr>
              <a:t>với</a:t>
            </a:r>
            <a:r>
              <a:rPr lang="en-US" sz="4199" dirty="0">
                <a:solidFill>
                  <a:srgbClr val="444444"/>
                </a:solidFill>
                <a:latin typeface="Roboto Condensed"/>
              </a:rPr>
              <a:t> </a:t>
            </a:r>
            <a:r>
              <a:rPr lang="en-US" sz="4199" dirty="0" err="1">
                <a:solidFill>
                  <a:srgbClr val="444444"/>
                </a:solidFill>
                <a:latin typeface="Roboto Condensed"/>
              </a:rPr>
              <a:t>số</a:t>
            </a:r>
            <a:r>
              <a:rPr lang="en-US" sz="4199" dirty="0">
                <a:solidFill>
                  <a:srgbClr val="444444"/>
                </a:solidFill>
                <a:latin typeface="Roboto Condensed"/>
              </a:rPr>
              <a:t> </a:t>
            </a:r>
            <a:r>
              <a:rPr lang="en-US" sz="4199" dirty="0" err="1">
                <a:solidFill>
                  <a:srgbClr val="444444"/>
                </a:solidFill>
                <a:latin typeface="Roboto Condensed"/>
              </a:rPr>
              <a:t>lượng</a:t>
            </a:r>
            <a:endParaRPr lang="en-US" sz="4199" dirty="0">
              <a:solidFill>
                <a:srgbClr val="444444"/>
              </a:solidFill>
              <a:latin typeface="Roboto Condensed"/>
            </a:endParaRPr>
          </a:p>
          <a:p>
            <a:pPr algn="ctr">
              <a:lnSpc>
                <a:spcPts val="8114"/>
              </a:lnSpc>
            </a:pPr>
            <a:r>
              <a:rPr lang="en-US" sz="4199" dirty="0">
                <a:solidFill>
                  <a:srgbClr val="444444"/>
                </a:solidFill>
                <a:latin typeface="Roboto Condensed"/>
              </a:rPr>
              <a:t> </a:t>
            </a:r>
            <a:r>
              <a:rPr lang="en-US" sz="4199" dirty="0" err="1">
                <a:solidFill>
                  <a:srgbClr val="444444"/>
                </a:solidFill>
                <a:latin typeface="Roboto Condensed"/>
              </a:rPr>
              <a:t>tác</a:t>
            </a:r>
            <a:r>
              <a:rPr lang="en-US" sz="4199" dirty="0">
                <a:solidFill>
                  <a:srgbClr val="444444"/>
                </a:solidFill>
                <a:latin typeface="Roboto Condensed"/>
              </a:rPr>
              <a:t> </a:t>
            </a:r>
            <a:r>
              <a:rPr lang="en-US" sz="4199" dirty="0" err="1">
                <a:solidFill>
                  <a:srgbClr val="444444"/>
                </a:solidFill>
                <a:latin typeface="Roboto Condensed"/>
              </a:rPr>
              <a:t>phẩm</a:t>
            </a:r>
            <a:r>
              <a:rPr lang="en-US" sz="4199" dirty="0">
                <a:solidFill>
                  <a:srgbClr val="444444"/>
                </a:solidFill>
                <a:latin typeface="Roboto Condensed"/>
              </a:rPr>
              <a:t> </a:t>
            </a:r>
            <a:r>
              <a:rPr lang="en-US" sz="4199" dirty="0" err="1">
                <a:solidFill>
                  <a:srgbClr val="444444"/>
                </a:solidFill>
                <a:latin typeface="Roboto Condensed"/>
              </a:rPr>
              <a:t>đồ</a:t>
            </a:r>
            <a:r>
              <a:rPr lang="en-US" sz="4199" dirty="0">
                <a:solidFill>
                  <a:srgbClr val="444444"/>
                </a:solidFill>
                <a:latin typeface="Roboto Condensed"/>
              </a:rPr>
              <a:t> </a:t>
            </a:r>
            <a:r>
              <a:rPr lang="en-US" sz="4199" dirty="0" err="1">
                <a:solidFill>
                  <a:srgbClr val="444444"/>
                </a:solidFill>
                <a:latin typeface="Roboto Condensed"/>
              </a:rPr>
              <a:t>sộ</a:t>
            </a:r>
            <a:r>
              <a:rPr lang="en-US" sz="4199" dirty="0">
                <a:solidFill>
                  <a:srgbClr val="444444"/>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610830" y="-496030"/>
            <a:ext cx="6225898" cy="5053161"/>
            <a:chOff x="0" y="0"/>
            <a:chExt cx="5080000" cy="4123109"/>
          </a:xfrm>
        </p:grpSpPr>
        <p:sp>
          <p:nvSpPr>
            <p:cNvPr id="3" name="Freeform 3"/>
            <p:cNvSpPr/>
            <p:nvPr/>
          </p:nvSpPr>
          <p:spPr>
            <a:xfrm>
              <a:off x="0" y="1243330"/>
              <a:ext cx="5080000" cy="2879779"/>
            </a:xfrm>
            <a:custGeom>
              <a:avLst/>
              <a:gdLst/>
              <a:ahLst/>
              <a:cxnLst/>
              <a:rect l="l" t="t" r="r" b="b"/>
              <a:pathLst>
                <a:path w="5080000" h="2879779">
                  <a:moveTo>
                    <a:pt x="5080000" y="1466850"/>
                  </a:moveTo>
                  <a:lnTo>
                    <a:pt x="5080000" y="2879779"/>
                  </a:lnTo>
                  <a:lnTo>
                    <a:pt x="0" y="2879779"/>
                  </a:lnTo>
                  <a:lnTo>
                    <a:pt x="0" y="1466850"/>
                  </a:lnTo>
                  <a:lnTo>
                    <a:pt x="2540000" y="0"/>
                  </a:lnTo>
                  <a:close/>
                </a:path>
              </a:pathLst>
            </a:custGeom>
            <a:solidFill>
              <a:srgbClr val="FFD6CE"/>
            </a:solidFill>
          </p:spPr>
        </p:sp>
        <p:sp>
          <p:nvSpPr>
            <p:cNvPr id="4" name="Freeform 4"/>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32223" flipH="1" flipV="1">
            <a:off x="15845774" y="382374"/>
            <a:ext cx="3416209" cy="177215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7881" y="7673414"/>
            <a:ext cx="4729211" cy="2961668"/>
          </a:xfrm>
          <a:prstGeom prst="rect">
            <a:avLst/>
          </a:prstGeom>
        </p:spPr>
      </p:pic>
      <p:grpSp>
        <p:nvGrpSpPr>
          <p:cNvPr id="7" name="Group 7"/>
          <p:cNvGrpSpPr/>
          <p:nvPr/>
        </p:nvGrpSpPr>
        <p:grpSpPr>
          <a:xfrm>
            <a:off x="1193064" y="4095569"/>
            <a:ext cx="8382443" cy="5405245"/>
            <a:chOff x="0" y="0"/>
            <a:chExt cx="2207722" cy="1423604"/>
          </a:xfrm>
        </p:grpSpPr>
        <p:sp>
          <p:nvSpPr>
            <p:cNvPr id="8" name="Freeform 8"/>
            <p:cNvSpPr/>
            <p:nvPr/>
          </p:nvSpPr>
          <p:spPr>
            <a:xfrm>
              <a:off x="0" y="0"/>
              <a:ext cx="2207722" cy="1423604"/>
            </a:xfrm>
            <a:custGeom>
              <a:avLst/>
              <a:gdLst/>
              <a:ahLst/>
              <a:cxnLst/>
              <a:rect l="l" t="t" r="r" b="b"/>
              <a:pathLst>
                <a:path w="2207722" h="1423604">
                  <a:moveTo>
                    <a:pt x="47103" y="0"/>
                  </a:moveTo>
                  <a:lnTo>
                    <a:pt x="2160619" y="0"/>
                  </a:lnTo>
                  <a:cubicBezTo>
                    <a:pt x="2173111" y="0"/>
                    <a:pt x="2185092" y="4963"/>
                    <a:pt x="2193926" y="13796"/>
                  </a:cubicBezTo>
                  <a:cubicBezTo>
                    <a:pt x="2202759" y="22630"/>
                    <a:pt x="2207722" y="34610"/>
                    <a:pt x="2207722" y="47103"/>
                  </a:cubicBezTo>
                  <a:lnTo>
                    <a:pt x="2207722" y="1376501"/>
                  </a:lnTo>
                  <a:cubicBezTo>
                    <a:pt x="2207722" y="1388993"/>
                    <a:pt x="2202759" y="1400974"/>
                    <a:pt x="2193926" y="1409807"/>
                  </a:cubicBezTo>
                  <a:cubicBezTo>
                    <a:pt x="2185092" y="1418641"/>
                    <a:pt x="2173111" y="1423604"/>
                    <a:pt x="2160619" y="1423604"/>
                  </a:cubicBezTo>
                  <a:lnTo>
                    <a:pt x="47103" y="1423604"/>
                  </a:lnTo>
                  <a:cubicBezTo>
                    <a:pt x="34610" y="1423604"/>
                    <a:pt x="22630" y="1418641"/>
                    <a:pt x="13796" y="1409807"/>
                  </a:cubicBezTo>
                  <a:cubicBezTo>
                    <a:pt x="4963" y="1400974"/>
                    <a:pt x="0" y="1388993"/>
                    <a:pt x="0" y="1376501"/>
                  </a:cubicBezTo>
                  <a:lnTo>
                    <a:pt x="0" y="47103"/>
                  </a:lnTo>
                  <a:cubicBezTo>
                    <a:pt x="0" y="34610"/>
                    <a:pt x="4963" y="22630"/>
                    <a:pt x="13796" y="13796"/>
                  </a:cubicBezTo>
                  <a:cubicBezTo>
                    <a:pt x="22630" y="4963"/>
                    <a:pt x="34610" y="0"/>
                    <a:pt x="47103" y="0"/>
                  </a:cubicBezTo>
                  <a:close/>
                </a:path>
              </a:pathLst>
            </a:custGeom>
            <a:solidFill>
              <a:srgbClr val="FF8718">
                <a:alpha val="32941"/>
              </a:srgbClr>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0" name="Picture 10"/>
          <p:cNvPicPr>
            <a:picLocks noChangeAspect="1"/>
          </p:cNvPicPr>
          <p:nvPr/>
        </p:nvPicPr>
        <p:blipFill>
          <a:blip r:embed="rId6"/>
          <a:srcRect/>
          <a:stretch>
            <a:fillRect/>
          </a:stretch>
        </p:blipFill>
        <p:spPr>
          <a:xfrm rot="-504591">
            <a:off x="11470081" y="3339474"/>
            <a:ext cx="4456508" cy="6303406"/>
          </a:xfrm>
          <a:prstGeom prst="rect">
            <a:avLst/>
          </a:prstGeom>
        </p:spPr>
      </p:pic>
      <p:sp>
        <p:nvSpPr>
          <p:cNvPr id="11" name="TextBox 11"/>
          <p:cNvSpPr txBox="1"/>
          <p:nvPr/>
        </p:nvSpPr>
        <p:spPr>
          <a:xfrm>
            <a:off x="1193064" y="4324210"/>
            <a:ext cx="8036644" cy="4029133"/>
          </a:xfrm>
          <a:prstGeom prst="rect">
            <a:avLst/>
          </a:prstGeom>
        </p:spPr>
        <p:txBody>
          <a:bodyPr lIns="0" tIns="0" rIns="0" bIns="0" rtlCol="0" anchor="t">
            <a:spAutoFit/>
          </a:bodyPr>
          <a:lstStyle/>
          <a:p>
            <a:pPr marL="906777" lvl="1" indent="-453388">
              <a:lnSpc>
                <a:spcPts val="8114"/>
              </a:lnSpc>
              <a:buFont typeface="Arial"/>
              <a:buChar char="•"/>
            </a:pPr>
            <a:r>
              <a:rPr lang="en-US" sz="4199">
                <a:solidFill>
                  <a:srgbClr val="444444"/>
                </a:solidFill>
                <a:latin typeface="Roboto Condensed"/>
              </a:rPr>
              <a:t>Hoàn thiện và trình bày nhiệm vụ theo nhóm</a:t>
            </a:r>
          </a:p>
          <a:p>
            <a:pPr marL="906777" lvl="1" indent="-453388">
              <a:lnSpc>
                <a:spcPts val="8114"/>
              </a:lnSpc>
              <a:buFont typeface="Arial"/>
              <a:buChar char="•"/>
            </a:pPr>
            <a:r>
              <a:rPr lang="en-US" sz="4199">
                <a:solidFill>
                  <a:srgbClr val="444444"/>
                </a:solidFill>
                <a:latin typeface="Roboto Condensed"/>
              </a:rPr>
              <a:t>Thời gian thống nhất: 4 phút</a:t>
            </a:r>
          </a:p>
          <a:p>
            <a:pPr marL="906777" lvl="1" indent="-453388">
              <a:lnSpc>
                <a:spcPts val="8114"/>
              </a:lnSpc>
              <a:buFont typeface="Arial"/>
              <a:buChar char="•"/>
            </a:pPr>
            <a:r>
              <a:rPr lang="en-US" sz="4199">
                <a:solidFill>
                  <a:srgbClr val="444444"/>
                </a:solidFill>
                <a:latin typeface="Roboto Condensed"/>
              </a:rPr>
              <a:t>Thời gian trình bày: 3 phút/nhóm</a:t>
            </a:r>
          </a:p>
        </p:txBody>
      </p:sp>
      <p:sp>
        <p:nvSpPr>
          <p:cNvPr id="12" name="TextBox 12"/>
          <p:cNvSpPr txBox="1"/>
          <p:nvPr/>
        </p:nvSpPr>
        <p:spPr>
          <a:xfrm>
            <a:off x="1028700" y="-7931"/>
            <a:ext cx="13422190" cy="1036631"/>
          </a:xfrm>
          <a:prstGeom prst="rect">
            <a:avLst/>
          </a:prstGeom>
        </p:spPr>
        <p:txBody>
          <a:bodyPr lIns="0" tIns="0" rIns="0" bIns="0" rtlCol="0" anchor="t">
            <a:spAutoFit/>
          </a:bodyPr>
          <a:lstStyle/>
          <a:p>
            <a:pPr algn="l">
              <a:lnSpc>
                <a:spcPts val="8619"/>
              </a:lnSpc>
            </a:pPr>
            <a:r>
              <a:rPr lang="en-US" sz="5984">
                <a:solidFill>
                  <a:srgbClr val="F86D46"/>
                </a:solidFill>
                <a:latin typeface="Fraunces Bold"/>
              </a:rPr>
              <a:t>III. KHÁM PHÁ VĂN BẢN</a:t>
            </a:r>
          </a:p>
        </p:txBody>
      </p:sp>
      <p:sp>
        <p:nvSpPr>
          <p:cNvPr id="13" name="TextBox 13"/>
          <p:cNvSpPr txBox="1"/>
          <p:nvPr/>
        </p:nvSpPr>
        <p:spPr>
          <a:xfrm>
            <a:off x="1780522" y="868403"/>
            <a:ext cx="8483435" cy="1245490"/>
          </a:xfrm>
          <a:prstGeom prst="rect">
            <a:avLst/>
          </a:prstGeom>
        </p:spPr>
        <p:txBody>
          <a:bodyPr lIns="0" tIns="0" rIns="0" bIns="0" rtlCol="0" anchor="t">
            <a:spAutoFit/>
          </a:bodyPr>
          <a:lstStyle/>
          <a:p>
            <a:pPr>
              <a:lnSpc>
                <a:spcPts val="10735"/>
              </a:lnSpc>
            </a:pPr>
            <a:r>
              <a:rPr lang="en-US" sz="5556" dirty="0">
                <a:solidFill>
                  <a:srgbClr val="FF0000"/>
                </a:solidFill>
                <a:latin typeface="Roboto Condensed Bold"/>
              </a:rPr>
              <a:t>2. </a:t>
            </a:r>
            <a:r>
              <a:rPr lang="en-US" sz="5556" dirty="0" err="1">
                <a:solidFill>
                  <a:srgbClr val="FF0000"/>
                </a:solidFill>
                <a:latin typeface="Roboto Condensed Bold"/>
              </a:rPr>
              <a:t>Khám</a:t>
            </a:r>
            <a:r>
              <a:rPr lang="en-US" sz="5556" dirty="0">
                <a:solidFill>
                  <a:srgbClr val="FF0000"/>
                </a:solidFill>
                <a:latin typeface="Roboto Condensed Bold"/>
              </a:rPr>
              <a:t> </a:t>
            </a:r>
            <a:r>
              <a:rPr lang="en-US" sz="5556" dirty="0" err="1">
                <a:solidFill>
                  <a:srgbClr val="FF0000"/>
                </a:solidFill>
                <a:latin typeface="Roboto Condensed Bold"/>
              </a:rPr>
              <a:t>phá</a:t>
            </a:r>
            <a:r>
              <a:rPr lang="en-US" sz="5556" dirty="0">
                <a:solidFill>
                  <a:srgbClr val="FF0000"/>
                </a:solidFill>
                <a:latin typeface="Roboto Condensed Bold"/>
              </a:rPr>
              <a:t> </a:t>
            </a:r>
            <a:r>
              <a:rPr lang="en-US" sz="5556" dirty="0" err="1">
                <a:solidFill>
                  <a:srgbClr val="FF0000"/>
                </a:solidFill>
                <a:latin typeface="Roboto Condensed Bold"/>
              </a:rPr>
              <a:t>văn</a:t>
            </a:r>
            <a:r>
              <a:rPr lang="en-US" sz="5556" dirty="0">
                <a:solidFill>
                  <a:srgbClr val="FF0000"/>
                </a:solidFill>
                <a:latin typeface="Roboto Condensed Bold"/>
              </a:rPr>
              <a:t> </a:t>
            </a:r>
            <a:r>
              <a:rPr lang="en-US" sz="5556" dirty="0" err="1">
                <a:solidFill>
                  <a:srgbClr val="FF0000"/>
                </a:solidFill>
                <a:latin typeface="Roboto Condensed Bold"/>
              </a:rPr>
              <a:t>bản</a:t>
            </a:r>
            <a:endParaRPr lang="en-US" sz="5556" dirty="0">
              <a:solidFill>
                <a:srgbClr val="FF0000"/>
              </a:solidFill>
              <a:latin typeface="Roboto Condensed Bold"/>
            </a:endParaRPr>
          </a:p>
        </p:txBody>
      </p:sp>
      <p:sp>
        <p:nvSpPr>
          <p:cNvPr id="14" name="TextBox 14"/>
          <p:cNvSpPr txBox="1"/>
          <p:nvPr/>
        </p:nvSpPr>
        <p:spPr>
          <a:xfrm>
            <a:off x="1538863" y="2382519"/>
            <a:ext cx="8392935" cy="1179831"/>
          </a:xfrm>
          <a:prstGeom prst="rect">
            <a:avLst/>
          </a:prstGeom>
        </p:spPr>
        <p:txBody>
          <a:bodyPr lIns="0" tIns="0" rIns="0" bIns="0" rtlCol="0" anchor="t">
            <a:spAutoFit/>
          </a:bodyPr>
          <a:lstStyle/>
          <a:p>
            <a:pPr algn="ctr">
              <a:lnSpc>
                <a:spcPts val="9519"/>
              </a:lnSpc>
            </a:pPr>
            <a:r>
              <a:rPr lang="en-US" sz="6799">
                <a:solidFill>
                  <a:srgbClr val="F86D46"/>
                </a:solidFill>
                <a:latin typeface="#9Slide07 SFU Blackout"/>
              </a:rPr>
              <a:t>HOẠT ĐỘNG NHÓM</a:t>
            </a:r>
          </a:p>
        </p:txBody>
      </p:sp>
      <p:sp>
        <p:nvSpPr>
          <p:cNvPr id="15" name="TextBox 15"/>
          <p:cNvSpPr txBox="1"/>
          <p:nvPr/>
        </p:nvSpPr>
        <p:spPr>
          <a:xfrm rot="-319931">
            <a:off x="9598554" y="1624153"/>
            <a:ext cx="8187941" cy="1135686"/>
          </a:xfrm>
          <a:prstGeom prst="rect">
            <a:avLst/>
          </a:prstGeom>
        </p:spPr>
        <p:txBody>
          <a:bodyPr lIns="0" tIns="0" rIns="0" bIns="0" rtlCol="0" anchor="t">
            <a:spAutoFit/>
          </a:bodyPr>
          <a:lstStyle/>
          <a:p>
            <a:pPr algn="ctr">
              <a:lnSpc>
                <a:spcPts val="9287"/>
              </a:lnSpc>
            </a:pPr>
            <a:r>
              <a:rPr lang="en-US" sz="6633">
                <a:solidFill>
                  <a:srgbClr val="F86D46"/>
                </a:solidFill>
                <a:latin typeface="#9Slide07 SFU Blackout"/>
              </a:rPr>
              <a:t>PHT 01</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C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12358">
            <a:off x="16722724" y="-17183"/>
            <a:ext cx="1073151" cy="7525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36" y="63043"/>
            <a:ext cx="1109951" cy="96565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49514" b="36801"/>
          <a:stretch>
            <a:fillRect/>
          </a:stretch>
        </p:blipFill>
        <p:spPr>
          <a:xfrm rot="-2788314">
            <a:off x="671519" y="1579585"/>
            <a:ext cx="522530" cy="54159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3950" y="3156238"/>
            <a:ext cx="1680924" cy="1487617"/>
          </a:xfrm>
          <a:prstGeom prst="rect">
            <a:avLst/>
          </a:prstGeom>
        </p:spPr>
      </p:pic>
      <p:pic>
        <p:nvPicPr>
          <p:cNvPr id="6" name="Picture 6"/>
          <p:cNvPicPr>
            <a:picLocks noChangeAspect="1"/>
          </p:cNvPicPr>
          <p:nvPr/>
        </p:nvPicPr>
        <p:blipFill>
          <a:blip r:embed="rId10"/>
          <a:srcRect/>
          <a:stretch>
            <a:fillRect/>
          </a:stretch>
        </p:blipFill>
        <p:spPr>
          <a:xfrm>
            <a:off x="14433032" y="422720"/>
            <a:ext cx="2258219" cy="1707778"/>
          </a:xfrm>
          <a:prstGeom prst="rect">
            <a:avLst/>
          </a:prstGeom>
        </p:spPr>
      </p:pic>
      <p:graphicFrame>
        <p:nvGraphicFramePr>
          <p:cNvPr id="7" name="Table 7"/>
          <p:cNvGraphicFramePr>
            <a:graphicFrameLocks noGrp="1"/>
          </p:cNvGraphicFramePr>
          <p:nvPr>
            <p:extLst>
              <p:ext uri="{D42A27DB-BD31-4B8C-83A1-F6EECF244321}">
                <p14:modId xmlns:p14="http://schemas.microsoft.com/office/powerpoint/2010/main" val="2689960520"/>
              </p:ext>
            </p:extLst>
          </p:nvPr>
        </p:nvGraphicFramePr>
        <p:xfrm>
          <a:off x="1309056" y="2130498"/>
          <a:ext cx="10175624" cy="7286624"/>
        </p:xfrm>
        <a:graphic>
          <a:graphicData uri="http://schemas.openxmlformats.org/drawingml/2006/table">
            <a:tbl>
              <a:tblPr>
                <a:tableStyleId>{5940675A-B579-460E-94D1-54222C63F5DA}</a:tableStyleId>
              </a:tblPr>
              <a:tblGrid>
                <a:gridCol w="2139134">
                  <a:extLst>
                    <a:ext uri="{9D8B030D-6E8A-4147-A177-3AD203B41FA5}">
                      <a16:colId xmlns:a16="http://schemas.microsoft.com/office/drawing/2014/main" val="20000"/>
                    </a:ext>
                  </a:extLst>
                </a:gridCol>
                <a:gridCol w="3103123">
                  <a:extLst>
                    <a:ext uri="{9D8B030D-6E8A-4147-A177-3AD203B41FA5}">
                      <a16:colId xmlns:a16="http://schemas.microsoft.com/office/drawing/2014/main" val="20001"/>
                    </a:ext>
                  </a:extLst>
                </a:gridCol>
                <a:gridCol w="4933367">
                  <a:extLst>
                    <a:ext uri="{9D8B030D-6E8A-4147-A177-3AD203B41FA5}">
                      <a16:colId xmlns:a16="http://schemas.microsoft.com/office/drawing/2014/main" val="20002"/>
                    </a:ext>
                  </a:extLst>
                </a:gridCol>
              </a:tblGrid>
              <a:tr h="1180752">
                <a:tc gridSpan="2">
                  <a:txBody>
                    <a:bodyPr/>
                    <a:lstStyle/>
                    <a:p>
                      <a:pPr algn="ctr">
                        <a:lnSpc>
                          <a:spcPts val="4900"/>
                        </a:lnSpc>
                      </a:pPr>
                      <a:r>
                        <a:rPr lang="en-US" sz="3500" b="1" dirty="0" err="1"/>
                        <a:t>Tiêu</a:t>
                      </a:r>
                      <a:r>
                        <a:rPr lang="en-US" sz="3500" b="1" dirty="0"/>
                        <a:t> </a:t>
                      </a:r>
                      <a:r>
                        <a:rPr lang="en-US" sz="3500" b="1" dirty="0" err="1"/>
                        <a:t>chí</a:t>
                      </a:r>
                      <a:endParaRPr lang="en-US" sz="3500" b="1" dirty="0">
                        <a:solidFill>
                          <a:srgbClr val="5B1010"/>
                        </a:solidFill>
                        <a:latin typeface="Roboto Condensed Bold"/>
                      </a:endParaRPr>
                    </a:p>
                  </a:txBody>
                  <a:tcPr marL="190500" marR="190500" marT="190500" marB="190500" anchor="ctr"/>
                </a:tc>
                <a:tc hMerge="1">
                  <a:txBody>
                    <a:bodyPr/>
                    <a:lstStyle/>
                    <a:p>
                      <a:pPr algn="ctr">
                        <a:lnSpc>
                          <a:spcPts val="4900"/>
                        </a:lnSpc>
                      </a:pPr>
                      <a:r>
                        <a:rPr lang="en-US" sz="3500">
                          <a:solidFill>
                            <a:srgbClr val="5B1010"/>
                          </a:solidFill>
                          <a:latin typeface="Roboto Condensed Bold"/>
                        </a:rPr>
                        <a:t>Tiêu chí</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4900"/>
                        </a:lnSpc>
                      </a:pPr>
                      <a:r>
                        <a:rPr lang="en-US" sz="3500" b="1" dirty="0" err="1"/>
                        <a:t>Biểu</a:t>
                      </a:r>
                      <a:r>
                        <a:rPr lang="en-US" sz="3500" b="1" dirty="0"/>
                        <a:t> </a:t>
                      </a:r>
                      <a:r>
                        <a:rPr lang="en-US" sz="3500" b="1" dirty="0" err="1"/>
                        <a:t>hiện</a:t>
                      </a:r>
                      <a:r>
                        <a:rPr lang="en-US" sz="3500" b="1" dirty="0"/>
                        <a:t> </a:t>
                      </a:r>
                      <a:r>
                        <a:rPr lang="en-US" sz="3500" b="1" dirty="0" err="1"/>
                        <a:t>trong</a:t>
                      </a:r>
                      <a:r>
                        <a:rPr lang="en-US" sz="3500" b="1" dirty="0"/>
                        <a:t> </a:t>
                      </a:r>
                      <a:r>
                        <a:rPr lang="en-US" sz="3500" b="1" dirty="0" err="1"/>
                        <a:t>văn</a:t>
                      </a:r>
                      <a:r>
                        <a:rPr lang="en-US" sz="3500" b="1" dirty="0"/>
                        <a:t> </a:t>
                      </a:r>
                      <a:r>
                        <a:rPr lang="en-US" sz="3500" b="1" dirty="0" err="1"/>
                        <a:t>bản</a:t>
                      </a:r>
                      <a:endParaRPr lang="en-US" sz="3500" b="1" dirty="0">
                        <a:solidFill>
                          <a:srgbClr val="5B1010"/>
                        </a:solidFill>
                        <a:latin typeface="Roboto Condensed Bold"/>
                      </a:endParaRPr>
                    </a:p>
                  </a:txBody>
                  <a:tcPr marL="190500" marR="190500" marT="190500" marB="190500" anchor="ctr"/>
                </a:tc>
                <a:extLst>
                  <a:ext uri="{0D108BD9-81ED-4DB2-BD59-A6C34878D82A}">
                    <a16:rowId xmlns:a16="http://schemas.microsoft.com/office/drawing/2014/main" val="10000"/>
                  </a:ext>
                </a:extLst>
              </a:tr>
              <a:tr h="1872184">
                <a:tc rowSpan="2">
                  <a:txBody>
                    <a:bodyPr/>
                    <a:lstStyle/>
                    <a:p>
                      <a:pPr algn="ctr">
                        <a:lnSpc>
                          <a:spcPts val="4900"/>
                        </a:lnSpc>
                      </a:pPr>
                      <a:r>
                        <a:rPr lang="en-US" sz="3500" b="1" dirty="0" err="1"/>
                        <a:t>Số</a:t>
                      </a:r>
                      <a:r>
                        <a:rPr lang="en-US" sz="3500" b="1" dirty="0"/>
                        <a:t> </a:t>
                      </a:r>
                      <a:r>
                        <a:rPr lang="en-US" sz="3500" b="1" dirty="0" err="1"/>
                        <a:t>câu</a:t>
                      </a:r>
                      <a:r>
                        <a:rPr lang="en-US" sz="3500" b="1" dirty="0"/>
                        <a:t>, </a:t>
                      </a:r>
                      <a:r>
                        <a:rPr lang="en-US" sz="3500" b="1" dirty="0" err="1"/>
                        <a:t>số</a:t>
                      </a:r>
                      <a:r>
                        <a:rPr lang="en-US" sz="3500" b="1" dirty="0"/>
                        <a:t> </a:t>
                      </a:r>
                      <a:r>
                        <a:rPr lang="en-US" sz="3500" b="1" dirty="0" err="1"/>
                        <a:t>chữ</a:t>
                      </a:r>
                      <a:endParaRPr lang="en-US" sz="3500" b="1" dirty="0">
                        <a:solidFill>
                          <a:srgbClr val="5B1010"/>
                        </a:solidFill>
                        <a:latin typeface="Roboto Condensed"/>
                      </a:endParaRPr>
                    </a:p>
                  </a:txBody>
                  <a:tcPr marL="190500" marR="190500" marT="190500" marB="190500" anchor="ctr"/>
                </a:tc>
                <a:tc>
                  <a:txBody>
                    <a:bodyPr/>
                    <a:lstStyle/>
                    <a:p>
                      <a:pPr algn="ctr">
                        <a:lnSpc>
                          <a:spcPts val="4900"/>
                        </a:lnSpc>
                      </a:pPr>
                      <a:r>
                        <a:rPr lang="en-US" sz="3500" b="1" dirty="0" err="1"/>
                        <a:t>Số</a:t>
                      </a:r>
                      <a:r>
                        <a:rPr lang="en-US" sz="3500" b="1" dirty="0"/>
                        <a:t> </a:t>
                      </a:r>
                      <a:r>
                        <a:rPr lang="en-US" sz="3500" b="1" dirty="0" err="1"/>
                        <a:t>dòng</a:t>
                      </a:r>
                      <a:r>
                        <a:rPr lang="en-US" sz="3500" b="1" dirty="0"/>
                        <a:t> </a:t>
                      </a:r>
                      <a:r>
                        <a:rPr lang="en-US" sz="3500" b="1" dirty="0" err="1"/>
                        <a:t>thơ</a:t>
                      </a:r>
                      <a:r>
                        <a:rPr lang="en-US" sz="3500" b="1" dirty="0"/>
                        <a:t> </a:t>
                      </a:r>
                      <a:r>
                        <a:rPr lang="en-US" sz="3500" b="1" dirty="0" err="1"/>
                        <a:t>trong</a:t>
                      </a:r>
                      <a:r>
                        <a:rPr lang="en-US" sz="3500" b="1" dirty="0"/>
                        <a:t> </a:t>
                      </a:r>
                      <a:r>
                        <a:rPr lang="en-US" sz="3500" b="1" dirty="0" err="1"/>
                        <a:t>một</a:t>
                      </a:r>
                      <a:r>
                        <a:rPr lang="en-US" sz="3500" b="1" dirty="0"/>
                        <a:t> </a:t>
                      </a:r>
                      <a:r>
                        <a:rPr lang="en-US" sz="3500" b="1" dirty="0" err="1"/>
                        <a:t>khổ</a:t>
                      </a:r>
                      <a:endParaRPr lang="en-US" sz="3500" b="1" dirty="0">
                        <a:solidFill>
                          <a:srgbClr val="5B1010"/>
                        </a:solidFill>
                        <a:latin typeface="Roboto Condensed"/>
                      </a:endParaRPr>
                    </a:p>
                  </a:txBody>
                  <a:tcPr marL="190500" marR="190500" marT="190500" marB="190500" anchor="ctr"/>
                </a:tc>
                <a:tc>
                  <a:txBody>
                    <a:bodyPr/>
                    <a:lstStyle/>
                    <a:p>
                      <a:pPr algn="ctr">
                        <a:lnSpc>
                          <a:spcPts val="4900"/>
                        </a:lnSpc>
                      </a:pPr>
                      <a:endParaRPr lang="en-US" sz="3500" dirty="0">
                        <a:solidFill>
                          <a:srgbClr val="5B1010"/>
                        </a:solidFill>
                        <a:latin typeface="Roboto Condensed"/>
                      </a:endParaRPr>
                    </a:p>
                  </a:txBody>
                  <a:tcPr marL="190500" marR="190500" marT="190500" marB="190500" anchor="ctr"/>
                </a:tc>
                <a:extLst>
                  <a:ext uri="{0D108BD9-81ED-4DB2-BD59-A6C34878D82A}">
                    <a16:rowId xmlns:a16="http://schemas.microsoft.com/office/drawing/2014/main" val="10001"/>
                  </a:ext>
                </a:extLst>
              </a:tr>
              <a:tr h="1872184">
                <a:tc vMerge="1">
                  <a:txBody>
                    <a:bodyPr/>
                    <a:lstStyle/>
                    <a:p>
                      <a:pPr algn="ctr">
                        <a:lnSpc>
                          <a:spcPts val="4900"/>
                        </a:lnSpc>
                      </a:pPr>
                      <a:r>
                        <a:rPr lang="en-US" sz="3500">
                          <a:solidFill>
                            <a:srgbClr val="5B1010"/>
                          </a:solidFill>
                          <a:latin typeface="Roboto Condensed"/>
                        </a:rPr>
                        <a:t>Số câu, số chữ</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4900"/>
                        </a:lnSpc>
                      </a:pPr>
                      <a:r>
                        <a:rPr lang="en-US" sz="3500" b="1" dirty="0" err="1"/>
                        <a:t>Số</a:t>
                      </a:r>
                      <a:r>
                        <a:rPr lang="en-US" sz="3500" b="1" dirty="0"/>
                        <a:t> </a:t>
                      </a:r>
                      <a:r>
                        <a:rPr lang="en-US" sz="3500" b="1" dirty="0" err="1"/>
                        <a:t>chữ</a:t>
                      </a:r>
                      <a:r>
                        <a:rPr lang="en-US" sz="3500" b="1" dirty="0"/>
                        <a:t> </a:t>
                      </a:r>
                      <a:r>
                        <a:rPr lang="en-US" sz="3500" b="1" dirty="0" err="1"/>
                        <a:t>trong</a:t>
                      </a:r>
                      <a:r>
                        <a:rPr lang="en-US" sz="3500" b="1" dirty="0"/>
                        <a:t> </a:t>
                      </a:r>
                      <a:r>
                        <a:rPr lang="en-US" sz="3500" b="1" dirty="0" err="1"/>
                        <a:t>một</a:t>
                      </a:r>
                      <a:r>
                        <a:rPr lang="en-US" sz="3500" b="1" dirty="0"/>
                        <a:t> </a:t>
                      </a:r>
                      <a:r>
                        <a:rPr lang="en-US" sz="3500" b="1" dirty="0" err="1"/>
                        <a:t>dòng</a:t>
                      </a:r>
                      <a:endParaRPr lang="en-US" sz="3500" b="1" dirty="0">
                        <a:solidFill>
                          <a:srgbClr val="5B1010"/>
                        </a:solidFill>
                        <a:latin typeface="Roboto Condensed"/>
                      </a:endParaRPr>
                    </a:p>
                  </a:txBody>
                  <a:tcPr marL="190500" marR="190500" marT="190500" marB="190500" anchor="ctr"/>
                </a:tc>
                <a:tc>
                  <a:txBody>
                    <a:bodyPr/>
                    <a:lstStyle/>
                    <a:p>
                      <a:pPr algn="ctr">
                        <a:lnSpc>
                          <a:spcPts val="4900"/>
                        </a:lnSpc>
                      </a:pPr>
                      <a:endParaRPr lang="en-US" sz="3500" dirty="0">
                        <a:solidFill>
                          <a:srgbClr val="5B1010"/>
                        </a:solidFill>
                        <a:latin typeface="Roboto Condensed"/>
                      </a:endParaRPr>
                    </a:p>
                  </a:txBody>
                  <a:tcPr marL="190500" marR="190500" marT="190500" marB="190500" anchor="ctr"/>
                </a:tc>
                <a:extLst>
                  <a:ext uri="{0D108BD9-81ED-4DB2-BD59-A6C34878D82A}">
                    <a16:rowId xmlns:a16="http://schemas.microsoft.com/office/drawing/2014/main" val="10002"/>
                  </a:ext>
                </a:extLst>
              </a:tr>
              <a:tr h="1180752">
                <a:tc gridSpan="2">
                  <a:txBody>
                    <a:bodyPr/>
                    <a:lstStyle/>
                    <a:p>
                      <a:pPr algn="ctr">
                        <a:lnSpc>
                          <a:spcPts val="4900"/>
                        </a:lnSpc>
                      </a:pPr>
                      <a:r>
                        <a:rPr lang="en-US" sz="3500" b="1" dirty="0" err="1"/>
                        <a:t>Gieo</a:t>
                      </a:r>
                      <a:r>
                        <a:rPr lang="en-US" sz="3500" b="1" dirty="0"/>
                        <a:t> vần</a:t>
                      </a:r>
                      <a:endParaRPr lang="en-US" sz="3500" b="1" dirty="0">
                        <a:solidFill>
                          <a:srgbClr val="5B1010"/>
                        </a:solidFill>
                        <a:latin typeface="Roboto Condensed"/>
                      </a:endParaRPr>
                    </a:p>
                  </a:txBody>
                  <a:tcPr marL="190500" marR="190500" marT="190500" marB="190500" anchor="ctr"/>
                </a:tc>
                <a:tc hMerge="1">
                  <a:txBody>
                    <a:bodyPr/>
                    <a:lstStyle/>
                    <a:p>
                      <a:pPr algn="ctr">
                        <a:lnSpc>
                          <a:spcPts val="4900"/>
                        </a:lnSpc>
                      </a:pPr>
                      <a:r>
                        <a:rPr lang="en-US" sz="3500">
                          <a:solidFill>
                            <a:srgbClr val="5B1010"/>
                          </a:solidFill>
                          <a:latin typeface="Roboto Condensed"/>
                        </a:rPr>
                        <a:t>Gieo vần</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4900"/>
                        </a:lnSpc>
                      </a:pPr>
                      <a:endParaRPr lang="en-US" sz="3500" dirty="0">
                        <a:solidFill>
                          <a:srgbClr val="5B1010"/>
                        </a:solidFill>
                        <a:latin typeface="Roboto Condensed"/>
                      </a:endParaRPr>
                    </a:p>
                  </a:txBody>
                  <a:tcPr marL="190500" marR="190500" marT="190500" marB="190500" anchor="ctr"/>
                </a:tc>
                <a:extLst>
                  <a:ext uri="{0D108BD9-81ED-4DB2-BD59-A6C34878D82A}">
                    <a16:rowId xmlns:a16="http://schemas.microsoft.com/office/drawing/2014/main" val="10003"/>
                  </a:ext>
                </a:extLst>
              </a:tr>
              <a:tr h="1180752">
                <a:tc gridSpan="2">
                  <a:txBody>
                    <a:bodyPr/>
                    <a:lstStyle/>
                    <a:p>
                      <a:pPr algn="ctr">
                        <a:lnSpc>
                          <a:spcPts val="4900"/>
                        </a:lnSpc>
                      </a:pPr>
                      <a:r>
                        <a:rPr lang="en-US" sz="3500" b="1" dirty="0" err="1"/>
                        <a:t>Ngắt</a:t>
                      </a:r>
                      <a:r>
                        <a:rPr lang="en-US" sz="3500" b="1" dirty="0"/>
                        <a:t> </a:t>
                      </a:r>
                      <a:r>
                        <a:rPr lang="en-US" sz="3500" b="1" dirty="0" err="1"/>
                        <a:t>nhịp</a:t>
                      </a:r>
                      <a:endParaRPr lang="en-US" sz="3500" b="1" dirty="0">
                        <a:solidFill>
                          <a:srgbClr val="5B1010"/>
                        </a:solidFill>
                        <a:latin typeface="Roboto Condensed"/>
                      </a:endParaRPr>
                    </a:p>
                  </a:txBody>
                  <a:tcPr marL="190500" marR="190500" marT="190500" marB="190500" anchor="ctr"/>
                </a:tc>
                <a:tc hMerge="1">
                  <a:txBody>
                    <a:bodyPr/>
                    <a:lstStyle/>
                    <a:p>
                      <a:pPr algn="ctr">
                        <a:lnSpc>
                          <a:spcPts val="4900"/>
                        </a:lnSpc>
                      </a:pPr>
                      <a:r>
                        <a:rPr lang="en-US" sz="3500">
                          <a:solidFill>
                            <a:srgbClr val="5B1010"/>
                          </a:solidFill>
                          <a:latin typeface="Roboto Condensed"/>
                        </a:rPr>
                        <a:t>Ngắt nhịp</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4900"/>
                        </a:lnSpc>
                      </a:pPr>
                      <a:endParaRPr lang="en-US" sz="3500" dirty="0">
                        <a:solidFill>
                          <a:srgbClr val="5B1010"/>
                        </a:solidFill>
                        <a:latin typeface="Roboto Condensed"/>
                      </a:endParaRPr>
                    </a:p>
                  </a:txBody>
                  <a:tcPr marL="190500" marR="190500" marT="190500" marB="190500" anchor="ctr"/>
                </a:tc>
                <a:extLst>
                  <a:ext uri="{0D108BD9-81ED-4DB2-BD59-A6C34878D82A}">
                    <a16:rowId xmlns:a16="http://schemas.microsoft.com/office/drawing/2014/main" val="10004"/>
                  </a:ext>
                </a:extLst>
              </a:tr>
            </a:tbl>
          </a:graphicData>
        </a:graphic>
      </p:graphicFrame>
      <p:grpSp>
        <p:nvGrpSpPr>
          <p:cNvPr id="8" name="Group 8"/>
          <p:cNvGrpSpPr/>
          <p:nvPr/>
        </p:nvGrpSpPr>
        <p:grpSpPr>
          <a:xfrm>
            <a:off x="16925253" y="4539112"/>
            <a:ext cx="1362747" cy="912740"/>
            <a:chOff x="0" y="0"/>
            <a:chExt cx="358913" cy="240392"/>
          </a:xfrm>
        </p:grpSpPr>
        <p:sp>
          <p:nvSpPr>
            <p:cNvPr id="9" name="Freeform 9"/>
            <p:cNvSpPr/>
            <p:nvPr/>
          </p:nvSpPr>
          <p:spPr>
            <a:xfrm>
              <a:off x="0" y="0"/>
              <a:ext cx="358913" cy="240392"/>
            </a:xfrm>
            <a:custGeom>
              <a:avLst/>
              <a:gdLst/>
              <a:ahLst/>
              <a:cxnLst/>
              <a:rect l="l" t="t" r="r" b="b"/>
              <a:pathLst>
                <a:path w="358913" h="240392">
                  <a:moveTo>
                    <a:pt x="120196" y="0"/>
                  </a:moveTo>
                  <a:lnTo>
                    <a:pt x="238717" y="0"/>
                  </a:lnTo>
                  <a:cubicBezTo>
                    <a:pt x="270595" y="0"/>
                    <a:pt x="301167" y="12663"/>
                    <a:pt x="323708" y="35205"/>
                  </a:cubicBezTo>
                  <a:cubicBezTo>
                    <a:pt x="346249" y="57746"/>
                    <a:pt x="358913" y="88318"/>
                    <a:pt x="358913" y="120196"/>
                  </a:cubicBezTo>
                  <a:lnTo>
                    <a:pt x="358913" y="120196"/>
                  </a:lnTo>
                  <a:cubicBezTo>
                    <a:pt x="358913" y="186579"/>
                    <a:pt x="305099" y="240392"/>
                    <a:pt x="238717" y="240392"/>
                  </a:cubicBezTo>
                  <a:lnTo>
                    <a:pt x="120196" y="240392"/>
                  </a:lnTo>
                  <a:cubicBezTo>
                    <a:pt x="53814" y="240392"/>
                    <a:pt x="0" y="186579"/>
                    <a:pt x="0" y="120196"/>
                  </a:cubicBezTo>
                  <a:lnTo>
                    <a:pt x="0" y="120196"/>
                  </a:lnTo>
                  <a:cubicBezTo>
                    <a:pt x="0" y="53814"/>
                    <a:pt x="53814" y="0"/>
                    <a:pt x="120196" y="0"/>
                  </a:cubicBezTo>
                  <a:close/>
                </a:path>
              </a:pathLst>
            </a:custGeom>
            <a:solidFill>
              <a:srgbClr val="E18989">
                <a:alpha val="58824"/>
              </a:srgbClr>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396974" y="-400050"/>
            <a:ext cx="8483435" cy="1245490"/>
          </a:xfrm>
          <a:prstGeom prst="rect">
            <a:avLst/>
          </a:prstGeom>
        </p:spPr>
        <p:txBody>
          <a:bodyPr lIns="0" tIns="0" rIns="0" bIns="0" rtlCol="0" anchor="t">
            <a:spAutoFit/>
          </a:bodyPr>
          <a:lstStyle/>
          <a:p>
            <a:pPr>
              <a:lnSpc>
                <a:spcPts val="10735"/>
              </a:lnSpc>
            </a:pPr>
            <a:r>
              <a:rPr lang="en-US" sz="5556" dirty="0">
                <a:solidFill>
                  <a:srgbClr val="FF0000"/>
                </a:solidFill>
                <a:latin typeface="Roboto Condensed Bold"/>
              </a:rPr>
              <a:t>2. </a:t>
            </a:r>
            <a:r>
              <a:rPr lang="en-US" sz="5556" dirty="0" err="1">
                <a:solidFill>
                  <a:srgbClr val="FF0000"/>
                </a:solidFill>
                <a:latin typeface="Roboto Condensed Bold"/>
              </a:rPr>
              <a:t>Khám</a:t>
            </a:r>
            <a:r>
              <a:rPr lang="en-US" sz="5556" dirty="0">
                <a:solidFill>
                  <a:srgbClr val="FF0000"/>
                </a:solidFill>
                <a:latin typeface="Roboto Condensed Bold"/>
              </a:rPr>
              <a:t> </a:t>
            </a:r>
            <a:r>
              <a:rPr lang="en-US" sz="5556" dirty="0" err="1">
                <a:solidFill>
                  <a:srgbClr val="FF0000"/>
                </a:solidFill>
                <a:latin typeface="Roboto Condensed Bold"/>
              </a:rPr>
              <a:t>phá</a:t>
            </a:r>
            <a:r>
              <a:rPr lang="en-US" sz="5556" dirty="0">
                <a:solidFill>
                  <a:srgbClr val="FF0000"/>
                </a:solidFill>
                <a:latin typeface="Roboto Condensed Bold"/>
              </a:rPr>
              <a:t> </a:t>
            </a:r>
            <a:r>
              <a:rPr lang="en-US" sz="5556" dirty="0" err="1">
                <a:solidFill>
                  <a:srgbClr val="FF0000"/>
                </a:solidFill>
                <a:latin typeface="Roboto Condensed Bold"/>
              </a:rPr>
              <a:t>văn</a:t>
            </a:r>
            <a:r>
              <a:rPr lang="en-US" sz="5556" dirty="0">
                <a:solidFill>
                  <a:srgbClr val="FF0000"/>
                </a:solidFill>
                <a:latin typeface="Roboto Condensed Bold"/>
              </a:rPr>
              <a:t> </a:t>
            </a:r>
            <a:r>
              <a:rPr lang="en-US" sz="5556" dirty="0" err="1">
                <a:solidFill>
                  <a:srgbClr val="FF0000"/>
                </a:solidFill>
                <a:latin typeface="Roboto Condensed Bold"/>
              </a:rPr>
              <a:t>bản</a:t>
            </a:r>
            <a:endParaRPr lang="en-US" sz="5556" dirty="0">
              <a:solidFill>
                <a:srgbClr val="FF0000"/>
              </a:solidFill>
              <a:latin typeface="Roboto Condensed Bold"/>
            </a:endParaRPr>
          </a:p>
        </p:txBody>
      </p:sp>
      <p:sp>
        <p:nvSpPr>
          <p:cNvPr id="12" name="TextBox 12"/>
          <p:cNvSpPr txBox="1"/>
          <p:nvPr/>
        </p:nvSpPr>
        <p:spPr>
          <a:xfrm>
            <a:off x="1396974" y="630381"/>
            <a:ext cx="8774906" cy="1000784"/>
          </a:xfrm>
          <a:prstGeom prst="rect">
            <a:avLst/>
          </a:prstGeom>
        </p:spPr>
        <p:txBody>
          <a:bodyPr lIns="0" tIns="0" rIns="0" bIns="0" rtlCol="0" anchor="t">
            <a:spAutoFit/>
          </a:bodyPr>
          <a:lstStyle/>
          <a:p>
            <a:pPr algn="ctr">
              <a:lnSpc>
                <a:spcPts val="8694"/>
              </a:lnSpc>
              <a:spcBef>
                <a:spcPct val="0"/>
              </a:spcBef>
            </a:pPr>
            <a:r>
              <a:rPr lang="en-US" sz="4500" dirty="0">
                <a:solidFill>
                  <a:srgbClr val="FF0000"/>
                </a:solidFill>
                <a:latin typeface="Roboto Condensed Bold"/>
              </a:rPr>
              <a:t>a. </a:t>
            </a:r>
            <a:r>
              <a:rPr lang="en-US" sz="4500" dirty="0" err="1">
                <a:solidFill>
                  <a:srgbClr val="FF0000"/>
                </a:solidFill>
                <a:latin typeface="Roboto Condensed Bold"/>
              </a:rPr>
              <a:t>Đặc</a:t>
            </a:r>
            <a:r>
              <a:rPr lang="en-US" sz="4500" dirty="0">
                <a:solidFill>
                  <a:srgbClr val="FF0000"/>
                </a:solidFill>
                <a:latin typeface="Roboto Condensed Bold"/>
              </a:rPr>
              <a:t> </a:t>
            </a:r>
            <a:r>
              <a:rPr lang="en-US" sz="4500" dirty="0" err="1">
                <a:solidFill>
                  <a:srgbClr val="FF0000"/>
                </a:solidFill>
                <a:latin typeface="Roboto Condensed Bold"/>
              </a:rPr>
              <a:t>trưng</a:t>
            </a:r>
            <a:r>
              <a:rPr lang="en-US" sz="4500" dirty="0">
                <a:solidFill>
                  <a:srgbClr val="FF0000"/>
                </a:solidFill>
                <a:latin typeface="Roboto Condensed Bold"/>
              </a:rPr>
              <a:t> </a:t>
            </a:r>
            <a:r>
              <a:rPr lang="en-US" sz="4500" dirty="0" err="1">
                <a:solidFill>
                  <a:srgbClr val="FF0000"/>
                </a:solidFill>
                <a:latin typeface="Roboto Condensed Bold"/>
              </a:rPr>
              <a:t>thể</a:t>
            </a:r>
            <a:r>
              <a:rPr lang="en-US" sz="4500" dirty="0">
                <a:solidFill>
                  <a:srgbClr val="FF0000"/>
                </a:solidFill>
                <a:latin typeface="Roboto Condensed Bold"/>
              </a:rPr>
              <a:t> </a:t>
            </a:r>
            <a:r>
              <a:rPr lang="en-US" sz="4500" dirty="0" err="1">
                <a:solidFill>
                  <a:srgbClr val="FF0000"/>
                </a:solidFill>
                <a:latin typeface="Roboto Condensed Bold"/>
              </a:rPr>
              <a:t>loại</a:t>
            </a:r>
            <a:r>
              <a:rPr lang="en-US" sz="4500" dirty="0">
                <a:solidFill>
                  <a:srgbClr val="FF0000"/>
                </a:solidFill>
                <a:latin typeface="Roboto Condensed Bold"/>
              </a:rPr>
              <a:t> </a:t>
            </a:r>
            <a:r>
              <a:rPr lang="en-US" sz="4500" dirty="0" err="1">
                <a:solidFill>
                  <a:srgbClr val="FF0000"/>
                </a:solidFill>
                <a:latin typeface="Roboto Condensed Bold"/>
              </a:rPr>
              <a:t>thơ</a:t>
            </a:r>
            <a:r>
              <a:rPr lang="en-US" sz="4500" dirty="0">
                <a:solidFill>
                  <a:srgbClr val="FF0000"/>
                </a:solidFill>
                <a:latin typeface="Roboto Condensed Bold"/>
              </a:rPr>
              <a:t> </a:t>
            </a:r>
            <a:r>
              <a:rPr lang="en-US" sz="4500" dirty="0" err="1">
                <a:solidFill>
                  <a:srgbClr val="FF0000"/>
                </a:solidFill>
                <a:latin typeface="Roboto Condensed Bold"/>
              </a:rPr>
              <a:t>trong</a:t>
            </a:r>
            <a:r>
              <a:rPr lang="en-US" sz="4500" dirty="0">
                <a:solidFill>
                  <a:srgbClr val="FF0000"/>
                </a:solidFill>
                <a:latin typeface="Roboto Condensed Bold"/>
              </a:rPr>
              <a:t> </a:t>
            </a:r>
            <a:r>
              <a:rPr lang="en-US" sz="4500" dirty="0" err="1">
                <a:solidFill>
                  <a:srgbClr val="FF0000"/>
                </a:solidFill>
                <a:latin typeface="Roboto Condensed Bold"/>
              </a:rPr>
              <a:t>văn</a:t>
            </a:r>
            <a:r>
              <a:rPr lang="en-US" sz="4500" dirty="0">
                <a:solidFill>
                  <a:srgbClr val="FF0000"/>
                </a:solidFill>
                <a:latin typeface="Roboto Condensed Bold"/>
              </a:rPr>
              <a:t> </a:t>
            </a:r>
            <a:r>
              <a:rPr lang="en-US" sz="4500" dirty="0" err="1">
                <a:solidFill>
                  <a:srgbClr val="FF0000"/>
                </a:solidFill>
                <a:latin typeface="Roboto Condensed Bold"/>
              </a:rPr>
              <a:t>bản</a:t>
            </a:r>
            <a:endParaRPr lang="en-US" sz="4500" dirty="0">
              <a:solidFill>
                <a:srgbClr val="FF0000"/>
              </a:solidFill>
              <a:latin typeface="Roboto Condensed Bold"/>
            </a:endParaRPr>
          </a:p>
        </p:txBody>
      </p:sp>
      <p:grpSp>
        <p:nvGrpSpPr>
          <p:cNvPr id="13" name="Group 13"/>
          <p:cNvGrpSpPr/>
          <p:nvPr/>
        </p:nvGrpSpPr>
        <p:grpSpPr>
          <a:xfrm>
            <a:off x="16549580" y="6312796"/>
            <a:ext cx="1362747" cy="912740"/>
            <a:chOff x="0" y="0"/>
            <a:chExt cx="358913" cy="240392"/>
          </a:xfrm>
        </p:grpSpPr>
        <p:sp>
          <p:nvSpPr>
            <p:cNvPr id="14" name="Freeform 14"/>
            <p:cNvSpPr/>
            <p:nvPr/>
          </p:nvSpPr>
          <p:spPr>
            <a:xfrm>
              <a:off x="0" y="0"/>
              <a:ext cx="358913" cy="240392"/>
            </a:xfrm>
            <a:custGeom>
              <a:avLst/>
              <a:gdLst/>
              <a:ahLst/>
              <a:cxnLst/>
              <a:rect l="l" t="t" r="r" b="b"/>
              <a:pathLst>
                <a:path w="358913" h="240392">
                  <a:moveTo>
                    <a:pt x="120196" y="0"/>
                  </a:moveTo>
                  <a:lnTo>
                    <a:pt x="238717" y="0"/>
                  </a:lnTo>
                  <a:cubicBezTo>
                    <a:pt x="270595" y="0"/>
                    <a:pt x="301167" y="12663"/>
                    <a:pt x="323708" y="35205"/>
                  </a:cubicBezTo>
                  <a:cubicBezTo>
                    <a:pt x="346249" y="57746"/>
                    <a:pt x="358913" y="88318"/>
                    <a:pt x="358913" y="120196"/>
                  </a:cubicBezTo>
                  <a:lnTo>
                    <a:pt x="358913" y="120196"/>
                  </a:lnTo>
                  <a:cubicBezTo>
                    <a:pt x="358913" y="186579"/>
                    <a:pt x="305099" y="240392"/>
                    <a:pt x="238717" y="240392"/>
                  </a:cubicBezTo>
                  <a:lnTo>
                    <a:pt x="120196" y="240392"/>
                  </a:lnTo>
                  <a:cubicBezTo>
                    <a:pt x="53814" y="240392"/>
                    <a:pt x="0" y="186579"/>
                    <a:pt x="0" y="120196"/>
                  </a:cubicBezTo>
                  <a:lnTo>
                    <a:pt x="0" y="120196"/>
                  </a:lnTo>
                  <a:cubicBezTo>
                    <a:pt x="0" y="53814"/>
                    <a:pt x="53814" y="0"/>
                    <a:pt x="120196" y="0"/>
                  </a:cubicBezTo>
                  <a:close/>
                </a:path>
              </a:pathLst>
            </a:custGeom>
            <a:solidFill>
              <a:srgbClr val="E18989">
                <a:alpha val="58824"/>
              </a:srgbClr>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1755461" y="3745562"/>
            <a:ext cx="6427646" cy="3360785"/>
          </a:xfrm>
          <a:prstGeom prst="rect">
            <a:avLst/>
          </a:prstGeom>
        </p:spPr>
        <p:txBody>
          <a:bodyPr lIns="0" tIns="0" rIns="0" bIns="0" rtlCol="0" anchor="t">
            <a:spAutoFit/>
          </a:bodyPr>
          <a:lstStyle/>
          <a:p>
            <a:pPr>
              <a:lnSpc>
                <a:spcPts val="6762"/>
              </a:lnSpc>
            </a:pPr>
            <a:r>
              <a:rPr lang="en-US" sz="3500" dirty="0" err="1">
                <a:solidFill>
                  <a:srgbClr val="5B1010"/>
                </a:solidFill>
                <a:latin typeface="Roboto Condensed"/>
              </a:rPr>
              <a:t>Những</a:t>
            </a:r>
            <a:r>
              <a:rPr lang="en-US" sz="3500" dirty="0">
                <a:solidFill>
                  <a:srgbClr val="5B1010"/>
                </a:solidFill>
                <a:latin typeface="Roboto Condensed"/>
              </a:rPr>
              <a:t> </a:t>
            </a:r>
            <a:r>
              <a:rPr lang="en-US" sz="3500" dirty="0" err="1">
                <a:solidFill>
                  <a:srgbClr val="5B1010"/>
                </a:solidFill>
                <a:latin typeface="Roboto Condensed"/>
              </a:rPr>
              <a:t>mùa</a:t>
            </a:r>
            <a:r>
              <a:rPr lang="en-US" sz="3500" dirty="0">
                <a:solidFill>
                  <a:srgbClr val="5B1010"/>
                </a:solidFill>
                <a:latin typeface="Roboto Condensed"/>
              </a:rPr>
              <a:t> </a:t>
            </a:r>
            <a:r>
              <a:rPr lang="en-US" sz="3500" dirty="0" err="1">
                <a:solidFill>
                  <a:srgbClr val="5B1010"/>
                </a:solidFill>
                <a:latin typeface="Roboto Condensed"/>
              </a:rPr>
              <a:t>quả</a:t>
            </a:r>
            <a:r>
              <a:rPr lang="en-US" sz="3500" dirty="0">
                <a:solidFill>
                  <a:srgbClr val="5B1010"/>
                </a:solidFill>
                <a:latin typeface="Roboto Condensed"/>
              </a:rPr>
              <a:t> </a:t>
            </a:r>
            <a:r>
              <a:rPr lang="en-US" sz="3500" dirty="0" smtClean="0">
                <a:solidFill>
                  <a:srgbClr val="5B1010"/>
                </a:solidFill>
                <a:latin typeface="Roboto Condensed"/>
              </a:rPr>
              <a:t>/</a:t>
            </a:r>
            <a:r>
              <a:rPr lang="en-US" sz="3500" dirty="0" err="1" smtClean="0">
                <a:solidFill>
                  <a:srgbClr val="5B1010"/>
                </a:solidFill>
                <a:latin typeface="Roboto Condensed"/>
              </a:rPr>
              <a:t>mẹ</a:t>
            </a:r>
            <a:r>
              <a:rPr lang="en-US" sz="3500" dirty="0" smtClean="0">
                <a:solidFill>
                  <a:srgbClr val="5B1010"/>
                </a:solidFill>
                <a:latin typeface="Roboto Condensed"/>
              </a:rPr>
              <a:t> </a:t>
            </a:r>
            <a:r>
              <a:rPr lang="en-US" sz="3500" dirty="0" err="1">
                <a:solidFill>
                  <a:srgbClr val="5B1010"/>
                </a:solidFill>
                <a:latin typeface="Roboto Condensed"/>
              </a:rPr>
              <a:t>tôi</a:t>
            </a:r>
            <a:r>
              <a:rPr lang="en-US" sz="3500" dirty="0">
                <a:solidFill>
                  <a:srgbClr val="5B1010"/>
                </a:solidFill>
                <a:latin typeface="Roboto Condensed"/>
              </a:rPr>
              <a:t> </a:t>
            </a:r>
            <a:r>
              <a:rPr lang="en-US" sz="3500" dirty="0" err="1">
                <a:solidFill>
                  <a:srgbClr val="5B1010"/>
                </a:solidFill>
                <a:latin typeface="Roboto Condensed"/>
              </a:rPr>
              <a:t>hái</a:t>
            </a:r>
            <a:r>
              <a:rPr lang="en-US" sz="3500" dirty="0">
                <a:solidFill>
                  <a:srgbClr val="5B1010"/>
                </a:solidFill>
                <a:latin typeface="Roboto Condensed"/>
              </a:rPr>
              <a:t> </a:t>
            </a:r>
            <a:r>
              <a:rPr lang="en-US" sz="3500" dirty="0" err="1">
                <a:solidFill>
                  <a:srgbClr val="5B1010"/>
                </a:solidFill>
                <a:latin typeface="Roboto Condensed"/>
              </a:rPr>
              <a:t>được</a:t>
            </a:r>
            <a:endParaRPr lang="en-US" sz="3500" dirty="0">
              <a:solidFill>
                <a:srgbClr val="5B1010"/>
              </a:solidFill>
              <a:latin typeface="Roboto Condensed"/>
            </a:endParaRPr>
          </a:p>
          <a:p>
            <a:pPr>
              <a:lnSpc>
                <a:spcPts val="6762"/>
              </a:lnSpc>
            </a:pPr>
            <a:r>
              <a:rPr lang="en-US" sz="3500" dirty="0" err="1">
                <a:solidFill>
                  <a:srgbClr val="5B1010"/>
                </a:solidFill>
                <a:latin typeface="Roboto Condensed"/>
              </a:rPr>
              <a:t>Mẹ</a:t>
            </a:r>
            <a:r>
              <a:rPr lang="en-US" sz="3500" dirty="0">
                <a:solidFill>
                  <a:srgbClr val="5B1010"/>
                </a:solidFill>
                <a:latin typeface="Roboto Condensed"/>
              </a:rPr>
              <a:t> </a:t>
            </a:r>
            <a:r>
              <a:rPr lang="en-US" sz="3500" dirty="0" err="1">
                <a:solidFill>
                  <a:srgbClr val="5B1010"/>
                </a:solidFill>
                <a:latin typeface="Roboto Condensed"/>
              </a:rPr>
              <a:t>vẫn</a:t>
            </a:r>
            <a:r>
              <a:rPr lang="en-US" sz="3500" dirty="0">
                <a:solidFill>
                  <a:srgbClr val="5B1010"/>
                </a:solidFill>
                <a:latin typeface="Roboto Condensed"/>
              </a:rPr>
              <a:t> </a:t>
            </a:r>
            <a:r>
              <a:rPr lang="en-US" sz="3500" dirty="0" err="1">
                <a:solidFill>
                  <a:srgbClr val="5B1010"/>
                </a:solidFill>
                <a:latin typeface="Roboto Condensed"/>
              </a:rPr>
              <a:t>trông</a:t>
            </a:r>
            <a:r>
              <a:rPr lang="en-US" sz="3500" dirty="0">
                <a:solidFill>
                  <a:srgbClr val="5B1010"/>
                </a:solidFill>
                <a:latin typeface="Roboto Condensed"/>
              </a:rPr>
              <a:t> </a:t>
            </a:r>
            <a:r>
              <a:rPr lang="en-US" sz="3500" dirty="0" err="1" smtClean="0">
                <a:solidFill>
                  <a:srgbClr val="5B1010"/>
                </a:solidFill>
                <a:latin typeface="Roboto Condensed"/>
              </a:rPr>
              <a:t>vào</a:t>
            </a:r>
            <a:r>
              <a:rPr lang="en-US" sz="3500" dirty="0" smtClean="0">
                <a:solidFill>
                  <a:srgbClr val="5B1010"/>
                </a:solidFill>
                <a:latin typeface="Roboto Condensed"/>
              </a:rPr>
              <a:t>/ </a:t>
            </a:r>
            <a:r>
              <a:rPr lang="en-US" sz="3500" dirty="0" err="1">
                <a:solidFill>
                  <a:srgbClr val="5B1010"/>
                </a:solidFill>
                <a:latin typeface="Roboto Condensed"/>
              </a:rPr>
              <a:t>tay</a:t>
            </a:r>
            <a:r>
              <a:rPr lang="en-US" sz="3500" dirty="0">
                <a:solidFill>
                  <a:srgbClr val="5B1010"/>
                </a:solidFill>
                <a:latin typeface="Roboto Condensed"/>
              </a:rPr>
              <a:t> </a:t>
            </a:r>
            <a:r>
              <a:rPr lang="en-US" sz="3500" dirty="0" err="1">
                <a:solidFill>
                  <a:srgbClr val="5B1010"/>
                </a:solidFill>
                <a:latin typeface="Roboto Condensed"/>
              </a:rPr>
              <a:t>mẹ</a:t>
            </a:r>
            <a:r>
              <a:rPr lang="en-US" sz="3500" dirty="0">
                <a:solidFill>
                  <a:srgbClr val="5B1010"/>
                </a:solidFill>
                <a:latin typeface="Roboto Condensed"/>
              </a:rPr>
              <a:t> </a:t>
            </a:r>
            <a:r>
              <a:rPr lang="en-US" sz="3500" dirty="0" err="1">
                <a:solidFill>
                  <a:srgbClr val="5B1010"/>
                </a:solidFill>
                <a:latin typeface="Roboto Condensed"/>
              </a:rPr>
              <a:t>vun</a:t>
            </a:r>
            <a:r>
              <a:rPr lang="en-US" sz="3500" dirty="0">
                <a:solidFill>
                  <a:srgbClr val="5B1010"/>
                </a:solidFill>
                <a:latin typeface="Roboto Condensed"/>
              </a:rPr>
              <a:t> </a:t>
            </a:r>
            <a:r>
              <a:rPr lang="en-US" sz="3500" dirty="0" err="1">
                <a:solidFill>
                  <a:srgbClr val="5B1010"/>
                </a:solidFill>
                <a:latin typeface="Roboto Condensed"/>
              </a:rPr>
              <a:t>trồng</a:t>
            </a:r>
            <a:endParaRPr lang="en-US" sz="3500" dirty="0">
              <a:solidFill>
                <a:srgbClr val="5B1010"/>
              </a:solidFill>
              <a:latin typeface="Roboto Condensed"/>
            </a:endParaRPr>
          </a:p>
          <a:p>
            <a:pPr>
              <a:lnSpc>
                <a:spcPts val="6762"/>
              </a:lnSpc>
            </a:pPr>
            <a:r>
              <a:rPr lang="en-US" sz="3500" dirty="0" err="1">
                <a:solidFill>
                  <a:srgbClr val="5B1010"/>
                </a:solidFill>
                <a:latin typeface="Roboto Condensed"/>
              </a:rPr>
              <a:t>Những</a:t>
            </a:r>
            <a:r>
              <a:rPr lang="en-US" sz="3500" dirty="0">
                <a:solidFill>
                  <a:srgbClr val="5B1010"/>
                </a:solidFill>
                <a:latin typeface="Roboto Condensed"/>
              </a:rPr>
              <a:t> </a:t>
            </a:r>
            <a:r>
              <a:rPr lang="en-US" sz="3500" dirty="0" err="1">
                <a:solidFill>
                  <a:srgbClr val="5B1010"/>
                </a:solidFill>
                <a:latin typeface="Roboto Condensed"/>
              </a:rPr>
              <a:t>mùa</a:t>
            </a:r>
            <a:r>
              <a:rPr lang="en-US" sz="3500" dirty="0">
                <a:solidFill>
                  <a:srgbClr val="5B1010"/>
                </a:solidFill>
                <a:latin typeface="Roboto Condensed"/>
              </a:rPr>
              <a:t> </a:t>
            </a:r>
            <a:r>
              <a:rPr lang="en-US" sz="3500" dirty="0" err="1">
                <a:solidFill>
                  <a:srgbClr val="5B1010"/>
                </a:solidFill>
                <a:latin typeface="Roboto Condensed"/>
              </a:rPr>
              <a:t>quả</a:t>
            </a:r>
            <a:r>
              <a:rPr lang="en-US" sz="3500" dirty="0">
                <a:solidFill>
                  <a:srgbClr val="5B1010"/>
                </a:solidFill>
                <a:latin typeface="Roboto Condensed"/>
              </a:rPr>
              <a:t> </a:t>
            </a:r>
            <a:r>
              <a:rPr lang="en-US" sz="3500" dirty="0" smtClean="0">
                <a:solidFill>
                  <a:srgbClr val="5B1010"/>
                </a:solidFill>
                <a:latin typeface="Roboto Condensed"/>
              </a:rPr>
              <a:t>/</a:t>
            </a:r>
            <a:r>
              <a:rPr lang="en-US" sz="3500" dirty="0" err="1" smtClean="0">
                <a:solidFill>
                  <a:srgbClr val="5B1010"/>
                </a:solidFill>
                <a:latin typeface="Roboto Condensed"/>
              </a:rPr>
              <a:t>lặn</a:t>
            </a:r>
            <a:r>
              <a:rPr lang="en-US" sz="3500" dirty="0" smtClean="0">
                <a:solidFill>
                  <a:srgbClr val="5B1010"/>
                </a:solidFill>
                <a:latin typeface="Roboto Condensed"/>
              </a:rPr>
              <a:t> </a:t>
            </a:r>
            <a:r>
              <a:rPr lang="en-US" sz="3500" dirty="0" err="1">
                <a:solidFill>
                  <a:srgbClr val="5B1010"/>
                </a:solidFill>
                <a:latin typeface="Roboto Condensed"/>
              </a:rPr>
              <a:t>rồi</a:t>
            </a:r>
            <a:r>
              <a:rPr lang="en-US" sz="3500" dirty="0">
                <a:solidFill>
                  <a:srgbClr val="5B1010"/>
                </a:solidFill>
                <a:latin typeface="Roboto Condensed"/>
              </a:rPr>
              <a:t> </a:t>
            </a:r>
            <a:r>
              <a:rPr lang="en-US" sz="3500" dirty="0" err="1">
                <a:solidFill>
                  <a:srgbClr val="5B1010"/>
                </a:solidFill>
                <a:latin typeface="Roboto Condensed"/>
              </a:rPr>
              <a:t>lại</a:t>
            </a:r>
            <a:r>
              <a:rPr lang="en-US" sz="3500" dirty="0">
                <a:solidFill>
                  <a:srgbClr val="5B1010"/>
                </a:solidFill>
                <a:latin typeface="Roboto Condensed"/>
              </a:rPr>
              <a:t> </a:t>
            </a:r>
            <a:r>
              <a:rPr lang="en-US" sz="3500" dirty="0" err="1">
                <a:solidFill>
                  <a:srgbClr val="5B1010"/>
                </a:solidFill>
                <a:latin typeface="Roboto Condensed"/>
              </a:rPr>
              <a:t>mọc</a:t>
            </a:r>
            <a:endParaRPr lang="en-US" sz="3500" dirty="0">
              <a:solidFill>
                <a:srgbClr val="5B1010"/>
              </a:solidFill>
              <a:latin typeface="Roboto Condensed"/>
            </a:endParaRPr>
          </a:p>
          <a:p>
            <a:pPr>
              <a:lnSpc>
                <a:spcPts val="6762"/>
              </a:lnSpc>
            </a:pPr>
            <a:r>
              <a:rPr lang="en-US" sz="3500" dirty="0" err="1">
                <a:solidFill>
                  <a:srgbClr val="5B1010"/>
                </a:solidFill>
                <a:latin typeface="Roboto Condensed"/>
              </a:rPr>
              <a:t>Như</a:t>
            </a:r>
            <a:r>
              <a:rPr lang="en-US" sz="3500" dirty="0">
                <a:solidFill>
                  <a:srgbClr val="5B1010"/>
                </a:solidFill>
                <a:latin typeface="Roboto Condensed"/>
              </a:rPr>
              <a:t> </a:t>
            </a:r>
            <a:r>
              <a:rPr lang="en-US" sz="3500" dirty="0" err="1">
                <a:solidFill>
                  <a:srgbClr val="5B1010"/>
                </a:solidFill>
                <a:latin typeface="Roboto Condensed"/>
              </a:rPr>
              <a:t>mặt</a:t>
            </a:r>
            <a:r>
              <a:rPr lang="en-US" sz="3500" dirty="0">
                <a:solidFill>
                  <a:srgbClr val="5B1010"/>
                </a:solidFill>
                <a:latin typeface="Roboto Condensed"/>
              </a:rPr>
              <a:t> </a:t>
            </a:r>
            <a:r>
              <a:rPr lang="en-US" sz="3500" dirty="0" err="1">
                <a:solidFill>
                  <a:srgbClr val="5B1010"/>
                </a:solidFill>
                <a:latin typeface="Roboto Condensed"/>
              </a:rPr>
              <a:t>trời</a:t>
            </a:r>
            <a:r>
              <a:rPr lang="en-US" sz="3500" dirty="0">
                <a:solidFill>
                  <a:srgbClr val="5B1010"/>
                </a:solidFill>
                <a:latin typeface="Roboto Condensed"/>
              </a:rPr>
              <a:t>, </a:t>
            </a:r>
            <a:r>
              <a:rPr lang="en-US" sz="3500" dirty="0" smtClean="0">
                <a:solidFill>
                  <a:srgbClr val="5B1010"/>
                </a:solidFill>
                <a:latin typeface="Roboto Condensed"/>
              </a:rPr>
              <a:t>/</a:t>
            </a:r>
            <a:r>
              <a:rPr lang="en-US" sz="3500" dirty="0" err="1" smtClean="0">
                <a:solidFill>
                  <a:srgbClr val="5B1010"/>
                </a:solidFill>
                <a:latin typeface="Roboto Condensed"/>
              </a:rPr>
              <a:t>khi</a:t>
            </a:r>
            <a:r>
              <a:rPr lang="en-US" sz="3500" dirty="0" smtClean="0">
                <a:solidFill>
                  <a:srgbClr val="5B1010"/>
                </a:solidFill>
                <a:latin typeface="Roboto Condensed"/>
              </a:rPr>
              <a:t> </a:t>
            </a:r>
            <a:r>
              <a:rPr lang="en-US" sz="3500" dirty="0" err="1">
                <a:solidFill>
                  <a:srgbClr val="5B1010"/>
                </a:solidFill>
                <a:latin typeface="Roboto Condensed"/>
              </a:rPr>
              <a:t>như</a:t>
            </a:r>
            <a:r>
              <a:rPr lang="en-US" sz="3500" dirty="0">
                <a:solidFill>
                  <a:srgbClr val="5B1010"/>
                </a:solidFill>
                <a:latin typeface="Roboto Condensed"/>
              </a:rPr>
              <a:t> </a:t>
            </a:r>
            <a:r>
              <a:rPr lang="en-US" sz="3500" dirty="0" err="1">
                <a:solidFill>
                  <a:srgbClr val="5B1010"/>
                </a:solidFill>
                <a:latin typeface="Roboto Condensed"/>
              </a:rPr>
              <a:t>mặt</a:t>
            </a:r>
            <a:r>
              <a:rPr lang="en-US" sz="3500" dirty="0">
                <a:solidFill>
                  <a:srgbClr val="5B1010"/>
                </a:solidFill>
                <a:latin typeface="Roboto Condensed"/>
              </a:rPr>
              <a:t> </a:t>
            </a:r>
            <a:r>
              <a:rPr lang="en-US" sz="3500" dirty="0" err="1">
                <a:solidFill>
                  <a:srgbClr val="5B1010"/>
                </a:solidFill>
                <a:latin typeface="Roboto Condensed"/>
              </a:rPr>
              <a:t>trăng</a:t>
            </a:r>
            <a:r>
              <a:rPr lang="en-US" sz="3500" dirty="0">
                <a:solidFill>
                  <a:srgbClr val="5B1010"/>
                </a:solidFill>
                <a:latin typeface="Roboto Condensed"/>
              </a:rPr>
              <a:t>.</a:t>
            </a:r>
          </a:p>
        </p:txBody>
      </p:sp>
      <p:sp>
        <p:nvSpPr>
          <p:cNvPr id="17" name="Rectangle 16"/>
          <p:cNvSpPr/>
          <p:nvPr/>
        </p:nvSpPr>
        <p:spPr>
          <a:xfrm>
            <a:off x="7747784" y="3642871"/>
            <a:ext cx="1487908" cy="684098"/>
          </a:xfrm>
          <a:prstGeom prst="rect">
            <a:avLst/>
          </a:prstGeom>
        </p:spPr>
        <p:txBody>
          <a:bodyPr wrap="none">
            <a:spAutoFit/>
          </a:bodyPr>
          <a:lstStyle/>
          <a:p>
            <a:pPr algn="ctr">
              <a:lnSpc>
                <a:spcPts val="4900"/>
              </a:lnSpc>
            </a:pPr>
            <a:r>
              <a:rPr lang="en-US" sz="3600" b="1" dirty="0">
                <a:solidFill>
                  <a:srgbClr val="FF0000"/>
                </a:solidFill>
              </a:rPr>
              <a:t>4 </a:t>
            </a:r>
            <a:r>
              <a:rPr lang="en-US" sz="3600" b="1" dirty="0" err="1">
                <a:solidFill>
                  <a:srgbClr val="FF0000"/>
                </a:solidFill>
              </a:rPr>
              <a:t>dòng</a:t>
            </a:r>
            <a:endParaRPr lang="en-US" sz="3600" b="1" dirty="0">
              <a:solidFill>
                <a:srgbClr val="FF0000"/>
              </a:solidFill>
              <a:latin typeface="Roboto Condensed"/>
            </a:endParaRPr>
          </a:p>
        </p:txBody>
      </p:sp>
      <p:sp>
        <p:nvSpPr>
          <p:cNvPr id="18" name="Rectangle 17"/>
          <p:cNvSpPr/>
          <p:nvPr/>
        </p:nvSpPr>
        <p:spPr>
          <a:xfrm>
            <a:off x="7048930" y="5484037"/>
            <a:ext cx="3348994" cy="684098"/>
          </a:xfrm>
          <a:prstGeom prst="rect">
            <a:avLst/>
          </a:prstGeom>
        </p:spPr>
        <p:txBody>
          <a:bodyPr wrap="none">
            <a:spAutoFit/>
          </a:bodyPr>
          <a:lstStyle/>
          <a:p>
            <a:pPr algn="ctr">
              <a:lnSpc>
                <a:spcPts val="4900"/>
              </a:lnSpc>
            </a:pPr>
            <a:r>
              <a:rPr lang="en-US" sz="3600" b="1" dirty="0">
                <a:solidFill>
                  <a:srgbClr val="FF0000"/>
                </a:solidFill>
              </a:rPr>
              <a:t>7 </a:t>
            </a:r>
            <a:r>
              <a:rPr lang="en-US" sz="3600" b="1" dirty="0" err="1">
                <a:solidFill>
                  <a:srgbClr val="FF0000"/>
                </a:solidFill>
              </a:rPr>
              <a:t>chữ</a:t>
            </a:r>
            <a:r>
              <a:rPr lang="en-US" sz="3600" b="1" dirty="0">
                <a:solidFill>
                  <a:srgbClr val="FF0000"/>
                </a:solidFill>
              </a:rPr>
              <a:t> (</a:t>
            </a:r>
            <a:r>
              <a:rPr lang="en-US" sz="3600" b="1" dirty="0" err="1">
                <a:solidFill>
                  <a:srgbClr val="FF0000"/>
                </a:solidFill>
              </a:rPr>
              <a:t>phổ</a:t>
            </a:r>
            <a:r>
              <a:rPr lang="en-US" sz="3600" b="1" dirty="0">
                <a:solidFill>
                  <a:srgbClr val="FF0000"/>
                </a:solidFill>
              </a:rPr>
              <a:t> </a:t>
            </a:r>
            <a:r>
              <a:rPr lang="en-US" sz="3600" b="1" dirty="0" err="1">
                <a:solidFill>
                  <a:srgbClr val="FF0000"/>
                </a:solidFill>
              </a:rPr>
              <a:t>biến</a:t>
            </a:r>
            <a:r>
              <a:rPr lang="en-US" sz="3600" b="1" dirty="0">
                <a:solidFill>
                  <a:srgbClr val="FF0000"/>
                </a:solidFill>
              </a:rPr>
              <a:t>)</a:t>
            </a:r>
            <a:endParaRPr lang="en-US" sz="3600" b="1" dirty="0">
              <a:solidFill>
                <a:srgbClr val="FF0000"/>
              </a:solidFill>
              <a:latin typeface="Roboto Condensed"/>
            </a:endParaRPr>
          </a:p>
        </p:txBody>
      </p:sp>
      <p:sp>
        <p:nvSpPr>
          <p:cNvPr id="19" name="Rectangle 18"/>
          <p:cNvSpPr/>
          <p:nvPr/>
        </p:nvSpPr>
        <p:spPr>
          <a:xfrm>
            <a:off x="7009753" y="7225536"/>
            <a:ext cx="3806235" cy="684098"/>
          </a:xfrm>
          <a:prstGeom prst="rect">
            <a:avLst/>
          </a:prstGeom>
        </p:spPr>
        <p:txBody>
          <a:bodyPr wrap="none">
            <a:spAutoFit/>
          </a:bodyPr>
          <a:lstStyle/>
          <a:p>
            <a:pPr algn="ctr">
              <a:lnSpc>
                <a:spcPts val="4900"/>
              </a:lnSpc>
            </a:pPr>
            <a:r>
              <a:rPr lang="en-US" sz="3600" b="1" dirty="0">
                <a:solidFill>
                  <a:srgbClr val="FF0000"/>
                </a:solidFill>
              </a:rPr>
              <a:t>Vần </a:t>
            </a:r>
            <a:r>
              <a:rPr lang="en-US" sz="3600" b="1" dirty="0" err="1">
                <a:solidFill>
                  <a:srgbClr val="FF0000"/>
                </a:solidFill>
              </a:rPr>
              <a:t>chân</a:t>
            </a:r>
            <a:r>
              <a:rPr lang="en-US" sz="3600" b="1" dirty="0">
                <a:solidFill>
                  <a:srgbClr val="FF0000"/>
                </a:solidFill>
              </a:rPr>
              <a:t>, vần </a:t>
            </a:r>
            <a:r>
              <a:rPr lang="en-US" sz="3600" b="1" dirty="0" err="1">
                <a:solidFill>
                  <a:srgbClr val="FF0000"/>
                </a:solidFill>
              </a:rPr>
              <a:t>cách</a:t>
            </a:r>
            <a:endParaRPr lang="en-US" sz="3600" b="1" dirty="0">
              <a:solidFill>
                <a:srgbClr val="FF0000"/>
              </a:solidFill>
              <a:latin typeface="Roboto Condensed"/>
            </a:endParaRPr>
          </a:p>
        </p:txBody>
      </p:sp>
      <p:sp>
        <p:nvSpPr>
          <p:cNvPr id="20" name="Rectangle 19"/>
          <p:cNvSpPr/>
          <p:nvPr/>
        </p:nvSpPr>
        <p:spPr>
          <a:xfrm>
            <a:off x="7124902" y="8496300"/>
            <a:ext cx="3749744" cy="684098"/>
          </a:xfrm>
          <a:prstGeom prst="rect">
            <a:avLst/>
          </a:prstGeom>
        </p:spPr>
        <p:txBody>
          <a:bodyPr wrap="none">
            <a:spAutoFit/>
          </a:bodyPr>
          <a:lstStyle/>
          <a:p>
            <a:pPr algn="ctr">
              <a:lnSpc>
                <a:spcPts val="4900"/>
              </a:lnSpc>
            </a:pPr>
            <a:r>
              <a:rPr lang="en-US" sz="3600" b="1" dirty="0" err="1">
                <a:solidFill>
                  <a:srgbClr val="FF0000"/>
                </a:solidFill>
              </a:rPr>
              <a:t>Phổ</a:t>
            </a:r>
            <a:r>
              <a:rPr lang="en-US" sz="3600" b="1" dirty="0">
                <a:solidFill>
                  <a:srgbClr val="FF0000"/>
                </a:solidFill>
              </a:rPr>
              <a:t> </a:t>
            </a:r>
            <a:r>
              <a:rPr lang="en-US" sz="3600" b="1" dirty="0" err="1">
                <a:solidFill>
                  <a:srgbClr val="FF0000"/>
                </a:solidFill>
              </a:rPr>
              <a:t>biến</a:t>
            </a:r>
            <a:r>
              <a:rPr lang="en-US" sz="3600" b="1" dirty="0">
                <a:solidFill>
                  <a:srgbClr val="FF0000"/>
                </a:solidFill>
              </a:rPr>
              <a:t> 4/3 – 3/4</a:t>
            </a:r>
            <a:endParaRPr lang="en-US" sz="3600" b="1" dirty="0">
              <a:solidFill>
                <a:srgbClr val="FF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par>
                                <p:cTn id="22" presetID="21" presetClass="entr" presetSubtype="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1318</Words>
  <Application>Microsoft Office PowerPoint</Application>
  <PresentationFormat>Custom</PresentationFormat>
  <Paragraphs>158</Paragraphs>
  <Slides>22</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Roboto Condensed Bold Italics</vt:lpstr>
      <vt:lpstr>Arial</vt:lpstr>
      <vt:lpstr>#9Slide07 SFU Blackout</vt:lpstr>
      <vt:lpstr>#9Slide07 Deepika</vt:lpstr>
      <vt:lpstr>Times New Roman</vt:lpstr>
      <vt:lpstr>#9Slide05 Aphrodite Pro Bold</vt:lpstr>
      <vt:lpstr>Fraunces Bold</vt:lpstr>
      <vt:lpstr>Roboto Condensed Bold</vt:lpstr>
      <vt:lpstr>Forte</vt:lpstr>
      <vt:lpstr>#9Slide05 Aphrodite Pro</vt:lpstr>
      <vt:lpstr>Roboto Condensed</vt:lpstr>
      <vt:lpstr>Calibri</vt:lpstr>
      <vt:lpstr>Roboto Condensed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7CD - B7 - Doc 3 - Me va qua</dc:title>
  <dc:creator>Doan Thi. Thanh</dc:creator>
  <cp:lastModifiedBy>Admin</cp:lastModifiedBy>
  <cp:revision>10</cp:revision>
  <dcterms:created xsi:type="dcterms:W3CDTF">2006-08-16T00:00:00Z</dcterms:created>
  <dcterms:modified xsi:type="dcterms:W3CDTF">2023-10-29T01:30:38Z</dcterms:modified>
  <dc:identifier>DAFWl6KKH3M</dc:identifier>
</cp:coreProperties>
</file>