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3" r:id="rId23"/>
    <p:sldId id="277" r:id="rId24"/>
    <p:sldId id="278" r:id="rId25"/>
    <p:sldId id="279" r:id="rId26"/>
    <p:sldId id="280" r:id="rId27"/>
    <p:sldId id="281" r:id="rId28"/>
    <p:sldId id="282" r:id="rId29"/>
  </p:sldIdLst>
  <p:sldSz cx="18288000" cy="10287000"/>
  <p:notesSz cx="6858000" cy="9144000"/>
  <p:embeddedFontLst>
    <p:embeddedFont>
      <p:font typeface="#9Slide05 Lobster" panose="020B0604020202020204" charset="0"/>
      <p:regular r:id="rId30"/>
    </p:embeddedFont>
    <p:embeddedFont>
      <p:font typeface="Fraunces Bold" panose="020B0604020202020204" charset="0"/>
      <p:regular r:id="rId31"/>
    </p:embeddedFont>
    <p:embeddedFont>
      <p:font typeface="Roboto Condensed Bold Italics" panose="020B0604020202020204" charset="0"/>
      <p:regular r:id="rId32"/>
    </p:embeddedFont>
    <p:embeddedFont>
      <p:font typeface="Roboto Condensed Bold" panose="020B0604020202020204" charset="0"/>
      <p:regular r:id="rId33"/>
    </p:embeddedFont>
    <p:embeddedFont>
      <p:font typeface="Roboto Condensed Italics" panose="020B0604020202020204" charset="0"/>
      <p:regular r:id="rId34"/>
    </p:embeddedFont>
    <p:embeddedFont>
      <p:font typeface="Fraunces" panose="020B0604020202020204" charset="0"/>
      <p:regular r:id="rId35"/>
    </p:embeddedFont>
    <p:embeddedFont>
      <p:font typeface="#9Slide05 Motion Picture" panose="020B0604020202020204" charset="0"/>
      <p:regular r:id="rId36"/>
    </p:embeddedFont>
    <p:embeddedFont>
      <p:font typeface="Calibri" panose="020F0502020204030204" pitchFamily="34" charset="0"/>
      <p:regular r:id="rId37"/>
      <p:bold r:id="rId38"/>
      <p:italic r:id="rId39"/>
      <p:boldItalic r:id="rId40"/>
    </p:embeddedFont>
    <p:embeddedFont>
      <p:font typeface="Roboto Condensed" panose="020B0604020202020204" charset="0"/>
      <p:regular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75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42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1.svg"/><Relationship Id="rId4" Type="http://schemas.openxmlformats.org/officeDocument/2006/relationships/image" Target="../media/image21.png"/><Relationship Id="rId9" Type="http://schemas.openxmlformats.org/officeDocument/2006/relationships/image" Target="../media/image29.sv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3.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sv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16.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16.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1.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1.sv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1.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1.sv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sv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1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svg"/><Relationship Id="rId5" Type="http://schemas.openxmlformats.org/officeDocument/2006/relationships/image" Target="../media/image14.png"/><Relationship Id="rId4" Type="http://schemas.openxmlformats.org/officeDocument/2006/relationships/image" Target="../media/image2.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2468158">
            <a:off x="12415658" y="7472470"/>
            <a:ext cx="9916423" cy="9911364"/>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BDEC0"/>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282845">
            <a:off x="16683533" y="-823315"/>
            <a:ext cx="2536748" cy="2190828"/>
          </a:xfrm>
          <a:prstGeom prst="rect">
            <a:avLst/>
          </a:prstGeom>
        </p:spPr>
      </p:pic>
      <p:pic>
        <p:nvPicPr>
          <p:cNvPr id="5" name="Picture 5"/>
          <p:cNvPicPr>
            <a:picLocks noChangeAspect="1"/>
          </p:cNvPicPr>
          <p:nvPr/>
        </p:nvPicPr>
        <p:blipFill>
          <a:blip r:embed="rId4"/>
          <a:srcRect/>
          <a:stretch>
            <a:fillRect/>
          </a:stretch>
        </p:blipFill>
        <p:spPr>
          <a:xfrm rot="-6819199">
            <a:off x="15476468" y="7583661"/>
            <a:ext cx="3794804" cy="3813873"/>
          </a:xfrm>
          <a:prstGeom prst="rect">
            <a:avLst/>
          </a:prstGeom>
        </p:spPr>
      </p:pic>
      <p:pic>
        <p:nvPicPr>
          <p:cNvPr id="6" name="Picture 6"/>
          <p:cNvPicPr>
            <a:picLocks noChangeAspect="1"/>
          </p:cNvPicPr>
          <p:nvPr/>
        </p:nvPicPr>
        <p:blipFill>
          <a:blip r:embed="rId5" cstate="print">
            <a:alphaModFix amt="28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0" y="-1010721"/>
            <a:ext cx="2141143" cy="2565639"/>
          </a:xfrm>
          <a:prstGeom prst="rect">
            <a:avLst/>
          </a:prstGeom>
        </p:spPr>
      </p:pic>
      <p:pic>
        <p:nvPicPr>
          <p:cNvPr id="7" name="Picture 7"/>
          <p:cNvPicPr>
            <a:picLocks noChangeAspect="1"/>
          </p:cNvPicPr>
          <p:nvPr/>
        </p:nvPicPr>
        <p:blipFill>
          <a:blip r:embed="rId5" cstate="print">
            <a:alphaModFix amt="28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809966">
            <a:off x="1583858" y="-1784608"/>
            <a:ext cx="2141143" cy="2565639"/>
          </a:xfrm>
          <a:prstGeom prst="rect">
            <a:avLst/>
          </a:prstGeom>
        </p:spPr>
      </p:pic>
      <p:pic>
        <p:nvPicPr>
          <p:cNvPr id="8" name="Picture 8"/>
          <p:cNvPicPr>
            <a:picLocks noChangeAspect="1"/>
          </p:cNvPicPr>
          <p:nvPr/>
        </p:nvPicPr>
        <p:blipFill>
          <a:blip r:embed="rId7"/>
          <a:srcRect/>
          <a:stretch>
            <a:fillRect/>
          </a:stretch>
        </p:blipFill>
        <p:spPr>
          <a:xfrm>
            <a:off x="1028700" y="2057400"/>
            <a:ext cx="3271266" cy="8229600"/>
          </a:xfrm>
          <a:prstGeom prst="rect">
            <a:avLst/>
          </a:prstGeom>
        </p:spPr>
      </p:pic>
      <p:pic>
        <p:nvPicPr>
          <p:cNvPr id="9" name="Picture 9"/>
          <p:cNvPicPr>
            <a:picLocks noChangeAspect="1"/>
          </p:cNvPicPr>
          <p:nvPr/>
        </p:nvPicPr>
        <p:blipFill>
          <a:blip r:embed="rId8">
            <a:alphaModFix amt="49000"/>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299966" y="1311896"/>
            <a:ext cx="11165463" cy="8178702"/>
          </a:xfrm>
          <a:prstGeom prst="rect">
            <a:avLst/>
          </a:prstGeom>
        </p:spPr>
      </p:pic>
      <p:sp>
        <p:nvSpPr>
          <p:cNvPr id="10" name="TextBox 10"/>
          <p:cNvSpPr txBox="1"/>
          <p:nvPr/>
        </p:nvSpPr>
        <p:spPr>
          <a:xfrm>
            <a:off x="5638292" y="3806181"/>
            <a:ext cx="8488812" cy="3181350"/>
          </a:xfrm>
          <a:prstGeom prst="rect">
            <a:avLst/>
          </a:prstGeom>
        </p:spPr>
        <p:txBody>
          <a:bodyPr lIns="0" tIns="0" rIns="0" bIns="0" rtlCol="0" anchor="t">
            <a:spAutoFit/>
          </a:bodyPr>
          <a:lstStyle/>
          <a:p>
            <a:pPr algn="ctr">
              <a:lnSpc>
                <a:spcPts val="6299"/>
              </a:lnSpc>
              <a:spcBef>
                <a:spcPct val="0"/>
              </a:spcBef>
            </a:pPr>
            <a:r>
              <a:rPr lang="en-US" sz="4500" spc="40">
                <a:solidFill>
                  <a:srgbClr val="000000"/>
                </a:solidFill>
                <a:latin typeface="Roboto Condensed Bold"/>
              </a:rPr>
              <a:t>(?) Trong suy nghĩ của em, khi nào chúng ta có thể trở thành một người trưởng thành? Khi đó, em mong muốn được làm điều gì nhất?</a:t>
            </a:r>
          </a:p>
        </p:txBody>
      </p:sp>
      <p:sp>
        <p:nvSpPr>
          <p:cNvPr id="11" name="TextBox 11"/>
          <p:cNvSpPr txBox="1"/>
          <p:nvPr/>
        </p:nvSpPr>
        <p:spPr>
          <a:xfrm>
            <a:off x="3997436" y="26021"/>
            <a:ext cx="10471329" cy="1285875"/>
          </a:xfrm>
          <a:prstGeom prst="rect">
            <a:avLst/>
          </a:prstGeom>
        </p:spPr>
        <p:txBody>
          <a:bodyPr lIns="0" tIns="0" rIns="0" bIns="0" rtlCol="0" anchor="t">
            <a:spAutoFit/>
          </a:bodyPr>
          <a:lstStyle/>
          <a:p>
            <a:pPr algn="ctr">
              <a:lnSpc>
                <a:spcPts val="10500"/>
              </a:lnSpc>
            </a:pPr>
            <a:r>
              <a:rPr lang="en-US" sz="7500" spc="67">
                <a:solidFill>
                  <a:srgbClr val="135810"/>
                </a:solidFill>
                <a:latin typeface="Fraunces Bold"/>
              </a:rPr>
              <a:t>I. KHỞI ĐỘNG</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2819400" y="5905500"/>
            <a:ext cx="1603184" cy="1539056"/>
          </a:xfrm>
          <a:prstGeom prst="rect">
            <a:avLst/>
          </a:prstGeom>
        </p:spPr>
      </p:pic>
      <p:sp>
        <p:nvSpPr>
          <p:cNvPr id="8" name="TextBox 8"/>
          <p:cNvSpPr txBox="1"/>
          <p:nvPr/>
        </p:nvSpPr>
        <p:spPr>
          <a:xfrm>
            <a:off x="3683232" y="1460907"/>
            <a:ext cx="11367574" cy="1749425"/>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4. Nghĩa của từ “ngỡ ngàng” trong bài thơ trên là gì?</a:t>
            </a:r>
          </a:p>
        </p:txBody>
      </p:sp>
      <p:sp>
        <p:nvSpPr>
          <p:cNvPr id="9" name="TextBox 9"/>
          <p:cNvSpPr txBox="1"/>
          <p:nvPr/>
        </p:nvSpPr>
        <p:spPr>
          <a:xfrm>
            <a:off x="3137027" y="4715983"/>
            <a:ext cx="14122273" cy="4044907"/>
          </a:xfrm>
          <a:prstGeom prst="rect">
            <a:avLst/>
          </a:prstGeom>
        </p:spPr>
        <p:txBody>
          <a:bodyPr lIns="0" tIns="0" rIns="0" bIns="0" rtlCol="0" anchor="t">
            <a:spAutoFit/>
          </a:bodyPr>
          <a:lstStyle/>
          <a:p>
            <a:pPr>
              <a:lnSpc>
                <a:spcPts val="6402"/>
              </a:lnSpc>
              <a:spcBef>
                <a:spcPct val="0"/>
              </a:spcBef>
            </a:pPr>
            <a:r>
              <a:rPr lang="en-US" sz="4573" spc="41">
                <a:solidFill>
                  <a:srgbClr val="000000"/>
                </a:solidFill>
                <a:latin typeface="Roboto Condensed"/>
              </a:rPr>
              <a:t>A. Không tin vào những gì mình nhìn thấy, nghe thấy lần đầu tiên</a:t>
            </a:r>
          </a:p>
          <a:p>
            <a:pPr>
              <a:lnSpc>
                <a:spcPts val="6402"/>
              </a:lnSpc>
              <a:spcBef>
                <a:spcPct val="0"/>
              </a:spcBef>
            </a:pPr>
            <a:r>
              <a:rPr lang="en-US" sz="4573" spc="41">
                <a:solidFill>
                  <a:srgbClr val="000000"/>
                </a:solidFill>
                <a:latin typeface="Roboto Condensed"/>
              </a:rPr>
              <a:t>B. Hết sức ngạc nhiên trước những điều mới lạ</a:t>
            </a:r>
          </a:p>
          <a:p>
            <a:pPr>
              <a:lnSpc>
                <a:spcPts val="6402"/>
              </a:lnSpc>
              <a:spcBef>
                <a:spcPct val="0"/>
              </a:spcBef>
            </a:pPr>
            <a:r>
              <a:rPr lang="en-US" sz="4573" spc="41">
                <a:solidFill>
                  <a:srgbClr val="000000"/>
                </a:solidFill>
                <a:latin typeface="Roboto Condensed"/>
              </a:rPr>
              <a:t>C. Tỏ ra ngại, không dám làm việc gì</a:t>
            </a:r>
          </a:p>
          <a:p>
            <a:pPr>
              <a:lnSpc>
                <a:spcPts val="6402"/>
              </a:lnSpc>
              <a:spcBef>
                <a:spcPct val="0"/>
              </a:spcBef>
            </a:pPr>
            <a:r>
              <a:rPr lang="en-US" sz="4573" spc="41">
                <a:solidFill>
                  <a:srgbClr val="000000"/>
                </a:solidFill>
                <a:latin typeface="Roboto Condensed"/>
              </a:rPr>
              <a:t>D. Mất cảm giác do bị tác động đột ngột và quá mạnh</a:t>
            </a:r>
          </a:p>
        </p:txBody>
      </p:sp>
      <p:pic>
        <p:nvPicPr>
          <p:cNvPr id="10" name="10 Second Countdown - After Effects">
            <a:hlinkClick r:id="" action="ppaction://media"/>
            <a:extLst>
              <a:ext uri="{FF2B5EF4-FFF2-40B4-BE49-F238E27FC236}">
                <a16:creationId xmlns:a16="http://schemas.microsoft.com/office/drawing/2014/main" id="{55022323-68CB-9458-ACE1-953C2C7DA78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2573000" y="9410700"/>
            <a:ext cx="4343400" cy="24412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4038600" y="5143500"/>
            <a:ext cx="1603184" cy="1539056"/>
          </a:xfrm>
          <a:prstGeom prst="rect">
            <a:avLst/>
          </a:prstGeom>
        </p:spPr>
      </p:pic>
      <p:sp>
        <p:nvSpPr>
          <p:cNvPr id="8" name="TextBox 8"/>
          <p:cNvSpPr txBox="1"/>
          <p:nvPr/>
        </p:nvSpPr>
        <p:spPr>
          <a:xfrm>
            <a:off x="3683232" y="1460907"/>
            <a:ext cx="11367574" cy="1749425"/>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5. Theo tác giả, khi con xuống núi, mỗi lần “vấp”, con sẽ nhớ tới ai?</a:t>
            </a:r>
          </a:p>
        </p:txBody>
      </p:sp>
      <p:sp>
        <p:nvSpPr>
          <p:cNvPr id="9" name="TextBox 9"/>
          <p:cNvSpPr txBox="1"/>
          <p:nvPr/>
        </p:nvSpPr>
        <p:spPr>
          <a:xfrm>
            <a:off x="4492905" y="4277023"/>
            <a:ext cx="6861647" cy="5098788"/>
          </a:xfrm>
          <a:prstGeom prst="rect">
            <a:avLst/>
          </a:prstGeom>
        </p:spPr>
        <p:txBody>
          <a:bodyPr lIns="0" tIns="0" rIns="0" bIns="0" rtlCol="0" anchor="t">
            <a:spAutoFit/>
          </a:bodyPr>
          <a:lstStyle/>
          <a:p>
            <a:pPr>
              <a:lnSpc>
                <a:spcPts val="8080"/>
              </a:lnSpc>
              <a:spcBef>
                <a:spcPct val="0"/>
              </a:spcBef>
            </a:pPr>
            <a:r>
              <a:rPr lang="en-US" sz="5771" spc="51">
                <a:solidFill>
                  <a:srgbClr val="000000"/>
                </a:solidFill>
                <a:latin typeface="Roboto Condensed"/>
              </a:rPr>
              <a:t>A. Người bố</a:t>
            </a:r>
          </a:p>
          <a:p>
            <a:pPr>
              <a:lnSpc>
                <a:spcPts val="8080"/>
              </a:lnSpc>
              <a:spcBef>
                <a:spcPct val="0"/>
              </a:spcBef>
            </a:pPr>
            <a:r>
              <a:rPr lang="en-US" sz="5771" spc="51">
                <a:solidFill>
                  <a:srgbClr val="000000"/>
                </a:solidFill>
                <a:latin typeface="Roboto Condensed"/>
              </a:rPr>
              <a:t>B. Người thầy</a:t>
            </a:r>
          </a:p>
          <a:p>
            <a:pPr>
              <a:lnSpc>
                <a:spcPts val="8080"/>
              </a:lnSpc>
              <a:spcBef>
                <a:spcPct val="0"/>
              </a:spcBef>
            </a:pPr>
            <a:r>
              <a:rPr lang="en-US" sz="5771" spc="51">
                <a:solidFill>
                  <a:srgbClr val="000000"/>
                </a:solidFill>
                <a:latin typeface="Roboto Condensed"/>
              </a:rPr>
              <a:t>C. Người mẹ</a:t>
            </a:r>
          </a:p>
          <a:p>
            <a:pPr>
              <a:lnSpc>
                <a:spcPts val="8080"/>
              </a:lnSpc>
              <a:spcBef>
                <a:spcPct val="0"/>
              </a:spcBef>
            </a:pPr>
            <a:r>
              <a:rPr lang="en-US" sz="5771" spc="51">
                <a:solidFill>
                  <a:srgbClr val="000000"/>
                </a:solidFill>
                <a:latin typeface="Roboto Condensed"/>
              </a:rPr>
              <a:t>D. Mọi người</a:t>
            </a:r>
          </a:p>
          <a:p>
            <a:pPr>
              <a:lnSpc>
                <a:spcPts val="8080"/>
              </a:lnSpc>
              <a:spcBef>
                <a:spcPct val="0"/>
              </a:spcBef>
            </a:pPr>
            <a:endParaRPr lang="en-US" sz="5771" spc="51">
              <a:solidFill>
                <a:srgbClr val="000000"/>
              </a:solidFill>
              <a:latin typeface="Roboto Condensed"/>
            </a:endParaRPr>
          </a:p>
        </p:txBody>
      </p:sp>
      <p:pic>
        <p:nvPicPr>
          <p:cNvPr id="10" name="10 Second Countdown - After Effects">
            <a:hlinkClick r:id="" action="ppaction://media"/>
            <a:extLst>
              <a:ext uri="{FF2B5EF4-FFF2-40B4-BE49-F238E27FC236}">
                <a16:creationId xmlns:a16="http://schemas.microsoft.com/office/drawing/2014/main" id="{22385198-AC24-0FD2-98D0-C575EECAD995}"/>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15600" y="6591300"/>
            <a:ext cx="54229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4191000" y="5753100"/>
            <a:ext cx="1603184" cy="1539056"/>
          </a:xfrm>
          <a:prstGeom prst="rect">
            <a:avLst/>
          </a:prstGeom>
        </p:spPr>
      </p:pic>
      <p:sp>
        <p:nvSpPr>
          <p:cNvPr id="8" name="TextBox 8"/>
          <p:cNvSpPr txBox="1"/>
          <p:nvPr/>
        </p:nvSpPr>
        <p:spPr>
          <a:xfrm>
            <a:off x="3683232" y="1460907"/>
            <a:ext cx="11367574" cy="1749425"/>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6. Theo tác giả, đâu là hành trang quan trọng nhất của người con khi xuống núi?</a:t>
            </a:r>
          </a:p>
        </p:txBody>
      </p:sp>
      <p:sp>
        <p:nvSpPr>
          <p:cNvPr id="9" name="TextBox 9"/>
          <p:cNvSpPr txBox="1"/>
          <p:nvPr/>
        </p:nvSpPr>
        <p:spPr>
          <a:xfrm>
            <a:off x="4492905" y="4297370"/>
            <a:ext cx="12364315" cy="4482465"/>
          </a:xfrm>
          <a:prstGeom prst="rect">
            <a:avLst/>
          </a:prstGeom>
        </p:spPr>
        <p:txBody>
          <a:bodyPr lIns="0" tIns="0" rIns="0" bIns="0" rtlCol="0" anchor="t">
            <a:spAutoFit/>
          </a:bodyPr>
          <a:lstStyle/>
          <a:p>
            <a:pPr>
              <a:lnSpc>
                <a:spcPts val="7155"/>
              </a:lnSpc>
            </a:pPr>
            <a:r>
              <a:rPr lang="en-US" sz="4500" spc="40">
                <a:solidFill>
                  <a:srgbClr val="000000"/>
                </a:solidFill>
                <a:latin typeface="Roboto Condensed"/>
              </a:rPr>
              <a:t>A. Cán rìu, lưỡi hái bố mẹ cho</a:t>
            </a:r>
          </a:p>
          <a:p>
            <a:pPr>
              <a:lnSpc>
                <a:spcPts val="7155"/>
              </a:lnSpc>
            </a:pPr>
            <a:r>
              <a:rPr lang="en-US" sz="4500" spc="40">
                <a:solidFill>
                  <a:srgbClr val="000000"/>
                </a:solidFill>
                <a:latin typeface="Roboto Condensed"/>
              </a:rPr>
              <a:t>B. Mo cơm, tay nải mà bố mẹ chuẩn bị</a:t>
            </a:r>
          </a:p>
          <a:p>
            <a:pPr>
              <a:lnSpc>
                <a:spcPts val="7155"/>
              </a:lnSpc>
            </a:pPr>
            <a:r>
              <a:rPr lang="en-US" sz="4500" spc="40">
                <a:solidFill>
                  <a:srgbClr val="000000"/>
                </a:solidFill>
                <a:latin typeface="Roboto Condensed"/>
              </a:rPr>
              <a:t>C. Ngọn lửa hồng trong tim do thầy giáo thắp lên</a:t>
            </a:r>
          </a:p>
          <a:p>
            <a:pPr>
              <a:lnSpc>
                <a:spcPts val="7155"/>
              </a:lnSpc>
            </a:pPr>
            <a:r>
              <a:rPr lang="en-US" sz="4500" spc="40">
                <a:solidFill>
                  <a:srgbClr val="000000"/>
                </a:solidFill>
                <a:latin typeface="Roboto Condensed"/>
              </a:rPr>
              <a:t>D. Chiếc gậy, tay nải của người con</a:t>
            </a:r>
          </a:p>
          <a:p>
            <a:pPr>
              <a:lnSpc>
                <a:spcPts val="7155"/>
              </a:lnSpc>
            </a:pPr>
            <a:endParaRPr lang="en-US" sz="4500" spc="40">
              <a:solidFill>
                <a:srgbClr val="000000"/>
              </a:solidFill>
              <a:latin typeface="Roboto Condensed"/>
            </a:endParaRPr>
          </a:p>
        </p:txBody>
      </p:sp>
      <p:pic>
        <p:nvPicPr>
          <p:cNvPr id="10" name="10 Second Countdown - After Effects">
            <a:hlinkClick r:id="" action="ppaction://media"/>
            <a:extLst>
              <a:ext uri="{FF2B5EF4-FFF2-40B4-BE49-F238E27FC236}">
                <a16:creationId xmlns:a16="http://schemas.microsoft.com/office/drawing/2014/main" id="{0410B3E8-4DA4-78C4-B578-46A3D3E3A08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582400" y="8572500"/>
            <a:ext cx="54229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3733800" y="5829300"/>
            <a:ext cx="1603184" cy="1539056"/>
          </a:xfrm>
          <a:prstGeom prst="rect">
            <a:avLst/>
          </a:prstGeom>
        </p:spPr>
      </p:pic>
      <p:sp>
        <p:nvSpPr>
          <p:cNvPr id="8" name="TextBox 8"/>
          <p:cNvSpPr txBox="1"/>
          <p:nvPr/>
        </p:nvSpPr>
        <p:spPr>
          <a:xfrm>
            <a:off x="3802848" y="1017994"/>
            <a:ext cx="11367574" cy="2635250"/>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7. Phương án nào dưới đây liệt kê đúng và đủ các biện pháp tu từ được sử dụng trong khổ thơ thứ năm?</a:t>
            </a:r>
          </a:p>
        </p:txBody>
      </p:sp>
      <p:sp>
        <p:nvSpPr>
          <p:cNvPr id="9" name="TextBox 9"/>
          <p:cNvSpPr txBox="1"/>
          <p:nvPr/>
        </p:nvSpPr>
        <p:spPr>
          <a:xfrm>
            <a:off x="3497569" y="4159512"/>
            <a:ext cx="12766395" cy="5098788"/>
          </a:xfrm>
          <a:prstGeom prst="rect">
            <a:avLst/>
          </a:prstGeom>
        </p:spPr>
        <p:txBody>
          <a:bodyPr lIns="0" tIns="0" rIns="0" bIns="0" rtlCol="0" anchor="t">
            <a:spAutoFit/>
          </a:bodyPr>
          <a:lstStyle/>
          <a:p>
            <a:pPr marL="623061" lvl="1">
              <a:lnSpc>
                <a:spcPts val="8080"/>
              </a:lnSpc>
              <a:spcBef>
                <a:spcPct val="0"/>
              </a:spcBef>
            </a:pPr>
            <a:r>
              <a:rPr lang="en-US" sz="5771" spc="51">
                <a:solidFill>
                  <a:srgbClr val="000000"/>
                </a:solidFill>
                <a:latin typeface="Roboto Condensed"/>
              </a:rPr>
              <a:t>A. So sánh, liệt kê, ẩn dụ, điệp ngữ</a:t>
            </a:r>
          </a:p>
          <a:p>
            <a:pPr marL="623061" lvl="1">
              <a:lnSpc>
                <a:spcPts val="8080"/>
              </a:lnSpc>
              <a:spcBef>
                <a:spcPct val="0"/>
              </a:spcBef>
            </a:pPr>
            <a:r>
              <a:rPr lang="en-US" sz="5771" spc="51">
                <a:solidFill>
                  <a:srgbClr val="000000"/>
                </a:solidFill>
                <a:latin typeface="Roboto Condensed"/>
              </a:rPr>
              <a:t>B. So sánh, tương phản, ẩn dụ, điệp ngữ</a:t>
            </a:r>
          </a:p>
          <a:p>
            <a:pPr marL="623061" lvl="1">
              <a:lnSpc>
                <a:spcPts val="8080"/>
              </a:lnSpc>
              <a:spcBef>
                <a:spcPct val="0"/>
              </a:spcBef>
            </a:pPr>
            <a:r>
              <a:rPr lang="en-US" sz="5771" spc="51">
                <a:solidFill>
                  <a:srgbClr val="000000"/>
                </a:solidFill>
                <a:latin typeface="Roboto Condensed"/>
              </a:rPr>
              <a:t>C. Liệt kê, điệp ngữ, ẩn dụ, nhân hóa</a:t>
            </a:r>
          </a:p>
          <a:p>
            <a:pPr marL="623061" lvl="1">
              <a:lnSpc>
                <a:spcPts val="8080"/>
              </a:lnSpc>
              <a:spcBef>
                <a:spcPct val="0"/>
              </a:spcBef>
            </a:pPr>
            <a:r>
              <a:rPr lang="en-US" sz="5771" spc="51">
                <a:solidFill>
                  <a:srgbClr val="000000"/>
                </a:solidFill>
                <a:latin typeface="Roboto Condensed"/>
              </a:rPr>
              <a:t>D. Ẩn dụ, hoán dụ, nhân hóa, so sánh</a:t>
            </a:r>
          </a:p>
          <a:p>
            <a:pPr>
              <a:lnSpc>
                <a:spcPts val="8080"/>
              </a:lnSpc>
              <a:spcBef>
                <a:spcPct val="0"/>
              </a:spcBef>
            </a:pPr>
            <a:endParaRPr lang="en-US" sz="5771" spc="51">
              <a:solidFill>
                <a:srgbClr val="000000"/>
              </a:solidFill>
              <a:latin typeface="Roboto Condensed"/>
            </a:endParaRPr>
          </a:p>
        </p:txBody>
      </p:sp>
      <p:pic>
        <p:nvPicPr>
          <p:cNvPr id="10" name="10 Second Countdown - After Effects">
            <a:hlinkClick r:id="" action="ppaction://media"/>
            <a:extLst>
              <a:ext uri="{FF2B5EF4-FFF2-40B4-BE49-F238E27FC236}">
                <a16:creationId xmlns:a16="http://schemas.microsoft.com/office/drawing/2014/main" id="{F063ED7F-9EA0-4C67-CB4D-D176F5C705D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1658600" y="8877300"/>
            <a:ext cx="54229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3048000" y="6743700"/>
            <a:ext cx="1603184" cy="1539056"/>
          </a:xfrm>
          <a:prstGeom prst="rect">
            <a:avLst/>
          </a:prstGeom>
        </p:spPr>
      </p:pic>
      <p:sp>
        <p:nvSpPr>
          <p:cNvPr id="8" name="TextBox 8"/>
          <p:cNvSpPr txBox="1"/>
          <p:nvPr/>
        </p:nvSpPr>
        <p:spPr>
          <a:xfrm>
            <a:off x="3802848" y="1017994"/>
            <a:ext cx="11367574" cy="1749425"/>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8. Người con trong bài thơ được căn dặn điều gì?</a:t>
            </a:r>
          </a:p>
        </p:txBody>
      </p:sp>
      <p:sp>
        <p:nvSpPr>
          <p:cNvPr id="9" name="TextBox 9"/>
          <p:cNvSpPr txBox="1"/>
          <p:nvPr/>
        </p:nvSpPr>
        <p:spPr>
          <a:xfrm>
            <a:off x="3497569" y="4159512"/>
            <a:ext cx="12766395" cy="6125006"/>
          </a:xfrm>
          <a:prstGeom prst="rect">
            <a:avLst/>
          </a:prstGeom>
        </p:spPr>
        <p:txBody>
          <a:bodyPr lIns="0" tIns="0" rIns="0" bIns="0" rtlCol="0" anchor="t">
            <a:spAutoFit/>
          </a:bodyPr>
          <a:lstStyle/>
          <a:p>
            <a:pPr>
              <a:lnSpc>
                <a:spcPts val="8080"/>
              </a:lnSpc>
            </a:pPr>
            <a:r>
              <a:rPr lang="en-US" sz="5771" spc="51">
                <a:solidFill>
                  <a:srgbClr val="000000"/>
                </a:solidFill>
                <a:latin typeface="Roboto Condensed"/>
              </a:rPr>
              <a:t>A. Chăm chỉ học hành để có tương lai tươi sáng</a:t>
            </a:r>
          </a:p>
          <a:p>
            <a:pPr>
              <a:lnSpc>
                <a:spcPts val="8080"/>
              </a:lnSpc>
            </a:pPr>
            <a:r>
              <a:rPr lang="en-US" sz="5771" spc="51">
                <a:solidFill>
                  <a:srgbClr val="000000"/>
                </a:solidFill>
                <a:latin typeface="Roboto Condensed"/>
              </a:rPr>
              <a:t>B. Cần tin tưởng vào bản thân mình</a:t>
            </a:r>
          </a:p>
          <a:p>
            <a:pPr>
              <a:lnSpc>
                <a:spcPts val="8080"/>
              </a:lnSpc>
            </a:pPr>
            <a:r>
              <a:rPr lang="en-US" sz="5771" spc="51">
                <a:solidFill>
                  <a:srgbClr val="000000"/>
                </a:solidFill>
                <a:latin typeface="Roboto Condensed"/>
              </a:rPr>
              <a:t>C. Đừng quên mạch đá cội nguồn</a:t>
            </a:r>
          </a:p>
          <a:p>
            <a:pPr>
              <a:lnSpc>
                <a:spcPts val="8080"/>
              </a:lnSpc>
            </a:pPr>
            <a:r>
              <a:rPr lang="en-US" sz="5771" spc="51">
                <a:solidFill>
                  <a:srgbClr val="000000"/>
                </a:solidFill>
                <a:latin typeface="Roboto Condensed"/>
              </a:rPr>
              <a:t>D. Hãy chảy như suối về với biển</a:t>
            </a:r>
          </a:p>
          <a:p>
            <a:pPr>
              <a:lnSpc>
                <a:spcPts val="8080"/>
              </a:lnSpc>
              <a:spcBef>
                <a:spcPct val="0"/>
              </a:spcBef>
            </a:pPr>
            <a:endParaRPr lang="en-US" sz="5771" spc="51">
              <a:solidFill>
                <a:srgbClr val="000000"/>
              </a:solidFill>
              <a:latin typeface="Roboto Condensed"/>
            </a:endParaRPr>
          </a:p>
        </p:txBody>
      </p:sp>
      <p:pic>
        <p:nvPicPr>
          <p:cNvPr id="10" name="10 Second Countdown - After Effects">
            <a:hlinkClick r:id="" action="ppaction://media"/>
            <a:extLst>
              <a:ext uri="{FF2B5EF4-FFF2-40B4-BE49-F238E27FC236}">
                <a16:creationId xmlns:a16="http://schemas.microsoft.com/office/drawing/2014/main" id="{6B5BFFE3-8D41-35F4-258A-449174014AD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4173200" y="7581900"/>
            <a:ext cx="3822700" cy="21485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2"/>
          <a:srcRect/>
          <a:stretch>
            <a:fillRect/>
          </a:stretch>
        </p:blipFill>
        <p:spPr>
          <a:xfrm rot="-6819199">
            <a:off x="-4151736" y="7287180"/>
            <a:ext cx="5969642" cy="5999640"/>
          </a:xfrm>
          <a:prstGeom prst="rect">
            <a:avLst/>
          </a:prstGeom>
        </p:spPr>
      </p:pic>
      <p:pic>
        <p:nvPicPr>
          <p:cNvPr id="5" name="Picture 5"/>
          <p:cNvPicPr>
            <a:picLocks noChangeAspect="1"/>
          </p:cNvPicPr>
          <p:nvPr/>
        </p:nvPicPr>
        <p:blipFill>
          <a:blip r:embed="rId3"/>
          <a:srcRect/>
          <a:stretch>
            <a:fillRect/>
          </a:stretch>
        </p:blipFill>
        <p:spPr>
          <a:xfrm>
            <a:off x="15743875" y="387540"/>
            <a:ext cx="2226689" cy="2356285"/>
          </a:xfrm>
          <a:prstGeom prst="rect">
            <a:avLst/>
          </a:prstGeom>
        </p:spPr>
      </p:pic>
      <p:graphicFrame>
        <p:nvGraphicFramePr>
          <p:cNvPr id="6" name="Table 6"/>
          <p:cNvGraphicFramePr>
            <a:graphicFrameLocks noGrp="1"/>
          </p:cNvGraphicFramePr>
          <p:nvPr>
            <p:extLst>
              <p:ext uri="{D42A27DB-BD31-4B8C-83A1-F6EECF244321}">
                <p14:modId xmlns:p14="http://schemas.microsoft.com/office/powerpoint/2010/main" val="3924853401"/>
              </p:ext>
            </p:extLst>
          </p:nvPr>
        </p:nvGraphicFramePr>
        <p:xfrm>
          <a:off x="2057400" y="2247900"/>
          <a:ext cx="14685521" cy="9228727"/>
        </p:xfrm>
        <a:graphic>
          <a:graphicData uri="http://schemas.openxmlformats.org/drawingml/2006/table">
            <a:tbl>
              <a:tblPr/>
              <a:tblGrid>
                <a:gridCol w="1777661">
                  <a:extLst>
                    <a:ext uri="{9D8B030D-6E8A-4147-A177-3AD203B41FA5}">
                      <a16:colId xmlns:a16="http://schemas.microsoft.com/office/drawing/2014/main" val="20000"/>
                    </a:ext>
                  </a:extLst>
                </a:gridCol>
                <a:gridCol w="4925843">
                  <a:extLst>
                    <a:ext uri="{9D8B030D-6E8A-4147-A177-3AD203B41FA5}">
                      <a16:colId xmlns:a16="http://schemas.microsoft.com/office/drawing/2014/main" val="20001"/>
                    </a:ext>
                  </a:extLst>
                </a:gridCol>
                <a:gridCol w="7982017">
                  <a:extLst>
                    <a:ext uri="{9D8B030D-6E8A-4147-A177-3AD203B41FA5}">
                      <a16:colId xmlns:a16="http://schemas.microsoft.com/office/drawing/2014/main" val="20002"/>
                    </a:ext>
                  </a:extLst>
                </a:gridCol>
              </a:tblGrid>
              <a:tr h="1288612">
                <a:tc gridSpan="2">
                  <a:txBody>
                    <a:bodyPr/>
                    <a:lstStyle/>
                    <a:p>
                      <a:pPr algn="ctr">
                        <a:lnSpc>
                          <a:spcPts val="4900"/>
                        </a:lnSpc>
                        <a:defRPr/>
                      </a:pPr>
                      <a:r>
                        <a:rPr lang="en-US" sz="3500" b="1">
                          <a:solidFill>
                            <a:srgbClr val="000000"/>
                          </a:solidFill>
                          <a:latin typeface="Roboto Condensed"/>
                        </a:rPr>
                        <a:t>Tiêu chí</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ctr">
                        <a:lnSpc>
                          <a:spcPts val="4900"/>
                        </a:lnSpc>
                        <a:defRPr/>
                      </a:pPr>
                      <a:r>
                        <a:rPr lang="en-US" sz="3500">
                          <a:solidFill>
                            <a:srgbClr val="000000"/>
                          </a:solidFill>
                          <a:latin typeface="Roboto Condensed"/>
                        </a:rPr>
                        <a:t>Tiêu chí</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b="1">
                          <a:solidFill>
                            <a:srgbClr val="000000"/>
                          </a:solidFill>
                          <a:latin typeface="Roboto Condensed"/>
                        </a:rPr>
                        <a:t>Biểu hiện trong bài </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790355">
                <a:tc rowSpan="2">
                  <a:txBody>
                    <a:bodyPr/>
                    <a:lstStyle/>
                    <a:p>
                      <a:pPr algn="ctr">
                        <a:lnSpc>
                          <a:spcPts val="4900"/>
                        </a:lnSpc>
                        <a:defRPr/>
                      </a:pPr>
                      <a:r>
                        <a:rPr lang="en-US" sz="3500" b="1">
                          <a:solidFill>
                            <a:srgbClr val="000000"/>
                          </a:solidFill>
                          <a:latin typeface="Roboto Condensed"/>
                        </a:rPr>
                        <a:t>Số câu, số chữ</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ts val="4900"/>
                        </a:lnSpc>
                        <a:defRPr/>
                      </a:pPr>
                      <a:r>
                        <a:rPr lang="en-US" sz="3500" b="1">
                          <a:solidFill>
                            <a:srgbClr val="000000"/>
                          </a:solidFill>
                          <a:latin typeface="Roboto Condensed"/>
                        </a:rPr>
                        <a:t>Số dòng thơ trong một khổ</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ts val="4900"/>
                        </a:lnSpc>
                        <a:defRPr/>
                      </a:pPr>
                      <a:r>
                        <a:rPr lang="en-US" sz="3500">
                          <a:solidFill>
                            <a:srgbClr val="000000"/>
                          </a:solidFill>
                          <a:latin typeface="Roboto Condensed"/>
                        </a:rPr>
                        <a:t>Không hạn định</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70449">
                <a:tc vMerge="1">
                  <a:txBody>
                    <a:bodyPr/>
                    <a:lstStyle/>
                    <a:p>
                      <a:pPr algn="ctr">
                        <a:lnSpc>
                          <a:spcPts val="4900"/>
                        </a:lnSpc>
                        <a:defRPr/>
                      </a:pPr>
                      <a:r>
                        <a:rPr lang="en-US" sz="3500">
                          <a:solidFill>
                            <a:srgbClr val="000000"/>
                          </a:solidFill>
                          <a:latin typeface="Roboto Condensed"/>
                        </a:rPr>
                        <a:t>Số câu, số chữ</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b="1">
                          <a:solidFill>
                            <a:srgbClr val="000000"/>
                          </a:solidFill>
                          <a:latin typeface="Roboto Condensed"/>
                        </a:rPr>
                        <a:t>Số chữ trong một dòng</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a:lnSpc>
                          <a:spcPts val="4900"/>
                        </a:lnSpc>
                        <a:defRPr/>
                      </a:pPr>
                      <a:r>
                        <a:rPr lang="en-US" sz="3500">
                          <a:solidFill>
                            <a:srgbClr val="000000"/>
                          </a:solidFill>
                          <a:latin typeface="Roboto Condensed"/>
                        </a:rPr>
                        <a:t>Tự do</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790355">
                <a:tc gridSpan="2">
                  <a:txBody>
                    <a:bodyPr/>
                    <a:lstStyle/>
                    <a:p>
                      <a:pPr algn="ctr">
                        <a:lnSpc>
                          <a:spcPts val="4900"/>
                        </a:lnSpc>
                        <a:defRPr/>
                      </a:pPr>
                      <a:r>
                        <a:rPr lang="en-US" sz="3500" b="1">
                          <a:solidFill>
                            <a:srgbClr val="000000"/>
                          </a:solidFill>
                          <a:latin typeface="Roboto Condensed"/>
                        </a:rPr>
                        <a:t>Gieo vần</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ctr">
                        <a:lnSpc>
                          <a:spcPts val="4900"/>
                        </a:lnSpc>
                        <a:defRPr/>
                      </a:pPr>
                      <a:r>
                        <a:rPr lang="en-US" sz="3500">
                          <a:solidFill>
                            <a:srgbClr val="000000"/>
                          </a:solidFill>
                          <a:latin typeface="Roboto Condensed"/>
                        </a:rPr>
                        <a:t>Gieo vần</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Hỗn hợp</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90355">
                <a:tc gridSpan="2">
                  <a:txBody>
                    <a:bodyPr/>
                    <a:lstStyle/>
                    <a:p>
                      <a:pPr algn="ctr">
                        <a:lnSpc>
                          <a:spcPts val="4900"/>
                        </a:lnSpc>
                        <a:defRPr/>
                      </a:pPr>
                      <a:r>
                        <a:rPr lang="en-US" sz="3500" b="1">
                          <a:solidFill>
                            <a:srgbClr val="000000"/>
                          </a:solidFill>
                          <a:latin typeface="Roboto Condensed"/>
                        </a:rPr>
                        <a:t>Ngắt nhịp</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ctr">
                        <a:lnSpc>
                          <a:spcPts val="4900"/>
                        </a:lnSpc>
                        <a:defRPr/>
                      </a:pPr>
                      <a:r>
                        <a:rPr lang="en-US" sz="3500">
                          <a:solidFill>
                            <a:srgbClr val="000000"/>
                          </a:solidFill>
                          <a:latin typeface="Roboto Condensed"/>
                        </a:rPr>
                        <a:t>Ngắt nhịp</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Linh hoạt</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89844">
                <a:tc gridSpan="2">
                  <a:txBody>
                    <a:bodyPr/>
                    <a:lstStyle/>
                    <a:p>
                      <a:pPr algn="ctr">
                        <a:lnSpc>
                          <a:spcPts val="4900"/>
                        </a:lnSpc>
                        <a:defRPr/>
                      </a:pPr>
                      <a:r>
                        <a:rPr lang="en-US" sz="3500" b="1">
                          <a:solidFill>
                            <a:srgbClr val="000000"/>
                          </a:solidFill>
                          <a:latin typeface="Roboto Condensed"/>
                        </a:rPr>
                        <a:t>Đối tượng trữ tình</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ctr">
                        <a:lnSpc>
                          <a:spcPts val="4900"/>
                        </a:lnSpc>
                        <a:defRPr/>
                      </a:pPr>
                      <a:r>
                        <a:rPr lang="en-US" sz="3500">
                          <a:solidFill>
                            <a:srgbClr val="000000"/>
                          </a:solidFill>
                          <a:latin typeface="Roboto Condensed"/>
                        </a:rPr>
                        <a:t>Đối tượng trữ tình</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Con</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89844">
                <a:tc gridSpan="2">
                  <a:txBody>
                    <a:bodyPr/>
                    <a:lstStyle/>
                    <a:p>
                      <a:pPr algn="ctr">
                        <a:lnSpc>
                          <a:spcPts val="4900"/>
                        </a:lnSpc>
                        <a:defRPr/>
                      </a:pPr>
                      <a:r>
                        <a:rPr lang="en-US" sz="3500" b="1">
                          <a:solidFill>
                            <a:srgbClr val="000000"/>
                          </a:solidFill>
                          <a:latin typeface="Roboto Condensed"/>
                        </a:rPr>
                        <a:t>Chủ đề</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ctr">
                        <a:lnSpc>
                          <a:spcPts val="4900"/>
                        </a:lnSpc>
                        <a:defRPr/>
                      </a:pPr>
                      <a:r>
                        <a:rPr lang="en-US" sz="3500">
                          <a:solidFill>
                            <a:srgbClr val="000000"/>
                          </a:solidFill>
                          <a:latin typeface="Roboto Condensed"/>
                        </a:rPr>
                        <a:t>Chủ đề</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Lời nhắn nhủ trước khi con lên đường</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789844">
                <a:tc gridSpan="2">
                  <a:txBody>
                    <a:bodyPr/>
                    <a:lstStyle/>
                    <a:p>
                      <a:pPr algn="ctr">
                        <a:lnSpc>
                          <a:spcPts val="4900"/>
                        </a:lnSpc>
                        <a:defRPr/>
                      </a:pPr>
                      <a:r>
                        <a:rPr lang="en-US" sz="3500" b="1">
                          <a:solidFill>
                            <a:srgbClr val="000000"/>
                          </a:solidFill>
                          <a:latin typeface="Roboto Condensed"/>
                        </a:rPr>
                        <a:t>Đề tài</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ctr">
                        <a:lnSpc>
                          <a:spcPts val="4900"/>
                        </a:lnSpc>
                        <a:defRPr/>
                      </a:pPr>
                      <a:r>
                        <a:rPr lang="en-US" sz="3500">
                          <a:solidFill>
                            <a:srgbClr val="000000"/>
                          </a:solidFill>
                          <a:latin typeface="Roboto Condensed"/>
                        </a:rPr>
                        <a:t>Đề tài</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Tình yêu thương</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83765">
                <a:tc gridSpan="2">
                  <a:txBody>
                    <a:bodyPr/>
                    <a:lstStyle/>
                    <a:p>
                      <a:pPr algn="ctr">
                        <a:lnSpc>
                          <a:spcPts val="4900"/>
                        </a:lnSpc>
                        <a:defRPr/>
                      </a:pPr>
                      <a:r>
                        <a:rPr lang="en-US" sz="3500" b="1">
                          <a:solidFill>
                            <a:srgbClr val="000000"/>
                          </a:solidFill>
                          <a:latin typeface="Roboto Condensed"/>
                        </a:rPr>
                        <a:t>Hình ảnh thơ</a:t>
                      </a:r>
                      <a:endParaRPr lang="en-US" sz="1100" b="1"/>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accent6">
                        <a:lumMod val="40000"/>
                        <a:lumOff val="60000"/>
                      </a:schemeClr>
                    </a:solidFill>
                  </a:tcPr>
                </a:tc>
                <a:tc hMerge="1">
                  <a:txBody>
                    <a:bodyPr/>
                    <a:lstStyle/>
                    <a:p>
                      <a:pPr algn="ctr">
                        <a:lnSpc>
                          <a:spcPts val="4900"/>
                        </a:lnSpc>
                        <a:defRPr/>
                      </a:pPr>
                      <a:r>
                        <a:rPr lang="en-US" sz="3500">
                          <a:solidFill>
                            <a:srgbClr val="000000"/>
                          </a:solidFill>
                          <a:latin typeface="Roboto Condensed"/>
                        </a:rPr>
                        <a:t>Hình ảnh thơ</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lnSpc>
                          <a:spcPts val="4900"/>
                        </a:lnSpc>
                        <a:defRPr/>
                      </a:pPr>
                      <a:r>
                        <a:rPr lang="en-US" sz="3500">
                          <a:solidFill>
                            <a:srgbClr val="000000"/>
                          </a:solidFill>
                          <a:latin typeface="Roboto Condensed"/>
                        </a:rPr>
                        <a:t>Gần gũi, giản dị, hàm súc</a:t>
                      </a:r>
                      <a:endParaRPr lang="en-US" sz="1100"/>
                    </a:p>
                  </a:txBody>
                  <a:tcPr marL="142875" marR="142875" marT="142875" marB="142875"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7" name="TextBox 7"/>
          <p:cNvSpPr txBox="1"/>
          <p:nvPr/>
        </p:nvSpPr>
        <p:spPr>
          <a:xfrm>
            <a:off x="1681533" y="263715"/>
            <a:ext cx="13701339" cy="972185"/>
          </a:xfrm>
          <a:prstGeom prst="rect">
            <a:avLst/>
          </a:prstGeom>
        </p:spPr>
        <p:txBody>
          <a:bodyPr lIns="0" tIns="0" rIns="0" bIns="0" rtlCol="0" anchor="t">
            <a:spAutoFit/>
          </a:bodyPr>
          <a:lstStyle/>
          <a:p>
            <a:pPr algn="just">
              <a:lnSpc>
                <a:spcPts val="7839"/>
              </a:lnSpc>
              <a:spcBef>
                <a:spcPct val="0"/>
              </a:spcBef>
            </a:pPr>
            <a:r>
              <a:rPr lang="en-US" sz="5599" spc="50">
                <a:solidFill>
                  <a:srgbClr val="AF602D"/>
                </a:solidFill>
                <a:latin typeface="Roboto Condensed Bold"/>
              </a:rPr>
              <a:t>a. Đặc trưng thể loại trong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4587990" y="5147004"/>
            <a:ext cx="13735494" cy="13728486"/>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4" name="Group 4"/>
          <p:cNvGrpSpPr>
            <a:grpSpLocks noChangeAspect="1"/>
          </p:cNvGrpSpPr>
          <p:nvPr/>
        </p:nvGrpSpPr>
        <p:grpSpPr>
          <a:xfrm rot="5400000">
            <a:off x="-7226462" y="-6852600"/>
            <a:ext cx="9173653" cy="9168972"/>
            <a:chOff x="0" y="0"/>
            <a:chExt cx="2489200" cy="2487930"/>
          </a:xfrm>
        </p:grpSpPr>
        <p:sp>
          <p:nvSpPr>
            <p:cNvPr id="5" name="Freeform 5"/>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6" name="Group 6"/>
          <p:cNvGrpSpPr>
            <a:grpSpLocks noChangeAspect="1"/>
          </p:cNvGrpSpPr>
          <p:nvPr/>
        </p:nvGrpSpPr>
        <p:grpSpPr>
          <a:xfrm rot="5400000">
            <a:off x="15861988" y="-6852600"/>
            <a:ext cx="9173653" cy="9168972"/>
            <a:chOff x="0" y="0"/>
            <a:chExt cx="2489200" cy="2487930"/>
          </a:xfrm>
        </p:grpSpPr>
        <p:sp>
          <p:nvSpPr>
            <p:cNvPr id="7" name="Freeform 7"/>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8" name="Picture 8"/>
          <p:cNvPicPr>
            <a:picLocks noChangeAspect="1"/>
          </p:cNvPicPr>
          <p:nvPr/>
        </p:nvPicPr>
        <p:blipFill>
          <a:blip r:embed="rId2"/>
          <a:srcRect/>
          <a:stretch>
            <a:fillRect/>
          </a:stretch>
        </p:blipFill>
        <p:spPr>
          <a:xfrm rot="-4091769">
            <a:off x="16302271" y="8115654"/>
            <a:ext cx="2875930" cy="2890382"/>
          </a:xfrm>
          <a:prstGeom prst="rect">
            <a:avLst/>
          </a:prstGeom>
        </p:spPr>
      </p:pic>
      <p:pic>
        <p:nvPicPr>
          <p:cNvPr id="9" name="Picture 9"/>
          <p:cNvPicPr>
            <a:picLocks noChangeAspect="1"/>
          </p:cNvPicPr>
          <p:nvPr/>
        </p:nvPicPr>
        <p:blipFill>
          <a:blip r:embed="rId3"/>
          <a:srcRect/>
          <a:stretch>
            <a:fillRect/>
          </a:stretch>
        </p:blipFill>
        <p:spPr>
          <a:xfrm rot="-6819199">
            <a:off x="-1671653" y="9479404"/>
            <a:ext cx="3343306" cy="336010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7509" flipH="1">
            <a:off x="-300955" y="451675"/>
            <a:ext cx="1474825" cy="115405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1546" y="0"/>
            <a:ext cx="1451229" cy="1738946"/>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5214063" y="3086100"/>
            <a:ext cx="3260979" cy="4114800"/>
          </a:xfrm>
          <a:prstGeom prst="rect">
            <a:avLst/>
          </a:prstGeom>
        </p:spPr>
      </p:pic>
      <p:sp>
        <p:nvSpPr>
          <p:cNvPr id="13" name="TextBox 13"/>
          <p:cNvSpPr txBox="1"/>
          <p:nvPr/>
        </p:nvSpPr>
        <p:spPr>
          <a:xfrm>
            <a:off x="-669716" y="7204775"/>
            <a:ext cx="9574306" cy="1749425"/>
          </a:xfrm>
          <a:prstGeom prst="rect">
            <a:avLst/>
          </a:prstGeom>
        </p:spPr>
        <p:txBody>
          <a:bodyPr lIns="0" tIns="0" rIns="0" bIns="0" rtlCol="0" anchor="t">
            <a:spAutoFit/>
          </a:bodyPr>
          <a:lstStyle/>
          <a:p>
            <a:pPr algn="ctr">
              <a:lnSpc>
                <a:spcPts val="7000"/>
              </a:lnSpc>
              <a:spcBef>
                <a:spcPct val="0"/>
              </a:spcBef>
            </a:pPr>
            <a:r>
              <a:rPr lang="en-US" sz="5000" spc="40">
                <a:solidFill>
                  <a:srgbClr val="AF602D"/>
                </a:solidFill>
                <a:latin typeface="Fraunces Bold"/>
              </a:rPr>
              <a:t>CHẶNG 2: </a:t>
            </a:r>
          </a:p>
          <a:p>
            <a:pPr algn="ctr">
              <a:lnSpc>
                <a:spcPts val="7000"/>
              </a:lnSpc>
              <a:spcBef>
                <a:spcPct val="0"/>
              </a:spcBef>
            </a:pPr>
            <a:r>
              <a:rPr lang="en-US" sz="5000" spc="44">
                <a:solidFill>
                  <a:srgbClr val="AF602D"/>
                </a:solidFill>
                <a:latin typeface="Fraunces Bold"/>
              </a:rPr>
              <a:t>Thấu cảm văn chương</a:t>
            </a:r>
          </a:p>
        </p:txBody>
      </p:sp>
      <p:sp>
        <p:nvSpPr>
          <p:cNvPr id="14" name="TextBox 14"/>
          <p:cNvSpPr txBox="1"/>
          <p:nvPr/>
        </p:nvSpPr>
        <p:spPr>
          <a:xfrm>
            <a:off x="6427643" y="499427"/>
            <a:ext cx="4953893" cy="1054736"/>
          </a:xfrm>
          <a:prstGeom prst="rect">
            <a:avLst/>
          </a:prstGeom>
        </p:spPr>
        <p:txBody>
          <a:bodyPr lIns="0" tIns="0" rIns="0" bIns="0" rtlCol="0" anchor="t">
            <a:spAutoFit/>
          </a:bodyPr>
          <a:lstStyle/>
          <a:p>
            <a:pPr algn="ctr">
              <a:lnSpc>
                <a:spcPts val="8539"/>
              </a:lnSpc>
            </a:pPr>
            <a:r>
              <a:rPr lang="en-US" sz="6099">
                <a:solidFill>
                  <a:srgbClr val="AF602D"/>
                </a:solidFill>
                <a:latin typeface="Roboto Condensed Bold"/>
              </a:rPr>
              <a:t>Thảo luận nhóm</a:t>
            </a:r>
          </a:p>
        </p:txBody>
      </p:sp>
      <p:sp>
        <p:nvSpPr>
          <p:cNvPr id="15" name="TextBox 15"/>
          <p:cNvSpPr txBox="1"/>
          <p:nvPr/>
        </p:nvSpPr>
        <p:spPr>
          <a:xfrm>
            <a:off x="7834676" y="2213937"/>
            <a:ext cx="9562485" cy="3521075"/>
          </a:xfrm>
          <a:prstGeom prst="rect">
            <a:avLst/>
          </a:prstGeom>
        </p:spPr>
        <p:txBody>
          <a:bodyPr lIns="0" tIns="0" rIns="0" bIns="0" rtlCol="0" anchor="t">
            <a:spAutoFit/>
          </a:bodyPr>
          <a:lstStyle/>
          <a:p>
            <a:pPr marL="1079501" lvl="1" indent="-539750" algn="just">
              <a:lnSpc>
                <a:spcPts val="7000"/>
              </a:lnSpc>
              <a:buFont typeface="Arial"/>
              <a:buChar char="•"/>
            </a:pPr>
            <a:r>
              <a:rPr lang="en-US" sz="5000">
                <a:solidFill>
                  <a:srgbClr val="AF602D"/>
                </a:solidFill>
                <a:latin typeface="Roboto Condensed"/>
              </a:rPr>
              <a:t>Các nhóm bốc thăm chủ đề thảo luận</a:t>
            </a:r>
          </a:p>
          <a:p>
            <a:pPr marL="1079501" lvl="1" indent="-539750" algn="just">
              <a:lnSpc>
                <a:spcPts val="7000"/>
              </a:lnSpc>
              <a:buFont typeface="Arial"/>
              <a:buChar char="•"/>
            </a:pPr>
            <a:r>
              <a:rPr lang="en-US" sz="5000">
                <a:solidFill>
                  <a:srgbClr val="AF602D"/>
                </a:solidFill>
                <a:latin typeface="Roboto Condensed"/>
              </a:rPr>
              <a:t>Thời gian thảo luận: 5 phút/nhóm</a:t>
            </a:r>
          </a:p>
          <a:p>
            <a:pPr marL="1079501" lvl="1" indent="-539750" algn="just">
              <a:lnSpc>
                <a:spcPts val="7000"/>
              </a:lnSpc>
              <a:buFont typeface="Arial"/>
              <a:buChar char="•"/>
            </a:pPr>
            <a:r>
              <a:rPr lang="en-US" sz="5000">
                <a:solidFill>
                  <a:srgbClr val="AF602D"/>
                </a:solidFill>
                <a:latin typeface="Roboto Condensed"/>
              </a:rPr>
              <a:t>Thời gian trình bày: 3 phút/nhóm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621762" y="2916548"/>
            <a:ext cx="5248255" cy="5245578"/>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67188">
            <a:off x="15605203" y="-116842"/>
            <a:ext cx="2949650" cy="2308101"/>
          </a:xfrm>
          <a:prstGeom prst="rect">
            <a:avLst/>
          </a:prstGeom>
        </p:spPr>
      </p:pic>
      <p:pic>
        <p:nvPicPr>
          <p:cNvPr id="5" name="Picture 5"/>
          <p:cNvPicPr>
            <a:picLocks noChangeAspect="1"/>
          </p:cNvPicPr>
          <p:nvPr/>
        </p:nvPicPr>
        <p:blipFill>
          <a:blip r:embed="rId4"/>
          <a:srcRect/>
          <a:stretch>
            <a:fillRect/>
          </a:stretch>
        </p:blipFill>
        <p:spPr>
          <a:xfrm rot="-4721853">
            <a:off x="15505313" y="8111780"/>
            <a:ext cx="5969642" cy="5999640"/>
          </a:xfrm>
          <a:prstGeom prst="rect">
            <a:avLst/>
          </a:prstGeom>
        </p:spPr>
      </p:pic>
      <p:pic>
        <p:nvPicPr>
          <p:cNvPr id="6" name="Picture 6"/>
          <p:cNvPicPr>
            <a:picLocks noChangeAspect="1"/>
          </p:cNvPicPr>
          <p:nvPr/>
        </p:nvPicPr>
        <p:blipFill>
          <a:blip r:embed="rId5"/>
          <a:srcRect/>
          <a:stretch>
            <a:fillRect/>
          </a:stretch>
        </p:blipFill>
        <p:spPr>
          <a:xfrm rot="-6819199">
            <a:off x="-2738858" y="8534515"/>
            <a:ext cx="5969642" cy="5999640"/>
          </a:xfrm>
          <a:prstGeom prst="rect">
            <a:avLst/>
          </a:prstGeom>
        </p:spPr>
      </p:pic>
      <p:grpSp>
        <p:nvGrpSpPr>
          <p:cNvPr id="7" name="Group 7"/>
          <p:cNvGrpSpPr>
            <a:grpSpLocks noChangeAspect="1"/>
          </p:cNvGrpSpPr>
          <p:nvPr/>
        </p:nvGrpSpPr>
        <p:grpSpPr>
          <a:xfrm>
            <a:off x="10558973" y="2909692"/>
            <a:ext cx="6351849" cy="6348608"/>
            <a:chOff x="0" y="0"/>
            <a:chExt cx="2489200" cy="2487930"/>
          </a:xfrm>
        </p:grpSpPr>
        <p:sp>
          <p:nvSpPr>
            <p:cNvPr id="8" name="Freeform 8"/>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699931" y="5143500"/>
            <a:ext cx="4649492" cy="4114800"/>
          </a:xfrm>
          <a:prstGeom prst="rect">
            <a:avLst/>
          </a:prstGeom>
        </p:spPr>
      </p:pic>
      <p:sp>
        <p:nvSpPr>
          <p:cNvPr id="10" name="TextBox 10"/>
          <p:cNvSpPr txBox="1"/>
          <p:nvPr/>
        </p:nvSpPr>
        <p:spPr>
          <a:xfrm>
            <a:off x="1000231" y="4104237"/>
            <a:ext cx="4491318" cy="2794000"/>
          </a:xfrm>
          <a:prstGeom prst="rect">
            <a:avLst/>
          </a:prstGeom>
        </p:spPr>
        <p:txBody>
          <a:bodyPr lIns="0" tIns="0" rIns="0" bIns="0" rtlCol="0" anchor="t">
            <a:spAutoFit/>
          </a:bodyPr>
          <a:lstStyle/>
          <a:p>
            <a:pPr algn="ctr">
              <a:lnSpc>
                <a:spcPts val="5599"/>
              </a:lnSpc>
              <a:spcBef>
                <a:spcPct val="0"/>
              </a:spcBef>
            </a:pPr>
            <a:r>
              <a:rPr lang="en-US" sz="3999" spc="35">
                <a:solidFill>
                  <a:srgbClr val="135810"/>
                </a:solidFill>
                <a:latin typeface="Roboto Condensed Bold"/>
              </a:rPr>
              <a:t>Tạo một nhịp điệu trìu mến, yêu thương, trùng điệp cho bài thơ</a:t>
            </a:r>
          </a:p>
        </p:txBody>
      </p:sp>
      <p:sp>
        <p:nvSpPr>
          <p:cNvPr id="11" name="TextBox 11"/>
          <p:cNvSpPr txBox="1"/>
          <p:nvPr/>
        </p:nvSpPr>
        <p:spPr>
          <a:xfrm>
            <a:off x="11060630" y="3902942"/>
            <a:ext cx="5195113" cy="4827698"/>
          </a:xfrm>
          <a:prstGeom prst="rect">
            <a:avLst/>
          </a:prstGeom>
        </p:spPr>
        <p:txBody>
          <a:bodyPr lIns="0" tIns="0" rIns="0" bIns="0" rtlCol="0" anchor="t">
            <a:spAutoFit/>
          </a:bodyPr>
          <a:lstStyle/>
          <a:p>
            <a:pPr algn="ctr">
              <a:lnSpc>
                <a:spcPts val="6381"/>
              </a:lnSpc>
              <a:spcBef>
                <a:spcPct val="0"/>
              </a:spcBef>
            </a:pPr>
            <a:r>
              <a:rPr lang="en-US" sz="4558" spc="41">
                <a:solidFill>
                  <a:srgbClr val="135810"/>
                </a:solidFill>
                <a:latin typeface="Roboto Condensed"/>
              </a:rPr>
              <a:t>Nhấn mạnh sự kiện trọng đại sắp diễn ra trong đời "con" và tấm lòng lo lắng, trăn trở của nhân vật trữ tình dành cho con.</a:t>
            </a:r>
          </a:p>
        </p:txBody>
      </p:sp>
      <p:sp>
        <p:nvSpPr>
          <p:cNvPr id="12" name="TextBox 12"/>
          <p:cNvSpPr txBox="1"/>
          <p:nvPr/>
        </p:nvSpPr>
        <p:spPr>
          <a:xfrm>
            <a:off x="1957757" y="594625"/>
            <a:ext cx="13298150" cy="2635250"/>
          </a:xfrm>
          <a:prstGeom prst="rect">
            <a:avLst/>
          </a:prstGeom>
        </p:spPr>
        <p:txBody>
          <a:bodyPr lIns="0" tIns="0" rIns="0" bIns="0" rtlCol="0" anchor="t">
            <a:spAutoFit/>
          </a:bodyPr>
          <a:lstStyle/>
          <a:p>
            <a:pPr algn="ctr">
              <a:lnSpc>
                <a:spcPts val="7000"/>
              </a:lnSpc>
            </a:pPr>
            <a:r>
              <a:rPr lang="en-US" sz="5000" spc="45">
                <a:solidFill>
                  <a:srgbClr val="135810"/>
                </a:solidFill>
                <a:latin typeface="Roboto Condensed Bold"/>
              </a:rPr>
              <a:t>Câu 1: Ý thơ “ngày mai con xuống núi” được lặp lại nhiều lần có tác dụng gì?</a:t>
            </a:r>
          </a:p>
          <a:p>
            <a:pPr algn="ctr">
              <a:lnSpc>
                <a:spcPts val="7000"/>
              </a:lnSpc>
            </a:pPr>
            <a:endParaRPr lang="en-US" sz="5000" spc="45">
              <a:solidFill>
                <a:srgbClr val="135810"/>
              </a:solidFill>
              <a:latin typeface="Roboto Condensed Bo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67188">
            <a:off x="15605203" y="-116842"/>
            <a:ext cx="2949650" cy="2308101"/>
          </a:xfrm>
          <a:prstGeom prst="rect">
            <a:avLst/>
          </a:prstGeom>
        </p:spPr>
      </p:pic>
      <p:pic>
        <p:nvPicPr>
          <p:cNvPr id="3" name="Picture 3"/>
          <p:cNvPicPr>
            <a:picLocks noChangeAspect="1"/>
          </p:cNvPicPr>
          <p:nvPr/>
        </p:nvPicPr>
        <p:blipFill>
          <a:blip r:embed="rId4"/>
          <a:srcRect/>
          <a:stretch>
            <a:fillRect/>
          </a:stretch>
        </p:blipFill>
        <p:spPr>
          <a:xfrm rot="-4721853">
            <a:off x="16183139" y="8534515"/>
            <a:ext cx="5969642" cy="5999640"/>
          </a:xfrm>
          <a:prstGeom prst="rect">
            <a:avLst/>
          </a:prstGeom>
        </p:spPr>
      </p:pic>
      <p:pic>
        <p:nvPicPr>
          <p:cNvPr id="4" name="Picture 4"/>
          <p:cNvPicPr>
            <a:picLocks noChangeAspect="1"/>
          </p:cNvPicPr>
          <p:nvPr/>
        </p:nvPicPr>
        <p:blipFill>
          <a:blip r:embed="rId5"/>
          <a:srcRect/>
          <a:stretch>
            <a:fillRect/>
          </a:stretch>
        </p:blipFill>
        <p:spPr>
          <a:xfrm rot="-6819199">
            <a:off x="-2738858" y="8534515"/>
            <a:ext cx="5969642" cy="5999640"/>
          </a:xfrm>
          <a:prstGeom prst="rect">
            <a:avLst/>
          </a:prstGeom>
        </p:spPr>
      </p:pic>
      <p:sp>
        <p:nvSpPr>
          <p:cNvPr id="5" name="TextBox 5"/>
          <p:cNvSpPr txBox="1"/>
          <p:nvPr/>
        </p:nvSpPr>
        <p:spPr>
          <a:xfrm>
            <a:off x="9901570" y="1944577"/>
            <a:ext cx="7357730" cy="2794000"/>
          </a:xfrm>
          <a:prstGeom prst="rect">
            <a:avLst/>
          </a:prstGeom>
        </p:spPr>
        <p:txBody>
          <a:bodyPr lIns="0" tIns="0" rIns="0" bIns="0" rtlCol="0" anchor="t">
            <a:spAutoFit/>
          </a:bodyPr>
          <a:lstStyle/>
          <a:p>
            <a:pPr marL="863599" lvl="1" indent="-431800" algn="ctr">
              <a:lnSpc>
                <a:spcPts val="5599"/>
              </a:lnSpc>
              <a:buFont typeface="Arial"/>
              <a:buChar char="•"/>
            </a:pPr>
            <a:r>
              <a:rPr lang="en-US" sz="3999" spc="35">
                <a:solidFill>
                  <a:srgbClr val="000000"/>
                </a:solidFill>
                <a:latin typeface="Roboto Condensed Bold"/>
              </a:rPr>
              <a:t>Biện pháp điệp từ</a:t>
            </a:r>
            <a:r>
              <a:rPr lang="en-US" sz="3999" spc="35">
                <a:solidFill>
                  <a:srgbClr val="000000"/>
                </a:solidFill>
                <a:latin typeface="Roboto Condensed"/>
              </a:rPr>
              <a:t> (gặp)</a:t>
            </a:r>
          </a:p>
          <a:p>
            <a:pPr marL="863599" lvl="1" indent="-431800" algn="ctr">
              <a:lnSpc>
                <a:spcPts val="5599"/>
              </a:lnSpc>
              <a:buFont typeface="Arial"/>
              <a:buChar char="•"/>
            </a:pPr>
            <a:r>
              <a:rPr lang="en-US" sz="3999" spc="35">
                <a:solidFill>
                  <a:srgbClr val="000000"/>
                </a:solidFill>
                <a:latin typeface="Roboto Condensed"/>
              </a:rPr>
              <a:t> </a:t>
            </a:r>
            <a:r>
              <a:rPr lang="en-US" sz="3999" spc="35">
                <a:solidFill>
                  <a:srgbClr val="000000"/>
                </a:solidFill>
                <a:latin typeface="Roboto Condensed Bold"/>
              </a:rPr>
              <a:t>Liệt kê </a:t>
            </a:r>
            <a:r>
              <a:rPr lang="en-US" sz="3999" spc="35">
                <a:solidFill>
                  <a:srgbClr val="000000"/>
                </a:solidFill>
                <a:latin typeface="Roboto Condensed"/>
              </a:rPr>
              <a:t>(ngã bảy, ngã mười - đỏ, vàng, đen, trắng).</a:t>
            </a:r>
          </a:p>
          <a:p>
            <a:pPr marL="863599" lvl="1" indent="-431800" algn="ctr">
              <a:lnSpc>
                <a:spcPts val="5599"/>
              </a:lnSpc>
              <a:buFont typeface="Arial"/>
              <a:buChar char="•"/>
            </a:pPr>
            <a:r>
              <a:rPr lang="en-US" sz="3999" spc="35">
                <a:solidFill>
                  <a:srgbClr val="000000"/>
                </a:solidFill>
                <a:latin typeface="Roboto Condensed Bold"/>
              </a:rPr>
              <a:t>Ẩn dụ:</a:t>
            </a:r>
            <a:r>
              <a:rPr lang="en-US" sz="3999" spc="35">
                <a:solidFill>
                  <a:srgbClr val="000000"/>
                </a:solidFill>
                <a:latin typeface="Roboto Condensed"/>
              </a:rPr>
              <a:t> lòng người ... trắng</a:t>
            </a:r>
          </a:p>
        </p:txBody>
      </p:sp>
      <p:sp>
        <p:nvSpPr>
          <p:cNvPr id="6" name="TextBox 6"/>
          <p:cNvSpPr txBox="1"/>
          <p:nvPr/>
        </p:nvSpPr>
        <p:spPr>
          <a:xfrm>
            <a:off x="360036" y="210942"/>
            <a:ext cx="14895870" cy="5292725"/>
          </a:xfrm>
          <a:prstGeom prst="rect">
            <a:avLst/>
          </a:prstGeom>
        </p:spPr>
        <p:txBody>
          <a:bodyPr lIns="0" tIns="0" rIns="0" bIns="0" rtlCol="0" anchor="t">
            <a:spAutoFit/>
          </a:bodyPr>
          <a:lstStyle/>
          <a:p>
            <a:pPr>
              <a:lnSpc>
                <a:spcPts val="7000"/>
              </a:lnSpc>
            </a:pPr>
            <a:r>
              <a:rPr lang="en-US" sz="5000" spc="45">
                <a:solidFill>
                  <a:srgbClr val="000000"/>
                </a:solidFill>
                <a:latin typeface="Roboto Condensed Bold"/>
              </a:rPr>
              <a:t>Câu 2: Xác định và nêu tác dụng của biện pháp tu từ trong các câu thơ sau:</a:t>
            </a:r>
          </a:p>
          <a:p>
            <a:pPr>
              <a:lnSpc>
                <a:spcPts val="7000"/>
              </a:lnSpc>
            </a:pPr>
            <a:r>
              <a:rPr lang="en-US" sz="5000" spc="45">
                <a:solidFill>
                  <a:srgbClr val="000000"/>
                </a:solidFill>
                <a:latin typeface="Roboto Condensed Bold"/>
              </a:rPr>
              <a:t>“</a:t>
            </a:r>
            <a:r>
              <a:rPr lang="en-US" sz="5000" spc="45">
                <a:solidFill>
                  <a:srgbClr val="000000"/>
                </a:solidFill>
                <a:latin typeface="Roboto Condensed Italics"/>
              </a:rPr>
              <a:t>Rồi ngày mai con xuống núi</a:t>
            </a:r>
          </a:p>
          <a:p>
            <a:pPr>
              <a:lnSpc>
                <a:spcPts val="7000"/>
              </a:lnSpc>
            </a:pPr>
            <a:r>
              <a:rPr lang="en-US" sz="5000" spc="45">
                <a:solidFill>
                  <a:srgbClr val="000000"/>
                </a:solidFill>
                <a:latin typeface="Roboto Condensed Italics"/>
              </a:rPr>
              <a:t>Gặp phố phường ngã bảy, ngã mười</a:t>
            </a:r>
          </a:p>
          <a:p>
            <a:pPr>
              <a:lnSpc>
                <a:spcPts val="7000"/>
              </a:lnSpc>
            </a:pPr>
            <a:r>
              <a:rPr lang="en-US" sz="5000" spc="45">
                <a:solidFill>
                  <a:srgbClr val="000000"/>
                </a:solidFill>
                <a:latin typeface="Roboto Condensed Italics"/>
              </a:rPr>
              <a:t>Gặp lòng người đỏ, vàng, đen, trắng”</a:t>
            </a:r>
          </a:p>
          <a:p>
            <a:pPr>
              <a:lnSpc>
                <a:spcPts val="7000"/>
              </a:lnSpc>
            </a:pPr>
            <a:endParaRPr lang="en-US" sz="5000" spc="45">
              <a:solidFill>
                <a:srgbClr val="000000"/>
              </a:solidFill>
              <a:latin typeface="Roboto Condensed Italics"/>
            </a:endParaRPr>
          </a:p>
        </p:txBody>
      </p:sp>
      <p:sp>
        <p:nvSpPr>
          <p:cNvPr id="7" name="TextBox 7"/>
          <p:cNvSpPr txBox="1"/>
          <p:nvPr/>
        </p:nvSpPr>
        <p:spPr>
          <a:xfrm>
            <a:off x="2155751" y="6007649"/>
            <a:ext cx="13856881" cy="3711575"/>
          </a:xfrm>
          <a:prstGeom prst="rect">
            <a:avLst/>
          </a:prstGeom>
        </p:spPr>
        <p:txBody>
          <a:bodyPr lIns="0" tIns="0" rIns="0" bIns="0" rtlCol="0" anchor="t">
            <a:spAutoFit/>
          </a:bodyPr>
          <a:lstStyle/>
          <a:p>
            <a:pPr algn="ctr">
              <a:lnSpc>
                <a:spcPts val="4900"/>
              </a:lnSpc>
            </a:pPr>
            <a:r>
              <a:rPr lang="en-US" sz="3500" spc="31">
                <a:solidFill>
                  <a:srgbClr val="000000"/>
                </a:solidFill>
                <a:latin typeface="Roboto Condensed Bold"/>
              </a:rPr>
              <a:t>Tác dụng: </a:t>
            </a:r>
          </a:p>
          <a:p>
            <a:pPr marL="755651" lvl="1" indent="-377825">
              <a:lnSpc>
                <a:spcPts val="4900"/>
              </a:lnSpc>
              <a:buFont typeface="Arial"/>
              <a:buChar char="•"/>
            </a:pPr>
            <a:r>
              <a:rPr lang="en-US" sz="3500" spc="31">
                <a:solidFill>
                  <a:srgbClr val="000000"/>
                </a:solidFill>
                <a:latin typeface="Roboto Condensed"/>
              </a:rPr>
              <a:t>Tăng sức gợi hình gợi cảm cho đoạn thơ, tạo nhịp điệu độc đáo</a:t>
            </a:r>
          </a:p>
          <a:p>
            <a:pPr marL="755651" lvl="1" indent="-377825">
              <a:lnSpc>
                <a:spcPts val="4900"/>
              </a:lnSpc>
              <a:buFont typeface="Arial"/>
              <a:buChar char="•"/>
            </a:pPr>
            <a:r>
              <a:rPr lang="en-US" sz="3500" spc="31">
                <a:solidFill>
                  <a:srgbClr val="000000"/>
                </a:solidFill>
                <a:latin typeface="Roboto Condensed"/>
              </a:rPr>
              <a:t> Nhân vật trữ tình dự đoán trước những khó khăn con sẽ gặp phải khi con xuống núi: môi trường mới, thành phố mới nhiều màu sắc, lòng người tốt xấu đan xen…</a:t>
            </a:r>
          </a:p>
          <a:p>
            <a:pPr marL="755651" lvl="1" indent="-377825">
              <a:lnSpc>
                <a:spcPts val="4900"/>
              </a:lnSpc>
              <a:spcBef>
                <a:spcPct val="0"/>
              </a:spcBef>
              <a:buFont typeface="Arial"/>
              <a:buChar char="•"/>
            </a:pPr>
            <a:r>
              <a:rPr lang="en-US" sz="3500" spc="31">
                <a:solidFill>
                  <a:srgbClr val="000000"/>
                </a:solidFill>
                <a:latin typeface="Roboto Condensed"/>
              </a:rPr>
              <a:t>Bộc lộ tình cảm yêu thương, quan tâm của nhân vật trữ tình dành cho con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67188">
            <a:off x="15605203" y="-116842"/>
            <a:ext cx="2949650" cy="2308101"/>
          </a:xfrm>
          <a:prstGeom prst="rect">
            <a:avLst/>
          </a:prstGeom>
        </p:spPr>
      </p:pic>
      <p:pic>
        <p:nvPicPr>
          <p:cNvPr id="3" name="Picture 3"/>
          <p:cNvPicPr>
            <a:picLocks noChangeAspect="1"/>
          </p:cNvPicPr>
          <p:nvPr/>
        </p:nvPicPr>
        <p:blipFill>
          <a:blip r:embed="rId4"/>
          <a:srcRect/>
          <a:stretch>
            <a:fillRect/>
          </a:stretch>
        </p:blipFill>
        <p:spPr>
          <a:xfrm rot="-4721853">
            <a:off x="15505313" y="8111780"/>
            <a:ext cx="5969642" cy="5999640"/>
          </a:xfrm>
          <a:prstGeom prst="rect">
            <a:avLst/>
          </a:prstGeom>
        </p:spPr>
      </p:pic>
      <p:sp>
        <p:nvSpPr>
          <p:cNvPr id="4" name="TextBox 4"/>
          <p:cNvSpPr txBox="1"/>
          <p:nvPr/>
        </p:nvSpPr>
        <p:spPr>
          <a:xfrm>
            <a:off x="490122" y="169445"/>
            <a:ext cx="14154404" cy="5385243"/>
          </a:xfrm>
          <a:prstGeom prst="rect">
            <a:avLst/>
          </a:prstGeom>
        </p:spPr>
        <p:txBody>
          <a:bodyPr lIns="0" tIns="0" rIns="0" bIns="0" rtlCol="0" anchor="t">
            <a:spAutoFit/>
          </a:bodyPr>
          <a:lstStyle/>
          <a:p>
            <a:pPr algn="just">
              <a:lnSpc>
                <a:spcPts val="6100"/>
              </a:lnSpc>
            </a:pPr>
            <a:r>
              <a:rPr lang="en-US" sz="4357" spc="39">
                <a:solidFill>
                  <a:srgbClr val="000000"/>
                </a:solidFill>
                <a:latin typeface="Roboto Condensed Bold"/>
              </a:rPr>
              <a:t>Câu 3: Xác định và nêu tác dụng của biện pháp tu từ trong các câu thơ sau:</a:t>
            </a:r>
          </a:p>
          <a:p>
            <a:pPr algn="just">
              <a:lnSpc>
                <a:spcPts val="6100"/>
              </a:lnSpc>
            </a:pPr>
            <a:r>
              <a:rPr lang="en-US" sz="4357" spc="39">
                <a:solidFill>
                  <a:srgbClr val="000000"/>
                </a:solidFill>
                <a:latin typeface="Roboto Condensed"/>
              </a:rPr>
              <a:t>“Ngọn lửa ấy là </a:t>
            </a:r>
            <a:r>
              <a:rPr lang="en-US" sz="4357" u="sng" spc="39">
                <a:solidFill>
                  <a:srgbClr val="000000"/>
                </a:solidFill>
                <a:latin typeface="Roboto Condensed"/>
              </a:rPr>
              <a:t>mo cơm khi đói</a:t>
            </a:r>
          </a:p>
          <a:p>
            <a:pPr algn="just">
              <a:lnSpc>
                <a:spcPts val="6100"/>
              </a:lnSpc>
            </a:pPr>
            <a:r>
              <a:rPr lang="en-US" sz="4357" spc="39">
                <a:solidFill>
                  <a:srgbClr val="000000"/>
                </a:solidFill>
                <a:latin typeface="Roboto Condensed"/>
              </a:rPr>
              <a:t>Là </a:t>
            </a:r>
            <a:r>
              <a:rPr lang="en-US" sz="4357" u="sng" spc="39">
                <a:solidFill>
                  <a:srgbClr val="000000"/>
                </a:solidFill>
                <a:latin typeface="Roboto Condensed"/>
              </a:rPr>
              <a:t>chiếc gậy con vịn đường mưa</a:t>
            </a:r>
          </a:p>
          <a:p>
            <a:pPr algn="just">
              <a:lnSpc>
                <a:spcPts val="6100"/>
              </a:lnSpc>
            </a:pPr>
            <a:r>
              <a:rPr lang="en-US" sz="4357" spc="39">
                <a:solidFill>
                  <a:srgbClr val="000000"/>
                </a:solidFill>
                <a:latin typeface="Roboto Condensed"/>
              </a:rPr>
              <a:t>Là </a:t>
            </a:r>
            <a:r>
              <a:rPr lang="en-US" sz="4357" u="sng" spc="39">
                <a:solidFill>
                  <a:srgbClr val="000000"/>
                </a:solidFill>
                <a:latin typeface="Roboto Condensed"/>
              </a:rPr>
              <a:t>ngón tay gõ vào chốt cửa</a:t>
            </a:r>
          </a:p>
          <a:p>
            <a:pPr algn="just">
              <a:lnSpc>
                <a:spcPts val="6100"/>
              </a:lnSpc>
            </a:pPr>
            <a:r>
              <a:rPr lang="en-US" sz="4357" spc="39">
                <a:solidFill>
                  <a:srgbClr val="000000"/>
                </a:solidFill>
                <a:latin typeface="Roboto Condensed"/>
              </a:rPr>
              <a:t>Phía sau kia mở rộng nụ cười”</a:t>
            </a:r>
          </a:p>
          <a:p>
            <a:pPr algn="just">
              <a:lnSpc>
                <a:spcPts val="6100"/>
              </a:lnSpc>
            </a:pPr>
            <a:endParaRPr lang="en-US" sz="4357" spc="39">
              <a:solidFill>
                <a:srgbClr val="000000"/>
              </a:solidFill>
              <a:latin typeface="Roboto Condensed"/>
            </a:endParaRPr>
          </a:p>
        </p:txBody>
      </p:sp>
      <p:sp>
        <p:nvSpPr>
          <p:cNvPr id="5" name="TextBox 5"/>
          <p:cNvSpPr txBox="1"/>
          <p:nvPr/>
        </p:nvSpPr>
        <p:spPr>
          <a:xfrm>
            <a:off x="1399026" y="5067300"/>
            <a:ext cx="14813811" cy="4646930"/>
          </a:xfrm>
          <a:prstGeom prst="rect">
            <a:avLst/>
          </a:prstGeom>
        </p:spPr>
        <p:txBody>
          <a:bodyPr lIns="0" tIns="0" rIns="0" bIns="0" rtlCol="0" anchor="t">
            <a:spAutoFit/>
          </a:bodyPr>
          <a:lstStyle/>
          <a:p>
            <a:pPr algn="ctr">
              <a:lnSpc>
                <a:spcPts val="5319"/>
              </a:lnSpc>
            </a:pPr>
            <a:r>
              <a:rPr lang="en-US" sz="3799" spc="34">
                <a:solidFill>
                  <a:srgbClr val="000000"/>
                </a:solidFill>
                <a:latin typeface="Roboto Condensed Bold"/>
              </a:rPr>
              <a:t>Tác dụng: </a:t>
            </a:r>
          </a:p>
          <a:p>
            <a:pPr marL="820419" lvl="1" indent="-410209">
              <a:lnSpc>
                <a:spcPts val="5319"/>
              </a:lnSpc>
              <a:buFont typeface="Arial"/>
              <a:buChar char="•"/>
            </a:pPr>
            <a:r>
              <a:rPr lang="en-US" sz="3799" spc="34">
                <a:solidFill>
                  <a:srgbClr val="000000"/>
                </a:solidFill>
                <a:latin typeface="Roboto Condensed"/>
              </a:rPr>
              <a:t>Tăng sức gợi hình gợi cảm cho đoạn thơ, tạo nhịp điệu độc đáo</a:t>
            </a:r>
          </a:p>
          <a:p>
            <a:pPr marL="820419" lvl="1" indent="-410209">
              <a:lnSpc>
                <a:spcPts val="5319"/>
              </a:lnSpc>
              <a:buFont typeface="Arial"/>
              <a:buChar char="•"/>
            </a:pPr>
            <a:r>
              <a:rPr lang="en-US" sz="3799" spc="34">
                <a:solidFill>
                  <a:srgbClr val="000000"/>
                </a:solidFill>
                <a:latin typeface="Roboto Condensed"/>
              </a:rPr>
              <a:t> Nhân vật trữ tình giúp ta hình dung sức mạnh của ngọn lửa - sức mạnh của tri thức, của sự tử tế mà con được thầy truyền cho trên bước đường đời của chính con. Những kiến thức ấy sẽ là hành trang đi theo con trong suốt cuộc đời, sẽ mang lại cho con cơm ăn, áo mặc.</a:t>
            </a:r>
          </a:p>
          <a:p>
            <a:pPr marL="820419" lvl="1" indent="-410209">
              <a:lnSpc>
                <a:spcPts val="5319"/>
              </a:lnSpc>
              <a:spcBef>
                <a:spcPct val="0"/>
              </a:spcBef>
              <a:buFont typeface="Arial"/>
              <a:buChar char="•"/>
            </a:pPr>
            <a:r>
              <a:rPr lang="en-US" sz="3799" spc="34">
                <a:solidFill>
                  <a:srgbClr val="000000"/>
                </a:solidFill>
                <a:latin typeface="Roboto Condensed"/>
              </a:rPr>
              <a:t>Bộc lộ tình cảm yêu thương, khích lệ của nhân vật trữ tình dành cho con</a:t>
            </a:r>
          </a:p>
        </p:txBody>
      </p:sp>
      <p:sp>
        <p:nvSpPr>
          <p:cNvPr id="6" name="TextBox 6"/>
          <p:cNvSpPr txBox="1"/>
          <p:nvPr/>
        </p:nvSpPr>
        <p:spPr>
          <a:xfrm>
            <a:off x="9144000" y="2179442"/>
            <a:ext cx="7357730" cy="1384300"/>
          </a:xfrm>
          <a:prstGeom prst="rect">
            <a:avLst/>
          </a:prstGeom>
        </p:spPr>
        <p:txBody>
          <a:bodyPr lIns="0" tIns="0" rIns="0" bIns="0" rtlCol="0" anchor="t">
            <a:spAutoFit/>
          </a:bodyPr>
          <a:lstStyle/>
          <a:p>
            <a:pPr marL="863599" lvl="1" indent="-431800">
              <a:lnSpc>
                <a:spcPts val="5599"/>
              </a:lnSpc>
              <a:buFont typeface="Arial"/>
              <a:buChar char="•"/>
            </a:pPr>
            <a:r>
              <a:rPr lang="en-US" sz="3999" spc="35">
                <a:solidFill>
                  <a:srgbClr val="000000"/>
                </a:solidFill>
                <a:latin typeface="Roboto Condensed Bold"/>
              </a:rPr>
              <a:t>Biện pháp điệp từ</a:t>
            </a:r>
            <a:r>
              <a:rPr lang="en-US" sz="3999" spc="35">
                <a:solidFill>
                  <a:srgbClr val="000000"/>
                </a:solidFill>
                <a:latin typeface="Roboto Condensed"/>
              </a:rPr>
              <a:t> (là)</a:t>
            </a:r>
          </a:p>
          <a:p>
            <a:pPr marL="863599" lvl="1" indent="-431800">
              <a:lnSpc>
                <a:spcPts val="5599"/>
              </a:lnSpc>
              <a:buFont typeface="Arial"/>
              <a:buChar char="•"/>
            </a:pPr>
            <a:r>
              <a:rPr lang="en-US" sz="3999" spc="35">
                <a:solidFill>
                  <a:srgbClr val="000000"/>
                </a:solidFill>
                <a:latin typeface="Roboto Condensed"/>
              </a:rPr>
              <a:t> </a:t>
            </a:r>
            <a:r>
              <a:rPr lang="en-US" sz="3999" spc="35">
                <a:solidFill>
                  <a:srgbClr val="000000"/>
                </a:solidFill>
                <a:latin typeface="Roboto Condensed Bold"/>
              </a:rPr>
              <a:t>Liệt kê: </a:t>
            </a:r>
            <a:r>
              <a:rPr lang="en-US" sz="3999" spc="35">
                <a:solidFill>
                  <a:srgbClr val="000000"/>
                </a:solidFill>
                <a:latin typeface="Roboto Condensed"/>
              </a:rPr>
              <a:t>gạch chân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94472" y="2255410"/>
            <a:ext cx="18760034" cy="7887101"/>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282845">
            <a:off x="-6152561" y="-3148218"/>
            <a:ext cx="7139526" cy="616595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495583">
            <a:off x="-1969297" y="-655576"/>
            <a:ext cx="2949650" cy="2308101"/>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196615" y="-1527175"/>
            <a:ext cx="3315351" cy="3261477"/>
          </a:xfrm>
          <a:prstGeom prst="rect">
            <a:avLst/>
          </a:prstGeom>
        </p:spPr>
      </p:pic>
      <p:pic>
        <p:nvPicPr>
          <p:cNvPr id="6" name="Picture 6"/>
          <p:cNvPicPr>
            <a:picLocks noChangeAspect="1"/>
          </p:cNvPicPr>
          <p:nvPr/>
        </p:nvPicPr>
        <p:blipFill>
          <a:blip r:embed="rId9"/>
          <a:srcRect/>
          <a:stretch>
            <a:fillRect/>
          </a:stretch>
        </p:blipFill>
        <p:spPr>
          <a:xfrm>
            <a:off x="13464115" y="4159820"/>
            <a:ext cx="4801447" cy="5855423"/>
          </a:xfrm>
          <a:prstGeom prst="rect">
            <a:avLst/>
          </a:prstGeom>
        </p:spPr>
      </p:pic>
      <p:sp>
        <p:nvSpPr>
          <p:cNvPr id="7" name="TextBox 7"/>
          <p:cNvSpPr txBox="1"/>
          <p:nvPr/>
        </p:nvSpPr>
        <p:spPr>
          <a:xfrm>
            <a:off x="4425044" y="365125"/>
            <a:ext cx="11771571" cy="1193800"/>
          </a:xfrm>
          <a:prstGeom prst="rect">
            <a:avLst/>
          </a:prstGeom>
        </p:spPr>
        <p:txBody>
          <a:bodyPr lIns="0" tIns="0" rIns="0" bIns="0" rtlCol="0" anchor="t">
            <a:spAutoFit/>
          </a:bodyPr>
          <a:lstStyle/>
          <a:p>
            <a:pPr algn="ctr">
              <a:lnSpc>
                <a:spcPts val="9799"/>
              </a:lnSpc>
            </a:pPr>
            <a:r>
              <a:rPr lang="en-US" sz="6999" b="1">
                <a:solidFill>
                  <a:srgbClr val="135810"/>
                </a:solidFill>
                <a:latin typeface="Fraunces"/>
              </a:rPr>
              <a:t>BÀI 7: THƠ</a:t>
            </a:r>
          </a:p>
        </p:txBody>
      </p:sp>
      <p:sp>
        <p:nvSpPr>
          <p:cNvPr id="8" name="TextBox 8"/>
          <p:cNvSpPr txBox="1"/>
          <p:nvPr/>
        </p:nvSpPr>
        <p:spPr>
          <a:xfrm>
            <a:off x="5607703" y="1515227"/>
            <a:ext cx="9663708" cy="2473681"/>
          </a:xfrm>
          <a:prstGeom prst="rect">
            <a:avLst/>
          </a:prstGeom>
        </p:spPr>
        <p:txBody>
          <a:bodyPr lIns="0" tIns="0" rIns="0" bIns="0" rtlCol="0" anchor="t">
            <a:spAutoFit/>
          </a:bodyPr>
          <a:lstStyle/>
          <a:p>
            <a:pPr algn="r">
              <a:lnSpc>
                <a:spcPts val="11488"/>
              </a:lnSpc>
            </a:pPr>
            <a:r>
              <a:rPr lang="en-US" sz="8206">
                <a:solidFill>
                  <a:srgbClr val="135810"/>
                </a:solidFill>
                <a:latin typeface="#9Slide05 Lobster" panose="02000506000000020003" pitchFamily="2" charset="0"/>
              </a:rPr>
              <a:t>Rồi ngày mai con đi</a:t>
            </a:r>
          </a:p>
          <a:p>
            <a:pPr algn="ctr">
              <a:lnSpc>
                <a:spcPts val="7721"/>
              </a:lnSpc>
            </a:pPr>
            <a:r>
              <a:rPr lang="en-US" sz="5515">
                <a:solidFill>
                  <a:srgbClr val="135810"/>
                </a:solidFill>
                <a:latin typeface="Roboto Condensed" panose="02000000000000000000" pitchFamily="2" charset="0"/>
                <a:ea typeface="Roboto Condensed" panose="02000000000000000000" pitchFamily="2" charset="0"/>
                <a:cs typeface="Roboto Condensed" panose="02000000000000000000" pitchFamily="2" charset="0"/>
              </a:rPr>
              <a:t>                  (Lò Cao Nhum)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888118" y="7197688"/>
            <a:ext cx="7432567" cy="7428775"/>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67188">
            <a:off x="16813175" y="-491466"/>
            <a:ext cx="2949650" cy="2308101"/>
          </a:xfrm>
          <a:prstGeom prst="rect">
            <a:avLst/>
          </a:prstGeom>
        </p:spPr>
      </p:pic>
      <p:pic>
        <p:nvPicPr>
          <p:cNvPr id="5" name="Picture 5"/>
          <p:cNvPicPr>
            <a:picLocks noChangeAspect="1"/>
          </p:cNvPicPr>
          <p:nvPr/>
        </p:nvPicPr>
        <p:blipFill>
          <a:blip r:embed="rId4"/>
          <a:srcRect/>
          <a:stretch>
            <a:fillRect/>
          </a:stretch>
        </p:blipFill>
        <p:spPr>
          <a:xfrm rot="-4721853">
            <a:off x="15919329" y="8534515"/>
            <a:ext cx="5969642" cy="5999640"/>
          </a:xfrm>
          <a:prstGeom prst="rect">
            <a:avLst/>
          </a:prstGeom>
        </p:spPr>
      </p:pic>
      <p:pic>
        <p:nvPicPr>
          <p:cNvPr id="6" name="Picture 6"/>
          <p:cNvPicPr>
            <a:picLocks noChangeAspect="1"/>
          </p:cNvPicPr>
          <p:nvPr/>
        </p:nvPicPr>
        <p:blipFill>
          <a:blip r:embed="rId5"/>
          <a:srcRect/>
          <a:stretch>
            <a:fillRect/>
          </a:stretch>
        </p:blipFill>
        <p:spPr>
          <a:xfrm rot="-6819199">
            <a:off x="-2738858" y="8534515"/>
            <a:ext cx="5969642" cy="5999640"/>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492840" y="3794059"/>
            <a:ext cx="5045565" cy="2875972"/>
          </a:xfrm>
          <a:prstGeom prst="rect">
            <a:avLst/>
          </a:prstGeom>
        </p:spPr>
      </p:pic>
      <p:sp>
        <p:nvSpPr>
          <p:cNvPr id="8" name="TextBox 8"/>
          <p:cNvSpPr txBox="1"/>
          <p:nvPr/>
        </p:nvSpPr>
        <p:spPr>
          <a:xfrm>
            <a:off x="1274663" y="557810"/>
            <a:ext cx="17013337" cy="1749425"/>
          </a:xfrm>
          <a:prstGeom prst="rect">
            <a:avLst/>
          </a:prstGeom>
        </p:spPr>
        <p:txBody>
          <a:bodyPr lIns="0" tIns="0" rIns="0" bIns="0" rtlCol="0" anchor="t">
            <a:spAutoFit/>
          </a:bodyPr>
          <a:lstStyle/>
          <a:p>
            <a:pPr algn="just">
              <a:lnSpc>
                <a:spcPts val="7000"/>
              </a:lnSpc>
            </a:pPr>
            <a:r>
              <a:rPr lang="en-US" sz="5000" spc="45">
                <a:solidFill>
                  <a:srgbClr val="000000"/>
                </a:solidFill>
                <a:latin typeface="Roboto Condensed Bold"/>
              </a:rPr>
              <a:t>Câu 4: Em hiểu nội dung của hai câu thơ sau như thế nào: </a:t>
            </a:r>
          </a:p>
          <a:p>
            <a:pPr algn="just">
              <a:lnSpc>
                <a:spcPts val="7000"/>
              </a:lnSpc>
            </a:pPr>
            <a:r>
              <a:rPr lang="en-US" sz="4999" spc="44">
                <a:solidFill>
                  <a:srgbClr val="000000"/>
                </a:solidFill>
                <a:latin typeface="Roboto Condensed Bold"/>
              </a:rPr>
              <a:t>“</a:t>
            </a:r>
            <a:r>
              <a:rPr lang="en-US" sz="4999" spc="44">
                <a:solidFill>
                  <a:srgbClr val="000000"/>
                </a:solidFill>
                <a:latin typeface="Roboto Condensed Bold Italics"/>
              </a:rPr>
              <a:t>Đi như suối chảy về với biển – Chớ quên đi mạch đá cội nguồn.”</a:t>
            </a:r>
          </a:p>
        </p:txBody>
      </p:sp>
      <p:sp>
        <p:nvSpPr>
          <p:cNvPr id="9" name="TextBox 9"/>
          <p:cNvSpPr txBox="1"/>
          <p:nvPr/>
        </p:nvSpPr>
        <p:spPr>
          <a:xfrm>
            <a:off x="1706526" y="3171153"/>
            <a:ext cx="9447184" cy="4026535"/>
          </a:xfrm>
          <a:prstGeom prst="rect">
            <a:avLst/>
          </a:prstGeom>
        </p:spPr>
        <p:txBody>
          <a:bodyPr lIns="0" tIns="0" rIns="0" bIns="0" rtlCol="0" anchor="t">
            <a:spAutoFit/>
          </a:bodyPr>
          <a:lstStyle/>
          <a:p>
            <a:pPr algn="just">
              <a:lnSpc>
                <a:spcPts val="6440"/>
              </a:lnSpc>
              <a:spcBef>
                <a:spcPct val="0"/>
              </a:spcBef>
            </a:pPr>
            <a:r>
              <a:rPr lang="en-US" sz="4600" spc="41">
                <a:solidFill>
                  <a:srgbClr val="000000"/>
                </a:solidFill>
                <a:latin typeface="Roboto Condensed"/>
              </a:rPr>
              <a:t>Tác giả mong rằng người con miền núi sẽ mang trong mình </a:t>
            </a:r>
            <a:r>
              <a:rPr lang="en-US" sz="4600" spc="41">
                <a:solidFill>
                  <a:srgbClr val="000000"/>
                </a:solidFill>
                <a:latin typeface="Roboto Condensed Bold"/>
              </a:rPr>
              <a:t>ý thức về nguồn cội</a:t>
            </a:r>
            <a:r>
              <a:rPr lang="en-US" sz="4600" spc="41">
                <a:solidFill>
                  <a:srgbClr val="000000"/>
                </a:solidFill>
                <a:latin typeface="Roboto Condensed"/>
              </a:rPr>
              <a:t> để vững bước </a:t>
            </a:r>
            <a:r>
              <a:rPr lang="en-US" sz="4600" spc="41">
                <a:solidFill>
                  <a:srgbClr val="000000"/>
                </a:solidFill>
                <a:latin typeface="Roboto Condensed Bold"/>
              </a:rPr>
              <a:t>đi về phía trước, vươn ra với biển lớn </a:t>
            </a:r>
            <a:r>
              <a:rPr lang="en-US" sz="4600" spc="41">
                <a:solidFill>
                  <a:srgbClr val="000000"/>
                </a:solidFill>
                <a:latin typeface="Roboto Condensed"/>
              </a:rPr>
              <a:t>với những phương trời rộng mở.</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67188">
            <a:off x="-1474825" y="8533480"/>
            <a:ext cx="2949650" cy="2308101"/>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54471">
            <a:off x="-1474825" y="-884176"/>
            <a:ext cx="2949650" cy="2308101"/>
          </a:xfrm>
          <a:prstGeom prst="rect">
            <a:avLst/>
          </a:prstGeom>
        </p:spPr>
      </p:pic>
      <p:pic>
        <p:nvPicPr>
          <p:cNvPr id="4" name="Picture 4"/>
          <p:cNvPicPr>
            <a:picLocks noChangeAspect="1"/>
          </p:cNvPicPr>
          <p:nvPr/>
        </p:nvPicPr>
        <p:blipFill>
          <a:blip r:embed="rId4"/>
          <a:srcRect/>
          <a:stretch>
            <a:fillRect/>
          </a:stretch>
        </p:blipFill>
        <p:spPr>
          <a:xfrm rot="-4954250">
            <a:off x="16614883" y="8102707"/>
            <a:ext cx="4937078" cy="4961887"/>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4677" y="0"/>
            <a:ext cx="1348045" cy="1615305"/>
          </a:xfrm>
          <a:prstGeom prst="rect">
            <a:avLst/>
          </a:prstGeom>
        </p:spPr>
      </p:pic>
      <p:grpSp>
        <p:nvGrpSpPr>
          <p:cNvPr id="6" name="Group 6"/>
          <p:cNvGrpSpPr/>
          <p:nvPr/>
        </p:nvGrpSpPr>
        <p:grpSpPr>
          <a:xfrm>
            <a:off x="354677" y="1441647"/>
            <a:ext cx="7403705" cy="740370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8CCDB0">
                <a:alpha val="75686"/>
              </a:srgbClr>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05790" y="6431267"/>
            <a:ext cx="5111553" cy="4114800"/>
          </a:xfrm>
          <a:prstGeom prst="rect">
            <a:avLst/>
          </a:prstGeom>
        </p:spPr>
      </p:pic>
      <p:sp>
        <p:nvSpPr>
          <p:cNvPr id="10" name="TextBox 10"/>
          <p:cNvSpPr txBox="1"/>
          <p:nvPr/>
        </p:nvSpPr>
        <p:spPr>
          <a:xfrm>
            <a:off x="1563247" y="2905747"/>
            <a:ext cx="5085086" cy="3525520"/>
          </a:xfrm>
          <a:prstGeom prst="rect">
            <a:avLst/>
          </a:prstGeom>
        </p:spPr>
        <p:txBody>
          <a:bodyPr lIns="0" tIns="0" rIns="0" bIns="0" rtlCol="0" anchor="t">
            <a:spAutoFit/>
          </a:bodyPr>
          <a:lstStyle/>
          <a:p>
            <a:pPr algn="ctr">
              <a:lnSpc>
                <a:spcPts val="9379"/>
              </a:lnSpc>
            </a:pPr>
            <a:r>
              <a:rPr lang="en-US" sz="6699" spc="60">
                <a:solidFill>
                  <a:srgbClr val="000000"/>
                </a:solidFill>
                <a:latin typeface="Fraunces Bold"/>
              </a:rPr>
              <a:t>Chặng 3: </a:t>
            </a:r>
          </a:p>
          <a:p>
            <a:pPr algn="ctr">
              <a:lnSpc>
                <a:spcPts val="9379"/>
              </a:lnSpc>
            </a:pPr>
            <a:r>
              <a:rPr lang="en-US" sz="6699" spc="60">
                <a:solidFill>
                  <a:srgbClr val="000000"/>
                </a:solidFill>
                <a:latin typeface="Fraunces Bold"/>
              </a:rPr>
              <a:t>Chân cứng đá mềm</a:t>
            </a:r>
          </a:p>
        </p:txBody>
      </p:sp>
      <p:sp>
        <p:nvSpPr>
          <p:cNvPr id="11" name="TextBox 11"/>
          <p:cNvSpPr txBox="1"/>
          <p:nvPr/>
        </p:nvSpPr>
        <p:spPr>
          <a:xfrm>
            <a:off x="8095152" y="3887109"/>
            <a:ext cx="9164148" cy="2668918"/>
          </a:xfrm>
          <a:prstGeom prst="rect">
            <a:avLst/>
          </a:prstGeom>
        </p:spPr>
        <p:txBody>
          <a:bodyPr lIns="0" tIns="0" rIns="0" bIns="0" rtlCol="0" anchor="t">
            <a:spAutoFit/>
          </a:bodyPr>
          <a:lstStyle/>
          <a:p>
            <a:pPr algn="just">
              <a:lnSpc>
                <a:spcPts val="7093"/>
              </a:lnSpc>
              <a:spcBef>
                <a:spcPct val="0"/>
              </a:spcBef>
            </a:pPr>
            <a:r>
              <a:rPr lang="en-US" sz="5066" spc="45">
                <a:solidFill>
                  <a:srgbClr val="000000"/>
                </a:solidFill>
                <a:latin typeface="Roboto Condensed"/>
              </a:rPr>
              <a:t>Lập dàn ý cho đoạn văn khoảng 6-8 câu trình bày suy nghĩ của em sau khi đọc bài thơ trên.</a:t>
            </a:r>
          </a:p>
        </p:txBody>
      </p:sp>
      <p:sp>
        <p:nvSpPr>
          <p:cNvPr id="12" name="TextBox 12"/>
          <p:cNvSpPr txBox="1"/>
          <p:nvPr/>
        </p:nvSpPr>
        <p:spPr>
          <a:xfrm>
            <a:off x="8733105" y="1859168"/>
            <a:ext cx="9164148" cy="966675"/>
          </a:xfrm>
          <a:prstGeom prst="rect">
            <a:avLst/>
          </a:prstGeom>
        </p:spPr>
        <p:txBody>
          <a:bodyPr lIns="0" tIns="0" rIns="0" bIns="0" rtlCol="0" anchor="t">
            <a:spAutoFit/>
          </a:bodyPr>
          <a:lstStyle/>
          <a:p>
            <a:pPr algn="just">
              <a:lnSpc>
                <a:spcPts val="7093"/>
              </a:lnSpc>
              <a:spcBef>
                <a:spcPct val="0"/>
              </a:spcBef>
            </a:pPr>
            <a:r>
              <a:rPr lang="en-US" sz="8800" spc="45">
                <a:solidFill>
                  <a:srgbClr val="000000"/>
                </a:solidFill>
                <a:latin typeface="#9Slide05 Motion Picture" panose="02000000000000000000" pitchFamily="2" charset="0"/>
              </a:rPr>
              <a:t>Rồi ngày mai con đi</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67188">
            <a:off x="-1474825" y="8533480"/>
            <a:ext cx="2949650" cy="2308101"/>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54471">
            <a:off x="-1474825" y="-884176"/>
            <a:ext cx="2949650" cy="2308101"/>
          </a:xfrm>
          <a:prstGeom prst="rect">
            <a:avLst/>
          </a:prstGeom>
        </p:spPr>
      </p:pic>
      <p:pic>
        <p:nvPicPr>
          <p:cNvPr id="4" name="Picture 4"/>
          <p:cNvPicPr>
            <a:picLocks noChangeAspect="1"/>
          </p:cNvPicPr>
          <p:nvPr/>
        </p:nvPicPr>
        <p:blipFill>
          <a:blip r:embed="rId4"/>
          <a:srcRect/>
          <a:stretch>
            <a:fillRect/>
          </a:stretch>
        </p:blipFill>
        <p:spPr>
          <a:xfrm rot="-4954250">
            <a:off x="16614883" y="8102707"/>
            <a:ext cx="4937078" cy="4961887"/>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4677" y="0"/>
            <a:ext cx="1348045" cy="1615305"/>
          </a:xfrm>
          <a:prstGeom prst="rect">
            <a:avLst/>
          </a:prstGeom>
        </p:spPr>
      </p:pic>
      <p:sp>
        <p:nvSpPr>
          <p:cNvPr id="11" name="TextBox 11"/>
          <p:cNvSpPr txBox="1"/>
          <p:nvPr/>
        </p:nvSpPr>
        <p:spPr>
          <a:xfrm>
            <a:off x="1371600" y="1714500"/>
            <a:ext cx="16306800" cy="1755802"/>
          </a:xfrm>
          <a:prstGeom prst="rect">
            <a:avLst/>
          </a:prstGeom>
        </p:spPr>
        <p:txBody>
          <a:bodyPr wrap="square" lIns="0" tIns="0" rIns="0" bIns="0" rtlCol="0" anchor="t">
            <a:spAutoFit/>
          </a:bodyPr>
          <a:lstStyle/>
          <a:p>
            <a:pPr algn="just">
              <a:lnSpc>
                <a:spcPts val="7093"/>
              </a:lnSpc>
              <a:spcBef>
                <a:spcPct val="0"/>
              </a:spcBef>
            </a:pPr>
            <a:r>
              <a:rPr lang="en-US" sz="5066" spc="45">
                <a:solidFill>
                  <a:srgbClr val="000000"/>
                </a:solidFill>
                <a:latin typeface="Roboto Condensed"/>
              </a:rPr>
              <a:t>Lập dàn ý cho đoạn văn khoảng 6-8 câu trình bày suy nghĩ của em sau khi đọc bài thơ trên.</a:t>
            </a:r>
          </a:p>
        </p:txBody>
      </p:sp>
      <p:sp>
        <p:nvSpPr>
          <p:cNvPr id="12" name="TextBox 12"/>
          <p:cNvSpPr txBox="1"/>
          <p:nvPr/>
        </p:nvSpPr>
        <p:spPr>
          <a:xfrm>
            <a:off x="2209800" y="495300"/>
            <a:ext cx="9164148" cy="966675"/>
          </a:xfrm>
          <a:prstGeom prst="rect">
            <a:avLst/>
          </a:prstGeom>
        </p:spPr>
        <p:txBody>
          <a:bodyPr lIns="0" tIns="0" rIns="0" bIns="0" rtlCol="0" anchor="t">
            <a:spAutoFit/>
          </a:bodyPr>
          <a:lstStyle/>
          <a:p>
            <a:pPr algn="just">
              <a:lnSpc>
                <a:spcPts val="7093"/>
              </a:lnSpc>
              <a:spcBef>
                <a:spcPct val="0"/>
              </a:spcBef>
            </a:pPr>
            <a:r>
              <a:rPr lang="en-US" sz="8800" spc="45">
                <a:solidFill>
                  <a:srgbClr val="000000"/>
                </a:solidFill>
                <a:latin typeface="#9Slide05 Motion Picture" panose="02000000000000000000" pitchFamily="2" charset="0"/>
              </a:rPr>
              <a:t>Rồi ngày mai con đi</a:t>
            </a:r>
          </a:p>
        </p:txBody>
      </p:sp>
      <p:graphicFrame>
        <p:nvGraphicFramePr>
          <p:cNvPr id="13" name="Table 13">
            <a:extLst>
              <a:ext uri="{FF2B5EF4-FFF2-40B4-BE49-F238E27FC236}">
                <a16:creationId xmlns:a16="http://schemas.microsoft.com/office/drawing/2014/main" id="{878400F3-5D4A-FCAA-C398-C392F089FEF9}"/>
              </a:ext>
            </a:extLst>
          </p:cNvPr>
          <p:cNvGraphicFramePr>
            <a:graphicFrameLocks noGrp="1"/>
          </p:cNvGraphicFramePr>
          <p:nvPr>
            <p:extLst>
              <p:ext uri="{D42A27DB-BD31-4B8C-83A1-F6EECF244321}">
                <p14:modId xmlns:p14="http://schemas.microsoft.com/office/powerpoint/2010/main" val="880213946"/>
              </p:ext>
            </p:extLst>
          </p:nvPr>
        </p:nvGraphicFramePr>
        <p:xfrm>
          <a:off x="1524000" y="3848100"/>
          <a:ext cx="15240000" cy="5601527"/>
        </p:xfrm>
        <a:graphic>
          <a:graphicData uri="http://schemas.openxmlformats.org/drawingml/2006/table">
            <a:tbl>
              <a:tblPr firstRow="1" bandRow="1">
                <a:tableStyleId>{93296810-A885-4BE3-A3E7-6D5BEEA58F35}</a:tableStyleId>
              </a:tblPr>
              <a:tblGrid>
                <a:gridCol w="3048000">
                  <a:extLst>
                    <a:ext uri="{9D8B030D-6E8A-4147-A177-3AD203B41FA5}">
                      <a16:colId xmlns:a16="http://schemas.microsoft.com/office/drawing/2014/main" val="45321918"/>
                    </a:ext>
                  </a:extLst>
                </a:gridCol>
                <a:gridCol w="12192000">
                  <a:extLst>
                    <a:ext uri="{9D8B030D-6E8A-4147-A177-3AD203B41FA5}">
                      <a16:colId xmlns:a16="http://schemas.microsoft.com/office/drawing/2014/main" val="2500215015"/>
                    </a:ext>
                  </a:extLst>
                </a:gridCol>
              </a:tblGrid>
              <a:tr h="838199">
                <a:tc>
                  <a:txBody>
                    <a:bodyPr/>
                    <a:lstStyle/>
                    <a:p>
                      <a:r>
                        <a:rPr lang="en-GB" sz="4000">
                          <a:latin typeface="Roboto Condensed" panose="02000000000000000000" pitchFamily="2" charset="0"/>
                          <a:ea typeface="Roboto Condensed" panose="02000000000000000000" pitchFamily="2" charset="0"/>
                          <a:cs typeface="Roboto Condensed" panose="02000000000000000000" pitchFamily="2" charset="0"/>
                        </a:rPr>
                        <a:t>Mở đoạn</a:t>
                      </a:r>
                    </a:p>
                  </a:txBody>
                  <a:tcPr/>
                </a:tc>
                <a:tc>
                  <a:txBody>
                    <a:bodyPr/>
                    <a:lstStyle/>
                    <a:p>
                      <a:endParaRPr lang="en-GB" sz="400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3361687593"/>
                  </a:ext>
                </a:extLst>
              </a:tr>
              <a:tr h="3293165">
                <a:tc>
                  <a:txBody>
                    <a:bodyPr/>
                    <a:lstStyle/>
                    <a:p>
                      <a:r>
                        <a:rPr lang="en-GB" sz="4000">
                          <a:latin typeface="Roboto Condensed" panose="02000000000000000000" pitchFamily="2" charset="0"/>
                          <a:ea typeface="Roboto Condensed" panose="02000000000000000000" pitchFamily="2" charset="0"/>
                          <a:cs typeface="Roboto Condensed" panose="02000000000000000000" pitchFamily="2" charset="0"/>
                        </a:rPr>
                        <a:t>Thân đoạn</a:t>
                      </a:r>
                    </a:p>
                  </a:txBody>
                  <a:tcPr/>
                </a:tc>
                <a:tc>
                  <a:txBody>
                    <a:bodyPr/>
                    <a:lstStyle/>
                    <a:p>
                      <a:endParaRPr lang="en-GB" sz="400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419625089"/>
                  </a:ext>
                </a:extLst>
              </a:tr>
              <a:tr h="1470163">
                <a:tc>
                  <a:txBody>
                    <a:bodyPr/>
                    <a:lstStyle/>
                    <a:p>
                      <a:r>
                        <a:rPr lang="en-GB" sz="4000">
                          <a:latin typeface="Roboto Condensed" panose="02000000000000000000" pitchFamily="2" charset="0"/>
                          <a:ea typeface="Roboto Condensed" panose="02000000000000000000" pitchFamily="2" charset="0"/>
                          <a:cs typeface="Roboto Condensed" panose="02000000000000000000" pitchFamily="2" charset="0"/>
                        </a:rPr>
                        <a:t>Kết đoạn</a:t>
                      </a:r>
                    </a:p>
                  </a:txBody>
                  <a:tcPr/>
                </a:tc>
                <a:tc>
                  <a:txBody>
                    <a:bodyPr/>
                    <a:lstStyle/>
                    <a:p>
                      <a:endParaRPr lang="en-GB" sz="4000">
                        <a:latin typeface="Roboto Condensed" panose="02000000000000000000" pitchFamily="2" charset="0"/>
                        <a:ea typeface="Roboto Condensed" panose="02000000000000000000" pitchFamily="2" charset="0"/>
                        <a:cs typeface="Roboto Condensed" panose="02000000000000000000" pitchFamily="2" charset="0"/>
                      </a:endParaRPr>
                    </a:p>
                  </a:txBody>
                  <a:tcPr/>
                </a:tc>
                <a:extLst>
                  <a:ext uri="{0D108BD9-81ED-4DB2-BD59-A6C34878D82A}">
                    <a16:rowId xmlns:a16="http://schemas.microsoft.com/office/drawing/2014/main" val="1027415213"/>
                  </a:ext>
                </a:extLst>
              </a:tr>
            </a:tbl>
          </a:graphicData>
        </a:graphic>
      </p:graphicFrame>
    </p:spTree>
    <p:extLst>
      <p:ext uri="{BB962C8B-B14F-4D97-AF65-F5344CB8AC3E}">
        <p14:creationId xmlns:p14="http://schemas.microsoft.com/office/powerpoint/2010/main" val="1161851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3841250" y="-2967589"/>
            <a:ext cx="21372230" cy="21361326"/>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4" name="Group 4"/>
          <p:cNvGrpSpPr>
            <a:grpSpLocks noChangeAspect="1"/>
          </p:cNvGrpSpPr>
          <p:nvPr/>
        </p:nvGrpSpPr>
        <p:grpSpPr>
          <a:xfrm rot="5400000">
            <a:off x="-7226462" y="-6852600"/>
            <a:ext cx="9173653" cy="9168972"/>
            <a:chOff x="0" y="0"/>
            <a:chExt cx="2489200" cy="2487930"/>
          </a:xfrm>
        </p:grpSpPr>
        <p:sp>
          <p:nvSpPr>
            <p:cNvPr id="5" name="Freeform 5"/>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7" y="227449"/>
            <a:ext cx="1657326" cy="2091263"/>
          </a:xfrm>
          <a:prstGeom prst="rect">
            <a:avLst/>
          </a:prstGeom>
        </p:spPr>
      </p:pic>
      <p:pic>
        <p:nvPicPr>
          <p:cNvPr id="7" name="Picture 7"/>
          <p:cNvPicPr>
            <a:picLocks noChangeAspect="1"/>
          </p:cNvPicPr>
          <p:nvPr/>
        </p:nvPicPr>
        <p:blipFill>
          <a:blip r:embed="rId4"/>
          <a:srcRect/>
          <a:stretch>
            <a:fillRect/>
          </a:stretch>
        </p:blipFill>
        <p:spPr>
          <a:xfrm>
            <a:off x="6260049" y="5139148"/>
            <a:ext cx="5767901" cy="5147852"/>
          </a:xfrm>
          <a:prstGeom prst="rect">
            <a:avLst/>
          </a:prstGeom>
        </p:spPr>
      </p:pic>
      <p:sp>
        <p:nvSpPr>
          <p:cNvPr id="8" name="TextBox 8"/>
          <p:cNvSpPr txBox="1"/>
          <p:nvPr/>
        </p:nvSpPr>
        <p:spPr>
          <a:xfrm>
            <a:off x="1981200" y="1333500"/>
            <a:ext cx="13701339" cy="3943985"/>
          </a:xfrm>
          <a:prstGeom prst="rect">
            <a:avLst/>
          </a:prstGeom>
        </p:spPr>
        <p:txBody>
          <a:bodyPr lIns="0" tIns="0" rIns="0" bIns="0" rtlCol="0" anchor="t">
            <a:spAutoFit/>
          </a:bodyPr>
          <a:lstStyle/>
          <a:p>
            <a:pPr algn="just">
              <a:lnSpc>
                <a:spcPts val="7839"/>
              </a:lnSpc>
            </a:pPr>
            <a:r>
              <a:rPr lang="en-US" sz="5599" spc="50">
                <a:solidFill>
                  <a:srgbClr val="AF602D"/>
                </a:solidFill>
                <a:latin typeface="Roboto Condensed Bold"/>
              </a:rPr>
              <a:t>b. Nhân vật trữ tình, đối tượng trữ tình:</a:t>
            </a:r>
            <a:r>
              <a:rPr lang="en-US" sz="5599" spc="50">
                <a:solidFill>
                  <a:srgbClr val="AF602D"/>
                </a:solidFill>
                <a:latin typeface="Roboto Condensed"/>
              </a:rPr>
              <a:t> </a:t>
            </a:r>
          </a:p>
          <a:p>
            <a:pPr algn="just">
              <a:lnSpc>
                <a:spcPts val="7839"/>
              </a:lnSpc>
            </a:pPr>
            <a:r>
              <a:rPr lang="en-US" sz="5599" spc="50">
                <a:solidFill>
                  <a:srgbClr val="AF602D"/>
                </a:solidFill>
                <a:latin typeface="Roboto Condensed"/>
              </a:rPr>
              <a:t>bài thơ là lời của cha mẹ hoặc người thầy dặn dò con, cho con hành trang bước vào đời.</a:t>
            </a:r>
          </a:p>
          <a:p>
            <a:pPr algn="just">
              <a:lnSpc>
                <a:spcPts val="7839"/>
              </a:lnSpc>
              <a:spcBef>
                <a:spcPct val="0"/>
              </a:spcBef>
            </a:pPr>
            <a:endParaRPr lang="en-US" sz="5599" spc="50">
              <a:solidFill>
                <a:srgbClr val="AF602D"/>
              </a:solidFill>
              <a:latin typeface="Roboto Condensed"/>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067188">
            <a:off x="-446125" y="8431507"/>
            <a:ext cx="2949650" cy="2308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3841250" y="-2967589"/>
            <a:ext cx="21372230" cy="21361326"/>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4" name="Group 4"/>
          <p:cNvGrpSpPr>
            <a:grpSpLocks noChangeAspect="1"/>
          </p:cNvGrpSpPr>
          <p:nvPr/>
        </p:nvGrpSpPr>
        <p:grpSpPr>
          <a:xfrm rot="5400000">
            <a:off x="-7226462" y="-6852600"/>
            <a:ext cx="9173653" cy="9168972"/>
            <a:chOff x="0" y="0"/>
            <a:chExt cx="2489200" cy="2487930"/>
          </a:xfrm>
        </p:grpSpPr>
        <p:sp>
          <p:nvSpPr>
            <p:cNvPr id="5" name="Freeform 5"/>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7" y="227449"/>
            <a:ext cx="1657326" cy="2091263"/>
          </a:xfrm>
          <a:prstGeom prst="rect">
            <a:avLst/>
          </a:prstGeom>
        </p:spPr>
      </p:pic>
      <p:pic>
        <p:nvPicPr>
          <p:cNvPr id="7" name="Picture 7"/>
          <p:cNvPicPr>
            <a:picLocks noChangeAspect="1"/>
          </p:cNvPicPr>
          <p:nvPr/>
        </p:nvPicPr>
        <p:blipFill>
          <a:blip r:embed="rId4"/>
          <a:srcRect/>
          <a:stretch>
            <a:fillRect/>
          </a:stretch>
        </p:blipFill>
        <p:spPr>
          <a:xfrm>
            <a:off x="13057131" y="5139148"/>
            <a:ext cx="5767901" cy="5147852"/>
          </a:xfrm>
          <a:prstGeom prst="rect">
            <a:avLst/>
          </a:prstGeom>
        </p:spPr>
      </p:pic>
      <p:sp>
        <p:nvSpPr>
          <p:cNvPr id="8" name="TextBox 8"/>
          <p:cNvSpPr txBox="1"/>
          <p:nvPr/>
        </p:nvSpPr>
        <p:spPr>
          <a:xfrm>
            <a:off x="2239742" y="904875"/>
            <a:ext cx="12066583" cy="9639935"/>
          </a:xfrm>
          <a:prstGeom prst="rect">
            <a:avLst/>
          </a:prstGeom>
        </p:spPr>
        <p:txBody>
          <a:bodyPr lIns="0" tIns="0" rIns="0" bIns="0" rtlCol="0" anchor="t">
            <a:spAutoFit/>
          </a:bodyPr>
          <a:lstStyle/>
          <a:p>
            <a:pPr algn="just">
              <a:lnSpc>
                <a:spcPts val="7839"/>
              </a:lnSpc>
            </a:pPr>
            <a:r>
              <a:rPr lang="en-US" sz="5599" spc="50">
                <a:solidFill>
                  <a:srgbClr val="AF602D"/>
                </a:solidFill>
                <a:latin typeface="Roboto Condensed Bold"/>
              </a:rPr>
              <a:t>c. Cảm xúc trữ tình </a:t>
            </a:r>
          </a:p>
          <a:p>
            <a:pPr algn="just">
              <a:lnSpc>
                <a:spcPts val="5879"/>
              </a:lnSpc>
            </a:pPr>
            <a:r>
              <a:rPr lang="en-US" sz="4199" spc="37">
                <a:solidFill>
                  <a:srgbClr val="AF602D"/>
                </a:solidFill>
                <a:latin typeface="Roboto Condensed"/>
              </a:rPr>
              <a:t>Là một người từng trải, chủ thể trữ tình đã lường trước những điều có thể xảy ra như người con có thể bị vấp ngã, lạc lõng giữa ngã bảy, ngã mười hay sẽ ngỡ ngàng khi gặp lòng người đỏ, vàng, đen, trắng... Để vượt qua được những khó khăn, những lần vấp ngã, chủ thể trữ tình khuyên người con hãy nhớ về những bài học đã được thầy cô dạy dỗ. Những kiến thức ấy sẽ là hành trang đi theo con trong suốt cuộc đời, sẽ mang lại cho con cơm ăn, áo mặc.</a:t>
            </a:r>
          </a:p>
          <a:p>
            <a:pPr algn="just">
              <a:lnSpc>
                <a:spcPts val="7839"/>
              </a:lnSpc>
            </a:pPr>
            <a:endParaRPr lang="en-US" sz="4199" spc="37">
              <a:solidFill>
                <a:srgbClr val="AF602D"/>
              </a:solidFill>
              <a:latin typeface="Roboto Condensed"/>
            </a:endParaRPr>
          </a:p>
          <a:p>
            <a:pPr algn="just">
              <a:lnSpc>
                <a:spcPts val="7839"/>
              </a:lnSpc>
              <a:spcBef>
                <a:spcPct val="0"/>
              </a:spcBef>
            </a:pPr>
            <a:endParaRPr lang="en-US" sz="4199" spc="37">
              <a:solidFill>
                <a:srgbClr val="AF602D"/>
              </a:solidFill>
              <a:latin typeface="Roboto Condensed"/>
            </a:endParaRPr>
          </a:p>
        </p:txBody>
      </p:sp>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3067188">
            <a:off x="-446125" y="8431507"/>
            <a:ext cx="2949650" cy="23081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sp>
        <p:nvSpPr>
          <p:cNvPr id="2" name="TextBox 2"/>
          <p:cNvSpPr txBox="1"/>
          <p:nvPr/>
        </p:nvSpPr>
        <p:spPr>
          <a:xfrm>
            <a:off x="5153907" y="6192084"/>
            <a:ext cx="3732453" cy="1384300"/>
          </a:xfrm>
          <a:prstGeom prst="rect">
            <a:avLst/>
          </a:prstGeom>
        </p:spPr>
        <p:txBody>
          <a:bodyPr lIns="0" tIns="0" rIns="0" bIns="0" rtlCol="0" anchor="t">
            <a:spAutoFit/>
          </a:bodyPr>
          <a:lstStyle/>
          <a:p>
            <a:pPr algn="ctr">
              <a:lnSpc>
                <a:spcPts val="5599"/>
              </a:lnSpc>
              <a:spcBef>
                <a:spcPct val="0"/>
              </a:spcBef>
            </a:pPr>
            <a:r>
              <a:rPr lang="en-US" sz="3999" spc="35">
                <a:solidFill>
                  <a:srgbClr val="FFFFFF"/>
                </a:solidFill>
                <a:latin typeface="Roboto Condensed"/>
              </a:rPr>
              <a:t>sự vật/sự việc được ghi chép</a:t>
            </a:r>
          </a:p>
        </p:txBody>
      </p:sp>
      <p:grpSp>
        <p:nvGrpSpPr>
          <p:cNvPr id="3" name="Group 3"/>
          <p:cNvGrpSpPr>
            <a:grpSpLocks noChangeAspect="1"/>
          </p:cNvGrpSpPr>
          <p:nvPr/>
        </p:nvGrpSpPr>
        <p:grpSpPr>
          <a:xfrm rot="5400000">
            <a:off x="-2645088" y="-2144831"/>
            <a:ext cx="21372230" cy="21361326"/>
            <a:chOff x="0" y="0"/>
            <a:chExt cx="2489200" cy="2487930"/>
          </a:xfrm>
        </p:grpSpPr>
        <p:sp>
          <p:nvSpPr>
            <p:cNvPr id="4" name="Freeform 4"/>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5" name="Group 5"/>
          <p:cNvGrpSpPr>
            <a:grpSpLocks noChangeAspect="1"/>
          </p:cNvGrpSpPr>
          <p:nvPr/>
        </p:nvGrpSpPr>
        <p:grpSpPr>
          <a:xfrm rot="5400000">
            <a:off x="-7226462" y="-6852600"/>
            <a:ext cx="9173653" cy="9168972"/>
            <a:chOff x="0" y="0"/>
            <a:chExt cx="2489200" cy="2487930"/>
          </a:xfrm>
        </p:grpSpPr>
        <p:sp>
          <p:nvSpPr>
            <p:cNvPr id="6" name="Freeform 6"/>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7" name="Picture 7"/>
          <p:cNvPicPr>
            <a:picLocks noChangeAspect="1"/>
          </p:cNvPicPr>
          <p:nvPr/>
        </p:nvPicPr>
        <p:blipFill>
          <a:blip r:embed="rId2"/>
          <a:srcRect/>
          <a:stretch>
            <a:fillRect/>
          </a:stretch>
        </p:blipFill>
        <p:spPr>
          <a:xfrm rot="-4091769">
            <a:off x="16379023" y="8206188"/>
            <a:ext cx="2875930" cy="2890382"/>
          </a:xfrm>
          <a:prstGeom prst="rect">
            <a:avLst/>
          </a:prstGeom>
        </p:spPr>
      </p:pic>
      <p:pic>
        <p:nvPicPr>
          <p:cNvPr id="8" name="Picture 8"/>
          <p:cNvPicPr>
            <a:picLocks noChangeAspect="1"/>
          </p:cNvPicPr>
          <p:nvPr/>
        </p:nvPicPr>
        <p:blipFill>
          <a:blip r:embed="rId3"/>
          <a:srcRect/>
          <a:stretch>
            <a:fillRect/>
          </a:stretch>
        </p:blipFill>
        <p:spPr>
          <a:xfrm rot="-6819199">
            <a:off x="-1671653" y="9276642"/>
            <a:ext cx="3343306" cy="336010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7509" flipH="1">
            <a:off x="98711" y="283402"/>
            <a:ext cx="1474825" cy="1154051"/>
          </a:xfrm>
          <a:prstGeom prst="rect">
            <a:avLst/>
          </a:prstGeom>
        </p:spPr>
      </p:pic>
      <p:grpSp>
        <p:nvGrpSpPr>
          <p:cNvPr id="10" name="Group 10"/>
          <p:cNvGrpSpPr/>
          <p:nvPr/>
        </p:nvGrpSpPr>
        <p:grpSpPr>
          <a:xfrm rot="145537">
            <a:off x="12534799" y="-1711524"/>
            <a:ext cx="7668720" cy="7539237"/>
            <a:chOff x="0" y="0"/>
            <a:chExt cx="13309191" cy="13084471"/>
          </a:xfrm>
        </p:grpSpPr>
        <p:sp>
          <p:nvSpPr>
            <p:cNvPr id="11" name="Freeform 11"/>
            <p:cNvSpPr/>
            <p:nvPr/>
          </p:nvSpPr>
          <p:spPr>
            <a:xfrm>
              <a:off x="0" y="0"/>
              <a:ext cx="13309219" cy="13084302"/>
            </a:xfrm>
            <a:custGeom>
              <a:avLst/>
              <a:gdLst/>
              <a:ahLst/>
              <a:cxnLst/>
              <a:rect l="l" t="t" r="r" b="b"/>
              <a:pathLst>
                <a:path w="13309219" h="13084302">
                  <a:moveTo>
                    <a:pt x="6654546" y="0"/>
                  </a:moveTo>
                  <a:lnTo>
                    <a:pt x="7637018" y="1409573"/>
                  </a:lnTo>
                  <a:lnTo>
                    <a:pt x="9068815" y="445643"/>
                  </a:lnTo>
                  <a:lnTo>
                    <a:pt x="9469120" y="2110359"/>
                  </a:lnTo>
                  <a:lnTo>
                    <a:pt x="11156950" y="1722120"/>
                  </a:lnTo>
                  <a:lnTo>
                    <a:pt x="10921238" y="3417316"/>
                  </a:lnTo>
                  <a:lnTo>
                    <a:pt x="12637135" y="3657346"/>
                  </a:lnTo>
                  <a:lnTo>
                    <a:pt x="11797030" y="5153787"/>
                  </a:lnTo>
                  <a:lnTo>
                    <a:pt x="13309219" y="5989574"/>
                  </a:lnTo>
                  <a:lnTo>
                    <a:pt x="11978260" y="7085457"/>
                  </a:lnTo>
                  <a:lnTo>
                    <a:pt x="13082524" y="8404098"/>
                  </a:lnTo>
                  <a:lnTo>
                    <a:pt x="11440541" y="8951341"/>
                  </a:lnTo>
                  <a:lnTo>
                    <a:pt x="11987785" y="10574782"/>
                  </a:lnTo>
                  <a:lnTo>
                    <a:pt x="10256393" y="10499344"/>
                  </a:lnTo>
                  <a:lnTo>
                    <a:pt x="10172700" y="12208383"/>
                  </a:lnTo>
                  <a:lnTo>
                    <a:pt x="8585836" y="11520551"/>
                  </a:lnTo>
                  <a:lnTo>
                    <a:pt x="7882510" y="13084302"/>
                  </a:lnTo>
                  <a:lnTo>
                    <a:pt x="6654547" y="11876913"/>
                  </a:lnTo>
                  <a:lnTo>
                    <a:pt x="5426583" y="13084302"/>
                  </a:lnTo>
                  <a:lnTo>
                    <a:pt x="4723257" y="11520551"/>
                  </a:lnTo>
                  <a:lnTo>
                    <a:pt x="3136392" y="12208510"/>
                  </a:lnTo>
                  <a:lnTo>
                    <a:pt x="3052699" y="10499471"/>
                  </a:lnTo>
                  <a:lnTo>
                    <a:pt x="1321308" y="10574909"/>
                  </a:lnTo>
                  <a:lnTo>
                    <a:pt x="1868551" y="8951468"/>
                  </a:lnTo>
                  <a:lnTo>
                    <a:pt x="226568" y="8404098"/>
                  </a:lnTo>
                  <a:lnTo>
                    <a:pt x="1330960" y="7085457"/>
                  </a:lnTo>
                  <a:lnTo>
                    <a:pt x="0" y="5989574"/>
                  </a:lnTo>
                  <a:lnTo>
                    <a:pt x="1512189" y="5153787"/>
                  </a:lnTo>
                  <a:lnTo>
                    <a:pt x="672084" y="3657219"/>
                  </a:lnTo>
                  <a:lnTo>
                    <a:pt x="2387981" y="3417189"/>
                  </a:lnTo>
                  <a:lnTo>
                    <a:pt x="2152269" y="1722120"/>
                  </a:lnTo>
                  <a:lnTo>
                    <a:pt x="3840099" y="2110359"/>
                  </a:lnTo>
                  <a:lnTo>
                    <a:pt x="4240403" y="445516"/>
                  </a:lnTo>
                  <a:lnTo>
                    <a:pt x="5672201" y="1409446"/>
                  </a:lnTo>
                  <a:lnTo>
                    <a:pt x="6654546" y="0"/>
                  </a:lnTo>
                  <a:close/>
                </a:path>
              </a:pathLst>
            </a:custGeom>
            <a:solidFill>
              <a:srgbClr val="BEE3ED"/>
            </a:solidFill>
          </p:spPr>
        </p:sp>
      </p:grpSp>
      <p:pic>
        <p:nvPicPr>
          <p:cNvPr id="12" name="Picture 12"/>
          <p:cNvPicPr>
            <a:picLocks noChangeAspect="1"/>
          </p:cNvPicPr>
          <p:nvPr/>
        </p:nvPicPr>
        <p:blipFill>
          <a:blip r:embed="rId6">
            <a:alphaModFix amt="17000"/>
          </a:blip>
          <a:srcRect/>
          <a:stretch>
            <a:fillRect/>
          </a:stretch>
        </p:blipFill>
        <p:spPr>
          <a:xfrm>
            <a:off x="85715" y="1570673"/>
            <a:ext cx="5568695" cy="5554774"/>
          </a:xfrm>
          <a:prstGeom prst="rect">
            <a:avLst/>
          </a:prstGeom>
        </p:spPr>
      </p:pic>
      <p:sp>
        <p:nvSpPr>
          <p:cNvPr id="13" name="TextBox 13"/>
          <p:cNvSpPr txBox="1"/>
          <p:nvPr/>
        </p:nvSpPr>
        <p:spPr>
          <a:xfrm>
            <a:off x="1028700" y="3210823"/>
            <a:ext cx="4125207" cy="2089150"/>
          </a:xfrm>
          <a:prstGeom prst="rect">
            <a:avLst/>
          </a:prstGeom>
        </p:spPr>
        <p:txBody>
          <a:bodyPr lIns="0" tIns="0" rIns="0" bIns="0" rtlCol="0" anchor="t">
            <a:spAutoFit/>
          </a:bodyPr>
          <a:lstStyle/>
          <a:p>
            <a:pPr algn="ctr">
              <a:lnSpc>
                <a:spcPts val="5599"/>
              </a:lnSpc>
              <a:spcBef>
                <a:spcPct val="0"/>
              </a:spcBef>
            </a:pPr>
            <a:r>
              <a:rPr lang="en-US" sz="3999" spc="35">
                <a:solidFill>
                  <a:srgbClr val="000000"/>
                </a:solidFill>
                <a:latin typeface="Roboto Condensed"/>
              </a:rPr>
              <a:t>Bài có tứ thơ độc đáo, là suy ngẫm triết lí về cuộc đời.</a:t>
            </a:r>
          </a:p>
        </p:txBody>
      </p:sp>
      <p:pic>
        <p:nvPicPr>
          <p:cNvPr id="14" name="Picture 14"/>
          <p:cNvPicPr>
            <a:picLocks noChangeAspect="1"/>
          </p:cNvPicPr>
          <p:nvPr/>
        </p:nvPicPr>
        <p:blipFill>
          <a:blip r:embed="rId7">
            <a:alphaModFix amt="57000"/>
          </a:blip>
          <a:srcRect/>
          <a:stretch>
            <a:fillRect/>
          </a:stretch>
        </p:blipFill>
        <p:spPr>
          <a:xfrm>
            <a:off x="3901842" y="4803777"/>
            <a:ext cx="5107044" cy="5094276"/>
          </a:xfrm>
          <a:prstGeom prst="rect">
            <a:avLst/>
          </a:prstGeom>
        </p:spPr>
      </p:pic>
      <p:sp>
        <p:nvSpPr>
          <p:cNvPr id="15" name="TextBox 15"/>
          <p:cNvSpPr txBox="1"/>
          <p:nvPr/>
        </p:nvSpPr>
        <p:spPr>
          <a:xfrm>
            <a:off x="4656150" y="5915816"/>
            <a:ext cx="3732453" cy="2794000"/>
          </a:xfrm>
          <a:prstGeom prst="rect">
            <a:avLst/>
          </a:prstGeom>
        </p:spPr>
        <p:txBody>
          <a:bodyPr lIns="0" tIns="0" rIns="0" bIns="0" rtlCol="0" anchor="t">
            <a:spAutoFit/>
          </a:bodyPr>
          <a:lstStyle/>
          <a:p>
            <a:pPr algn="ctr">
              <a:lnSpc>
                <a:spcPts val="5599"/>
              </a:lnSpc>
              <a:spcBef>
                <a:spcPct val="0"/>
              </a:spcBef>
            </a:pPr>
            <a:r>
              <a:rPr lang="en-US" sz="3999" spc="35">
                <a:solidFill>
                  <a:srgbClr val="000000"/>
                </a:solidFill>
                <a:latin typeface="Roboto Condensed"/>
              </a:rPr>
              <a:t>Từ ngữ, hình ảnh bình dị, quen thuộc mà đậm chất tượng trưng.</a:t>
            </a:r>
          </a:p>
        </p:txBody>
      </p:sp>
      <p:pic>
        <p:nvPicPr>
          <p:cNvPr id="16" name="Picture 16"/>
          <p:cNvPicPr>
            <a:picLocks noChangeAspect="1"/>
          </p:cNvPicPr>
          <p:nvPr/>
        </p:nvPicPr>
        <p:blipFill>
          <a:blip r:embed="rId8">
            <a:alphaModFix amt="64000"/>
          </a:blip>
          <a:srcRect/>
          <a:stretch>
            <a:fillRect/>
          </a:stretch>
        </p:blipFill>
        <p:spPr>
          <a:xfrm>
            <a:off x="8388602" y="2932337"/>
            <a:ext cx="6341818" cy="6325963"/>
          </a:xfrm>
          <a:prstGeom prst="rect">
            <a:avLst/>
          </a:prstGeom>
        </p:spPr>
      </p:pic>
      <p:sp>
        <p:nvSpPr>
          <p:cNvPr id="17" name="TextBox 17"/>
          <p:cNvSpPr txBox="1"/>
          <p:nvPr/>
        </p:nvSpPr>
        <p:spPr>
          <a:xfrm>
            <a:off x="9584308" y="4537865"/>
            <a:ext cx="4321039" cy="3241632"/>
          </a:xfrm>
          <a:prstGeom prst="rect">
            <a:avLst/>
          </a:prstGeom>
        </p:spPr>
        <p:txBody>
          <a:bodyPr lIns="0" tIns="0" rIns="0" bIns="0" rtlCol="0" anchor="t">
            <a:spAutoFit/>
          </a:bodyPr>
          <a:lstStyle/>
          <a:p>
            <a:pPr algn="ctr">
              <a:lnSpc>
                <a:spcPts val="6483"/>
              </a:lnSpc>
              <a:spcBef>
                <a:spcPct val="0"/>
              </a:spcBef>
            </a:pPr>
            <a:r>
              <a:rPr lang="en-US" sz="4630" spc="41">
                <a:solidFill>
                  <a:srgbClr val="FFFFFF"/>
                </a:solidFill>
                <a:latin typeface="Roboto Condensed"/>
              </a:rPr>
              <a:t>Biện pháp tu từ: Điệp ngữ, so sánh, liệt kê, ẩn dụ</a:t>
            </a:r>
          </a:p>
        </p:txBody>
      </p:sp>
      <p:sp>
        <p:nvSpPr>
          <p:cNvPr id="18" name="TextBox 18"/>
          <p:cNvSpPr txBox="1"/>
          <p:nvPr/>
        </p:nvSpPr>
        <p:spPr>
          <a:xfrm>
            <a:off x="14502932" y="1446848"/>
            <a:ext cx="3732453" cy="1998346"/>
          </a:xfrm>
          <a:prstGeom prst="rect">
            <a:avLst/>
          </a:prstGeom>
        </p:spPr>
        <p:txBody>
          <a:bodyPr lIns="0" tIns="0" rIns="0" bIns="0" rtlCol="0" anchor="t">
            <a:spAutoFit/>
          </a:bodyPr>
          <a:lstStyle/>
          <a:p>
            <a:pPr algn="ctr">
              <a:lnSpc>
                <a:spcPts val="7979"/>
              </a:lnSpc>
              <a:spcBef>
                <a:spcPct val="0"/>
              </a:spcBef>
            </a:pPr>
            <a:r>
              <a:rPr lang="en-US" sz="5699" spc="51">
                <a:solidFill>
                  <a:srgbClr val="135810"/>
                </a:solidFill>
                <a:latin typeface="Roboto Condensed"/>
              </a:rPr>
              <a:t>Đặc sắc nghệ thuật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2645088" y="-2144831"/>
            <a:ext cx="21372230" cy="21361326"/>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4" name="Group 4"/>
          <p:cNvGrpSpPr>
            <a:grpSpLocks noChangeAspect="1"/>
          </p:cNvGrpSpPr>
          <p:nvPr/>
        </p:nvGrpSpPr>
        <p:grpSpPr>
          <a:xfrm rot="5400000">
            <a:off x="-7226462" y="-6852600"/>
            <a:ext cx="9173653" cy="9168972"/>
            <a:chOff x="0" y="0"/>
            <a:chExt cx="2489200" cy="2487930"/>
          </a:xfrm>
        </p:grpSpPr>
        <p:sp>
          <p:nvSpPr>
            <p:cNvPr id="5" name="Freeform 5"/>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6" name="Picture 6"/>
          <p:cNvPicPr>
            <a:picLocks noChangeAspect="1"/>
          </p:cNvPicPr>
          <p:nvPr/>
        </p:nvPicPr>
        <p:blipFill>
          <a:blip r:embed="rId2"/>
          <a:srcRect/>
          <a:stretch>
            <a:fillRect/>
          </a:stretch>
        </p:blipFill>
        <p:spPr>
          <a:xfrm rot="-4091769">
            <a:off x="16379023" y="8206188"/>
            <a:ext cx="2875930" cy="2890382"/>
          </a:xfrm>
          <a:prstGeom prst="rect">
            <a:avLst/>
          </a:prstGeom>
        </p:spPr>
      </p:pic>
      <p:pic>
        <p:nvPicPr>
          <p:cNvPr id="7" name="Picture 7"/>
          <p:cNvPicPr>
            <a:picLocks noChangeAspect="1"/>
          </p:cNvPicPr>
          <p:nvPr/>
        </p:nvPicPr>
        <p:blipFill>
          <a:blip r:embed="rId3"/>
          <a:srcRect/>
          <a:stretch>
            <a:fillRect/>
          </a:stretch>
        </p:blipFill>
        <p:spPr>
          <a:xfrm rot="-6819199">
            <a:off x="-1671653" y="9276642"/>
            <a:ext cx="3343306" cy="3360106"/>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7509" flipH="1">
            <a:off x="98711" y="283402"/>
            <a:ext cx="1474825" cy="1154051"/>
          </a:xfrm>
          <a:prstGeom prst="rect">
            <a:avLst/>
          </a:prstGeom>
        </p:spPr>
      </p:pic>
      <p:grpSp>
        <p:nvGrpSpPr>
          <p:cNvPr id="9" name="Group 9"/>
          <p:cNvGrpSpPr/>
          <p:nvPr/>
        </p:nvGrpSpPr>
        <p:grpSpPr>
          <a:xfrm rot="145537">
            <a:off x="182692" y="1947366"/>
            <a:ext cx="8974900" cy="8823362"/>
            <a:chOff x="0" y="0"/>
            <a:chExt cx="13309191" cy="13084471"/>
          </a:xfrm>
        </p:grpSpPr>
        <p:sp>
          <p:nvSpPr>
            <p:cNvPr id="10" name="Freeform 10"/>
            <p:cNvSpPr/>
            <p:nvPr/>
          </p:nvSpPr>
          <p:spPr>
            <a:xfrm>
              <a:off x="0" y="0"/>
              <a:ext cx="13309219" cy="13084302"/>
            </a:xfrm>
            <a:custGeom>
              <a:avLst/>
              <a:gdLst/>
              <a:ahLst/>
              <a:cxnLst/>
              <a:rect l="l" t="t" r="r" b="b"/>
              <a:pathLst>
                <a:path w="13309219" h="13084302">
                  <a:moveTo>
                    <a:pt x="6654546" y="0"/>
                  </a:moveTo>
                  <a:lnTo>
                    <a:pt x="7637018" y="1409573"/>
                  </a:lnTo>
                  <a:lnTo>
                    <a:pt x="9068815" y="445643"/>
                  </a:lnTo>
                  <a:lnTo>
                    <a:pt x="9469120" y="2110359"/>
                  </a:lnTo>
                  <a:lnTo>
                    <a:pt x="11156950" y="1722120"/>
                  </a:lnTo>
                  <a:lnTo>
                    <a:pt x="10921238" y="3417316"/>
                  </a:lnTo>
                  <a:lnTo>
                    <a:pt x="12637135" y="3657346"/>
                  </a:lnTo>
                  <a:lnTo>
                    <a:pt x="11797030" y="5153787"/>
                  </a:lnTo>
                  <a:lnTo>
                    <a:pt x="13309219" y="5989574"/>
                  </a:lnTo>
                  <a:lnTo>
                    <a:pt x="11978260" y="7085457"/>
                  </a:lnTo>
                  <a:lnTo>
                    <a:pt x="13082524" y="8404098"/>
                  </a:lnTo>
                  <a:lnTo>
                    <a:pt x="11440541" y="8951341"/>
                  </a:lnTo>
                  <a:lnTo>
                    <a:pt x="11987785" y="10574782"/>
                  </a:lnTo>
                  <a:lnTo>
                    <a:pt x="10256393" y="10499344"/>
                  </a:lnTo>
                  <a:lnTo>
                    <a:pt x="10172700" y="12208383"/>
                  </a:lnTo>
                  <a:lnTo>
                    <a:pt x="8585836" y="11520551"/>
                  </a:lnTo>
                  <a:lnTo>
                    <a:pt x="7882510" y="13084302"/>
                  </a:lnTo>
                  <a:lnTo>
                    <a:pt x="6654547" y="11876913"/>
                  </a:lnTo>
                  <a:lnTo>
                    <a:pt x="5426583" y="13084302"/>
                  </a:lnTo>
                  <a:lnTo>
                    <a:pt x="4723257" y="11520551"/>
                  </a:lnTo>
                  <a:lnTo>
                    <a:pt x="3136392" y="12208510"/>
                  </a:lnTo>
                  <a:lnTo>
                    <a:pt x="3052699" y="10499471"/>
                  </a:lnTo>
                  <a:lnTo>
                    <a:pt x="1321308" y="10574909"/>
                  </a:lnTo>
                  <a:lnTo>
                    <a:pt x="1868551" y="8951468"/>
                  </a:lnTo>
                  <a:lnTo>
                    <a:pt x="226568" y="8404098"/>
                  </a:lnTo>
                  <a:lnTo>
                    <a:pt x="1330960" y="7085457"/>
                  </a:lnTo>
                  <a:lnTo>
                    <a:pt x="0" y="5989574"/>
                  </a:lnTo>
                  <a:lnTo>
                    <a:pt x="1512189" y="5153787"/>
                  </a:lnTo>
                  <a:lnTo>
                    <a:pt x="672084" y="3657219"/>
                  </a:lnTo>
                  <a:lnTo>
                    <a:pt x="2387981" y="3417189"/>
                  </a:lnTo>
                  <a:lnTo>
                    <a:pt x="2152269" y="1722120"/>
                  </a:lnTo>
                  <a:lnTo>
                    <a:pt x="3840099" y="2110359"/>
                  </a:lnTo>
                  <a:lnTo>
                    <a:pt x="4240403" y="445516"/>
                  </a:lnTo>
                  <a:lnTo>
                    <a:pt x="5672201" y="1409446"/>
                  </a:lnTo>
                  <a:lnTo>
                    <a:pt x="6654546" y="0"/>
                  </a:lnTo>
                  <a:close/>
                </a:path>
              </a:pathLst>
            </a:custGeom>
            <a:solidFill>
              <a:srgbClr val="BEE3ED"/>
            </a:solidFill>
          </p:spPr>
        </p:sp>
      </p:grpSp>
      <p:sp>
        <p:nvSpPr>
          <p:cNvPr id="11" name="TextBox 11"/>
          <p:cNvSpPr txBox="1"/>
          <p:nvPr/>
        </p:nvSpPr>
        <p:spPr>
          <a:xfrm>
            <a:off x="9340284" y="980123"/>
            <a:ext cx="7315200" cy="1047750"/>
          </a:xfrm>
          <a:prstGeom prst="rect">
            <a:avLst/>
          </a:prstGeom>
        </p:spPr>
        <p:txBody>
          <a:bodyPr lIns="0" tIns="0" rIns="0" bIns="0" rtlCol="0" anchor="t">
            <a:spAutoFit/>
          </a:bodyPr>
          <a:lstStyle/>
          <a:p>
            <a:pPr algn="ctr">
              <a:lnSpc>
                <a:spcPts val="8400"/>
              </a:lnSpc>
              <a:spcBef>
                <a:spcPct val="0"/>
              </a:spcBef>
            </a:pPr>
            <a:r>
              <a:rPr lang="en-US" sz="6000" spc="54">
                <a:solidFill>
                  <a:srgbClr val="000000"/>
                </a:solidFill>
                <a:latin typeface="Roboto Condensed Bold"/>
              </a:rPr>
              <a:t>Chủ đề</a:t>
            </a:r>
          </a:p>
        </p:txBody>
      </p:sp>
      <p:grpSp>
        <p:nvGrpSpPr>
          <p:cNvPr id="12" name="Group 12"/>
          <p:cNvGrpSpPr/>
          <p:nvPr/>
        </p:nvGrpSpPr>
        <p:grpSpPr>
          <a:xfrm rot="145537">
            <a:off x="7782732" y="3367816"/>
            <a:ext cx="8974900" cy="8823362"/>
            <a:chOff x="0" y="0"/>
            <a:chExt cx="13309191" cy="13084471"/>
          </a:xfrm>
        </p:grpSpPr>
        <p:sp>
          <p:nvSpPr>
            <p:cNvPr id="13" name="Freeform 13"/>
            <p:cNvSpPr/>
            <p:nvPr/>
          </p:nvSpPr>
          <p:spPr>
            <a:xfrm>
              <a:off x="0" y="0"/>
              <a:ext cx="13309219" cy="13084302"/>
            </a:xfrm>
            <a:custGeom>
              <a:avLst/>
              <a:gdLst/>
              <a:ahLst/>
              <a:cxnLst/>
              <a:rect l="l" t="t" r="r" b="b"/>
              <a:pathLst>
                <a:path w="13309219" h="13084302">
                  <a:moveTo>
                    <a:pt x="6654546" y="0"/>
                  </a:moveTo>
                  <a:lnTo>
                    <a:pt x="7637018" y="1409573"/>
                  </a:lnTo>
                  <a:lnTo>
                    <a:pt x="9068815" y="445643"/>
                  </a:lnTo>
                  <a:lnTo>
                    <a:pt x="9469120" y="2110359"/>
                  </a:lnTo>
                  <a:lnTo>
                    <a:pt x="11156950" y="1722120"/>
                  </a:lnTo>
                  <a:lnTo>
                    <a:pt x="10921238" y="3417316"/>
                  </a:lnTo>
                  <a:lnTo>
                    <a:pt x="12637135" y="3657346"/>
                  </a:lnTo>
                  <a:lnTo>
                    <a:pt x="11797030" y="5153787"/>
                  </a:lnTo>
                  <a:lnTo>
                    <a:pt x="13309219" y="5989574"/>
                  </a:lnTo>
                  <a:lnTo>
                    <a:pt x="11978260" y="7085457"/>
                  </a:lnTo>
                  <a:lnTo>
                    <a:pt x="13082524" y="8404098"/>
                  </a:lnTo>
                  <a:lnTo>
                    <a:pt x="11440541" y="8951341"/>
                  </a:lnTo>
                  <a:lnTo>
                    <a:pt x="11987785" y="10574782"/>
                  </a:lnTo>
                  <a:lnTo>
                    <a:pt x="10256393" y="10499344"/>
                  </a:lnTo>
                  <a:lnTo>
                    <a:pt x="10172700" y="12208383"/>
                  </a:lnTo>
                  <a:lnTo>
                    <a:pt x="8585836" y="11520551"/>
                  </a:lnTo>
                  <a:lnTo>
                    <a:pt x="7882510" y="13084302"/>
                  </a:lnTo>
                  <a:lnTo>
                    <a:pt x="6654547" y="11876913"/>
                  </a:lnTo>
                  <a:lnTo>
                    <a:pt x="5426583" y="13084302"/>
                  </a:lnTo>
                  <a:lnTo>
                    <a:pt x="4723257" y="11520551"/>
                  </a:lnTo>
                  <a:lnTo>
                    <a:pt x="3136392" y="12208510"/>
                  </a:lnTo>
                  <a:lnTo>
                    <a:pt x="3052699" y="10499471"/>
                  </a:lnTo>
                  <a:lnTo>
                    <a:pt x="1321308" y="10574909"/>
                  </a:lnTo>
                  <a:lnTo>
                    <a:pt x="1868551" y="8951468"/>
                  </a:lnTo>
                  <a:lnTo>
                    <a:pt x="226568" y="8404098"/>
                  </a:lnTo>
                  <a:lnTo>
                    <a:pt x="1330960" y="7085457"/>
                  </a:lnTo>
                  <a:lnTo>
                    <a:pt x="0" y="5989574"/>
                  </a:lnTo>
                  <a:lnTo>
                    <a:pt x="1512189" y="5153787"/>
                  </a:lnTo>
                  <a:lnTo>
                    <a:pt x="672084" y="3657219"/>
                  </a:lnTo>
                  <a:lnTo>
                    <a:pt x="2387981" y="3417189"/>
                  </a:lnTo>
                  <a:lnTo>
                    <a:pt x="2152269" y="1722120"/>
                  </a:lnTo>
                  <a:lnTo>
                    <a:pt x="3840099" y="2110359"/>
                  </a:lnTo>
                  <a:lnTo>
                    <a:pt x="4240403" y="445516"/>
                  </a:lnTo>
                  <a:lnTo>
                    <a:pt x="5672201" y="1409446"/>
                  </a:lnTo>
                  <a:lnTo>
                    <a:pt x="6654546" y="0"/>
                  </a:lnTo>
                  <a:close/>
                </a:path>
              </a:pathLst>
            </a:custGeom>
            <a:solidFill>
              <a:srgbClr val="BEE3ED"/>
            </a:solidFill>
          </p:spPr>
        </p:sp>
      </p:grpSp>
      <p:sp>
        <p:nvSpPr>
          <p:cNvPr id="14" name="TextBox 14"/>
          <p:cNvSpPr txBox="1"/>
          <p:nvPr/>
        </p:nvSpPr>
        <p:spPr>
          <a:xfrm>
            <a:off x="1672247" y="3687866"/>
            <a:ext cx="5649052" cy="6082747"/>
          </a:xfrm>
          <a:prstGeom prst="rect">
            <a:avLst/>
          </a:prstGeom>
        </p:spPr>
        <p:txBody>
          <a:bodyPr lIns="0" tIns="0" rIns="0" bIns="0" rtlCol="0" anchor="t">
            <a:spAutoFit/>
          </a:bodyPr>
          <a:lstStyle/>
          <a:p>
            <a:pPr algn="ctr">
              <a:lnSpc>
                <a:spcPts val="8080"/>
              </a:lnSpc>
              <a:spcBef>
                <a:spcPct val="0"/>
              </a:spcBef>
            </a:pPr>
            <a:endParaRPr/>
          </a:p>
          <a:p>
            <a:pPr algn="ctr">
              <a:lnSpc>
                <a:spcPts val="8080"/>
              </a:lnSpc>
              <a:spcBef>
                <a:spcPct val="0"/>
              </a:spcBef>
            </a:pPr>
            <a:r>
              <a:rPr lang="en-US" sz="5771" spc="51">
                <a:solidFill>
                  <a:srgbClr val="000000"/>
                </a:solidFill>
                <a:latin typeface="Roboto Condensed"/>
              </a:rPr>
              <a:t>Gợi nhắc tình cha con/mẹ con/thầy trò gắn kết sâu nặng</a:t>
            </a:r>
          </a:p>
          <a:p>
            <a:pPr algn="ctr">
              <a:lnSpc>
                <a:spcPts val="8080"/>
              </a:lnSpc>
              <a:spcBef>
                <a:spcPct val="0"/>
              </a:spcBef>
            </a:pPr>
            <a:endParaRPr lang="en-US" sz="5771" spc="51">
              <a:solidFill>
                <a:srgbClr val="000000"/>
              </a:solidFill>
              <a:latin typeface="Roboto Condensed"/>
            </a:endParaRPr>
          </a:p>
        </p:txBody>
      </p:sp>
      <p:sp>
        <p:nvSpPr>
          <p:cNvPr id="15" name="TextBox 15"/>
          <p:cNvSpPr txBox="1"/>
          <p:nvPr/>
        </p:nvSpPr>
        <p:spPr>
          <a:xfrm>
            <a:off x="9816157" y="5606982"/>
            <a:ext cx="5649052" cy="4044397"/>
          </a:xfrm>
          <a:prstGeom prst="rect">
            <a:avLst/>
          </a:prstGeom>
        </p:spPr>
        <p:txBody>
          <a:bodyPr lIns="0" tIns="0" rIns="0" bIns="0" rtlCol="0" anchor="t">
            <a:spAutoFit/>
          </a:bodyPr>
          <a:lstStyle/>
          <a:p>
            <a:pPr algn="ctr">
              <a:lnSpc>
                <a:spcPts val="8080"/>
              </a:lnSpc>
              <a:spcBef>
                <a:spcPct val="0"/>
              </a:spcBef>
            </a:pPr>
            <a:r>
              <a:rPr lang="en-US" sz="5771" spc="51">
                <a:solidFill>
                  <a:srgbClr val="000000"/>
                </a:solidFill>
                <a:latin typeface="Roboto Condensed"/>
              </a:rPr>
              <a:t>Là lời gửi với mỗi chúng ta: luôn khắc ghi và nhớ về nguồn cội.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9614553" y="7446451"/>
            <a:ext cx="13735494" cy="13728486"/>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4" name="Group 4"/>
          <p:cNvGrpSpPr>
            <a:grpSpLocks noChangeAspect="1"/>
          </p:cNvGrpSpPr>
          <p:nvPr/>
        </p:nvGrpSpPr>
        <p:grpSpPr>
          <a:xfrm rot="5400000">
            <a:off x="-7226462" y="-6852600"/>
            <a:ext cx="9173653" cy="9168972"/>
            <a:chOff x="0" y="0"/>
            <a:chExt cx="2489200" cy="2487930"/>
          </a:xfrm>
        </p:grpSpPr>
        <p:sp>
          <p:nvSpPr>
            <p:cNvPr id="5" name="Freeform 5"/>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6" name="Group 6"/>
          <p:cNvGrpSpPr>
            <a:grpSpLocks noChangeAspect="1"/>
          </p:cNvGrpSpPr>
          <p:nvPr/>
        </p:nvGrpSpPr>
        <p:grpSpPr>
          <a:xfrm rot="5400000">
            <a:off x="15861988" y="-6852600"/>
            <a:ext cx="9173653" cy="9168972"/>
            <a:chOff x="0" y="0"/>
            <a:chExt cx="2489200" cy="2487930"/>
          </a:xfrm>
        </p:grpSpPr>
        <p:sp>
          <p:nvSpPr>
            <p:cNvPr id="7" name="Freeform 7"/>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8" name="Picture 8"/>
          <p:cNvPicPr>
            <a:picLocks noChangeAspect="1"/>
          </p:cNvPicPr>
          <p:nvPr/>
        </p:nvPicPr>
        <p:blipFill>
          <a:blip r:embed="rId2"/>
          <a:srcRect/>
          <a:stretch>
            <a:fillRect/>
          </a:stretch>
        </p:blipFill>
        <p:spPr>
          <a:xfrm rot="-4091769">
            <a:off x="16302271" y="8115654"/>
            <a:ext cx="2875930" cy="2890382"/>
          </a:xfrm>
          <a:prstGeom prst="rect">
            <a:avLst/>
          </a:prstGeom>
        </p:spPr>
      </p:pic>
      <p:pic>
        <p:nvPicPr>
          <p:cNvPr id="9" name="Picture 9"/>
          <p:cNvPicPr>
            <a:picLocks noChangeAspect="1"/>
          </p:cNvPicPr>
          <p:nvPr/>
        </p:nvPicPr>
        <p:blipFill>
          <a:blip r:embed="rId3"/>
          <a:srcRect/>
          <a:stretch>
            <a:fillRect/>
          </a:stretch>
        </p:blipFill>
        <p:spPr>
          <a:xfrm rot="-6819199">
            <a:off x="-1671653" y="9479404"/>
            <a:ext cx="3343306" cy="336010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7509" flipH="1">
            <a:off x="-300955" y="451675"/>
            <a:ext cx="1474825" cy="115405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1546" y="0"/>
            <a:ext cx="1451229" cy="1738946"/>
          </a:xfrm>
          <a:prstGeom prst="rect">
            <a:avLst/>
          </a:prstGeom>
        </p:spPr>
      </p:pic>
      <p:sp>
        <p:nvSpPr>
          <p:cNvPr id="12" name="TextBox 12"/>
          <p:cNvSpPr txBox="1"/>
          <p:nvPr/>
        </p:nvSpPr>
        <p:spPr>
          <a:xfrm>
            <a:off x="3203271" y="1605596"/>
            <a:ext cx="9574306" cy="2432050"/>
          </a:xfrm>
          <a:prstGeom prst="rect">
            <a:avLst/>
          </a:prstGeom>
        </p:spPr>
        <p:txBody>
          <a:bodyPr lIns="0" tIns="0" rIns="0" bIns="0" rtlCol="0" anchor="t">
            <a:spAutoFit/>
          </a:bodyPr>
          <a:lstStyle/>
          <a:p>
            <a:pPr algn="ctr">
              <a:lnSpc>
                <a:spcPts val="9799"/>
              </a:lnSpc>
            </a:pPr>
            <a:r>
              <a:rPr lang="en-US" sz="6999" spc="55">
                <a:solidFill>
                  <a:srgbClr val="AF602D"/>
                </a:solidFill>
                <a:latin typeface="Fraunces Bold"/>
              </a:rPr>
              <a:t>VẬN DỤNG</a:t>
            </a:r>
          </a:p>
          <a:p>
            <a:pPr algn="ctr">
              <a:lnSpc>
                <a:spcPts val="9799"/>
              </a:lnSpc>
              <a:spcBef>
                <a:spcPct val="0"/>
              </a:spcBef>
            </a:pPr>
            <a:endParaRPr lang="en-US" sz="6999" spc="55">
              <a:solidFill>
                <a:srgbClr val="AF602D"/>
              </a:solidFill>
              <a:latin typeface="Fraunces Bold"/>
            </a:endParaRPr>
          </a:p>
        </p:txBody>
      </p:sp>
      <p:sp>
        <p:nvSpPr>
          <p:cNvPr id="13" name="TextBox 13"/>
          <p:cNvSpPr txBox="1"/>
          <p:nvPr/>
        </p:nvSpPr>
        <p:spPr>
          <a:xfrm>
            <a:off x="1272581" y="4109720"/>
            <a:ext cx="14591748" cy="3066593"/>
          </a:xfrm>
          <a:prstGeom prst="rect">
            <a:avLst/>
          </a:prstGeom>
        </p:spPr>
        <p:txBody>
          <a:bodyPr lIns="0" tIns="0" rIns="0" bIns="0" rtlCol="0" anchor="t">
            <a:spAutoFit/>
          </a:bodyPr>
          <a:lstStyle/>
          <a:p>
            <a:pPr marL="1261479" lvl="1" indent="-630740" algn="just">
              <a:lnSpc>
                <a:spcPts val="8180"/>
              </a:lnSpc>
              <a:spcBef>
                <a:spcPct val="0"/>
              </a:spcBef>
              <a:buFont typeface="Arial"/>
              <a:buChar char="•"/>
            </a:pPr>
            <a:r>
              <a:rPr lang="en-US" sz="5842" spc="52">
                <a:solidFill>
                  <a:srgbClr val="AF602D"/>
                </a:solidFill>
                <a:latin typeface="Roboto Condensed"/>
              </a:rPr>
              <a:t>Viết hoàn chỉnh đoạn văn khoảng 6-8 câu trình bày suy nghĩ của em sau khi đọc bài thơ trên. (PHT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9614553" y="7446451"/>
            <a:ext cx="13735494" cy="13728486"/>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4" name="Group 4"/>
          <p:cNvGrpSpPr>
            <a:grpSpLocks noChangeAspect="1"/>
          </p:cNvGrpSpPr>
          <p:nvPr/>
        </p:nvGrpSpPr>
        <p:grpSpPr>
          <a:xfrm rot="5400000">
            <a:off x="-7226462" y="-6852600"/>
            <a:ext cx="9173653" cy="9168972"/>
            <a:chOff x="0" y="0"/>
            <a:chExt cx="2489200" cy="2487930"/>
          </a:xfrm>
        </p:grpSpPr>
        <p:sp>
          <p:nvSpPr>
            <p:cNvPr id="5" name="Freeform 5"/>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grpSp>
        <p:nvGrpSpPr>
          <p:cNvPr id="6" name="Group 6"/>
          <p:cNvGrpSpPr>
            <a:grpSpLocks noChangeAspect="1"/>
          </p:cNvGrpSpPr>
          <p:nvPr/>
        </p:nvGrpSpPr>
        <p:grpSpPr>
          <a:xfrm rot="5400000">
            <a:off x="15861988" y="-6852600"/>
            <a:ext cx="9173653" cy="9168972"/>
            <a:chOff x="0" y="0"/>
            <a:chExt cx="2489200" cy="2487930"/>
          </a:xfrm>
        </p:grpSpPr>
        <p:sp>
          <p:nvSpPr>
            <p:cNvPr id="7" name="Freeform 7"/>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8" name="Picture 8"/>
          <p:cNvPicPr>
            <a:picLocks noChangeAspect="1"/>
          </p:cNvPicPr>
          <p:nvPr/>
        </p:nvPicPr>
        <p:blipFill>
          <a:blip r:embed="rId2"/>
          <a:srcRect/>
          <a:stretch>
            <a:fillRect/>
          </a:stretch>
        </p:blipFill>
        <p:spPr>
          <a:xfrm rot="-4091769">
            <a:off x="16302271" y="8115654"/>
            <a:ext cx="2875930" cy="2890382"/>
          </a:xfrm>
          <a:prstGeom prst="rect">
            <a:avLst/>
          </a:prstGeom>
        </p:spPr>
      </p:pic>
      <p:pic>
        <p:nvPicPr>
          <p:cNvPr id="9" name="Picture 9"/>
          <p:cNvPicPr>
            <a:picLocks noChangeAspect="1"/>
          </p:cNvPicPr>
          <p:nvPr/>
        </p:nvPicPr>
        <p:blipFill>
          <a:blip r:embed="rId3"/>
          <a:srcRect/>
          <a:stretch>
            <a:fillRect/>
          </a:stretch>
        </p:blipFill>
        <p:spPr>
          <a:xfrm rot="-6819199">
            <a:off x="-1671653" y="9479404"/>
            <a:ext cx="3343306" cy="336010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677509" flipH="1">
            <a:off x="-300955" y="451675"/>
            <a:ext cx="1474825" cy="1154051"/>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671546" y="0"/>
            <a:ext cx="1451229" cy="1738946"/>
          </a:xfrm>
          <a:prstGeom prst="rect">
            <a:avLst/>
          </a:prstGeom>
        </p:spPr>
      </p:pic>
      <p:pic>
        <p:nvPicPr>
          <p:cNvPr id="12" name="Picture 12"/>
          <p:cNvPicPr>
            <a:picLocks noChangeAspect="1"/>
          </p:cNvPicPr>
          <p:nvPr/>
        </p:nvPicPr>
        <p:blipFill>
          <a:blip r:embed="rId8"/>
          <a:srcRect/>
          <a:stretch>
            <a:fillRect/>
          </a:stretch>
        </p:blipFill>
        <p:spPr>
          <a:xfrm>
            <a:off x="10041289" y="1331245"/>
            <a:ext cx="4660011" cy="8229600"/>
          </a:xfrm>
          <a:prstGeom prst="rect">
            <a:avLst/>
          </a:prstGeom>
        </p:spPr>
      </p:pic>
      <p:sp>
        <p:nvSpPr>
          <p:cNvPr id="13" name="TextBox 13"/>
          <p:cNvSpPr txBox="1"/>
          <p:nvPr/>
        </p:nvSpPr>
        <p:spPr>
          <a:xfrm>
            <a:off x="1028700" y="4947502"/>
            <a:ext cx="9574306" cy="1193800"/>
          </a:xfrm>
          <a:prstGeom prst="rect">
            <a:avLst/>
          </a:prstGeom>
        </p:spPr>
        <p:txBody>
          <a:bodyPr lIns="0" tIns="0" rIns="0" bIns="0" rtlCol="0" anchor="t">
            <a:spAutoFit/>
          </a:bodyPr>
          <a:lstStyle/>
          <a:p>
            <a:pPr algn="ctr">
              <a:lnSpc>
                <a:spcPts val="9799"/>
              </a:lnSpc>
              <a:spcBef>
                <a:spcPct val="0"/>
              </a:spcBef>
            </a:pPr>
            <a:r>
              <a:rPr lang="en-US" sz="6999" spc="62">
                <a:solidFill>
                  <a:srgbClr val="AF602D"/>
                </a:solidFill>
                <a:latin typeface="Fraunces Bold"/>
              </a:rPr>
              <a:t>CẢM ƠN CÁC EM!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7505157" y="0"/>
            <a:ext cx="11324095" cy="11318317"/>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54471">
            <a:off x="-734401" y="-898143"/>
            <a:ext cx="2246478" cy="1757869"/>
          </a:xfrm>
          <a:prstGeom prst="rect">
            <a:avLst/>
          </a:prstGeom>
        </p:spPr>
      </p:pic>
      <p:grpSp>
        <p:nvGrpSpPr>
          <p:cNvPr id="5" name="Group 5"/>
          <p:cNvGrpSpPr>
            <a:grpSpLocks noChangeAspect="1"/>
          </p:cNvGrpSpPr>
          <p:nvPr/>
        </p:nvGrpSpPr>
        <p:grpSpPr>
          <a:xfrm>
            <a:off x="-5988348" y="8412036"/>
            <a:ext cx="8034110" cy="8030011"/>
            <a:chOff x="0" y="0"/>
            <a:chExt cx="2489200" cy="2487930"/>
          </a:xfrm>
        </p:grpSpPr>
        <p:sp>
          <p:nvSpPr>
            <p:cNvPr id="6" name="Freeform 6"/>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7" name="Picture 7"/>
          <p:cNvPicPr>
            <a:picLocks noChangeAspect="1"/>
          </p:cNvPicPr>
          <p:nvPr/>
        </p:nvPicPr>
        <p:blipFill>
          <a:blip r:embed="rId4"/>
          <a:srcRect/>
          <a:stretch>
            <a:fillRect/>
          </a:stretch>
        </p:blipFill>
        <p:spPr>
          <a:xfrm rot="-6819199">
            <a:off x="-2220258" y="9104196"/>
            <a:ext cx="4406101" cy="4428242"/>
          </a:xfrm>
          <a:prstGeom prst="rect">
            <a:avLst/>
          </a:prstGeom>
        </p:spPr>
      </p:pic>
      <p:sp>
        <p:nvSpPr>
          <p:cNvPr id="8" name="TextBox 8"/>
          <p:cNvSpPr txBox="1"/>
          <p:nvPr/>
        </p:nvSpPr>
        <p:spPr>
          <a:xfrm>
            <a:off x="-403412" y="314325"/>
            <a:ext cx="10471329" cy="1285875"/>
          </a:xfrm>
          <a:prstGeom prst="rect">
            <a:avLst/>
          </a:prstGeom>
        </p:spPr>
        <p:txBody>
          <a:bodyPr lIns="0" tIns="0" rIns="0" bIns="0" rtlCol="0" anchor="t">
            <a:spAutoFit/>
          </a:bodyPr>
          <a:lstStyle/>
          <a:p>
            <a:pPr algn="ctr">
              <a:lnSpc>
                <a:spcPts val="10500"/>
              </a:lnSpc>
            </a:pPr>
            <a:r>
              <a:rPr lang="en-US" sz="7500" spc="67">
                <a:solidFill>
                  <a:srgbClr val="135810"/>
                </a:solidFill>
                <a:latin typeface="Fraunces Bold"/>
              </a:rPr>
              <a:t>II. ĐỌC VĂN BẢN</a:t>
            </a:r>
          </a:p>
        </p:txBody>
      </p:sp>
      <p:sp>
        <p:nvSpPr>
          <p:cNvPr id="9" name="TextBox 9"/>
          <p:cNvSpPr txBox="1"/>
          <p:nvPr/>
        </p:nvSpPr>
        <p:spPr>
          <a:xfrm>
            <a:off x="388838" y="1953558"/>
            <a:ext cx="7116319" cy="7727950"/>
          </a:xfrm>
          <a:prstGeom prst="rect">
            <a:avLst/>
          </a:prstGeom>
        </p:spPr>
        <p:txBody>
          <a:bodyPr lIns="0" tIns="0" rIns="0" bIns="0" rtlCol="0" anchor="t">
            <a:spAutoFit/>
          </a:bodyPr>
          <a:lstStyle/>
          <a:p>
            <a:pPr marL="863598" lvl="1" indent="-431799" algn="just">
              <a:lnSpc>
                <a:spcPts val="5599"/>
              </a:lnSpc>
              <a:buFont typeface="Arial"/>
              <a:buChar char="•"/>
            </a:pPr>
            <a:r>
              <a:rPr lang="en-US" sz="3999" spc="35">
                <a:solidFill>
                  <a:srgbClr val="000000"/>
                </a:solidFill>
                <a:latin typeface="Roboto Condensed"/>
              </a:rPr>
              <a:t>GV giao nhiệm vụ học tập: Đọc diễn cảm văn bản.</a:t>
            </a:r>
          </a:p>
          <a:p>
            <a:pPr marL="863598" lvl="1" indent="-431799" algn="just">
              <a:lnSpc>
                <a:spcPts val="5599"/>
              </a:lnSpc>
              <a:buFont typeface="Arial"/>
              <a:buChar char="•"/>
            </a:pPr>
            <a:r>
              <a:rPr lang="en-US" sz="3999" spc="31">
                <a:solidFill>
                  <a:srgbClr val="000000"/>
                </a:solidFill>
                <a:latin typeface="Roboto Condensed"/>
              </a:rPr>
              <a:t>Định hướng giọng đọc: tha thiết, trìu mến, yêu thương;</a:t>
            </a:r>
          </a:p>
          <a:p>
            <a:pPr marL="863598" lvl="1" indent="-431799" algn="just">
              <a:lnSpc>
                <a:spcPts val="5599"/>
              </a:lnSpc>
              <a:buFont typeface="Arial"/>
              <a:buChar char="•"/>
            </a:pPr>
            <a:r>
              <a:rPr lang="en-US" sz="3999" spc="31">
                <a:solidFill>
                  <a:srgbClr val="000000"/>
                </a:solidFill>
                <a:latin typeface="Roboto Condensed"/>
              </a:rPr>
              <a:t>HS biết vận dụng các chiến lược trong khi đọc (chiến lược theo dõi, chú thích, chiến lược dự đoán, chiến lược tưởng tượng)</a:t>
            </a:r>
          </a:p>
          <a:p>
            <a:pPr marL="863598" lvl="1" indent="-431799" algn="just">
              <a:lnSpc>
                <a:spcPts val="5599"/>
              </a:lnSpc>
              <a:buFont typeface="Arial"/>
              <a:buChar char="•"/>
            </a:pPr>
            <a:r>
              <a:rPr lang="en-US" sz="3999" spc="35">
                <a:solidFill>
                  <a:srgbClr val="000000"/>
                </a:solidFill>
                <a:latin typeface="Roboto Condensed"/>
              </a:rPr>
              <a:t>HS giải thích được từ khó trong văn bản</a:t>
            </a:r>
          </a:p>
        </p:txBody>
      </p:sp>
      <p:graphicFrame>
        <p:nvGraphicFramePr>
          <p:cNvPr id="10" name="Table 10"/>
          <p:cNvGraphicFramePr>
            <a:graphicFrameLocks noGrp="1"/>
          </p:cNvGraphicFramePr>
          <p:nvPr/>
        </p:nvGraphicFramePr>
        <p:xfrm>
          <a:off x="8784114" y="1600200"/>
          <a:ext cx="8766182" cy="8047786"/>
        </p:xfrm>
        <a:graphic>
          <a:graphicData uri="http://schemas.openxmlformats.org/drawingml/2006/table">
            <a:tbl>
              <a:tblPr/>
              <a:tblGrid>
                <a:gridCol w="5972191">
                  <a:extLst>
                    <a:ext uri="{9D8B030D-6E8A-4147-A177-3AD203B41FA5}">
                      <a16:colId xmlns:a16="http://schemas.microsoft.com/office/drawing/2014/main" val="20000"/>
                    </a:ext>
                  </a:extLst>
                </a:gridCol>
                <a:gridCol w="1118581">
                  <a:extLst>
                    <a:ext uri="{9D8B030D-6E8A-4147-A177-3AD203B41FA5}">
                      <a16:colId xmlns:a16="http://schemas.microsoft.com/office/drawing/2014/main" val="20001"/>
                    </a:ext>
                  </a:extLst>
                </a:gridCol>
                <a:gridCol w="1675410">
                  <a:extLst>
                    <a:ext uri="{9D8B030D-6E8A-4147-A177-3AD203B41FA5}">
                      <a16:colId xmlns:a16="http://schemas.microsoft.com/office/drawing/2014/main" val="20002"/>
                    </a:ext>
                  </a:extLst>
                </a:gridCol>
              </a:tblGrid>
              <a:tr h="762000">
                <a:tc>
                  <a:txBody>
                    <a:bodyPr/>
                    <a:lstStyle/>
                    <a:p>
                      <a:pPr algn="ctr">
                        <a:lnSpc>
                          <a:spcPts val="4679"/>
                        </a:lnSpc>
                        <a:defRPr/>
                      </a:pPr>
                      <a:r>
                        <a:rPr lang="en-US" sz="3899">
                          <a:solidFill>
                            <a:srgbClr val="D6C1AC"/>
                          </a:solidFill>
                          <a:latin typeface="Roboto Condensed Bold"/>
                        </a:rPr>
                        <a:t> TIÊU CHÍ</a:t>
                      </a:r>
                      <a:endParaRPr lang="en-US" sz="1100"/>
                    </a:p>
                  </a:txBody>
                  <a:tcPr marL="0" marR="0" marT="0" marB="0" anchor="ctr">
                    <a:lnL w="0" cap="flat" cmpd="sng" algn="ctr">
                      <a:solidFill>
                        <a:srgbClr val="FFD699"/>
                      </a:solidFill>
                      <a:prstDash val="solid"/>
                      <a:round/>
                      <a:headEnd type="none" w="med" len="med"/>
                      <a:tailEnd type="none" w="med" len="med"/>
                    </a:lnL>
                    <a:lnR w="57150" cap="flat" cmpd="sng" algn="ctr">
                      <a:solidFill>
                        <a:srgbClr val="FFFFFF"/>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135810"/>
                    </a:solidFill>
                  </a:tcPr>
                </a:tc>
                <a:tc>
                  <a:txBody>
                    <a:bodyPr/>
                    <a:lstStyle/>
                    <a:p>
                      <a:pPr algn="ctr">
                        <a:lnSpc>
                          <a:spcPts val="4679"/>
                        </a:lnSpc>
                        <a:defRPr/>
                      </a:pPr>
                      <a:r>
                        <a:rPr lang="en-US" sz="3899">
                          <a:solidFill>
                            <a:srgbClr val="D6C1AC"/>
                          </a:solidFill>
                          <a:latin typeface="Roboto Condensed Bold"/>
                        </a:rPr>
                        <a:t>ĐẠT</a:t>
                      </a: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135810"/>
                    </a:solidFill>
                  </a:tcPr>
                </a:tc>
                <a:tc>
                  <a:txBody>
                    <a:bodyPr/>
                    <a:lstStyle/>
                    <a:p>
                      <a:pPr algn="ctr">
                        <a:lnSpc>
                          <a:spcPts val="4679"/>
                        </a:lnSpc>
                        <a:defRPr/>
                      </a:pPr>
                      <a:r>
                        <a:rPr lang="en-US" sz="3899">
                          <a:solidFill>
                            <a:srgbClr val="D6C1AC"/>
                          </a:solidFill>
                          <a:latin typeface="Roboto Condensed Bold"/>
                        </a:rPr>
                        <a:t>KHÔNG</a:t>
                      </a:r>
                      <a:endParaRPr lang="en-US" sz="1100"/>
                    </a:p>
                  </a:txBody>
                  <a:tcPr marL="0" marR="0" marT="0" marB="0" anchor="ctr">
                    <a:lnL w="57150" cap="flat" cmpd="sng" algn="ctr">
                      <a:solidFill>
                        <a:srgbClr val="FFFFFF"/>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135810"/>
                    </a:solidFill>
                  </a:tcPr>
                </a:tc>
                <a:extLst>
                  <a:ext uri="{0D108BD9-81ED-4DB2-BD59-A6C34878D82A}">
                    <a16:rowId xmlns:a16="http://schemas.microsoft.com/office/drawing/2014/main" val="10000"/>
                  </a:ext>
                </a:extLst>
              </a:tr>
              <a:tr h="1485900">
                <a:tc>
                  <a:txBody>
                    <a:bodyPr/>
                    <a:lstStyle/>
                    <a:p>
                      <a:pPr algn="just">
                        <a:lnSpc>
                          <a:spcPts val="5615"/>
                        </a:lnSpc>
                        <a:defRPr/>
                      </a:pPr>
                      <a:r>
                        <a:rPr lang="en-US" sz="3899">
                          <a:solidFill>
                            <a:srgbClr val="000000"/>
                          </a:solidFill>
                          <a:latin typeface="Roboto Condensed"/>
                        </a:rPr>
                        <a:t> Đọc trôi chảy, không bỏ từ, thêm từ.</a:t>
                      </a:r>
                      <a:endParaRPr lang="en-US" sz="1100"/>
                    </a:p>
                  </a:txBody>
                  <a:tcPr marL="0" marR="0" marT="0" marB="0" anchor="ctr">
                    <a:lnL w="0" cap="flat" cmpd="sng" algn="ctr">
                      <a:solidFill>
                        <a:srgbClr val="FFD699"/>
                      </a:solidFill>
                      <a:prstDash val="solid"/>
                      <a:round/>
                      <a:headEnd type="none" w="med" len="med"/>
                      <a:tailEnd type="none" w="med" len="med"/>
                    </a:lnL>
                    <a:lnR w="57150" cap="flat" cmpd="sng" algn="ctr">
                      <a:solidFill>
                        <a:srgbClr val="FFFFFF"/>
                      </a:solidFill>
                      <a:prstDash val="solid"/>
                      <a:round/>
                      <a:headEnd type="none" w="med" len="med"/>
                      <a:tailEnd type="none" w="med" len="med"/>
                    </a:lnR>
                    <a:lnT w="0" cap="flat" cmpd="sng" algn="ctr">
                      <a:solidFill>
                        <a:srgbClr val="FFD6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0" cap="flat" cmpd="sng" algn="ctr">
                      <a:solidFill>
                        <a:srgbClr val="FFD6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0" cap="flat" cmpd="sng" algn="ctr">
                      <a:solidFill>
                        <a:srgbClr val="FFD699"/>
                      </a:solidFill>
                      <a:prstDash val="solid"/>
                      <a:round/>
                      <a:headEnd type="none" w="med" len="med"/>
                      <a:tailEnd type="none" w="med" len="med"/>
                    </a:lnR>
                    <a:lnT w="0" cap="flat" cmpd="sng" algn="ctr">
                      <a:solidFill>
                        <a:srgbClr val="FFD699"/>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extLst>
                  <a:ext uri="{0D108BD9-81ED-4DB2-BD59-A6C34878D82A}">
                    <a16:rowId xmlns:a16="http://schemas.microsoft.com/office/drawing/2014/main" val="10001"/>
                  </a:ext>
                </a:extLst>
              </a:tr>
              <a:tr h="2219325">
                <a:tc>
                  <a:txBody>
                    <a:bodyPr/>
                    <a:lstStyle/>
                    <a:p>
                      <a:pPr algn="just">
                        <a:lnSpc>
                          <a:spcPts val="5615"/>
                        </a:lnSpc>
                        <a:defRPr/>
                      </a:pPr>
                      <a:r>
                        <a:rPr lang="en-US" sz="3899">
                          <a:solidFill>
                            <a:srgbClr val="000000"/>
                          </a:solidFill>
                          <a:latin typeface="Roboto Condensed"/>
                        </a:rPr>
                        <a:t>Đọc to, rõ bảo đảm trong không gian lớp học, cả lớp cùng nghe được.</a:t>
                      </a:r>
                      <a:endParaRPr lang="en-US" sz="1100"/>
                    </a:p>
                  </a:txBody>
                  <a:tcPr marL="0" marR="0" marT="0" marB="0" anchor="ctr">
                    <a:lnL w="0" cap="flat" cmpd="sng" algn="ctr">
                      <a:solidFill>
                        <a:srgbClr val="FFD6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0" cap="flat" cmpd="sng" algn="ctr">
                      <a:solidFill>
                        <a:srgbClr val="FFD699"/>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extLst>
                  <a:ext uri="{0D108BD9-81ED-4DB2-BD59-A6C34878D82A}">
                    <a16:rowId xmlns:a16="http://schemas.microsoft.com/office/drawing/2014/main" val="10002"/>
                  </a:ext>
                </a:extLst>
              </a:tr>
              <a:tr h="1389811">
                <a:tc>
                  <a:txBody>
                    <a:bodyPr/>
                    <a:lstStyle/>
                    <a:p>
                      <a:pPr algn="just">
                        <a:lnSpc>
                          <a:spcPts val="5615"/>
                        </a:lnSpc>
                        <a:defRPr/>
                      </a:pPr>
                      <a:r>
                        <a:rPr lang="en-US" sz="3899">
                          <a:solidFill>
                            <a:srgbClr val="000000"/>
                          </a:solidFill>
                          <a:latin typeface="Roboto Condensed"/>
                        </a:rPr>
                        <a:t>Tốc độ đọc phù hợp.</a:t>
                      </a:r>
                      <a:endParaRPr lang="en-US" sz="1100"/>
                    </a:p>
                  </a:txBody>
                  <a:tcPr marL="0" marR="0" marT="0" marB="0" anchor="ctr">
                    <a:lnL w="0" cap="flat" cmpd="sng" algn="ctr">
                      <a:solidFill>
                        <a:srgbClr val="FFD6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0" cap="flat" cmpd="sng" algn="ctr">
                      <a:solidFill>
                        <a:srgbClr val="FFD699"/>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E0D3BE"/>
                    </a:solidFill>
                  </a:tcPr>
                </a:tc>
                <a:extLst>
                  <a:ext uri="{0D108BD9-81ED-4DB2-BD59-A6C34878D82A}">
                    <a16:rowId xmlns:a16="http://schemas.microsoft.com/office/drawing/2014/main" val="10003"/>
                  </a:ext>
                </a:extLst>
              </a:tr>
              <a:tr h="2190750">
                <a:tc>
                  <a:txBody>
                    <a:bodyPr/>
                    <a:lstStyle/>
                    <a:p>
                      <a:pPr algn="just">
                        <a:lnSpc>
                          <a:spcPts val="5615"/>
                        </a:lnSpc>
                        <a:defRPr/>
                      </a:pPr>
                      <a:r>
                        <a:rPr lang="en-US" sz="3899">
                          <a:solidFill>
                            <a:srgbClr val="000000"/>
                          </a:solidFill>
                          <a:latin typeface="Roboto Condensed"/>
                        </a:rPr>
                        <a:t>Sử dụng giọng điệu khác nhau để thể hiện được cảm xúc của người viết.</a:t>
                      </a:r>
                      <a:endParaRPr lang="en-US" sz="1100"/>
                    </a:p>
                  </a:txBody>
                  <a:tcPr marL="0" marR="0" marT="0" marB="0" anchor="ctr">
                    <a:lnL w="0" cap="flat" cmpd="sng" algn="ctr">
                      <a:solidFill>
                        <a:srgbClr val="FFD699"/>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E0D3BE"/>
                    </a:solidFill>
                  </a:tcPr>
                </a:tc>
                <a:tc>
                  <a:txBody>
                    <a:bodyPr/>
                    <a:lstStyle/>
                    <a:p>
                      <a:pPr algn="l">
                        <a:lnSpc>
                          <a:spcPts val="5459"/>
                        </a:lnSpc>
                        <a:defRPr/>
                      </a:pPr>
                      <a:endParaRPr lang="en-US" sz="1100"/>
                    </a:p>
                  </a:txBody>
                  <a:tcPr marL="0" marR="0" marT="0" marB="0" anchor="ctr">
                    <a:lnL w="57150" cap="flat" cmpd="sng" algn="ctr">
                      <a:solidFill>
                        <a:srgbClr val="FFFFFF"/>
                      </a:solidFill>
                      <a:prstDash val="solid"/>
                      <a:round/>
                      <a:headEnd type="none" w="med" len="med"/>
                      <a:tailEnd type="none" w="med" len="med"/>
                    </a:lnL>
                    <a:lnR w="0" cap="flat" cmpd="sng" algn="ctr">
                      <a:solidFill>
                        <a:srgbClr val="FFD699"/>
                      </a:solidFill>
                      <a:prstDash val="solid"/>
                      <a:round/>
                      <a:headEnd type="none" w="med" len="med"/>
                      <a:tailEnd type="none" w="med" len="med"/>
                    </a:lnR>
                    <a:lnT w="57150" cap="flat" cmpd="sng" algn="ctr">
                      <a:solidFill>
                        <a:srgbClr val="FFFFFF"/>
                      </a:solidFill>
                      <a:prstDash val="solid"/>
                      <a:round/>
                      <a:headEnd type="none" w="med" len="med"/>
                      <a:tailEnd type="none" w="med" len="med"/>
                    </a:lnT>
                    <a:lnB w="0" cap="flat" cmpd="sng" algn="ctr">
                      <a:solidFill>
                        <a:srgbClr val="FFD699"/>
                      </a:solidFill>
                      <a:prstDash val="solid"/>
                      <a:round/>
                      <a:headEnd type="none" w="med" len="med"/>
                      <a:tailEnd type="none" w="med" len="med"/>
                    </a:lnB>
                    <a:solidFill>
                      <a:srgbClr val="E0D3BE"/>
                    </a:solidFill>
                  </a:tcPr>
                </a:tc>
                <a:extLst>
                  <a:ext uri="{0D108BD9-81ED-4DB2-BD59-A6C34878D82A}">
                    <a16:rowId xmlns:a16="http://schemas.microsoft.com/office/drawing/2014/main" val="10004"/>
                  </a:ext>
                </a:extLst>
              </a:tr>
            </a:tbl>
          </a:graphicData>
        </a:graphic>
      </p:graphicFrame>
      <p:pic>
        <p:nvPicPr>
          <p:cNvPr id="11" name="Picture 11"/>
          <p:cNvPicPr>
            <a:picLocks noChangeAspect="1"/>
          </p:cNvPicPr>
          <p:nvPr/>
        </p:nvPicPr>
        <p:blipFill>
          <a:blip r:embed="rId5"/>
          <a:srcRect/>
          <a:stretch>
            <a:fillRect/>
          </a:stretch>
        </p:blipFill>
        <p:spPr>
          <a:xfrm rot="-4954250">
            <a:off x="15844431" y="7877136"/>
            <a:ext cx="5969642" cy="599964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878341" y="1551203"/>
            <a:ext cx="6472729" cy="9246756"/>
            <a:chOff x="0" y="0"/>
            <a:chExt cx="4445000" cy="6350000"/>
          </a:xfrm>
        </p:grpSpPr>
        <p:sp>
          <p:nvSpPr>
            <p:cNvPr id="3" name="Freeform 3"/>
            <p:cNvSpPr/>
            <p:nvPr/>
          </p:nvSpPr>
          <p:spPr>
            <a:xfrm>
              <a:off x="0" y="0"/>
              <a:ext cx="4445000" cy="6350000"/>
            </a:xfrm>
            <a:custGeom>
              <a:avLst/>
              <a:gdLst/>
              <a:ahLst/>
              <a:cxnLst/>
              <a:rect l="l" t="t" r="r" b="b"/>
              <a:pathLst>
                <a:path w="4445000" h="6350000">
                  <a:moveTo>
                    <a:pt x="3429000" y="6350000"/>
                  </a:moveTo>
                  <a:lnTo>
                    <a:pt x="1016000" y="6350000"/>
                  </a:lnTo>
                  <a:cubicBezTo>
                    <a:pt x="454660" y="6350000"/>
                    <a:pt x="0" y="5895340"/>
                    <a:pt x="0" y="5334000"/>
                  </a:cubicBezTo>
                  <a:lnTo>
                    <a:pt x="0" y="1016000"/>
                  </a:lnTo>
                  <a:cubicBezTo>
                    <a:pt x="0" y="454660"/>
                    <a:pt x="454660" y="0"/>
                    <a:pt x="1016000" y="0"/>
                  </a:cubicBezTo>
                  <a:lnTo>
                    <a:pt x="3429000" y="0"/>
                  </a:lnTo>
                  <a:cubicBezTo>
                    <a:pt x="3990340" y="0"/>
                    <a:pt x="4445000" y="454660"/>
                    <a:pt x="4445000" y="1016000"/>
                  </a:cubicBezTo>
                  <a:lnTo>
                    <a:pt x="4445000" y="5334000"/>
                  </a:lnTo>
                  <a:cubicBezTo>
                    <a:pt x="4445000" y="5895340"/>
                    <a:pt x="3990340" y="6350000"/>
                    <a:pt x="3429000" y="6350000"/>
                  </a:cubicBezTo>
                  <a:close/>
                </a:path>
              </a:pathLst>
            </a:custGeom>
            <a:blipFill>
              <a:blip r:embed="rId2"/>
              <a:stretch>
                <a:fillRect t="-1387" b="-1387"/>
              </a:stretch>
            </a:blip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54471">
            <a:off x="-734401" y="-898143"/>
            <a:ext cx="2246478" cy="1757869"/>
          </a:xfrm>
          <a:prstGeom prst="rect">
            <a:avLst/>
          </a:prstGeom>
        </p:spPr>
      </p:pic>
      <p:pic>
        <p:nvPicPr>
          <p:cNvPr id="5" name="Picture 5"/>
          <p:cNvPicPr>
            <a:picLocks noChangeAspect="1"/>
          </p:cNvPicPr>
          <p:nvPr/>
        </p:nvPicPr>
        <p:blipFill>
          <a:blip r:embed="rId5"/>
          <a:srcRect/>
          <a:stretch>
            <a:fillRect/>
          </a:stretch>
        </p:blipFill>
        <p:spPr>
          <a:xfrm rot="-4954250">
            <a:off x="16117821" y="8095608"/>
            <a:ext cx="5969642" cy="5999640"/>
          </a:xfrm>
          <a:prstGeom prst="rect">
            <a:avLst/>
          </a:prstGeom>
        </p:spPr>
      </p:pic>
      <p:sp>
        <p:nvSpPr>
          <p:cNvPr id="6" name="TextBox 6"/>
          <p:cNvSpPr txBox="1"/>
          <p:nvPr/>
        </p:nvSpPr>
        <p:spPr>
          <a:xfrm>
            <a:off x="1638647" y="3351660"/>
            <a:ext cx="9482071" cy="4397376"/>
          </a:xfrm>
          <a:prstGeom prst="rect">
            <a:avLst/>
          </a:prstGeom>
        </p:spPr>
        <p:txBody>
          <a:bodyPr lIns="0" tIns="0" rIns="0" bIns="0" rtlCol="0" anchor="t">
            <a:spAutoFit/>
          </a:bodyPr>
          <a:lstStyle/>
          <a:p>
            <a:pPr algn="just">
              <a:lnSpc>
                <a:spcPts val="6999"/>
              </a:lnSpc>
            </a:pPr>
            <a:r>
              <a:rPr lang="en-US" sz="4999" spc="39">
                <a:solidFill>
                  <a:srgbClr val="000000"/>
                </a:solidFill>
                <a:latin typeface="Roboto Condensed"/>
              </a:rPr>
              <a:t>- Lò Cao Nhum, 1955, quê Bản Lác (Hòa Bình)</a:t>
            </a:r>
          </a:p>
          <a:p>
            <a:pPr algn="just">
              <a:lnSpc>
                <a:spcPts val="6999"/>
              </a:lnSpc>
            </a:pPr>
            <a:r>
              <a:rPr lang="en-US" sz="4999" spc="39">
                <a:solidFill>
                  <a:srgbClr val="000000"/>
                </a:solidFill>
                <a:latin typeface="Roboto Condensed"/>
              </a:rPr>
              <a:t>- Là nhà thơ đạt nhiều giải thưởng trong lĩnh vực văn học.</a:t>
            </a:r>
          </a:p>
          <a:p>
            <a:pPr algn="just">
              <a:lnSpc>
                <a:spcPts val="6999"/>
              </a:lnSpc>
              <a:spcBef>
                <a:spcPct val="0"/>
              </a:spcBef>
            </a:pPr>
            <a:endParaRPr lang="en-US" sz="4999" spc="39">
              <a:solidFill>
                <a:srgbClr val="000000"/>
              </a:solidFill>
              <a:latin typeface="Roboto Condensed"/>
            </a:endParaRPr>
          </a:p>
        </p:txBody>
      </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8414536"/>
            <a:ext cx="10979545" cy="3129170"/>
          </a:xfrm>
          <a:prstGeom prst="rect">
            <a:avLst/>
          </a:prstGeom>
        </p:spPr>
      </p:pic>
      <p:sp>
        <p:nvSpPr>
          <p:cNvPr id="8" name="TextBox 8"/>
          <p:cNvSpPr txBox="1"/>
          <p:nvPr/>
        </p:nvSpPr>
        <p:spPr>
          <a:xfrm>
            <a:off x="388838" y="15985"/>
            <a:ext cx="10471329" cy="1120775"/>
          </a:xfrm>
          <a:prstGeom prst="rect">
            <a:avLst/>
          </a:prstGeom>
        </p:spPr>
        <p:txBody>
          <a:bodyPr lIns="0" tIns="0" rIns="0" bIns="0" rtlCol="0" anchor="t">
            <a:spAutoFit/>
          </a:bodyPr>
          <a:lstStyle/>
          <a:p>
            <a:pPr algn="ctr">
              <a:lnSpc>
                <a:spcPts val="9100"/>
              </a:lnSpc>
            </a:pPr>
            <a:r>
              <a:rPr lang="en-US" sz="6500" spc="58">
                <a:solidFill>
                  <a:srgbClr val="135810"/>
                </a:solidFill>
                <a:latin typeface="Fraunces Bold"/>
              </a:rPr>
              <a:t>3. KHÁM PHÁ VĂN BẢN</a:t>
            </a:r>
          </a:p>
        </p:txBody>
      </p:sp>
      <p:sp>
        <p:nvSpPr>
          <p:cNvPr id="9" name="TextBox 9"/>
          <p:cNvSpPr txBox="1"/>
          <p:nvPr/>
        </p:nvSpPr>
        <p:spPr>
          <a:xfrm>
            <a:off x="708769" y="1364735"/>
            <a:ext cx="16870462" cy="1749425"/>
          </a:xfrm>
          <a:prstGeom prst="rect">
            <a:avLst/>
          </a:prstGeom>
        </p:spPr>
        <p:txBody>
          <a:bodyPr lIns="0" tIns="0" rIns="0" bIns="0" rtlCol="0" anchor="t">
            <a:spAutoFit/>
          </a:bodyPr>
          <a:lstStyle/>
          <a:p>
            <a:pPr algn="just">
              <a:lnSpc>
                <a:spcPts val="7000"/>
              </a:lnSpc>
            </a:pPr>
            <a:r>
              <a:rPr lang="en-US" sz="5000" spc="45">
                <a:solidFill>
                  <a:srgbClr val="000000"/>
                </a:solidFill>
                <a:latin typeface="Fraunces Bold"/>
              </a:rPr>
              <a:t>3.1. Tìm hiểu chung về tác giả và văn bản</a:t>
            </a:r>
          </a:p>
          <a:p>
            <a:pPr algn="just">
              <a:lnSpc>
                <a:spcPts val="7000"/>
              </a:lnSpc>
            </a:pPr>
            <a:r>
              <a:rPr lang="en-US" sz="4999" spc="44">
                <a:solidFill>
                  <a:srgbClr val="000000"/>
                </a:solidFill>
                <a:latin typeface="Fraunces Bold"/>
              </a:rPr>
              <a:t>a. Tác giả</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54471">
            <a:off x="-838013" y="221865"/>
            <a:ext cx="2949650" cy="2308101"/>
          </a:xfrm>
          <a:prstGeom prst="rect">
            <a:avLst/>
          </a:prstGeom>
        </p:spPr>
      </p:pic>
      <p:pic>
        <p:nvPicPr>
          <p:cNvPr id="3" name="Picture 3"/>
          <p:cNvPicPr>
            <a:picLocks noChangeAspect="1"/>
          </p:cNvPicPr>
          <p:nvPr/>
        </p:nvPicPr>
        <p:blipFill>
          <a:blip r:embed="rId4"/>
          <a:srcRect/>
          <a:stretch>
            <a:fillRect/>
          </a:stretch>
        </p:blipFill>
        <p:spPr>
          <a:xfrm rot="-4954250">
            <a:off x="16614883" y="8102707"/>
            <a:ext cx="4937078" cy="4961887"/>
          </a:xfrm>
          <a:prstGeom prst="rect">
            <a:avLst/>
          </a:prstGeom>
        </p:spPr>
      </p:pic>
      <p:pic>
        <p:nvPicPr>
          <p:cNvPr id="4" name="Picture 4"/>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74832" y="3522240"/>
            <a:ext cx="7315200" cy="2029968"/>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751397" y="5735984"/>
            <a:ext cx="7315200" cy="2029968"/>
          </a:xfrm>
          <a:prstGeom prst="rect">
            <a:avLst/>
          </a:prstGeom>
        </p:spPr>
      </p:pic>
      <p:pic>
        <p:nvPicPr>
          <p:cNvPr id="6" name="Picture 6"/>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08434" y="7946927"/>
            <a:ext cx="7315200" cy="202996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65644">
            <a:off x="5581494" y="5882094"/>
            <a:ext cx="4017073" cy="4114800"/>
          </a:xfrm>
          <a:prstGeom prst="rect">
            <a:avLst/>
          </a:prstGeom>
        </p:spPr>
      </p:pic>
      <p:sp>
        <p:nvSpPr>
          <p:cNvPr id="8" name="TextBox 8"/>
          <p:cNvSpPr txBox="1"/>
          <p:nvPr/>
        </p:nvSpPr>
        <p:spPr>
          <a:xfrm>
            <a:off x="4505748" y="1591840"/>
            <a:ext cx="9574306" cy="1795363"/>
          </a:xfrm>
          <a:prstGeom prst="rect">
            <a:avLst/>
          </a:prstGeom>
        </p:spPr>
        <p:txBody>
          <a:bodyPr lIns="0" tIns="0" rIns="0" bIns="0" rtlCol="0" anchor="t">
            <a:spAutoFit/>
          </a:bodyPr>
          <a:lstStyle/>
          <a:p>
            <a:pPr algn="ctr">
              <a:lnSpc>
                <a:spcPts val="7000"/>
              </a:lnSpc>
            </a:pPr>
            <a:r>
              <a:rPr lang="en-US" sz="5000" spc="40">
                <a:solidFill>
                  <a:srgbClr val="000000"/>
                </a:solidFill>
                <a:latin typeface="Fraunces Bold"/>
              </a:rPr>
              <a:t>HOẠT ĐỘNG:</a:t>
            </a:r>
          </a:p>
          <a:p>
            <a:pPr algn="ctr">
              <a:lnSpc>
                <a:spcPts val="7000"/>
              </a:lnSpc>
              <a:spcBef>
                <a:spcPct val="0"/>
              </a:spcBef>
            </a:pPr>
            <a:r>
              <a:rPr lang="en-US" sz="6000" spc="44">
                <a:solidFill>
                  <a:srgbClr val="000000"/>
                </a:solidFill>
                <a:latin typeface="#9Slide05 Lobster" panose="02000506000000020003" pitchFamily="2" charset="0"/>
              </a:rPr>
              <a:t>Phiêu lưu cùng văn bản</a:t>
            </a:r>
          </a:p>
        </p:txBody>
      </p:sp>
      <p:sp>
        <p:nvSpPr>
          <p:cNvPr id="9" name="TextBox 9"/>
          <p:cNvSpPr txBox="1"/>
          <p:nvPr/>
        </p:nvSpPr>
        <p:spPr>
          <a:xfrm>
            <a:off x="318265" y="3764683"/>
            <a:ext cx="5997131" cy="3498850"/>
          </a:xfrm>
          <a:prstGeom prst="rect">
            <a:avLst/>
          </a:prstGeom>
        </p:spPr>
        <p:txBody>
          <a:bodyPr lIns="0" tIns="0" rIns="0" bIns="0" rtlCol="0" anchor="t">
            <a:spAutoFit/>
          </a:bodyPr>
          <a:lstStyle/>
          <a:p>
            <a:pPr marL="863599" lvl="1" indent="-431800" algn="just">
              <a:lnSpc>
                <a:spcPts val="5599"/>
              </a:lnSpc>
              <a:buFont typeface="Arial"/>
              <a:buChar char="•"/>
            </a:pPr>
            <a:r>
              <a:rPr lang="en-US" sz="3999" spc="31">
                <a:solidFill>
                  <a:srgbClr val="000000"/>
                </a:solidFill>
                <a:latin typeface="Roboto Condensed"/>
              </a:rPr>
              <a:t>Lớp chia thành 4 nhóm</a:t>
            </a:r>
          </a:p>
          <a:p>
            <a:pPr marL="863599" lvl="1" indent="-431800" algn="just">
              <a:lnSpc>
                <a:spcPts val="5599"/>
              </a:lnSpc>
              <a:buFont typeface="Arial"/>
              <a:buChar char="•"/>
            </a:pPr>
            <a:r>
              <a:rPr lang="en-US" sz="3999" spc="31">
                <a:solidFill>
                  <a:srgbClr val="000000"/>
                </a:solidFill>
                <a:latin typeface="Roboto Condensed"/>
              </a:rPr>
              <a:t>HS tham gia hoàn thành các chặng đua  theo nhóm</a:t>
            </a:r>
          </a:p>
          <a:p>
            <a:pPr marL="863599" lvl="1" indent="-431800" algn="just">
              <a:lnSpc>
                <a:spcPts val="5599"/>
              </a:lnSpc>
              <a:spcBef>
                <a:spcPct val="0"/>
              </a:spcBef>
              <a:buFont typeface="Arial"/>
              <a:buChar char="•"/>
            </a:pPr>
            <a:r>
              <a:rPr lang="en-US" sz="3999" spc="35">
                <a:solidFill>
                  <a:srgbClr val="000000"/>
                </a:solidFill>
                <a:latin typeface="Roboto Condensed"/>
              </a:rPr>
              <a:t>Chuẩn bị: Giấy A3, A4</a:t>
            </a:r>
          </a:p>
        </p:txBody>
      </p:sp>
      <p:sp>
        <p:nvSpPr>
          <p:cNvPr id="10" name="TextBox 10"/>
          <p:cNvSpPr txBox="1"/>
          <p:nvPr/>
        </p:nvSpPr>
        <p:spPr>
          <a:xfrm>
            <a:off x="8839200" y="4000500"/>
            <a:ext cx="5997131" cy="751424"/>
          </a:xfrm>
          <a:prstGeom prst="rect">
            <a:avLst/>
          </a:prstGeom>
        </p:spPr>
        <p:txBody>
          <a:bodyPr lIns="0" tIns="0" rIns="0" bIns="0" rtlCol="0" anchor="t">
            <a:spAutoFit/>
          </a:bodyPr>
          <a:lstStyle/>
          <a:p>
            <a:pPr algn="just">
              <a:lnSpc>
                <a:spcPts val="5599"/>
              </a:lnSpc>
              <a:spcBef>
                <a:spcPct val="0"/>
              </a:spcBef>
            </a:pPr>
            <a:r>
              <a:rPr lang="en-US" sz="6600" spc="35">
                <a:solidFill>
                  <a:srgbClr val="000000"/>
                </a:solidFill>
                <a:latin typeface="#9Slide05 Motion Picture" panose="02000000000000000000" pitchFamily="2" charset="0"/>
              </a:rPr>
              <a:t>Chặng 1: Cùng khởi động</a:t>
            </a:r>
          </a:p>
        </p:txBody>
      </p:sp>
      <p:sp>
        <p:nvSpPr>
          <p:cNvPr id="11" name="TextBox 11"/>
          <p:cNvSpPr txBox="1"/>
          <p:nvPr/>
        </p:nvSpPr>
        <p:spPr>
          <a:xfrm>
            <a:off x="10306990" y="6047508"/>
            <a:ext cx="5997131" cy="1469569"/>
          </a:xfrm>
          <a:prstGeom prst="rect">
            <a:avLst/>
          </a:prstGeom>
        </p:spPr>
        <p:txBody>
          <a:bodyPr lIns="0" tIns="0" rIns="0" bIns="0" rtlCol="0" anchor="t">
            <a:spAutoFit/>
          </a:bodyPr>
          <a:lstStyle/>
          <a:p>
            <a:pPr algn="ctr">
              <a:lnSpc>
                <a:spcPts val="5599"/>
              </a:lnSpc>
            </a:pPr>
            <a:r>
              <a:rPr lang="en-US" sz="6600" spc="31">
                <a:solidFill>
                  <a:srgbClr val="000000"/>
                </a:solidFill>
                <a:latin typeface="#9Slide05 Motion Picture" panose="02000000000000000000" pitchFamily="2" charset="0"/>
              </a:rPr>
              <a:t>Chặng 2: Thấu hiểu </a:t>
            </a:r>
          </a:p>
          <a:p>
            <a:pPr algn="ctr">
              <a:lnSpc>
                <a:spcPts val="5599"/>
              </a:lnSpc>
              <a:spcBef>
                <a:spcPct val="0"/>
              </a:spcBef>
            </a:pPr>
            <a:r>
              <a:rPr lang="en-US" sz="6600" spc="35">
                <a:solidFill>
                  <a:srgbClr val="000000"/>
                </a:solidFill>
                <a:latin typeface="#9Slide05 Motion Picture" panose="02000000000000000000" pitchFamily="2" charset="0"/>
              </a:rPr>
              <a:t>văn chương</a:t>
            </a:r>
          </a:p>
        </p:txBody>
      </p:sp>
      <p:sp>
        <p:nvSpPr>
          <p:cNvPr id="12" name="TextBox 12"/>
          <p:cNvSpPr txBox="1"/>
          <p:nvPr/>
        </p:nvSpPr>
        <p:spPr>
          <a:xfrm>
            <a:off x="9292901" y="8231661"/>
            <a:ext cx="5997131" cy="1469569"/>
          </a:xfrm>
          <a:prstGeom prst="rect">
            <a:avLst/>
          </a:prstGeom>
        </p:spPr>
        <p:txBody>
          <a:bodyPr lIns="0" tIns="0" rIns="0" bIns="0" rtlCol="0" anchor="t">
            <a:spAutoFit/>
          </a:bodyPr>
          <a:lstStyle/>
          <a:p>
            <a:pPr algn="ctr">
              <a:lnSpc>
                <a:spcPts val="5599"/>
              </a:lnSpc>
            </a:pPr>
            <a:r>
              <a:rPr lang="en-US" sz="6600" spc="31">
                <a:solidFill>
                  <a:srgbClr val="000000"/>
                </a:solidFill>
                <a:latin typeface="#9Slide05 Motion Picture" panose="02000000000000000000" pitchFamily="2" charset="0"/>
              </a:rPr>
              <a:t>Chặng 3: Chân cứng</a:t>
            </a:r>
          </a:p>
          <a:p>
            <a:pPr algn="ctr">
              <a:lnSpc>
                <a:spcPts val="5599"/>
              </a:lnSpc>
              <a:spcBef>
                <a:spcPct val="0"/>
              </a:spcBef>
            </a:pPr>
            <a:r>
              <a:rPr lang="en-US" sz="6600" spc="35">
                <a:solidFill>
                  <a:srgbClr val="000000"/>
                </a:solidFill>
                <a:latin typeface="#9Slide05 Motion Picture" panose="02000000000000000000" pitchFamily="2" charset="0"/>
              </a:rPr>
              <a:t>đá mềm</a:t>
            </a:r>
          </a:p>
        </p:txBody>
      </p:sp>
      <p:sp>
        <p:nvSpPr>
          <p:cNvPr id="13" name="TextBox 13"/>
          <p:cNvSpPr txBox="1"/>
          <p:nvPr/>
        </p:nvSpPr>
        <p:spPr>
          <a:xfrm>
            <a:off x="1725407" y="196252"/>
            <a:ext cx="13947234" cy="1285875"/>
          </a:xfrm>
          <a:prstGeom prst="rect">
            <a:avLst/>
          </a:prstGeom>
        </p:spPr>
        <p:txBody>
          <a:bodyPr lIns="0" tIns="0" rIns="0" bIns="0" rtlCol="0" anchor="t">
            <a:spAutoFit/>
          </a:bodyPr>
          <a:lstStyle/>
          <a:p>
            <a:pPr algn="ctr">
              <a:lnSpc>
                <a:spcPts val="10500"/>
              </a:lnSpc>
            </a:pPr>
            <a:r>
              <a:rPr lang="en-US" sz="7500" spc="67">
                <a:solidFill>
                  <a:srgbClr val="135810"/>
                </a:solidFill>
                <a:latin typeface="Fraunces Bold"/>
              </a:rPr>
              <a:t>III. KHÁM PHÁ VĂN BẢN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3067188">
            <a:off x="-1474825" y="8533480"/>
            <a:ext cx="2949650" cy="2308101"/>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54471">
            <a:off x="-1474825" y="-884176"/>
            <a:ext cx="2949650" cy="2308101"/>
          </a:xfrm>
          <a:prstGeom prst="rect">
            <a:avLst/>
          </a:prstGeom>
        </p:spPr>
      </p:pic>
      <p:pic>
        <p:nvPicPr>
          <p:cNvPr id="4" name="Picture 4"/>
          <p:cNvPicPr>
            <a:picLocks noChangeAspect="1"/>
          </p:cNvPicPr>
          <p:nvPr/>
        </p:nvPicPr>
        <p:blipFill>
          <a:blip r:embed="rId4"/>
          <a:srcRect/>
          <a:stretch>
            <a:fillRect/>
          </a:stretch>
        </p:blipFill>
        <p:spPr>
          <a:xfrm rot="-4954250">
            <a:off x="16614883" y="8102707"/>
            <a:ext cx="4937078" cy="4961887"/>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54677" y="0"/>
            <a:ext cx="1348045" cy="1615305"/>
          </a:xfrm>
          <a:prstGeom prst="rect">
            <a:avLst/>
          </a:prstGeom>
        </p:spPr>
      </p:pic>
      <p:grpSp>
        <p:nvGrpSpPr>
          <p:cNvPr id="6" name="Group 6"/>
          <p:cNvGrpSpPr/>
          <p:nvPr/>
        </p:nvGrpSpPr>
        <p:grpSpPr>
          <a:xfrm>
            <a:off x="354677" y="1441647"/>
            <a:ext cx="7403705" cy="7403705"/>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E7A195">
                <a:alpha val="75686"/>
              </a:srgbClr>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105790" y="6431267"/>
            <a:ext cx="5111553" cy="4114800"/>
          </a:xfrm>
          <a:prstGeom prst="rect">
            <a:avLst/>
          </a:prstGeom>
        </p:spPr>
      </p:pic>
      <p:sp>
        <p:nvSpPr>
          <p:cNvPr id="10" name="TextBox 10"/>
          <p:cNvSpPr txBox="1"/>
          <p:nvPr/>
        </p:nvSpPr>
        <p:spPr>
          <a:xfrm>
            <a:off x="1563247" y="2905747"/>
            <a:ext cx="5085086" cy="3525520"/>
          </a:xfrm>
          <a:prstGeom prst="rect">
            <a:avLst/>
          </a:prstGeom>
        </p:spPr>
        <p:txBody>
          <a:bodyPr lIns="0" tIns="0" rIns="0" bIns="0" rtlCol="0" anchor="t">
            <a:spAutoFit/>
          </a:bodyPr>
          <a:lstStyle/>
          <a:p>
            <a:pPr algn="ctr">
              <a:lnSpc>
                <a:spcPts val="9379"/>
              </a:lnSpc>
            </a:pPr>
            <a:r>
              <a:rPr lang="en-US" sz="6699" spc="60">
                <a:solidFill>
                  <a:srgbClr val="000000"/>
                </a:solidFill>
                <a:latin typeface="Fraunces Bold"/>
              </a:rPr>
              <a:t>Chặng 1: Cùng </a:t>
            </a:r>
          </a:p>
          <a:p>
            <a:pPr algn="ctr">
              <a:lnSpc>
                <a:spcPts val="9379"/>
              </a:lnSpc>
            </a:pPr>
            <a:r>
              <a:rPr lang="en-US" sz="6699" spc="60">
                <a:solidFill>
                  <a:srgbClr val="000000"/>
                </a:solidFill>
                <a:latin typeface="Fraunces Bold"/>
              </a:rPr>
              <a:t>khởi động</a:t>
            </a:r>
          </a:p>
        </p:txBody>
      </p:sp>
      <p:sp>
        <p:nvSpPr>
          <p:cNvPr id="11" name="TextBox 11"/>
          <p:cNvSpPr txBox="1"/>
          <p:nvPr/>
        </p:nvSpPr>
        <p:spPr>
          <a:xfrm>
            <a:off x="8175609" y="538467"/>
            <a:ext cx="9642659" cy="7950200"/>
          </a:xfrm>
          <a:prstGeom prst="rect">
            <a:avLst/>
          </a:prstGeom>
        </p:spPr>
        <p:txBody>
          <a:bodyPr lIns="0" tIns="0" rIns="0" bIns="0" rtlCol="0" anchor="t">
            <a:spAutoFit/>
          </a:bodyPr>
          <a:lstStyle/>
          <a:p>
            <a:pPr marL="685800" indent="-685800" algn="just">
              <a:lnSpc>
                <a:spcPts val="7000"/>
              </a:lnSpc>
              <a:buFont typeface="Courier New" panose="02070309020205020404" pitchFamily="49" charset="0"/>
              <a:buChar char="o"/>
            </a:pPr>
            <a:r>
              <a:rPr lang="en-US" sz="5000" spc="45">
                <a:solidFill>
                  <a:srgbClr val="000000"/>
                </a:solidFill>
                <a:latin typeface="Roboto Condensed"/>
              </a:rPr>
              <a:t>Có 8 câu trắc nghiệm liên quan đến nội dung, nghệ thuật của văn bản. Thời gian suy nghĩ là 10s/câu. HS trả lời bằng cách giơ bảng.</a:t>
            </a:r>
          </a:p>
          <a:p>
            <a:pPr algn="just">
              <a:lnSpc>
                <a:spcPts val="7000"/>
              </a:lnSpc>
            </a:pPr>
            <a:endParaRPr lang="en-US" sz="5000" spc="45">
              <a:solidFill>
                <a:srgbClr val="000000"/>
              </a:solidFill>
              <a:latin typeface="Roboto Condensed"/>
            </a:endParaRPr>
          </a:p>
          <a:p>
            <a:pPr marL="685800" indent="-685800" algn="just">
              <a:lnSpc>
                <a:spcPts val="7000"/>
              </a:lnSpc>
              <a:buFont typeface="Courier New" panose="02070309020205020404" pitchFamily="49" charset="0"/>
              <a:buChar char="o"/>
            </a:pPr>
            <a:r>
              <a:rPr lang="en-US" sz="5000" spc="45">
                <a:solidFill>
                  <a:srgbClr val="000000"/>
                </a:solidFill>
                <a:latin typeface="Roboto Condensed"/>
              </a:rPr>
              <a:t>Sau khi trả lời tất cả các câu, HS hoàn thành PHT 1 về đặc trưng thể loại thơ trong văn bản.</a:t>
            </a:r>
          </a:p>
          <a:p>
            <a:pPr algn="just">
              <a:lnSpc>
                <a:spcPts val="7000"/>
              </a:lnSpc>
              <a:spcBef>
                <a:spcPct val="0"/>
              </a:spcBef>
            </a:pPr>
            <a:endParaRPr lang="en-US" sz="5000" spc="45">
              <a:solidFill>
                <a:srgbClr val="000000"/>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arn(inVertical)">
                                      <p:cBhvr>
                                        <p:cTn id="12"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33400" y="-1257300"/>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3810000" y="6743700"/>
            <a:ext cx="1603184" cy="1539056"/>
          </a:xfrm>
          <a:prstGeom prst="rect">
            <a:avLst/>
          </a:prstGeom>
        </p:spPr>
      </p:pic>
      <p:sp>
        <p:nvSpPr>
          <p:cNvPr id="8" name="TextBox 8"/>
          <p:cNvSpPr txBox="1"/>
          <p:nvPr/>
        </p:nvSpPr>
        <p:spPr>
          <a:xfrm>
            <a:off x="3683232" y="1460907"/>
            <a:ext cx="11367574" cy="1749425"/>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1. Bài thơ "Rồi ngày mai con đi" trên được viết theo thể thơ nào?</a:t>
            </a:r>
          </a:p>
        </p:txBody>
      </p:sp>
      <p:sp>
        <p:nvSpPr>
          <p:cNvPr id="9" name="TextBox 9"/>
          <p:cNvSpPr txBox="1"/>
          <p:nvPr/>
        </p:nvSpPr>
        <p:spPr>
          <a:xfrm>
            <a:off x="4492905" y="4277023"/>
            <a:ext cx="6861647" cy="4072570"/>
          </a:xfrm>
          <a:prstGeom prst="rect">
            <a:avLst/>
          </a:prstGeom>
        </p:spPr>
        <p:txBody>
          <a:bodyPr lIns="0" tIns="0" rIns="0" bIns="0" rtlCol="0" anchor="t">
            <a:spAutoFit/>
          </a:bodyPr>
          <a:lstStyle/>
          <a:p>
            <a:pPr>
              <a:lnSpc>
                <a:spcPts val="8080"/>
              </a:lnSpc>
              <a:spcBef>
                <a:spcPct val="0"/>
              </a:spcBef>
            </a:pPr>
            <a:r>
              <a:rPr lang="en-US" sz="5771" spc="51">
                <a:solidFill>
                  <a:srgbClr val="000000"/>
                </a:solidFill>
                <a:latin typeface="Roboto Condensed"/>
              </a:rPr>
              <a:t>A. Lục bát</a:t>
            </a:r>
          </a:p>
          <a:p>
            <a:pPr>
              <a:lnSpc>
                <a:spcPts val="8080"/>
              </a:lnSpc>
              <a:spcBef>
                <a:spcPct val="0"/>
              </a:spcBef>
            </a:pPr>
            <a:r>
              <a:rPr lang="en-US" sz="5771" spc="51">
                <a:solidFill>
                  <a:srgbClr val="000000"/>
                </a:solidFill>
                <a:latin typeface="Roboto Condensed"/>
              </a:rPr>
              <a:t>B.  Bốn chữ</a:t>
            </a:r>
          </a:p>
          <a:p>
            <a:pPr>
              <a:lnSpc>
                <a:spcPts val="8080"/>
              </a:lnSpc>
              <a:spcBef>
                <a:spcPct val="0"/>
              </a:spcBef>
            </a:pPr>
            <a:r>
              <a:rPr lang="en-US" sz="5771" spc="51">
                <a:solidFill>
                  <a:srgbClr val="000000"/>
                </a:solidFill>
                <a:latin typeface="Roboto Condensed"/>
              </a:rPr>
              <a:t>C. Năm chữ</a:t>
            </a:r>
          </a:p>
          <a:p>
            <a:pPr>
              <a:lnSpc>
                <a:spcPts val="8080"/>
              </a:lnSpc>
              <a:spcBef>
                <a:spcPct val="0"/>
              </a:spcBef>
            </a:pPr>
            <a:r>
              <a:rPr lang="en-US" sz="5771" spc="51">
                <a:solidFill>
                  <a:srgbClr val="000000"/>
                </a:solidFill>
                <a:latin typeface="Roboto Condensed"/>
              </a:rPr>
              <a:t>D. Tự do</a:t>
            </a:r>
          </a:p>
        </p:txBody>
      </p:sp>
      <p:pic>
        <p:nvPicPr>
          <p:cNvPr id="10" name="10 Second Countdown - After Effects">
            <a:hlinkClick r:id="" action="ppaction://media"/>
            <a:extLst>
              <a:ext uri="{FF2B5EF4-FFF2-40B4-BE49-F238E27FC236}">
                <a16:creationId xmlns:a16="http://schemas.microsoft.com/office/drawing/2014/main" id="{FEABAE4D-BE34-27ED-4456-4BE4B145DC4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15600" y="6591300"/>
            <a:ext cx="5422900"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4179924" y="7240778"/>
            <a:ext cx="1603184" cy="1539056"/>
          </a:xfrm>
          <a:prstGeom prst="rect">
            <a:avLst/>
          </a:prstGeom>
        </p:spPr>
      </p:pic>
      <p:sp>
        <p:nvSpPr>
          <p:cNvPr id="8" name="TextBox 8"/>
          <p:cNvSpPr txBox="1"/>
          <p:nvPr/>
        </p:nvSpPr>
        <p:spPr>
          <a:xfrm>
            <a:off x="3657600" y="1866900"/>
            <a:ext cx="11367574" cy="863600"/>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2. Tác giả gieo vần nào trong bài thơ?</a:t>
            </a:r>
          </a:p>
        </p:txBody>
      </p:sp>
      <p:sp>
        <p:nvSpPr>
          <p:cNvPr id="9" name="TextBox 9"/>
          <p:cNvSpPr txBox="1"/>
          <p:nvPr/>
        </p:nvSpPr>
        <p:spPr>
          <a:xfrm>
            <a:off x="4492905" y="4277023"/>
            <a:ext cx="6861647" cy="5098788"/>
          </a:xfrm>
          <a:prstGeom prst="rect">
            <a:avLst/>
          </a:prstGeom>
        </p:spPr>
        <p:txBody>
          <a:bodyPr lIns="0" tIns="0" rIns="0" bIns="0" rtlCol="0" anchor="t">
            <a:spAutoFit/>
          </a:bodyPr>
          <a:lstStyle/>
          <a:p>
            <a:pPr>
              <a:lnSpc>
                <a:spcPts val="8080"/>
              </a:lnSpc>
              <a:spcBef>
                <a:spcPct val="0"/>
              </a:spcBef>
            </a:pPr>
            <a:r>
              <a:rPr lang="en-US" sz="5771" spc="51">
                <a:solidFill>
                  <a:srgbClr val="000000"/>
                </a:solidFill>
                <a:latin typeface="Roboto Condensed"/>
              </a:rPr>
              <a:t>A. Vần lưng</a:t>
            </a:r>
          </a:p>
          <a:p>
            <a:pPr>
              <a:lnSpc>
                <a:spcPts val="8080"/>
              </a:lnSpc>
              <a:spcBef>
                <a:spcPct val="0"/>
              </a:spcBef>
            </a:pPr>
            <a:r>
              <a:rPr lang="en-US" sz="5771" spc="51">
                <a:solidFill>
                  <a:srgbClr val="000000"/>
                </a:solidFill>
                <a:latin typeface="Roboto Condensed"/>
              </a:rPr>
              <a:t>B. Vần chân</a:t>
            </a:r>
          </a:p>
          <a:p>
            <a:pPr>
              <a:lnSpc>
                <a:spcPts val="8080"/>
              </a:lnSpc>
              <a:spcBef>
                <a:spcPct val="0"/>
              </a:spcBef>
            </a:pPr>
            <a:r>
              <a:rPr lang="en-US" sz="5771" spc="51">
                <a:solidFill>
                  <a:srgbClr val="000000"/>
                </a:solidFill>
                <a:latin typeface="Roboto Condensed"/>
              </a:rPr>
              <a:t>C. Vần liền</a:t>
            </a:r>
          </a:p>
          <a:p>
            <a:pPr>
              <a:lnSpc>
                <a:spcPts val="8080"/>
              </a:lnSpc>
              <a:spcBef>
                <a:spcPct val="0"/>
              </a:spcBef>
            </a:pPr>
            <a:r>
              <a:rPr lang="en-US" sz="5771" spc="51">
                <a:solidFill>
                  <a:srgbClr val="000000"/>
                </a:solidFill>
                <a:latin typeface="Roboto Condensed"/>
              </a:rPr>
              <a:t>D. Vần hỗn hợp</a:t>
            </a:r>
          </a:p>
          <a:p>
            <a:pPr>
              <a:lnSpc>
                <a:spcPts val="8080"/>
              </a:lnSpc>
              <a:spcBef>
                <a:spcPct val="0"/>
              </a:spcBef>
            </a:pPr>
            <a:endParaRPr lang="en-US" sz="5771" spc="51">
              <a:solidFill>
                <a:srgbClr val="000000"/>
              </a:solidFill>
              <a:latin typeface="Roboto Condensed"/>
            </a:endParaRPr>
          </a:p>
        </p:txBody>
      </p:sp>
      <p:pic>
        <p:nvPicPr>
          <p:cNvPr id="10" name="10 Second Countdown - After Effects">
            <a:hlinkClick r:id="" action="ppaction://media"/>
            <a:extLst>
              <a:ext uri="{FF2B5EF4-FFF2-40B4-BE49-F238E27FC236}">
                <a16:creationId xmlns:a16="http://schemas.microsoft.com/office/drawing/2014/main" id="{6F8BC185-3A5B-1BAA-BAFD-8DD54E2ACED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15600" y="6591300"/>
            <a:ext cx="54229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DEC0"/>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547585" y="-1182673"/>
            <a:ext cx="19074262" cy="19064530"/>
            <a:chOff x="0" y="0"/>
            <a:chExt cx="2489200" cy="2487930"/>
          </a:xfrm>
        </p:grpSpPr>
        <p:sp>
          <p:nvSpPr>
            <p:cNvPr id="3" name="Freeform 3"/>
            <p:cNvSpPr/>
            <p:nvPr/>
          </p:nvSpPr>
          <p:spPr>
            <a:xfrm>
              <a:off x="-1270" y="-1270"/>
              <a:ext cx="2493010" cy="2491740"/>
            </a:xfrm>
            <a:custGeom>
              <a:avLst/>
              <a:gdLst/>
              <a:ahLst/>
              <a:cxnLst/>
              <a:rect l="l" t="t" r="r" b="b"/>
              <a:pathLst>
                <a:path w="2493010" h="2491740">
                  <a:moveTo>
                    <a:pt x="2327910" y="904240"/>
                  </a:moveTo>
                  <a:cubicBezTo>
                    <a:pt x="2311400" y="773430"/>
                    <a:pt x="2336800" y="645160"/>
                    <a:pt x="2401570" y="530860"/>
                  </a:cubicBezTo>
                  <a:cubicBezTo>
                    <a:pt x="2459990" y="430530"/>
                    <a:pt x="2461260" y="306070"/>
                    <a:pt x="2402840" y="207010"/>
                  </a:cubicBezTo>
                  <a:cubicBezTo>
                    <a:pt x="2313940" y="53340"/>
                    <a:pt x="2117090" y="0"/>
                    <a:pt x="1963420" y="88900"/>
                  </a:cubicBezTo>
                  <a:cubicBezTo>
                    <a:pt x="1850390" y="153670"/>
                    <a:pt x="1722120" y="180340"/>
                    <a:pt x="1592580" y="165100"/>
                  </a:cubicBezTo>
                  <a:cubicBezTo>
                    <a:pt x="1463040" y="149860"/>
                    <a:pt x="1343660" y="93980"/>
                    <a:pt x="1249680" y="3810"/>
                  </a:cubicBezTo>
                  <a:lnTo>
                    <a:pt x="1248410" y="1270"/>
                  </a:lnTo>
                  <a:lnTo>
                    <a:pt x="1243330" y="1270"/>
                  </a:lnTo>
                  <a:lnTo>
                    <a:pt x="1240790" y="3810"/>
                  </a:lnTo>
                  <a:cubicBezTo>
                    <a:pt x="1148080" y="91440"/>
                    <a:pt x="1026160" y="148590"/>
                    <a:pt x="897890" y="165100"/>
                  </a:cubicBezTo>
                  <a:cubicBezTo>
                    <a:pt x="768350" y="180340"/>
                    <a:pt x="637540" y="153670"/>
                    <a:pt x="527050" y="88900"/>
                  </a:cubicBezTo>
                  <a:cubicBezTo>
                    <a:pt x="452120" y="45720"/>
                    <a:pt x="365760" y="34290"/>
                    <a:pt x="283210" y="57150"/>
                  </a:cubicBezTo>
                  <a:cubicBezTo>
                    <a:pt x="200660" y="78740"/>
                    <a:pt x="130810" y="132080"/>
                    <a:pt x="87630" y="207010"/>
                  </a:cubicBezTo>
                  <a:cubicBezTo>
                    <a:pt x="30480" y="306070"/>
                    <a:pt x="30480" y="430530"/>
                    <a:pt x="88900" y="529590"/>
                  </a:cubicBezTo>
                  <a:cubicBezTo>
                    <a:pt x="153670" y="643890"/>
                    <a:pt x="180340" y="773430"/>
                    <a:pt x="162560" y="902970"/>
                  </a:cubicBezTo>
                  <a:cubicBezTo>
                    <a:pt x="147320" y="1029970"/>
                    <a:pt x="90170" y="1149350"/>
                    <a:pt x="3810" y="1240790"/>
                  </a:cubicBezTo>
                  <a:lnTo>
                    <a:pt x="1270" y="1243330"/>
                  </a:lnTo>
                  <a:lnTo>
                    <a:pt x="1270" y="1248410"/>
                  </a:lnTo>
                  <a:lnTo>
                    <a:pt x="3810" y="1250950"/>
                  </a:lnTo>
                  <a:cubicBezTo>
                    <a:pt x="91440" y="1343660"/>
                    <a:pt x="148590" y="1465580"/>
                    <a:pt x="165100" y="1593850"/>
                  </a:cubicBezTo>
                  <a:cubicBezTo>
                    <a:pt x="180340" y="1723390"/>
                    <a:pt x="153670" y="1854200"/>
                    <a:pt x="88900" y="1964690"/>
                  </a:cubicBezTo>
                  <a:cubicBezTo>
                    <a:pt x="0" y="2118360"/>
                    <a:pt x="53340" y="2315210"/>
                    <a:pt x="207010" y="2404110"/>
                  </a:cubicBezTo>
                  <a:cubicBezTo>
                    <a:pt x="307340" y="2461260"/>
                    <a:pt x="431800" y="2461260"/>
                    <a:pt x="530860" y="2402840"/>
                  </a:cubicBezTo>
                  <a:cubicBezTo>
                    <a:pt x="645160" y="2338070"/>
                    <a:pt x="774700" y="2311400"/>
                    <a:pt x="904240" y="2329180"/>
                  </a:cubicBezTo>
                  <a:cubicBezTo>
                    <a:pt x="1029970" y="2345690"/>
                    <a:pt x="1150620" y="2402840"/>
                    <a:pt x="1242060" y="2489200"/>
                  </a:cubicBezTo>
                  <a:lnTo>
                    <a:pt x="1244600" y="2491740"/>
                  </a:lnTo>
                  <a:lnTo>
                    <a:pt x="1249680" y="2491740"/>
                  </a:lnTo>
                  <a:lnTo>
                    <a:pt x="1252220" y="2490470"/>
                  </a:lnTo>
                  <a:cubicBezTo>
                    <a:pt x="1344930" y="2402840"/>
                    <a:pt x="1466850" y="2345690"/>
                    <a:pt x="1595120" y="2329180"/>
                  </a:cubicBezTo>
                  <a:cubicBezTo>
                    <a:pt x="1724660" y="2313940"/>
                    <a:pt x="1855470" y="2340610"/>
                    <a:pt x="1965960" y="2405380"/>
                  </a:cubicBezTo>
                  <a:cubicBezTo>
                    <a:pt x="2016760" y="2434590"/>
                    <a:pt x="2071370" y="2448560"/>
                    <a:pt x="2125980" y="2448560"/>
                  </a:cubicBezTo>
                  <a:cubicBezTo>
                    <a:pt x="2237740" y="2448560"/>
                    <a:pt x="2345690" y="2391410"/>
                    <a:pt x="2405380" y="2287270"/>
                  </a:cubicBezTo>
                  <a:cubicBezTo>
                    <a:pt x="2462530" y="2186940"/>
                    <a:pt x="2462530" y="2062480"/>
                    <a:pt x="2404110" y="1963420"/>
                  </a:cubicBezTo>
                  <a:cubicBezTo>
                    <a:pt x="2339340" y="1849120"/>
                    <a:pt x="2312670" y="1719580"/>
                    <a:pt x="2330450" y="1590040"/>
                  </a:cubicBezTo>
                  <a:cubicBezTo>
                    <a:pt x="2346960" y="1464310"/>
                    <a:pt x="2404110" y="1343660"/>
                    <a:pt x="2490470" y="1252220"/>
                  </a:cubicBezTo>
                  <a:lnTo>
                    <a:pt x="2493010" y="1249680"/>
                  </a:lnTo>
                  <a:lnTo>
                    <a:pt x="2493010" y="1244600"/>
                  </a:lnTo>
                  <a:lnTo>
                    <a:pt x="2490470" y="1242060"/>
                  </a:lnTo>
                  <a:cubicBezTo>
                    <a:pt x="2400300" y="1149350"/>
                    <a:pt x="2343150" y="1029970"/>
                    <a:pt x="2327910" y="904240"/>
                  </a:cubicBezTo>
                  <a:lnTo>
                    <a:pt x="2327910" y="904240"/>
                  </a:lnTo>
                  <a:close/>
                </a:path>
              </a:pathLst>
            </a:custGeom>
            <a:solidFill>
              <a:srgbClr val="FFFFFF"/>
            </a:solidFill>
          </p:spPr>
        </p:sp>
      </p:grpSp>
      <p:pic>
        <p:nvPicPr>
          <p:cNvPr id="4" name="Picture 4"/>
          <p:cNvPicPr>
            <a:picLocks noChangeAspect="1"/>
          </p:cNvPicPr>
          <p:nvPr/>
        </p:nvPicPr>
        <p:blipFill>
          <a:blip r:embed="rId4"/>
          <a:srcRect/>
          <a:stretch>
            <a:fillRect/>
          </a:stretch>
        </p:blipFill>
        <p:spPr>
          <a:xfrm rot="-6819199">
            <a:off x="-2437236" y="7287180"/>
            <a:ext cx="5969642" cy="5999640"/>
          </a:xfrm>
          <a:prstGeom prst="rect">
            <a:avLst/>
          </a:prstGeom>
        </p:spPr>
      </p:pic>
      <p:pic>
        <p:nvPicPr>
          <p:cNvPr id="5" name="Picture 5"/>
          <p:cNvPicPr>
            <a:picLocks noChangeAspect="1"/>
          </p:cNvPicPr>
          <p:nvPr/>
        </p:nvPicPr>
        <p:blipFill>
          <a:blip r:embed="rId5">
            <a:alphaModFix amt="39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24036" y="412217"/>
            <a:ext cx="14239928" cy="3951580"/>
          </a:xfrm>
          <a:prstGeom prst="rect">
            <a:avLst/>
          </a:prstGeom>
        </p:spPr>
      </p:pic>
      <p:pic>
        <p:nvPicPr>
          <p:cNvPr id="6" name="Picture 6"/>
          <p:cNvPicPr>
            <a:picLocks noChangeAspect="1"/>
          </p:cNvPicPr>
          <p:nvPr/>
        </p:nvPicPr>
        <p:blipFill>
          <a:blip r:embed="rId7"/>
          <a:srcRect/>
          <a:stretch>
            <a:fillRect/>
          </a:stretch>
        </p:blipFill>
        <p:spPr>
          <a:xfrm>
            <a:off x="15743875" y="387540"/>
            <a:ext cx="2226689" cy="2356285"/>
          </a:xfrm>
          <a:prstGeom prst="rect">
            <a:avLst/>
          </a:prstGeom>
        </p:spPr>
      </p:pic>
      <p:pic>
        <p:nvPicPr>
          <p:cNvPr id="7" name="Picture 7"/>
          <p:cNvPicPr>
            <a:picLocks noChangeAspect="1"/>
          </p:cNvPicPr>
          <p:nvPr/>
        </p:nvPicPr>
        <p:blipFill>
          <a:blip r:embed="rId8"/>
          <a:srcRect/>
          <a:stretch>
            <a:fillRect/>
          </a:stretch>
        </p:blipFill>
        <p:spPr>
          <a:xfrm>
            <a:off x="3810000" y="5143500"/>
            <a:ext cx="1603184" cy="1539056"/>
          </a:xfrm>
          <a:prstGeom prst="rect">
            <a:avLst/>
          </a:prstGeom>
        </p:spPr>
      </p:pic>
      <p:sp>
        <p:nvSpPr>
          <p:cNvPr id="8" name="TextBox 8"/>
          <p:cNvSpPr txBox="1"/>
          <p:nvPr/>
        </p:nvSpPr>
        <p:spPr>
          <a:xfrm>
            <a:off x="3683232" y="1460907"/>
            <a:ext cx="11367574" cy="1749425"/>
          </a:xfrm>
          <a:prstGeom prst="rect">
            <a:avLst/>
          </a:prstGeom>
        </p:spPr>
        <p:txBody>
          <a:bodyPr lIns="0" tIns="0" rIns="0" bIns="0" rtlCol="0" anchor="t">
            <a:spAutoFit/>
          </a:bodyPr>
          <a:lstStyle/>
          <a:p>
            <a:pPr algn="just">
              <a:lnSpc>
                <a:spcPts val="7000"/>
              </a:lnSpc>
              <a:spcBef>
                <a:spcPct val="0"/>
              </a:spcBef>
            </a:pPr>
            <a:r>
              <a:rPr lang="en-US" sz="5000" spc="45">
                <a:solidFill>
                  <a:srgbClr val="000000"/>
                </a:solidFill>
                <a:latin typeface="Roboto Condensed Bold"/>
              </a:rPr>
              <a:t>Câu 3. Tác giả sử dụng biện pháp tu từ nào qua cụm từ “con xuống núi”?</a:t>
            </a:r>
          </a:p>
        </p:txBody>
      </p:sp>
      <p:sp>
        <p:nvSpPr>
          <p:cNvPr id="9" name="TextBox 9"/>
          <p:cNvSpPr txBox="1"/>
          <p:nvPr/>
        </p:nvSpPr>
        <p:spPr>
          <a:xfrm>
            <a:off x="4492905" y="4277023"/>
            <a:ext cx="6861647" cy="5098788"/>
          </a:xfrm>
          <a:prstGeom prst="rect">
            <a:avLst/>
          </a:prstGeom>
        </p:spPr>
        <p:txBody>
          <a:bodyPr lIns="0" tIns="0" rIns="0" bIns="0" rtlCol="0" anchor="t">
            <a:spAutoFit/>
          </a:bodyPr>
          <a:lstStyle/>
          <a:p>
            <a:pPr>
              <a:lnSpc>
                <a:spcPts val="8080"/>
              </a:lnSpc>
              <a:spcBef>
                <a:spcPct val="0"/>
              </a:spcBef>
            </a:pPr>
            <a:r>
              <a:rPr lang="en-US" sz="5771" spc="51">
                <a:solidFill>
                  <a:srgbClr val="000000"/>
                </a:solidFill>
                <a:latin typeface="Roboto Condensed"/>
              </a:rPr>
              <a:t>A. Ẩn dụ</a:t>
            </a:r>
          </a:p>
          <a:p>
            <a:pPr>
              <a:lnSpc>
                <a:spcPts val="8080"/>
              </a:lnSpc>
              <a:spcBef>
                <a:spcPct val="0"/>
              </a:spcBef>
            </a:pPr>
            <a:r>
              <a:rPr lang="en-US" sz="5771" spc="51">
                <a:solidFill>
                  <a:srgbClr val="000000"/>
                </a:solidFill>
                <a:latin typeface="Roboto Condensed"/>
              </a:rPr>
              <a:t>B. Hoán dụ</a:t>
            </a:r>
          </a:p>
          <a:p>
            <a:pPr>
              <a:lnSpc>
                <a:spcPts val="8080"/>
              </a:lnSpc>
              <a:spcBef>
                <a:spcPct val="0"/>
              </a:spcBef>
            </a:pPr>
            <a:r>
              <a:rPr lang="en-US" sz="5771" spc="51">
                <a:solidFill>
                  <a:srgbClr val="000000"/>
                </a:solidFill>
                <a:latin typeface="Roboto Condensed"/>
              </a:rPr>
              <a:t>C. So sánh</a:t>
            </a:r>
          </a:p>
          <a:p>
            <a:pPr>
              <a:lnSpc>
                <a:spcPts val="8080"/>
              </a:lnSpc>
              <a:spcBef>
                <a:spcPct val="0"/>
              </a:spcBef>
            </a:pPr>
            <a:r>
              <a:rPr lang="en-US" sz="5771" spc="51">
                <a:solidFill>
                  <a:srgbClr val="000000"/>
                </a:solidFill>
                <a:latin typeface="Roboto Condensed"/>
              </a:rPr>
              <a:t>D. Nhân hóa</a:t>
            </a:r>
          </a:p>
          <a:p>
            <a:pPr>
              <a:lnSpc>
                <a:spcPts val="8080"/>
              </a:lnSpc>
              <a:spcBef>
                <a:spcPct val="0"/>
              </a:spcBef>
            </a:pPr>
            <a:endParaRPr lang="en-US" sz="5771" spc="51">
              <a:solidFill>
                <a:srgbClr val="000000"/>
              </a:solidFill>
              <a:latin typeface="Roboto Condensed"/>
            </a:endParaRPr>
          </a:p>
        </p:txBody>
      </p:sp>
      <p:pic>
        <p:nvPicPr>
          <p:cNvPr id="10" name="10 Second Countdown - After Effects">
            <a:hlinkClick r:id="" action="ppaction://media"/>
            <a:extLst>
              <a:ext uri="{FF2B5EF4-FFF2-40B4-BE49-F238E27FC236}">
                <a16:creationId xmlns:a16="http://schemas.microsoft.com/office/drawing/2014/main" id="{01331894-40F4-44A3-66BD-8E82341D6E8F}"/>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15600" y="6667500"/>
            <a:ext cx="5422900" cy="304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10"/>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1744295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1650</Words>
  <Application>Microsoft Office PowerPoint</Application>
  <PresentationFormat>Custom</PresentationFormat>
  <Paragraphs>157</Paragraphs>
  <Slides>28</Slides>
  <Notes>0</Notes>
  <HiddenSlides>0</HiddenSlides>
  <MMClips>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#9Slide05 Lobster</vt:lpstr>
      <vt:lpstr>Fraunces Bold</vt:lpstr>
      <vt:lpstr>Arial</vt:lpstr>
      <vt:lpstr>Roboto Condensed Bold Italics</vt:lpstr>
      <vt:lpstr>Roboto Condensed Bold</vt:lpstr>
      <vt:lpstr>Roboto Condensed Italics</vt:lpstr>
      <vt:lpstr>Fraunces</vt:lpstr>
      <vt:lpstr>#9Slide05 Motion Picture</vt:lpstr>
      <vt:lpstr>Calibri</vt:lpstr>
      <vt:lpstr>Roboto Condensed</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 of 7CT_B3_Mùa phơi sân trước</dc:title>
  <dc:creator>Administrator</dc:creator>
  <cp:lastModifiedBy>Admin</cp:lastModifiedBy>
  <cp:revision>4</cp:revision>
  <dcterms:created xsi:type="dcterms:W3CDTF">2006-08-16T00:00:00Z</dcterms:created>
  <dcterms:modified xsi:type="dcterms:W3CDTF">2023-10-29T01:34:32Z</dcterms:modified>
  <dc:identifier>DAFXhABEzqM</dc:identifier>
</cp:coreProperties>
</file>