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8288000" cy="10287000"/>
  <p:notesSz cx="6858000" cy="9144000"/>
  <p:embeddedFontLst>
    <p:embeddedFont>
      <p:font typeface="Roboto Condensed Italics" panose="020B0604020202020204" charset="0"/>
      <p:regular r:id="rId39"/>
    </p:embeddedFont>
    <p:embeddedFont>
      <p:font typeface="Paytone One" panose="020B0604020202020204" charset="0"/>
      <p:regular r:id="rId40"/>
    </p:embeddedFont>
    <p:embeddedFont>
      <p:font typeface="#9Slide07 SVNUT Triumph Press" panose="00000500000000000000" charset="0"/>
      <p:regular r:id="rId41"/>
      <p:boldItalic r:id="rId42"/>
    </p:embeddedFont>
    <p:embeddedFont>
      <p:font typeface="#9Slide05 VL Fadilla" panose="020B0604020202020204" charset="0"/>
      <p:regular r:id="rId43"/>
    </p:embeddedFont>
    <p:embeddedFont>
      <p:font typeface="Roboto Condensed Bold" panose="020B0604020202020204" charset="0"/>
      <p:regular r:id="rId44"/>
      <p:bold r:id="rId45"/>
    </p:embeddedFont>
    <p:embeddedFont>
      <p:font typeface="Roboto Condensed" panose="020B0604020202020204" charset="0"/>
      <p:regular r:id="rId46"/>
      <p:bold r:id="rId47"/>
      <p:italic r:id="rId48"/>
      <p:boldItalic r:id="rId49"/>
    </p:embeddedFont>
    <p:embeddedFont>
      <p:font typeface="Fraunces Bold" panose="020B0604020202020204" charset="0"/>
      <p:regular r:id="rId50"/>
    </p:embeddedFont>
    <p:embeddedFont>
      <p:font typeface="Calibri" panose="020F0502020204030204" pitchFamily="34" charset="0"/>
      <p:regular r:id="rId51"/>
      <p:bold r:id="rId52"/>
      <p:italic r:id="rId53"/>
      <p:bold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606"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20/4/2024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sv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5.sv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2.sv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2.sv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26.svg"/></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2.sv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28.sv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2.svg"/><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28.svg"/></Relationships>
</file>

<file path=ppt/slides/_rels/slide19.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2.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6.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6.sv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png"/><Relationship Id="rId5" Type="http://schemas.openxmlformats.org/officeDocument/2006/relationships/image" Target="../media/image4.svg"/><Relationship Id="rId10" Type="http://schemas.openxmlformats.org/officeDocument/2006/relationships/image" Target="../media/image2.svg"/><Relationship Id="rId4" Type="http://schemas.openxmlformats.org/officeDocument/2006/relationships/image" Target="../media/image2.png"/><Relationship Id="rId9"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3.svg"/><Relationship Id="rId7" Type="http://schemas.openxmlformats.org/officeDocument/2006/relationships/image" Target="../media/image34.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5.sv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svg"/><Relationship Id="rId7"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34.svg"/><Relationship Id="rId4" Type="http://schemas.openxmlformats.org/officeDocument/2006/relationships/image" Target="../media/image22.png"/><Relationship Id="rId9" Type="http://schemas.openxmlformats.org/officeDocument/2006/relationships/image" Target="../media/image6.svg"/></Relationships>
</file>

<file path=ppt/slides/_rels/slide27.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39.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4.sv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39.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4.sv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39.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4.sv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4.sv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2.sv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6.svg"/></Relationships>
</file>

<file path=ppt/slides/_rels/slide3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svg"/><Relationship Id="rId7" Type="http://schemas.openxmlformats.org/officeDocument/2006/relationships/image" Target="../media/image41.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4.svg"/><Relationship Id="rId4" Type="http://schemas.openxmlformats.org/officeDocument/2006/relationships/image" Target="../media/image15.png"/><Relationship Id="rId9" Type="http://schemas.openxmlformats.org/officeDocument/2006/relationships/image" Target="../media/image15.svg"/></Relationships>
</file>

<file path=ppt/slides/_rels/slide3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3.svg"/><Relationship Id="rId7" Type="http://schemas.openxmlformats.org/officeDocument/2006/relationships/image" Target="../media/image34.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43.svg"/></Relationships>
</file>

<file path=ppt/slides/_rels/slide3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5.svg"/><Relationship Id="rId7" Type="http://schemas.openxmlformats.org/officeDocument/2006/relationships/image" Target="../media/image47.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1.svg"/><Relationship Id="rId4" Type="http://schemas.openxmlformats.org/officeDocument/2006/relationships/image" Target="../media/image7.png"/><Relationship Id="rId9" Type="http://schemas.openxmlformats.org/officeDocument/2006/relationships/image" Target="../media/image49.svg"/></Relationships>
</file>

<file path=ppt/slides/_rels/slide33.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47.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1.sv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47.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1.sv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2.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6.sv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47.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1.sv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1.svg"/><Relationship Id="rId7" Type="http://schemas.openxmlformats.org/officeDocument/2006/relationships/image" Target="../media/image6.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2.svg"/><Relationship Id="rId4" Type="http://schemas.openxmlformats.org/officeDocument/2006/relationships/image" Target="../media/image14.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4.sv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2.sv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6.sv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4.sv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2.sv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6.sv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4.sv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2.sv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6.sv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4.sv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2.sv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80108" y="-416327"/>
            <a:ext cx="2163067" cy="3752955"/>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394235" y="6900656"/>
            <a:ext cx="5730130" cy="477720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42320" y="9258300"/>
            <a:ext cx="4044858" cy="2419560"/>
          </a:xfrm>
          <a:prstGeom prst="rect">
            <a:avLst/>
          </a:prstGeom>
        </p:spPr>
      </p:pic>
      <p:pic>
        <p:nvPicPr>
          <p:cNvPr id="7" name="Picture 7"/>
          <p:cNvPicPr>
            <a:picLocks noChangeAspect="1"/>
          </p:cNvPicPr>
          <p:nvPr/>
        </p:nvPicPr>
        <p:blipFill>
          <a:blip r:embed="rId8"/>
          <a:srcRect t="796" b="796"/>
          <a:stretch>
            <a:fillRect/>
          </a:stretch>
        </p:blipFill>
        <p:spPr>
          <a:xfrm>
            <a:off x="1920804" y="3187059"/>
            <a:ext cx="5417025" cy="6908077"/>
          </a:xfrm>
          <a:prstGeom prst="rect">
            <a:avLst/>
          </a:prstGeom>
        </p:spPr>
      </p:pic>
      <p:sp>
        <p:nvSpPr>
          <p:cNvPr id="8" name="TextBox 8"/>
          <p:cNvSpPr txBox="1"/>
          <p:nvPr/>
        </p:nvSpPr>
        <p:spPr>
          <a:xfrm>
            <a:off x="4629317" y="2491739"/>
            <a:ext cx="15596755" cy="1368424"/>
          </a:xfrm>
          <a:prstGeom prst="rect">
            <a:avLst/>
          </a:prstGeom>
        </p:spPr>
        <p:txBody>
          <a:bodyPr lIns="0" tIns="0" rIns="0" bIns="0" rtlCol="0" anchor="t">
            <a:spAutoFit/>
          </a:bodyPr>
          <a:lstStyle/>
          <a:p>
            <a:pPr algn="ctr">
              <a:lnSpc>
                <a:spcPts val="11200"/>
              </a:lnSpc>
            </a:pPr>
            <a:r>
              <a:rPr lang="en-US" sz="8000">
                <a:solidFill>
                  <a:srgbClr val="6E3228"/>
                </a:solidFill>
                <a:latin typeface="Fraunces Bold"/>
              </a:rPr>
              <a:t>KHỞI ĐỘNG</a:t>
            </a:r>
          </a:p>
        </p:txBody>
      </p:sp>
      <p:sp>
        <p:nvSpPr>
          <p:cNvPr id="9" name="TextBox 9"/>
          <p:cNvSpPr txBox="1"/>
          <p:nvPr/>
        </p:nvSpPr>
        <p:spPr>
          <a:xfrm>
            <a:off x="7791217" y="4305300"/>
            <a:ext cx="9794081" cy="1581150"/>
          </a:xfrm>
          <a:prstGeom prst="rect">
            <a:avLst/>
          </a:prstGeom>
        </p:spPr>
        <p:txBody>
          <a:bodyPr lIns="0" tIns="0" rIns="0" bIns="0" rtlCol="0" anchor="t">
            <a:spAutoFit/>
          </a:bodyPr>
          <a:lstStyle/>
          <a:p>
            <a:pPr algn="ctr">
              <a:lnSpc>
                <a:spcPts val="6299"/>
              </a:lnSpc>
            </a:pPr>
            <a:r>
              <a:rPr lang="en-US" sz="4500">
                <a:solidFill>
                  <a:srgbClr val="6E3228"/>
                </a:solidFill>
                <a:latin typeface="Roboto Condensed"/>
              </a:rPr>
              <a:t>Hãy trả lời nhanh các câu hỏi liên quan đến </a:t>
            </a:r>
          </a:p>
          <a:p>
            <a:pPr algn="ctr">
              <a:lnSpc>
                <a:spcPts val="6299"/>
              </a:lnSpc>
            </a:pPr>
            <a:r>
              <a:rPr lang="en-US" sz="4500">
                <a:solidFill>
                  <a:srgbClr val="6E3228"/>
                </a:solidFill>
                <a:latin typeface="Roboto Condensed"/>
              </a:rPr>
              <a:t>kiến thức thể loại ở bài 10!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94124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85775" y="-722420"/>
            <a:ext cx="1514475" cy="2627638"/>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692151" y="7469706"/>
            <a:ext cx="5730130" cy="477720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95813" y="8648529"/>
            <a:ext cx="4044858" cy="2419560"/>
          </a:xfrm>
          <a:prstGeom prst="rect">
            <a:avLst/>
          </a:prstGeom>
        </p:spPr>
      </p:pic>
      <p:grpSp>
        <p:nvGrpSpPr>
          <p:cNvPr id="7" name="Group 7"/>
          <p:cNvGrpSpPr/>
          <p:nvPr/>
        </p:nvGrpSpPr>
        <p:grpSpPr>
          <a:xfrm>
            <a:off x="1326616" y="1905218"/>
            <a:ext cx="15676404" cy="2467771"/>
            <a:chOff x="0" y="0"/>
            <a:chExt cx="44740491" cy="7043024"/>
          </a:xfrm>
        </p:grpSpPr>
        <p:sp>
          <p:nvSpPr>
            <p:cNvPr id="8" name="Freeform 8"/>
            <p:cNvSpPr/>
            <p:nvPr/>
          </p:nvSpPr>
          <p:spPr>
            <a:xfrm>
              <a:off x="0" y="0"/>
              <a:ext cx="44740491" cy="7043024"/>
            </a:xfrm>
            <a:custGeom>
              <a:avLst/>
              <a:gdLst/>
              <a:ahLst/>
              <a:cxnLst/>
              <a:rect l="l" t="t" r="r" b="b"/>
              <a:pathLst>
                <a:path w="44740491" h="7043024">
                  <a:moveTo>
                    <a:pt x="44435691" y="0"/>
                  </a:moveTo>
                  <a:lnTo>
                    <a:pt x="304800" y="0"/>
                  </a:lnTo>
                  <a:cubicBezTo>
                    <a:pt x="135890" y="0"/>
                    <a:pt x="0" y="135890"/>
                    <a:pt x="0" y="304800"/>
                  </a:cubicBezTo>
                  <a:lnTo>
                    <a:pt x="0" y="6738224"/>
                  </a:lnTo>
                  <a:cubicBezTo>
                    <a:pt x="0" y="6907134"/>
                    <a:pt x="135890" y="7043024"/>
                    <a:pt x="304800" y="7043024"/>
                  </a:cubicBezTo>
                  <a:lnTo>
                    <a:pt x="44435691" y="7043024"/>
                  </a:lnTo>
                  <a:cubicBezTo>
                    <a:pt x="44604601" y="7043024"/>
                    <a:pt x="44740491" y="6907134"/>
                    <a:pt x="44740491" y="6738224"/>
                  </a:cubicBezTo>
                  <a:lnTo>
                    <a:pt x="44740491" y="304800"/>
                  </a:lnTo>
                  <a:cubicBezTo>
                    <a:pt x="44740491" y="135890"/>
                    <a:pt x="44604601" y="0"/>
                    <a:pt x="44435691" y="0"/>
                  </a:cubicBezTo>
                  <a:close/>
                </a:path>
              </a:pathLst>
            </a:custGeom>
            <a:solidFill>
              <a:srgbClr val="F1D1C7"/>
            </a:solidFill>
          </p:spPr>
        </p:sp>
      </p:grpSp>
      <p:sp>
        <p:nvSpPr>
          <p:cNvPr id="9" name="TextBox 9"/>
          <p:cNvSpPr txBox="1"/>
          <p:nvPr/>
        </p:nvSpPr>
        <p:spPr>
          <a:xfrm>
            <a:off x="1028700" y="2663171"/>
            <a:ext cx="16230600" cy="847090"/>
          </a:xfrm>
          <a:prstGeom prst="rect">
            <a:avLst/>
          </a:prstGeom>
        </p:spPr>
        <p:txBody>
          <a:bodyPr lIns="0" tIns="0" rIns="0" bIns="0" rtlCol="0" anchor="t">
            <a:spAutoFit/>
          </a:bodyPr>
          <a:lstStyle/>
          <a:p>
            <a:pPr algn="ctr">
              <a:lnSpc>
                <a:spcPts val="6859"/>
              </a:lnSpc>
              <a:spcBef>
                <a:spcPct val="0"/>
              </a:spcBef>
            </a:pPr>
            <a:r>
              <a:rPr lang="en-US" sz="4899">
                <a:solidFill>
                  <a:srgbClr val="6E3228"/>
                </a:solidFill>
                <a:latin typeface="Roboto Condensed Bold"/>
              </a:rPr>
              <a:t>9. Văn bản thông tin thường sử dụng nhiều nhất kiểu câu nào?</a:t>
            </a:r>
          </a:p>
        </p:txBody>
      </p:sp>
      <p:sp>
        <p:nvSpPr>
          <p:cNvPr id="10" name="TextBox 10"/>
          <p:cNvSpPr txBox="1"/>
          <p:nvPr/>
        </p:nvSpPr>
        <p:spPr>
          <a:xfrm>
            <a:off x="7212703" y="5322270"/>
            <a:ext cx="4458424" cy="913131"/>
          </a:xfrm>
          <a:prstGeom prst="rect">
            <a:avLst/>
          </a:prstGeom>
        </p:spPr>
        <p:txBody>
          <a:bodyPr lIns="0" tIns="0" rIns="0" bIns="0" rtlCol="0" anchor="t">
            <a:spAutoFit/>
          </a:bodyPr>
          <a:lstStyle/>
          <a:p>
            <a:pPr>
              <a:lnSpc>
                <a:spcPts val="7419"/>
              </a:lnSpc>
            </a:pPr>
            <a:r>
              <a:rPr lang="en-US" sz="5299" dirty="0" err="1">
                <a:solidFill>
                  <a:srgbClr val="6E3228"/>
                </a:solidFill>
                <a:latin typeface="Roboto Condensed Italics"/>
              </a:rPr>
              <a:t>Câu</a:t>
            </a:r>
            <a:r>
              <a:rPr lang="en-US" sz="5299" dirty="0">
                <a:solidFill>
                  <a:srgbClr val="6E3228"/>
                </a:solidFill>
                <a:latin typeface="Roboto Condensed Italics"/>
              </a:rPr>
              <a:t> </a:t>
            </a:r>
            <a:r>
              <a:rPr lang="en-US" sz="5299" dirty="0" err="1">
                <a:solidFill>
                  <a:srgbClr val="6E3228"/>
                </a:solidFill>
                <a:latin typeface="Roboto Condensed Italics"/>
              </a:rPr>
              <a:t>trần</a:t>
            </a:r>
            <a:r>
              <a:rPr lang="en-US" sz="5299" dirty="0">
                <a:solidFill>
                  <a:srgbClr val="6E3228"/>
                </a:solidFill>
                <a:latin typeface="Roboto Condensed Italics"/>
              </a:rPr>
              <a:t> </a:t>
            </a:r>
            <a:r>
              <a:rPr lang="en-US" sz="5299" dirty="0" err="1">
                <a:solidFill>
                  <a:srgbClr val="6E3228"/>
                </a:solidFill>
                <a:latin typeface="Roboto Condensed Italics"/>
              </a:rPr>
              <a:t>thuật</a:t>
            </a:r>
            <a:r>
              <a:rPr lang="en-US" sz="5299" dirty="0">
                <a:solidFill>
                  <a:srgbClr val="6E3228"/>
                </a:solidFill>
                <a:latin typeface="Roboto Condensed Italics"/>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695348"/>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sp>
        <p:nvSpPr>
          <p:cNvPr id="4" name="TextBox 4"/>
          <p:cNvSpPr txBox="1"/>
          <p:nvPr/>
        </p:nvSpPr>
        <p:spPr>
          <a:xfrm>
            <a:off x="1345623" y="1844667"/>
            <a:ext cx="15596755" cy="1137286"/>
          </a:xfrm>
          <a:prstGeom prst="rect">
            <a:avLst/>
          </a:prstGeom>
        </p:spPr>
        <p:txBody>
          <a:bodyPr lIns="0" tIns="0" rIns="0" bIns="0" rtlCol="0" anchor="t">
            <a:spAutoFit/>
          </a:bodyPr>
          <a:lstStyle/>
          <a:p>
            <a:pPr algn="ctr">
              <a:lnSpc>
                <a:spcPts val="9239"/>
              </a:lnSpc>
            </a:pPr>
            <a:r>
              <a:rPr lang="en-US" sz="6599" dirty="0">
                <a:solidFill>
                  <a:srgbClr val="6E3228"/>
                </a:solidFill>
                <a:latin typeface="Fraunces Bold"/>
              </a:rPr>
              <a:t>BÀI 10: ÔN TẬP CHỦ ĐỀ</a:t>
            </a:r>
          </a:p>
        </p:txBody>
      </p:sp>
      <p:sp>
        <p:nvSpPr>
          <p:cNvPr id="5" name="TextBox 5"/>
          <p:cNvSpPr txBox="1"/>
          <p:nvPr/>
        </p:nvSpPr>
        <p:spPr>
          <a:xfrm>
            <a:off x="1028700" y="3504244"/>
            <a:ext cx="16417620" cy="3049912"/>
          </a:xfrm>
          <a:prstGeom prst="rect">
            <a:avLst/>
          </a:prstGeom>
        </p:spPr>
        <p:txBody>
          <a:bodyPr lIns="0" tIns="0" rIns="0" bIns="0" rtlCol="0" anchor="t">
            <a:spAutoFit/>
          </a:bodyPr>
          <a:lstStyle/>
          <a:p>
            <a:pPr algn="ctr">
              <a:lnSpc>
                <a:spcPts val="13439"/>
              </a:lnSpc>
            </a:pPr>
            <a:r>
              <a:rPr lang="en-US" sz="9599">
                <a:solidFill>
                  <a:srgbClr val="C4411E"/>
                </a:solidFill>
                <a:latin typeface="#9Slide05 VL Fadilla"/>
              </a:rPr>
              <a:t>Văn bản thông tin</a:t>
            </a:r>
          </a:p>
          <a:p>
            <a:pPr algn="ctr">
              <a:lnSpc>
                <a:spcPts val="10500"/>
              </a:lnSpc>
            </a:pPr>
            <a:r>
              <a:rPr lang="en-US" sz="7500">
                <a:solidFill>
                  <a:srgbClr val="C4411E"/>
                </a:solidFill>
                <a:latin typeface="#9Slide05 VL Fadilla"/>
              </a:rPr>
              <a:t>(Thuật lại một sự kiện theo nguyên nhân - kết quả)</a:t>
            </a: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064047" flipH="1">
            <a:off x="-286877" y="-736024"/>
            <a:ext cx="2051894" cy="3149959"/>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064047" flipH="1">
            <a:off x="-501190" y="66050"/>
            <a:ext cx="2051894" cy="3149959"/>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949871" y="8924948"/>
            <a:ext cx="3472856" cy="2077399"/>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259300" y="8074555"/>
            <a:ext cx="1915453" cy="2950978"/>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897869">
            <a:off x="-2771725" y="-2388602"/>
            <a:ext cx="5730130" cy="4777205"/>
          </a:xfrm>
          <a:prstGeom prst="rect">
            <a:avLst/>
          </a:prstGeom>
        </p:spPr>
      </p:pic>
      <p:sp>
        <p:nvSpPr>
          <p:cNvPr id="6" name="TextBox 6"/>
          <p:cNvSpPr txBox="1"/>
          <p:nvPr/>
        </p:nvSpPr>
        <p:spPr>
          <a:xfrm>
            <a:off x="1293986" y="209550"/>
            <a:ext cx="15965314" cy="819150"/>
          </a:xfrm>
          <a:prstGeom prst="rect">
            <a:avLst/>
          </a:prstGeom>
        </p:spPr>
        <p:txBody>
          <a:bodyPr lIns="0" tIns="0" rIns="0" bIns="0" rtlCol="0" anchor="t">
            <a:spAutoFit/>
          </a:bodyPr>
          <a:lstStyle/>
          <a:p>
            <a:pPr algn="ctr">
              <a:lnSpc>
                <a:spcPts val="6480"/>
              </a:lnSpc>
            </a:pPr>
            <a:r>
              <a:rPr lang="en-US" sz="5400" dirty="0">
                <a:solidFill>
                  <a:srgbClr val="A5593C"/>
                </a:solidFill>
                <a:latin typeface="Fraunces Bold"/>
              </a:rPr>
              <a:t>I. KIẾN THỨC NGỮ VĂN </a:t>
            </a:r>
          </a:p>
        </p:txBody>
      </p:sp>
      <p:pic>
        <p:nvPicPr>
          <p:cNvPr id="7" name="Picture 7"/>
          <p:cNvPicPr>
            <a:picLocks noChangeAspect="1"/>
          </p:cNvPicPr>
          <p:nvPr/>
        </p:nvPicPr>
        <p:blipFill>
          <a:blip r:embed="rId6"/>
          <a:srcRect t="899" b="20531"/>
          <a:stretch>
            <a:fillRect/>
          </a:stretch>
        </p:blipFill>
        <p:spPr>
          <a:xfrm rot="5219721">
            <a:off x="2860342" y="42942"/>
            <a:ext cx="3882024" cy="7351930"/>
          </a:xfrm>
          <a:prstGeom prst="rect">
            <a:avLst/>
          </a:prstGeom>
        </p:spPr>
      </p:pic>
      <p:pic>
        <p:nvPicPr>
          <p:cNvPr id="8" name="Picture 8"/>
          <p:cNvPicPr>
            <a:picLocks noChangeAspect="1"/>
          </p:cNvPicPr>
          <p:nvPr/>
        </p:nvPicPr>
        <p:blipFill>
          <a:blip r:embed="rId7"/>
          <a:srcRect/>
          <a:stretch>
            <a:fillRect/>
          </a:stretch>
        </p:blipFill>
        <p:spPr>
          <a:xfrm rot="10718481">
            <a:off x="5509651" y="4928774"/>
            <a:ext cx="8175600" cy="6674263"/>
          </a:xfrm>
          <a:prstGeom prst="rect">
            <a:avLst/>
          </a:prstGeom>
        </p:spPr>
      </p:pic>
      <p:pic>
        <p:nvPicPr>
          <p:cNvPr id="9" name="Picture 9"/>
          <p:cNvPicPr>
            <a:picLocks noChangeAspect="1"/>
          </p:cNvPicPr>
          <p:nvPr/>
        </p:nvPicPr>
        <p:blipFill>
          <a:blip r:embed="rId8"/>
          <a:srcRect r="15"/>
          <a:stretch>
            <a:fillRect/>
          </a:stretch>
        </p:blipFill>
        <p:spPr>
          <a:xfrm rot="494672">
            <a:off x="10445739" y="1638423"/>
            <a:ext cx="5895258" cy="4469677"/>
          </a:xfrm>
          <a:prstGeom prst="rect">
            <a:avLst/>
          </a:prstGeom>
        </p:spPr>
      </p:pic>
      <p:sp>
        <p:nvSpPr>
          <p:cNvPr id="10" name="TextBox 10"/>
          <p:cNvSpPr txBox="1"/>
          <p:nvPr/>
        </p:nvSpPr>
        <p:spPr>
          <a:xfrm rot="-240974">
            <a:off x="1533207" y="2132685"/>
            <a:ext cx="6524333" cy="3001414"/>
          </a:xfrm>
          <a:prstGeom prst="rect">
            <a:avLst/>
          </a:prstGeom>
        </p:spPr>
        <p:txBody>
          <a:bodyPr lIns="0" tIns="0" rIns="0" bIns="0" rtlCol="0" anchor="t">
            <a:spAutoFit/>
          </a:bodyPr>
          <a:lstStyle/>
          <a:p>
            <a:pPr algn="just">
              <a:lnSpc>
                <a:spcPts val="6007"/>
              </a:lnSpc>
            </a:pPr>
            <a:r>
              <a:rPr lang="en-US" sz="3575">
                <a:solidFill>
                  <a:srgbClr val="000000"/>
                </a:solidFill>
                <a:latin typeface="Roboto Condensed Bold"/>
              </a:rPr>
              <a:t>Nhiệm vụ 1</a:t>
            </a:r>
            <a:r>
              <a:rPr lang="en-US" sz="3575">
                <a:solidFill>
                  <a:srgbClr val="000000"/>
                </a:solidFill>
                <a:latin typeface="Roboto Condensed"/>
              </a:rPr>
              <a:t>: Chia sẻ kinh nghiệm đọc hiểu văn bản thông tin thuật lại một sự kiện theo nguyên nhân – kết quả của em.</a:t>
            </a:r>
          </a:p>
        </p:txBody>
      </p:sp>
      <p:sp>
        <p:nvSpPr>
          <p:cNvPr id="11" name="TextBox 11"/>
          <p:cNvSpPr txBox="1"/>
          <p:nvPr/>
        </p:nvSpPr>
        <p:spPr>
          <a:xfrm rot="469775">
            <a:off x="11117187" y="2802366"/>
            <a:ext cx="4573255" cy="2929007"/>
          </a:xfrm>
          <a:prstGeom prst="rect">
            <a:avLst/>
          </a:prstGeom>
        </p:spPr>
        <p:txBody>
          <a:bodyPr lIns="0" tIns="0" rIns="0" bIns="0" rtlCol="0" anchor="t">
            <a:spAutoFit/>
          </a:bodyPr>
          <a:lstStyle/>
          <a:p>
            <a:pPr algn="ctr">
              <a:lnSpc>
                <a:spcPts val="5853"/>
              </a:lnSpc>
            </a:pPr>
            <a:r>
              <a:rPr lang="en-US" sz="3484" dirty="0" err="1">
                <a:solidFill>
                  <a:srgbClr val="000000"/>
                </a:solidFill>
                <a:latin typeface="Roboto Condensed Bold"/>
              </a:rPr>
              <a:t>Nhiệm</a:t>
            </a:r>
            <a:r>
              <a:rPr lang="en-US" sz="3484" dirty="0">
                <a:solidFill>
                  <a:srgbClr val="000000"/>
                </a:solidFill>
                <a:latin typeface="Roboto Condensed Bold"/>
              </a:rPr>
              <a:t> </a:t>
            </a:r>
            <a:r>
              <a:rPr lang="en-US" sz="3484" dirty="0" err="1">
                <a:solidFill>
                  <a:srgbClr val="000000"/>
                </a:solidFill>
                <a:latin typeface="Roboto Condensed Bold"/>
              </a:rPr>
              <a:t>vụ</a:t>
            </a:r>
            <a:r>
              <a:rPr lang="en-US" sz="3484" dirty="0">
                <a:solidFill>
                  <a:srgbClr val="000000"/>
                </a:solidFill>
                <a:latin typeface="Roboto Condensed Bold"/>
              </a:rPr>
              <a:t> 2:</a:t>
            </a:r>
            <a:r>
              <a:rPr lang="en-US" sz="3484" dirty="0">
                <a:solidFill>
                  <a:srgbClr val="000000"/>
                </a:solidFill>
                <a:latin typeface="Roboto Condensed"/>
              </a:rPr>
              <a:t> Ở </a:t>
            </a:r>
            <a:r>
              <a:rPr lang="en-US" sz="3484" dirty="0" err="1">
                <a:solidFill>
                  <a:srgbClr val="000000"/>
                </a:solidFill>
                <a:latin typeface="Roboto Condensed"/>
              </a:rPr>
              <a:t>bài</a:t>
            </a:r>
            <a:r>
              <a:rPr lang="en-US" sz="3484" dirty="0">
                <a:solidFill>
                  <a:srgbClr val="000000"/>
                </a:solidFill>
                <a:latin typeface="Roboto Condensed"/>
              </a:rPr>
              <a:t> 10, </a:t>
            </a:r>
            <a:r>
              <a:rPr lang="en-US" sz="3484" dirty="0" err="1">
                <a:solidFill>
                  <a:srgbClr val="000000"/>
                </a:solidFill>
                <a:latin typeface="Roboto Condensed"/>
              </a:rPr>
              <a:t>chúng</a:t>
            </a:r>
            <a:r>
              <a:rPr lang="en-US" sz="3484" dirty="0">
                <a:solidFill>
                  <a:srgbClr val="000000"/>
                </a:solidFill>
                <a:latin typeface="Roboto Condensed"/>
              </a:rPr>
              <a:t> ta </a:t>
            </a:r>
            <a:r>
              <a:rPr lang="en-US" sz="3484" dirty="0" err="1">
                <a:solidFill>
                  <a:srgbClr val="000000"/>
                </a:solidFill>
                <a:latin typeface="Roboto Condensed"/>
              </a:rPr>
              <a:t>vận</a:t>
            </a:r>
            <a:r>
              <a:rPr lang="en-US" sz="3484" dirty="0">
                <a:solidFill>
                  <a:srgbClr val="000000"/>
                </a:solidFill>
                <a:latin typeface="Roboto Condensed"/>
              </a:rPr>
              <a:t> </a:t>
            </a:r>
            <a:r>
              <a:rPr lang="en-US" sz="3484" dirty="0" err="1">
                <a:solidFill>
                  <a:srgbClr val="000000"/>
                </a:solidFill>
                <a:latin typeface="Roboto Condensed"/>
              </a:rPr>
              <a:t>dụng</a:t>
            </a:r>
            <a:r>
              <a:rPr lang="en-US" sz="3484" dirty="0">
                <a:solidFill>
                  <a:srgbClr val="000000"/>
                </a:solidFill>
                <a:latin typeface="Roboto Condensed"/>
              </a:rPr>
              <a:t> tri </a:t>
            </a:r>
            <a:r>
              <a:rPr lang="en-US" sz="3484" dirty="0" err="1">
                <a:solidFill>
                  <a:srgbClr val="000000"/>
                </a:solidFill>
                <a:latin typeface="Roboto Condensed"/>
              </a:rPr>
              <a:t>thức</a:t>
            </a:r>
            <a:r>
              <a:rPr lang="en-US" sz="3484" dirty="0">
                <a:solidFill>
                  <a:srgbClr val="000000"/>
                </a:solidFill>
                <a:latin typeface="Roboto Condensed"/>
              </a:rPr>
              <a:t> </a:t>
            </a:r>
            <a:r>
              <a:rPr lang="en-US" sz="3484" dirty="0" err="1">
                <a:solidFill>
                  <a:srgbClr val="000000"/>
                </a:solidFill>
                <a:latin typeface="Roboto Condensed"/>
              </a:rPr>
              <a:t>tiếng</a:t>
            </a:r>
            <a:r>
              <a:rPr lang="en-US" sz="3484" dirty="0">
                <a:solidFill>
                  <a:srgbClr val="000000"/>
                </a:solidFill>
                <a:latin typeface="Roboto Condensed"/>
              </a:rPr>
              <a:t> </a:t>
            </a:r>
            <a:r>
              <a:rPr lang="en-US" sz="3484" dirty="0" err="1">
                <a:solidFill>
                  <a:srgbClr val="000000"/>
                </a:solidFill>
                <a:latin typeface="Roboto Condensed"/>
              </a:rPr>
              <a:t>Việt</a:t>
            </a:r>
            <a:r>
              <a:rPr lang="en-US" sz="3484" dirty="0">
                <a:solidFill>
                  <a:srgbClr val="000000"/>
                </a:solidFill>
                <a:latin typeface="Roboto Condensed"/>
              </a:rPr>
              <a:t> </a:t>
            </a:r>
            <a:r>
              <a:rPr lang="en-US" sz="3484" dirty="0" err="1">
                <a:solidFill>
                  <a:srgbClr val="000000"/>
                </a:solidFill>
                <a:latin typeface="Roboto Condensed"/>
              </a:rPr>
              <a:t>nào</a:t>
            </a:r>
            <a:r>
              <a:rPr lang="en-US" sz="3484" dirty="0">
                <a:solidFill>
                  <a:srgbClr val="000000"/>
                </a:solidFill>
                <a:latin typeface="Roboto Condensed"/>
              </a:rPr>
              <a:t> </a:t>
            </a:r>
            <a:r>
              <a:rPr lang="en-US" sz="3484" dirty="0" err="1">
                <a:solidFill>
                  <a:srgbClr val="000000"/>
                </a:solidFill>
                <a:latin typeface="Roboto Condensed"/>
              </a:rPr>
              <a:t>vào</a:t>
            </a:r>
            <a:r>
              <a:rPr lang="en-US" sz="3484" dirty="0">
                <a:solidFill>
                  <a:srgbClr val="000000"/>
                </a:solidFill>
                <a:latin typeface="Roboto Condensed"/>
              </a:rPr>
              <a:t> </a:t>
            </a:r>
            <a:r>
              <a:rPr lang="en-US" sz="3484" dirty="0" err="1">
                <a:solidFill>
                  <a:srgbClr val="000000"/>
                </a:solidFill>
                <a:latin typeface="Roboto Condensed"/>
              </a:rPr>
              <a:t>đọc</a:t>
            </a:r>
            <a:r>
              <a:rPr lang="en-US" sz="3484" dirty="0">
                <a:solidFill>
                  <a:srgbClr val="000000"/>
                </a:solidFill>
                <a:latin typeface="Roboto Condensed"/>
              </a:rPr>
              <a:t> </a:t>
            </a:r>
            <a:r>
              <a:rPr lang="en-US" sz="3484" dirty="0" err="1">
                <a:solidFill>
                  <a:srgbClr val="000000"/>
                </a:solidFill>
                <a:latin typeface="Roboto Condensed"/>
              </a:rPr>
              <a:t>hiểu</a:t>
            </a:r>
            <a:r>
              <a:rPr lang="en-US" sz="3484" dirty="0">
                <a:solidFill>
                  <a:srgbClr val="000000"/>
                </a:solidFill>
                <a:latin typeface="Roboto Condensed"/>
              </a:rPr>
              <a:t> </a:t>
            </a:r>
            <a:r>
              <a:rPr lang="en-US" sz="3484" dirty="0" err="1">
                <a:solidFill>
                  <a:srgbClr val="000000"/>
                </a:solidFill>
                <a:latin typeface="Roboto Condensed"/>
              </a:rPr>
              <a:t>văn</a:t>
            </a:r>
            <a:r>
              <a:rPr lang="en-US" sz="3484" dirty="0">
                <a:solidFill>
                  <a:srgbClr val="000000"/>
                </a:solidFill>
                <a:latin typeface="Roboto Condensed"/>
              </a:rPr>
              <a:t> </a:t>
            </a:r>
            <a:r>
              <a:rPr lang="en-US" sz="3484" dirty="0" err="1">
                <a:solidFill>
                  <a:srgbClr val="000000"/>
                </a:solidFill>
                <a:latin typeface="Roboto Condensed"/>
              </a:rPr>
              <a:t>bản</a:t>
            </a:r>
            <a:r>
              <a:rPr lang="en-US" sz="3484" dirty="0">
                <a:solidFill>
                  <a:srgbClr val="000000"/>
                </a:solidFill>
                <a:latin typeface="Roboto Condensed"/>
              </a:rPr>
              <a:t>?</a:t>
            </a:r>
          </a:p>
        </p:txBody>
      </p:sp>
      <p:sp>
        <p:nvSpPr>
          <p:cNvPr id="12" name="TextBox 12"/>
          <p:cNvSpPr txBox="1"/>
          <p:nvPr/>
        </p:nvSpPr>
        <p:spPr>
          <a:xfrm rot="-131192">
            <a:off x="6928354" y="6924056"/>
            <a:ext cx="5332211" cy="2233326"/>
          </a:xfrm>
          <a:prstGeom prst="rect">
            <a:avLst/>
          </a:prstGeom>
        </p:spPr>
        <p:txBody>
          <a:bodyPr lIns="0" tIns="0" rIns="0" bIns="0" rtlCol="0" anchor="t">
            <a:spAutoFit/>
          </a:bodyPr>
          <a:lstStyle/>
          <a:p>
            <a:pPr algn="ctr">
              <a:lnSpc>
                <a:spcPts val="6007"/>
              </a:lnSpc>
            </a:pPr>
            <a:r>
              <a:rPr lang="en-US" sz="3575">
                <a:solidFill>
                  <a:srgbClr val="000000"/>
                </a:solidFill>
                <a:latin typeface="Roboto Condensed Bold"/>
              </a:rPr>
              <a:t>Nhiệm vụ 3</a:t>
            </a:r>
            <a:r>
              <a:rPr lang="en-US" sz="3575">
                <a:solidFill>
                  <a:srgbClr val="000000"/>
                </a:solidFill>
                <a:latin typeface="Roboto Condensed"/>
              </a:rPr>
              <a:t>: Chia sẻ kết quả thực hiện nhiệm vụ thực hành đọc mở rộng theo thể loại.</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259300" y="8074555"/>
            <a:ext cx="1915453" cy="2950978"/>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897869">
            <a:off x="-2771725" y="-2388602"/>
            <a:ext cx="5730130" cy="4777205"/>
          </a:xfrm>
          <a:prstGeom prst="rect">
            <a:avLst/>
          </a:prstGeom>
        </p:spPr>
      </p:pic>
      <p:grpSp>
        <p:nvGrpSpPr>
          <p:cNvPr id="4" name="Group 4"/>
          <p:cNvGrpSpPr/>
          <p:nvPr/>
        </p:nvGrpSpPr>
        <p:grpSpPr>
          <a:xfrm>
            <a:off x="1373031" y="1028700"/>
            <a:ext cx="16230600" cy="8229600"/>
            <a:chOff x="0" y="0"/>
            <a:chExt cx="17532556" cy="8889747"/>
          </a:xfrm>
        </p:grpSpPr>
        <p:sp>
          <p:nvSpPr>
            <p:cNvPr id="5" name="Freeform 5"/>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sp>
        <p:nvSpPr>
          <p:cNvPr id="6" name="TextBox 6"/>
          <p:cNvSpPr txBox="1"/>
          <p:nvPr/>
        </p:nvSpPr>
        <p:spPr>
          <a:xfrm>
            <a:off x="-258459" y="1119505"/>
            <a:ext cx="13270513" cy="1177290"/>
          </a:xfrm>
          <a:prstGeom prst="rect">
            <a:avLst/>
          </a:prstGeom>
        </p:spPr>
        <p:txBody>
          <a:bodyPr lIns="0" tIns="0" rIns="0" bIns="0" rtlCol="0" anchor="t">
            <a:spAutoFit/>
          </a:bodyPr>
          <a:lstStyle/>
          <a:p>
            <a:pPr algn="ctr">
              <a:lnSpc>
                <a:spcPts val="10080"/>
              </a:lnSpc>
            </a:pPr>
            <a:r>
              <a:rPr lang="en-US" sz="6000" dirty="0">
                <a:solidFill>
                  <a:srgbClr val="A5593C"/>
                </a:solidFill>
                <a:latin typeface="Fraunces Bold"/>
              </a:rPr>
              <a:t>I. KIẾN THỨC NGỮ VĂN</a:t>
            </a:r>
          </a:p>
        </p:txBody>
      </p:sp>
      <p:sp>
        <p:nvSpPr>
          <p:cNvPr id="7" name="TextBox 7"/>
          <p:cNvSpPr txBox="1"/>
          <p:nvPr/>
        </p:nvSpPr>
        <p:spPr>
          <a:xfrm>
            <a:off x="2458940" y="2425688"/>
            <a:ext cx="7835716" cy="1025922"/>
          </a:xfrm>
          <a:prstGeom prst="rect">
            <a:avLst/>
          </a:prstGeom>
        </p:spPr>
        <p:txBody>
          <a:bodyPr lIns="0" tIns="0" rIns="0" bIns="0" rtlCol="0" anchor="t">
            <a:spAutoFit/>
          </a:bodyPr>
          <a:lstStyle/>
          <a:p>
            <a:pPr>
              <a:lnSpc>
                <a:spcPts val="7979"/>
              </a:lnSpc>
            </a:pPr>
            <a:r>
              <a:rPr lang="en-US" sz="6600" dirty="0">
                <a:solidFill>
                  <a:srgbClr val="A5593C"/>
                </a:solidFill>
                <a:latin typeface="#9Slide05 VL Fadilla" panose="020B0604020202020204" charset="-93"/>
              </a:rPr>
              <a:t>1. Tri </a:t>
            </a:r>
            <a:r>
              <a:rPr lang="en-US" sz="6600" dirty="0" err="1">
                <a:solidFill>
                  <a:srgbClr val="A5593C"/>
                </a:solidFill>
                <a:latin typeface="#9Slide05 VL Fadilla" panose="020B0604020202020204" charset="-93"/>
              </a:rPr>
              <a:t>thức</a:t>
            </a:r>
            <a:r>
              <a:rPr lang="en-US" sz="6600" dirty="0">
                <a:solidFill>
                  <a:srgbClr val="A5593C"/>
                </a:solidFill>
                <a:latin typeface="#9Slide05 VL Fadilla" panose="020B0604020202020204" charset="-93"/>
              </a:rPr>
              <a:t> </a:t>
            </a:r>
            <a:r>
              <a:rPr lang="en-US" sz="6600" dirty="0" err="1">
                <a:solidFill>
                  <a:srgbClr val="A5593C"/>
                </a:solidFill>
                <a:latin typeface="#9Slide05 VL Fadilla" panose="020B0604020202020204" charset="-93"/>
              </a:rPr>
              <a:t>thể</a:t>
            </a:r>
            <a:r>
              <a:rPr lang="en-US" sz="6600" dirty="0">
                <a:solidFill>
                  <a:srgbClr val="A5593C"/>
                </a:solidFill>
                <a:latin typeface="#9Slide05 VL Fadilla" panose="020B0604020202020204" charset="-93"/>
              </a:rPr>
              <a:t> </a:t>
            </a:r>
            <a:r>
              <a:rPr lang="en-US" sz="6600" dirty="0" err="1">
                <a:solidFill>
                  <a:srgbClr val="A5593C"/>
                </a:solidFill>
                <a:latin typeface="#9Slide05 VL Fadilla" panose="020B0604020202020204" charset="-93"/>
              </a:rPr>
              <a:t>loại</a:t>
            </a:r>
            <a:r>
              <a:rPr lang="en-US" sz="6600" dirty="0">
                <a:solidFill>
                  <a:srgbClr val="A5593C"/>
                </a:solidFill>
                <a:latin typeface="#9Slide05 VL Fadilla" panose="020B0604020202020204" charset="-93"/>
              </a:rPr>
              <a:t> </a:t>
            </a:r>
          </a:p>
        </p:txBody>
      </p:sp>
      <p:grpSp>
        <p:nvGrpSpPr>
          <p:cNvPr id="8" name="Group 8"/>
          <p:cNvGrpSpPr/>
          <p:nvPr/>
        </p:nvGrpSpPr>
        <p:grpSpPr>
          <a:xfrm>
            <a:off x="3004062" y="4005556"/>
            <a:ext cx="12811473" cy="3659727"/>
            <a:chOff x="0" y="0"/>
            <a:chExt cx="29115468" cy="8317127"/>
          </a:xfrm>
        </p:grpSpPr>
        <p:sp>
          <p:nvSpPr>
            <p:cNvPr id="9" name="Freeform 9"/>
            <p:cNvSpPr/>
            <p:nvPr/>
          </p:nvSpPr>
          <p:spPr>
            <a:xfrm>
              <a:off x="0" y="0"/>
              <a:ext cx="29115469" cy="8317127"/>
            </a:xfrm>
            <a:custGeom>
              <a:avLst/>
              <a:gdLst/>
              <a:ahLst/>
              <a:cxnLst/>
              <a:rect l="l" t="t" r="r" b="b"/>
              <a:pathLst>
                <a:path w="29115469" h="8317127">
                  <a:moveTo>
                    <a:pt x="28810669" y="0"/>
                  </a:moveTo>
                  <a:lnTo>
                    <a:pt x="304800" y="0"/>
                  </a:lnTo>
                  <a:cubicBezTo>
                    <a:pt x="135890" y="0"/>
                    <a:pt x="0" y="135890"/>
                    <a:pt x="0" y="304800"/>
                  </a:cubicBezTo>
                  <a:lnTo>
                    <a:pt x="0" y="8012327"/>
                  </a:lnTo>
                  <a:cubicBezTo>
                    <a:pt x="0" y="8181237"/>
                    <a:pt x="135890" y="8317127"/>
                    <a:pt x="304800" y="8317127"/>
                  </a:cubicBezTo>
                  <a:lnTo>
                    <a:pt x="28810669" y="8317127"/>
                  </a:lnTo>
                  <a:cubicBezTo>
                    <a:pt x="28979577" y="8317127"/>
                    <a:pt x="29115469" y="8181237"/>
                    <a:pt x="29115469" y="8012327"/>
                  </a:cubicBezTo>
                  <a:lnTo>
                    <a:pt x="29115469" y="304800"/>
                  </a:lnTo>
                  <a:cubicBezTo>
                    <a:pt x="29115469" y="135890"/>
                    <a:pt x="28979577" y="0"/>
                    <a:pt x="28810669" y="0"/>
                  </a:cubicBezTo>
                  <a:close/>
                </a:path>
              </a:pathLst>
            </a:custGeom>
            <a:solidFill>
              <a:srgbClr val="F1D1C7"/>
            </a:solidFill>
          </p:spPr>
        </p:sp>
      </p:grpSp>
      <p:sp>
        <p:nvSpPr>
          <p:cNvPr id="10" name="TextBox 10"/>
          <p:cNvSpPr txBox="1"/>
          <p:nvPr/>
        </p:nvSpPr>
        <p:spPr>
          <a:xfrm>
            <a:off x="3467993" y="4677330"/>
            <a:ext cx="11854521" cy="2987953"/>
          </a:xfrm>
          <a:prstGeom prst="rect">
            <a:avLst/>
          </a:prstGeom>
        </p:spPr>
        <p:txBody>
          <a:bodyPr lIns="0" tIns="0" rIns="0" bIns="0" rtlCol="0" anchor="t">
            <a:spAutoFit/>
          </a:bodyPr>
          <a:lstStyle/>
          <a:p>
            <a:pPr algn="just">
              <a:lnSpc>
                <a:spcPts val="5934"/>
              </a:lnSpc>
            </a:pPr>
            <a:r>
              <a:rPr lang="en-US" sz="4239">
                <a:solidFill>
                  <a:srgbClr val="000000"/>
                </a:solidFill>
                <a:latin typeface="Roboto Condensed"/>
              </a:rPr>
              <a:t>Văn bản thông tin là loại văn bản thông tin mà ở đó người viết thuyết minh lại một sự kiện (chính trị, văn hóa, lịch sử, khoa học...)</a:t>
            </a:r>
          </a:p>
          <a:p>
            <a:pPr algn="just">
              <a:lnSpc>
                <a:spcPts val="5934"/>
              </a:lnSpc>
              <a:spcBef>
                <a:spcPct val="0"/>
              </a:spcBef>
            </a:pPr>
            <a:endParaRPr lang="en-US" sz="4239">
              <a:solidFill>
                <a:srgbClr val="000000"/>
              </a:solidFill>
              <a:latin typeface="Roboto Condens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259300" y="8074555"/>
            <a:ext cx="1915453" cy="2950978"/>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897869">
            <a:off x="-2771725" y="-2388602"/>
            <a:ext cx="5730130" cy="4777205"/>
          </a:xfrm>
          <a:prstGeom prst="rect">
            <a:avLst/>
          </a:prstGeom>
        </p:spPr>
      </p:pic>
      <p:grpSp>
        <p:nvGrpSpPr>
          <p:cNvPr id="4" name="Group 4"/>
          <p:cNvGrpSpPr/>
          <p:nvPr/>
        </p:nvGrpSpPr>
        <p:grpSpPr>
          <a:xfrm>
            <a:off x="1373031" y="1028700"/>
            <a:ext cx="16230600" cy="8229600"/>
            <a:chOff x="0" y="0"/>
            <a:chExt cx="17532556" cy="8889747"/>
          </a:xfrm>
        </p:grpSpPr>
        <p:sp>
          <p:nvSpPr>
            <p:cNvPr id="5" name="Freeform 5"/>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sp>
        <p:nvSpPr>
          <p:cNvPr id="6" name="TextBox 6"/>
          <p:cNvSpPr txBox="1"/>
          <p:nvPr/>
        </p:nvSpPr>
        <p:spPr>
          <a:xfrm>
            <a:off x="-258459" y="1129030"/>
            <a:ext cx="13270513" cy="1106423"/>
          </a:xfrm>
          <a:prstGeom prst="rect">
            <a:avLst/>
          </a:prstGeom>
        </p:spPr>
        <p:txBody>
          <a:bodyPr lIns="0" tIns="0" rIns="0" bIns="0" rtlCol="0" anchor="t">
            <a:spAutoFit/>
          </a:bodyPr>
          <a:lstStyle/>
          <a:p>
            <a:pPr algn="ctr">
              <a:lnSpc>
                <a:spcPts val="9408"/>
              </a:lnSpc>
            </a:pPr>
            <a:r>
              <a:rPr lang="en-US" sz="5600" dirty="0">
                <a:solidFill>
                  <a:srgbClr val="A5593C"/>
                </a:solidFill>
                <a:latin typeface="Fraunces Bold"/>
              </a:rPr>
              <a:t>I. KIẾN THỨC NGỮ VĂN</a:t>
            </a:r>
          </a:p>
        </p:txBody>
      </p:sp>
      <p:sp>
        <p:nvSpPr>
          <p:cNvPr id="7" name="TextBox 7"/>
          <p:cNvSpPr txBox="1"/>
          <p:nvPr/>
        </p:nvSpPr>
        <p:spPr>
          <a:xfrm>
            <a:off x="2458940" y="2425688"/>
            <a:ext cx="7835716" cy="901272"/>
          </a:xfrm>
          <a:prstGeom prst="rect">
            <a:avLst/>
          </a:prstGeom>
        </p:spPr>
        <p:txBody>
          <a:bodyPr lIns="0" tIns="0" rIns="0" bIns="0" rtlCol="0" anchor="t">
            <a:spAutoFit/>
          </a:bodyPr>
          <a:lstStyle/>
          <a:p>
            <a:pPr>
              <a:lnSpc>
                <a:spcPts val="7419"/>
              </a:lnSpc>
            </a:pPr>
            <a:r>
              <a:rPr lang="en-US" sz="5400" dirty="0">
                <a:solidFill>
                  <a:srgbClr val="A5593C"/>
                </a:solidFill>
                <a:latin typeface="#9Slide07 SVNUT Triumph Press" panose="00000500000000000000" pitchFamily="2" charset="0"/>
              </a:rPr>
              <a:t>1. Tri </a:t>
            </a:r>
            <a:r>
              <a:rPr lang="en-US" sz="5400" dirty="0" err="1">
                <a:solidFill>
                  <a:srgbClr val="A5593C"/>
                </a:solidFill>
                <a:latin typeface="#9Slide07 SVNUT Triumph Press" panose="00000500000000000000" pitchFamily="2" charset="0"/>
              </a:rPr>
              <a:t>thức</a:t>
            </a:r>
            <a:r>
              <a:rPr lang="en-US" sz="5400" dirty="0">
                <a:solidFill>
                  <a:srgbClr val="A5593C"/>
                </a:solidFill>
                <a:latin typeface="#9Slide07 SVNUT Triumph Press" panose="00000500000000000000" pitchFamily="2" charset="0"/>
              </a:rPr>
              <a:t> </a:t>
            </a:r>
            <a:r>
              <a:rPr lang="en-US" sz="5400" dirty="0" err="1">
                <a:solidFill>
                  <a:srgbClr val="A5593C"/>
                </a:solidFill>
                <a:latin typeface="#9Slide07 SVNUT Triumph Press" panose="00000500000000000000" pitchFamily="2" charset="0"/>
              </a:rPr>
              <a:t>thể</a:t>
            </a:r>
            <a:r>
              <a:rPr lang="en-US" sz="5400" dirty="0">
                <a:solidFill>
                  <a:srgbClr val="A5593C"/>
                </a:solidFill>
                <a:latin typeface="#9Slide07 SVNUT Triumph Press" panose="00000500000000000000" pitchFamily="2" charset="0"/>
              </a:rPr>
              <a:t> </a:t>
            </a:r>
            <a:r>
              <a:rPr lang="en-US" sz="5400" dirty="0" err="1">
                <a:solidFill>
                  <a:srgbClr val="A5593C"/>
                </a:solidFill>
                <a:latin typeface="#9Slide07 SVNUT Triumph Press" panose="00000500000000000000" pitchFamily="2" charset="0"/>
              </a:rPr>
              <a:t>loại</a:t>
            </a:r>
            <a:r>
              <a:rPr lang="en-US" sz="5400" dirty="0">
                <a:solidFill>
                  <a:srgbClr val="A5593C"/>
                </a:solidFill>
                <a:latin typeface="#9Slide07 SVNUT Triumph Press" panose="00000500000000000000" pitchFamily="2" charset="0"/>
              </a:rPr>
              <a:t> </a:t>
            </a:r>
          </a:p>
        </p:txBody>
      </p:sp>
      <p:sp>
        <p:nvSpPr>
          <p:cNvPr id="8" name="TextBox 8"/>
          <p:cNvSpPr txBox="1"/>
          <p:nvPr/>
        </p:nvSpPr>
        <p:spPr>
          <a:xfrm>
            <a:off x="5365198" y="3681706"/>
            <a:ext cx="8515710" cy="1600200"/>
          </a:xfrm>
          <a:prstGeom prst="rect">
            <a:avLst/>
          </a:prstGeom>
        </p:spPr>
        <p:txBody>
          <a:bodyPr lIns="0" tIns="0" rIns="0" bIns="0" rtlCol="0" anchor="t">
            <a:spAutoFit/>
          </a:bodyPr>
          <a:lstStyle/>
          <a:p>
            <a:pPr algn="ctr">
              <a:lnSpc>
                <a:spcPts val="6000"/>
              </a:lnSpc>
            </a:pPr>
            <a:r>
              <a:rPr lang="en-US" sz="6000" dirty="0" err="1">
                <a:solidFill>
                  <a:srgbClr val="6E3228"/>
                </a:solidFill>
                <a:latin typeface="#9Slide05 VL Fadilla"/>
              </a:rPr>
              <a:t>Trật</a:t>
            </a:r>
            <a:r>
              <a:rPr lang="en-US" sz="6000" dirty="0">
                <a:solidFill>
                  <a:srgbClr val="6E3228"/>
                </a:solidFill>
                <a:latin typeface="#9Slide05 VL Fadilla"/>
              </a:rPr>
              <a:t> </a:t>
            </a:r>
            <a:r>
              <a:rPr lang="en-US" sz="6000" dirty="0" err="1">
                <a:solidFill>
                  <a:srgbClr val="6E3228"/>
                </a:solidFill>
                <a:latin typeface="#9Slide05 VL Fadilla"/>
              </a:rPr>
              <a:t>tự</a:t>
            </a:r>
            <a:r>
              <a:rPr lang="en-US" sz="6000" dirty="0">
                <a:solidFill>
                  <a:srgbClr val="6E3228"/>
                </a:solidFill>
                <a:latin typeface="#9Slide05 VL Fadilla"/>
              </a:rPr>
              <a:t> </a:t>
            </a:r>
            <a:r>
              <a:rPr lang="en-US" sz="6000" dirty="0" err="1">
                <a:solidFill>
                  <a:srgbClr val="6E3228"/>
                </a:solidFill>
                <a:latin typeface="#9Slide05 VL Fadilla"/>
              </a:rPr>
              <a:t>nhân</a:t>
            </a:r>
            <a:r>
              <a:rPr lang="en-US" sz="6000" dirty="0">
                <a:solidFill>
                  <a:srgbClr val="6E3228"/>
                </a:solidFill>
                <a:latin typeface="#9Slide05 VL Fadilla"/>
              </a:rPr>
              <a:t> </a:t>
            </a:r>
            <a:r>
              <a:rPr lang="en-US" sz="6000" dirty="0" err="1">
                <a:solidFill>
                  <a:srgbClr val="6E3228"/>
                </a:solidFill>
                <a:latin typeface="#9Slide05 VL Fadilla"/>
              </a:rPr>
              <a:t>quả</a:t>
            </a:r>
            <a:r>
              <a:rPr lang="en-US" sz="6000" dirty="0">
                <a:solidFill>
                  <a:srgbClr val="6E3228"/>
                </a:solidFill>
                <a:latin typeface="#9Slide05 VL Fadilla"/>
              </a:rPr>
              <a:t> </a:t>
            </a:r>
            <a:r>
              <a:rPr lang="en-US" sz="6000" dirty="0" err="1">
                <a:solidFill>
                  <a:srgbClr val="6E3228"/>
                </a:solidFill>
                <a:latin typeface="#9Slide05 VL Fadilla"/>
              </a:rPr>
              <a:t>trong</a:t>
            </a:r>
            <a:r>
              <a:rPr lang="en-US" sz="6000" dirty="0">
                <a:solidFill>
                  <a:srgbClr val="6E3228"/>
                </a:solidFill>
                <a:latin typeface="#9Slide05 VL Fadilla"/>
              </a:rPr>
              <a:t> </a:t>
            </a:r>
            <a:r>
              <a:rPr lang="en-US" sz="6000" dirty="0" err="1">
                <a:solidFill>
                  <a:srgbClr val="6E3228"/>
                </a:solidFill>
                <a:latin typeface="#9Slide05 VL Fadilla"/>
              </a:rPr>
              <a:t>văn</a:t>
            </a:r>
            <a:r>
              <a:rPr lang="en-US" sz="6000" dirty="0">
                <a:solidFill>
                  <a:srgbClr val="6E3228"/>
                </a:solidFill>
                <a:latin typeface="#9Slide05 VL Fadilla"/>
              </a:rPr>
              <a:t> </a:t>
            </a:r>
            <a:r>
              <a:rPr lang="en-US" sz="6000" dirty="0" err="1">
                <a:solidFill>
                  <a:srgbClr val="6E3228"/>
                </a:solidFill>
                <a:latin typeface="#9Slide05 VL Fadilla"/>
              </a:rPr>
              <a:t>bản</a:t>
            </a:r>
            <a:r>
              <a:rPr lang="en-US" sz="6000" dirty="0">
                <a:solidFill>
                  <a:srgbClr val="6E3228"/>
                </a:solidFill>
                <a:latin typeface="#9Slide05 VL Fadilla"/>
              </a:rPr>
              <a:t> </a:t>
            </a:r>
            <a:r>
              <a:rPr lang="en-US" sz="6000" dirty="0" err="1">
                <a:solidFill>
                  <a:srgbClr val="6E3228"/>
                </a:solidFill>
                <a:latin typeface="#9Slide05 VL Fadilla"/>
              </a:rPr>
              <a:t>thông</a:t>
            </a:r>
            <a:r>
              <a:rPr lang="en-US" sz="6000" dirty="0">
                <a:solidFill>
                  <a:srgbClr val="6E3228"/>
                </a:solidFill>
                <a:latin typeface="#9Slide05 VL Fadilla"/>
              </a:rPr>
              <a:t> tin </a:t>
            </a:r>
            <a:r>
              <a:rPr lang="en-US" sz="6000" dirty="0" err="1">
                <a:solidFill>
                  <a:srgbClr val="6E3228"/>
                </a:solidFill>
                <a:latin typeface="#9Slide05 VL Fadilla"/>
              </a:rPr>
              <a:t>thuật</a:t>
            </a:r>
            <a:r>
              <a:rPr lang="en-US" sz="6000" dirty="0">
                <a:solidFill>
                  <a:srgbClr val="6E3228"/>
                </a:solidFill>
                <a:latin typeface="#9Slide05 VL Fadilla"/>
              </a:rPr>
              <a:t> </a:t>
            </a:r>
            <a:r>
              <a:rPr lang="en-US" sz="6000" dirty="0" err="1">
                <a:solidFill>
                  <a:srgbClr val="6E3228"/>
                </a:solidFill>
                <a:latin typeface="#9Slide05 VL Fadilla"/>
              </a:rPr>
              <a:t>lại</a:t>
            </a:r>
            <a:r>
              <a:rPr lang="en-US" sz="6000" dirty="0">
                <a:solidFill>
                  <a:srgbClr val="6E3228"/>
                </a:solidFill>
                <a:latin typeface="#9Slide05 VL Fadilla"/>
              </a:rPr>
              <a:t> </a:t>
            </a:r>
            <a:r>
              <a:rPr lang="en-US" sz="6000" dirty="0" err="1">
                <a:solidFill>
                  <a:srgbClr val="6E3228"/>
                </a:solidFill>
                <a:latin typeface="#9Slide05 VL Fadilla"/>
              </a:rPr>
              <a:t>một</a:t>
            </a:r>
            <a:r>
              <a:rPr lang="en-US" sz="6000" dirty="0">
                <a:solidFill>
                  <a:srgbClr val="6E3228"/>
                </a:solidFill>
                <a:latin typeface="#9Slide05 VL Fadilla"/>
              </a:rPr>
              <a:t> </a:t>
            </a:r>
            <a:r>
              <a:rPr lang="en-US" sz="6000" dirty="0" err="1">
                <a:solidFill>
                  <a:srgbClr val="6E3228"/>
                </a:solidFill>
                <a:latin typeface="#9Slide05 VL Fadilla"/>
              </a:rPr>
              <a:t>sự</a:t>
            </a:r>
            <a:r>
              <a:rPr lang="en-US" sz="6000" dirty="0">
                <a:solidFill>
                  <a:srgbClr val="6E3228"/>
                </a:solidFill>
                <a:latin typeface="#9Slide05 VL Fadilla"/>
              </a:rPr>
              <a:t> </a:t>
            </a:r>
            <a:r>
              <a:rPr lang="en-US" sz="6000" dirty="0" err="1">
                <a:solidFill>
                  <a:srgbClr val="6E3228"/>
                </a:solidFill>
                <a:latin typeface="#9Slide05 VL Fadilla"/>
              </a:rPr>
              <a:t>kiện</a:t>
            </a:r>
            <a:endParaRPr lang="en-US" sz="6000" dirty="0">
              <a:solidFill>
                <a:srgbClr val="6E3228"/>
              </a:solidFill>
              <a:latin typeface="#9Slide05 VL Fadilla"/>
            </a:endParaRPr>
          </a:p>
        </p:txBody>
      </p:sp>
      <p:grpSp>
        <p:nvGrpSpPr>
          <p:cNvPr id="9" name="Group 9"/>
          <p:cNvGrpSpPr/>
          <p:nvPr/>
        </p:nvGrpSpPr>
        <p:grpSpPr>
          <a:xfrm>
            <a:off x="2211301" y="5768949"/>
            <a:ext cx="4761539" cy="2922584"/>
            <a:chOff x="0" y="0"/>
            <a:chExt cx="10821116" cy="6641891"/>
          </a:xfrm>
        </p:grpSpPr>
        <p:sp>
          <p:nvSpPr>
            <p:cNvPr id="10" name="Freeform 10"/>
            <p:cNvSpPr/>
            <p:nvPr/>
          </p:nvSpPr>
          <p:spPr>
            <a:xfrm>
              <a:off x="0" y="0"/>
              <a:ext cx="10821116" cy="6641891"/>
            </a:xfrm>
            <a:custGeom>
              <a:avLst/>
              <a:gdLst/>
              <a:ahLst/>
              <a:cxnLst/>
              <a:rect l="l" t="t" r="r" b="b"/>
              <a:pathLst>
                <a:path w="10821116" h="6641891">
                  <a:moveTo>
                    <a:pt x="10516316" y="0"/>
                  </a:moveTo>
                  <a:lnTo>
                    <a:pt x="304800" y="0"/>
                  </a:lnTo>
                  <a:cubicBezTo>
                    <a:pt x="135890" y="0"/>
                    <a:pt x="0" y="135890"/>
                    <a:pt x="0" y="304800"/>
                  </a:cubicBezTo>
                  <a:lnTo>
                    <a:pt x="0" y="6337091"/>
                  </a:lnTo>
                  <a:cubicBezTo>
                    <a:pt x="0" y="6506001"/>
                    <a:pt x="135890" y="6641891"/>
                    <a:pt x="304800" y="6641891"/>
                  </a:cubicBezTo>
                  <a:lnTo>
                    <a:pt x="10516316" y="6641891"/>
                  </a:lnTo>
                  <a:cubicBezTo>
                    <a:pt x="10685226" y="6641891"/>
                    <a:pt x="10821116" y="6506001"/>
                    <a:pt x="10821116" y="6337091"/>
                  </a:cubicBezTo>
                  <a:lnTo>
                    <a:pt x="10821116" y="304800"/>
                  </a:lnTo>
                  <a:cubicBezTo>
                    <a:pt x="10821116" y="135890"/>
                    <a:pt x="10685226" y="0"/>
                    <a:pt x="10516316" y="0"/>
                  </a:cubicBezTo>
                  <a:close/>
                </a:path>
              </a:pathLst>
            </a:custGeom>
            <a:solidFill>
              <a:srgbClr val="F1D1C7"/>
            </a:solidFill>
          </p:spPr>
        </p:sp>
      </p:grpSp>
      <p:sp>
        <p:nvSpPr>
          <p:cNvPr id="11" name="TextBox 11"/>
          <p:cNvSpPr txBox="1"/>
          <p:nvPr/>
        </p:nvSpPr>
        <p:spPr>
          <a:xfrm>
            <a:off x="2211301" y="6019296"/>
            <a:ext cx="4761539" cy="2326641"/>
          </a:xfrm>
          <a:prstGeom prst="rect">
            <a:avLst/>
          </a:prstGeom>
        </p:spPr>
        <p:txBody>
          <a:bodyPr lIns="0" tIns="0" rIns="0" bIns="0" rtlCol="0" anchor="t">
            <a:spAutoFit/>
          </a:bodyPr>
          <a:lstStyle/>
          <a:p>
            <a:pPr algn="ctr">
              <a:lnSpc>
                <a:spcPts val="6159"/>
              </a:lnSpc>
            </a:pPr>
            <a:r>
              <a:rPr lang="en-US" sz="4399">
                <a:solidFill>
                  <a:srgbClr val="6E3228"/>
                </a:solidFill>
                <a:latin typeface="Roboto Condensed Bold"/>
              </a:rPr>
              <a:t>NGUYÊN NHÂN </a:t>
            </a:r>
          </a:p>
          <a:p>
            <a:pPr algn="ctr">
              <a:lnSpc>
                <a:spcPts val="6159"/>
              </a:lnSpc>
            </a:pPr>
            <a:r>
              <a:rPr lang="en-US" sz="4399">
                <a:solidFill>
                  <a:srgbClr val="6E3228"/>
                </a:solidFill>
                <a:latin typeface="Roboto Condensed"/>
              </a:rPr>
              <a:t>(Trả lời câu hỏi </a:t>
            </a:r>
          </a:p>
          <a:p>
            <a:pPr algn="ctr">
              <a:lnSpc>
                <a:spcPts val="6159"/>
              </a:lnSpc>
            </a:pPr>
            <a:r>
              <a:rPr lang="en-US" sz="4399">
                <a:solidFill>
                  <a:srgbClr val="6E3228"/>
                </a:solidFill>
                <a:latin typeface="Roboto Condensed Italics"/>
              </a:rPr>
              <a:t>Vì sao?</a:t>
            </a:r>
            <a:r>
              <a:rPr lang="en-US" sz="4399">
                <a:solidFill>
                  <a:srgbClr val="6E3228"/>
                </a:solidFill>
                <a:latin typeface="Roboto Condensed"/>
              </a:rPr>
              <a:t>)</a:t>
            </a:r>
            <a:r>
              <a:rPr lang="en-US" sz="4399">
                <a:solidFill>
                  <a:srgbClr val="6E3228"/>
                </a:solidFill>
                <a:latin typeface="Roboto Condensed Italics"/>
              </a:rPr>
              <a:t> </a:t>
            </a:r>
          </a:p>
        </p:txBody>
      </p:sp>
      <p:grpSp>
        <p:nvGrpSpPr>
          <p:cNvPr id="12" name="Group 12"/>
          <p:cNvGrpSpPr/>
          <p:nvPr/>
        </p:nvGrpSpPr>
        <p:grpSpPr>
          <a:xfrm>
            <a:off x="7242283" y="5768949"/>
            <a:ext cx="4761539" cy="2922584"/>
            <a:chOff x="0" y="0"/>
            <a:chExt cx="10821116" cy="6641891"/>
          </a:xfrm>
        </p:grpSpPr>
        <p:sp>
          <p:nvSpPr>
            <p:cNvPr id="13" name="Freeform 13"/>
            <p:cNvSpPr/>
            <p:nvPr/>
          </p:nvSpPr>
          <p:spPr>
            <a:xfrm>
              <a:off x="0" y="0"/>
              <a:ext cx="10821116" cy="6641891"/>
            </a:xfrm>
            <a:custGeom>
              <a:avLst/>
              <a:gdLst/>
              <a:ahLst/>
              <a:cxnLst/>
              <a:rect l="l" t="t" r="r" b="b"/>
              <a:pathLst>
                <a:path w="10821116" h="6641891">
                  <a:moveTo>
                    <a:pt x="10516316" y="0"/>
                  </a:moveTo>
                  <a:lnTo>
                    <a:pt x="304800" y="0"/>
                  </a:lnTo>
                  <a:cubicBezTo>
                    <a:pt x="135890" y="0"/>
                    <a:pt x="0" y="135890"/>
                    <a:pt x="0" y="304800"/>
                  </a:cubicBezTo>
                  <a:lnTo>
                    <a:pt x="0" y="6337091"/>
                  </a:lnTo>
                  <a:cubicBezTo>
                    <a:pt x="0" y="6506001"/>
                    <a:pt x="135890" y="6641891"/>
                    <a:pt x="304800" y="6641891"/>
                  </a:cubicBezTo>
                  <a:lnTo>
                    <a:pt x="10516316" y="6641891"/>
                  </a:lnTo>
                  <a:cubicBezTo>
                    <a:pt x="10685226" y="6641891"/>
                    <a:pt x="10821116" y="6506001"/>
                    <a:pt x="10821116" y="6337091"/>
                  </a:cubicBezTo>
                  <a:lnTo>
                    <a:pt x="10821116" y="304800"/>
                  </a:lnTo>
                  <a:cubicBezTo>
                    <a:pt x="10821116" y="135890"/>
                    <a:pt x="10685226" y="0"/>
                    <a:pt x="10516316" y="0"/>
                  </a:cubicBezTo>
                  <a:close/>
                </a:path>
              </a:pathLst>
            </a:custGeom>
            <a:solidFill>
              <a:srgbClr val="F1D1C7"/>
            </a:solidFill>
          </p:spPr>
        </p:sp>
      </p:grpSp>
      <p:sp>
        <p:nvSpPr>
          <p:cNvPr id="14" name="TextBox 14"/>
          <p:cNvSpPr txBox="1"/>
          <p:nvPr/>
        </p:nvSpPr>
        <p:spPr>
          <a:xfrm>
            <a:off x="7184489" y="6019296"/>
            <a:ext cx="4761539" cy="2326641"/>
          </a:xfrm>
          <a:prstGeom prst="rect">
            <a:avLst/>
          </a:prstGeom>
        </p:spPr>
        <p:txBody>
          <a:bodyPr lIns="0" tIns="0" rIns="0" bIns="0" rtlCol="0" anchor="t">
            <a:spAutoFit/>
          </a:bodyPr>
          <a:lstStyle/>
          <a:p>
            <a:pPr algn="ctr">
              <a:lnSpc>
                <a:spcPts val="6159"/>
              </a:lnSpc>
            </a:pPr>
            <a:r>
              <a:rPr lang="en-US" sz="4399">
                <a:solidFill>
                  <a:srgbClr val="6E3228"/>
                </a:solidFill>
                <a:latin typeface="Roboto Condensed Bold"/>
              </a:rPr>
              <a:t>DIỄN BIẾN</a:t>
            </a:r>
          </a:p>
          <a:p>
            <a:pPr algn="ctr">
              <a:lnSpc>
                <a:spcPts val="6159"/>
              </a:lnSpc>
            </a:pPr>
            <a:r>
              <a:rPr lang="en-US" sz="4399">
                <a:solidFill>
                  <a:srgbClr val="6E3228"/>
                </a:solidFill>
                <a:latin typeface="Roboto Condensed"/>
              </a:rPr>
              <a:t>(Trả lời câu hỏi </a:t>
            </a:r>
          </a:p>
          <a:p>
            <a:pPr algn="ctr">
              <a:lnSpc>
                <a:spcPts val="6159"/>
              </a:lnSpc>
            </a:pPr>
            <a:r>
              <a:rPr lang="en-US" sz="4399">
                <a:solidFill>
                  <a:srgbClr val="6E3228"/>
                </a:solidFill>
                <a:latin typeface="Roboto Condensed Italics"/>
              </a:rPr>
              <a:t>Thế nào?</a:t>
            </a:r>
            <a:r>
              <a:rPr lang="en-US" sz="4399">
                <a:solidFill>
                  <a:srgbClr val="6E3228"/>
                </a:solidFill>
                <a:latin typeface="Roboto Condensed"/>
              </a:rPr>
              <a:t>)</a:t>
            </a:r>
            <a:r>
              <a:rPr lang="en-US" sz="4399">
                <a:solidFill>
                  <a:srgbClr val="6E3228"/>
                </a:solidFill>
                <a:latin typeface="Roboto Condensed Italics"/>
              </a:rPr>
              <a:t> </a:t>
            </a:r>
          </a:p>
        </p:txBody>
      </p:sp>
      <p:grpSp>
        <p:nvGrpSpPr>
          <p:cNvPr id="15" name="Group 15"/>
          <p:cNvGrpSpPr/>
          <p:nvPr/>
        </p:nvGrpSpPr>
        <p:grpSpPr>
          <a:xfrm>
            <a:off x="12270522" y="5768949"/>
            <a:ext cx="4761539" cy="2922584"/>
            <a:chOff x="0" y="0"/>
            <a:chExt cx="10821116" cy="6641891"/>
          </a:xfrm>
        </p:grpSpPr>
        <p:sp>
          <p:nvSpPr>
            <p:cNvPr id="16" name="Freeform 16"/>
            <p:cNvSpPr/>
            <p:nvPr/>
          </p:nvSpPr>
          <p:spPr>
            <a:xfrm>
              <a:off x="0" y="0"/>
              <a:ext cx="10821116" cy="6641891"/>
            </a:xfrm>
            <a:custGeom>
              <a:avLst/>
              <a:gdLst/>
              <a:ahLst/>
              <a:cxnLst/>
              <a:rect l="l" t="t" r="r" b="b"/>
              <a:pathLst>
                <a:path w="10821116" h="6641891">
                  <a:moveTo>
                    <a:pt x="10516316" y="0"/>
                  </a:moveTo>
                  <a:lnTo>
                    <a:pt x="304800" y="0"/>
                  </a:lnTo>
                  <a:cubicBezTo>
                    <a:pt x="135890" y="0"/>
                    <a:pt x="0" y="135890"/>
                    <a:pt x="0" y="304800"/>
                  </a:cubicBezTo>
                  <a:lnTo>
                    <a:pt x="0" y="6337091"/>
                  </a:lnTo>
                  <a:cubicBezTo>
                    <a:pt x="0" y="6506001"/>
                    <a:pt x="135890" y="6641891"/>
                    <a:pt x="304800" y="6641891"/>
                  </a:cubicBezTo>
                  <a:lnTo>
                    <a:pt x="10516316" y="6641891"/>
                  </a:lnTo>
                  <a:cubicBezTo>
                    <a:pt x="10685226" y="6641891"/>
                    <a:pt x="10821116" y="6506001"/>
                    <a:pt x="10821116" y="6337091"/>
                  </a:cubicBezTo>
                  <a:lnTo>
                    <a:pt x="10821116" y="304800"/>
                  </a:lnTo>
                  <a:cubicBezTo>
                    <a:pt x="10821116" y="135890"/>
                    <a:pt x="10685226" y="0"/>
                    <a:pt x="10516316" y="0"/>
                  </a:cubicBezTo>
                  <a:close/>
                </a:path>
              </a:pathLst>
            </a:custGeom>
            <a:solidFill>
              <a:srgbClr val="F1D1C7"/>
            </a:solidFill>
          </p:spPr>
        </p:sp>
      </p:grpSp>
      <p:sp>
        <p:nvSpPr>
          <p:cNvPr id="17" name="TextBox 17"/>
          <p:cNvSpPr txBox="1"/>
          <p:nvPr/>
        </p:nvSpPr>
        <p:spPr>
          <a:xfrm>
            <a:off x="12003822" y="6019296"/>
            <a:ext cx="4761539" cy="2326641"/>
          </a:xfrm>
          <a:prstGeom prst="rect">
            <a:avLst/>
          </a:prstGeom>
        </p:spPr>
        <p:txBody>
          <a:bodyPr lIns="0" tIns="0" rIns="0" bIns="0" rtlCol="0" anchor="t">
            <a:spAutoFit/>
          </a:bodyPr>
          <a:lstStyle/>
          <a:p>
            <a:pPr algn="ctr">
              <a:lnSpc>
                <a:spcPts val="6159"/>
              </a:lnSpc>
            </a:pPr>
            <a:r>
              <a:rPr lang="en-US" sz="4399" dirty="0">
                <a:solidFill>
                  <a:srgbClr val="6E3228"/>
                </a:solidFill>
                <a:latin typeface="Roboto Condensed Bold"/>
              </a:rPr>
              <a:t>KẾT QUẢ</a:t>
            </a:r>
          </a:p>
          <a:p>
            <a:pPr algn="ctr">
              <a:lnSpc>
                <a:spcPts val="6159"/>
              </a:lnSpc>
            </a:pPr>
            <a:r>
              <a:rPr lang="en-US" sz="4399" dirty="0">
                <a:solidFill>
                  <a:srgbClr val="6E3228"/>
                </a:solidFill>
                <a:latin typeface="Roboto Condensed"/>
              </a:rPr>
              <a:t>(</a:t>
            </a:r>
            <a:r>
              <a:rPr lang="en-US" sz="4399" dirty="0" err="1">
                <a:solidFill>
                  <a:srgbClr val="6E3228"/>
                </a:solidFill>
                <a:latin typeface="Roboto Condensed"/>
              </a:rPr>
              <a:t>Trả</a:t>
            </a:r>
            <a:r>
              <a:rPr lang="en-US" sz="4399" dirty="0">
                <a:solidFill>
                  <a:srgbClr val="6E3228"/>
                </a:solidFill>
                <a:latin typeface="Roboto Condensed"/>
              </a:rPr>
              <a:t> </a:t>
            </a:r>
            <a:r>
              <a:rPr lang="en-US" sz="4399" dirty="0" err="1">
                <a:solidFill>
                  <a:srgbClr val="6E3228"/>
                </a:solidFill>
                <a:latin typeface="Roboto Condensed"/>
              </a:rPr>
              <a:t>lời</a:t>
            </a:r>
            <a:r>
              <a:rPr lang="en-US" sz="4399" dirty="0">
                <a:solidFill>
                  <a:srgbClr val="6E3228"/>
                </a:solidFill>
                <a:latin typeface="Roboto Condensed"/>
              </a:rPr>
              <a:t> </a:t>
            </a:r>
            <a:r>
              <a:rPr lang="en-US" sz="4399" dirty="0" err="1">
                <a:solidFill>
                  <a:srgbClr val="6E3228"/>
                </a:solidFill>
                <a:latin typeface="Roboto Condensed"/>
              </a:rPr>
              <a:t>câu</a:t>
            </a:r>
            <a:r>
              <a:rPr lang="en-US" sz="4399" dirty="0">
                <a:solidFill>
                  <a:srgbClr val="6E3228"/>
                </a:solidFill>
                <a:latin typeface="Roboto Condensed"/>
              </a:rPr>
              <a:t> </a:t>
            </a:r>
            <a:r>
              <a:rPr lang="en-US" sz="4399" dirty="0" err="1">
                <a:solidFill>
                  <a:srgbClr val="6E3228"/>
                </a:solidFill>
                <a:latin typeface="Roboto Condensed"/>
              </a:rPr>
              <a:t>hỏi</a:t>
            </a:r>
            <a:r>
              <a:rPr lang="en-US" sz="4399" dirty="0">
                <a:solidFill>
                  <a:srgbClr val="6E3228"/>
                </a:solidFill>
                <a:latin typeface="Roboto Condensed"/>
              </a:rPr>
              <a:t> </a:t>
            </a:r>
          </a:p>
          <a:p>
            <a:pPr algn="ctr">
              <a:lnSpc>
                <a:spcPts val="6159"/>
              </a:lnSpc>
            </a:pPr>
            <a:r>
              <a:rPr lang="en-US" sz="4399" dirty="0" err="1">
                <a:solidFill>
                  <a:srgbClr val="6E3228"/>
                </a:solidFill>
                <a:latin typeface="Roboto Condensed Italics"/>
              </a:rPr>
              <a:t>Kết</a:t>
            </a:r>
            <a:r>
              <a:rPr lang="en-US" sz="4399" dirty="0">
                <a:solidFill>
                  <a:srgbClr val="6E3228"/>
                </a:solidFill>
                <a:latin typeface="Roboto Condensed Italics"/>
              </a:rPr>
              <a:t> </a:t>
            </a:r>
            <a:r>
              <a:rPr lang="en-US" sz="4399" dirty="0" err="1">
                <a:solidFill>
                  <a:srgbClr val="6E3228"/>
                </a:solidFill>
                <a:latin typeface="Roboto Condensed Italics"/>
              </a:rPr>
              <a:t>quả</a:t>
            </a:r>
            <a:r>
              <a:rPr lang="en-US" sz="4399" dirty="0">
                <a:solidFill>
                  <a:srgbClr val="6E3228"/>
                </a:solidFill>
                <a:latin typeface="Roboto Condensed Italics"/>
              </a:rPr>
              <a:t> </a:t>
            </a:r>
            <a:r>
              <a:rPr lang="en-US" sz="4399" dirty="0" err="1">
                <a:solidFill>
                  <a:srgbClr val="6E3228"/>
                </a:solidFill>
                <a:latin typeface="Roboto Condensed Italics"/>
              </a:rPr>
              <a:t>ra</a:t>
            </a:r>
            <a:r>
              <a:rPr lang="en-US" sz="4399" dirty="0">
                <a:solidFill>
                  <a:srgbClr val="6E3228"/>
                </a:solidFill>
                <a:latin typeface="Roboto Condensed Italics"/>
              </a:rPr>
              <a:t> </a:t>
            </a:r>
            <a:r>
              <a:rPr lang="en-US" sz="4399" dirty="0" err="1">
                <a:solidFill>
                  <a:srgbClr val="6E3228"/>
                </a:solidFill>
                <a:latin typeface="Roboto Condensed Italics"/>
              </a:rPr>
              <a:t>sao</a:t>
            </a:r>
            <a:r>
              <a:rPr lang="en-US" sz="4399" dirty="0">
                <a:solidFill>
                  <a:srgbClr val="6E3228"/>
                </a:solidFill>
                <a:latin typeface="Roboto Condensed Italics"/>
              </a:rPr>
              <a:t>?</a:t>
            </a:r>
            <a:r>
              <a:rPr lang="en-US" sz="4399" dirty="0">
                <a:solidFill>
                  <a:srgbClr val="6E3228"/>
                </a:solidFill>
                <a:latin typeface="Roboto Condensed"/>
              </a:rPr>
              <a:t>)</a:t>
            </a:r>
            <a:r>
              <a:rPr lang="en-US" sz="4399" dirty="0">
                <a:solidFill>
                  <a:srgbClr val="6E3228"/>
                </a:solidFill>
                <a:latin typeface="Roboto Condensed Italic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inVertical)">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P spid="14"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549130">
            <a:off x="-1577160" y="7170126"/>
            <a:ext cx="6380533" cy="4176349"/>
          </a:xfrm>
          <a:prstGeom prst="rect">
            <a:avLst/>
          </a:prstGeom>
        </p:spPr>
      </p:pic>
      <p:grpSp>
        <p:nvGrpSpPr>
          <p:cNvPr id="3" name="Group 3"/>
          <p:cNvGrpSpPr/>
          <p:nvPr/>
        </p:nvGrpSpPr>
        <p:grpSpPr>
          <a:xfrm>
            <a:off x="1174088" y="2819199"/>
            <a:ext cx="4724775" cy="2834476"/>
            <a:chOff x="0" y="0"/>
            <a:chExt cx="14749856" cy="8848698"/>
          </a:xfrm>
        </p:grpSpPr>
        <p:sp>
          <p:nvSpPr>
            <p:cNvPr id="4" name="Freeform 4"/>
            <p:cNvSpPr/>
            <p:nvPr/>
          </p:nvSpPr>
          <p:spPr>
            <a:xfrm>
              <a:off x="0" y="0"/>
              <a:ext cx="14749856" cy="8848698"/>
            </a:xfrm>
            <a:custGeom>
              <a:avLst/>
              <a:gdLst/>
              <a:ahLst/>
              <a:cxnLst/>
              <a:rect l="l" t="t" r="r" b="b"/>
              <a:pathLst>
                <a:path w="14749856" h="8848698">
                  <a:moveTo>
                    <a:pt x="14445056" y="0"/>
                  </a:moveTo>
                  <a:lnTo>
                    <a:pt x="304800" y="0"/>
                  </a:lnTo>
                  <a:cubicBezTo>
                    <a:pt x="135890" y="0"/>
                    <a:pt x="0" y="135890"/>
                    <a:pt x="0" y="304800"/>
                  </a:cubicBezTo>
                  <a:lnTo>
                    <a:pt x="0" y="8543898"/>
                  </a:lnTo>
                  <a:cubicBezTo>
                    <a:pt x="0" y="8712808"/>
                    <a:pt x="135890" y="8848698"/>
                    <a:pt x="304800" y="8848698"/>
                  </a:cubicBezTo>
                  <a:lnTo>
                    <a:pt x="14445056" y="8848698"/>
                  </a:lnTo>
                  <a:cubicBezTo>
                    <a:pt x="14613965" y="8848698"/>
                    <a:pt x="14749856" y="8712808"/>
                    <a:pt x="14749856" y="8543898"/>
                  </a:cubicBezTo>
                  <a:lnTo>
                    <a:pt x="14749856" y="304800"/>
                  </a:lnTo>
                  <a:cubicBezTo>
                    <a:pt x="14749856" y="135890"/>
                    <a:pt x="14613965" y="0"/>
                    <a:pt x="14445056" y="0"/>
                  </a:cubicBezTo>
                  <a:close/>
                </a:path>
              </a:pathLst>
            </a:custGeom>
            <a:solidFill>
              <a:srgbClr val="F1D1C7"/>
            </a:solidFill>
          </p:spPr>
        </p:sp>
      </p:grpSp>
      <p:grpSp>
        <p:nvGrpSpPr>
          <p:cNvPr id="5" name="Group 5"/>
          <p:cNvGrpSpPr/>
          <p:nvPr/>
        </p:nvGrpSpPr>
        <p:grpSpPr>
          <a:xfrm>
            <a:off x="6621996" y="2819199"/>
            <a:ext cx="4931286" cy="2834476"/>
            <a:chOff x="0" y="0"/>
            <a:chExt cx="15394543" cy="8848698"/>
          </a:xfrm>
        </p:grpSpPr>
        <p:sp>
          <p:nvSpPr>
            <p:cNvPr id="6" name="Freeform 6"/>
            <p:cNvSpPr/>
            <p:nvPr/>
          </p:nvSpPr>
          <p:spPr>
            <a:xfrm>
              <a:off x="0" y="0"/>
              <a:ext cx="15394543" cy="8848698"/>
            </a:xfrm>
            <a:custGeom>
              <a:avLst/>
              <a:gdLst/>
              <a:ahLst/>
              <a:cxnLst/>
              <a:rect l="l" t="t" r="r" b="b"/>
              <a:pathLst>
                <a:path w="15394543" h="8848698">
                  <a:moveTo>
                    <a:pt x="15089743" y="0"/>
                  </a:moveTo>
                  <a:lnTo>
                    <a:pt x="304800" y="0"/>
                  </a:lnTo>
                  <a:cubicBezTo>
                    <a:pt x="135890" y="0"/>
                    <a:pt x="0" y="135890"/>
                    <a:pt x="0" y="304800"/>
                  </a:cubicBezTo>
                  <a:lnTo>
                    <a:pt x="0" y="8543898"/>
                  </a:lnTo>
                  <a:cubicBezTo>
                    <a:pt x="0" y="8712808"/>
                    <a:pt x="135890" y="8848698"/>
                    <a:pt x="304800" y="8848698"/>
                  </a:cubicBezTo>
                  <a:lnTo>
                    <a:pt x="15089743" y="8848698"/>
                  </a:lnTo>
                  <a:cubicBezTo>
                    <a:pt x="15258653" y="8848698"/>
                    <a:pt x="15394543" y="8712808"/>
                    <a:pt x="15394543" y="8543898"/>
                  </a:cubicBezTo>
                  <a:lnTo>
                    <a:pt x="15394543" y="304800"/>
                  </a:lnTo>
                  <a:cubicBezTo>
                    <a:pt x="15394543" y="135890"/>
                    <a:pt x="15258653" y="0"/>
                    <a:pt x="15089743" y="0"/>
                  </a:cubicBezTo>
                  <a:close/>
                </a:path>
              </a:pathLst>
            </a:custGeom>
            <a:solidFill>
              <a:srgbClr val="F1D1C7"/>
            </a:solidFill>
          </p:spPr>
        </p:sp>
      </p:grpSp>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368775">
            <a:off x="-4225443" y="-2847795"/>
            <a:ext cx="5248259" cy="5695590"/>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097886">
            <a:off x="15321180" y="8691229"/>
            <a:ext cx="5162115" cy="4303651"/>
          </a:xfrm>
          <a:prstGeom prst="rect">
            <a:avLst/>
          </a:prstGeom>
        </p:spPr>
      </p:pic>
      <p:sp>
        <p:nvSpPr>
          <p:cNvPr id="9" name="TextBox 9"/>
          <p:cNvSpPr txBox="1"/>
          <p:nvPr/>
        </p:nvSpPr>
        <p:spPr>
          <a:xfrm>
            <a:off x="1067693" y="695124"/>
            <a:ext cx="16834545" cy="1533525"/>
          </a:xfrm>
          <a:prstGeom prst="rect">
            <a:avLst/>
          </a:prstGeom>
        </p:spPr>
        <p:txBody>
          <a:bodyPr lIns="0" tIns="0" rIns="0" bIns="0" rtlCol="0" anchor="t">
            <a:spAutoFit/>
          </a:bodyPr>
          <a:lstStyle/>
          <a:p>
            <a:pPr algn="ctr">
              <a:lnSpc>
                <a:spcPts val="6000"/>
              </a:lnSpc>
            </a:pPr>
            <a:r>
              <a:rPr lang="en-US" sz="5000" dirty="0">
                <a:solidFill>
                  <a:srgbClr val="6E3228"/>
                </a:solidFill>
                <a:latin typeface="#9Slide07 SVNUT Triumph Press"/>
              </a:rPr>
              <a:t>2. </a:t>
            </a:r>
            <a:r>
              <a:rPr lang="en-US" sz="5000" dirty="0" err="1">
                <a:solidFill>
                  <a:srgbClr val="6E3228"/>
                </a:solidFill>
                <a:latin typeface="#9Slide07 SVNUT Triumph Press"/>
              </a:rPr>
              <a:t>Cách</a:t>
            </a:r>
            <a:r>
              <a:rPr lang="en-US" sz="5000" dirty="0">
                <a:solidFill>
                  <a:srgbClr val="6E3228"/>
                </a:solidFill>
                <a:latin typeface="#9Slide07 SVNUT Triumph Press"/>
              </a:rPr>
              <a:t> </a:t>
            </a:r>
            <a:r>
              <a:rPr lang="en-US" sz="5000" dirty="0" err="1">
                <a:solidFill>
                  <a:srgbClr val="6E3228"/>
                </a:solidFill>
                <a:latin typeface="#9Slide07 SVNUT Triumph Press"/>
              </a:rPr>
              <a:t>đọc</a:t>
            </a:r>
            <a:r>
              <a:rPr lang="en-US" sz="5000" dirty="0">
                <a:solidFill>
                  <a:srgbClr val="6E3228"/>
                </a:solidFill>
                <a:latin typeface="#9Slide07 SVNUT Triumph Press"/>
              </a:rPr>
              <a:t> </a:t>
            </a:r>
            <a:r>
              <a:rPr lang="en-US" sz="5000" dirty="0" err="1">
                <a:solidFill>
                  <a:srgbClr val="6E3228"/>
                </a:solidFill>
                <a:latin typeface="#9Slide07 SVNUT Triumph Press"/>
              </a:rPr>
              <a:t>thể</a:t>
            </a:r>
            <a:r>
              <a:rPr lang="en-US" sz="5000" dirty="0">
                <a:solidFill>
                  <a:srgbClr val="6E3228"/>
                </a:solidFill>
                <a:latin typeface="#9Slide07 SVNUT Triumph Press"/>
              </a:rPr>
              <a:t> </a:t>
            </a:r>
            <a:r>
              <a:rPr lang="en-US" sz="5000" dirty="0" err="1">
                <a:solidFill>
                  <a:srgbClr val="6E3228"/>
                </a:solidFill>
                <a:latin typeface="#9Slide07 SVNUT Triumph Press"/>
              </a:rPr>
              <a:t>loại</a:t>
            </a:r>
            <a:r>
              <a:rPr lang="en-US" sz="5000" dirty="0">
                <a:solidFill>
                  <a:srgbClr val="6E3228"/>
                </a:solidFill>
                <a:latin typeface="#9Slide07 SVNUT Triumph Press"/>
              </a:rPr>
              <a:t> </a:t>
            </a:r>
            <a:r>
              <a:rPr lang="en-US" sz="5000" dirty="0" err="1">
                <a:solidFill>
                  <a:srgbClr val="6E3228"/>
                </a:solidFill>
                <a:latin typeface="#9Slide07 SVNUT Triumph Press"/>
              </a:rPr>
              <a:t>văn</a:t>
            </a:r>
            <a:r>
              <a:rPr lang="en-US" sz="5000" dirty="0">
                <a:solidFill>
                  <a:srgbClr val="6E3228"/>
                </a:solidFill>
                <a:latin typeface="#9Slide07 SVNUT Triumph Press"/>
              </a:rPr>
              <a:t> </a:t>
            </a:r>
            <a:r>
              <a:rPr lang="en-US" sz="5000" dirty="0" err="1">
                <a:solidFill>
                  <a:srgbClr val="6E3228"/>
                </a:solidFill>
                <a:latin typeface="#9Slide07 SVNUT Triumph Press"/>
              </a:rPr>
              <a:t>bản</a:t>
            </a:r>
            <a:r>
              <a:rPr lang="en-US" sz="5000" dirty="0">
                <a:solidFill>
                  <a:srgbClr val="6E3228"/>
                </a:solidFill>
                <a:latin typeface="#9Slide07 SVNUT Triumph Press"/>
              </a:rPr>
              <a:t> </a:t>
            </a:r>
            <a:r>
              <a:rPr lang="en-US" sz="5000" dirty="0" err="1">
                <a:solidFill>
                  <a:srgbClr val="6E3228"/>
                </a:solidFill>
                <a:latin typeface="#9Slide07 SVNUT Triumph Press"/>
              </a:rPr>
              <a:t>thông</a:t>
            </a:r>
            <a:r>
              <a:rPr lang="en-US" sz="5000" dirty="0">
                <a:solidFill>
                  <a:srgbClr val="6E3228"/>
                </a:solidFill>
                <a:latin typeface="#9Slide07 SVNUT Triumph Press"/>
              </a:rPr>
              <a:t> tin </a:t>
            </a:r>
            <a:r>
              <a:rPr lang="en-US" sz="5000" dirty="0" err="1">
                <a:solidFill>
                  <a:srgbClr val="6E3228"/>
                </a:solidFill>
                <a:latin typeface="#9Slide07 SVNUT Triumph Press"/>
              </a:rPr>
              <a:t>thuật</a:t>
            </a:r>
            <a:r>
              <a:rPr lang="en-US" sz="5000" dirty="0">
                <a:solidFill>
                  <a:srgbClr val="6E3228"/>
                </a:solidFill>
                <a:latin typeface="#9Slide07 SVNUT Triumph Press"/>
              </a:rPr>
              <a:t> </a:t>
            </a:r>
            <a:r>
              <a:rPr lang="en-US" sz="5000" dirty="0" err="1">
                <a:solidFill>
                  <a:srgbClr val="6E3228"/>
                </a:solidFill>
                <a:latin typeface="#9Slide07 SVNUT Triumph Press"/>
              </a:rPr>
              <a:t>lại</a:t>
            </a:r>
            <a:r>
              <a:rPr lang="en-US" sz="5000" dirty="0">
                <a:solidFill>
                  <a:srgbClr val="6E3228"/>
                </a:solidFill>
                <a:latin typeface="#9Slide07 SVNUT Triumph Press"/>
              </a:rPr>
              <a:t> </a:t>
            </a:r>
            <a:r>
              <a:rPr lang="en-US" sz="5000" dirty="0" err="1">
                <a:solidFill>
                  <a:srgbClr val="6E3228"/>
                </a:solidFill>
                <a:latin typeface="#9Slide07 SVNUT Triumph Press"/>
              </a:rPr>
              <a:t>một</a:t>
            </a:r>
            <a:r>
              <a:rPr lang="en-US" sz="5000" dirty="0">
                <a:solidFill>
                  <a:srgbClr val="6E3228"/>
                </a:solidFill>
                <a:latin typeface="#9Slide07 SVNUT Triumph Press"/>
              </a:rPr>
              <a:t> </a:t>
            </a:r>
            <a:r>
              <a:rPr lang="en-US" sz="5000" dirty="0" err="1">
                <a:solidFill>
                  <a:srgbClr val="6E3228"/>
                </a:solidFill>
                <a:latin typeface="#9Slide07 SVNUT Triumph Press"/>
              </a:rPr>
              <a:t>sự</a:t>
            </a:r>
            <a:r>
              <a:rPr lang="en-US" sz="5000" dirty="0">
                <a:solidFill>
                  <a:srgbClr val="6E3228"/>
                </a:solidFill>
                <a:latin typeface="#9Slide07 SVNUT Triumph Press"/>
              </a:rPr>
              <a:t> </a:t>
            </a:r>
            <a:r>
              <a:rPr lang="en-US" sz="5000" dirty="0" err="1">
                <a:solidFill>
                  <a:srgbClr val="6E3228"/>
                </a:solidFill>
                <a:latin typeface="#9Slide07 SVNUT Triumph Press"/>
              </a:rPr>
              <a:t>kiện</a:t>
            </a:r>
            <a:endParaRPr lang="en-US" sz="5000" dirty="0">
              <a:solidFill>
                <a:srgbClr val="6E3228"/>
              </a:solidFill>
              <a:latin typeface="#9Slide07 SVNUT Triumph Press"/>
            </a:endParaRPr>
          </a:p>
          <a:p>
            <a:pPr algn="ctr">
              <a:lnSpc>
                <a:spcPts val="6000"/>
              </a:lnSpc>
              <a:spcBef>
                <a:spcPct val="0"/>
              </a:spcBef>
            </a:pPr>
            <a:r>
              <a:rPr lang="en-US" sz="5000" dirty="0">
                <a:solidFill>
                  <a:srgbClr val="6E3228"/>
                </a:solidFill>
                <a:latin typeface="#9Slide07 SVNUT Triumph Press"/>
              </a:rPr>
              <a:t> </a:t>
            </a:r>
            <a:r>
              <a:rPr lang="en-US" sz="5000" dirty="0" err="1">
                <a:solidFill>
                  <a:srgbClr val="6E3228"/>
                </a:solidFill>
                <a:latin typeface="#9Slide07 SVNUT Triumph Press"/>
              </a:rPr>
              <a:t>theo</a:t>
            </a:r>
            <a:r>
              <a:rPr lang="en-US" sz="5000" dirty="0">
                <a:solidFill>
                  <a:srgbClr val="6E3228"/>
                </a:solidFill>
                <a:latin typeface="#9Slide07 SVNUT Triumph Press"/>
              </a:rPr>
              <a:t> </a:t>
            </a:r>
            <a:r>
              <a:rPr lang="en-US" sz="5000" dirty="0" err="1">
                <a:solidFill>
                  <a:srgbClr val="6E3228"/>
                </a:solidFill>
                <a:latin typeface="#9Slide07 SVNUT Triumph Press"/>
              </a:rPr>
              <a:t>nguyên</a:t>
            </a:r>
            <a:r>
              <a:rPr lang="en-US" sz="5000" dirty="0">
                <a:solidFill>
                  <a:srgbClr val="6E3228"/>
                </a:solidFill>
                <a:latin typeface="#9Slide07 SVNUT Triumph Press"/>
              </a:rPr>
              <a:t> </a:t>
            </a:r>
            <a:r>
              <a:rPr lang="en-US" sz="5000" dirty="0" err="1">
                <a:solidFill>
                  <a:srgbClr val="6E3228"/>
                </a:solidFill>
                <a:latin typeface="#9Slide07 SVNUT Triumph Press"/>
              </a:rPr>
              <a:t>nhân</a:t>
            </a:r>
            <a:r>
              <a:rPr lang="en-US" sz="5000" dirty="0">
                <a:solidFill>
                  <a:srgbClr val="6E3228"/>
                </a:solidFill>
                <a:latin typeface="#9Slide07 SVNUT Triumph Press"/>
              </a:rPr>
              <a:t> - </a:t>
            </a:r>
            <a:r>
              <a:rPr lang="en-US" sz="5000" dirty="0" err="1">
                <a:solidFill>
                  <a:srgbClr val="6E3228"/>
                </a:solidFill>
                <a:latin typeface="#9Slide07 SVNUT Triumph Press"/>
              </a:rPr>
              <a:t>kết</a:t>
            </a:r>
            <a:r>
              <a:rPr lang="en-US" sz="5000" dirty="0">
                <a:solidFill>
                  <a:srgbClr val="6E3228"/>
                </a:solidFill>
                <a:latin typeface="#9Slide07 SVNUT Triumph Press"/>
              </a:rPr>
              <a:t> </a:t>
            </a:r>
            <a:r>
              <a:rPr lang="en-US" sz="5000" dirty="0" err="1">
                <a:solidFill>
                  <a:srgbClr val="6E3228"/>
                </a:solidFill>
                <a:latin typeface="#9Slide07 SVNUT Triumph Press"/>
              </a:rPr>
              <a:t>quả</a:t>
            </a:r>
            <a:endParaRPr lang="en-US" sz="5000" dirty="0">
              <a:solidFill>
                <a:srgbClr val="6E3228"/>
              </a:solidFill>
              <a:latin typeface="#9Slide07 SVNUT Triumph Press"/>
            </a:endParaRPr>
          </a:p>
        </p:txBody>
      </p:sp>
      <p:grpSp>
        <p:nvGrpSpPr>
          <p:cNvPr id="10" name="Group 10"/>
          <p:cNvGrpSpPr/>
          <p:nvPr/>
        </p:nvGrpSpPr>
        <p:grpSpPr>
          <a:xfrm>
            <a:off x="12328014" y="2819199"/>
            <a:ext cx="4931286" cy="2834476"/>
            <a:chOff x="0" y="0"/>
            <a:chExt cx="15394543" cy="8848698"/>
          </a:xfrm>
        </p:grpSpPr>
        <p:sp>
          <p:nvSpPr>
            <p:cNvPr id="11" name="Freeform 11"/>
            <p:cNvSpPr/>
            <p:nvPr/>
          </p:nvSpPr>
          <p:spPr>
            <a:xfrm>
              <a:off x="0" y="0"/>
              <a:ext cx="15394543" cy="8848698"/>
            </a:xfrm>
            <a:custGeom>
              <a:avLst/>
              <a:gdLst/>
              <a:ahLst/>
              <a:cxnLst/>
              <a:rect l="l" t="t" r="r" b="b"/>
              <a:pathLst>
                <a:path w="15394543" h="8848698">
                  <a:moveTo>
                    <a:pt x="15089743" y="0"/>
                  </a:moveTo>
                  <a:lnTo>
                    <a:pt x="304800" y="0"/>
                  </a:lnTo>
                  <a:cubicBezTo>
                    <a:pt x="135890" y="0"/>
                    <a:pt x="0" y="135890"/>
                    <a:pt x="0" y="304800"/>
                  </a:cubicBezTo>
                  <a:lnTo>
                    <a:pt x="0" y="8543898"/>
                  </a:lnTo>
                  <a:cubicBezTo>
                    <a:pt x="0" y="8712808"/>
                    <a:pt x="135890" y="8848698"/>
                    <a:pt x="304800" y="8848698"/>
                  </a:cubicBezTo>
                  <a:lnTo>
                    <a:pt x="15089743" y="8848698"/>
                  </a:lnTo>
                  <a:cubicBezTo>
                    <a:pt x="15258653" y="8848698"/>
                    <a:pt x="15394543" y="8712808"/>
                    <a:pt x="15394543" y="8543898"/>
                  </a:cubicBezTo>
                  <a:lnTo>
                    <a:pt x="15394543" y="304800"/>
                  </a:lnTo>
                  <a:cubicBezTo>
                    <a:pt x="15394543" y="135890"/>
                    <a:pt x="15258653" y="0"/>
                    <a:pt x="15089743" y="0"/>
                  </a:cubicBezTo>
                  <a:close/>
                </a:path>
              </a:pathLst>
            </a:custGeom>
            <a:solidFill>
              <a:srgbClr val="F1D1C7"/>
            </a:solidFill>
          </p:spPr>
        </p:sp>
      </p:grpSp>
      <p:grpSp>
        <p:nvGrpSpPr>
          <p:cNvPr id="12" name="Group 12"/>
          <p:cNvGrpSpPr/>
          <p:nvPr/>
        </p:nvGrpSpPr>
        <p:grpSpPr>
          <a:xfrm>
            <a:off x="1260405" y="6183252"/>
            <a:ext cx="4724775" cy="2834476"/>
            <a:chOff x="0" y="0"/>
            <a:chExt cx="14749856" cy="8848698"/>
          </a:xfrm>
        </p:grpSpPr>
        <p:sp>
          <p:nvSpPr>
            <p:cNvPr id="13" name="Freeform 13"/>
            <p:cNvSpPr/>
            <p:nvPr/>
          </p:nvSpPr>
          <p:spPr>
            <a:xfrm>
              <a:off x="0" y="0"/>
              <a:ext cx="14749856" cy="8848698"/>
            </a:xfrm>
            <a:custGeom>
              <a:avLst/>
              <a:gdLst/>
              <a:ahLst/>
              <a:cxnLst/>
              <a:rect l="l" t="t" r="r" b="b"/>
              <a:pathLst>
                <a:path w="14749856" h="8848698">
                  <a:moveTo>
                    <a:pt x="14445056" y="0"/>
                  </a:moveTo>
                  <a:lnTo>
                    <a:pt x="304800" y="0"/>
                  </a:lnTo>
                  <a:cubicBezTo>
                    <a:pt x="135890" y="0"/>
                    <a:pt x="0" y="135890"/>
                    <a:pt x="0" y="304800"/>
                  </a:cubicBezTo>
                  <a:lnTo>
                    <a:pt x="0" y="8543898"/>
                  </a:lnTo>
                  <a:cubicBezTo>
                    <a:pt x="0" y="8712808"/>
                    <a:pt x="135890" y="8848698"/>
                    <a:pt x="304800" y="8848698"/>
                  </a:cubicBezTo>
                  <a:lnTo>
                    <a:pt x="14445056" y="8848698"/>
                  </a:lnTo>
                  <a:cubicBezTo>
                    <a:pt x="14613965" y="8848698"/>
                    <a:pt x="14749856" y="8712808"/>
                    <a:pt x="14749856" y="8543898"/>
                  </a:cubicBezTo>
                  <a:lnTo>
                    <a:pt x="14749856" y="304800"/>
                  </a:lnTo>
                  <a:cubicBezTo>
                    <a:pt x="14749856" y="135890"/>
                    <a:pt x="14613965" y="0"/>
                    <a:pt x="14445056" y="0"/>
                  </a:cubicBezTo>
                  <a:close/>
                </a:path>
              </a:pathLst>
            </a:custGeom>
            <a:solidFill>
              <a:srgbClr val="F1D1C7"/>
            </a:solidFill>
          </p:spPr>
        </p:sp>
      </p:grpSp>
      <p:grpSp>
        <p:nvGrpSpPr>
          <p:cNvPr id="14" name="Group 14"/>
          <p:cNvGrpSpPr/>
          <p:nvPr/>
        </p:nvGrpSpPr>
        <p:grpSpPr>
          <a:xfrm>
            <a:off x="6621996" y="6183252"/>
            <a:ext cx="4931286" cy="2834476"/>
            <a:chOff x="0" y="0"/>
            <a:chExt cx="14749856" cy="8478135"/>
          </a:xfrm>
        </p:grpSpPr>
        <p:sp>
          <p:nvSpPr>
            <p:cNvPr id="15" name="Freeform 15"/>
            <p:cNvSpPr/>
            <p:nvPr/>
          </p:nvSpPr>
          <p:spPr>
            <a:xfrm>
              <a:off x="0" y="0"/>
              <a:ext cx="14749856" cy="8478135"/>
            </a:xfrm>
            <a:custGeom>
              <a:avLst/>
              <a:gdLst/>
              <a:ahLst/>
              <a:cxnLst/>
              <a:rect l="l" t="t" r="r" b="b"/>
              <a:pathLst>
                <a:path w="14749856" h="8478135">
                  <a:moveTo>
                    <a:pt x="14445056" y="0"/>
                  </a:moveTo>
                  <a:lnTo>
                    <a:pt x="304800" y="0"/>
                  </a:lnTo>
                  <a:cubicBezTo>
                    <a:pt x="135890" y="0"/>
                    <a:pt x="0" y="135890"/>
                    <a:pt x="0" y="304800"/>
                  </a:cubicBezTo>
                  <a:lnTo>
                    <a:pt x="0" y="8173335"/>
                  </a:lnTo>
                  <a:cubicBezTo>
                    <a:pt x="0" y="8342245"/>
                    <a:pt x="135890" y="8478135"/>
                    <a:pt x="304800" y="8478135"/>
                  </a:cubicBezTo>
                  <a:lnTo>
                    <a:pt x="14445056" y="8478135"/>
                  </a:lnTo>
                  <a:cubicBezTo>
                    <a:pt x="14613965" y="8478135"/>
                    <a:pt x="14749856" y="8342245"/>
                    <a:pt x="14749856" y="8173335"/>
                  </a:cubicBezTo>
                  <a:lnTo>
                    <a:pt x="14749856" y="304800"/>
                  </a:lnTo>
                  <a:cubicBezTo>
                    <a:pt x="14749856" y="135890"/>
                    <a:pt x="14613965" y="0"/>
                    <a:pt x="14445056" y="0"/>
                  </a:cubicBezTo>
                  <a:close/>
                </a:path>
              </a:pathLst>
            </a:custGeom>
            <a:solidFill>
              <a:srgbClr val="F1D1C7"/>
            </a:solidFill>
          </p:spPr>
        </p:sp>
      </p:grpSp>
      <p:grpSp>
        <p:nvGrpSpPr>
          <p:cNvPr id="16" name="Group 16"/>
          <p:cNvGrpSpPr/>
          <p:nvPr/>
        </p:nvGrpSpPr>
        <p:grpSpPr>
          <a:xfrm>
            <a:off x="12328014" y="6183252"/>
            <a:ext cx="4931286" cy="2834476"/>
            <a:chOff x="0" y="0"/>
            <a:chExt cx="15394543" cy="8848698"/>
          </a:xfrm>
        </p:grpSpPr>
        <p:sp>
          <p:nvSpPr>
            <p:cNvPr id="17" name="Freeform 17"/>
            <p:cNvSpPr/>
            <p:nvPr/>
          </p:nvSpPr>
          <p:spPr>
            <a:xfrm>
              <a:off x="0" y="0"/>
              <a:ext cx="15394543" cy="8848698"/>
            </a:xfrm>
            <a:custGeom>
              <a:avLst/>
              <a:gdLst/>
              <a:ahLst/>
              <a:cxnLst/>
              <a:rect l="l" t="t" r="r" b="b"/>
              <a:pathLst>
                <a:path w="15394543" h="8848698">
                  <a:moveTo>
                    <a:pt x="15089743" y="0"/>
                  </a:moveTo>
                  <a:lnTo>
                    <a:pt x="304800" y="0"/>
                  </a:lnTo>
                  <a:cubicBezTo>
                    <a:pt x="135890" y="0"/>
                    <a:pt x="0" y="135890"/>
                    <a:pt x="0" y="304800"/>
                  </a:cubicBezTo>
                  <a:lnTo>
                    <a:pt x="0" y="8543898"/>
                  </a:lnTo>
                  <a:cubicBezTo>
                    <a:pt x="0" y="8712808"/>
                    <a:pt x="135890" y="8848698"/>
                    <a:pt x="304800" y="8848698"/>
                  </a:cubicBezTo>
                  <a:lnTo>
                    <a:pt x="15089743" y="8848698"/>
                  </a:lnTo>
                  <a:cubicBezTo>
                    <a:pt x="15258653" y="8848698"/>
                    <a:pt x="15394543" y="8712808"/>
                    <a:pt x="15394543" y="8543898"/>
                  </a:cubicBezTo>
                  <a:lnTo>
                    <a:pt x="15394543" y="304800"/>
                  </a:lnTo>
                  <a:cubicBezTo>
                    <a:pt x="15394543" y="135890"/>
                    <a:pt x="15258653" y="0"/>
                    <a:pt x="15089743" y="0"/>
                  </a:cubicBezTo>
                  <a:close/>
                </a:path>
              </a:pathLst>
            </a:custGeom>
            <a:solidFill>
              <a:srgbClr val="F1D1C7"/>
            </a:solidFill>
          </p:spPr>
        </p:sp>
      </p:grpSp>
      <p:sp>
        <p:nvSpPr>
          <p:cNvPr id="18" name="TextBox 18"/>
          <p:cNvSpPr txBox="1"/>
          <p:nvPr/>
        </p:nvSpPr>
        <p:spPr>
          <a:xfrm>
            <a:off x="1260405" y="3411507"/>
            <a:ext cx="4590066" cy="1384300"/>
          </a:xfrm>
          <a:prstGeom prst="rect">
            <a:avLst/>
          </a:prstGeom>
        </p:spPr>
        <p:txBody>
          <a:bodyPr lIns="0" tIns="0" rIns="0" bIns="0" rtlCol="0" anchor="t">
            <a:spAutoFit/>
          </a:bodyPr>
          <a:lstStyle/>
          <a:p>
            <a:pPr algn="ctr">
              <a:lnSpc>
                <a:spcPts val="5599"/>
              </a:lnSpc>
              <a:spcBef>
                <a:spcPct val="0"/>
              </a:spcBef>
            </a:pPr>
            <a:r>
              <a:rPr lang="en-US" sz="3999">
                <a:solidFill>
                  <a:srgbClr val="301906"/>
                </a:solidFill>
                <a:latin typeface="Roboto Condensed"/>
              </a:rPr>
              <a:t>Đọc nhan đề, </a:t>
            </a:r>
          </a:p>
          <a:p>
            <a:pPr algn="ctr">
              <a:lnSpc>
                <a:spcPts val="5599"/>
              </a:lnSpc>
              <a:spcBef>
                <a:spcPct val="0"/>
              </a:spcBef>
            </a:pPr>
            <a:r>
              <a:rPr lang="en-US" sz="3999">
                <a:solidFill>
                  <a:srgbClr val="301906"/>
                </a:solidFill>
                <a:latin typeface="Roboto Condensed"/>
              </a:rPr>
              <a:t>sa pô, lướt các đề mục </a:t>
            </a:r>
          </a:p>
        </p:txBody>
      </p:sp>
      <p:sp>
        <p:nvSpPr>
          <p:cNvPr id="19" name="TextBox 19"/>
          <p:cNvSpPr txBox="1"/>
          <p:nvPr/>
        </p:nvSpPr>
        <p:spPr>
          <a:xfrm>
            <a:off x="6792606" y="3360707"/>
            <a:ext cx="4590066" cy="2794000"/>
          </a:xfrm>
          <a:prstGeom prst="rect">
            <a:avLst/>
          </a:prstGeom>
        </p:spPr>
        <p:txBody>
          <a:bodyPr lIns="0" tIns="0" rIns="0" bIns="0" rtlCol="0" anchor="t">
            <a:spAutoFit/>
          </a:bodyPr>
          <a:lstStyle/>
          <a:p>
            <a:pPr algn="ctr">
              <a:lnSpc>
                <a:spcPts val="5599"/>
              </a:lnSpc>
            </a:pPr>
            <a:r>
              <a:rPr lang="en-US" sz="3999">
                <a:solidFill>
                  <a:srgbClr val="301906"/>
                </a:solidFill>
                <a:latin typeface="Roboto Condensed"/>
              </a:rPr>
              <a:t>Tìm hiểu thông tin trong từng phần </a:t>
            </a:r>
          </a:p>
          <a:p>
            <a:pPr algn="ctr">
              <a:lnSpc>
                <a:spcPts val="5599"/>
              </a:lnSpc>
            </a:pPr>
            <a:r>
              <a:rPr lang="en-US" sz="3999">
                <a:solidFill>
                  <a:srgbClr val="301906"/>
                </a:solidFill>
                <a:latin typeface="Roboto Condensed"/>
              </a:rPr>
              <a:t>văn bản</a:t>
            </a:r>
          </a:p>
          <a:p>
            <a:pPr algn="ctr">
              <a:lnSpc>
                <a:spcPts val="5599"/>
              </a:lnSpc>
              <a:spcBef>
                <a:spcPct val="0"/>
              </a:spcBef>
            </a:pPr>
            <a:endParaRPr lang="en-US" sz="3999">
              <a:solidFill>
                <a:srgbClr val="301906"/>
              </a:solidFill>
              <a:latin typeface="Roboto Condensed"/>
            </a:endParaRPr>
          </a:p>
        </p:txBody>
      </p:sp>
      <p:sp>
        <p:nvSpPr>
          <p:cNvPr id="20" name="TextBox 20"/>
          <p:cNvSpPr txBox="1"/>
          <p:nvPr/>
        </p:nvSpPr>
        <p:spPr>
          <a:xfrm>
            <a:off x="12448632" y="3360707"/>
            <a:ext cx="4590066" cy="2794000"/>
          </a:xfrm>
          <a:prstGeom prst="rect">
            <a:avLst/>
          </a:prstGeom>
        </p:spPr>
        <p:txBody>
          <a:bodyPr lIns="0" tIns="0" rIns="0" bIns="0" rtlCol="0" anchor="t">
            <a:spAutoFit/>
          </a:bodyPr>
          <a:lstStyle/>
          <a:p>
            <a:pPr algn="ctr">
              <a:lnSpc>
                <a:spcPts val="5599"/>
              </a:lnSpc>
            </a:pPr>
            <a:r>
              <a:rPr lang="en-US" sz="3999">
                <a:solidFill>
                  <a:srgbClr val="301906"/>
                </a:solidFill>
                <a:latin typeface="Roboto Condensed"/>
              </a:rPr>
              <a:t>Nhận diện cách triển khai thông tin trong văn bản </a:t>
            </a:r>
          </a:p>
          <a:p>
            <a:pPr algn="ctr">
              <a:lnSpc>
                <a:spcPts val="5599"/>
              </a:lnSpc>
              <a:spcBef>
                <a:spcPct val="0"/>
              </a:spcBef>
            </a:pPr>
            <a:endParaRPr lang="en-US" sz="3999">
              <a:solidFill>
                <a:srgbClr val="301906"/>
              </a:solidFill>
              <a:latin typeface="Roboto Condensed"/>
            </a:endParaRPr>
          </a:p>
        </p:txBody>
      </p:sp>
      <p:sp>
        <p:nvSpPr>
          <p:cNvPr id="21" name="TextBox 21"/>
          <p:cNvSpPr txBox="1"/>
          <p:nvPr/>
        </p:nvSpPr>
        <p:spPr>
          <a:xfrm>
            <a:off x="1395115" y="6670523"/>
            <a:ext cx="4590066" cy="2089150"/>
          </a:xfrm>
          <a:prstGeom prst="rect">
            <a:avLst/>
          </a:prstGeom>
        </p:spPr>
        <p:txBody>
          <a:bodyPr lIns="0" tIns="0" rIns="0" bIns="0" rtlCol="0" anchor="t">
            <a:spAutoFit/>
          </a:bodyPr>
          <a:lstStyle/>
          <a:p>
            <a:pPr algn="ctr">
              <a:lnSpc>
                <a:spcPts val="5599"/>
              </a:lnSpc>
            </a:pPr>
            <a:r>
              <a:rPr lang="en-US" sz="3999">
                <a:solidFill>
                  <a:srgbClr val="301906"/>
                </a:solidFill>
                <a:latin typeface="Roboto Condensed"/>
              </a:rPr>
              <a:t>Chú ý các từ ngữ </a:t>
            </a:r>
          </a:p>
          <a:p>
            <a:pPr algn="ctr">
              <a:lnSpc>
                <a:spcPts val="5599"/>
              </a:lnSpc>
            </a:pPr>
            <a:r>
              <a:rPr lang="en-US" sz="3999">
                <a:solidFill>
                  <a:srgbClr val="301906"/>
                </a:solidFill>
                <a:latin typeface="Roboto Condensed"/>
              </a:rPr>
              <a:t>giàu ý nghĩa</a:t>
            </a:r>
          </a:p>
          <a:p>
            <a:pPr algn="ctr">
              <a:lnSpc>
                <a:spcPts val="5599"/>
              </a:lnSpc>
              <a:spcBef>
                <a:spcPct val="0"/>
              </a:spcBef>
            </a:pPr>
            <a:endParaRPr lang="en-US" sz="3999">
              <a:solidFill>
                <a:srgbClr val="301906"/>
              </a:solidFill>
              <a:latin typeface="Roboto Condensed"/>
            </a:endParaRPr>
          </a:p>
        </p:txBody>
      </p:sp>
      <p:sp>
        <p:nvSpPr>
          <p:cNvPr id="22" name="TextBox 22"/>
          <p:cNvSpPr txBox="1"/>
          <p:nvPr/>
        </p:nvSpPr>
        <p:spPr>
          <a:xfrm>
            <a:off x="6848967" y="6670523"/>
            <a:ext cx="4590066" cy="2089150"/>
          </a:xfrm>
          <a:prstGeom prst="rect">
            <a:avLst/>
          </a:prstGeom>
        </p:spPr>
        <p:txBody>
          <a:bodyPr lIns="0" tIns="0" rIns="0" bIns="0" rtlCol="0" anchor="t">
            <a:spAutoFit/>
          </a:bodyPr>
          <a:lstStyle/>
          <a:p>
            <a:pPr algn="ctr">
              <a:lnSpc>
                <a:spcPts val="5599"/>
              </a:lnSpc>
            </a:pPr>
            <a:r>
              <a:rPr lang="en-US" sz="3999">
                <a:solidFill>
                  <a:srgbClr val="301906"/>
                </a:solidFill>
                <a:latin typeface="Roboto Condensed"/>
              </a:rPr>
              <a:t>Quan sát các phương tiện phi ngôn ngữ</a:t>
            </a:r>
          </a:p>
          <a:p>
            <a:pPr algn="ctr">
              <a:lnSpc>
                <a:spcPts val="5599"/>
              </a:lnSpc>
              <a:spcBef>
                <a:spcPct val="0"/>
              </a:spcBef>
            </a:pPr>
            <a:endParaRPr lang="en-US" sz="3999">
              <a:solidFill>
                <a:srgbClr val="301906"/>
              </a:solidFill>
              <a:latin typeface="Roboto Condensed"/>
            </a:endParaRPr>
          </a:p>
        </p:txBody>
      </p:sp>
      <p:sp>
        <p:nvSpPr>
          <p:cNvPr id="23" name="TextBox 23"/>
          <p:cNvSpPr txBox="1"/>
          <p:nvPr/>
        </p:nvSpPr>
        <p:spPr>
          <a:xfrm>
            <a:off x="12420057" y="6670523"/>
            <a:ext cx="4590066" cy="2089150"/>
          </a:xfrm>
          <a:prstGeom prst="rect">
            <a:avLst/>
          </a:prstGeom>
        </p:spPr>
        <p:txBody>
          <a:bodyPr lIns="0" tIns="0" rIns="0" bIns="0" rtlCol="0" anchor="t">
            <a:spAutoFit/>
          </a:bodyPr>
          <a:lstStyle/>
          <a:p>
            <a:pPr algn="ctr">
              <a:lnSpc>
                <a:spcPts val="5599"/>
              </a:lnSpc>
            </a:pPr>
            <a:r>
              <a:rPr lang="en-US" sz="3999">
                <a:solidFill>
                  <a:srgbClr val="301906"/>
                </a:solidFill>
                <a:latin typeface="Roboto Condensed"/>
              </a:rPr>
              <a:t>Kết nối với thực tế, hiểu biết của bản thân </a:t>
            </a:r>
          </a:p>
          <a:p>
            <a:pPr algn="ctr">
              <a:lnSpc>
                <a:spcPts val="5599"/>
              </a:lnSpc>
              <a:spcBef>
                <a:spcPct val="0"/>
              </a:spcBef>
            </a:pPr>
            <a:endParaRPr lang="en-US" sz="3999">
              <a:solidFill>
                <a:srgbClr val="301906"/>
              </a:solidFill>
              <a:latin typeface="Roboto Condens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inVertical)">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barn(inVertical)">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arn(inVertical)">
                                      <p:cBhvr>
                                        <p:cTn id="46" dur="500"/>
                                        <p:tgtEl>
                                          <p:spTgt spid="14"/>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arn(inVertical)">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arn(inVertical)">
                                      <p:cBhvr>
                                        <p:cTn id="54" dur="500"/>
                                        <p:tgtEl>
                                          <p:spTgt spid="16"/>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arn(inVertical)">
                                      <p:cBhvr>
                                        <p:cTn id="5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19" grpId="0"/>
      <p:bldP spid="20" grpId="0"/>
      <p:bldP spid="21"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549130">
            <a:off x="-2161566" y="7848782"/>
            <a:ext cx="6380533" cy="4176349"/>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368775">
            <a:off x="-3234765" y="-2596745"/>
            <a:ext cx="5248259" cy="569559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097886">
            <a:off x="15321180" y="8691229"/>
            <a:ext cx="5162115" cy="430365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616218" y="3738714"/>
            <a:ext cx="1439448" cy="1232691"/>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5670108" y="4971405"/>
            <a:ext cx="1589192" cy="1360926"/>
          </a:xfrm>
          <a:prstGeom prst="rect">
            <a:avLst/>
          </a:prstGeom>
        </p:spPr>
      </p:pic>
      <p:sp>
        <p:nvSpPr>
          <p:cNvPr id="7" name="TextBox 7"/>
          <p:cNvSpPr txBox="1"/>
          <p:nvPr/>
        </p:nvSpPr>
        <p:spPr>
          <a:xfrm>
            <a:off x="5109814" y="1452835"/>
            <a:ext cx="9291986" cy="1009650"/>
          </a:xfrm>
          <a:prstGeom prst="rect">
            <a:avLst/>
          </a:prstGeom>
        </p:spPr>
        <p:txBody>
          <a:bodyPr wrap="square" lIns="0" tIns="0" rIns="0" bIns="0" rtlCol="0" anchor="t">
            <a:spAutoFit/>
          </a:bodyPr>
          <a:lstStyle/>
          <a:p>
            <a:pPr algn="ctr">
              <a:lnSpc>
                <a:spcPts val="7800"/>
              </a:lnSpc>
              <a:spcBef>
                <a:spcPct val="0"/>
              </a:spcBef>
            </a:pPr>
            <a:r>
              <a:rPr lang="en-US" sz="6500" dirty="0">
                <a:solidFill>
                  <a:srgbClr val="A5593C"/>
                </a:solidFill>
                <a:latin typeface="#9Slide07 SVNUT Triumph Press"/>
              </a:rPr>
              <a:t>3. Tri </a:t>
            </a:r>
            <a:r>
              <a:rPr lang="en-US" sz="6500" dirty="0" err="1">
                <a:solidFill>
                  <a:srgbClr val="A5593C"/>
                </a:solidFill>
                <a:latin typeface="#9Slide07 SVNUT Triumph Press"/>
              </a:rPr>
              <a:t>thức</a:t>
            </a:r>
            <a:r>
              <a:rPr lang="en-US" sz="6500" dirty="0">
                <a:solidFill>
                  <a:srgbClr val="A5593C"/>
                </a:solidFill>
                <a:latin typeface="#9Slide07 SVNUT Triumph Press"/>
              </a:rPr>
              <a:t> </a:t>
            </a:r>
            <a:r>
              <a:rPr lang="en-US" sz="6500" dirty="0" err="1">
                <a:solidFill>
                  <a:srgbClr val="A5593C"/>
                </a:solidFill>
                <a:latin typeface="#9Slide07 SVNUT Triumph Press"/>
              </a:rPr>
              <a:t>Tiếng</a:t>
            </a:r>
            <a:r>
              <a:rPr lang="en-US" sz="6500" dirty="0">
                <a:solidFill>
                  <a:srgbClr val="A5593C"/>
                </a:solidFill>
                <a:latin typeface="#9Slide07 SVNUT Triumph Press"/>
              </a:rPr>
              <a:t> </a:t>
            </a:r>
            <a:r>
              <a:rPr lang="en-US" sz="6500" dirty="0" err="1">
                <a:solidFill>
                  <a:srgbClr val="A5593C"/>
                </a:solidFill>
                <a:latin typeface="#9Slide07 SVNUT Triumph Press"/>
              </a:rPr>
              <a:t>Việt</a:t>
            </a:r>
            <a:endParaRPr lang="en-US" sz="6500" dirty="0">
              <a:solidFill>
                <a:srgbClr val="A5593C"/>
              </a:solidFill>
              <a:latin typeface="#9Slide07 SVNUT Triumph Press"/>
            </a:endParaRPr>
          </a:p>
        </p:txBody>
      </p:sp>
      <p:grpSp>
        <p:nvGrpSpPr>
          <p:cNvPr id="8" name="Group 8"/>
          <p:cNvGrpSpPr/>
          <p:nvPr/>
        </p:nvGrpSpPr>
        <p:grpSpPr>
          <a:xfrm>
            <a:off x="1264321" y="3738714"/>
            <a:ext cx="10228461" cy="2593617"/>
            <a:chOff x="0" y="0"/>
            <a:chExt cx="19302389" cy="4894481"/>
          </a:xfrm>
        </p:grpSpPr>
        <p:sp>
          <p:nvSpPr>
            <p:cNvPr id="9" name="Freeform 9"/>
            <p:cNvSpPr/>
            <p:nvPr/>
          </p:nvSpPr>
          <p:spPr>
            <a:xfrm>
              <a:off x="0" y="0"/>
              <a:ext cx="19302389" cy="4894481"/>
            </a:xfrm>
            <a:custGeom>
              <a:avLst/>
              <a:gdLst/>
              <a:ahLst/>
              <a:cxnLst/>
              <a:rect l="l" t="t" r="r" b="b"/>
              <a:pathLst>
                <a:path w="19302389" h="4894481">
                  <a:moveTo>
                    <a:pt x="18997589" y="0"/>
                  </a:moveTo>
                  <a:lnTo>
                    <a:pt x="304800" y="0"/>
                  </a:lnTo>
                  <a:cubicBezTo>
                    <a:pt x="135890" y="0"/>
                    <a:pt x="0" y="135890"/>
                    <a:pt x="0" y="304800"/>
                  </a:cubicBezTo>
                  <a:lnTo>
                    <a:pt x="0" y="4589681"/>
                  </a:lnTo>
                  <a:cubicBezTo>
                    <a:pt x="0" y="4758591"/>
                    <a:pt x="135890" y="4894481"/>
                    <a:pt x="304800" y="4894481"/>
                  </a:cubicBezTo>
                  <a:lnTo>
                    <a:pt x="18997589" y="4894481"/>
                  </a:lnTo>
                  <a:cubicBezTo>
                    <a:pt x="19166500" y="4894481"/>
                    <a:pt x="19302389" y="4758591"/>
                    <a:pt x="19302389" y="4589681"/>
                  </a:cubicBezTo>
                  <a:lnTo>
                    <a:pt x="19302389" y="304800"/>
                  </a:lnTo>
                  <a:cubicBezTo>
                    <a:pt x="19302389" y="135890"/>
                    <a:pt x="19166500" y="0"/>
                    <a:pt x="18997589" y="0"/>
                  </a:cubicBezTo>
                  <a:close/>
                </a:path>
              </a:pathLst>
            </a:custGeom>
            <a:solidFill>
              <a:srgbClr val="FFFFFF"/>
            </a:solidFill>
          </p:spPr>
        </p:sp>
      </p:grpSp>
      <p:sp>
        <p:nvSpPr>
          <p:cNvPr id="10" name="TextBox 10"/>
          <p:cNvSpPr txBox="1"/>
          <p:nvPr/>
        </p:nvSpPr>
        <p:spPr>
          <a:xfrm>
            <a:off x="1582062" y="4083675"/>
            <a:ext cx="9592980" cy="1735456"/>
          </a:xfrm>
          <a:prstGeom prst="rect">
            <a:avLst/>
          </a:prstGeom>
        </p:spPr>
        <p:txBody>
          <a:bodyPr lIns="0" tIns="0" rIns="0" bIns="0" rtlCol="0" anchor="t">
            <a:spAutoFit/>
          </a:bodyPr>
          <a:lstStyle/>
          <a:p>
            <a:pPr algn="ctr">
              <a:lnSpc>
                <a:spcPts val="7049"/>
              </a:lnSpc>
            </a:pPr>
            <a:r>
              <a:rPr lang="en-US" sz="4699" dirty="0" err="1">
                <a:solidFill>
                  <a:srgbClr val="A5593C"/>
                </a:solidFill>
                <a:latin typeface="Roboto Condensed"/>
              </a:rPr>
              <a:t>Dấu</a:t>
            </a:r>
            <a:r>
              <a:rPr lang="en-US" sz="4699" dirty="0">
                <a:solidFill>
                  <a:srgbClr val="A5593C"/>
                </a:solidFill>
                <a:latin typeface="Roboto Condensed"/>
              </a:rPr>
              <a:t> </a:t>
            </a:r>
            <a:r>
              <a:rPr lang="en-US" sz="4699" dirty="0" err="1">
                <a:solidFill>
                  <a:srgbClr val="A5593C"/>
                </a:solidFill>
                <a:latin typeface="Roboto Condensed"/>
              </a:rPr>
              <a:t>ngoặc</a:t>
            </a:r>
            <a:r>
              <a:rPr lang="en-US" sz="4699" dirty="0">
                <a:solidFill>
                  <a:srgbClr val="A5593C"/>
                </a:solidFill>
                <a:latin typeface="Roboto Condensed"/>
              </a:rPr>
              <a:t> </a:t>
            </a:r>
            <a:r>
              <a:rPr lang="en-US" sz="4699" dirty="0" err="1">
                <a:solidFill>
                  <a:srgbClr val="A5593C"/>
                </a:solidFill>
                <a:latin typeface="Roboto Condensed"/>
              </a:rPr>
              <a:t>kép</a:t>
            </a:r>
            <a:r>
              <a:rPr lang="en-US" sz="4699" dirty="0">
                <a:solidFill>
                  <a:srgbClr val="A5593C"/>
                </a:solidFill>
                <a:latin typeface="Roboto Condensed"/>
              </a:rPr>
              <a:t>: </a:t>
            </a:r>
            <a:r>
              <a:rPr lang="en-US" sz="4699" dirty="0" err="1">
                <a:solidFill>
                  <a:srgbClr val="A5593C"/>
                </a:solidFill>
                <a:latin typeface="Roboto Condensed"/>
              </a:rPr>
              <a:t>dùng</a:t>
            </a:r>
            <a:r>
              <a:rPr lang="en-US" sz="4699" dirty="0">
                <a:solidFill>
                  <a:srgbClr val="A5593C"/>
                </a:solidFill>
                <a:latin typeface="Roboto Condensed"/>
              </a:rPr>
              <a:t> </a:t>
            </a:r>
            <a:r>
              <a:rPr lang="en-US" sz="4699" dirty="0" err="1">
                <a:solidFill>
                  <a:srgbClr val="A5593C"/>
                </a:solidFill>
                <a:latin typeface="Roboto Condensed"/>
              </a:rPr>
              <a:t>để</a:t>
            </a:r>
            <a:r>
              <a:rPr lang="en-US" sz="4699" dirty="0">
                <a:solidFill>
                  <a:srgbClr val="A5593C"/>
                </a:solidFill>
                <a:latin typeface="Roboto Condensed"/>
              </a:rPr>
              <a:t> </a:t>
            </a:r>
            <a:r>
              <a:rPr lang="en-US" sz="4699" dirty="0" err="1">
                <a:solidFill>
                  <a:srgbClr val="A5593C"/>
                </a:solidFill>
                <a:latin typeface="Roboto Condensed"/>
              </a:rPr>
              <a:t>đánh</a:t>
            </a:r>
            <a:r>
              <a:rPr lang="en-US" sz="4699" dirty="0">
                <a:solidFill>
                  <a:srgbClr val="A5593C"/>
                </a:solidFill>
                <a:latin typeface="Roboto Condensed"/>
              </a:rPr>
              <a:t> </a:t>
            </a:r>
            <a:r>
              <a:rPr lang="en-US" sz="4699" dirty="0" err="1">
                <a:solidFill>
                  <a:srgbClr val="A5593C"/>
                </a:solidFill>
                <a:latin typeface="Roboto Condensed"/>
              </a:rPr>
              <a:t>dấu</a:t>
            </a:r>
            <a:r>
              <a:rPr lang="en-US" sz="4699" dirty="0">
                <a:solidFill>
                  <a:srgbClr val="A5593C"/>
                </a:solidFill>
                <a:latin typeface="Roboto Condensed"/>
              </a:rPr>
              <a:t> </a:t>
            </a:r>
            <a:r>
              <a:rPr lang="en-US" sz="4699" dirty="0" err="1">
                <a:solidFill>
                  <a:srgbClr val="A5593C"/>
                </a:solidFill>
                <a:latin typeface="Roboto Condensed"/>
              </a:rPr>
              <a:t>từ</a:t>
            </a:r>
            <a:r>
              <a:rPr lang="en-US" sz="4699" dirty="0">
                <a:solidFill>
                  <a:srgbClr val="A5593C"/>
                </a:solidFill>
                <a:latin typeface="Roboto Condensed"/>
              </a:rPr>
              <a:t> </a:t>
            </a:r>
            <a:r>
              <a:rPr lang="en-US" sz="4699" dirty="0" err="1">
                <a:solidFill>
                  <a:srgbClr val="A5593C"/>
                </a:solidFill>
                <a:latin typeface="Roboto Condensed"/>
              </a:rPr>
              <a:t>ngữ</a:t>
            </a:r>
            <a:r>
              <a:rPr lang="en-US" sz="4699" dirty="0">
                <a:solidFill>
                  <a:srgbClr val="A5593C"/>
                </a:solidFill>
                <a:latin typeface="Roboto Condensed"/>
              </a:rPr>
              <a:t> </a:t>
            </a:r>
            <a:r>
              <a:rPr lang="en-US" sz="4699" dirty="0" err="1">
                <a:solidFill>
                  <a:srgbClr val="A5593C"/>
                </a:solidFill>
                <a:latin typeface="Roboto Condensed"/>
              </a:rPr>
              <a:t>được</a:t>
            </a:r>
            <a:r>
              <a:rPr lang="en-US" sz="4699" dirty="0">
                <a:solidFill>
                  <a:srgbClr val="A5593C"/>
                </a:solidFill>
                <a:latin typeface="Roboto Condensed"/>
              </a:rPr>
              <a:t> </a:t>
            </a:r>
            <a:r>
              <a:rPr lang="en-US" sz="4699" dirty="0" err="1">
                <a:solidFill>
                  <a:srgbClr val="A5593C"/>
                </a:solidFill>
                <a:latin typeface="Roboto Condensed"/>
              </a:rPr>
              <a:t>hiểu</a:t>
            </a:r>
            <a:r>
              <a:rPr lang="en-US" sz="4699" dirty="0">
                <a:solidFill>
                  <a:srgbClr val="A5593C"/>
                </a:solidFill>
                <a:latin typeface="Roboto Condensed"/>
              </a:rPr>
              <a:t> </a:t>
            </a:r>
            <a:r>
              <a:rPr lang="en-US" sz="4699" dirty="0" err="1">
                <a:solidFill>
                  <a:srgbClr val="A5593C"/>
                </a:solidFill>
                <a:latin typeface="Roboto Condensed"/>
              </a:rPr>
              <a:t>theo</a:t>
            </a:r>
            <a:r>
              <a:rPr lang="en-US" sz="4699" dirty="0">
                <a:solidFill>
                  <a:srgbClr val="A5593C"/>
                </a:solidFill>
                <a:latin typeface="Roboto Condensed"/>
              </a:rPr>
              <a:t> </a:t>
            </a:r>
            <a:r>
              <a:rPr lang="en-US" sz="4699" dirty="0" err="1">
                <a:solidFill>
                  <a:srgbClr val="A5593C"/>
                </a:solidFill>
                <a:latin typeface="Roboto Condensed"/>
              </a:rPr>
              <a:t>nghĩa</a:t>
            </a:r>
            <a:r>
              <a:rPr lang="en-US" sz="4699" dirty="0">
                <a:solidFill>
                  <a:srgbClr val="A5593C"/>
                </a:solidFill>
                <a:latin typeface="Roboto Condensed"/>
              </a:rPr>
              <a:t> </a:t>
            </a:r>
            <a:r>
              <a:rPr lang="en-US" sz="4699" dirty="0" err="1">
                <a:solidFill>
                  <a:srgbClr val="A5593C"/>
                </a:solidFill>
                <a:latin typeface="Roboto Condensed"/>
              </a:rPr>
              <a:t>đặc</a:t>
            </a:r>
            <a:r>
              <a:rPr lang="en-US" sz="4699" dirty="0">
                <a:solidFill>
                  <a:srgbClr val="A5593C"/>
                </a:solidFill>
                <a:latin typeface="Roboto Condensed"/>
              </a:rPr>
              <a:t> </a:t>
            </a:r>
            <a:r>
              <a:rPr lang="en-US" sz="4699" dirty="0" err="1">
                <a:solidFill>
                  <a:srgbClr val="A5593C"/>
                </a:solidFill>
                <a:latin typeface="Roboto Condensed"/>
              </a:rPr>
              <a:t>biệt</a:t>
            </a:r>
            <a:endParaRPr lang="en-US" sz="4699" dirty="0">
              <a:solidFill>
                <a:srgbClr val="A5593C"/>
              </a:solidFill>
              <a:latin typeface="Roboto Condensed"/>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549130">
            <a:off x="-2161566" y="7848782"/>
            <a:ext cx="6380533" cy="4176349"/>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368775">
            <a:off x="-3234765" y="-2596745"/>
            <a:ext cx="5248259" cy="569559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097886">
            <a:off x="15104701" y="7785131"/>
            <a:ext cx="5162115" cy="4303651"/>
          </a:xfrm>
          <a:prstGeom prst="rect">
            <a:avLst/>
          </a:prstGeom>
        </p:spPr>
      </p:pic>
      <p:grpSp>
        <p:nvGrpSpPr>
          <p:cNvPr id="5" name="Group 5"/>
          <p:cNvGrpSpPr/>
          <p:nvPr/>
        </p:nvGrpSpPr>
        <p:grpSpPr>
          <a:xfrm>
            <a:off x="381468" y="4505431"/>
            <a:ext cx="5886686" cy="2189854"/>
            <a:chOff x="0" y="0"/>
            <a:chExt cx="13157166" cy="4894481"/>
          </a:xfrm>
        </p:grpSpPr>
        <p:sp>
          <p:nvSpPr>
            <p:cNvPr id="6" name="Freeform 6"/>
            <p:cNvSpPr/>
            <p:nvPr/>
          </p:nvSpPr>
          <p:spPr>
            <a:xfrm>
              <a:off x="0" y="0"/>
              <a:ext cx="13157166" cy="4894481"/>
            </a:xfrm>
            <a:custGeom>
              <a:avLst/>
              <a:gdLst/>
              <a:ahLst/>
              <a:cxnLst/>
              <a:rect l="l" t="t" r="r" b="b"/>
              <a:pathLst>
                <a:path w="13157166" h="4894481">
                  <a:moveTo>
                    <a:pt x="12852367" y="0"/>
                  </a:moveTo>
                  <a:lnTo>
                    <a:pt x="304800" y="0"/>
                  </a:lnTo>
                  <a:cubicBezTo>
                    <a:pt x="135890" y="0"/>
                    <a:pt x="0" y="135890"/>
                    <a:pt x="0" y="304800"/>
                  </a:cubicBezTo>
                  <a:lnTo>
                    <a:pt x="0" y="4589681"/>
                  </a:lnTo>
                  <a:cubicBezTo>
                    <a:pt x="0" y="4758591"/>
                    <a:pt x="135890" y="4894481"/>
                    <a:pt x="304800" y="4894481"/>
                  </a:cubicBezTo>
                  <a:lnTo>
                    <a:pt x="12852367" y="4894481"/>
                  </a:lnTo>
                  <a:cubicBezTo>
                    <a:pt x="13021277" y="4894481"/>
                    <a:pt x="13157166" y="4758591"/>
                    <a:pt x="13157166" y="4589681"/>
                  </a:cubicBezTo>
                  <a:lnTo>
                    <a:pt x="13157166" y="304800"/>
                  </a:lnTo>
                  <a:cubicBezTo>
                    <a:pt x="13157166" y="135890"/>
                    <a:pt x="13021277" y="0"/>
                    <a:pt x="12852367" y="0"/>
                  </a:cubicBezTo>
                  <a:close/>
                </a:path>
              </a:pathLst>
            </a:custGeom>
            <a:solidFill>
              <a:srgbClr val="FFFFFF"/>
            </a:solidFill>
          </p:spPr>
        </p:sp>
      </p:grpSp>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405725">
            <a:off x="6449225" y="4601883"/>
            <a:ext cx="1769510" cy="535277"/>
          </a:xfrm>
          <a:prstGeom prst="rect">
            <a:avLst/>
          </a:prstGeom>
        </p:spPr>
      </p:pic>
      <p:sp>
        <p:nvSpPr>
          <p:cNvPr id="8" name="TextBox 8"/>
          <p:cNvSpPr txBox="1"/>
          <p:nvPr/>
        </p:nvSpPr>
        <p:spPr>
          <a:xfrm>
            <a:off x="2574652" y="1442609"/>
            <a:ext cx="9312547" cy="1009650"/>
          </a:xfrm>
          <a:prstGeom prst="rect">
            <a:avLst/>
          </a:prstGeom>
        </p:spPr>
        <p:txBody>
          <a:bodyPr wrap="square" lIns="0" tIns="0" rIns="0" bIns="0" rtlCol="0" anchor="t">
            <a:spAutoFit/>
          </a:bodyPr>
          <a:lstStyle/>
          <a:p>
            <a:pPr algn="ctr">
              <a:lnSpc>
                <a:spcPts val="7800"/>
              </a:lnSpc>
              <a:spcBef>
                <a:spcPct val="0"/>
              </a:spcBef>
            </a:pPr>
            <a:r>
              <a:rPr lang="en-US" sz="6500" dirty="0">
                <a:solidFill>
                  <a:srgbClr val="A5593C"/>
                </a:solidFill>
                <a:latin typeface="#9Slide07 SVNUT Triumph Press"/>
              </a:rPr>
              <a:t>3. Tri </a:t>
            </a:r>
            <a:r>
              <a:rPr lang="en-US" sz="6500" dirty="0" err="1">
                <a:solidFill>
                  <a:srgbClr val="A5593C"/>
                </a:solidFill>
                <a:latin typeface="#9Slide07 SVNUT Triumph Press"/>
              </a:rPr>
              <a:t>thức</a:t>
            </a:r>
            <a:r>
              <a:rPr lang="en-US" sz="6500" dirty="0">
                <a:solidFill>
                  <a:srgbClr val="A5593C"/>
                </a:solidFill>
                <a:latin typeface="#9Slide07 SVNUT Triumph Press"/>
              </a:rPr>
              <a:t> </a:t>
            </a:r>
            <a:r>
              <a:rPr lang="en-US" sz="6500" dirty="0" err="1">
                <a:solidFill>
                  <a:srgbClr val="A5593C"/>
                </a:solidFill>
                <a:latin typeface="#9Slide07 SVNUT Triumph Press"/>
              </a:rPr>
              <a:t>Tiếng</a:t>
            </a:r>
            <a:r>
              <a:rPr lang="en-US" sz="6500" dirty="0">
                <a:solidFill>
                  <a:srgbClr val="A5593C"/>
                </a:solidFill>
                <a:latin typeface="#9Slide07 SVNUT Triumph Press"/>
              </a:rPr>
              <a:t> </a:t>
            </a:r>
            <a:r>
              <a:rPr lang="en-US" sz="6500" dirty="0" err="1">
                <a:solidFill>
                  <a:srgbClr val="A5593C"/>
                </a:solidFill>
                <a:latin typeface="#9Slide07 SVNUT Triumph Press"/>
              </a:rPr>
              <a:t>Việt</a:t>
            </a:r>
            <a:endParaRPr lang="en-US" sz="6500" dirty="0">
              <a:solidFill>
                <a:srgbClr val="A5593C"/>
              </a:solidFill>
              <a:latin typeface="#9Slide07 SVNUT Triumph Press"/>
            </a:endParaRPr>
          </a:p>
        </p:txBody>
      </p:sp>
      <p:sp>
        <p:nvSpPr>
          <p:cNvPr id="9" name="TextBox 9"/>
          <p:cNvSpPr txBox="1"/>
          <p:nvPr/>
        </p:nvSpPr>
        <p:spPr>
          <a:xfrm>
            <a:off x="-1471679" y="5024095"/>
            <a:ext cx="9592980" cy="990600"/>
          </a:xfrm>
          <a:prstGeom prst="rect">
            <a:avLst/>
          </a:prstGeom>
        </p:spPr>
        <p:txBody>
          <a:bodyPr lIns="0" tIns="0" rIns="0" bIns="0" rtlCol="0" anchor="t">
            <a:spAutoFit/>
          </a:bodyPr>
          <a:lstStyle/>
          <a:p>
            <a:pPr algn="ctr">
              <a:lnSpc>
                <a:spcPts val="8249"/>
              </a:lnSpc>
            </a:pPr>
            <a:r>
              <a:rPr lang="en-US" sz="5499">
                <a:solidFill>
                  <a:srgbClr val="A5593C"/>
                </a:solidFill>
                <a:latin typeface="Roboto Condensed"/>
              </a:rPr>
              <a:t>Lựa chọn từ ngữ</a:t>
            </a:r>
          </a:p>
        </p:txBody>
      </p:sp>
      <p:sp>
        <p:nvSpPr>
          <p:cNvPr id="10" name="TextBox 10"/>
          <p:cNvSpPr txBox="1"/>
          <p:nvPr/>
        </p:nvSpPr>
        <p:spPr>
          <a:xfrm>
            <a:off x="8408104" y="3202241"/>
            <a:ext cx="8565158" cy="936626"/>
          </a:xfrm>
          <a:prstGeom prst="rect">
            <a:avLst/>
          </a:prstGeom>
        </p:spPr>
        <p:txBody>
          <a:bodyPr lIns="0" tIns="0" rIns="0" bIns="0" rtlCol="0" anchor="t">
            <a:spAutoFit/>
          </a:bodyPr>
          <a:lstStyle/>
          <a:p>
            <a:pPr algn="ctr">
              <a:lnSpc>
                <a:spcPts val="7699"/>
              </a:lnSpc>
              <a:spcBef>
                <a:spcPct val="0"/>
              </a:spcBef>
            </a:pPr>
            <a:r>
              <a:rPr lang="en-US" sz="5499">
                <a:solidFill>
                  <a:srgbClr val="A5593C"/>
                </a:solidFill>
                <a:latin typeface="Roboto Condensed"/>
              </a:rPr>
              <a:t>Phù hợp với đề tài của văn bản </a:t>
            </a:r>
          </a:p>
        </p:txBody>
      </p:sp>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361227">
            <a:off x="6784908" y="5470489"/>
            <a:ext cx="1488386" cy="450237"/>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889516">
            <a:off x="6494287" y="6159943"/>
            <a:ext cx="1769510" cy="535277"/>
          </a:xfrm>
          <a:prstGeom prst="rect">
            <a:avLst/>
          </a:prstGeom>
        </p:spPr>
      </p:pic>
      <p:sp>
        <p:nvSpPr>
          <p:cNvPr id="13" name="TextBox 13"/>
          <p:cNvSpPr txBox="1"/>
          <p:nvPr/>
        </p:nvSpPr>
        <p:spPr>
          <a:xfrm>
            <a:off x="8492368" y="5078069"/>
            <a:ext cx="9795632" cy="936626"/>
          </a:xfrm>
          <a:prstGeom prst="rect">
            <a:avLst/>
          </a:prstGeom>
        </p:spPr>
        <p:txBody>
          <a:bodyPr lIns="0" tIns="0" rIns="0" bIns="0" rtlCol="0" anchor="t">
            <a:spAutoFit/>
          </a:bodyPr>
          <a:lstStyle/>
          <a:p>
            <a:pPr algn="ctr">
              <a:lnSpc>
                <a:spcPts val="7699"/>
              </a:lnSpc>
              <a:spcBef>
                <a:spcPct val="0"/>
              </a:spcBef>
            </a:pPr>
            <a:r>
              <a:rPr lang="en-US" sz="5499">
                <a:solidFill>
                  <a:srgbClr val="A5593C"/>
                </a:solidFill>
                <a:latin typeface="Roboto Condensed"/>
              </a:rPr>
              <a:t>Phù hợp với tính chất của  văn bản </a:t>
            </a:r>
          </a:p>
        </p:txBody>
      </p:sp>
      <p:sp>
        <p:nvSpPr>
          <p:cNvPr id="14" name="TextBox 14"/>
          <p:cNvSpPr txBox="1"/>
          <p:nvPr/>
        </p:nvSpPr>
        <p:spPr>
          <a:xfrm>
            <a:off x="7333980" y="6957670"/>
            <a:ext cx="8401504" cy="936626"/>
          </a:xfrm>
          <a:prstGeom prst="rect">
            <a:avLst/>
          </a:prstGeom>
        </p:spPr>
        <p:txBody>
          <a:bodyPr lIns="0" tIns="0" rIns="0" bIns="0" rtlCol="0" anchor="t">
            <a:spAutoFit/>
          </a:bodyPr>
          <a:lstStyle/>
          <a:p>
            <a:pPr algn="ctr">
              <a:lnSpc>
                <a:spcPts val="7699"/>
              </a:lnSpc>
              <a:spcBef>
                <a:spcPct val="0"/>
              </a:spcBef>
            </a:pPr>
            <a:r>
              <a:rPr lang="en-US" sz="5499">
                <a:solidFill>
                  <a:srgbClr val="A5593C"/>
                </a:solidFill>
                <a:latin typeface="Roboto Condensed"/>
              </a:rPr>
              <a:t>Phù hợp với bạn đọc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549130">
            <a:off x="-1484760" y="8468723"/>
            <a:ext cx="6380533" cy="4176349"/>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368775">
            <a:off x="-3234765" y="-2596745"/>
            <a:ext cx="5248259" cy="569559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097886">
            <a:off x="15104701" y="7785131"/>
            <a:ext cx="5162115" cy="4303651"/>
          </a:xfrm>
          <a:prstGeom prst="rect">
            <a:avLst/>
          </a:prstGeom>
        </p:spPr>
      </p:pic>
      <p:grpSp>
        <p:nvGrpSpPr>
          <p:cNvPr id="5" name="Group 5"/>
          <p:cNvGrpSpPr/>
          <p:nvPr/>
        </p:nvGrpSpPr>
        <p:grpSpPr>
          <a:xfrm>
            <a:off x="482659" y="4143370"/>
            <a:ext cx="6426439" cy="2189854"/>
            <a:chOff x="0" y="0"/>
            <a:chExt cx="14363554" cy="4894481"/>
          </a:xfrm>
        </p:grpSpPr>
        <p:sp>
          <p:nvSpPr>
            <p:cNvPr id="6" name="Freeform 6"/>
            <p:cNvSpPr/>
            <p:nvPr/>
          </p:nvSpPr>
          <p:spPr>
            <a:xfrm>
              <a:off x="0" y="0"/>
              <a:ext cx="14363554" cy="4894481"/>
            </a:xfrm>
            <a:custGeom>
              <a:avLst/>
              <a:gdLst/>
              <a:ahLst/>
              <a:cxnLst/>
              <a:rect l="l" t="t" r="r" b="b"/>
              <a:pathLst>
                <a:path w="14363554" h="4894481">
                  <a:moveTo>
                    <a:pt x="14058754" y="0"/>
                  </a:moveTo>
                  <a:lnTo>
                    <a:pt x="304800" y="0"/>
                  </a:lnTo>
                  <a:cubicBezTo>
                    <a:pt x="135890" y="0"/>
                    <a:pt x="0" y="135890"/>
                    <a:pt x="0" y="304800"/>
                  </a:cubicBezTo>
                  <a:lnTo>
                    <a:pt x="0" y="4589681"/>
                  </a:lnTo>
                  <a:cubicBezTo>
                    <a:pt x="0" y="4758591"/>
                    <a:pt x="135890" y="4894481"/>
                    <a:pt x="304800" y="4894481"/>
                  </a:cubicBezTo>
                  <a:lnTo>
                    <a:pt x="14058754" y="4894481"/>
                  </a:lnTo>
                  <a:cubicBezTo>
                    <a:pt x="14227665" y="4894481"/>
                    <a:pt x="14363554" y="4758591"/>
                    <a:pt x="14363554" y="4589681"/>
                  </a:cubicBezTo>
                  <a:lnTo>
                    <a:pt x="14363554" y="304800"/>
                  </a:lnTo>
                  <a:cubicBezTo>
                    <a:pt x="14363554" y="135890"/>
                    <a:pt x="14227665" y="0"/>
                    <a:pt x="14058754" y="0"/>
                  </a:cubicBezTo>
                  <a:close/>
                </a:path>
              </a:pathLst>
            </a:custGeom>
            <a:solidFill>
              <a:srgbClr val="FFFFFF"/>
            </a:solidFill>
          </p:spPr>
        </p:sp>
      </p:grpSp>
      <p:sp>
        <p:nvSpPr>
          <p:cNvPr id="7" name="TextBox 7"/>
          <p:cNvSpPr txBox="1"/>
          <p:nvPr/>
        </p:nvSpPr>
        <p:spPr>
          <a:xfrm>
            <a:off x="2574652" y="1442609"/>
            <a:ext cx="9312547" cy="1009650"/>
          </a:xfrm>
          <a:prstGeom prst="rect">
            <a:avLst/>
          </a:prstGeom>
        </p:spPr>
        <p:txBody>
          <a:bodyPr wrap="square" lIns="0" tIns="0" rIns="0" bIns="0" rtlCol="0" anchor="t">
            <a:spAutoFit/>
          </a:bodyPr>
          <a:lstStyle/>
          <a:p>
            <a:pPr algn="ctr">
              <a:lnSpc>
                <a:spcPts val="7800"/>
              </a:lnSpc>
              <a:spcBef>
                <a:spcPct val="0"/>
              </a:spcBef>
            </a:pPr>
            <a:r>
              <a:rPr lang="en-US" sz="6500" dirty="0">
                <a:solidFill>
                  <a:srgbClr val="A5593C"/>
                </a:solidFill>
                <a:latin typeface="#9Slide07 SVNUT Triumph Press"/>
              </a:rPr>
              <a:t>3. Tri </a:t>
            </a:r>
            <a:r>
              <a:rPr lang="en-US" sz="6500" dirty="0" err="1">
                <a:solidFill>
                  <a:srgbClr val="A5593C"/>
                </a:solidFill>
                <a:latin typeface="#9Slide07 SVNUT Triumph Press"/>
              </a:rPr>
              <a:t>thức</a:t>
            </a:r>
            <a:r>
              <a:rPr lang="en-US" sz="6500" dirty="0">
                <a:solidFill>
                  <a:srgbClr val="A5593C"/>
                </a:solidFill>
                <a:latin typeface="#9Slide07 SVNUT Triumph Press"/>
              </a:rPr>
              <a:t> </a:t>
            </a:r>
            <a:r>
              <a:rPr lang="en-US" sz="6500" dirty="0" err="1">
                <a:solidFill>
                  <a:srgbClr val="A5593C"/>
                </a:solidFill>
                <a:latin typeface="#9Slide07 SVNUT Triumph Press"/>
              </a:rPr>
              <a:t>Tiếng</a:t>
            </a:r>
            <a:r>
              <a:rPr lang="en-US" sz="6500" dirty="0">
                <a:solidFill>
                  <a:srgbClr val="A5593C"/>
                </a:solidFill>
                <a:latin typeface="#9Slide07 SVNUT Triumph Press"/>
              </a:rPr>
              <a:t> </a:t>
            </a:r>
            <a:r>
              <a:rPr lang="en-US" sz="6500" dirty="0" err="1">
                <a:solidFill>
                  <a:srgbClr val="A5593C"/>
                </a:solidFill>
                <a:latin typeface="#9Slide07 SVNUT Triumph Press"/>
              </a:rPr>
              <a:t>Việt</a:t>
            </a:r>
            <a:endParaRPr lang="en-US" sz="6500" dirty="0">
              <a:solidFill>
                <a:srgbClr val="A5593C"/>
              </a:solidFill>
              <a:latin typeface="#9Slide07 SVNUT Triumph Press"/>
            </a:endParaRPr>
          </a:p>
        </p:txBody>
      </p:sp>
      <p:sp>
        <p:nvSpPr>
          <p:cNvPr id="8" name="TextBox 8"/>
          <p:cNvSpPr txBox="1"/>
          <p:nvPr/>
        </p:nvSpPr>
        <p:spPr>
          <a:xfrm>
            <a:off x="-1100612" y="4662034"/>
            <a:ext cx="9592980" cy="990600"/>
          </a:xfrm>
          <a:prstGeom prst="rect">
            <a:avLst/>
          </a:prstGeom>
        </p:spPr>
        <p:txBody>
          <a:bodyPr lIns="0" tIns="0" rIns="0" bIns="0" rtlCol="0" anchor="t">
            <a:spAutoFit/>
          </a:bodyPr>
          <a:lstStyle/>
          <a:p>
            <a:pPr algn="ctr">
              <a:lnSpc>
                <a:spcPts val="8249"/>
              </a:lnSpc>
            </a:pPr>
            <a:r>
              <a:rPr lang="en-US" sz="5499" dirty="0" err="1">
                <a:solidFill>
                  <a:srgbClr val="A5593C"/>
                </a:solidFill>
                <a:latin typeface="Roboto Condensed"/>
              </a:rPr>
              <a:t>Lựa</a:t>
            </a:r>
            <a:r>
              <a:rPr lang="en-US" sz="5499" dirty="0">
                <a:solidFill>
                  <a:srgbClr val="A5593C"/>
                </a:solidFill>
                <a:latin typeface="Roboto Condensed"/>
              </a:rPr>
              <a:t> </a:t>
            </a:r>
            <a:r>
              <a:rPr lang="en-US" sz="5499" dirty="0" err="1">
                <a:solidFill>
                  <a:srgbClr val="A5593C"/>
                </a:solidFill>
                <a:latin typeface="Roboto Condensed"/>
              </a:rPr>
              <a:t>chọn</a:t>
            </a:r>
            <a:r>
              <a:rPr lang="en-US" sz="5499" dirty="0">
                <a:solidFill>
                  <a:srgbClr val="A5593C"/>
                </a:solidFill>
                <a:latin typeface="Roboto Condensed"/>
              </a:rPr>
              <a:t> </a:t>
            </a:r>
            <a:r>
              <a:rPr lang="en-US" sz="5499" dirty="0" err="1">
                <a:solidFill>
                  <a:srgbClr val="A5593C"/>
                </a:solidFill>
                <a:latin typeface="Roboto Condensed"/>
              </a:rPr>
              <a:t>cấu</a:t>
            </a:r>
            <a:r>
              <a:rPr lang="en-US" sz="5499" dirty="0">
                <a:solidFill>
                  <a:srgbClr val="A5593C"/>
                </a:solidFill>
                <a:latin typeface="Roboto Condensed"/>
              </a:rPr>
              <a:t> </a:t>
            </a:r>
            <a:r>
              <a:rPr lang="en-US" sz="5499" dirty="0" err="1">
                <a:solidFill>
                  <a:srgbClr val="A5593C"/>
                </a:solidFill>
                <a:latin typeface="Roboto Condensed"/>
              </a:rPr>
              <a:t>trúc</a:t>
            </a:r>
            <a:r>
              <a:rPr lang="en-US" sz="5499" dirty="0">
                <a:solidFill>
                  <a:srgbClr val="A5593C"/>
                </a:solidFill>
                <a:latin typeface="Roboto Condensed"/>
              </a:rPr>
              <a:t> </a:t>
            </a:r>
            <a:r>
              <a:rPr lang="en-US" sz="5499" dirty="0" err="1">
                <a:solidFill>
                  <a:srgbClr val="A5593C"/>
                </a:solidFill>
                <a:latin typeface="Roboto Condensed"/>
              </a:rPr>
              <a:t>câu</a:t>
            </a:r>
            <a:endParaRPr lang="en-US" sz="5499" dirty="0">
              <a:solidFill>
                <a:srgbClr val="A5593C"/>
              </a:solidFill>
              <a:latin typeface="Roboto Condensed"/>
            </a:endParaRPr>
          </a:p>
        </p:txBody>
      </p:sp>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541261">
            <a:off x="6965860" y="4598841"/>
            <a:ext cx="1488386" cy="450237"/>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889516">
            <a:off x="7042059" y="5876689"/>
            <a:ext cx="1611453" cy="487465"/>
          </a:xfrm>
          <a:prstGeom prst="rect">
            <a:avLst/>
          </a:prstGeom>
        </p:spPr>
      </p:pic>
      <p:sp>
        <p:nvSpPr>
          <p:cNvPr id="11" name="TextBox 11"/>
          <p:cNvSpPr txBox="1"/>
          <p:nvPr/>
        </p:nvSpPr>
        <p:spPr>
          <a:xfrm>
            <a:off x="8492368" y="3532862"/>
            <a:ext cx="9795632" cy="936626"/>
          </a:xfrm>
          <a:prstGeom prst="rect">
            <a:avLst/>
          </a:prstGeom>
        </p:spPr>
        <p:txBody>
          <a:bodyPr lIns="0" tIns="0" rIns="0" bIns="0" rtlCol="0" anchor="t">
            <a:spAutoFit/>
          </a:bodyPr>
          <a:lstStyle/>
          <a:p>
            <a:pPr algn="ctr">
              <a:lnSpc>
                <a:spcPts val="7699"/>
              </a:lnSpc>
              <a:spcBef>
                <a:spcPct val="0"/>
              </a:spcBef>
            </a:pPr>
            <a:r>
              <a:rPr lang="en-US" sz="5499">
                <a:solidFill>
                  <a:srgbClr val="A5593C"/>
                </a:solidFill>
                <a:latin typeface="Roboto Condensed"/>
              </a:rPr>
              <a:t>Phù hợp với tính chất của  văn bản </a:t>
            </a:r>
          </a:p>
        </p:txBody>
      </p:sp>
      <p:sp>
        <p:nvSpPr>
          <p:cNvPr id="12" name="TextBox 12"/>
          <p:cNvSpPr txBox="1"/>
          <p:nvPr/>
        </p:nvSpPr>
        <p:spPr>
          <a:xfrm>
            <a:off x="7379530" y="6015646"/>
            <a:ext cx="8401504" cy="936626"/>
          </a:xfrm>
          <a:prstGeom prst="rect">
            <a:avLst/>
          </a:prstGeom>
        </p:spPr>
        <p:txBody>
          <a:bodyPr lIns="0" tIns="0" rIns="0" bIns="0" rtlCol="0" anchor="t">
            <a:spAutoFit/>
          </a:bodyPr>
          <a:lstStyle/>
          <a:p>
            <a:pPr algn="ctr">
              <a:lnSpc>
                <a:spcPts val="7699"/>
              </a:lnSpc>
              <a:spcBef>
                <a:spcPct val="0"/>
              </a:spcBef>
            </a:pPr>
            <a:r>
              <a:rPr lang="en-US" sz="5499">
                <a:solidFill>
                  <a:srgbClr val="A5593C"/>
                </a:solidFill>
                <a:latin typeface="Roboto Condensed"/>
              </a:rPr>
              <a:t>Phù hợp với bạn đọc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259300" y="-574165"/>
            <a:ext cx="2192023" cy="380319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07728" y="8882752"/>
            <a:ext cx="3472856" cy="207739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496415" y="2470640"/>
            <a:ext cx="5762885" cy="6412111"/>
          </a:xfrm>
          <a:prstGeom prst="rect">
            <a:avLst/>
          </a:prstGeom>
        </p:spPr>
      </p:pic>
      <p:sp>
        <p:nvSpPr>
          <p:cNvPr id="7" name="TextBox 7"/>
          <p:cNvSpPr txBox="1"/>
          <p:nvPr/>
        </p:nvSpPr>
        <p:spPr>
          <a:xfrm>
            <a:off x="2127815" y="2628900"/>
            <a:ext cx="8681550" cy="4686300"/>
          </a:xfrm>
          <a:prstGeom prst="rect">
            <a:avLst/>
          </a:prstGeom>
        </p:spPr>
        <p:txBody>
          <a:bodyPr lIns="0" tIns="0" rIns="0" bIns="0" rtlCol="0" anchor="t">
            <a:spAutoFit/>
          </a:bodyPr>
          <a:lstStyle/>
          <a:p>
            <a:pPr>
              <a:lnSpc>
                <a:spcPts val="12600"/>
              </a:lnSpc>
            </a:pPr>
            <a:r>
              <a:rPr lang="en-US" sz="7500" dirty="0">
                <a:solidFill>
                  <a:srgbClr val="AD3221"/>
                </a:solidFill>
                <a:latin typeface="Fraunces Bold"/>
              </a:rPr>
              <a:t>II. THỰC HÀNH ĐỌC MỞ RỘNG THEO THỂ LOẠI</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810109" y="6641098"/>
            <a:ext cx="5730130" cy="477720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93729" y="8601075"/>
            <a:ext cx="4044858" cy="2419560"/>
          </a:xfrm>
          <a:prstGeom prst="rect">
            <a:avLst/>
          </a:prstGeom>
        </p:spPr>
      </p:pic>
      <p:grpSp>
        <p:nvGrpSpPr>
          <p:cNvPr id="7" name="Group 7"/>
          <p:cNvGrpSpPr/>
          <p:nvPr/>
        </p:nvGrpSpPr>
        <p:grpSpPr>
          <a:xfrm>
            <a:off x="2679544" y="2415872"/>
            <a:ext cx="12928912" cy="1707108"/>
            <a:chOff x="0" y="0"/>
            <a:chExt cx="36899144" cy="4872089"/>
          </a:xfrm>
        </p:grpSpPr>
        <p:sp>
          <p:nvSpPr>
            <p:cNvPr id="8" name="Freeform 8"/>
            <p:cNvSpPr/>
            <p:nvPr/>
          </p:nvSpPr>
          <p:spPr>
            <a:xfrm>
              <a:off x="0" y="0"/>
              <a:ext cx="36899143" cy="4872089"/>
            </a:xfrm>
            <a:custGeom>
              <a:avLst/>
              <a:gdLst/>
              <a:ahLst/>
              <a:cxnLst/>
              <a:rect l="l" t="t" r="r" b="b"/>
              <a:pathLst>
                <a:path w="36899143" h="4872089">
                  <a:moveTo>
                    <a:pt x="36594343" y="0"/>
                  </a:moveTo>
                  <a:lnTo>
                    <a:pt x="304800" y="0"/>
                  </a:lnTo>
                  <a:cubicBezTo>
                    <a:pt x="135890" y="0"/>
                    <a:pt x="0" y="135890"/>
                    <a:pt x="0" y="304800"/>
                  </a:cubicBezTo>
                  <a:lnTo>
                    <a:pt x="0" y="4567289"/>
                  </a:lnTo>
                  <a:cubicBezTo>
                    <a:pt x="0" y="4736199"/>
                    <a:pt x="135890" y="4872089"/>
                    <a:pt x="304800" y="4872089"/>
                  </a:cubicBezTo>
                  <a:lnTo>
                    <a:pt x="36594343" y="4872089"/>
                  </a:lnTo>
                  <a:cubicBezTo>
                    <a:pt x="36763254" y="4872089"/>
                    <a:pt x="36899143" y="4736199"/>
                    <a:pt x="36899143" y="4567289"/>
                  </a:cubicBezTo>
                  <a:lnTo>
                    <a:pt x="36899143" y="304800"/>
                  </a:lnTo>
                  <a:cubicBezTo>
                    <a:pt x="36899143" y="135890"/>
                    <a:pt x="36763254" y="0"/>
                    <a:pt x="36594343" y="0"/>
                  </a:cubicBezTo>
                  <a:close/>
                </a:path>
              </a:pathLst>
            </a:custGeom>
            <a:solidFill>
              <a:srgbClr val="F1D1C7"/>
            </a:solidFill>
          </p:spPr>
        </p:sp>
      </p:grpSp>
      <p:sp>
        <p:nvSpPr>
          <p:cNvPr id="9" name="TextBox 9"/>
          <p:cNvSpPr txBox="1"/>
          <p:nvPr/>
        </p:nvSpPr>
        <p:spPr>
          <a:xfrm>
            <a:off x="3784984" y="2755711"/>
            <a:ext cx="16230600" cy="913130"/>
          </a:xfrm>
          <a:prstGeom prst="rect">
            <a:avLst/>
          </a:prstGeom>
        </p:spPr>
        <p:txBody>
          <a:bodyPr lIns="0" tIns="0" rIns="0" bIns="0" rtlCol="0" anchor="t">
            <a:spAutoFit/>
          </a:bodyPr>
          <a:lstStyle/>
          <a:p>
            <a:pPr>
              <a:lnSpc>
                <a:spcPts val="7420"/>
              </a:lnSpc>
              <a:spcBef>
                <a:spcPct val="0"/>
              </a:spcBef>
            </a:pPr>
            <a:r>
              <a:rPr lang="en-US" sz="5300">
                <a:solidFill>
                  <a:srgbClr val="6E3228"/>
                </a:solidFill>
                <a:latin typeface="Roboto Condensed Bold"/>
              </a:rPr>
              <a:t>1. Mục đích của văn bản thông tin là gì?</a:t>
            </a:r>
          </a:p>
        </p:txBody>
      </p:sp>
      <p:sp>
        <p:nvSpPr>
          <p:cNvPr id="10" name="TextBox 10"/>
          <p:cNvSpPr txBox="1"/>
          <p:nvPr/>
        </p:nvSpPr>
        <p:spPr>
          <a:xfrm>
            <a:off x="1246032" y="5029200"/>
            <a:ext cx="16230600" cy="1846580"/>
          </a:xfrm>
          <a:prstGeom prst="rect">
            <a:avLst/>
          </a:prstGeom>
        </p:spPr>
        <p:txBody>
          <a:bodyPr lIns="0" tIns="0" rIns="0" bIns="0" rtlCol="0" anchor="t">
            <a:spAutoFit/>
          </a:bodyPr>
          <a:lstStyle/>
          <a:p>
            <a:pPr algn="ctr">
              <a:lnSpc>
                <a:spcPts val="7420"/>
              </a:lnSpc>
              <a:spcBef>
                <a:spcPct val="0"/>
              </a:spcBef>
            </a:pPr>
            <a:r>
              <a:rPr lang="en-US" sz="5300" dirty="0" err="1">
                <a:solidFill>
                  <a:srgbClr val="6E3228"/>
                </a:solidFill>
                <a:latin typeface="Roboto Condensed"/>
              </a:rPr>
              <a:t>Cung</a:t>
            </a:r>
            <a:r>
              <a:rPr lang="en-US" sz="5300" dirty="0">
                <a:solidFill>
                  <a:srgbClr val="6E3228"/>
                </a:solidFill>
                <a:latin typeface="Roboto Condensed"/>
              </a:rPr>
              <a:t> </a:t>
            </a:r>
            <a:r>
              <a:rPr lang="en-US" sz="5300" dirty="0" err="1">
                <a:solidFill>
                  <a:srgbClr val="6E3228"/>
                </a:solidFill>
                <a:latin typeface="Roboto Condensed"/>
              </a:rPr>
              <a:t>cấp</a:t>
            </a:r>
            <a:r>
              <a:rPr lang="en-US" sz="5300" dirty="0">
                <a:solidFill>
                  <a:srgbClr val="6E3228"/>
                </a:solidFill>
                <a:latin typeface="Roboto Condensed"/>
              </a:rPr>
              <a:t> </a:t>
            </a:r>
            <a:r>
              <a:rPr lang="en-US" sz="5300" dirty="0" err="1">
                <a:solidFill>
                  <a:srgbClr val="6E3228"/>
                </a:solidFill>
                <a:latin typeface="Roboto Condensed"/>
              </a:rPr>
              <a:t>thông</a:t>
            </a:r>
            <a:r>
              <a:rPr lang="en-US" sz="5300" dirty="0">
                <a:solidFill>
                  <a:srgbClr val="6E3228"/>
                </a:solidFill>
                <a:latin typeface="Roboto Condensed"/>
              </a:rPr>
              <a:t> tin </a:t>
            </a:r>
            <a:r>
              <a:rPr lang="en-US" sz="5300" dirty="0" err="1">
                <a:solidFill>
                  <a:srgbClr val="6E3228"/>
                </a:solidFill>
                <a:latin typeface="Roboto Condensed"/>
              </a:rPr>
              <a:t>cho</a:t>
            </a:r>
            <a:r>
              <a:rPr lang="en-US" sz="5300" dirty="0">
                <a:solidFill>
                  <a:srgbClr val="6E3228"/>
                </a:solidFill>
                <a:latin typeface="Roboto Condensed"/>
              </a:rPr>
              <a:t> </a:t>
            </a:r>
            <a:r>
              <a:rPr lang="en-US" sz="5300" dirty="0" err="1">
                <a:solidFill>
                  <a:srgbClr val="6E3228"/>
                </a:solidFill>
                <a:latin typeface="Roboto Condensed"/>
              </a:rPr>
              <a:t>người</a:t>
            </a:r>
            <a:r>
              <a:rPr lang="en-US" sz="5300" dirty="0">
                <a:solidFill>
                  <a:srgbClr val="6E3228"/>
                </a:solidFill>
                <a:latin typeface="Roboto Condensed"/>
              </a:rPr>
              <a:t> </a:t>
            </a:r>
            <a:r>
              <a:rPr lang="en-US" sz="5300" dirty="0" err="1">
                <a:solidFill>
                  <a:srgbClr val="6E3228"/>
                </a:solidFill>
                <a:latin typeface="Roboto Condensed"/>
              </a:rPr>
              <a:t>đọc</a:t>
            </a:r>
            <a:r>
              <a:rPr lang="en-US" sz="5300" dirty="0">
                <a:solidFill>
                  <a:srgbClr val="6E3228"/>
                </a:solidFill>
                <a:latin typeface="Roboto Condensed"/>
              </a:rPr>
              <a:t> </a:t>
            </a:r>
            <a:r>
              <a:rPr lang="en-US" sz="5300" dirty="0" err="1">
                <a:solidFill>
                  <a:srgbClr val="6E3228"/>
                </a:solidFill>
                <a:latin typeface="Roboto Condensed"/>
              </a:rPr>
              <a:t>về</a:t>
            </a:r>
            <a:r>
              <a:rPr lang="en-US" sz="5300" dirty="0">
                <a:solidFill>
                  <a:srgbClr val="6E3228"/>
                </a:solidFill>
                <a:latin typeface="Roboto Condensed"/>
              </a:rPr>
              <a:t> </a:t>
            </a:r>
          </a:p>
          <a:p>
            <a:pPr algn="ctr">
              <a:lnSpc>
                <a:spcPts val="7420"/>
              </a:lnSpc>
              <a:spcBef>
                <a:spcPct val="0"/>
              </a:spcBef>
            </a:pPr>
            <a:r>
              <a:rPr lang="en-US" sz="5300" dirty="0" err="1">
                <a:solidFill>
                  <a:srgbClr val="6E3228"/>
                </a:solidFill>
                <a:latin typeface="Roboto Condensed"/>
              </a:rPr>
              <a:t>một</a:t>
            </a:r>
            <a:r>
              <a:rPr lang="en-US" sz="5300" dirty="0">
                <a:solidFill>
                  <a:srgbClr val="6E3228"/>
                </a:solidFill>
                <a:latin typeface="Roboto Condensed"/>
              </a:rPr>
              <a:t> </a:t>
            </a:r>
            <a:r>
              <a:rPr lang="en-US" sz="5300" dirty="0" err="1">
                <a:solidFill>
                  <a:srgbClr val="6E3228"/>
                </a:solidFill>
                <a:latin typeface="Roboto Condensed"/>
              </a:rPr>
              <a:t>vấn</a:t>
            </a:r>
            <a:r>
              <a:rPr lang="en-US" sz="5300" dirty="0">
                <a:solidFill>
                  <a:srgbClr val="6E3228"/>
                </a:solidFill>
                <a:latin typeface="Roboto Condensed"/>
              </a:rPr>
              <a:t> </a:t>
            </a:r>
            <a:r>
              <a:rPr lang="en-US" sz="5300" dirty="0" err="1">
                <a:solidFill>
                  <a:srgbClr val="6E3228"/>
                </a:solidFill>
                <a:latin typeface="Roboto Condensed"/>
              </a:rPr>
              <a:t>đề</a:t>
            </a:r>
            <a:r>
              <a:rPr lang="en-US" sz="5300" dirty="0">
                <a:solidFill>
                  <a:srgbClr val="6E3228"/>
                </a:solidFill>
                <a:latin typeface="Roboto Condensed"/>
              </a:rPr>
              <a:t>/</a:t>
            </a:r>
            <a:r>
              <a:rPr lang="en-US" sz="5300" dirty="0" err="1">
                <a:solidFill>
                  <a:srgbClr val="6E3228"/>
                </a:solidFill>
                <a:latin typeface="Roboto Condensed"/>
              </a:rPr>
              <a:t>lĩnh</a:t>
            </a:r>
            <a:r>
              <a:rPr lang="en-US" sz="5300" dirty="0">
                <a:solidFill>
                  <a:srgbClr val="6E3228"/>
                </a:solidFill>
                <a:latin typeface="Roboto Condensed"/>
              </a:rPr>
              <a:t> </a:t>
            </a:r>
            <a:r>
              <a:rPr lang="en-US" sz="5300" dirty="0" err="1">
                <a:solidFill>
                  <a:srgbClr val="6E3228"/>
                </a:solidFill>
                <a:latin typeface="Roboto Condensed"/>
              </a:rPr>
              <a:t>vực</a:t>
            </a:r>
            <a:r>
              <a:rPr lang="en-US" sz="5300" dirty="0">
                <a:solidFill>
                  <a:srgbClr val="6E3228"/>
                </a:solidFill>
                <a:latin typeface="Roboto Condensed"/>
              </a:rPr>
              <a:t> </a:t>
            </a:r>
            <a:r>
              <a:rPr lang="en-US" sz="5300" dirty="0" err="1">
                <a:solidFill>
                  <a:srgbClr val="6E3228"/>
                </a:solidFill>
                <a:latin typeface="Roboto Condensed"/>
              </a:rPr>
              <a:t>nào</a:t>
            </a:r>
            <a:r>
              <a:rPr lang="en-US" sz="5300" dirty="0">
                <a:solidFill>
                  <a:srgbClr val="6E3228"/>
                </a:solidFill>
                <a:latin typeface="Roboto Condensed"/>
              </a:rPr>
              <a:t> </a:t>
            </a:r>
            <a:r>
              <a:rPr lang="en-US" sz="5300" dirty="0" err="1">
                <a:solidFill>
                  <a:srgbClr val="6E3228"/>
                </a:solidFill>
                <a:latin typeface="Roboto Condensed"/>
              </a:rPr>
              <a:t>đó</a:t>
            </a:r>
            <a:r>
              <a:rPr lang="en-US" sz="5300" dirty="0">
                <a:solidFill>
                  <a:srgbClr val="6E3228"/>
                </a:solidFill>
                <a:latin typeface="Roboto Condensed"/>
              </a:rPr>
              <a:t>.</a:t>
            </a:r>
          </a:p>
        </p:txBody>
      </p:sp>
      <p:pic>
        <p:nvPicPr>
          <p:cNvPr id="18" name="10 seconds countdown (Đồng hồ đếm ngược 10 giây)">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16340722" y="9258300"/>
            <a:ext cx="1837156" cy="1033400"/>
          </a:xfrm>
          <a:prstGeom prst="rect">
            <a:avLst/>
          </a:prstGeom>
        </p:spPr>
      </p:pic>
      <p:pic>
        <p:nvPicPr>
          <p:cNvPr id="19" name="Picture 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83683" y="-285119"/>
            <a:ext cx="1514475" cy="2627638"/>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8"/>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18"/>
                                        </p:tgtEl>
                                      </p:cBhvr>
                                    </p:cmd>
                                  </p:childTnLst>
                                </p:cTn>
                              </p:par>
                            </p:childTnLst>
                          </p:cTn>
                        </p:par>
                      </p:childTnLst>
                    </p:cTn>
                  </p:par>
                </p:childTnLst>
              </p:cTn>
              <p:nextCondLst>
                <p:cond evt="onClick" delay="0">
                  <p:tgtEl>
                    <p:spTgt spid="18"/>
                  </p:tgtEl>
                </p:cond>
              </p:nextCondLst>
            </p:seq>
            <p:video>
              <p:cMediaNode vol="80000">
                <p:cTn id="27" fill="hold" display="0">
                  <p:stCondLst>
                    <p:cond delay="indefinite"/>
                  </p:stCondLst>
                </p:cTn>
                <p:tgtEl>
                  <p:spTgt spid="18"/>
                </p:tgtEl>
              </p:cMediaNode>
            </p:video>
          </p:childTnLst>
        </p:cTn>
      </p:par>
    </p:tnLst>
    <p:bldLst>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94124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85775" y="-722420"/>
            <a:ext cx="1514475" cy="2627638"/>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692151" y="7469706"/>
            <a:ext cx="5730130" cy="477720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95813" y="8648529"/>
            <a:ext cx="4044858" cy="2419560"/>
          </a:xfrm>
          <a:prstGeom prst="rect">
            <a:avLst/>
          </a:prstGeom>
        </p:spPr>
      </p:pic>
      <p:grpSp>
        <p:nvGrpSpPr>
          <p:cNvPr id="7" name="Group 7"/>
          <p:cNvGrpSpPr/>
          <p:nvPr/>
        </p:nvGrpSpPr>
        <p:grpSpPr>
          <a:xfrm>
            <a:off x="1955102" y="1435371"/>
            <a:ext cx="14937405" cy="2937618"/>
            <a:chOff x="0" y="0"/>
            <a:chExt cx="42631385" cy="8383969"/>
          </a:xfrm>
        </p:grpSpPr>
        <p:sp>
          <p:nvSpPr>
            <p:cNvPr id="8" name="Freeform 8"/>
            <p:cNvSpPr/>
            <p:nvPr/>
          </p:nvSpPr>
          <p:spPr>
            <a:xfrm>
              <a:off x="0" y="0"/>
              <a:ext cx="42631385" cy="8383969"/>
            </a:xfrm>
            <a:custGeom>
              <a:avLst/>
              <a:gdLst/>
              <a:ahLst/>
              <a:cxnLst/>
              <a:rect l="l" t="t" r="r" b="b"/>
              <a:pathLst>
                <a:path w="42631385" h="8383969">
                  <a:moveTo>
                    <a:pt x="42326585" y="0"/>
                  </a:moveTo>
                  <a:lnTo>
                    <a:pt x="304800" y="0"/>
                  </a:lnTo>
                  <a:cubicBezTo>
                    <a:pt x="135890" y="0"/>
                    <a:pt x="0" y="135890"/>
                    <a:pt x="0" y="304800"/>
                  </a:cubicBezTo>
                  <a:lnTo>
                    <a:pt x="0" y="8079169"/>
                  </a:lnTo>
                  <a:cubicBezTo>
                    <a:pt x="0" y="8248079"/>
                    <a:pt x="135890" y="8383969"/>
                    <a:pt x="304800" y="8383969"/>
                  </a:cubicBezTo>
                  <a:lnTo>
                    <a:pt x="42326585" y="8383969"/>
                  </a:lnTo>
                  <a:cubicBezTo>
                    <a:pt x="42495496" y="8383969"/>
                    <a:pt x="42631385" y="8248079"/>
                    <a:pt x="42631385" y="8079169"/>
                  </a:cubicBezTo>
                  <a:lnTo>
                    <a:pt x="42631385" y="304800"/>
                  </a:lnTo>
                  <a:cubicBezTo>
                    <a:pt x="42631385" y="135890"/>
                    <a:pt x="42495496" y="0"/>
                    <a:pt x="42326585" y="0"/>
                  </a:cubicBezTo>
                  <a:close/>
                </a:path>
              </a:pathLst>
            </a:custGeom>
            <a:solidFill>
              <a:srgbClr val="F1D1C7"/>
            </a:solidFill>
          </p:spPr>
        </p:sp>
      </p:grpSp>
      <p:sp>
        <p:nvSpPr>
          <p:cNvPr id="9" name="TextBox 9"/>
          <p:cNvSpPr txBox="1"/>
          <p:nvPr/>
        </p:nvSpPr>
        <p:spPr>
          <a:xfrm>
            <a:off x="1955102" y="2074326"/>
            <a:ext cx="14526442" cy="2580640"/>
          </a:xfrm>
          <a:prstGeom prst="rect">
            <a:avLst/>
          </a:prstGeom>
        </p:spPr>
        <p:txBody>
          <a:bodyPr lIns="0" tIns="0" rIns="0" bIns="0" rtlCol="0" anchor="t">
            <a:spAutoFit/>
          </a:bodyPr>
          <a:lstStyle/>
          <a:p>
            <a:pPr algn="ctr">
              <a:lnSpc>
                <a:spcPts val="6859"/>
              </a:lnSpc>
            </a:pPr>
            <a:r>
              <a:rPr lang="en-US" sz="4899">
                <a:solidFill>
                  <a:srgbClr val="6E3228"/>
                </a:solidFill>
                <a:latin typeface="Roboto Condensed Bold"/>
              </a:rPr>
              <a:t>1. Đoạn văn trên đã chỉ ra những nguyên nhân nào có thể dẫn đến sự hình thành của sinh vật trên Trái Đất?</a:t>
            </a:r>
          </a:p>
          <a:p>
            <a:pPr algn="ctr">
              <a:lnSpc>
                <a:spcPts val="6859"/>
              </a:lnSpc>
              <a:spcBef>
                <a:spcPct val="0"/>
              </a:spcBef>
            </a:pPr>
            <a:endParaRPr lang="en-US" sz="4899">
              <a:solidFill>
                <a:srgbClr val="6E3228"/>
              </a:solidFill>
              <a:latin typeface="Roboto Condensed Bold"/>
            </a:endParaRPr>
          </a:p>
        </p:txBody>
      </p:sp>
      <p:sp>
        <p:nvSpPr>
          <p:cNvPr id="10" name="TextBox 10"/>
          <p:cNvSpPr txBox="1"/>
          <p:nvPr/>
        </p:nvSpPr>
        <p:spPr>
          <a:xfrm>
            <a:off x="3652230" y="5067300"/>
            <a:ext cx="12296903" cy="2934137"/>
          </a:xfrm>
          <a:prstGeom prst="rect">
            <a:avLst/>
          </a:prstGeom>
        </p:spPr>
        <p:txBody>
          <a:bodyPr lIns="0" tIns="0" rIns="0" bIns="0" rtlCol="0" anchor="t">
            <a:spAutoFit/>
          </a:bodyPr>
          <a:lstStyle/>
          <a:p>
            <a:pPr marL="863599" lvl="1" indent="-431800">
              <a:lnSpc>
                <a:spcPct val="150000"/>
              </a:lnSpc>
              <a:buFont typeface="Arial"/>
              <a:buChar char="•"/>
            </a:pPr>
            <a:r>
              <a:rPr lang="en-US" sz="4400" dirty="0" err="1">
                <a:solidFill>
                  <a:srgbClr val="6E3228"/>
                </a:solidFill>
                <a:latin typeface="Roboto Condensed Italics"/>
              </a:rPr>
              <a:t>Sự</a:t>
            </a:r>
            <a:r>
              <a:rPr lang="en-US" sz="4400" dirty="0">
                <a:solidFill>
                  <a:srgbClr val="6E3228"/>
                </a:solidFill>
                <a:latin typeface="Roboto Condensed Italics"/>
              </a:rPr>
              <a:t> </a:t>
            </a:r>
            <a:r>
              <a:rPr lang="en-US" sz="4400" dirty="0" err="1">
                <a:solidFill>
                  <a:srgbClr val="6E3228"/>
                </a:solidFill>
                <a:latin typeface="Roboto Condensed Italics"/>
              </a:rPr>
              <a:t>kết</a:t>
            </a:r>
            <a:r>
              <a:rPr lang="en-US" sz="4400" dirty="0">
                <a:solidFill>
                  <a:srgbClr val="6E3228"/>
                </a:solidFill>
                <a:latin typeface="Roboto Condensed Italics"/>
              </a:rPr>
              <a:t> </a:t>
            </a:r>
            <a:r>
              <a:rPr lang="en-US" sz="4400" dirty="0" err="1">
                <a:solidFill>
                  <a:srgbClr val="6E3228"/>
                </a:solidFill>
                <a:latin typeface="Roboto Condensed Italics"/>
              </a:rPr>
              <a:t>hợp</a:t>
            </a:r>
            <a:r>
              <a:rPr lang="en-US" sz="4400" dirty="0">
                <a:solidFill>
                  <a:srgbClr val="6E3228"/>
                </a:solidFill>
                <a:latin typeface="Roboto Condensed Italics"/>
              </a:rPr>
              <a:t> </a:t>
            </a:r>
            <a:r>
              <a:rPr lang="en-US" sz="4400" dirty="0" err="1">
                <a:solidFill>
                  <a:srgbClr val="6E3228"/>
                </a:solidFill>
                <a:latin typeface="Roboto Condensed Italics"/>
              </a:rPr>
              <a:t>của</a:t>
            </a:r>
            <a:r>
              <a:rPr lang="en-US" sz="4400" dirty="0">
                <a:solidFill>
                  <a:srgbClr val="6E3228"/>
                </a:solidFill>
                <a:latin typeface="Roboto Condensed Italics"/>
              </a:rPr>
              <a:t> </a:t>
            </a:r>
            <a:r>
              <a:rPr lang="en-US" sz="4400" dirty="0" err="1">
                <a:solidFill>
                  <a:srgbClr val="6E3228"/>
                </a:solidFill>
                <a:latin typeface="Roboto Condensed Italics"/>
              </a:rPr>
              <a:t>những</a:t>
            </a:r>
            <a:r>
              <a:rPr lang="en-US" sz="4400" dirty="0">
                <a:solidFill>
                  <a:srgbClr val="6E3228"/>
                </a:solidFill>
                <a:latin typeface="Roboto Condensed Italics"/>
              </a:rPr>
              <a:t> </a:t>
            </a:r>
            <a:r>
              <a:rPr lang="en-US" sz="4400" dirty="0" err="1">
                <a:solidFill>
                  <a:srgbClr val="6E3228"/>
                </a:solidFill>
                <a:latin typeface="Roboto Condensed Italics"/>
              </a:rPr>
              <a:t>khí</a:t>
            </a:r>
            <a:r>
              <a:rPr lang="en-US" sz="4400" dirty="0">
                <a:solidFill>
                  <a:srgbClr val="6E3228"/>
                </a:solidFill>
                <a:latin typeface="Roboto Condensed Italics"/>
              </a:rPr>
              <a:t> </a:t>
            </a:r>
            <a:r>
              <a:rPr lang="en-US" sz="4400" dirty="0" err="1">
                <a:solidFill>
                  <a:srgbClr val="6E3228"/>
                </a:solidFill>
                <a:latin typeface="Roboto Condensed Italics"/>
              </a:rPr>
              <a:t>quyển</a:t>
            </a:r>
            <a:r>
              <a:rPr lang="en-US" sz="4400" dirty="0">
                <a:solidFill>
                  <a:srgbClr val="6E3228"/>
                </a:solidFill>
                <a:latin typeface="Roboto Condensed Italics"/>
              </a:rPr>
              <a:t> </a:t>
            </a:r>
            <a:r>
              <a:rPr lang="en-US" sz="4400" dirty="0" err="1">
                <a:solidFill>
                  <a:srgbClr val="6E3228"/>
                </a:solidFill>
                <a:latin typeface="Roboto Condensed Italics"/>
              </a:rPr>
              <a:t>nguyên</a:t>
            </a:r>
            <a:r>
              <a:rPr lang="en-US" sz="4400" dirty="0">
                <a:solidFill>
                  <a:srgbClr val="6E3228"/>
                </a:solidFill>
                <a:latin typeface="Roboto Condensed Italics"/>
              </a:rPr>
              <a:t> </a:t>
            </a:r>
            <a:r>
              <a:rPr lang="en-US" sz="4400" dirty="0" err="1">
                <a:solidFill>
                  <a:srgbClr val="6E3228"/>
                </a:solidFill>
                <a:latin typeface="Roboto Condensed Italics"/>
              </a:rPr>
              <a:t>thủy</a:t>
            </a:r>
            <a:r>
              <a:rPr lang="en-US" sz="4400" dirty="0">
                <a:solidFill>
                  <a:srgbClr val="6E3228"/>
                </a:solidFill>
                <a:latin typeface="Roboto Condensed Italics"/>
              </a:rPr>
              <a:t>. </a:t>
            </a:r>
          </a:p>
          <a:p>
            <a:pPr marL="863599" lvl="1" indent="-431800">
              <a:lnSpc>
                <a:spcPct val="150000"/>
              </a:lnSpc>
              <a:buFont typeface="Arial"/>
              <a:buChar char="•"/>
            </a:pPr>
            <a:r>
              <a:rPr lang="en-US" sz="4400" dirty="0" err="1">
                <a:solidFill>
                  <a:srgbClr val="6E3228"/>
                </a:solidFill>
                <a:latin typeface="Roboto Condensed Italics"/>
              </a:rPr>
              <a:t>Bụi</a:t>
            </a:r>
            <a:r>
              <a:rPr lang="en-US" sz="4400" dirty="0">
                <a:solidFill>
                  <a:srgbClr val="6E3228"/>
                </a:solidFill>
                <a:latin typeface="Roboto Condensed Italics"/>
              </a:rPr>
              <a:t> </a:t>
            </a:r>
            <a:r>
              <a:rPr lang="en-US" sz="4400" dirty="0" err="1">
                <a:solidFill>
                  <a:srgbClr val="6E3228"/>
                </a:solidFill>
                <a:latin typeface="Roboto Condensed Italics"/>
              </a:rPr>
              <a:t>từ</a:t>
            </a:r>
            <a:r>
              <a:rPr lang="en-US" sz="4400" dirty="0">
                <a:solidFill>
                  <a:srgbClr val="6E3228"/>
                </a:solidFill>
                <a:latin typeface="Roboto Condensed Italics"/>
              </a:rPr>
              <a:t> </a:t>
            </a:r>
            <a:r>
              <a:rPr lang="en-US" sz="4400" dirty="0" err="1">
                <a:solidFill>
                  <a:srgbClr val="6E3228"/>
                </a:solidFill>
                <a:latin typeface="Roboto Condensed Italics"/>
              </a:rPr>
              <a:t>sao</a:t>
            </a:r>
            <a:r>
              <a:rPr lang="en-US" sz="4400" dirty="0">
                <a:solidFill>
                  <a:srgbClr val="6E3228"/>
                </a:solidFill>
                <a:latin typeface="Roboto Condensed Italics"/>
              </a:rPr>
              <a:t> </a:t>
            </a:r>
            <a:r>
              <a:rPr lang="en-US" sz="4400" dirty="0" err="1">
                <a:solidFill>
                  <a:srgbClr val="6E3228"/>
                </a:solidFill>
                <a:latin typeface="Roboto Condensed Italics"/>
              </a:rPr>
              <a:t>chổi</a:t>
            </a:r>
            <a:r>
              <a:rPr lang="en-US" sz="4400" dirty="0">
                <a:solidFill>
                  <a:srgbClr val="6E3228"/>
                </a:solidFill>
                <a:latin typeface="Roboto Condensed Italics"/>
              </a:rPr>
              <a:t> </a:t>
            </a:r>
            <a:r>
              <a:rPr lang="en-US" sz="4400" dirty="0" err="1">
                <a:solidFill>
                  <a:srgbClr val="6E3228"/>
                </a:solidFill>
                <a:latin typeface="Roboto Condensed Italics"/>
              </a:rPr>
              <a:t>và</a:t>
            </a:r>
            <a:r>
              <a:rPr lang="en-US" sz="4400" dirty="0">
                <a:solidFill>
                  <a:srgbClr val="6E3228"/>
                </a:solidFill>
                <a:latin typeface="Roboto Condensed Italics"/>
              </a:rPr>
              <a:t> </a:t>
            </a:r>
            <a:r>
              <a:rPr lang="en-US" sz="4400" dirty="0" err="1">
                <a:solidFill>
                  <a:srgbClr val="6E3228"/>
                </a:solidFill>
                <a:latin typeface="Roboto Condensed Italics"/>
              </a:rPr>
              <a:t>những</a:t>
            </a:r>
            <a:r>
              <a:rPr lang="en-US" sz="4400" dirty="0">
                <a:solidFill>
                  <a:srgbClr val="6E3228"/>
                </a:solidFill>
                <a:latin typeface="Roboto Condensed Italics"/>
              </a:rPr>
              <a:t> </a:t>
            </a:r>
            <a:r>
              <a:rPr lang="en-US" sz="4400" dirty="0" err="1">
                <a:solidFill>
                  <a:srgbClr val="6E3228"/>
                </a:solidFill>
                <a:latin typeface="Roboto Condensed Italics"/>
              </a:rPr>
              <a:t>thiên</a:t>
            </a:r>
            <a:r>
              <a:rPr lang="en-US" sz="4400" dirty="0">
                <a:solidFill>
                  <a:srgbClr val="6E3228"/>
                </a:solidFill>
                <a:latin typeface="Roboto Condensed Italics"/>
              </a:rPr>
              <a:t> </a:t>
            </a:r>
            <a:r>
              <a:rPr lang="en-US" sz="4400" dirty="0" err="1">
                <a:solidFill>
                  <a:srgbClr val="6E3228"/>
                </a:solidFill>
                <a:latin typeface="Roboto Condensed Italics"/>
              </a:rPr>
              <a:t>thạch</a:t>
            </a:r>
            <a:r>
              <a:rPr lang="en-US" sz="4400" dirty="0">
                <a:solidFill>
                  <a:srgbClr val="6E3228"/>
                </a:solidFill>
                <a:latin typeface="Roboto Condensed Italics"/>
              </a:rPr>
              <a:t>.</a:t>
            </a:r>
          </a:p>
          <a:p>
            <a:pPr marL="863599" lvl="1" indent="-431800">
              <a:lnSpc>
                <a:spcPct val="150000"/>
              </a:lnSpc>
              <a:buFont typeface="Arial"/>
              <a:buChar char="•"/>
            </a:pPr>
            <a:r>
              <a:rPr lang="en-US" sz="4400" dirty="0" err="1">
                <a:solidFill>
                  <a:srgbClr val="6E3228"/>
                </a:solidFill>
                <a:latin typeface="Roboto Condensed Italics"/>
              </a:rPr>
              <a:t>Những</a:t>
            </a:r>
            <a:r>
              <a:rPr lang="en-US" sz="4400" dirty="0">
                <a:solidFill>
                  <a:srgbClr val="6E3228"/>
                </a:solidFill>
                <a:latin typeface="Roboto Condensed Italics"/>
              </a:rPr>
              <a:t> vi </a:t>
            </a:r>
            <a:r>
              <a:rPr lang="en-US" sz="4400" dirty="0" err="1">
                <a:solidFill>
                  <a:srgbClr val="6E3228"/>
                </a:solidFill>
                <a:latin typeface="Roboto Condensed Italics"/>
              </a:rPr>
              <a:t>sinh</a:t>
            </a:r>
            <a:r>
              <a:rPr lang="en-US" sz="4400" dirty="0">
                <a:solidFill>
                  <a:srgbClr val="6E3228"/>
                </a:solidFill>
                <a:latin typeface="Roboto Condensed Italics"/>
              </a:rPr>
              <a:t> </a:t>
            </a:r>
            <a:r>
              <a:rPr lang="en-US" sz="4400" dirty="0" err="1">
                <a:solidFill>
                  <a:srgbClr val="6E3228"/>
                </a:solidFill>
                <a:latin typeface="Roboto Condensed Italics"/>
              </a:rPr>
              <a:t>vật</a:t>
            </a:r>
            <a:r>
              <a:rPr lang="en-US" sz="4400" dirty="0">
                <a:solidFill>
                  <a:srgbClr val="6E3228"/>
                </a:solidFill>
                <a:latin typeface="Roboto Condensed Italics"/>
              </a:rPr>
              <a:t> </a:t>
            </a:r>
            <a:r>
              <a:rPr lang="en-US" sz="4400" dirty="0" err="1">
                <a:solidFill>
                  <a:srgbClr val="6E3228"/>
                </a:solidFill>
                <a:latin typeface="Roboto Condensed Italics"/>
              </a:rPr>
              <a:t>sống</a:t>
            </a:r>
            <a:r>
              <a:rPr lang="en-US" sz="4400" dirty="0">
                <a:solidFill>
                  <a:srgbClr val="6E3228"/>
                </a:solidFill>
                <a:latin typeface="Roboto Condensed Italics"/>
              </a:rPr>
              <a:t> </a:t>
            </a:r>
            <a:r>
              <a:rPr lang="en-US" sz="4400" dirty="0" err="1">
                <a:solidFill>
                  <a:srgbClr val="6E3228"/>
                </a:solidFill>
                <a:latin typeface="Roboto Condensed Italics"/>
              </a:rPr>
              <a:t>tận</a:t>
            </a:r>
            <a:r>
              <a:rPr lang="en-US" sz="4400" dirty="0">
                <a:solidFill>
                  <a:srgbClr val="6E3228"/>
                </a:solidFill>
                <a:latin typeface="Roboto Condensed Italics"/>
              </a:rPr>
              <a:t> </a:t>
            </a:r>
            <a:r>
              <a:rPr lang="en-US" sz="4400" dirty="0" err="1">
                <a:solidFill>
                  <a:srgbClr val="6E3228"/>
                </a:solidFill>
                <a:latin typeface="Roboto Condensed Italics"/>
              </a:rPr>
              <a:t>dưới</a:t>
            </a:r>
            <a:r>
              <a:rPr lang="en-US" sz="4400" dirty="0">
                <a:solidFill>
                  <a:srgbClr val="6E3228"/>
                </a:solidFill>
                <a:latin typeface="Roboto Condensed Italics"/>
              </a:rPr>
              <a:t> </a:t>
            </a:r>
            <a:r>
              <a:rPr lang="en-US" sz="4400" dirty="0" err="1">
                <a:solidFill>
                  <a:srgbClr val="6E3228"/>
                </a:solidFill>
                <a:latin typeface="Roboto Condensed Italics"/>
              </a:rPr>
              <a:t>đáy</a:t>
            </a:r>
            <a:r>
              <a:rPr lang="en-US" sz="4400" dirty="0">
                <a:solidFill>
                  <a:srgbClr val="6E3228"/>
                </a:solidFill>
                <a:latin typeface="Roboto Condensed Italics"/>
              </a:rPr>
              <a:t> </a:t>
            </a:r>
            <a:r>
              <a:rPr lang="en-US" sz="4400" dirty="0" err="1">
                <a:solidFill>
                  <a:srgbClr val="6E3228"/>
                </a:solidFill>
                <a:latin typeface="Roboto Condensed Italics"/>
              </a:rPr>
              <a:t>biển</a:t>
            </a:r>
            <a:r>
              <a:rPr lang="en-US" sz="4400" dirty="0">
                <a:solidFill>
                  <a:srgbClr val="6E3228"/>
                </a:solidFill>
                <a:latin typeface="Roboto Condensed Italics"/>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barn(inVertical)">
                                      <p:cBhvr>
                                        <p:cTn id="19" dur="5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Effect transition="in" filter="barn(inVertical)">
                                      <p:cBhvr>
                                        <p:cTn id="24" dur="500"/>
                                        <p:tgtEl>
                                          <p:spTgt spid="10">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animEffect transition="in" filter="barn(inVertical)">
                                      <p:cBhvr>
                                        <p:cTn id="29"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94124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85775" y="-722420"/>
            <a:ext cx="1514475" cy="2627638"/>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692151" y="7469706"/>
            <a:ext cx="5730130" cy="477720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95813" y="8648529"/>
            <a:ext cx="4044858" cy="2419560"/>
          </a:xfrm>
          <a:prstGeom prst="rect">
            <a:avLst/>
          </a:prstGeom>
        </p:spPr>
      </p:pic>
      <p:grpSp>
        <p:nvGrpSpPr>
          <p:cNvPr id="7" name="Group 7"/>
          <p:cNvGrpSpPr/>
          <p:nvPr/>
        </p:nvGrpSpPr>
        <p:grpSpPr>
          <a:xfrm>
            <a:off x="1981200" y="1435371"/>
            <a:ext cx="14937405" cy="2937618"/>
            <a:chOff x="0" y="0"/>
            <a:chExt cx="42631385" cy="8383969"/>
          </a:xfrm>
        </p:grpSpPr>
        <p:sp>
          <p:nvSpPr>
            <p:cNvPr id="8" name="Freeform 8"/>
            <p:cNvSpPr/>
            <p:nvPr/>
          </p:nvSpPr>
          <p:spPr>
            <a:xfrm>
              <a:off x="0" y="0"/>
              <a:ext cx="42631385" cy="8383969"/>
            </a:xfrm>
            <a:custGeom>
              <a:avLst/>
              <a:gdLst/>
              <a:ahLst/>
              <a:cxnLst/>
              <a:rect l="l" t="t" r="r" b="b"/>
              <a:pathLst>
                <a:path w="42631385" h="8383969">
                  <a:moveTo>
                    <a:pt x="42326585" y="0"/>
                  </a:moveTo>
                  <a:lnTo>
                    <a:pt x="304800" y="0"/>
                  </a:lnTo>
                  <a:cubicBezTo>
                    <a:pt x="135890" y="0"/>
                    <a:pt x="0" y="135890"/>
                    <a:pt x="0" y="304800"/>
                  </a:cubicBezTo>
                  <a:lnTo>
                    <a:pt x="0" y="8079169"/>
                  </a:lnTo>
                  <a:cubicBezTo>
                    <a:pt x="0" y="8248079"/>
                    <a:pt x="135890" y="8383969"/>
                    <a:pt x="304800" y="8383969"/>
                  </a:cubicBezTo>
                  <a:lnTo>
                    <a:pt x="42326585" y="8383969"/>
                  </a:lnTo>
                  <a:cubicBezTo>
                    <a:pt x="42495496" y="8383969"/>
                    <a:pt x="42631385" y="8248079"/>
                    <a:pt x="42631385" y="8079169"/>
                  </a:cubicBezTo>
                  <a:lnTo>
                    <a:pt x="42631385" y="304800"/>
                  </a:lnTo>
                  <a:cubicBezTo>
                    <a:pt x="42631385" y="135890"/>
                    <a:pt x="42495496" y="0"/>
                    <a:pt x="42326585" y="0"/>
                  </a:cubicBezTo>
                  <a:close/>
                </a:path>
              </a:pathLst>
            </a:custGeom>
            <a:solidFill>
              <a:srgbClr val="F1D1C7"/>
            </a:solidFill>
          </p:spPr>
        </p:sp>
      </p:grpSp>
      <p:sp>
        <p:nvSpPr>
          <p:cNvPr id="9" name="TextBox 9"/>
          <p:cNvSpPr txBox="1"/>
          <p:nvPr/>
        </p:nvSpPr>
        <p:spPr>
          <a:xfrm>
            <a:off x="1981200" y="2074326"/>
            <a:ext cx="14526442" cy="2580640"/>
          </a:xfrm>
          <a:prstGeom prst="rect">
            <a:avLst/>
          </a:prstGeom>
        </p:spPr>
        <p:txBody>
          <a:bodyPr lIns="0" tIns="0" rIns="0" bIns="0" rtlCol="0" anchor="t">
            <a:spAutoFit/>
          </a:bodyPr>
          <a:lstStyle/>
          <a:p>
            <a:pPr algn="ctr">
              <a:lnSpc>
                <a:spcPts val="6859"/>
              </a:lnSpc>
            </a:pPr>
            <a:r>
              <a:rPr lang="en-US" sz="4899" dirty="0">
                <a:solidFill>
                  <a:srgbClr val="6E3228"/>
                </a:solidFill>
                <a:latin typeface="Roboto Condensed Bold"/>
              </a:rPr>
              <a:t>2. </a:t>
            </a:r>
            <a:r>
              <a:rPr lang="en-US" sz="4899" dirty="0" err="1">
                <a:solidFill>
                  <a:srgbClr val="6E3228"/>
                </a:solidFill>
                <a:latin typeface="Roboto Condensed Bold"/>
              </a:rPr>
              <a:t>Em</a:t>
            </a:r>
            <a:r>
              <a:rPr lang="en-US" sz="4899" dirty="0">
                <a:solidFill>
                  <a:srgbClr val="6E3228"/>
                </a:solidFill>
                <a:latin typeface="Roboto Condensed Bold"/>
              </a:rPr>
              <a:t> </a:t>
            </a:r>
            <a:r>
              <a:rPr lang="en-US" sz="4899" dirty="0" err="1">
                <a:solidFill>
                  <a:srgbClr val="6E3228"/>
                </a:solidFill>
                <a:latin typeface="Roboto Condensed Bold"/>
              </a:rPr>
              <a:t>có</a:t>
            </a:r>
            <a:r>
              <a:rPr lang="en-US" sz="4899" dirty="0">
                <a:solidFill>
                  <a:srgbClr val="6E3228"/>
                </a:solidFill>
                <a:latin typeface="Roboto Condensed Bold"/>
              </a:rPr>
              <a:t> </a:t>
            </a:r>
            <a:r>
              <a:rPr lang="en-US" sz="4899" dirty="0" err="1">
                <a:solidFill>
                  <a:srgbClr val="6E3228"/>
                </a:solidFill>
                <a:latin typeface="Roboto Condensed Bold"/>
              </a:rPr>
              <a:t>nhận</a:t>
            </a:r>
            <a:r>
              <a:rPr lang="en-US" sz="4899" dirty="0">
                <a:solidFill>
                  <a:srgbClr val="6E3228"/>
                </a:solidFill>
                <a:latin typeface="Roboto Condensed Bold"/>
              </a:rPr>
              <a:t> </a:t>
            </a:r>
            <a:r>
              <a:rPr lang="en-US" sz="4899" dirty="0" err="1">
                <a:solidFill>
                  <a:srgbClr val="6E3228"/>
                </a:solidFill>
                <a:latin typeface="Roboto Condensed Bold"/>
              </a:rPr>
              <a:t>xét</a:t>
            </a:r>
            <a:r>
              <a:rPr lang="en-US" sz="4899" dirty="0">
                <a:solidFill>
                  <a:srgbClr val="6E3228"/>
                </a:solidFill>
                <a:latin typeface="Roboto Condensed Bold"/>
              </a:rPr>
              <a:t> </a:t>
            </a:r>
            <a:r>
              <a:rPr lang="en-US" sz="4899" dirty="0" err="1">
                <a:solidFill>
                  <a:srgbClr val="6E3228"/>
                </a:solidFill>
                <a:latin typeface="Roboto Condensed Bold"/>
              </a:rPr>
              <a:t>gì</a:t>
            </a:r>
            <a:r>
              <a:rPr lang="en-US" sz="4899" dirty="0">
                <a:solidFill>
                  <a:srgbClr val="6E3228"/>
                </a:solidFill>
                <a:latin typeface="Roboto Condensed Bold"/>
              </a:rPr>
              <a:t> </a:t>
            </a:r>
            <a:r>
              <a:rPr lang="en-US" sz="4899" dirty="0" err="1">
                <a:solidFill>
                  <a:srgbClr val="6E3228"/>
                </a:solidFill>
                <a:latin typeface="Roboto Condensed Bold"/>
              </a:rPr>
              <a:t>về</a:t>
            </a:r>
            <a:r>
              <a:rPr lang="en-US" sz="4899" dirty="0">
                <a:solidFill>
                  <a:srgbClr val="6E3228"/>
                </a:solidFill>
                <a:latin typeface="Roboto Condensed Bold"/>
              </a:rPr>
              <a:t> </a:t>
            </a:r>
            <a:r>
              <a:rPr lang="en-US" sz="4899" dirty="0" err="1">
                <a:solidFill>
                  <a:srgbClr val="6E3228"/>
                </a:solidFill>
                <a:latin typeface="Roboto Condensed Bold"/>
              </a:rPr>
              <a:t>quá</a:t>
            </a:r>
            <a:r>
              <a:rPr lang="en-US" sz="4899" dirty="0">
                <a:solidFill>
                  <a:srgbClr val="6E3228"/>
                </a:solidFill>
                <a:latin typeface="Roboto Condensed Bold"/>
              </a:rPr>
              <a:t> </a:t>
            </a:r>
            <a:r>
              <a:rPr lang="en-US" sz="4899" dirty="0" err="1">
                <a:solidFill>
                  <a:srgbClr val="6E3228"/>
                </a:solidFill>
                <a:latin typeface="Roboto Condensed Bold"/>
              </a:rPr>
              <a:t>trình</a:t>
            </a:r>
            <a:r>
              <a:rPr lang="en-US" sz="4899" dirty="0">
                <a:solidFill>
                  <a:srgbClr val="6E3228"/>
                </a:solidFill>
                <a:latin typeface="Roboto Condensed Bold"/>
              </a:rPr>
              <a:t> </a:t>
            </a:r>
            <a:r>
              <a:rPr lang="en-US" sz="4899" dirty="0" err="1">
                <a:solidFill>
                  <a:srgbClr val="6E3228"/>
                </a:solidFill>
                <a:latin typeface="Roboto Condensed Bold"/>
              </a:rPr>
              <a:t>ra</a:t>
            </a:r>
            <a:r>
              <a:rPr lang="en-US" sz="4899" dirty="0">
                <a:solidFill>
                  <a:srgbClr val="6E3228"/>
                </a:solidFill>
                <a:latin typeface="Roboto Condensed Bold"/>
              </a:rPr>
              <a:t> </a:t>
            </a:r>
            <a:r>
              <a:rPr lang="en-US" sz="4899" dirty="0" err="1">
                <a:solidFill>
                  <a:srgbClr val="6E3228"/>
                </a:solidFill>
                <a:latin typeface="Roboto Condensed Bold"/>
              </a:rPr>
              <a:t>đời</a:t>
            </a:r>
            <a:r>
              <a:rPr lang="en-US" sz="4899" dirty="0">
                <a:solidFill>
                  <a:srgbClr val="6E3228"/>
                </a:solidFill>
                <a:latin typeface="Roboto Condensed Bold"/>
              </a:rPr>
              <a:t> </a:t>
            </a:r>
            <a:r>
              <a:rPr lang="en-US" sz="4899" dirty="0" err="1">
                <a:solidFill>
                  <a:srgbClr val="6E3228"/>
                </a:solidFill>
                <a:latin typeface="Roboto Condensed Bold"/>
              </a:rPr>
              <a:t>của</a:t>
            </a:r>
            <a:r>
              <a:rPr lang="en-US" sz="4899" dirty="0">
                <a:solidFill>
                  <a:srgbClr val="6E3228"/>
                </a:solidFill>
                <a:latin typeface="Roboto Condensed Bold"/>
              </a:rPr>
              <a:t> </a:t>
            </a:r>
            <a:r>
              <a:rPr lang="en-US" sz="4899" dirty="0" err="1">
                <a:solidFill>
                  <a:srgbClr val="6E3228"/>
                </a:solidFill>
                <a:latin typeface="Roboto Condensed Bold"/>
              </a:rPr>
              <a:t>sinh</a:t>
            </a:r>
            <a:r>
              <a:rPr lang="en-US" sz="4899" dirty="0">
                <a:solidFill>
                  <a:srgbClr val="6E3228"/>
                </a:solidFill>
                <a:latin typeface="Roboto Condensed Bold"/>
              </a:rPr>
              <a:t> </a:t>
            </a:r>
            <a:r>
              <a:rPr lang="en-US" sz="4899" dirty="0" err="1">
                <a:solidFill>
                  <a:srgbClr val="6E3228"/>
                </a:solidFill>
                <a:latin typeface="Roboto Condensed Bold"/>
              </a:rPr>
              <a:t>vật</a:t>
            </a:r>
            <a:endParaRPr lang="en-US" sz="4899" dirty="0">
              <a:solidFill>
                <a:srgbClr val="6E3228"/>
              </a:solidFill>
              <a:latin typeface="Roboto Condensed Bold"/>
            </a:endParaRPr>
          </a:p>
          <a:p>
            <a:pPr algn="ctr">
              <a:lnSpc>
                <a:spcPts val="6859"/>
              </a:lnSpc>
            </a:pPr>
            <a:r>
              <a:rPr lang="en-US" sz="4899" dirty="0">
                <a:solidFill>
                  <a:srgbClr val="6E3228"/>
                </a:solidFill>
                <a:latin typeface="Roboto Condensed Bold"/>
              </a:rPr>
              <a:t> </a:t>
            </a:r>
            <a:r>
              <a:rPr lang="en-US" sz="4899" dirty="0" err="1">
                <a:solidFill>
                  <a:srgbClr val="6E3228"/>
                </a:solidFill>
                <a:latin typeface="Roboto Condensed Bold"/>
              </a:rPr>
              <a:t>trên</a:t>
            </a:r>
            <a:r>
              <a:rPr lang="en-US" sz="4899" dirty="0">
                <a:solidFill>
                  <a:srgbClr val="6E3228"/>
                </a:solidFill>
                <a:latin typeface="Roboto Condensed Bold"/>
              </a:rPr>
              <a:t> </a:t>
            </a:r>
            <a:r>
              <a:rPr lang="en-US" sz="4899" dirty="0" err="1">
                <a:solidFill>
                  <a:srgbClr val="6E3228"/>
                </a:solidFill>
                <a:latin typeface="Roboto Condensed Bold"/>
              </a:rPr>
              <a:t>Trái</a:t>
            </a:r>
            <a:r>
              <a:rPr lang="en-US" sz="4899" dirty="0">
                <a:solidFill>
                  <a:srgbClr val="6E3228"/>
                </a:solidFill>
                <a:latin typeface="Roboto Condensed Bold"/>
              </a:rPr>
              <a:t> </a:t>
            </a:r>
            <a:r>
              <a:rPr lang="en-US" sz="4899" dirty="0" err="1">
                <a:solidFill>
                  <a:srgbClr val="6E3228"/>
                </a:solidFill>
                <a:latin typeface="Roboto Condensed Bold"/>
              </a:rPr>
              <a:t>Đất</a:t>
            </a:r>
            <a:r>
              <a:rPr lang="en-US" sz="4899" dirty="0">
                <a:solidFill>
                  <a:srgbClr val="6E3228"/>
                </a:solidFill>
                <a:latin typeface="Roboto Condensed Bold"/>
              </a:rPr>
              <a:t>?</a:t>
            </a:r>
          </a:p>
          <a:p>
            <a:pPr algn="ctr">
              <a:lnSpc>
                <a:spcPts val="6859"/>
              </a:lnSpc>
              <a:spcBef>
                <a:spcPct val="0"/>
              </a:spcBef>
            </a:pPr>
            <a:endParaRPr lang="en-US" sz="4899" dirty="0">
              <a:solidFill>
                <a:srgbClr val="6E3228"/>
              </a:solidFill>
              <a:latin typeface="Roboto Condensed Bold"/>
            </a:endParaRPr>
          </a:p>
        </p:txBody>
      </p:sp>
      <p:sp>
        <p:nvSpPr>
          <p:cNvPr id="10" name="TextBox 10"/>
          <p:cNvSpPr txBox="1"/>
          <p:nvPr/>
        </p:nvSpPr>
        <p:spPr>
          <a:xfrm>
            <a:off x="3069872" y="5048250"/>
            <a:ext cx="12296903" cy="1545590"/>
          </a:xfrm>
          <a:prstGeom prst="rect">
            <a:avLst/>
          </a:prstGeom>
        </p:spPr>
        <p:txBody>
          <a:bodyPr lIns="0" tIns="0" rIns="0" bIns="0" rtlCol="0" anchor="t">
            <a:spAutoFit/>
          </a:bodyPr>
          <a:lstStyle/>
          <a:p>
            <a:pPr algn="ctr">
              <a:lnSpc>
                <a:spcPts val="6159"/>
              </a:lnSpc>
            </a:pPr>
            <a:r>
              <a:rPr lang="en-US" sz="4399" dirty="0" err="1">
                <a:solidFill>
                  <a:srgbClr val="6E3228"/>
                </a:solidFill>
                <a:latin typeface="Roboto Condensed Italics"/>
              </a:rPr>
              <a:t>Sự</a:t>
            </a:r>
            <a:r>
              <a:rPr lang="en-US" sz="4399" dirty="0">
                <a:solidFill>
                  <a:srgbClr val="6E3228"/>
                </a:solidFill>
                <a:latin typeface="Roboto Condensed Italics"/>
              </a:rPr>
              <a:t> </a:t>
            </a:r>
            <a:r>
              <a:rPr lang="en-US" sz="4399" dirty="0" err="1">
                <a:solidFill>
                  <a:srgbClr val="6E3228"/>
                </a:solidFill>
                <a:latin typeface="Roboto Condensed Italics"/>
              </a:rPr>
              <a:t>ra</a:t>
            </a:r>
            <a:r>
              <a:rPr lang="en-US" sz="4399" dirty="0">
                <a:solidFill>
                  <a:srgbClr val="6E3228"/>
                </a:solidFill>
                <a:latin typeface="Roboto Condensed Italics"/>
              </a:rPr>
              <a:t> </a:t>
            </a:r>
            <a:r>
              <a:rPr lang="en-US" sz="4399" dirty="0" err="1">
                <a:solidFill>
                  <a:srgbClr val="6E3228"/>
                </a:solidFill>
                <a:latin typeface="Roboto Condensed Italics"/>
              </a:rPr>
              <a:t>đời</a:t>
            </a:r>
            <a:r>
              <a:rPr lang="en-US" sz="4399" dirty="0">
                <a:solidFill>
                  <a:srgbClr val="6E3228"/>
                </a:solidFill>
                <a:latin typeface="Roboto Condensed Italics"/>
              </a:rPr>
              <a:t> </a:t>
            </a:r>
            <a:r>
              <a:rPr lang="en-US" sz="4399" dirty="0" err="1">
                <a:solidFill>
                  <a:srgbClr val="6E3228"/>
                </a:solidFill>
                <a:latin typeface="Roboto Condensed Italics"/>
              </a:rPr>
              <a:t>của</a:t>
            </a:r>
            <a:r>
              <a:rPr lang="en-US" sz="4399" dirty="0">
                <a:solidFill>
                  <a:srgbClr val="6E3228"/>
                </a:solidFill>
                <a:latin typeface="Roboto Condensed Italics"/>
              </a:rPr>
              <a:t> </a:t>
            </a:r>
            <a:r>
              <a:rPr lang="en-US" sz="4399" dirty="0" err="1">
                <a:solidFill>
                  <a:srgbClr val="6E3228"/>
                </a:solidFill>
                <a:latin typeface="Roboto Condensed Italics"/>
              </a:rPr>
              <a:t>sinh</a:t>
            </a:r>
            <a:r>
              <a:rPr lang="en-US" sz="4399" dirty="0">
                <a:solidFill>
                  <a:srgbClr val="6E3228"/>
                </a:solidFill>
                <a:latin typeface="Roboto Condensed Italics"/>
              </a:rPr>
              <a:t> </a:t>
            </a:r>
            <a:r>
              <a:rPr lang="en-US" sz="4399" dirty="0" err="1">
                <a:solidFill>
                  <a:srgbClr val="6E3228"/>
                </a:solidFill>
                <a:latin typeface="Roboto Condensed Italics"/>
              </a:rPr>
              <a:t>vật</a:t>
            </a:r>
            <a:r>
              <a:rPr lang="en-US" sz="4399" dirty="0">
                <a:solidFill>
                  <a:srgbClr val="6E3228"/>
                </a:solidFill>
                <a:latin typeface="Roboto Condensed Italics"/>
              </a:rPr>
              <a:t> </a:t>
            </a:r>
            <a:r>
              <a:rPr lang="en-US" sz="4399" dirty="0" err="1">
                <a:solidFill>
                  <a:srgbClr val="6E3228"/>
                </a:solidFill>
                <a:latin typeface="Roboto Condensed Italics"/>
              </a:rPr>
              <a:t>trên</a:t>
            </a:r>
            <a:r>
              <a:rPr lang="en-US" sz="4399" dirty="0">
                <a:solidFill>
                  <a:srgbClr val="6E3228"/>
                </a:solidFill>
                <a:latin typeface="Roboto Condensed Italics"/>
              </a:rPr>
              <a:t> </a:t>
            </a:r>
            <a:r>
              <a:rPr lang="en-US" sz="4399" dirty="0" err="1">
                <a:solidFill>
                  <a:srgbClr val="6E3228"/>
                </a:solidFill>
                <a:latin typeface="Roboto Condensed Italics"/>
              </a:rPr>
              <a:t>Trái</a:t>
            </a:r>
            <a:r>
              <a:rPr lang="en-US" sz="4399" dirty="0">
                <a:solidFill>
                  <a:srgbClr val="6E3228"/>
                </a:solidFill>
                <a:latin typeface="Roboto Condensed Italics"/>
              </a:rPr>
              <a:t> </a:t>
            </a:r>
            <a:r>
              <a:rPr lang="en-US" sz="4399" dirty="0" err="1">
                <a:solidFill>
                  <a:srgbClr val="6E3228"/>
                </a:solidFill>
                <a:latin typeface="Roboto Condensed Italics"/>
              </a:rPr>
              <a:t>Đất</a:t>
            </a:r>
            <a:r>
              <a:rPr lang="en-US" sz="4399" dirty="0">
                <a:solidFill>
                  <a:srgbClr val="6E3228"/>
                </a:solidFill>
                <a:latin typeface="Roboto Condensed Italics"/>
              </a:rPr>
              <a:t> </a:t>
            </a:r>
            <a:r>
              <a:rPr lang="en-US" sz="4399" dirty="0" err="1">
                <a:solidFill>
                  <a:srgbClr val="6E3228"/>
                </a:solidFill>
                <a:latin typeface="Roboto Condensed Italics"/>
              </a:rPr>
              <a:t>là</a:t>
            </a:r>
            <a:r>
              <a:rPr lang="en-US" sz="4399" dirty="0">
                <a:solidFill>
                  <a:srgbClr val="6E3228"/>
                </a:solidFill>
                <a:latin typeface="Roboto Condensed Italics"/>
              </a:rPr>
              <a:t> </a:t>
            </a:r>
            <a:r>
              <a:rPr lang="en-US" sz="4399" dirty="0" err="1">
                <a:solidFill>
                  <a:srgbClr val="6E3228"/>
                </a:solidFill>
                <a:latin typeface="Roboto Condensed Italics"/>
              </a:rPr>
              <a:t>một</a:t>
            </a:r>
            <a:r>
              <a:rPr lang="en-US" sz="4399" dirty="0">
                <a:solidFill>
                  <a:srgbClr val="6E3228"/>
                </a:solidFill>
                <a:latin typeface="Roboto Condensed Italics"/>
              </a:rPr>
              <a:t> </a:t>
            </a:r>
            <a:r>
              <a:rPr lang="en-US" sz="4399" dirty="0" err="1">
                <a:solidFill>
                  <a:srgbClr val="6E3228"/>
                </a:solidFill>
                <a:latin typeface="Roboto Condensed Italics"/>
              </a:rPr>
              <a:t>quá</a:t>
            </a:r>
            <a:r>
              <a:rPr lang="en-US" sz="4399" dirty="0">
                <a:solidFill>
                  <a:srgbClr val="6E3228"/>
                </a:solidFill>
                <a:latin typeface="Roboto Condensed Italics"/>
              </a:rPr>
              <a:t> </a:t>
            </a:r>
            <a:r>
              <a:rPr lang="en-US" sz="4399" dirty="0" err="1">
                <a:solidFill>
                  <a:srgbClr val="6E3228"/>
                </a:solidFill>
                <a:latin typeface="Roboto Condensed Italics"/>
              </a:rPr>
              <a:t>trình</a:t>
            </a:r>
            <a:r>
              <a:rPr lang="en-US" sz="4399" dirty="0">
                <a:solidFill>
                  <a:srgbClr val="6E3228"/>
                </a:solidFill>
                <a:latin typeface="Roboto Condensed Italics"/>
              </a:rPr>
              <a:t> </a:t>
            </a:r>
            <a:r>
              <a:rPr lang="en-US" sz="4399" dirty="0" err="1">
                <a:solidFill>
                  <a:srgbClr val="6E3228"/>
                </a:solidFill>
                <a:latin typeface="Roboto Condensed Italics"/>
              </a:rPr>
              <a:t>lâu</a:t>
            </a:r>
            <a:r>
              <a:rPr lang="en-US" sz="4399" dirty="0">
                <a:solidFill>
                  <a:srgbClr val="6E3228"/>
                </a:solidFill>
                <a:latin typeface="Roboto Condensed Italics"/>
              </a:rPr>
              <a:t> </a:t>
            </a:r>
            <a:r>
              <a:rPr lang="en-US" sz="4399" dirty="0" err="1">
                <a:solidFill>
                  <a:srgbClr val="6E3228"/>
                </a:solidFill>
                <a:latin typeface="Roboto Condensed Italics"/>
              </a:rPr>
              <a:t>dài</a:t>
            </a:r>
            <a:r>
              <a:rPr lang="en-US" sz="4399" dirty="0">
                <a:solidFill>
                  <a:srgbClr val="6E3228"/>
                </a:solidFill>
                <a:latin typeface="Roboto Condensed Italics"/>
              </a:rPr>
              <a:t>, </a:t>
            </a:r>
            <a:r>
              <a:rPr lang="en-US" sz="4399" dirty="0" err="1">
                <a:solidFill>
                  <a:srgbClr val="6E3228"/>
                </a:solidFill>
                <a:latin typeface="Roboto Condensed Italics"/>
              </a:rPr>
              <a:t>phức</a:t>
            </a:r>
            <a:r>
              <a:rPr lang="en-US" sz="4399" dirty="0">
                <a:solidFill>
                  <a:srgbClr val="6E3228"/>
                </a:solidFill>
                <a:latin typeface="Roboto Condensed Italics"/>
              </a:rPr>
              <a:t> </a:t>
            </a:r>
            <a:r>
              <a:rPr lang="en-US" sz="4399" dirty="0" err="1">
                <a:solidFill>
                  <a:srgbClr val="6E3228"/>
                </a:solidFill>
                <a:latin typeface="Roboto Condensed Italics"/>
              </a:rPr>
              <a:t>tạp</a:t>
            </a:r>
            <a:r>
              <a:rPr lang="en-US" sz="4399" dirty="0">
                <a:solidFill>
                  <a:srgbClr val="6E3228"/>
                </a:solidFill>
                <a:latin typeface="Roboto Condensed Italics"/>
              </a:rPr>
              <a:t> </a:t>
            </a:r>
            <a:r>
              <a:rPr lang="en-US" sz="4399" dirty="0" err="1">
                <a:solidFill>
                  <a:srgbClr val="6E3228"/>
                </a:solidFill>
                <a:latin typeface="Roboto Condensed Italics"/>
              </a:rPr>
              <a:t>nhưng</a:t>
            </a:r>
            <a:r>
              <a:rPr lang="en-US" sz="4399" dirty="0">
                <a:solidFill>
                  <a:srgbClr val="6E3228"/>
                </a:solidFill>
                <a:latin typeface="Roboto Condensed Italics"/>
              </a:rPr>
              <a:t> </a:t>
            </a:r>
            <a:r>
              <a:rPr lang="en-US" sz="4399" dirty="0" err="1">
                <a:solidFill>
                  <a:srgbClr val="6E3228"/>
                </a:solidFill>
                <a:latin typeface="Roboto Condensed Italics"/>
              </a:rPr>
              <a:t>đầy</a:t>
            </a:r>
            <a:r>
              <a:rPr lang="en-US" sz="4399" dirty="0">
                <a:solidFill>
                  <a:srgbClr val="6E3228"/>
                </a:solidFill>
                <a:latin typeface="Roboto Condensed Italics"/>
              </a:rPr>
              <a:t> </a:t>
            </a:r>
            <a:r>
              <a:rPr lang="en-US" sz="4399" dirty="0" err="1">
                <a:solidFill>
                  <a:srgbClr val="6E3228"/>
                </a:solidFill>
                <a:latin typeface="Roboto Condensed Italics"/>
              </a:rPr>
              <a:t>kì</a:t>
            </a:r>
            <a:r>
              <a:rPr lang="en-US" sz="4399" dirty="0">
                <a:solidFill>
                  <a:srgbClr val="6E3228"/>
                </a:solidFill>
                <a:latin typeface="Roboto Condensed Italics"/>
              </a:rPr>
              <a:t> </a:t>
            </a:r>
            <a:r>
              <a:rPr lang="en-US" sz="4399" dirty="0" err="1">
                <a:solidFill>
                  <a:srgbClr val="6E3228"/>
                </a:solidFill>
                <a:latin typeface="Roboto Condensed Italics"/>
              </a:rPr>
              <a:t>diệu</a:t>
            </a:r>
            <a:r>
              <a:rPr lang="en-US" sz="4399" dirty="0">
                <a:solidFill>
                  <a:srgbClr val="6E3228"/>
                </a:solidFill>
                <a:latin typeface="Roboto Condensed Italics"/>
              </a:rPr>
              <a:t> </a:t>
            </a:r>
            <a:r>
              <a:rPr lang="en-US" sz="4399" dirty="0" err="1">
                <a:solidFill>
                  <a:srgbClr val="6E3228"/>
                </a:solidFill>
                <a:latin typeface="Roboto Condensed Italics"/>
              </a:rPr>
              <a:t>của</a:t>
            </a:r>
            <a:r>
              <a:rPr lang="en-US" sz="4399" dirty="0">
                <a:solidFill>
                  <a:srgbClr val="6E3228"/>
                </a:solidFill>
                <a:latin typeface="Roboto Condensed Italics"/>
              </a:rPr>
              <a:t> </a:t>
            </a:r>
            <a:r>
              <a:rPr lang="en-US" sz="4399" dirty="0" err="1">
                <a:solidFill>
                  <a:srgbClr val="6E3228"/>
                </a:solidFill>
                <a:latin typeface="Roboto Condensed Italics"/>
              </a:rPr>
              <a:t>tạo</a:t>
            </a:r>
            <a:r>
              <a:rPr lang="en-US" sz="4399" dirty="0">
                <a:solidFill>
                  <a:srgbClr val="6E3228"/>
                </a:solidFill>
                <a:latin typeface="Roboto Condensed Italics"/>
              </a:rPr>
              <a:t> </a:t>
            </a:r>
            <a:r>
              <a:rPr lang="en-US" sz="4399" dirty="0" err="1">
                <a:solidFill>
                  <a:srgbClr val="6E3228"/>
                </a:solidFill>
                <a:latin typeface="Roboto Condensed Italics"/>
              </a:rPr>
              <a:t>hóa</a:t>
            </a:r>
            <a:r>
              <a:rPr lang="en-US" sz="4399" dirty="0">
                <a:solidFill>
                  <a:srgbClr val="6E3228"/>
                </a:solidFill>
                <a:latin typeface="Roboto Condensed Italics"/>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94124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85775" y="-722420"/>
            <a:ext cx="1514475" cy="2627638"/>
          </a:xfrm>
          <a:prstGeom prst="rect">
            <a:avLst/>
          </a:prstGeom>
        </p:spPr>
      </p:pic>
      <p:grpSp>
        <p:nvGrpSpPr>
          <p:cNvPr id="5" name="Group 5"/>
          <p:cNvGrpSpPr/>
          <p:nvPr/>
        </p:nvGrpSpPr>
        <p:grpSpPr>
          <a:xfrm>
            <a:off x="1955102" y="1435371"/>
            <a:ext cx="14937405" cy="2937618"/>
            <a:chOff x="0" y="0"/>
            <a:chExt cx="42631385" cy="8383969"/>
          </a:xfrm>
        </p:grpSpPr>
        <p:sp>
          <p:nvSpPr>
            <p:cNvPr id="6" name="Freeform 6"/>
            <p:cNvSpPr/>
            <p:nvPr/>
          </p:nvSpPr>
          <p:spPr>
            <a:xfrm>
              <a:off x="0" y="0"/>
              <a:ext cx="42631385" cy="8383969"/>
            </a:xfrm>
            <a:custGeom>
              <a:avLst/>
              <a:gdLst/>
              <a:ahLst/>
              <a:cxnLst/>
              <a:rect l="l" t="t" r="r" b="b"/>
              <a:pathLst>
                <a:path w="42631385" h="8383969">
                  <a:moveTo>
                    <a:pt x="42326585" y="0"/>
                  </a:moveTo>
                  <a:lnTo>
                    <a:pt x="304800" y="0"/>
                  </a:lnTo>
                  <a:cubicBezTo>
                    <a:pt x="135890" y="0"/>
                    <a:pt x="0" y="135890"/>
                    <a:pt x="0" y="304800"/>
                  </a:cubicBezTo>
                  <a:lnTo>
                    <a:pt x="0" y="8079169"/>
                  </a:lnTo>
                  <a:cubicBezTo>
                    <a:pt x="0" y="8248079"/>
                    <a:pt x="135890" y="8383969"/>
                    <a:pt x="304800" y="8383969"/>
                  </a:cubicBezTo>
                  <a:lnTo>
                    <a:pt x="42326585" y="8383969"/>
                  </a:lnTo>
                  <a:cubicBezTo>
                    <a:pt x="42495496" y="8383969"/>
                    <a:pt x="42631385" y="8248079"/>
                    <a:pt x="42631385" y="8079169"/>
                  </a:cubicBezTo>
                  <a:lnTo>
                    <a:pt x="42631385" y="304800"/>
                  </a:lnTo>
                  <a:cubicBezTo>
                    <a:pt x="42631385" y="135890"/>
                    <a:pt x="42495496" y="0"/>
                    <a:pt x="42326585" y="0"/>
                  </a:cubicBezTo>
                  <a:close/>
                </a:path>
              </a:pathLst>
            </a:custGeom>
            <a:solidFill>
              <a:srgbClr val="F1D1C7"/>
            </a:solidFill>
          </p:spPr>
        </p:sp>
      </p:grpSp>
      <p:sp>
        <p:nvSpPr>
          <p:cNvPr id="7" name="TextBox 7"/>
          <p:cNvSpPr txBox="1"/>
          <p:nvPr/>
        </p:nvSpPr>
        <p:spPr>
          <a:xfrm>
            <a:off x="2160583" y="1606473"/>
            <a:ext cx="14526442" cy="2950845"/>
          </a:xfrm>
          <a:prstGeom prst="rect">
            <a:avLst/>
          </a:prstGeom>
        </p:spPr>
        <p:txBody>
          <a:bodyPr lIns="0" tIns="0" rIns="0" bIns="0" rtlCol="0" anchor="t">
            <a:spAutoFit/>
          </a:bodyPr>
          <a:lstStyle/>
          <a:p>
            <a:pPr algn="just">
              <a:lnSpc>
                <a:spcPts val="5880"/>
              </a:lnSpc>
            </a:pPr>
            <a:r>
              <a:rPr lang="en-US" sz="4200">
                <a:solidFill>
                  <a:srgbClr val="6E3228"/>
                </a:solidFill>
                <a:latin typeface="Roboto Condensed Bold"/>
              </a:rPr>
              <a:t>3. Liệt kê các từ ngữ thuộc lĩnh vực khoa học tự nhiên (sinh học, hóa học, vật lí, thiên văn...) được sử dụng trong văn bản. Các từ ngữ đó phù hợp với tính chất không? Vì sao?</a:t>
            </a:r>
          </a:p>
          <a:p>
            <a:pPr algn="just">
              <a:lnSpc>
                <a:spcPts val="5880"/>
              </a:lnSpc>
              <a:spcBef>
                <a:spcPct val="0"/>
              </a:spcBef>
            </a:pPr>
            <a:endParaRPr lang="en-US" sz="4200">
              <a:solidFill>
                <a:srgbClr val="6E3228"/>
              </a:solidFill>
              <a:latin typeface="Roboto Condensed Bold"/>
            </a:endParaRPr>
          </a:p>
        </p:txBody>
      </p:sp>
      <p:sp>
        <p:nvSpPr>
          <p:cNvPr id="8" name="TextBox 8"/>
          <p:cNvSpPr txBox="1"/>
          <p:nvPr/>
        </p:nvSpPr>
        <p:spPr>
          <a:xfrm>
            <a:off x="1955102" y="4685030"/>
            <a:ext cx="14526442" cy="4573270"/>
          </a:xfrm>
          <a:prstGeom prst="rect">
            <a:avLst/>
          </a:prstGeom>
        </p:spPr>
        <p:txBody>
          <a:bodyPr lIns="0" tIns="0" rIns="0" bIns="0" rtlCol="0" anchor="t">
            <a:spAutoFit/>
          </a:bodyPr>
          <a:lstStyle/>
          <a:p>
            <a:pPr marL="798829" lvl="1" indent="-399415" algn="just">
              <a:lnSpc>
                <a:spcPts val="5179"/>
              </a:lnSpc>
              <a:buFont typeface="Arial"/>
              <a:buChar char="•"/>
            </a:pPr>
            <a:r>
              <a:rPr lang="en-US" sz="3699" dirty="0" err="1">
                <a:solidFill>
                  <a:srgbClr val="6E3228"/>
                </a:solidFill>
                <a:latin typeface="Roboto Condensed Bold"/>
              </a:rPr>
              <a:t>Các</a:t>
            </a:r>
            <a:r>
              <a:rPr lang="en-US" sz="3699" dirty="0">
                <a:solidFill>
                  <a:srgbClr val="6E3228"/>
                </a:solidFill>
                <a:latin typeface="Roboto Condensed Bold"/>
              </a:rPr>
              <a:t> </a:t>
            </a:r>
            <a:r>
              <a:rPr lang="en-US" sz="3699" dirty="0" err="1">
                <a:solidFill>
                  <a:srgbClr val="6E3228"/>
                </a:solidFill>
                <a:latin typeface="Roboto Condensed Bold"/>
              </a:rPr>
              <a:t>từ</a:t>
            </a:r>
            <a:r>
              <a:rPr lang="en-US" sz="3699" dirty="0">
                <a:solidFill>
                  <a:srgbClr val="6E3228"/>
                </a:solidFill>
                <a:latin typeface="Roboto Condensed Bold"/>
              </a:rPr>
              <a:t> </a:t>
            </a:r>
            <a:r>
              <a:rPr lang="en-US" sz="3699" dirty="0" err="1">
                <a:solidFill>
                  <a:srgbClr val="6E3228"/>
                </a:solidFill>
                <a:latin typeface="Roboto Condensed Bold"/>
              </a:rPr>
              <a:t>ngữ</a:t>
            </a:r>
            <a:r>
              <a:rPr lang="en-US" sz="3699" dirty="0">
                <a:solidFill>
                  <a:srgbClr val="6E3228"/>
                </a:solidFill>
                <a:latin typeface="Roboto Condensed Bold"/>
              </a:rPr>
              <a:t> </a:t>
            </a:r>
            <a:r>
              <a:rPr lang="en-US" sz="3699" dirty="0" err="1">
                <a:solidFill>
                  <a:srgbClr val="6E3228"/>
                </a:solidFill>
                <a:latin typeface="Roboto Condensed Bold"/>
              </a:rPr>
              <a:t>thuộc</a:t>
            </a:r>
            <a:r>
              <a:rPr lang="en-US" sz="3699" dirty="0">
                <a:solidFill>
                  <a:srgbClr val="6E3228"/>
                </a:solidFill>
                <a:latin typeface="Roboto Condensed Bold"/>
              </a:rPr>
              <a:t> </a:t>
            </a:r>
            <a:r>
              <a:rPr lang="en-US" sz="3699" dirty="0" err="1">
                <a:solidFill>
                  <a:srgbClr val="6E3228"/>
                </a:solidFill>
                <a:latin typeface="Roboto Condensed Bold"/>
              </a:rPr>
              <a:t>lĩnh</a:t>
            </a:r>
            <a:r>
              <a:rPr lang="en-US" sz="3699" dirty="0">
                <a:solidFill>
                  <a:srgbClr val="6E3228"/>
                </a:solidFill>
                <a:latin typeface="Roboto Condensed Bold"/>
              </a:rPr>
              <a:t> </a:t>
            </a:r>
            <a:r>
              <a:rPr lang="en-US" sz="3699" dirty="0" err="1">
                <a:solidFill>
                  <a:srgbClr val="6E3228"/>
                </a:solidFill>
                <a:latin typeface="Roboto Condensed Bold"/>
              </a:rPr>
              <a:t>vực</a:t>
            </a:r>
            <a:r>
              <a:rPr lang="en-US" sz="3699" dirty="0">
                <a:solidFill>
                  <a:srgbClr val="6E3228"/>
                </a:solidFill>
                <a:latin typeface="Roboto Condensed Bold"/>
              </a:rPr>
              <a:t> </a:t>
            </a:r>
            <a:r>
              <a:rPr lang="en-US" sz="3699" dirty="0" err="1">
                <a:solidFill>
                  <a:srgbClr val="6E3228"/>
                </a:solidFill>
                <a:latin typeface="Roboto Condensed Bold"/>
              </a:rPr>
              <a:t>khoa</a:t>
            </a:r>
            <a:r>
              <a:rPr lang="en-US" sz="3699" dirty="0">
                <a:solidFill>
                  <a:srgbClr val="6E3228"/>
                </a:solidFill>
                <a:latin typeface="Roboto Condensed Bold"/>
              </a:rPr>
              <a:t> </a:t>
            </a:r>
            <a:r>
              <a:rPr lang="en-US" sz="3699" dirty="0" err="1">
                <a:solidFill>
                  <a:srgbClr val="6E3228"/>
                </a:solidFill>
                <a:latin typeface="Roboto Condensed Bold"/>
              </a:rPr>
              <a:t>học</a:t>
            </a:r>
            <a:r>
              <a:rPr lang="en-US" sz="3699" dirty="0">
                <a:solidFill>
                  <a:srgbClr val="6E3228"/>
                </a:solidFill>
                <a:latin typeface="Roboto Condensed Bold"/>
              </a:rPr>
              <a:t> </a:t>
            </a:r>
            <a:r>
              <a:rPr lang="en-US" sz="3699" dirty="0" err="1">
                <a:solidFill>
                  <a:srgbClr val="6E3228"/>
                </a:solidFill>
                <a:latin typeface="Roboto Condensed Bold"/>
              </a:rPr>
              <a:t>tự</a:t>
            </a:r>
            <a:r>
              <a:rPr lang="en-US" sz="3699" dirty="0">
                <a:solidFill>
                  <a:srgbClr val="6E3228"/>
                </a:solidFill>
                <a:latin typeface="Roboto Condensed Bold"/>
              </a:rPr>
              <a:t> </a:t>
            </a:r>
            <a:r>
              <a:rPr lang="en-US" sz="3699" dirty="0" err="1">
                <a:solidFill>
                  <a:srgbClr val="6E3228"/>
                </a:solidFill>
                <a:latin typeface="Roboto Condensed Bold"/>
              </a:rPr>
              <a:t>nhiên</a:t>
            </a:r>
            <a:r>
              <a:rPr lang="en-US" sz="3699" dirty="0">
                <a:solidFill>
                  <a:srgbClr val="6E3228"/>
                </a:solidFill>
                <a:latin typeface="Roboto Condensed Bold"/>
              </a:rPr>
              <a:t>:</a:t>
            </a:r>
            <a:r>
              <a:rPr lang="en-US" sz="3699" dirty="0">
                <a:solidFill>
                  <a:srgbClr val="6E3228"/>
                </a:solidFill>
                <a:latin typeface="Roboto Condensed Italics"/>
              </a:rPr>
              <a:t> </a:t>
            </a:r>
            <a:r>
              <a:rPr lang="en-US" sz="3699" dirty="0" err="1">
                <a:solidFill>
                  <a:srgbClr val="6E3228"/>
                </a:solidFill>
                <a:latin typeface="Roboto Condensed Italics"/>
              </a:rPr>
              <a:t>Trái</a:t>
            </a:r>
            <a:r>
              <a:rPr lang="en-US" sz="3699" dirty="0">
                <a:solidFill>
                  <a:srgbClr val="6E3228"/>
                </a:solidFill>
                <a:latin typeface="Roboto Condensed Italics"/>
              </a:rPr>
              <a:t> </a:t>
            </a:r>
            <a:r>
              <a:rPr lang="en-US" sz="3699" dirty="0" err="1">
                <a:solidFill>
                  <a:srgbClr val="6E3228"/>
                </a:solidFill>
                <a:latin typeface="Roboto Condensed Italics"/>
              </a:rPr>
              <a:t>Đất</a:t>
            </a:r>
            <a:r>
              <a:rPr lang="en-US" sz="3699" dirty="0">
                <a:solidFill>
                  <a:srgbClr val="6E3228"/>
                </a:solidFill>
                <a:latin typeface="Roboto Condensed Italics"/>
              </a:rPr>
              <a:t>, </a:t>
            </a:r>
            <a:r>
              <a:rPr lang="en-US" sz="3699" dirty="0" err="1">
                <a:solidFill>
                  <a:srgbClr val="6E3228"/>
                </a:solidFill>
                <a:latin typeface="Roboto Condensed Italics"/>
              </a:rPr>
              <a:t>khí</a:t>
            </a:r>
            <a:r>
              <a:rPr lang="en-US" sz="3699" dirty="0">
                <a:solidFill>
                  <a:srgbClr val="6E3228"/>
                </a:solidFill>
                <a:latin typeface="Roboto Condensed Italics"/>
              </a:rPr>
              <a:t> </a:t>
            </a:r>
            <a:r>
              <a:rPr lang="en-US" sz="3699" dirty="0" err="1">
                <a:solidFill>
                  <a:srgbClr val="6E3228"/>
                </a:solidFill>
                <a:latin typeface="Roboto Condensed Italics"/>
              </a:rPr>
              <a:t>quyển</a:t>
            </a:r>
            <a:r>
              <a:rPr lang="en-US" sz="3699" dirty="0">
                <a:solidFill>
                  <a:srgbClr val="6E3228"/>
                </a:solidFill>
                <a:latin typeface="Roboto Condensed Italics"/>
              </a:rPr>
              <a:t>, </a:t>
            </a:r>
            <a:r>
              <a:rPr lang="en-US" sz="3699" dirty="0" err="1">
                <a:solidFill>
                  <a:srgbClr val="6E3228"/>
                </a:solidFill>
                <a:latin typeface="Roboto Condensed Italics"/>
              </a:rPr>
              <a:t>nguyên</a:t>
            </a:r>
            <a:r>
              <a:rPr lang="en-US" sz="3699" dirty="0">
                <a:solidFill>
                  <a:srgbClr val="6E3228"/>
                </a:solidFill>
                <a:latin typeface="Roboto Condensed Italics"/>
              </a:rPr>
              <a:t> </a:t>
            </a:r>
            <a:r>
              <a:rPr lang="en-US" sz="3699" dirty="0" err="1">
                <a:solidFill>
                  <a:srgbClr val="6E3228"/>
                </a:solidFill>
                <a:latin typeface="Roboto Condensed Italics"/>
              </a:rPr>
              <a:t>thủy</a:t>
            </a:r>
            <a:r>
              <a:rPr lang="en-US" sz="3699" dirty="0">
                <a:solidFill>
                  <a:srgbClr val="6E3228"/>
                </a:solidFill>
                <a:latin typeface="Roboto Condensed Italics"/>
              </a:rPr>
              <a:t>, hi-</a:t>
            </a:r>
            <a:r>
              <a:rPr lang="en-US" sz="3699" dirty="0" err="1">
                <a:solidFill>
                  <a:srgbClr val="6E3228"/>
                </a:solidFill>
                <a:latin typeface="Roboto Condensed Italics"/>
              </a:rPr>
              <a:t>đrô</a:t>
            </a:r>
            <a:r>
              <a:rPr lang="en-US" sz="3699" dirty="0">
                <a:solidFill>
                  <a:srgbClr val="6E3228"/>
                </a:solidFill>
                <a:latin typeface="Roboto Condensed Italics"/>
              </a:rPr>
              <a:t>, a-</a:t>
            </a:r>
            <a:r>
              <a:rPr lang="en-US" sz="3699" dirty="0" err="1">
                <a:solidFill>
                  <a:srgbClr val="6E3228"/>
                </a:solidFill>
                <a:latin typeface="Roboto Condensed Italics"/>
              </a:rPr>
              <a:t>mô</a:t>
            </a:r>
            <a:r>
              <a:rPr lang="en-US" sz="3699" dirty="0">
                <a:solidFill>
                  <a:srgbClr val="6E3228"/>
                </a:solidFill>
                <a:latin typeface="Roboto Condensed Italics"/>
              </a:rPr>
              <a:t>-</a:t>
            </a:r>
            <a:r>
              <a:rPr lang="en-US" sz="3699" dirty="0" err="1">
                <a:solidFill>
                  <a:srgbClr val="6E3228"/>
                </a:solidFill>
                <a:latin typeface="Roboto Condensed Italics"/>
              </a:rPr>
              <a:t>ni-ắc</a:t>
            </a:r>
            <a:r>
              <a:rPr lang="en-US" sz="3699" dirty="0">
                <a:solidFill>
                  <a:srgbClr val="6E3228"/>
                </a:solidFill>
                <a:latin typeface="Roboto Condensed Italics"/>
              </a:rPr>
              <a:t>, </a:t>
            </a:r>
            <a:r>
              <a:rPr lang="en-US" sz="3699" dirty="0" err="1">
                <a:solidFill>
                  <a:srgbClr val="6E3228"/>
                </a:solidFill>
                <a:latin typeface="Roboto Condensed Italics"/>
              </a:rPr>
              <a:t>mê</a:t>
            </a:r>
            <a:r>
              <a:rPr lang="en-US" sz="3699" dirty="0">
                <a:solidFill>
                  <a:srgbClr val="6E3228"/>
                </a:solidFill>
                <a:latin typeface="Roboto Condensed Italics"/>
              </a:rPr>
              <a:t>-tan, </a:t>
            </a:r>
            <a:r>
              <a:rPr lang="en-US" sz="3699" dirty="0" err="1">
                <a:solidFill>
                  <a:srgbClr val="6E3228"/>
                </a:solidFill>
                <a:latin typeface="Roboto Condensed Italics"/>
              </a:rPr>
              <a:t>hơi</a:t>
            </a:r>
            <a:r>
              <a:rPr lang="en-US" sz="3699" dirty="0">
                <a:solidFill>
                  <a:srgbClr val="6E3228"/>
                </a:solidFill>
                <a:latin typeface="Roboto Condensed Italics"/>
              </a:rPr>
              <a:t> </a:t>
            </a:r>
            <a:r>
              <a:rPr lang="en-US" sz="3699" dirty="0" err="1">
                <a:solidFill>
                  <a:srgbClr val="6E3228"/>
                </a:solidFill>
                <a:latin typeface="Roboto Condensed Italics"/>
              </a:rPr>
              <a:t>nước</a:t>
            </a:r>
            <a:r>
              <a:rPr lang="en-US" sz="3699" dirty="0">
                <a:solidFill>
                  <a:srgbClr val="6E3228"/>
                </a:solidFill>
                <a:latin typeface="Roboto Condensed Italics"/>
              </a:rPr>
              <a:t>, </a:t>
            </a:r>
            <a:r>
              <a:rPr lang="en-US" sz="3699" dirty="0" err="1">
                <a:solidFill>
                  <a:srgbClr val="6E3228"/>
                </a:solidFill>
                <a:latin typeface="Roboto Condensed Italics"/>
              </a:rPr>
              <a:t>phân</a:t>
            </a:r>
            <a:r>
              <a:rPr lang="en-US" sz="3699" dirty="0">
                <a:solidFill>
                  <a:srgbClr val="6E3228"/>
                </a:solidFill>
                <a:latin typeface="Roboto Condensed Italics"/>
              </a:rPr>
              <a:t> </a:t>
            </a:r>
            <a:r>
              <a:rPr lang="en-US" sz="3699" dirty="0" err="1">
                <a:solidFill>
                  <a:srgbClr val="6E3228"/>
                </a:solidFill>
                <a:latin typeface="Roboto Condensed Italics"/>
              </a:rPr>
              <a:t>tử</a:t>
            </a:r>
            <a:r>
              <a:rPr lang="en-US" sz="3699" dirty="0">
                <a:solidFill>
                  <a:srgbClr val="6E3228"/>
                </a:solidFill>
                <a:latin typeface="Roboto Condensed Italics"/>
              </a:rPr>
              <a:t>, </a:t>
            </a:r>
            <a:r>
              <a:rPr lang="en-US" sz="3699" dirty="0" err="1">
                <a:solidFill>
                  <a:srgbClr val="6E3228"/>
                </a:solidFill>
                <a:latin typeface="Roboto Condensed Italics"/>
              </a:rPr>
              <a:t>hữu</a:t>
            </a:r>
            <a:r>
              <a:rPr lang="en-US" sz="3699" dirty="0">
                <a:solidFill>
                  <a:srgbClr val="6E3228"/>
                </a:solidFill>
                <a:latin typeface="Roboto Condensed Italics"/>
              </a:rPr>
              <a:t> </a:t>
            </a:r>
            <a:r>
              <a:rPr lang="en-US" sz="3699" dirty="0" err="1">
                <a:solidFill>
                  <a:srgbClr val="6E3228"/>
                </a:solidFill>
                <a:latin typeface="Roboto Condensed Italics"/>
              </a:rPr>
              <a:t>cơ</a:t>
            </a:r>
            <a:r>
              <a:rPr lang="en-US" sz="3699" dirty="0">
                <a:solidFill>
                  <a:srgbClr val="6E3228"/>
                </a:solidFill>
                <a:latin typeface="Roboto Condensed Italics"/>
              </a:rPr>
              <a:t>, </a:t>
            </a:r>
            <a:r>
              <a:rPr lang="en-US" sz="3699" dirty="0" err="1">
                <a:solidFill>
                  <a:srgbClr val="6E3228"/>
                </a:solidFill>
                <a:latin typeface="Roboto Condensed Italics"/>
              </a:rPr>
              <a:t>tế</a:t>
            </a:r>
            <a:r>
              <a:rPr lang="en-US" sz="3699" dirty="0">
                <a:solidFill>
                  <a:srgbClr val="6E3228"/>
                </a:solidFill>
                <a:latin typeface="Roboto Condensed Italics"/>
              </a:rPr>
              <a:t> </a:t>
            </a:r>
            <a:r>
              <a:rPr lang="en-US" sz="3699" dirty="0" err="1">
                <a:solidFill>
                  <a:srgbClr val="6E3228"/>
                </a:solidFill>
                <a:latin typeface="Roboto Condensed Italics"/>
              </a:rPr>
              <a:t>bào</a:t>
            </a:r>
            <a:r>
              <a:rPr lang="en-US" sz="3699" dirty="0">
                <a:solidFill>
                  <a:srgbClr val="6E3228"/>
                </a:solidFill>
                <a:latin typeface="Roboto Condensed Italics"/>
              </a:rPr>
              <a:t>, </a:t>
            </a:r>
            <a:r>
              <a:rPr lang="en-US" sz="3699" dirty="0" err="1">
                <a:solidFill>
                  <a:srgbClr val="6E3228"/>
                </a:solidFill>
                <a:latin typeface="Roboto Condensed Italics"/>
              </a:rPr>
              <a:t>thí</a:t>
            </a:r>
            <a:r>
              <a:rPr lang="en-US" sz="3699" dirty="0">
                <a:solidFill>
                  <a:srgbClr val="6E3228"/>
                </a:solidFill>
                <a:latin typeface="Roboto Condensed Italics"/>
              </a:rPr>
              <a:t> </a:t>
            </a:r>
            <a:r>
              <a:rPr lang="en-US" sz="3699" dirty="0" err="1">
                <a:solidFill>
                  <a:srgbClr val="6E3228"/>
                </a:solidFill>
                <a:latin typeface="Roboto Condensed Italics"/>
              </a:rPr>
              <a:t>nghiệm</a:t>
            </a:r>
            <a:r>
              <a:rPr lang="en-US" sz="3699" dirty="0">
                <a:solidFill>
                  <a:srgbClr val="6E3228"/>
                </a:solidFill>
                <a:latin typeface="Roboto Condensed Italics"/>
              </a:rPr>
              <a:t>, </a:t>
            </a:r>
            <a:r>
              <a:rPr lang="en-US" sz="3699" dirty="0" err="1">
                <a:solidFill>
                  <a:srgbClr val="6E3228"/>
                </a:solidFill>
                <a:latin typeface="Roboto Condensed Italics"/>
              </a:rPr>
              <a:t>điều</a:t>
            </a:r>
            <a:r>
              <a:rPr lang="en-US" sz="3699" dirty="0">
                <a:solidFill>
                  <a:srgbClr val="6E3228"/>
                </a:solidFill>
                <a:latin typeface="Roboto Condensed Italics"/>
              </a:rPr>
              <a:t> </a:t>
            </a:r>
            <a:r>
              <a:rPr lang="en-US" sz="3699" dirty="0" err="1">
                <a:solidFill>
                  <a:srgbClr val="6E3228"/>
                </a:solidFill>
                <a:latin typeface="Roboto Condensed Italics"/>
              </a:rPr>
              <a:t>chế</a:t>
            </a:r>
            <a:r>
              <a:rPr lang="en-US" sz="3699" dirty="0">
                <a:solidFill>
                  <a:srgbClr val="6E3228"/>
                </a:solidFill>
                <a:latin typeface="Roboto Condensed Italics"/>
              </a:rPr>
              <a:t>, </a:t>
            </a:r>
            <a:r>
              <a:rPr lang="en-US" sz="3699" dirty="0" err="1">
                <a:solidFill>
                  <a:srgbClr val="6E3228"/>
                </a:solidFill>
                <a:latin typeface="Roboto Condensed Italics"/>
              </a:rPr>
              <a:t>hành</a:t>
            </a:r>
            <a:r>
              <a:rPr lang="en-US" sz="3699" dirty="0">
                <a:solidFill>
                  <a:srgbClr val="6E3228"/>
                </a:solidFill>
                <a:latin typeface="Roboto Condensed Italics"/>
              </a:rPr>
              <a:t> </a:t>
            </a:r>
            <a:r>
              <a:rPr lang="en-US" sz="3699" dirty="0" err="1">
                <a:solidFill>
                  <a:srgbClr val="6E3228"/>
                </a:solidFill>
                <a:latin typeface="Roboto Condensed Italics"/>
              </a:rPr>
              <a:t>tinh</a:t>
            </a:r>
            <a:r>
              <a:rPr lang="en-US" sz="3699" dirty="0">
                <a:solidFill>
                  <a:srgbClr val="6E3228"/>
                </a:solidFill>
                <a:latin typeface="Roboto Condensed Italics"/>
              </a:rPr>
              <a:t>, </a:t>
            </a:r>
            <a:r>
              <a:rPr lang="en-US" sz="3699" dirty="0" err="1">
                <a:solidFill>
                  <a:srgbClr val="6E3228"/>
                </a:solidFill>
                <a:latin typeface="Roboto Condensed Italics"/>
              </a:rPr>
              <a:t>nghiên</a:t>
            </a:r>
            <a:r>
              <a:rPr lang="en-US" sz="3699" dirty="0">
                <a:solidFill>
                  <a:srgbClr val="6E3228"/>
                </a:solidFill>
                <a:latin typeface="Roboto Condensed Italics"/>
              </a:rPr>
              <a:t> </a:t>
            </a:r>
            <a:r>
              <a:rPr lang="en-US" sz="3699" dirty="0" err="1">
                <a:solidFill>
                  <a:srgbClr val="6E3228"/>
                </a:solidFill>
                <a:latin typeface="Roboto Condensed Italics"/>
              </a:rPr>
              <a:t>cứu</a:t>
            </a:r>
            <a:r>
              <a:rPr lang="en-US" sz="3699" dirty="0">
                <a:solidFill>
                  <a:srgbClr val="6E3228"/>
                </a:solidFill>
                <a:latin typeface="Roboto Condensed Italics"/>
              </a:rPr>
              <a:t>...</a:t>
            </a:r>
          </a:p>
          <a:p>
            <a:pPr marL="798829" lvl="1" indent="-399415" algn="just">
              <a:lnSpc>
                <a:spcPts val="5179"/>
              </a:lnSpc>
              <a:buFont typeface="Arial"/>
              <a:buChar char="•"/>
            </a:pPr>
            <a:r>
              <a:rPr lang="en-US" sz="3699" dirty="0" err="1">
                <a:solidFill>
                  <a:srgbClr val="6E3228"/>
                </a:solidFill>
                <a:latin typeface="Roboto Condensed Bold"/>
              </a:rPr>
              <a:t>Các</a:t>
            </a:r>
            <a:r>
              <a:rPr lang="en-US" sz="3699" dirty="0">
                <a:solidFill>
                  <a:srgbClr val="6E3228"/>
                </a:solidFill>
                <a:latin typeface="Roboto Condensed Bold"/>
              </a:rPr>
              <a:t> </a:t>
            </a:r>
            <a:r>
              <a:rPr lang="en-US" sz="3699" dirty="0" err="1">
                <a:solidFill>
                  <a:srgbClr val="6E3228"/>
                </a:solidFill>
                <a:latin typeface="Roboto Condensed Bold"/>
              </a:rPr>
              <a:t>từ</a:t>
            </a:r>
            <a:r>
              <a:rPr lang="en-US" sz="3699" dirty="0">
                <a:solidFill>
                  <a:srgbClr val="6E3228"/>
                </a:solidFill>
                <a:latin typeface="Roboto Condensed Bold"/>
              </a:rPr>
              <a:t> </a:t>
            </a:r>
            <a:r>
              <a:rPr lang="en-US" sz="3699" dirty="0" err="1">
                <a:solidFill>
                  <a:srgbClr val="6E3228"/>
                </a:solidFill>
                <a:latin typeface="Roboto Condensed Bold"/>
              </a:rPr>
              <a:t>ngữ</a:t>
            </a:r>
            <a:r>
              <a:rPr lang="en-US" sz="3699" dirty="0">
                <a:solidFill>
                  <a:srgbClr val="6E3228"/>
                </a:solidFill>
                <a:latin typeface="Roboto Condensed Bold"/>
              </a:rPr>
              <a:t> </a:t>
            </a:r>
            <a:r>
              <a:rPr lang="en-US" sz="3699" dirty="0" err="1">
                <a:solidFill>
                  <a:srgbClr val="6E3228"/>
                </a:solidFill>
                <a:latin typeface="Roboto Condensed Bold"/>
              </a:rPr>
              <a:t>này</a:t>
            </a:r>
            <a:r>
              <a:rPr lang="en-US" sz="3699" dirty="0">
                <a:solidFill>
                  <a:srgbClr val="6E3228"/>
                </a:solidFill>
                <a:latin typeface="Roboto Condensed Bold"/>
              </a:rPr>
              <a:t> </a:t>
            </a:r>
            <a:r>
              <a:rPr lang="en-US" sz="3699" dirty="0" err="1">
                <a:solidFill>
                  <a:srgbClr val="6E3228"/>
                </a:solidFill>
                <a:latin typeface="Roboto Condensed Bold"/>
              </a:rPr>
              <a:t>hoàn</a:t>
            </a:r>
            <a:r>
              <a:rPr lang="en-US" sz="3699" dirty="0">
                <a:solidFill>
                  <a:srgbClr val="6E3228"/>
                </a:solidFill>
                <a:latin typeface="Roboto Condensed Bold"/>
              </a:rPr>
              <a:t> </a:t>
            </a:r>
            <a:r>
              <a:rPr lang="en-US" sz="3699" dirty="0" err="1">
                <a:solidFill>
                  <a:srgbClr val="6E3228"/>
                </a:solidFill>
                <a:latin typeface="Roboto Condensed Bold"/>
              </a:rPr>
              <a:t>toàn</a:t>
            </a:r>
            <a:r>
              <a:rPr lang="en-US" sz="3699" dirty="0">
                <a:solidFill>
                  <a:srgbClr val="6E3228"/>
                </a:solidFill>
                <a:latin typeface="Roboto Condensed Bold"/>
              </a:rPr>
              <a:t> </a:t>
            </a:r>
            <a:r>
              <a:rPr lang="en-US" sz="3699" dirty="0" err="1">
                <a:solidFill>
                  <a:srgbClr val="6E3228"/>
                </a:solidFill>
                <a:latin typeface="Roboto Condensed Bold"/>
              </a:rPr>
              <a:t>phù</a:t>
            </a:r>
            <a:r>
              <a:rPr lang="en-US" sz="3699" dirty="0">
                <a:solidFill>
                  <a:srgbClr val="6E3228"/>
                </a:solidFill>
                <a:latin typeface="Roboto Condensed Bold"/>
              </a:rPr>
              <a:t> </a:t>
            </a:r>
            <a:r>
              <a:rPr lang="en-US" sz="3699" dirty="0" err="1">
                <a:solidFill>
                  <a:srgbClr val="6E3228"/>
                </a:solidFill>
                <a:latin typeface="Roboto Condensed Bold"/>
              </a:rPr>
              <a:t>hợp</a:t>
            </a:r>
            <a:r>
              <a:rPr lang="en-US" sz="3699" dirty="0">
                <a:solidFill>
                  <a:srgbClr val="6E3228"/>
                </a:solidFill>
                <a:latin typeface="Roboto Condensed Bold"/>
              </a:rPr>
              <a:t> </a:t>
            </a:r>
            <a:r>
              <a:rPr lang="en-US" sz="3699" dirty="0" err="1">
                <a:solidFill>
                  <a:srgbClr val="6E3228"/>
                </a:solidFill>
                <a:latin typeface="Roboto Condensed Bold"/>
              </a:rPr>
              <a:t>với</a:t>
            </a:r>
            <a:r>
              <a:rPr lang="en-US" sz="3699" dirty="0">
                <a:solidFill>
                  <a:srgbClr val="6E3228"/>
                </a:solidFill>
                <a:latin typeface="Roboto Condensed Bold"/>
              </a:rPr>
              <a:t> </a:t>
            </a:r>
            <a:r>
              <a:rPr lang="en-US" sz="3699" dirty="0" err="1">
                <a:solidFill>
                  <a:srgbClr val="6E3228"/>
                </a:solidFill>
                <a:latin typeface="Roboto Condensed Bold"/>
              </a:rPr>
              <a:t>tính</a:t>
            </a:r>
            <a:r>
              <a:rPr lang="en-US" sz="3699" dirty="0">
                <a:solidFill>
                  <a:srgbClr val="6E3228"/>
                </a:solidFill>
                <a:latin typeface="Roboto Condensed Bold"/>
              </a:rPr>
              <a:t> </a:t>
            </a:r>
            <a:r>
              <a:rPr lang="en-US" sz="3699" dirty="0" err="1">
                <a:solidFill>
                  <a:srgbClr val="6E3228"/>
                </a:solidFill>
                <a:latin typeface="Roboto Condensed Bold"/>
              </a:rPr>
              <a:t>chất</a:t>
            </a:r>
            <a:r>
              <a:rPr lang="en-US" sz="3699" dirty="0">
                <a:solidFill>
                  <a:srgbClr val="6E3228"/>
                </a:solidFill>
                <a:latin typeface="Roboto Condensed Bold"/>
              </a:rPr>
              <a:t> </a:t>
            </a:r>
            <a:r>
              <a:rPr lang="en-US" sz="3699" dirty="0" err="1">
                <a:solidFill>
                  <a:srgbClr val="6E3228"/>
                </a:solidFill>
                <a:latin typeface="Roboto Condensed Bold"/>
              </a:rPr>
              <a:t>của</a:t>
            </a:r>
            <a:r>
              <a:rPr lang="en-US" sz="3699" dirty="0">
                <a:solidFill>
                  <a:srgbClr val="6E3228"/>
                </a:solidFill>
                <a:latin typeface="Roboto Condensed Bold"/>
              </a:rPr>
              <a:t> </a:t>
            </a:r>
            <a:r>
              <a:rPr lang="en-US" sz="3699" dirty="0" err="1">
                <a:solidFill>
                  <a:srgbClr val="6E3228"/>
                </a:solidFill>
                <a:latin typeface="Roboto Condensed Bold"/>
              </a:rPr>
              <a:t>văn</a:t>
            </a:r>
            <a:r>
              <a:rPr lang="en-US" sz="3699" dirty="0">
                <a:solidFill>
                  <a:srgbClr val="6E3228"/>
                </a:solidFill>
                <a:latin typeface="Roboto Condensed Bold"/>
              </a:rPr>
              <a:t> </a:t>
            </a:r>
            <a:r>
              <a:rPr lang="en-US" sz="3699" dirty="0" err="1">
                <a:solidFill>
                  <a:srgbClr val="6E3228"/>
                </a:solidFill>
                <a:latin typeface="Roboto Condensed Bold"/>
              </a:rPr>
              <a:t>bản</a:t>
            </a:r>
            <a:r>
              <a:rPr lang="en-US" sz="3699" dirty="0">
                <a:solidFill>
                  <a:srgbClr val="6E3228"/>
                </a:solidFill>
                <a:latin typeface="Roboto Condensed Italics"/>
              </a:rPr>
              <a:t>,</a:t>
            </a:r>
            <a:r>
              <a:rPr lang="en-US" sz="3699" dirty="0">
                <a:solidFill>
                  <a:srgbClr val="6E3228"/>
                </a:solidFill>
                <a:latin typeface="Roboto Condensed"/>
              </a:rPr>
              <a:t> </a:t>
            </a:r>
            <a:r>
              <a:rPr lang="en-US" sz="3699" dirty="0" err="1">
                <a:solidFill>
                  <a:srgbClr val="6E3228"/>
                </a:solidFill>
                <a:latin typeface="Roboto Condensed"/>
              </a:rPr>
              <a:t>vì</a:t>
            </a:r>
            <a:r>
              <a:rPr lang="en-US" sz="3699" dirty="0">
                <a:solidFill>
                  <a:srgbClr val="6E3228"/>
                </a:solidFill>
                <a:latin typeface="Roboto Condensed"/>
              </a:rPr>
              <a:t> </a:t>
            </a:r>
            <a:r>
              <a:rPr lang="en-US" sz="3699" dirty="0" err="1">
                <a:solidFill>
                  <a:srgbClr val="6E3228"/>
                </a:solidFill>
                <a:latin typeface="Roboto Condensed"/>
              </a:rPr>
              <a:t>đây</a:t>
            </a:r>
            <a:r>
              <a:rPr lang="en-US" sz="3699" dirty="0">
                <a:solidFill>
                  <a:srgbClr val="6E3228"/>
                </a:solidFill>
                <a:latin typeface="Roboto Condensed"/>
              </a:rPr>
              <a:t> </a:t>
            </a:r>
            <a:r>
              <a:rPr lang="en-US" sz="3699" dirty="0" err="1">
                <a:solidFill>
                  <a:srgbClr val="6E3228"/>
                </a:solidFill>
                <a:latin typeface="Roboto Condensed"/>
              </a:rPr>
              <a:t>là</a:t>
            </a:r>
            <a:r>
              <a:rPr lang="en-US" sz="3699" dirty="0">
                <a:solidFill>
                  <a:srgbClr val="6E3228"/>
                </a:solidFill>
                <a:latin typeface="Roboto Condensed"/>
              </a:rPr>
              <a:t> </a:t>
            </a:r>
            <a:r>
              <a:rPr lang="en-US" sz="3699" dirty="0" err="1">
                <a:solidFill>
                  <a:srgbClr val="6E3228"/>
                </a:solidFill>
                <a:latin typeface="Roboto Condensed"/>
              </a:rPr>
              <a:t>một</a:t>
            </a:r>
            <a:r>
              <a:rPr lang="en-US" sz="3699" dirty="0">
                <a:solidFill>
                  <a:srgbClr val="6E3228"/>
                </a:solidFill>
                <a:latin typeface="Roboto Condensed"/>
              </a:rPr>
              <a:t> </a:t>
            </a:r>
            <a:r>
              <a:rPr lang="en-US" sz="3699" dirty="0" err="1">
                <a:solidFill>
                  <a:srgbClr val="6E3228"/>
                </a:solidFill>
                <a:latin typeface="Roboto Condensed"/>
              </a:rPr>
              <a:t>văn</a:t>
            </a:r>
            <a:r>
              <a:rPr lang="en-US" sz="3699" dirty="0">
                <a:solidFill>
                  <a:srgbClr val="6E3228"/>
                </a:solidFill>
                <a:latin typeface="Roboto Condensed"/>
              </a:rPr>
              <a:t> </a:t>
            </a:r>
            <a:r>
              <a:rPr lang="en-US" sz="3699" dirty="0" err="1">
                <a:solidFill>
                  <a:srgbClr val="6E3228"/>
                </a:solidFill>
                <a:latin typeface="Roboto Condensed"/>
              </a:rPr>
              <a:t>bản</a:t>
            </a:r>
            <a:r>
              <a:rPr lang="en-US" sz="3699" dirty="0">
                <a:solidFill>
                  <a:srgbClr val="6E3228"/>
                </a:solidFill>
                <a:latin typeface="Roboto Condensed"/>
              </a:rPr>
              <a:t> </a:t>
            </a:r>
            <a:r>
              <a:rPr lang="en-US" sz="3699" dirty="0" err="1">
                <a:solidFill>
                  <a:srgbClr val="6E3228"/>
                </a:solidFill>
                <a:latin typeface="Roboto Condensed"/>
              </a:rPr>
              <a:t>giải</a:t>
            </a:r>
            <a:r>
              <a:rPr lang="en-US" sz="3699" dirty="0">
                <a:solidFill>
                  <a:srgbClr val="6E3228"/>
                </a:solidFill>
                <a:latin typeface="Roboto Condensed"/>
              </a:rPr>
              <a:t> </a:t>
            </a:r>
            <a:r>
              <a:rPr lang="en-US" sz="3699" dirty="0" err="1">
                <a:solidFill>
                  <a:srgbClr val="6E3228"/>
                </a:solidFill>
                <a:latin typeface="Roboto Condensed"/>
              </a:rPr>
              <a:t>thích</a:t>
            </a:r>
            <a:r>
              <a:rPr lang="en-US" sz="3699" dirty="0">
                <a:solidFill>
                  <a:srgbClr val="6E3228"/>
                </a:solidFill>
                <a:latin typeface="Roboto Condensed"/>
              </a:rPr>
              <a:t> </a:t>
            </a:r>
            <a:r>
              <a:rPr lang="en-US" sz="3699" dirty="0" err="1">
                <a:solidFill>
                  <a:srgbClr val="6E3228"/>
                </a:solidFill>
                <a:latin typeface="Roboto Condensed"/>
              </a:rPr>
              <a:t>một</a:t>
            </a:r>
            <a:r>
              <a:rPr lang="en-US" sz="3699" dirty="0">
                <a:solidFill>
                  <a:srgbClr val="6E3228"/>
                </a:solidFill>
                <a:latin typeface="Roboto Condensed"/>
              </a:rPr>
              <a:t> </a:t>
            </a:r>
            <a:r>
              <a:rPr lang="en-US" sz="3699" dirty="0" err="1">
                <a:solidFill>
                  <a:srgbClr val="6E3228"/>
                </a:solidFill>
                <a:latin typeface="Roboto Condensed"/>
              </a:rPr>
              <a:t>hiện</a:t>
            </a:r>
            <a:r>
              <a:rPr lang="en-US" sz="3699" dirty="0">
                <a:solidFill>
                  <a:srgbClr val="6E3228"/>
                </a:solidFill>
                <a:latin typeface="Roboto Condensed"/>
              </a:rPr>
              <a:t> </a:t>
            </a:r>
            <a:r>
              <a:rPr lang="en-US" sz="3699" dirty="0" err="1">
                <a:solidFill>
                  <a:srgbClr val="6E3228"/>
                </a:solidFill>
                <a:latin typeface="Roboto Condensed"/>
              </a:rPr>
              <a:t>tượng</a:t>
            </a:r>
            <a:r>
              <a:rPr lang="en-US" sz="3699" dirty="0">
                <a:solidFill>
                  <a:srgbClr val="6E3228"/>
                </a:solidFill>
                <a:latin typeface="Roboto Condensed"/>
              </a:rPr>
              <a:t> </a:t>
            </a:r>
            <a:r>
              <a:rPr lang="en-US" sz="3699" dirty="0" err="1">
                <a:solidFill>
                  <a:srgbClr val="6E3228"/>
                </a:solidFill>
                <a:latin typeface="Roboto Condensed"/>
              </a:rPr>
              <a:t>khoa</a:t>
            </a:r>
            <a:r>
              <a:rPr lang="en-US" sz="3699" dirty="0">
                <a:solidFill>
                  <a:srgbClr val="6E3228"/>
                </a:solidFill>
                <a:latin typeface="Roboto Condensed"/>
              </a:rPr>
              <a:t> </a:t>
            </a:r>
            <a:r>
              <a:rPr lang="en-US" sz="3699" dirty="0" err="1">
                <a:solidFill>
                  <a:srgbClr val="6E3228"/>
                </a:solidFill>
                <a:latin typeface="Roboto Condensed"/>
              </a:rPr>
              <a:t>học</a:t>
            </a:r>
            <a:r>
              <a:rPr lang="en-US" sz="3699" dirty="0">
                <a:solidFill>
                  <a:srgbClr val="6E3228"/>
                </a:solidFill>
                <a:latin typeface="Roboto Condensed"/>
              </a:rPr>
              <a:t> </a:t>
            </a:r>
            <a:r>
              <a:rPr lang="en-US" sz="3699" dirty="0" err="1">
                <a:solidFill>
                  <a:srgbClr val="6E3228"/>
                </a:solidFill>
                <a:latin typeface="Roboto Condensed"/>
              </a:rPr>
              <a:t>nên</a:t>
            </a:r>
            <a:r>
              <a:rPr lang="en-US" sz="3699" dirty="0">
                <a:solidFill>
                  <a:srgbClr val="6E3228"/>
                </a:solidFill>
                <a:latin typeface="Roboto Condensed"/>
              </a:rPr>
              <a:t> </a:t>
            </a:r>
            <a:r>
              <a:rPr lang="en-US" sz="3699" dirty="0" err="1">
                <a:solidFill>
                  <a:srgbClr val="6E3228"/>
                </a:solidFill>
                <a:latin typeface="Roboto Condensed"/>
              </a:rPr>
              <a:t>sử</a:t>
            </a:r>
            <a:r>
              <a:rPr lang="en-US" sz="3699" dirty="0">
                <a:solidFill>
                  <a:srgbClr val="6E3228"/>
                </a:solidFill>
                <a:latin typeface="Roboto Condensed"/>
              </a:rPr>
              <a:t> </a:t>
            </a:r>
            <a:r>
              <a:rPr lang="en-US" sz="3699" dirty="0" err="1">
                <a:solidFill>
                  <a:srgbClr val="6E3228"/>
                </a:solidFill>
                <a:latin typeface="Roboto Condensed"/>
              </a:rPr>
              <a:t>dụng</a:t>
            </a:r>
            <a:r>
              <a:rPr lang="en-US" sz="3699" dirty="0">
                <a:solidFill>
                  <a:srgbClr val="6E3228"/>
                </a:solidFill>
                <a:latin typeface="Roboto Condensed"/>
              </a:rPr>
              <a:t> </a:t>
            </a:r>
            <a:r>
              <a:rPr lang="en-US" sz="3699" dirty="0" err="1">
                <a:solidFill>
                  <a:srgbClr val="6E3228"/>
                </a:solidFill>
                <a:latin typeface="Roboto Condensed"/>
              </a:rPr>
              <a:t>các</a:t>
            </a:r>
            <a:r>
              <a:rPr lang="en-US" sz="3699" dirty="0">
                <a:solidFill>
                  <a:srgbClr val="6E3228"/>
                </a:solidFill>
                <a:latin typeface="Roboto Condensed"/>
              </a:rPr>
              <a:t> </a:t>
            </a:r>
            <a:r>
              <a:rPr lang="en-US" sz="3699" dirty="0" err="1">
                <a:solidFill>
                  <a:srgbClr val="6E3228"/>
                </a:solidFill>
                <a:latin typeface="Roboto Condensed"/>
              </a:rPr>
              <a:t>từ</a:t>
            </a:r>
            <a:r>
              <a:rPr lang="en-US" sz="3699" dirty="0">
                <a:solidFill>
                  <a:srgbClr val="6E3228"/>
                </a:solidFill>
                <a:latin typeface="Roboto Condensed"/>
              </a:rPr>
              <a:t> </a:t>
            </a:r>
            <a:r>
              <a:rPr lang="en-US" sz="3699" dirty="0" err="1">
                <a:solidFill>
                  <a:srgbClr val="6E3228"/>
                </a:solidFill>
                <a:latin typeface="Roboto Condensed"/>
              </a:rPr>
              <a:t>ngữ</a:t>
            </a:r>
            <a:r>
              <a:rPr lang="en-US" sz="3699" dirty="0">
                <a:solidFill>
                  <a:srgbClr val="6E3228"/>
                </a:solidFill>
                <a:latin typeface="Roboto Condensed"/>
              </a:rPr>
              <a:t> </a:t>
            </a:r>
            <a:r>
              <a:rPr lang="en-US" sz="3699" dirty="0" err="1">
                <a:solidFill>
                  <a:srgbClr val="6E3228"/>
                </a:solidFill>
                <a:latin typeface="Roboto Condensed"/>
              </a:rPr>
              <a:t>thuộc</a:t>
            </a:r>
            <a:r>
              <a:rPr lang="en-US" sz="3699" dirty="0">
                <a:solidFill>
                  <a:srgbClr val="6E3228"/>
                </a:solidFill>
                <a:latin typeface="Roboto Condensed"/>
              </a:rPr>
              <a:t> </a:t>
            </a:r>
            <a:r>
              <a:rPr lang="en-US" sz="3699" dirty="0" err="1">
                <a:solidFill>
                  <a:srgbClr val="6E3228"/>
                </a:solidFill>
                <a:latin typeface="Roboto Condensed"/>
              </a:rPr>
              <a:t>lĩnh</a:t>
            </a:r>
            <a:r>
              <a:rPr lang="en-US" sz="3699" dirty="0">
                <a:solidFill>
                  <a:srgbClr val="6E3228"/>
                </a:solidFill>
                <a:latin typeface="Roboto Condensed"/>
              </a:rPr>
              <a:t> </a:t>
            </a:r>
            <a:r>
              <a:rPr lang="en-US" sz="3699" dirty="0" err="1">
                <a:solidFill>
                  <a:srgbClr val="6E3228"/>
                </a:solidFill>
                <a:latin typeface="Roboto Condensed"/>
              </a:rPr>
              <a:t>vực</a:t>
            </a:r>
            <a:r>
              <a:rPr lang="en-US" sz="3699" dirty="0">
                <a:solidFill>
                  <a:srgbClr val="6E3228"/>
                </a:solidFill>
                <a:latin typeface="Roboto Condensed"/>
              </a:rPr>
              <a:t> </a:t>
            </a:r>
            <a:r>
              <a:rPr lang="en-US" sz="3699" dirty="0" err="1">
                <a:solidFill>
                  <a:srgbClr val="6E3228"/>
                </a:solidFill>
                <a:latin typeface="Roboto Condensed"/>
              </a:rPr>
              <a:t>khoa</a:t>
            </a:r>
            <a:r>
              <a:rPr lang="en-US" sz="3699" dirty="0">
                <a:solidFill>
                  <a:srgbClr val="6E3228"/>
                </a:solidFill>
                <a:latin typeface="Roboto Condensed"/>
              </a:rPr>
              <a:t> </a:t>
            </a:r>
            <a:r>
              <a:rPr lang="en-US" sz="3699" dirty="0" err="1">
                <a:solidFill>
                  <a:srgbClr val="6E3228"/>
                </a:solidFill>
                <a:latin typeface="Roboto Condensed"/>
              </a:rPr>
              <a:t>học</a:t>
            </a:r>
            <a:r>
              <a:rPr lang="en-US" sz="3699" dirty="0">
                <a:solidFill>
                  <a:srgbClr val="6E3228"/>
                </a:solidFill>
                <a:latin typeface="Roboto Condensed"/>
              </a:rPr>
              <a:t> </a:t>
            </a:r>
            <a:r>
              <a:rPr lang="en-US" sz="3699" dirty="0" err="1">
                <a:solidFill>
                  <a:srgbClr val="6E3228"/>
                </a:solidFill>
                <a:latin typeface="Roboto Condensed"/>
              </a:rPr>
              <a:t>tự</a:t>
            </a:r>
            <a:r>
              <a:rPr lang="en-US" sz="3699" dirty="0">
                <a:solidFill>
                  <a:srgbClr val="6E3228"/>
                </a:solidFill>
                <a:latin typeface="Roboto Condensed"/>
              </a:rPr>
              <a:t> </a:t>
            </a:r>
            <a:r>
              <a:rPr lang="en-US" sz="3699" dirty="0" err="1">
                <a:solidFill>
                  <a:srgbClr val="6E3228"/>
                </a:solidFill>
                <a:latin typeface="Roboto Condensed"/>
              </a:rPr>
              <a:t>nhiên</a:t>
            </a:r>
            <a:r>
              <a:rPr lang="en-US" sz="3699" dirty="0">
                <a:solidFill>
                  <a:srgbClr val="6E3228"/>
                </a:solidFill>
                <a:latin typeface="Roboto Condensed"/>
              </a:rPr>
              <a:t> </a:t>
            </a:r>
            <a:r>
              <a:rPr lang="en-US" sz="3699" dirty="0" err="1">
                <a:solidFill>
                  <a:srgbClr val="6E3228"/>
                </a:solidFill>
                <a:latin typeface="Roboto Condensed"/>
              </a:rPr>
              <a:t>là</a:t>
            </a:r>
            <a:r>
              <a:rPr lang="en-US" sz="3699" dirty="0">
                <a:solidFill>
                  <a:srgbClr val="6E3228"/>
                </a:solidFill>
                <a:latin typeface="Roboto Condensed"/>
              </a:rPr>
              <a:t> </a:t>
            </a:r>
            <a:r>
              <a:rPr lang="en-US" sz="3699" dirty="0" err="1">
                <a:solidFill>
                  <a:srgbClr val="6E3228"/>
                </a:solidFill>
                <a:latin typeface="Roboto Condensed"/>
              </a:rPr>
              <a:t>hợp</a:t>
            </a:r>
            <a:r>
              <a:rPr lang="en-US" sz="3699" dirty="0">
                <a:solidFill>
                  <a:srgbClr val="6E3228"/>
                </a:solidFill>
                <a:latin typeface="Roboto Condensed"/>
              </a:rPr>
              <a:t> </a:t>
            </a:r>
            <a:r>
              <a:rPr lang="en-US" sz="3699" dirty="0" err="1">
                <a:solidFill>
                  <a:srgbClr val="6E3228"/>
                </a:solidFill>
                <a:latin typeface="Roboto Condensed"/>
              </a:rPr>
              <a:t>lí</a:t>
            </a:r>
            <a:r>
              <a:rPr lang="en-US" sz="3699" dirty="0">
                <a:solidFill>
                  <a:srgbClr val="6E3228"/>
                </a:solidFill>
                <a:latin typeface="Roboto Condensed"/>
              </a:rPr>
              <a:t>.</a:t>
            </a:r>
          </a:p>
          <a:p>
            <a:pPr algn="r">
              <a:lnSpc>
                <a:spcPts val="5179"/>
              </a:lnSpc>
            </a:pPr>
            <a:endParaRPr lang="en-US" sz="3699" dirty="0">
              <a:solidFill>
                <a:srgbClr val="6E3228"/>
              </a:solidFill>
              <a:latin typeface="Roboto Condensed"/>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arn(inVertical)">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barn(inVertical)">
                                      <p:cBhvr>
                                        <p:cTn id="2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94124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85775" y="-722420"/>
            <a:ext cx="1514475" cy="2627638"/>
          </a:xfrm>
          <a:prstGeom prst="rect">
            <a:avLst/>
          </a:prstGeom>
        </p:spPr>
      </p:pic>
      <p:grpSp>
        <p:nvGrpSpPr>
          <p:cNvPr id="5" name="Group 5"/>
          <p:cNvGrpSpPr/>
          <p:nvPr/>
        </p:nvGrpSpPr>
        <p:grpSpPr>
          <a:xfrm>
            <a:off x="1955102" y="1435371"/>
            <a:ext cx="14937405" cy="2937618"/>
            <a:chOff x="0" y="0"/>
            <a:chExt cx="42631385" cy="8383969"/>
          </a:xfrm>
        </p:grpSpPr>
        <p:sp>
          <p:nvSpPr>
            <p:cNvPr id="6" name="Freeform 6"/>
            <p:cNvSpPr/>
            <p:nvPr/>
          </p:nvSpPr>
          <p:spPr>
            <a:xfrm>
              <a:off x="0" y="0"/>
              <a:ext cx="42631385" cy="8383969"/>
            </a:xfrm>
            <a:custGeom>
              <a:avLst/>
              <a:gdLst/>
              <a:ahLst/>
              <a:cxnLst/>
              <a:rect l="l" t="t" r="r" b="b"/>
              <a:pathLst>
                <a:path w="42631385" h="8383969">
                  <a:moveTo>
                    <a:pt x="42326585" y="0"/>
                  </a:moveTo>
                  <a:lnTo>
                    <a:pt x="304800" y="0"/>
                  </a:lnTo>
                  <a:cubicBezTo>
                    <a:pt x="135890" y="0"/>
                    <a:pt x="0" y="135890"/>
                    <a:pt x="0" y="304800"/>
                  </a:cubicBezTo>
                  <a:lnTo>
                    <a:pt x="0" y="8079169"/>
                  </a:lnTo>
                  <a:cubicBezTo>
                    <a:pt x="0" y="8248079"/>
                    <a:pt x="135890" y="8383969"/>
                    <a:pt x="304800" y="8383969"/>
                  </a:cubicBezTo>
                  <a:lnTo>
                    <a:pt x="42326585" y="8383969"/>
                  </a:lnTo>
                  <a:cubicBezTo>
                    <a:pt x="42495496" y="8383969"/>
                    <a:pt x="42631385" y="8248079"/>
                    <a:pt x="42631385" y="8079169"/>
                  </a:cubicBezTo>
                  <a:lnTo>
                    <a:pt x="42631385" y="304800"/>
                  </a:lnTo>
                  <a:cubicBezTo>
                    <a:pt x="42631385" y="135890"/>
                    <a:pt x="42495496" y="0"/>
                    <a:pt x="42326585" y="0"/>
                  </a:cubicBezTo>
                  <a:close/>
                </a:path>
              </a:pathLst>
            </a:custGeom>
            <a:solidFill>
              <a:srgbClr val="F1D1C7"/>
            </a:solidFill>
          </p:spPr>
        </p:sp>
      </p:grpSp>
      <p:sp>
        <p:nvSpPr>
          <p:cNvPr id="7" name="TextBox 7"/>
          <p:cNvSpPr txBox="1"/>
          <p:nvPr/>
        </p:nvSpPr>
        <p:spPr>
          <a:xfrm>
            <a:off x="2366065" y="1899665"/>
            <a:ext cx="14115479" cy="2473324"/>
          </a:xfrm>
          <a:prstGeom prst="rect">
            <a:avLst/>
          </a:prstGeom>
        </p:spPr>
        <p:txBody>
          <a:bodyPr lIns="0" tIns="0" rIns="0" bIns="0" rtlCol="0" anchor="t">
            <a:spAutoFit/>
          </a:bodyPr>
          <a:lstStyle/>
          <a:p>
            <a:pPr algn="just">
              <a:lnSpc>
                <a:spcPts val="4900"/>
              </a:lnSpc>
            </a:pPr>
            <a:r>
              <a:rPr lang="en-US" sz="3500" dirty="0">
                <a:solidFill>
                  <a:srgbClr val="6E3228"/>
                </a:solidFill>
                <a:latin typeface="Roboto Condensed Bold"/>
              </a:rPr>
              <a:t>4. </a:t>
            </a:r>
            <a:r>
              <a:rPr lang="en-US" sz="3500" dirty="0" err="1">
                <a:solidFill>
                  <a:srgbClr val="6E3228"/>
                </a:solidFill>
                <a:latin typeface="Roboto Condensed Bold"/>
              </a:rPr>
              <a:t>Dấu</a:t>
            </a:r>
            <a:r>
              <a:rPr lang="en-US" sz="3500" dirty="0">
                <a:solidFill>
                  <a:srgbClr val="6E3228"/>
                </a:solidFill>
                <a:latin typeface="Roboto Condensed Bold"/>
              </a:rPr>
              <a:t> </a:t>
            </a:r>
            <a:r>
              <a:rPr lang="en-US" sz="3500" dirty="0" err="1">
                <a:solidFill>
                  <a:srgbClr val="6E3228"/>
                </a:solidFill>
                <a:latin typeface="Roboto Condensed Bold"/>
              </a:rPr>
              <a:t>ngoặc</a:t>
            </a:r>
            <a:r>
              <a:rPr lang="en-US" sz="3500" dirty="0">
                <a:solidFill>
                  <a:srgbClr val="6E3228"/>
                </a:solidFill>
                <a:latin typeface="Roboto Condensed Bold"/>
              </a:rPr>
              <a:t> </a:t>
            </a:r>
            <a:r>
              <a:rPr lang="en-US" sz="3500" dirty="0" err="1">
                <a:solidFill>
                  <a:srgbClr val="6E3228"/>
                </a:solidFill>
                <a:latin typeface="Roboto Condensed Bold"/>
              </a:rPr>
              <a:t>kép</a:t>
            </a:r>
            <a:r>
              <a:rPr lang="en-US" sz="3500" dirty="0">
                <a:solidFill>
                  <a:srgbClr val="6E3228"/>
                </a:solidFill>
                <a:latin typeface="Roboto Condensed Bold"/>
              </a:rPr>
              <a:t> </a:t>
            </a:r>
            <a:r>
              <a:rPr lang="en-US" sz="3500" dirty="0" err="1">
                <a:solidFill>
                  <a:srgbClr val="6E3228"/>
                </a:solidFill>
                <a:latin typeface="Roboto Condensed Bold"/>
              </a:rPr>
              <a:t>trong</a:t>
            </a:r>
            <a:r>
              <a:rPr lang="en-US" sz="3500" dirty="0">
                <a:solidFill>
                  <a:srgbClr val="6E3228"/>
                </a:solidFill>
                <a:latin typeface="Roboto Condensed Bold"/>
              </a:rPr>
              <a:t> </a:t>
            </a:r>
            <a:r>
              <a:rPr lang="en-US" sz="3500" dirty="0" err="1">
                <a:solidFill>
                  <a:srgbClr val="6E3228"/>
                </a:solidFill>
                <a:latin typeface="Roboto Condensed Bold"/>
              </a:rPr>
              <a:t>câu</a:t>
            </a:r>
            <a:r>
              <a:rPr lang="en-US" sz="3500" dirty="0">
                <a:solidFill>
                  <a:srgbClr val="6E3228"/>
                </a:solidFill>
                <a:latin typeface="Roboto Condensed Bold"/>
              </a:rPr>
              <a:t>: “</a:t>
            </a:r>
            <a:r>
              <a:rPr lang="en-US" sz="3500" dirty="0" err="1">
                <a:solidFill>
                  <a:srgbClr val="6E3228"/>
                </a:solidFill>
                <a:latin typeface="Roboto Condensed Bold"/>
              </a:rPr>
              <a:t>Sự</a:t>
            </a:r>
            <a:r>
              <a:rPr lang="en-US" sz="3500" dirty="0">
                <a:solidFill>
                  <a:srgbClr val="6E3228"/>
                </a:solidFill>
                <a:latin typeface="Roboto Condensed Bold"/>
              </a:rPr>
              <a:t> </a:t>
            </a:r>
            <a:r>
              <a:rPr lang="en-US" sz="3500" dirty="0" err="1">
                <a:solidFill>
                  <a:srgbClr val="6E3228"/>
                </a:solidFill>
                <a:latin typeface="Roboto Condensed Bold"/>
              </a:rPr>
              <a:t>hô</a:t>
            </a:r>
            <a:r>
              <a:rPr lang="en-US" sz="3500" dirty="0">
                <a:solidFill>
                  <a:srgbClr val="6E3228"/>
                </a:solidFill>
                <a:latin typeface="Roboto Condensed Bold"/>
              </a:rPr>
              <a:t> </a:t>
            </a:r>
            <a:r>
              <a:rPr lang="en-US" sz="3500" dirty="0" err="1">
                <a:solidFill>
                  <a:srgbClr val="6E3228"/>
                </a:solidFill>
                <a:latin typeface="Roboto Condensed Bold"/>
              </a:rPr>
              <a:t>hấp</a:t>
            </a:r>
            <a:r>
              <a:rPr lang="en-US" sz="3500" dirty="0">
                <a:solidFill>
                  <a:srgbClr val="6E3228"/>
                </a:solidFill>
                <a:latin typeface="Roboto Condensed Bold"/>
              </a:rPr>
              <a:t> </a:t>
            </a:r>
            <a:r>
              <a:rPr lang="en-US" sz="3500" dirty="0" err="1">
                <a:solidFill>
                  <a:srgbClr val="6E3228"/>
                </a:solidFill>
                <a:latin typeface="Roboto Condensed Bold"/>
              </a:rPr>
              <a:t>của</a:t>
            </a:r>
            <a:r>
              <a:rPr lang="en-US" sz="3500" dirty="0">
                <a:solidFill>
                  <a:srgbClr val="6E3228"/>
                </a:solidFill>
                <a:latin typeface="Roboto Condensed Bold"/>
              </a:rPr>
              <a:t> </a:t>
            </a:r>
            <a:r>
              <a:rPr lang="en-US" sz="3500" dirty="0" err="1">
                <a:solidFill>
                  <a:srgbClr val="6E3228"/>
                </a:solidFill>
                <a:latin typeface="Roboto Condensed Bold"/>
              </a:rPr>
              <a:t>sinh</a:t>
            </a:r>
            <a:r>
              <a:rPr lang="en-US" sz="3500" dirty="0">
                <a:solidFill>
                  <a:srgbClr val="6E3228"/>
                </a:solidFill>
                <a:latin typeface="Roboto Condensed Bold"/>
              </a:rPr>
              <a:t> </a:t>
            </a:r>
            <a:r>
              <a:rPr lang="en-US" sz="3500" dirty="0" err="1">
                <a:solidFill>
                  <a:srgbClr val="6E3228"/>
                </a:solidFill>
                <a:latin typeface="Roboto Condensed Bold"/>
              </a:rPr>
              <a:t>vật</a:t>
            </a:r>
            <a:r>
              <a:rPr lang="en-US" sz="3500" dirty="0">
                <a:solidFill>
                  <a:srgbClr val="6E3228"/>
                </a:solidFill>
                <a:latin typeface="Roboto Condensed Bold"/>
              </a:rPr>
              <a:t> </a:t>
            </a:r>
            <a:r>
              <a:rPr lang="en-US" sz="3500" dirty="0" err="1">
                <a:solidFill>
                  <a:srgbClr val="6E3228"/>
                </a:solidFill>
                <a:latin typeface="Roboto Condensed Bold"/>
              </a:rPr>
              <a:t>dùng</a:t>
            </a:r>
            <a:r>
              <a:rPr lang="en-US" sz="3500" dirty="0">
                <a:solidFill>
                  <a:srgbClr val="6E3228"/>
                </a:solidFill>
                <a:latin typeface="Roboto Condensed Bold"/>
              </a:rPr>
              <a:t> ô-xi </a:t>
            </a:r>
            <a:r>
              <a:rPr lang="en-US" sz="3500" dirty="0" err="1">
                <a:solidFill>
                  <a:srgbClr val="6E3228"/>
                </a:solidFill>
                <a:latin typeface="Roboto Condensed Bold"/>
              </a:rPr>
              <a:t>để</a:t>
            </a:r>
            <a:r>
              <a:rPr lang="en-US" sz="3500" dirty="0">
                <a:solidFill>
                  <a:srgbClr val="6E3228"/>
                </a:solidFill>
                <a:latin typeface="Roboto Condensed Bold"/>
              </a:rPr>
              <a:t> "</a:t>
            </a:r>
            <a:r>
              <a:rPr lang="en-US" sz="3500" dirty="0" err="1">
                <a:solidFill>
                  <a:srgbClr val="6E3228"/>
                </a:solidFill>
                <a:latin typeface="Roboto Condensed Bold"/>
              </a:rPr>
              <a:t>đốt</a:t>
            </a:r>
            <a:r>
              <a:rPr lang="en-US" sz="3500" dirty="0">
                <a:solidFill>
                  <a:srgbClr val="6E3228"/>
                </a:solidFill>
                <a:latin typeface="Roboto Condensed Bold"/>
              </a:rPr>
              <a:t>" </a:t>
            </a:r>
            <a:r>
              <a:rPr lang="en-US" sz="3500" dirty="0" err="1">
                <a:solidFill>
                  <a:srgbClr val="6E3228"/>
                </a:solidFill>
                <a:latin typeface="Roboto Condensed Bold"/>
              </a:rPr>
              <a:t>glu-cô</a:t>
            </a:r>
            <a:r>
              <a:rPr lang="en-US" sz="3500" dirty="0">
                <a:solidFill>
                  <a:srgbClr val="6E3228"/>
                </a:solidFill>
                <a:latin typeface="Roboto Condensed Bold"/>
              </a:rPr>
              <a:t> </a:t>
            </a:r>
            <a:r>
              <a:rPr lang="en-US" sz="3500" dirty="0" err="1">
                <a:solidFill>
                  <a:srgbClr val="6E3228"/>
                </a:solidFill>
                <a:latin typeface="Roboto Condensed Bold"/>
              </a:rPr>
              <a:t>và</a:t>
            </a:r>
            <a:r>
              <a:rPr lang="en-US" sz="3500" dirty="0">
                <a:solidFill>
                  <a:srgbClr val="6E3228"/>
                </a:solidFill>
                <a:latin typeface="Roboto Condensed Bold"/>
              </a:rPr>
              <a:t> </a:t>
            </a:r>
            <a:r>
              <a:rPr lang="en-US" sz="3500" dirty="0" err="1">
                <a:solidFill>
                  <a:srgbClr val="6E3228"/>
                </a:solidFill>
                <a:latin typeface="Roboto Condensed Bold"/>
              </a:rPr>
              <a:t>sản</a:t>
            </a:r>
            <a:r>
              <a:rPr lang="en-US" sz="3500" dirty="0">
                <a:solidFill>
                  <a:srgbClr val="6E3228"/>
                </a:solidFill>
                <a:latin typeface="Roboto Condensed Bold"/>
              </a:rPr>
              <a:t> </a:t>
            </a:r>
            <a:r>
              <a:rPr lang="en-US" sz="3500" dirty="0" err="1">
                <a:solidFill>
                  <a:srgbClr val="6E3228"/>
                </a:solidFill>
                <a:latin typeface="Roboto Condensed Bold"/>
              </a:rPr>
              <a:t>xuất</a:t>
            </a:r>
            <a:r>
              <a:rPr lang="en-US" sz="3500" dirty="0">
                <a:solidFill>
                  <a:srgbClr val="6E3228"/>
                </a:solidFill>
                <a:latin typeface="Roboto Condensed Bold"/>
              </a:rPr>
              <a:t> </a:t>
            </a:r>
            <a:r>
              <a:rPr lang="en-US" sz="3500" dirty="0" err="1">
                <a:solidFill>
                  <a:srgbClr val="6E3228"/>
                </a:solidFill>
                <a:latin typeface="Roboto Condensed Bold"/>
              </a:rPr>
              <a:t>ra</a:t>
            </a:r>
            <a:r>
              <a:rPr lang="en-US" sz="3500" dirty="0">
                <a:solidFill>
                  <a:srgbClr val="6E3228"/>
                </a:solidFill>
                <a:latin typeface="Roboto Condensed Bold"/>
              </a:rPr>
              <a:t> </a:t>
            </a:r>
            <a:r>
              <a:rPr lang="en-US" sz="3500" dirty="0" err="1">
                <a:solidFill>
                  <a:srgbClr val="6E3228"/>
                </a:solidFill>
                <a:latin typeface="Roboto Condensed Bold"/>
              </a:rPr>
              <a:t>hơi</a:t>
            </a:r>
            <a:r>
              <a:rPr lang="en-US" sz="3500" dirty="0">
                <a:solidFill>
                  <a:srgbClr val="6E3228"/>
                </a:solidFill>
                <a:latin typeface="Roboto Condensed Bold"/>
              </a:rPr>
              <a:t> </a:t>
            </a:r>
            <a:r>
              <a:rPr lang="en-US" sz="3500" dirty="0" err="1">
                <a:solidFill>
                  <a:srgbClr val="6E3228"/>
                </a:solidFill>
                <a:latin typeface="Roboto Condensed Bold"/>
              </a:rPr>
              <a:t>nước</a:t>
            </a:r>
            <a:r>
              <a:rPr lang="en-US" sz="3500" dirty="0">
                <a:solidFill>
                  <a:srgbClr val="6E3228"/>
                </a:solidFill>
                <a:latin typeface="Roboto Condensed Bold"/>
              </a:rPr>
              <a:t> </a:t>
            </a:r>
            <a:r>
              <a:rPr lang="en-US" sz="3500" dirty="0" err="1">
                <a:solidFill>
                  <a:srgbClr val="6E3228"/>
                </a:solidFill>
                <a:latin typeface="Roboto Condensed Bold"/>
              </a:rPr>
              <a:t>và</a:t>
            </a:r>
            <a:r>
              <a:rPr lang="en-US" sz="3500" dirty="0">
                <a:solidFill>
                  <a:srgbClr val="6E3228"/>
                </a:solidFill>
                <a:latin typeface="Roboto Condensed Bold"/>
              </a:rPr>
              <a:t> </a:t>
            </a:r>
            <a:r>
              <a:rPr lang="en-US" sz="3500" dirty="0" err="1">
                <a:solidFill>
                  <a:srgbClr val="6E3228"/>
                </a:solidFill>
                <a:latin typeface="Roboto Condensed Bold"/>
              </a:rPr>
              <a:t>khí</a:t>
            </a:r>
            <a:r>
              <a:rPr lang="en-US" sz="3500" dirty="0">
                <a:solidFill>
                  <a:srgbClr val="6E3228"/>
                </a:solidFill>
                <a:latin typeface="Roboto Condensed Bold"/>
              </a:rPr>
              <a:t> </a:t>
            </a:r>
            <a:r>
              <a:rPr lang="en-US" sz="3500" dirty="0" err="1">
                <a:solidFill>
                  <a:srgbClr val="6E3228"/>
                </a:solidFill>
                <a:latin typeface="Roboto Condensed Bold"/>
              </a:rPr>
              <a:t>các-bô-nic</a:t>
            </a:r>
            <a:r>
              <a:rPr lang="en-US" sz="3500" dirty="0">
                <a:solidFill>
                  <a:srgbClr val="6E3228"/>
                </a:solidFill>
                <a:latin typeface="Roboto Condensed Bold"/>
              </a:rPr>
              <a:t> </a:t>
            </a:r>
            <a:r>
              <a:rPr lang="en-US" sz="3500" dirty="0" err="1">
                <a:solidFill>
                  <a:srgbClr val="6E3228"/>
                </a:solidFill>
                <a:latin typeface="Roboto Condensed Bold"/>
              </a:rPr>
              <a:t>cần</a:t>
            </a:r>
            <a:r>
              <a:rPr lang="en-US" sz="3500" dirty="0">
                <a:solidFill>
                  <a:srgbClr val="6E3228"/>
                </a:solidFill>
                <a:latin typeface="Roboto Condensed Bold"/>
              </a:rPr>
              <a:t> </a:t>
            </a:r>
            <a:r>
              <a:rPr lang="en-US" sz="3500" dirty="0" err="1">
                <a:solidFill>
                  <a:srgbClr val="6E3228"/>
                </a:solidFill>
                <a:latin typeface="Roboto Condensed Bold"/>
              </a:rPr>
              <a:t>thiết</a:t>
            </a:r>
            <a:r>
              <a:rPr lang="en-US" sz="3500" dirty="0">
                <a:solidFill>
                  <a:srgbClr val="6E3228"/>
                </a:solidFill>
                <a:latin typeface="Roboto Condensed Bold"/>
              </a:rPr>
              <a:t> </a:t>
            </a:r>
            <a:r>
              <a:rPr lang="en-US" sz="3500" dirty="0" err="1">
                <a:solidFill>
                  <a:srgbClr val="6E3228"/>
                </a:solidFill>
                <a:latin typeface="Roboto Condensed Bold"/>
              </a:rPr>
              <a:t>cho</a:t>
            </a:r>
            <a:r>
              <a:rPr lang="en-US" sz="3500" dirty="0">
                <a:solidFill>
                  <a:srgbClr val="6E3228"/>
                </a:solidFill>
                <a:latin typeface="Roboto Condensed Bold"/>
              </a:rPr>
              <a:t> </a:t>
            </a:r>
            <a:r>
              <a:rPr lang="en-US" sz="3500" dirty="0" err="1">
                <a:solidFill>
                  <a:srgbClr val="6E3228"/>
                </a:solidFill>
                <a:latin typeface="Roboto Condensed Bold"/>
              </a:rPr>
              <a:t>thực</a:t>
            </a:r>
            <a:r>
              <a:rPr lang="en-US" sz="3500" dirty="0">
                <a:solidFill>
                  <a:srgbClr val="6E3228"/>
                </a:solidFill>
                <a:latin typeface="Roboto Condensed Bold"/>
              </a:rPr>
              <a:t> </a:t>
            </a:r>
            <a:r>
              <a:rPr lang="en-US" sz="3500" dirty="0" err="1">
                <a:solidFill>
                  <a:srgbClr val="6E3228"/>
                </a:solidFill>
                <a:latin typeface="Roboto Condensed Bold"/>
              </a:rPr>
              <a:t>vật</a:t>
            </a:r>
            <a:r>
              <a:rPr lang="en-US" sz="3500" dirty="0">
                <a:solidFill>
                  <a:srgbClr val="6E3228"/>
                </a:solidFill>
                <a:latin typeface="Roboto Condensed Bold"/>
              </a:rPr>
              <a:t> </a:t>
            </a:r>
            <a:r>
              <a:rPr lang="en-US" sz="3500" dirty="0" err="1">
                <a:solidFill>
                  <a:srgbClr val="6E3228"/>
                </a:solidFill>
                <a:latin typeface="Roboto Condensed Bold"/>
              </a:rPr>
              <a:t>trên</a:t>
            </a:r>
            <a:r>
              <a:rPr lang="en-US" sz="3500" dirty="0">
                <a:solidFill>
                  <a:srgbClr val="6E3228"/>
                </a:solidFill>
                <a:latin typeface="Roboto Condensed Bold"/>
              </a:rPr>
              <a:t> </a:t>
            </a:r>
            <a:r>
              <a:rPr lang="en-US" sz="3500" dirty="0" err="1">
                <a:solidFill>
                  <a:srgbClr val="6E3228"/>
                </a:solidFill>
                <a:latin typeface="Roboto Condensed Bold"/>
              </a:rPr>
              <a:t>Trái</a:t>
            </a:r>
            <a:r>
              <a:rPr lang="en-US" sz="3500" dirty="0">
                <a:solidFill>
                  <a:srgbClr val="6E3228"/>
                </a:solidFill>
                <a:latin typeface="Roboto Condensed Bold"/>
              </a:rPr>
              <a:t> </a:t>
            </a:r>
            <a:r>
              <a:rPr lang="en-US" sz="3500" dirty="0" err="1">
                <a:solidFill>
                  <a:srgbClr val="6E3228"/>
                </a:solidFill>
                <a:latin typeface="Roboto Condensed Bold"/>
              </a:rPr>
              <a:t>Đất</a:t>
            </a:r>
            <a:r>
              <a:rPr lang="en-US" sz="3500" dirty="0">
                <a:solidFill>
                  <a:srgbClr val="6E3228"/>
                </a:solidFill>
                <a:latin typeface="Roboto Condensed Bold"/>
              </a:rPr>
              <a:t> </a:t>
            </a:r>
            <a:r>
              <a:rPr lang="en-US" sz="3500" dirty="0" err="1">
                <a:solidFill>
                  <a:srgbClr val="6E3228"/>
                </a:solidFill>
                <a:latin typeface="Roboto Condensed Bold"/>
              </a:rPr>
              <a:t>đã</a:t>
            </a:r>
            <a:r>
              <a:rPr lang="en-US" sz="3500" dirty="0">
                <a:solidFill>
                  <a:srgbClr val="6E3228"/>
                </a:solidFill>
                <a:latin typeface="Roboto Condensed Bold"/>
              </a:rPr>
              <a:t> </a:t>
            </a:r>
            <a:r>
              <a:rPr lang="en-US" sz="3500" dirty="0" err="1">
                <a:solidFill>
                  <a:srgbClr val="6E3228"/>
                </a:solidFill>
                <a:latin typeface="Roboto Condensed Bold"/>
              </a:rPr>
              <a:t>được</a:t>
            </a:r>
            <a:r>
              <a:rPr lang="en-US" sz="3500" dirty="0">
                <a:solidFill>
                  <a:srgbClr val="6E3228"/>
                </a:solidFill>
                <a:latin typeface="Roboto Condensed Bold"/>
              </a:rPr>
              <a:t> </a:t>
            </a:r>
            <a:r>
              <a:rPr lang="en-US" sz="3500" dirty="0" err="1">
                <a:solidFill>
                  <a:srgbClr val="6E3228"/>
                </a:solidFill>
                <a:latin typeface="Roboto Condensed Bold"/>
              </a:rPr>
              <a:t>thực</a:t>
            </a:r>
            <a:r>
              <a:rPr lang="en-US" sz="3500" dirty="0">
                <a:solidFill>
                  <a:srgbClr val="6E3228"/>
                </a:solidFill>
                <a:latin typeface="Roboto Condensed Bold"/>
              </a:rPr>
              <a:t> </a:t>
            </a:r>
            <a:r>
              <a:rPr lang="en-US" sz="3500" dirty="0" err="1">
                <a:solidFill>
                  <a:srgbClr val="6E3228"/>
                </a:solidFill>
                <a:latin typeface="Roboto Condensed Bold"/>
              </a:rPr>
              <a:t>hiện</a:t>
            </a:r>
            <a:r>
              <a:rPr lang="en-US" sz="3500" dirty="0">
                <a:solidFill>
                  <a:srgbClr val="6E3228"/>
                </a:solidFill>
                <a:latin typeface="Roboto Condensed Bold"/>
              </a:rPr>
              <a:t> </a:t>
            </a:r>
            <a:r>
              <a:rPr lang="en-US" sz="3500" dirty="0" err="1">
                <a:solidFill>
                  <a:srgbClr val="6E3228"/>
                </a:solidFill>
                <a:latin typeface="Roboto Condensed Bold"/>
              </a:rPr>
              <a:t>nhờ</a:t>
            </a:r>
            <a:r>
              <a:rPr lang="en-US" sz="3500" dirty="0">
                <a:solidFill>
                  <a:srgbClr val="6E3228"/>
                </a:solidFill>
                <a:latin typeface="Roboto Condensed Bold"/>
              </a:rPr>
              <a:t> </a:t>
            </a:r>
            <a:r>
              <a:rPr lang="en-US" sz="3500" dirty="0" err="1">
                <a:solidFill>
                  <a:srgbClr val="6E3228"/>
                </a:solidFill>
                <a:latin typeface="Roboto Condensed Bold"/>
              </a:rPr>
              <a:t>tác</a:t>
            </a:r>
            <a:r>
              <a:rPr lang="en-US" sz="3500" dirty="0">
                <a:solidFill>
                  <a:srgbClr val="6E3228"/>
                </a:solidFill>
                <a:latin typeface="Roboto Condensed Bold"/>
              </a:rPr>
              <a:t> </a:t>
            </a:r>
            <a:r>
              <a:rPr lang="en-US" sz="3500" dirty="0" err="1">
                <a:solidFill>
                  <a:srgbClr val="6E3228"/>
                </a:solidFill>
                <a:latin typeface="Roboto Condensed Bold"/>
              </a:rPr>
              <a:t>động</a:t>
            </a:r>
            <a:r>
              <a:rPr lang="en-US" sz="3500" dirty="0">
                <a:solidFill>
                  <a:srgbClr val="6E3228"/>
                </a:solidFill>
                <a:latin typeface="Roboto Condensed Bold"/>
              </a:rPr>
              <a:t> </a:t>
            </a:r>
            <a:r>
              <a:rPr lang="en-US" sz="3500" dirty="0" err="1">
                <a:solidFill>
                  <a:srgbClr val="6E3228"/>
                </a:solidFill>
                <a:latin typeface="Roboto Condensed Bold"/>
              </a:rPr>
              <a:t>hữu</a:t>
            </a:r>
            <a:r>
              <a:rPr lang="en-US" sz="3500" dirty="0">
                <a:solidFill>
                  <a:srgbClr val="6E3228"/>
                </a:solidFill>
                <a:latin typeface="Roboto Condensed Bold"/>
              </a:rPr>
              <a:t> </a:t>
            </a:r>
            <a:r>
              <a:rPr lang="en-US" sz="3500" dirty="0" err="1">
                <a:solidFill>
                  <a:srgbClr val="6E3228"/>
                </a:solidFill>
                <a:latin typeface="Roboto Condensed Bold"/>
              </a:rPr>
              <a:t>ích</a:t>
            </a:r>
            <a:r>
              <a:rPr lang="en-US" sz="3500" dirty="0">
                <a:solidFill>
                  <a:srgbClr val="6E3228"/>
                </a:solidFill>
                <a:latin typeface="Roboto Condensed Bold"/>
              </a:rPr>
              <a:t> </a:t>
            </a:r>
            <a:r>
              <a:rPr lang="en-US" sz="3500" dirty="0" err="1">
                <a:solidFill>
                  <a:srgbClr val="6E3228"/>
                </a:solidFill>
                <a:latin typeface="Roboto Condensed Bold"/>
              </a:rPr>
              <a:t>của</a:t>
            </a:r>
            <a:r>
              <a:rPr lang="en-US" sz="3500" dirty="0">
                <a:solidFill>
                  <a:srgbClr val="6E3228"/>
                </a:solidFill>
                <a:latin typeface="Roboto Condensed Bold"/>
              </a:rPr>
              <a:t> </a:t>
            </a:r>
            <a:r>
              <a:rPr lang="en-US" sz="3500" dirty="0" err="1">
                <a:solidFill>
                  <a:srgbClr val="6E3228"/>
                </a:solidFill>
                <a:latin typeface="Roboto Condensed Bold"/>
              </a:rPr>
              <a:t>Mặt</a:t>
            </a:r>
            <a:r>
              <a:rPr lang="en-US" sz="3500" dirty="0">
                <a:solidFill>
                  <a:srgbClr val="6E3228"/>
                </a:solidFill>
                <a:latin typeface="Roboto Condensed Bold"/>
              </a:rPr>
              <a:t> </a:t>
            </a:r>
            <a:r>
              <a:rPr lang="en-US" sz="3500" dirty="0" err="1">
                <a:solidFill>
                  <a:srgbClr val="6E3228"/>
                </a:solidFill>
                <a:latin typeface="Roboto Condensed Bold"/>
              </a:rPr>
              <a:t>Trời</a:t>
            </a:r>
            <a:r>
              <a:rPr lang="en-US" sz="3500" dirty="0">
                <a:solidFill>
                  <a:srgbClr val="6E3228"/>
                </a:solidFill>
                <a:latin typeface="Roboto Condensed Bold"/>
              </a:rPr>
              <a:t>” </a:t>
            </a:r>
            <a:r>
              <a:rPr lang="en-US" sz="3500" dirty="0" err="1">
                <a:solidFill>
                  <a:srgbClr val="6E3228"/>
                </a:solidFill>
                <a:latin typeface="Roboto Condensed Bold"/>
              </a:rPr>
              <a:t>có</a:t>
            </a:r>
            <a:r>
              <a:rPr lang="en-US" sz="3500" dirty="0">
                <a:solidFill>
                  <a:srgbClr val="6E3228"/>
                </a:solidFill>
                <a:latin typeface="Roboto Condensed Bold"/>
              </a:rPr>
              <a:t> </a:t>
            </a:r>
            <a:r>
              <a:rPr lang="en-US" sz="3500" dirty="0" err="1">
                <a:solidFill>
                  <a:srgbClr val="6E3228"/>
                </a:solidFill>
                <a:latin typeface="Roboto Condensed Bold"/>
              </a:rPr>
              <a:t>tác</a:t>
            </a:r>
            <a:r>
              <a:rPr lang="en-US" sz="3500" dirty="0">
                <a:solidFill>
                  <a:srgbClr val="6E3228"/>
                </a:solidFill>
                <a:latin typeface="Roboto Condensed Bold"/>
              </a:rPr>
              <a:t> </a:t>
            </a:r>
            <a:r>
              <a:rPr lang="en-US" sz="3500" dirty="0" err="1">
                <a:solidFill>
                  <a:srgbClr val="6E3228"/>
                </a:solidFill>
                <a:latin typeface="Roboto Condensed Bold"/>
              </a:rPr>
              <a:t>dụng</a:t>
            </a:r>
            <a:r>
              <a:rPr lang="en-US" sz="3500" dirty="0">
                <a:solidFill>
                  <a:srgbClr val="6E3228"/>
                </a:solidFill>
                <a:latin typeface="Roboto Condensed Bold"/>
              </a:rPr>
              <a:t> </a:t>
            </a:r>
            <a:r>
              <a:rPr lang="en-US" sz="3500" dirty="0" err="1">
                <a:solidFill>
                  <a:srgbClr val="6E3228"/>
                </a:solidFill>
                <a:latin typeface="Roboto Condensed Bold"/>
              </a:rPr>
              <a:t>gì</a:t>
            </a:r>
            <a:r>
              <a:rPr lang="en-US" sz="3500" dirty="0">
                <a:solidFill>
                  <a:srgbClr val="6E3228"/>
                </a:solidFill>
                <a:latin typeface="Roboto Condensed Bold"/>
              </a:rPr>
              <a:t>?</a:t>
            </a:r>
          </a:p>
          <a:p>
            <a:pPr algn="just">
              <a:lnSpc>
                <a:spcPts val="4900"/>
              </a:lnSpc>
              <a:spcBef>
                <a:spcPct val="0"/>
              </a:spcBef>
            </a:pPr>
            <a:endParaRPr lang="en-US" sz="3500" dirty="0">
              <a:solidFill>
                <a:srgbClr val="6E3228"/>
              </a:solidFill>
              <a:latin typeface="Roboto Condensed Bold"/>
            </a:endParaRPr>
          </a:p>
        </p:txBody>
      </p:sp>
      <p:sp>
        <p:nvSpPr>
          <p:cNvPr id="8" name="TextBox 8"/>
          <p:cNvSpPr txBox="1"/>
          <p:nvPr/>
        </p:nvSpPr>
        <p:spPr>
          <a:xfrm>
            <a:off x="1955102" y="4685030"/>
            <a:ext cx="14526442" cy="4573270"/>
          </a:xfrm>
          <a:prstGeom prst="rect">
            <a:avLst/>
          </a:prstGeom>
        </p:spPr>
        <p:txBody>
          <a:bodyPr lIns="0" tIns="0" rIns="0" bIns="0" rtlCol="0" anchor="t">
            <a:spAutoFit/>
          </a:bodyPr>
          <a:lstStyle/>
          <a:p>
            <a:pPr marL="798829" lvl="1" indent="-399415" algn="just">
              <a:lnSpc>
                <a:spcPts val="5179"/>
              </a:lnSpc>
              <a:buFont typeface="Arial"/>
              <a:buChar char="•"/>
            </a:pPr>
            <a:r>
              <a:rPr lang="en-US" sz="3699" dirty="0" err="1">
                <a:solidFill>
                  <a:srgbClr val="6E3228"/>
                </a:solidFill>
                <a:latin typeface="Roboto Condensed Bold"/>
              </a:rPr>
              <a:t>Các</a:t>
            </a:r>
            <a:r>
              <a:rPr lang="en-US" sz="3699" dirty="0">
                <a:solidFill>
                  <a:srgbClr val="6E3228"/>
                </a:solidFill>
                <a:latin typeface="Roboto Condensed Bold"/>
              </a:rPr>
              <a:t> </a:t>
            </a:r>
            <a:r>
              <a:rPr lang="en-US" sz="3699" dirty="0" err="1">
                <a:solidFill>
                  <a:srgbClr val="6E3228"/>
                </a:solidFill>
                <a:latin typeface="Roboto Condensed Bold"/>
              </a:rPr>
              <a:t>từ</a:t>
            </a:r>
            <a:r>
              <a:rPr lang="en-US" sz="3699" dirty="0">
                <a:solidFill>
                  <a:srgbClr val="6E3228"/>
                </a:solidFill>
                <a:latin typeface="Roboto Condensed Bold"/>
              </a:rPr>
              <a:t> </a:t>
            </a:r>
            <a:r>
              <a:rPr lang="en-US" sz="3699" dirty="0" err="1">
                <a:solidFill>
                  <a:srgbClr val="6E3228"/>
                </a:solidFill>
                <a:latin typeface="Roboto Condensed Bold"/>
              </a:rPr>
              <a:t>ngữ</a:t>
            </a:r>
            <a:r>
              <a:rPr lang="en-US" sz="3699" dirty="0">
                <a:solidFill>
                  <a:srgbClr val="6E3228"/>
                </a:solidFill>
                <a:latin typeface="Roboto Condensed Bold"/>
              </a:rPr>
              <a:t> </a:t>
            </a:r>
            <a:r>
              <a:rPr lang="en-US" sz="3699" dirty="0" err="1">
                <a:solidFill>
                  <a:srgbClr val="6E3228"/>
                </a:solidFill>
                <a:latin typeface="Roboto Condensed Bold"/>
              </a:rPr>
              <a:t>thuộc</a:t>
            </a:r>
            <a:r>
              <a:rPr lang="en-US" sz="3699" dirty="0">
                <a:solidFill>
                  <a:srgbClr val="6E3228"/>
                </a:solidFill>
                <a:latin typeface="Roboto Condensed Bold"/>
              </a:rPr>
              <a:t> </a:t>
            </a:r>
            <a:r>
              <a:rPr lang="en-US" sz="3699" dirty="0" err="1">
                <a:solidFill>
                  <a:srgbClr val="6E3228"/>
                </a:solidFill>
                <a:latin typeface="Roboto Condensed Bold"/>
              </a:rPr>
              <a:t>lĩnh</a:t>
            </a:r>
            <a:r>
              <a:rPr lang="en-US" sz="3699" dirty="0">
                <a:solidFill>
                  <a:srgbClr val="6E3228"/>
                </a:solidFill>
                <a:latin typeface="Roboto Condensed Bold"/>
              </a:rPr>
              <a:t> </a:t>
            </a:r>
            <a:r>
              <a:rPr lang="en-US" sz="3699" dirty="0" err="1">
                <a:solidFill>
                  <a:srgbClr val="6E3228"/>
                </a:solidFill>
                <a:latin typeface="Roboto Condensed Bold"/>
              </a:rPr>
              <a:t>vực</a:t>
            </a:r>
            <a:r>
              <a:rPr lang="en-US" sz="3699" dirty="0">
                <a:solidFill>
                  <a:srgbClr val="6E3228"/>
                </a:solidFill>
                <a:latin typeface="Roboto Condensed Bold"/>
              </a:rPr>
              <a:t> </a:t>
            </a:r>
            <a:r>
              <a:rPr lang="en-US" sz="3699" dirty="0" err="1">
                <a:solidFill>
                  <a:srgbClr val="6E3228"/>
                </a:solidFill>
                <a:latin typeface="Roboto Condensed Bold"/>
              </a:rPr>
              <a:t>khoa</a:t>
            </a:r>
            <a:r>
              <a:rPr lang="en-US" sz="3699" dirty="0">
                <a:solidFill>
                  <a:srgbClr val="6E3228"/>
                </a:solidFill>
                <a:latin typeface="Roboto Condensed Bold"/>
              </a:rPr>
              <a:t> </a:t>
            </a:r>
            <a:r>
              <a:rPr lang="en-US" sz="3699" dirty="0" err="1">
                <a:solidFill>
                  <a:srgbClr val="6E3228"/>
                </a:solidFill>
                <a:latin typeface="Roboto Condensed Bold"/>
              </a:rPr>
              <a:t>học</a:t>
            </a:r>
            <a:r>
              <a:rPr lang="en-US" sz="3699" dirty="0">
                <a:solidFill>
                  <a:srgbClr val="6E3228"/>
                </a:solidFill>
                <a:latin typeface="Roboto Condensed Bold"/>
              </a:rPr>
              <a:t> </a:t>
            </a:r>
            <a:r>
              <a:rPr lang="en-US" sz="3699" dirty="0" err="1">
                <a:solidFill>
                  <a:srgbClr val="6E3228"/>
                </a:solidFill>
                <a:latin typeface="Roboto Condensed Bold"/>
              </a:rPr>
              <a:t>tự</a:t>
            </a:r>
            <a:r>
              <a:rPr lang="en-US" sz="3699" dirty="0">
                <a:solidFill>
                  <a:srgbClr val="6E3228"/>
                </a:solidFill>
                <a:latin typeface="Roboto Condensed Bold"/>
              </a:rPr>
              <a:t> </a:t>
            </a:r>
            <a:r>
              <a:rPr lang="en-US" sz="3699" dirty="0" err="1">
                <a:solidFill>
                  <a:srgbClr val="6E3228"/>
                </a:solidFill>
                <a:latin typeface="Roboto Condensed Bold"/>
              </a:rPr>
              <a:t>nhiên</a:t>
            </a:r>
            <a:r>
              <a:rPr lang="en-US" sz="3699" dirty="0">
                <a:solidFill>
                  <a:srgbClr val="6E3228"/>
                </a:solidFill>
                <a:latin typeface="Roboto Condensed Bold"/>
              </a:rPr>
              <a:t>:</a:t>
            </a:r>
            <a:r>
              <a:rPr lang="en-US" sz="3699" dirty="0">
                <a:solidFill>
                  <a:srgbClr val="6E3228"/>
                </a:solidFill>
                <a:latin typeface="Roboto Condensed Italics"/>
              </a:rPr>
              <a:t> </a:t>
            </a:r>
            <a:r>
              <a:rPr lang="en-US" sz="3699" dirty="0" err="1">
                <a:solidFill>
                  <a:srgbClr val="6E3228"/>
                </a:solidFill>
                <a:latin typeface="Roboto Condensed Italics"/>
              </a:rPr>
              <a:t>Trái</a:t>
            </a:r>
            <a:r>
              <a:rPr lang="en-US" sz="3699" dirty="0">
                <a:solidFill>
                  <a:srgbClr val="6E3228"/>
                </a:solidFill>
                <a:latin typeface="Roboto Condensed Italics"/>
              </a:rPr>
              <a:t> </a:t>
            </a:r>
            <a:r>
              <a:rPr lang="en-US" sz="3699" dirty="0" err="1">
                <a:solidFill>
                  <a:srgbClr val="6E3228"/>
                </a:solidFill>
                <a:latin typeface="Roboto Condensed Italics"/>
              </a:rPr>
              <a:t>Đất</a:t>
            </a:r>
            <a:r>
              <a:rPr lang="en-US" sz="3699" dirty="0">
                <a:solidFill>
                  <a:srgbClr val="6E3228"/>
                </a:solidFill>
                <a:latin typeface="Roboto Condensed Italics"/>
              </a:rPr>
              <a:t>, </a:t>
            </a:r>
            <a:r>
              <a:rPr lang="en-US" sz="3699" dirty="0" err="1">
                <a:solidFill>
                  <a:srgbClr val="6E3228"/>
                </a:solidFill>
                <a:latin typeface="Roboto Condensed Italics"/>
              </a:rPr>
              <a:t>khí</a:t>
            </a:r>
            <a:r>
              <a:rPr lang="en-US" sz="3699" dirty="0">
                <a:solidFill>
                  <a:srgbClr val="6E3228"/>
                </a:solidFill>
                <a:latin typeface="Roboto Condensed Italics"/>
              </a:rPr>
              <a:t> </a:t>
            </a:r>
            <a:r>
              <a:rPr lang="en-US" sz="3699" dirty="0" err="1">
                <a:solidFill>
                  <a:srgbClr val="6E3228"/>
                </a:solidFill>
                <a:latin typeface="Roboto Condensed Italics"/>
              </a:rPr>
              <a:t>quyển</a:t>
            </a:r>
            <a:r>
              <a:rPr lang="en-US" sz="3699" dirty="0">
                <a:solidFill>
                  <a:srgbClr val="6E3228"/>
                </a:solidFill>
                <a:latin typeface="Roboto Condensed Italics"/>
              </a:rPr>
              <a:t>, </a:t>
            </a:r>
            <a:r>
              <a:rPr lang="en-US" sz="3699" dirty="0" err="1">
                <a:solidFill>
                  <a:srgbClr val="6E3228"/>
                </a:solidFill>
                <a:latin typeface="Roboto Condensed Italics"/>
              </a:rPr>
              <a:t>nguyên</a:t>
            </a:r>
            <a:r>
              <a:rPr lang="en-US" sz="3699" dirty="0">
                <a:solidFill>
                  <a:srgbClr val="6E3228"/>
                </a:solidFill>
                <a:latin typeface="Roboto Condensed Italics"/>
              </a:rPr>
              <a:t> </a:t>
            </a:r>
            <a:r>
              <a:rPr lang="en-US" sz="3699" dirty="0" err="1">
                <a:solidFill>
                  <a:srgbClr val="6E3228"/>
                </a:solidFill>
                <a:latin typeface="Roboto Condensed Italics"/>
              </a:rPr>
              <a:t>thủy</a:t>
            </a:r>
            <a:r>
              <a:rPr lang="en-US" sz="3699" dirty="0">
                <a:solidFill>
                  <a:srgbClr val="6E3228"/>
                </a:solidFill>
                <a:latin typeface="Roboto Condensed Italics"/>
              </a:rPr>
              <a:t>, hi-</a:t>
            </a:r>
            <a:r>
              <a:rPr lang="en-US" sz="3699" dirty="0" err="1">
                <a:solidFill>
                  <a:srgbClr val="6E3228"/>
                </a:solidFill>
                <a:latin typeface="Roboto Condensed Italics"/>
              </a:rPr>
              <a:t>đrô</a:t>
            </a:r>
            <a:r>
              <a:rPr lang="en-US" sz="3699" dirty="0">
                <a:solidFill>
                  <a:srgbClr val="6E3228"/>
                </a:solidFill>
                <a:latin typeface="Roboto Condensed Italics"/>
              </a:rPr>
              <a:t>, a-</a:t>
            </a:r>
            <a:r>
              <a:rPr lang="en-US" sz="3699" dirty="0" err="1">
                <a:solidFill>
                  <a:srgbClr val="6E3228"/>
                </a:solidFill>
                <a:latin typeface="Roboto Condensed Italics"/>
              </a:rPr>
              <a:t>mô</a:t>
            </a:r>
            <a:r>
              <a:rPr lang="en-US" sz="3699" dirty="0">
                <a:solidFill>
                  <a:srgbClr val="6E3228"/>
                </a:solidFill>
                <a:latin typeface="Roboto Condensed Italics"/>
              </a:rPr>
              <a:t>-</a:t>
            </a:r>
            <a:r>
              <a:rPr lang="en-US" sz="3699" dirty="0" err="1">
                <a:solidFill>
                  <a:srgbClr val="6E3228"/>
                </a:solidFill>
                <a:latin typeface="Roboto Condensed Italics"/>
              </a:rPr>
              <a:t>ni-ắc</a:t>
            </a:r>
            <a:r>
              <a:rPr lang="en-US" sz="3699" dirty="0">
                <a:solidFill>
                  <a:srgbClr val="6E3228"/>
                </a:solidFill>
                <a:latin typeface="Roboto Condensed Italics"/>
              </a:rPr>
              <a:t>, </a:t>
            </a:r>
            <a:r>
              <a:rPr lang="en-US" sz="3699" dirty="0" err="1">
                <a:solidFill>
                  <a:srgbClr val="6E3228"/>
                </a:solidFill>
                <a:latin typeface="Roboto Condensed Italics"/>
              </a:rPr>
              <a:t>mê</a:t>
            </a:r>
            <a:r>
              <a:rPr lang="en-US" sz="3699" dirty="0">
                <a:solidFill>
                  <a:srgbClr val="6E3228"/>
                </a:solidFill>
                <a:latin typeface="Roboto Condensed Italics"/>
              </a:rPr>
              <a:t>-tan, </a:t>
            </a:r>
            <a:r>
              <a:rPr lang="en-US" sz="3699" dirty="0" err="1">
                <a:solidFill>
                  <a:srgbClr val="6E3228"/>
                </a:solidFill>
                <a:latin typeface="Roboto Condensed Italics"/>
              </a:rPr>
              <a:t>hơi</a:t>
            </a:r>
            <a:r>
              <a:rPr lang="en-US" sz="3699" dirty="0">
                <a:solidFill>
                  <a:srgbClr val="6E3228"/>
                </a:solidFill>
                <a:latin typeface="Roboto Condensed Italics"/>
              </a:rPr>
              <a:t> </a:t>
            </a:r>
            <a:r>
              <a:rPr lang="en-US" sz="3699" dirty="0" err="1">
                <a:solidFill>
                  <a:srgbClr val="6E3228"/>
                </a:solidFill>
                <a:latin typeface="Roboto Condensed Italics"/>
              </a:rPr>
              <a:t>nước</a:t>
            </a:r>
            <a:r>
              <a:rPr lang="en-US" sz="3699" dirty="0">
                <a:solidFill>
                  <a:srgbClr val="6E3228"/>
                </a:solidFill>
                <a:latin typeface="Roboto Condensed Italics"/>
              </a:rPr>
              <a:t>, </a:t>
            </a:r>
            <a:r>
              <a:rPr lang="en-US" sz="3699" dirty="0" err="1">
                <a:solidFill>
                  <a:srgbClr val="6E3228"/>
                </a:solidFill>
                <a:latin typeface="Roboto Condensed Italics"/>
              </a:rPr>
              <a:t>phân</a:t>
            </a:r>
            <a:r>
              <a:rPr lang="en-US" sz="3699" dirty="0">
                <a:solidFill>
                  <a:srgbClr val="6E3228"/>
                </a:solidFill>
                <a:latin typeface="Roboto Condensed Italics"/>
              </a:rPr>
              <a:t> </a:t>
            </a:r>
            <a:r>
              <a:rPr lang="en-US" sz="3699" dirty="0" err="1">
                <a:solidFill>
                  <a:srgbClr val="6E3228"/>
                </a:solidFill>
                <a:latin typeface="Roboto Condensed Italics"/>
              </a:rPr>
              <a:t>tử</a:t>
            </a:r>
            <a:r>
              <a:rPr lang="en-US" sz="3699" dirty="0">
                <a:solidFill>
                  <a:srgbClr val="6E3228"/>
                </a:solidFill>
                <a:latin typeface="Roboto Condensed Italics"/>
              </a:rPr>
              <a:t>, </a:t>
            </a:r>
            <a:r>
              <a:rPr lang="en-US" sz="3699" dirty="0" err="1">
                <a:solidFill>
                  <a:srgbClr val="6E3228"/>
                </a:solidFill>
                <a:latin typeface="Roboto Condensed Italics"/>
              </a:rPr>
              <a:t>hữu</a:t>
            </a:r>
            <a:r>
              <a:rPr lang="en-US" sz="3699" dirty="0">
                <a:solidFill>
                  <a:srgbClr val="6E3228"/>
                </a:solidFill>
                <a:latin typeface="Roboto Condensed Italics"/>
              </a:rPr>
              <a:t> </a:t>
            </a:r>
            <a:r>
              <a:rPr lang="en-US" sz="3699" dirty="0" err="1">
                <a:solidFill>
                  <a:srgbClr val="6E3228"/>
                </a:solidFill>
                <a:latin typeface="Roboto Condensed Italics"/>
              </a:rPr>
              <a:t>cơ</a:t>
            </a:r>
            <a:r>
              <a:rPr lang="en-US" sz="3699" dirty="0">
                <a:solidFill>
                  <a:srgbClr val="6E3228"/>
                </a:solidFill>
                <a:latin typeface="Roboto Condensed Italics"/>
              </a:rPr>
              <a:t>, </a:t>
            </a:r>
            <a:r>
              <a:rPr lang="en-US" sz="3699" dirty="0" err="1">
                <a:solidFill>
                  <a:srgbClr val="6E3228"/>
                </a:solidFill>
                <a:latin typeface="Roboto Condensed Italics"/>
              </a:rPr>
              <a:t>tế</a:t>
            </a:r>
            <a:r>
              <a:rPr lang="en-US" sz="3699" dirty="0">
                <a:solidFill>
                  <a:srgbClr val="6E3228"/>
                </a:solidFill>
                <a:latin typeface="Roboto Condensed Italics"/>
              </a:rPr>
              <a:t> </a:t>
            </a:r>
            <a:r>
              <a:rPr lang="en-US" sz="3699" dirty="0" err="1">
                <a:solidFill>
                  <a:srgbClr val="6E3228"/>
                </a:solidFill>
                <a:latin typeface="Roboto Condensed Italics"/>
              </a:rPr>
              <a:t>bào</a:t>
            </a:r>
            <a:r>
              <a:rPr lang="en-US" sz="3699" dirty="0">
                <a:solidFill>
                  <a:srgbClr val="6E3228"/>
                </a:solidFill>
                <a:latin typeface="Roboto Condensed Italics"/>
              </a:rPr>
              <a:t>, </a:t>
            </a:r>
            <a:r>
              <a:rPr lang="en-US" sz="3699" dirty="0" err="1">
                <a:solidFill>
                  <a:srgbClr val="6E3228"/>
                </a:solidFill>
                <a:latin typeface="Roboto Condensed Italics"/>
              </a:rPr>
              <a:t>thí</a:t>
            </a:r>
            <a:r>
              <a:rPr lang="en-US" sz="3699" dirty="0">
                <a:solidFill>
                  <a:srgbClr val="6E3228"/>
                </a:solidFill>
                <a:latin typeface="Roboto Condensed Italics"/>
              </a:rPr>
              <a:t> </a:t>
            </a:r>
            <a:r>
              <a:rPr lang="en-US" sz="3699" dirty="0" err="1">
                <a:solidFill>
                  <a:srgbClr val="6E3228"/>
                </a:solidFill>
                <a:latin typeface="Roboto Condensed Italics"/>
              </a:rPr>
              <a:t>nghiệm</a:t>
            </a:r>
            <a:r>
              <a:rPr lang="en-US" sz="3699" dirty="0">
                <a:solidFill>
                  <a:srgbClr val="6E3228"/>
                </a:solidFill>
                <a:latin typeface="Roboto Condensed Italics"/>
              </a:rPr>
              <a:t>, </a:t>
            </a:r>
            <a:r>
              <a:rPr lang="en-US" sz="3699" dirty="0" err="1">
                <a:solidFill>
                  <a:srgbClr val="6E3228"/>
                </a:solidFill>
                <a:latin typeface="Roboto Condensed Italics"/>
              </a:rPr>
              <a:t>điều</a:t>
            </a:r>
            <a:r>
              <a:rPr lang="en-US" sz="3699" dirty="0">
                <a:solidFill>
                  <a:srgbClr val="6E3228"/>
                </a:solidFill>
                <a:latin typeface="Roboto Condensed Italics"/>
              </a:rPr>
              <a:t> </a:t>
            </a:r>
            <a:r>
              <a:rPr lang="en-US" sz="3699" dirty="0" err="1">
                <a:solidFill>
                  <a:srgbClr val="6E3228"/>
                </a:solidFill>
                <a:latin typeface="Roboto Condensed Italics"/>
              </a:rPr>
              <a:t>chế</a:t>
            </a:r>
            <a:r>
              <a:rPr lang="en-US" sz="3699" dirty="0">
                <a:solidFill>
                  <a:srgbClr val="6E3228"/>
                </a:solidFill>
                <a:latin typeface="Roboto Condensed Italics"/>
              </a:rPr>
              <a:t>, </a:t>
            </a:r>
            <a:r>
              <a:rPr lang="en-US" sz="3699" dirty="0" err="1">
                <a:solidFill>
                  <a:srgbClr val="6E3228"/>
                </a:solidFill>
                <a:latin typeface="Roboto Condensed Italics"/>
              </a:rPr>
              <a:t>hành</a:t>
            </a:r>
            <a:r>
              <a:rPr lang="en-US" sz="3699" dirty="0">
                <a:solidFill>
                  <a:srgbClr val="6E3228"/>
                </a:solidFill>
                <a:latin typeface="Roboto Condensed Italics"/>
              </a:rPr>
              <a:t> </a:t>
            </a:r>
            <a:r>
              <a:rPr lang="en-US" sz="3699" dirty="0" err="1">
                <a:solidFill>
                  <a:srgbClr val="6E3228"/>
                </a:solidFill>
                <a:latin typeface="Roboto Condensed Italics"/>
              </a:rPr>
              <a:t>tinh</a:t>
            </a:r>
            <a:r>
              <a:rPr lang="en-US" sz="3699" dirty="0">
                <a:solidFill>
                  <a:srgbClr val="6E3228"/>
                </a:solidFill>
                <a:latin typeface="Roboto Condensed Italics"/>
              </a:rPr>
              <a:t>, </a:t>
            </a:r>
            <a:r>
              <a:rPr lang="en-US" sz="3699" dirty="0" err="1">
                <a:solidFill>
                  <a:srgbClr val="6E3228"/>
                </a:solidFill>
                <a:latin typeface="Roboto Condensed Italics"/>
              </a:rPr>
              <a:t>nghiên</a:t>
            </a:r>
            <a:r>
              <a:rPr lang="en-US" sz="3699" dirty="0">
                <a:solidFill>
                  <a:srgbClr val="6E3228"/>
                </a:solidFill>
                <a:latin typeface="Roboto Condensed Italics"/>
              </a:rPr>
              <a:t> </a:t>
            </a:r>
            <a:r>
              <a:rPr lang="en-US" sz="3699" dirty="0" err="1">
                <a:solidFill>
                  <a:srgbClr val="6E3228"/>
                </a:solidFill>
                <a:latin typeface="Roboto Condensed Italics"/>
              </a:rPr>
              <a:t>cứu</a:t>
            </a:r>
            <a:r>
              <a:rPr lang="en-US" sz="3699" dirty="0">
                <a:solidFill>
                  <a:srgbClr val="6E3228"/>
                </a:solidFill>
                <a:latin typeface="Roboto Condensed Italics"/>
              </a:rPr>
              <a:t>...</a:t>
            </a:r>
          </a:p>
          <a:p>
            <a:pPr marL="798829" lvl="1" indent="-399415" algn="just">
              <a:lnSpc>
                <a:spcPts val="5179"/>
              </a:lnSpc>
              <a:buFont typeface="Arial"/>
              <a:buChar char="•"/>
            </a:pPr>
            <a:r>
              <a:rPr lang="en-US" sz="3699" dirty="0" err="1">
                <a:solidFill>
                  <a:srgbClr val="6E3228"/>
                </a:solidFill>
                <a:latin typeface="Roboto Condensed Bold"/>
              </a:rPr>
              <a:t>Các</a:t>
            </a:r>
            <a:r>
              <a:rPr lang="en-US" sz="3699" dirty="0">
                <a:solidFill>
                  <a:srgbClr val="6E3228"/>
                </a:solidFill>
                <a:latin typeface="Roboto Condensed Bold"/>
              </a:rPr>
              <a:t> </a:t>
            </a:r>
            <a:r>
              <a:rPr lang="en-US" sz="3699" dirty="0" err="1">
                <a:solidFill>
                  <a:srgbClr val="6E3228"/>
                </a:solidFill>
                <a:latin typeface="Roboto Condensed Bold"/>
              </a:rPr>
              <a:t>từ</a:t>
            </a:r>
            <a:r>
              <a:rPr lang="en-US" sz="3699" dirty="0">
                <a:solidFill>
                  <a:srgbClr val="6E3228"/>
                </a:solidFill>
                <a:latin typeface="Roboto Condensed Bold"/>
              </a:rPr>
              <a:t> </a:t>
            </a:r>
            <a:r>
              <a:rPr lang="en-US" sz="3699" dirty="0" err="1">
                <a:solidFill>
                  <a:srgbClr val="6E3228"/>
                </a:solidFill>
                <a:latin typeface="Roboto Condensed Bold"/>
              </a:rPr>
              <a:t>ngữ</a:t>
            </a:r>
            <a:r>
              <a:rPr lang="en-US" sz="3699" dirty="0">
                <a:solidFill>
                  <a:srgbClr val="6E3228"/>
                </a:solidFill>
                <a:latin typeface="Roboto Condensed Bold"/>
              </a:rPr>
              <a:t> </a:t>
            </a:r>
            <a:r>
              <a:rPr lang="en-US" sz="3699" dirty="0" err="1">
                <a:solidFill>
                  <a:srgbClr val="6E3228"/>
                </a:solidFill>
                <a:latin typeface="Roboto Condensed Bold"/>
              </a:rPr>
              <a:t>này</a:t>
            </a:r>
            <a:r>
              <a:rPr lang="en-US" sz="3699" dirty="0">
                <a:solidFill>
                  <a:srgbClr val="6E3228"/>
                </a:solidFill>
                <a:latin typeface="Roboto Condensed Bold"/>
              </a:rPr>
              <a:t> </a:t>
            </a:r>
            <a:r>
              <a:rPr lang="en-US" sz="3699" dirty="0" err="1">
                <a:solidFill>
                  <a:srgbClr val="6E3228"/>
                </a:solidFill>
                <a:latin typeface="Roboto Condensed Bold"/>
              </a:rPr>
              <a:t>hoàn</a:t>
            </a:r>
            <a:r>
              <a:rPr lang="en-US" sz="3699" dirty="0">
                <a:solidFill>
                  <a:srgbClr val="6E3228"/>
                </a:solidFill>
                <a:latin typeface="Roboto Condensed Bold"/>
              </a:rPr>
              <a:t> </a:t>
            </a:r>
            <a:r>
              <a:rPr lang="en-US" sz="3699" dirty="0" err="1">
                <a:solidFill>
                  <a:srgbClr val="6E3228"/>
                </a:solidFill>
                <a:latin typeface="Roboto Condensed Bold"/>
              </a:rPr>
              <a:t>toàn</a:t>
            </a:r>
            <a:r>
              <a:rPr lang="en-US" sz="3699" dirty="0">
                <a:solidFill>
                  <a:srgbClr val="6E3228"/>
                </a:solidFill>
                <a:latin typeface="Roboto Condensed Bold"/>
              </a:rPr>
              <a:t> </a:t>
            </a:r>
            <a:r>
              <a:rPr lang="en-US" sz="3699" dirty="0" err="1">
                <a:solidFill>
                  <a:srgbClr val="6E3228"/>
                </a:solidFill>
                <a:latin typeface="Roboto Condensed Bold"/>
              </a:rPr>
              <a:t>phù</a:t>
            </a:r>
            <a:r>
              <a:rPr lang="en-US" sz="3699" dirty="0">
                <a:solidFill>
                  <a:srgbClr val="6E3228"/>
                </a:solidFill>
                <a:latin typeface="Roboto Condensed Bold"/>
              </a:rPr>
              <a:t> </a:t>
            </a:r>
            <a:r>
              <a:rPr lang="en-US" sz="3699" dirty="0" err="1">
                <a:solidFill>
                  <a:srgbClr val="6E3228"/>
                </a:solidFill>
                <a:latin typeface="Roboto Condensed Bold"/>
              </a:rPr>
              <a:t>hợp</a:t>
            </a:r>
            <a:r>
              <a:rPr lang="en-US" sz="3699" dirty="0">
                <a:solidFill>
                  <a:srgbClr val="6E3228"/>
                </a:solidFill>
                <a:latin typeface="Roboto Condensed Bold"/>
              </a:rPr>
              <a:t> </a:t>
            </a:r>
            <a:r>
              <a:rPr lang="en-US" sz="3699" dirty="0" err="1">
                <a:solidFill>
                  <a:srgbClr val="6E3228"/>
                </a:solidFill>
                <a:latin typeface="Roboto Condensed Bold"/>
              </a:rPr>
              <a:t>với</a:t>
            </a:r>
            <a:r>
              <a:rPr lang="en-US" sz="3699" dirty="0">
                <a:solidFill>
                  <a:srgbClr val="6E3228"/>
                </a:solidFill>
                <a:latin typeface="Roboto Condensed Bold"/>
              </a:rPr>
              <a:t> </a:t>
            </a:r>
            <a:r>
              <a:rPr lang="en-US" sz="3699" dirty="0" err="1">
                <a:solidFill>
                  <a:srgbClr val="6E3228"/>
                </a:solidFill>
                <a:latin typeface="Roboto Condensed Bold"/>
              </a:rPr>
              <a:t>tính</a:t>
            </a:r>
            <a:r>
              <a:rPr lang="en-US" sz="3699" dirty="0">
                <a:solidFill>
                  <a:srgbClr val="6E3228"/>
                </a:solidFill>
                <a:latin typeface="Roboto Condensed Bold"/>
              </a:rPr>
              <a:t> </a:t>
            </a:r>
            <a:r>
              <a:rPr lang="en-US" sz="3699" dirty="0" err="1">
                <a:solidFill>
                  <a:srgbClr val="6E3228"/>
                </a:solidFill>
                <a:latin typeface="Roboto Condensed Bold"/>
              </a:rPr>
              <a:t>chất</a:t>
            </a:r>
            <a:r>
              <a:rPr lang="en-US" sz="3699" dirty="0">
                <a:solidFill>
                  <a:srgbClr val="6E3228"/>
                </a:solidFill>
                <a:latin typeface="Roboto Condensed Bold"/>
              </a:rPr>
              <a:t> </a:t>
            </a:r>
            <a:r>
              <a:rPr lang="en-US" sz="3699" dirty="0" err="1">
                <a:solidFill>
                  <a:srgbClr val="6E3228"/>
                </a:solidFill>
                <a:latin typeface="Roboto Condensed Bold"/>
              </a:rPr>
              <a:t>của</a:t>
            </a:r>
            <a:r>
              <a:rPr lang="en-US" sz="3699" dirty="0">
                <a:solidFill>
                  <a:srgbClr val="6E3228"/>
                </a:solidFill>
                <a:latin typeface="Roboto Condensed Bold"/>
              </a:rPr>
              <a:t> </a:t>
            </a:r>
            <a:r>
              <a:rPr lang="en-US" sz="3699" dirty="0" err="1">
                <a:solidFill>
                  <a:srgbClr val="6E3228"/>
                </a:solidFill>
                <a:latin typeface="Roboto Condensed Bold"/>
              </a:rPr>
              <a:t>văn</a:t>
            </a:r>
            <a:r>
              <a:rPr lang="en-US" sz="3699" dirty="0">
                <a:solidFill>
                  <a:srgbClr val="6E3228"/>
                </a:solidFill>
                <a:latin typeface="Roboto Condensed Bold"/>
              </a:rPr>
              <a:t> </a:t>
            </a:r>
            <a:r>
              <a:rPr lang="en-US" sz="3699" dirty="0" err="1">
                <a:solidFill>
                  <a:srgbClr val="6E3228"/>
                </a:solidFill>
                <a:latin typeface="Roboto Condensed Bold"/>
              </a:rPr>
              <a:t>bản</a:t>
            </a:r>
            <a:r>
              <a:rPr lang="en-US" sz="3699" dirty="0">
                <a:solidFill>
                  <a:srgbClr val="6E3228"/>
                </a:solidFill>
                <a:latin typeface="Roboto Condensed Italics"/>
              </a:rPr>
              <a:t>,</a:t>
            </a:r>
            <a:r>
              <a:rPr lang="en-US" sz="3699" dirty="0">
                <a:solidFill>
                  <a:srgbClr val="6E3228"/>
                </a:solidFill>
                <a:latin typeface="Roboto Condensed"/>
              </a:rPr>
              <a:t> </a:t>
            </a:r>
            <a:r>
              <a:rPr lang="en-US" sz="3699" dirty="0" err="1">
                <a:solidFill>
                  <a:srgbClr val="6E3228"/>
                </a:solidFill>
                <a:latin typeface="Roboto Condensed"/>
              </a:rPr>
              <a:t>vì</a:t>
            </a:r>
            <a:r>
              <a:rPr lang="en-US" sz="3699" dirty="0">
                <a:solidFill>
                  <a:srgbClr val="6E3228"/>
                </a:solidFill>
                <a:latin typeface="Roboto Condensed"/>
              </a:rPr>
              <a:t> </a:t>
            </a:r>
            <a:r>
              <a:rPr lang="en-US" sz="3699" dirty="0" err="1">
                <a:solidFill>
                  <a:srgbClr val="6E3228"/>
                </a:solidFill>
                <a:latin typeface="Roboto Condensed"/>
              </a:rPr>
              <a:t>đây</a:t>
            </a:r>
            <a:r>
              <a:rPr lang="en-US" sz="3699" dirty="0">
                <a:solidFill>
                  <a:srgbClr val="6E3228"/>
                </a:solidFill>
                <a:latin typeface="Roboto Condensed"/>
              </a:rPr>
              <a:t> </a:t>
            </a:r>
            <a:r>
              <a:rPr lang="en-US" sz="3699" dirty="0" err="1">
                <a:solidFill>
                  <a:srgbClr val="6E3228"/>
                </a:solidFill>
                <a:latin typeface="Roboto Condensed"/>
              </a:rPr>
              <a:t>là</a:t>
            </a:r>
            <a:r>
              <a:rPr lang="en-US" sz="3699" dirty="0">
                <a:solidFill>
                  <a:srgbClr val="6E3228"/>
                </a:solidFill>
                <a:latin typeface="Roboto Condensed"/>
              </a:rPr>
              <a:t> </a:t>
            </a:r>
            <a:r>
              <a:rPr lang="en-US" sz="3699" dirty="0" err="1">
                <a:solidFill>
                  <a:srgbClr val="6E3228"/>
                </a:solidFill>
                <a:latin typeface="Roboto Condensed"/>
              </a:rPr>
              <a:t>một</a:t>
            </a:r>
            <a:r>
              <a:rPr lang="en-US" sz="3699" dirty="0">
                <a:solidFill>
                  <a:srgbClr val="6E3228"/>
                </a:solidFill>
                <a:latin typeface="Roboto Condensed"/>
              </a:rPr>
              <a:t> </a:t>
            </a:r>
            <a:r>
              <a:rPr lang="en-US" sz="3699" dirty="0" err="1">
                <a:solidFill>
                  <a:srgbClr val="6E3228"/>
                </a:solidFill>
                <a:latin typeface="Roboto Condensed"/>
              </a:rPr>
              <a:t>văn</a:t>
            </a:r>
            <a:r>
              <a:rPr lang="en-US" sz="3699" dirty="0">
                <a:solidFill>
                  <a:srgbClr val="6E3228"/>
                </a:solidFill>
                <a:latin typeface="Roboto Condensed"/>
              </a:rPr>
              <a:t> </a:t>
            </a:r>
            <a:r>
              <a:rPr lang="en-US" sz="3699" dirty="0" err="1">
                <a:solidFill>
                  <a:srgbClr val="6E3228"/>
                </a:solidFill>
                <a:latin typeface="Roboto Condensed"/>
              </a:rPr>
              <a:t>bản</a:t>
            </a:r>
            <a:r>
              <a:rPr lang="en-US" sz="3699" dirty="0">
                <a:solidFill>
                  <a:srgbClr val="6E3228"/>
                </a:solidFill>
                <a:latin typeface="Roboto Condensed"/>
              </a:rPr>
              <a:t> </a:t>
            </a:r>
            <a:r>
              <a:rPr lang="en-US" sz="3699" dirty="0" err="1">
                <a:solidFill>
                  <a:srgbClr val="6E3228"/>
                </a:solidFill>
                <a:latin typeface="Roboto Condensed"/>
              </a:rPr>
              <a:t>giải</a:t>
            </a:r>
            <a:r>
              <a:rPr lang="en-US" sz="3699" dirty="0">
                <a:solidFill>
                  <a:srgbClr val="6E3228"/>
                </a:solidFill>
                <a:latin typeface="Roboto Condensed"/>
              </a:rPr>
              <a:t> </a:t>
            </a:r>
            <a:r>
              <a:rPr lang="en-US" sz="3699" dirty="0" err="1">
                <a:solidFill>
                  <a:srgbClr val="6E3228"/>
                </a:solidFill>
                <a:latin typeface="Roboto Condensed"/>
              </a:rPr>
              <a:t>thích</a:t>
            </a:r>
            <a:r>
              <a:rPr lang="en-US" sz="3699" dirty="0">
                <a:solidFill>
                  <a:srgbClr val="6E3228"/>
                </a:solidFill>
                <a:latin typeface="Roboto Condensed"/>
              </a:rPr>
              <a:t> </a:t>
            </a:r>
            <a:r>
              <a:rPr lang="en-US" sz="3699" dirty="0" err="1">
                <a:solidFill>
                  <a:srgbClr val="6E3228"/>
                </a:solidFill>
                <a:latin typeface="Roboto Condensed"/>
              </a:rPr>
              <a:t>một</a:t>
            </a:r>
            <a:r>
              <a:rPr lang="en-US" sz="3699" dirty="0">
                <a:solidFill>
                  <a:srgbClr val="6E3228"/>
                </a:solidFill>
                <a:latin typeface="Roboto Condensed"/>
              </a:rPr>
              <a:t> </a:t>
            </a:r>
            <a:r>
              <a:rPr lang="en-US" sz="3699" dirty="0" err="1">
                <a:solidFill>
                  <a:srgbClr val="6E3228"/>
                </a:solidFill>
                <a:latin typeface="Roboto Condensed"/>
              </a:rPr>
              <a:t>hiện</a:t>
            </a:r>
            <a:r>
              <a:rPr lang="en-US" sz="3699" dirty="0">
                <a:solidFill>
                  <a:srgbClr val="6E3228"/>
                </a:solidFill>
                <a:latin typeface="Roboto Condensed"/>
              </a:rPr>
              <a:t> </a:t>
            </a:r>
            <a:r>
              <a:rPr lang="en-US" sz="3699" dirty="0" err="1">
                <a:solidFill>
                  <a:srgbClr val="6E3228"/>
                </a:solidFill>
                <a:latin typeface="Roboto Condensed"/>
              </a:rPr>
              <a:t>tượng</a:t>
            </a:r>
            <a:r>
              <a:rPr lang="en-US" sz="3699" dirty="0">
                <a:solidFill>
                  <a:srgbClr val="6E3228"/>
                </a:solidFill>
                <a:latin typeface="Roboto Condensed"/>
              </a:rPr>
              <a:t> </a:t>
            </a:r>
            <a:r>
              <a:rPr lang="en-US" sz="3699" dirty="0" err="1">
                <a:solidFill>
                  <a:srgbClr val="6E3228"/>
                </a:solidFill>
                <a:latin typeface="Roboto Condensed"/>
              </a:rPr>
              <a:t>khoa</a:t>
            </a:r>
            <a:r>
              <a:rPr lang="en-US" sz="3699" dirty="0">
                <a:solidFill>
                  <a:srgbClr val="6E3228"/>
                </a:solidFill>
                <a:latin typeface="Roboto Condensed"/>
              </a:rPr>
              <a:t> </a:t>
            </a:r>
            <a:r>
              <a:rPr lang="en-US" sz="3699" dirty="0" err="1">
                <a:solidFill>
                  <a:srgbClr val="6E3228"/>
                </a:solidFill>
                <a:latin typeface="Roboto Condensed"/>
              </a:rPr>
              <a:t>học</a:t>
            </a:r>
            <a:r>
              <a:rPr lang="en-US" sz="3699" dirty="0">
                <a:solidFill>
                  <a:srgbClr val="6E3228"/>
                </a:solidFill>
                <a:latin typeface="Roboto Condensed"/>
              </a:rPr>
              <a:t> </a:t>
            </a:r>
            <a:r>
              <a:rPr lang="en-US" sz="3699" dirty="0" err="1">
                <a:solidFill>
                  <a:srgbClr val="6E3228"/>
                </a:solidFill>
                <a:latin typeface="Roboto Condensed"/>
              </a:rPr>
              <a:t>nên</a:t>
            </a:r>
            <a:r>
              <a:rPr lang="en-US" sz="3699" dirty="0">
                <a:solidFill>
                  <a:srgbClr val="6E3228"/>
                </a:solidFill>
                <a:latin typeface="Roboto Condensed"/>
              </a:rPr>
              <a:t> </a:t>
            </a:r>
            <a:r>
              <a:rPr lang="en-US" sz="3699" dirty="0" err="1">
                <a:solidFill>
                  <a:srgbClr val="6E3228"/>
                </a:solidFill>
                <a:latin typeface="Roboto Condensed"/>
              </a:rPr>
              <a:t>sử</a:t>
            </a:r>
            <a:r>
              <a:rPr lang="en-US" sz="3699" dirty="0">
                <a:solidFill>
                  <a:srgbClr val="6E3228"/>
                </a:solidFill>
                <a:latin typeface="Roboto Condensed"/>
              </a:rPr>
              <a:t> </a:t>
            </a:r>
            <a:r>
              <a:rPr lang="en-US" sz="3699" dirty="0" err="1">
                <a:solidFill>
                  <a:srgbClr val="6E3228"/>
                </a:solidFill>
                <a:latin typeface="Roboto Condensed"/>
              </a:rPr>
              <a:t>dụng</a:t>
            </a:r>
            <a:r>
              <a:rPr lang="en-US" sz="3699" dirty="0">
                <a:solidFill>
                  <a:srgbClr val="6E3228"/>
                </a:solidFill>
                <a:latin typeface="Roboto Condensed"/>
              </a:rPr>
              <a:t> </a:t>
            </a:r>
            <a:r>
              <a:rPr lang="en-US" sz="3699" dirty="0" err="1">
                <a:solidFill>
                  <a:srgbClr val="6E3228"/>
                </a:solidFill>
                <a:latin typeface="Roboto Condensed"/>
              </a:rPr>
              <a:t>các</a:t>
            </a:r>
            <a:r>
              <a:rPr lang="en-US" sz="3699" dirty="0">
                <a:solidFill>
                  <a:srgbClr val="6E3228"/>
                </a:solidFill>
                <a:latin typeface="Roboto Condensed"/>
              </a:rPr>
              <a:t> </a:t>
            </a:r>
            <a:r>
              <a:rPr lang="en-US" sz="3699" dirty="0" err="1">
                <a:solidFill>
                  <a:srgbClr val="6E3228"/>
                </a:solidFill>
                <a:latin typeface="Roboto Condensed"/>
              </a:rPr>
              <a:t>từ</a:t>
            </a:r>
            <a:r>
              <a:rPr lang="en-US" sz="3699" dirty="0">
                <a:solidFill>
                  <a:srgbClr val="6E3228"/>
                </a:solidFill>
                <a:latin typeface="Roboto Condensed"/>
              </a:rPr>
              <a:t> </a:t>
            </a:r>
            <a:r>
              <a:rPr lang="en-US" sz="3699" dirty="0" err="1">
                <a:solidFill>
                  <a:srgbClr val="6E3228"/>
                </a:solidFill>
                <a:latin typeface="Roboto Condensed"/>
              </a:rPr>
              <a:t>ngữ</a:t>
            </a:r>
            <a:r>
              <a:rPr lang="en-US" sz="3699" dirty="0">
                <a:solidFill>
                  <a:srgbClr val="6E3228"/>
                </a:solidFill>
                <a:latin typeface="Roboto Condensed"/>
              </a:rPr>
              <a:t> </a:t>
            </a:r>
            <a:r>
              <a:rPr lang="en-US" sz="3699" dirty="0" err="1">
                <a:solidFill>
                  <a:srgbClr val="6E3228"/>
                </a:solidFill>
                <a:latin typeface="Roboto Condensed"/>
              </a:rPr>
              <a:t>thuộc</a:t>
            </a:r>
            <a:r>
              <a:rPr lang="en-US" sz="3699" dirty="0">
                <a:solidFill>
                  <a:srgbClr val="6E3228"/>
                </a:solidFill>
                <a:latin typeface="Roboto Condensed"/>
              </a:rPr>
              <a:t> </a:t>
            </a:r>
            <a:r>
              <a:rPr lang="en-US" sz="3699" dirty="0" err="1">
                <a:solidFill>
                  <a:srgbClr val="6E3228"/>
                </a:solidFill>
                <a:latin typeface="Roboto Condensed"/>
              </a:rPr>
              <a:t>lĩnh</a:t>
            </a:r>
            <a:r>
              <a:rPr lang="en-US" sz="3699" dirty="0">
                <a:solidFill>
                  <a:srgbClr val="6E3228"/>
                </a:solidFill>
                <a:latin typeface="Roboto Condensed"/>
              </a:rPr>
              <a:t> </a:t>
            </a:r>
            <a:r>
              <a:rPr lang="en-US" sz="3699" dirty="0" err="1">
                <a:solidFill>
                  <a:srgbClr val="6E3228"/>
                </a:solidFill>
                <a:latin typeface="Roboto Condensed"/>
              </a:rPr>
              <a:t>vực</a:t>
            </a:r>
            <a:r>
              <a:rPr lang="en-US" sz="3699" dirty="0">
                <a:solidFill>
                  <a:srgbClr val="6E3228"/>
                </a:solidFill>
                <a:latin typeface="Roboto Condensed"/>
              </a:rPr>
              <a:t> </a:t>
            </a:r>
            <a:r>
              <a:rPr lang="en-US" sz="3699" dirty="0" err="1">
                <a:solidFill>
                  <a:srgbClr val="6E3228"/>
                </a:solidFill>
                <a:latin typeface="Roboto Condensed"/>
              </a:rPr>
              <a:t>khoa</a:t>
            </a:r>
            <a:r>
              <a:rPr lang="en-US" sz="3699" dirty="0">
                <a:solidFill>
                  <a:srgbClr val="6E3228"/>
                </a:solidFill>
                <a:latin typeface="Roboto Condensed"/>
              </a:rPr>
              <a:t> </a:t>
            </a:r>
            <a:r>
              <a:rPr lang="en-US" sz="3699" dirty="0" err="1">
                <a:solidFill>
                  <a:srgbClr val="6E3228"/>
                </a:solidFill>
                <a:latin typeface="Roboto Condensed"/>
              </a:rPr>
              <a:t>học</a:t>
            </a:r>
            <a:r>
              <a:rPr lang="en-US" sz="3699" dirty="0">
                <a:solidFill>
                  <a:srgbClr val="6E3228"/>
                </a:solidFill>
                <a:latin typeface="Roboto Condensed"/>
              </a:rPr>
              <a:t> </a:t>
            </a:r>
            <a:r>
              <a:rPr lang="en-US" sz="3699" dirty="0" err="1">
                <a:solidFill>
                  <a:srgbClr val="6E3228"/>
                </a:solidFill>
                <a:latin typeface="Roboto Condensed"/>
              </a:rPr>
              <a:t>tự</a:t>
            </a:r>
            <a:r>
              <a:rPr lang="en-US" sz="3699" dirty="0">
                <a:solidFill>
                  <a:srgbClr val="6E3228"/>
                </a:solidFill>
                <a:latin typeface="Roboto Condensed"/>
              </a:rPr>
              <a:t> </a:t>
            </a:r>
            <a:r>
              <a:rPr lang="en-US" sz="3699" dirty="0" err="1">
                <a:solidFill>
                  <a:srgbClr val="6E3228"/>
                </a:solidFill>
                <a:latin typeface="Roboto Condensed"/>
              </a:rPr>
              <a:t>nhiên</a:t>
            </a:r>
            <a:r>
              <a:rPr lang="en-US" sz="3699" dirty="0">
                <a:solidFill>
                  <a:srgbClr val="6E3228"/>
                </a:solidFill>
                <a:latin typeface="Roboto Condensed"/>
              </a:rPr>
              <a:t> </a:t>
            </a:r>
            <a:r>
              <a:rPr lang="en-US" sz="3699" dirty="0" err="1">
                <a:solidFill>
                  <a:srgbClr val="6E3228"/>
                </a:solidFill>
                <a:latin typeface="Roboto Condensed"/>
              </a:rPr>
              <a:t>là</a:t>
            </a:r>
            <a:r>
              <a:rPr lang="en-US" sz="3699" dirty="0">
                <a:solidFill>
                  <a:srgbClr val="6E3228"/>
                </a:solidFill>
                <a:latin typeface="Roboto Condensed"/>
              </a:rPr>
              <a:t> </a:t>
            </a:r>
            <a:r>
              <a:rPr lang="en-US" sz="3699" dirty="0" err="1">
                <a:solidFill>
                  <a:srgbClr val="6E3228"/>
                </a:solidFill>
                <a:latin typeface="Roboto Condensed"/>
              </a:rPr>
              <a:t>hợp</a:t>
            </a:r>
            <a:r>
              <a:rPr lang="en-US" sz="3699" dirty="0">
                <a:solidFill>
                  <a:srgbClr val="6E3228"/>
                </a:solidFill>
                <a:latin typeface="Roboto Condensed"/>
              </a:rPr>
              <a:t> </a:t>
            </a:r>
            <a:r>
              <a:rPr lang="en-US" sz="3699" dirty="0" err="1">
                <a:solidFill>
                  <a:srgbClr val="6E3228"/>
                </a:solidFill>
                <a:latin typeface="Roboto Condensed"/>
              </a:rPr>
              <a:t>lí</a:t>
            </a:r>
            <a:r>
              <a:rPr lang="en-US" sz="3699" dirty="0">
                <a:solidFill>
                  <a:srgbClr val="6E3228"/>
                </a:solidFill>
                <a:latin typeface="Roboto Condensed"/>
              </a:rPr>
              <a:t>.</a:t>
            </a:r>
          </a:p>
          <a:p>
            <a:pPr algn="r">
              <a:lnSpc>
                <a:spcPts val="5179"/>
              </a:lnSpc>
            </a:pPr>
            <a:endParaRPr lang="en-US" sz="3699" dirty="0">
              <a:solidFill>
                <a:srgbClr val="6E3228"/>
              </a:solidFill>
              <a:latin typeface="Roboto Condensed"/>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arn(inVertical)">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barn(inVertical)">
                                      <p:cBhvr>
                                        <p:cTn id="2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94124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85775" y="-722420"/>
            <a:ext cx="1514475" cy="2627638"/>
          </a:xfrm>
          <a:prstGeom prst="rect">
            <a:avLst/>
          </a:prstGeom>
        </p:spPr>
      </p:pic>
      <p:grpSp>
        <p:nvGrpSpPr>
          <p:cNvPr id="5" name="Group 5"/>
          <p:cNvGrpSpPr/>
          <p:nvPr/>
        </p:nvGrpSpPr>
        <p:grpSpPr>
          <a:xfrm>
            <a:off x="1955102" y="1435371"/>
            <a:ext cx="14937405" cy="2602873"/>
            <a:chOff x="0" y="0"/>
            <a:chExt cx="42631385" cy="7428605"/>
          </a:xfrm>
        </p:grpSpPr>
        <p:sp>
          <p:nvSpPr>
            <p:cNvPr id="6" name="Freeform 6"/>
            <p:cNvSpPr/>
            <p:nvPr/>
          </p:nvSpPr>
          <p:spPr>
            <a:xfrm>
              <a:off x="0" y="0"/>
              <a:ext cx="42631385" cy="7428605"/>
            </a:xfrm>
            <a:custGeom>
              <a:avLst/>
              <a:gdLst/>
              <a:ahLst/>
              <a:cxnLst/>
              <a:rect l="l" t="t" r="r" b="b"/>
              <a:pathLst>
                <a:path w="42631385" h="7428605">
                  <a:moveTo>
                    <a:pt x="42326585" y="0"/>
                  </a:moveTo>
                  <a:lnTo>
                    <a:pt x="304800" y="0"/>
                  </a:lnTo>
                  <a:cubicBezTo>
                    <a:pt x="135890" y="0"/>
                    <a:pt x="0" y="135890"/>
                    <a:pt x="0" y="304800"/>
                  </a:cubicBezTo>
                  <a:lnTo>
                    <a:pt x="0" y="7123805"/>
                  </a:lnTo>
                  <a:cubicBezTo>
                    <a:pt x="0" y="7292715"/>
                    <a:pt x="135890" y="7428605"/>
                    <a:pt x="304800" y="7428605"/>
                  </a:cubicBezTo>
                  <a:lnTo>
                    <a:pt x="42326585" y="7428605"/>
                  </a:lnTo>
                  <a:cubicBezTo>
                    <a:pt x="42495496" y="7428605"/>
                    <a:pt x="42631385" y="7292715"/>
                    <a:pt x="42631385" y="7123805"/>
                  </a:cubicBezTo>
                  <a:lnTo>
                    <a:pt x="42631385" y="304800"/>
                  </a:lnTo>
                  <a:cubicBezTo>
                    <a:pt x="42631385" y="135890"/>
                    <a:pt x="42495496" y="0"/>
                    <a:pt x="42326585" y="0"/>
                  </a:cubicBezTo>
                  <a:close/>
                </a:path>
              </a:pathLst>
            </a:custGeom>
            <a:solidFill>
              <a:srgbClr val="F1D1C7"/>
            </a:solidFill>
          </p:spPr>
        </p:sp>
      </p:grpSp>
      <p:sp>
        <p:nvSpPr>
          <p:cNvPr id="7" name="TextBox 7"/>
          <p:cNvSpPr txBox="1"/>
          <p:nvPr/>
        </p:nvSpPr>
        <p:spPr>
          <a:xfrm>
            <a:off x="2160583" y="1766845"/>
            <a:ext cx="14526442" cy="1854199"/>
          </a:xfrm>
          <a:prstGeom prst="rect">
            <a:avLst/>
          </a:prstGeom>
        </p:spPr>
        <p:txBody>
          <a:bodyPr lIns="0" tIns="0" rIns="0" bIns="0" rtlCol="0" anchor="t">
            <a:spAutoFit/>
          </a:bodyPr>
          <a:lstStyle/>
          <a:p>
            <a:pPr algn="just">
              <a:lnSpc>
                <a:spcPts val="4900"/>
              </a:lnSpc>
              <a:spcBef>
                <a:spcPct val="0"/>
              </a:spcBef>
            </a:pPr>
            <a:r>
              <a:rPr lang="en-US" sz="3500" dirty="0">
                <a:solidFill>
                  <a:srgbClr val="6E3228"/>
                </a:solidFill>
                <a:latin typeface="Roboto Condensed Bold"/>
              </a:rPr>
              <a:t>5. </a:t>
            </a:r>
            <a:r>
              <a:rPr lang="en-US" sz="3500" dirty="0" err="1">
                <a:solidFill>
                  <a:srgbClr val="6E3228"/>
                </a:solidFill>
                <a:latin typeface="Roboto Condensed Bold"/>
              </a:rPr>
              <a:t>Sự</a:t>
            </a:r>
            <a:r>
              <a:rPr lang="en-US" sz="3500" dirty="0">
                <a:solidFill>
                  <a:srgbClr val="6E3228"/>
                </a:solidFill>
                <a:latin typeface="Roboto Condensed Bold"/>
              </a:rPr>
              <a:t> </a:t>
            </a:r>
            <a:r>
              <a:rPr lang="en-US" sz="3500" dirty="0" err="1">
                <a:solidFill>
                  <a:srgbClr val="6E3228"/>
                </a:solidFill>
                <a:latin typeface="Roboto Condensed Bold"/>
              </a:rPr>
              <a:t>sống</a:t>
            </a:r>
            <a:r>
              <a:rPr lang="en-US" sz="3500" dirty="0">
                <a:solidFill>
                  <a:srgbClr val="6E3228"/>
                </a:solidFill>
                <a:latin typeface="Roboto Condensed Bold"/>
              </a:rPr>
              <a:t> </a:t>
            </a:r>
            <a:r>
              <a:rPr lang="en-US" sz="3500" dirty="0" err="1">
                <a:solidFill>
                  <a:srgbClr val="6E3228"/>
                </a:solidFill>
                <a:latin typeface="Roboto Condensed Bold"/>
              </a:rPr>
              <a:t>trên</a:t>
            </a:r>
            <a:r>
              <a:rPr lang="en-US" sz="3500" dirty="0">
                <a:solidFill>
                  <a:srgbClr val="6E3228"/>
                </a:solidFill>
                <a:latin typeface="Roboto Condensed Bold"/>
              </a:rPr>
              <a:t> </a:t>
            </a:r>
            <a:r>
              <a:rPr lang="en-US" sz="3500" dirty="0" err="1">
                <a:solidFill>
                  <a:srgbClr val="6E3228"/>
                </a:solidFill>
                <a:latin typeface="Roboto Condensed Bold"/>
              </a:rPr>
              <a:t>Trái</a:t>
            </a:r>
            <a:r>
              <a:rPr lang="en-US" sz="3500" dirty="0">
                <a:solidFill>
                  <a:srgbClr val="6E3228"/>
                </a:solidFill>
                <a:latin typeface="Roboto Condensed Bold"/>
              </a:rPr>
              <a:t> </a:t>
            </a:r>
            <a:r>
              <a:rPr lang="en-US" sz="3500" dirty="0" err="1">
                <a:solidFill>
                  <a:srgbClr val="6E3228"/>
                </a:solidFill>
                <a:latin typeface="Roboto Condensed Bold"/>
              </a:rPr>
              <a:t>Đất</a:t>
            </a:r>
            <a:r>
              <a:rPr lang="en-US" sz="3500" dirty="0">
                <a:solidFill>
                  <a:srgbClr val="6E3228"/>
                </a:solidFill>
                <a:latin typeface="Roboto Condensed Bold"/>
              </a:rPr>
              <a:t> </a:t>
            </a:r>
            <a:r>
              <a:rPr lang="en-US" sz="3500" dirty="0" err="1">
                <a:solidFill>
                  <a:srgbClr val="6E3228"/>
                </a:solidFill>
                <a:latin typeface="Roboto Condensed Bold"/>
              </a:rPr>
              <a:t>được</a:t>
            </a:r>
            <a:r>
              <a:rPr lang="en-US" sz="3500" dirty="0">
                <a:solidFill>
                  <a:srgbClr val="6E3228"/>
                </a:solidFill>
                <a:latin typeface="Roboto Condensed Bold"/>
              </a:rPr>
              <a:t> </a:t>
            </a:r>
            <a:r>
              <a:rPr lang="en-US" sz="3500" dirty="0" err="1">
                <a:solidFill>
                  <a:srgbClr val="6E3228"/>
                </a:solidFill>
                <a:latin typeface="Roboto Condensed Bold"/>
              </a:rPr>
              <a:t>hình</a:t>
            </a:r>
            <a:r>
              <a:rPr lang="en-US" sz="3500" dirty="0">
                <a:solidFill>
                  <a:srgbClr val="6E3228"/>
                </a:solidFill>
                <a:latin typeface="Roboto Condensed Bold"/>
              </a:rPr>
              <a:t> </a:t>
            </a:r>
            <a:r>
              <a:rPr lang="en-US" sz="3500" dirty="0" err="1">
                <a:solidFill>
                  <a:srgbClr val="6E3228"/>
                </a:solidFill>
                <a:latin typeface="Roboto Condensed Bold"/>
              </a:rPr>
              <a:t>thành</a:t>
            </a:r>
            <a:r>
              <a:rPr lang="en-US" sz="3500" dirty="0">
                <a:solidFill>
                  <a:srgbClr val="6E3228"/>
                </a:solidFill>
                <a:latin typeface="Roboto Condensed Bold"/>
              </a:rPr>
              <a:t> qua </a:t>
            </a:r>
            <a:r>
              <a:rPr lang="en-US" sz="3500" dirty="0" err="1">
                <a:solidFill>
                  <a:srgbClr val="6E3228"/>
                </a:solidFill>
                <a:latin typeface="Roboto Condensed Bold"/>
              </a:rPr>
              <a:t>một</a:t>
            </a:r>
            <a:r>
              <a:rPr lang="en-US" sz="3500" dirty="0">
                <a:solidFill>
                  <a:srgbClr val="6E3228"/>
                </a:solidFill>
                <a:latin typeface="Roboto Condensed Bold"/>
              </a:rPr>
              <a:t> </a:t>
            </a:r>
            <a:r>
              <a:rPr lang="en-US" sz="3500" dirty="0" err="1">
                <a:solidFill>
                  <a:srgbClr val="6E3228"/>
                </a:solidFill>
                <a:latin typeface="Roboto Condensed Bold"/>
              </a:rPr>
              <a:t>quá</a:t>
            </a:r>
            <a:r>
              <a:rPr lang="en-US" sz="3500" dirty="0">
                <a:solidFill>
                  <a:srgbClr val="6E3228"/>
                </a:solidFill>
                <a:latin typeface="Roboto Condensed Bold"/>
              </a:rPr>
              <a:t> </a:t>
            </a:r>
            <a:r>
              <a:rPr lang="en-US" sz="3500" dirty="0" err="1">
                <a:solidFill>
                  <a:srgbClr val="6E3228"/>
                </a:solidFill>
                <a:latin typeface="Roboto Condensed Bold"/>
              </a:rPr>
              <a:t>trình</a:t>
            </a:r>
            <a:r>
              <a:rPr lang="en-US" sz="3500" dirty="0">
                <a:solidFill>
                  <a:srgbClr val="6E3228"/>
                </a:solidFill>
                <a:latin typeface="Roboto Condensed Bold"/>
              </a:rPr>
              <a:t> </a:t>
            </a:r>
            <a:r>
              <a:rPr lang="en-US" sz="3500" dirty="0" err="1">
                <a:solidFill>
                  <a:srgbClr val="6E3228"/>
                </a:solidFill>
                <a:latin typeface="Roboto Condensed Bold"/>
              </a:rPr>
              <a:t>rất</a:t>
            </a:r>
            <a:r>
              <a:rPr lang="en-US" sz="3500" dirty="0">
                <a:solidFill>
                  <a:srgbClr val="6E3228"/>
                </a:solidFill>
                <a:latin typeface="Roboto Condensed Bold"/>
              </a:rPr>
              <a:t> </a:t>
            </a:r>
            <a:r>
              <a:rPr lang="en-US" sz="3500" dirty="0" err="1">
                <a:solidFill>
                  <a:srgbClr val="6E3228"/>
                </a:solidFill>
                <a:latin typeface="Roboto Condensed Bold"/>
              </a:rPr>
              <a:t>dài</a:t>
            </a:r>
            <a:r>
              <a:rPr lang="en-US" sz="3500" dirty="0">
                <a:solidFill>
                  <a:srgbClr val="6E3228"/>
                </a:solidFill>
                <a:latin typeface="Roboto Condensed Bold"/>
              </a:rPr>
              <a:t>, </a:t>
            </a:r>
            <a:r>
              <a:rPr lang="en-US" sz="3500" dirty="0" err="1">
                <a:solidFill>
                  <a:srgbClr val="6E3228"/>
                </a:solidFill>
                <a:latin typeface="Roboto Condensed Bold"/>
              </a:rPr>
              <a:t>nhưng</a:t>
            </a:r>
            <a:r>
              <a:rPr lang="en-US" sz="3500" dirty="0">
                <a:solidFill>
                  <a:srgbClr val="6E3228"/>
                </a:solidFill>
                <a:latin typeface="Roboto Condensed Bold"/>
              </a:rPr>
              <a:t> con </a:t>
            </a:r>
            <a:r>
              <a:rPr lang="en-US" sz="3500" dirty="0" err="1">
                <a:solidFill>
                  <a:srgbClr val="6E3228"/>
                </a:solidFill>
                <a:latin typeface="Roboto Condensed Bold"/>
              </a:rPr>
              <a:t>người</a:t>
            </a:r>
            <a:r>
              <a:rPr lang="en-US" sz="3500" dirty="0">
                <a:solidFill>
                  <a:srgbClr val="6E3228"/>
                </a:solidFill>
                <a:latin typeface="Roboto Condensed Bold"/>
              </a:rPr>
              <a:t> </a:t>
            </a:r>
            <a:r>
              <a:rPr lang="en-US" sz="3500" dirty="0" err="1">
                <a:solidFill>
                  <a:srgbClr val="6E3228"/>
                </a:solidFill>
                <a:latin typeface="Roboto Condensed Bold"/>
              </a:rPr>
              <a:t>lại</a:t>
            </a:r>
            <a:r>
              <a:rPr lang="en-US" sz="3500" dirty="0">
                <a:solidFill>
                  <a:srgbClr val="6E3228"/>
                </a:solidFill>
                <a:latin typeface="Roboto Condensed Bold"/>
              </a:rPr>
              <a:t> </a:t>
            </a:r>
            <a:r>
              <a:rPr lang="en-US" sz="3500" dirty="0" err="1">
                <a:solidFill>
                  <a:srgbClr val="6E3228"/>
                </a:solidFill>
                <a:latin typeface="Roboto Condensed Bold"/>
              </a:rPr>
              <a:t>đang</a:t>
            </a:r>
            <a:r>
              <a:rPr lang="en-US" sz="3500" dirty="0">
                <a:solidFill>
                  <a:srgbClr val="6E3228"/>
                </a:solidFill>
                <a:latin typeface="Roboto Condensed Bold"/>
              </a:rPr>
              <a:t> </a:t>
            </a:r>
            <a:r>
              <a:rPr lang="en-US" sz="3500" dirty="0" err="1">
                <a:solidFill>
                  <a:srgbClr val="6E3228"/>
                </a:solidFill>
                <a:latin typeface="Roboto Condensed Bold"/>
              </a:rPr>
              <a:t>có</a:t>
            </a:r>
            <a:r>
              <a:rPr lang="en-US" sz="3500" dirty="0">
                <a:solidFill>
                  <a:srgbClr val="6E3228"/>
                </a:solidFill>
                <a:latin typeface="Roboto Condensed Bold"/>
              </a:rPr>
              <a:t> </a:t>
            </a:r>
            <a:r>
              <a:rPr lang="en-US" sz="3500" dirty="0" err="1">
                <a:solidFill>
                  <a:srgbClr val="6E3228"/>
                </a:solidFill>
                <a:latin typeface="Roboto Condensed Bold"/>
              </a:rPr>
              <a:t>những</a:t>
            </a:r>
            <a:r>
              <a:rPr lang="en-US" sz="3500" dirty="0">
                <a:solidFill>
                  <a:srgbClr val="6E3228"/>
                </a:solidFill>
                <a:latin typeface="Roboto Condensed Bold"/>
              </a:rPr>
              <a:t> </a:t>
            </a:r>
            <a:r>
              <a:rPr lang="en-US" sz="3500" dirty="0" err="1">
                <a:solidFill>
                  <a:srgbClr val="6E3228"/>
                </a:solidFill>
                <a:latin typeface="Roboto Condensed Bold"/>
              </a:rPr>
              <a:t>hành</a:t>
            </a:r>
            <a:r>
              <a:rPr lang="en-US" sz="3500" dirty="0">
                <a:solidFill>
                  <a:srgbClr val="6E3228"/>
                </a:solidFill>
                <a:latin typeface="Roboto Condensed Bold"/>
              </a:rPr>
              <a:t> </a:t>
            </a:r>
            <a:r>
              <a:rPr lang="en-US" sz="3500" dirty="0" err="1">
                <a:solidFill>
                  <a:srgbClr val="6E3228"/>
                </a:solidFill>
                <a:latin typeface="Roboto Condensed Bold"/>
              </a:rPr>
              <a:t>động</a:t>
            </a:r>
            <a:r>
              <a:rPr lang="en-US" sz="3500" dirty="0">
                <a:solidFill>
                  <a:srgbClr val="6E3228"/>
                </a:solidFill>
                <a:latin typeface="Roboto Condensed Bold"/>
              </a:rPr>
              <a:t> </a:t>
            </a:r>
            <a:r>
              <a:rPr lang="en-US" sz="3500" dirty="0" err="1">
                <a:solidFill>
                  <a:srgbClr val="6E3228"/>
                </a:solidFill>
                <a:latin typeface="Roboto Condensed Bold"/>
              </a:rPr>
              <a:t>hủy</a:t>
            </a:r>
            <a:r>
              <a:rPr lang="en-US" sz="3500" dirty="0">
                <a:solidFill>
                  <a:srgbClr val="6E3228"/>
                </a:solidFill>
                <a:latin typeface="Roboto Condensed Bold"/>
              </a:rPr>
              <a:t> </a:t>
            </a:r>
            <a:r>
              <a:rPr lang="en-US" sz="3500" dirty="0" err="1">
                <a:solidFill>
                  <a:srgbClr val="6E3228"/>
                </a:solidFill>
                <a:latin typeface="Roboto Condensed Bold"/>
              </a:rPr>
              <a:t>diệt</a:t>
            </a:r>
            <a:r>
              <a:rPr lang="en-US" sz="3500" dirty="0">
                <a:solidFill>
                  <a:srgbClr val="6E3228"/>
                </a:solidFill>
                <a:latin typeface="Roboto Condensed Bold"/>
              </a:rPr>
              <a:t> </a:t>
            </a:r>
            <a:r>
              <a:rPr lang="en-US" sz="3500" dirty="0" err="1">
                <a:solidFill>
                  <a:srgbClr val="6E3228"/>
                </a:solidFill>
                <a:latin typeface="Roboto Condensed Bold"/>
              </a:rPr>
              <a:t>sự</a:t>
            </a:r>
            <a:r>
              <a:rPr lang="en-US" sz="3500" dirty="0">
                <a:solidFill>
                  <a:srgbClr val="6E3228"/>
                </a:solidFill>
                <a:latin typeface="Roboto Condensed Bold"/>
              </a:rPr>
              <a:t> </a:t>
            </a:r>
            <a:r>
              <a:rPr lang="en-US" sz="3500" dirty="0" err="1">
                <a:solidFill>
                  <a:srgbClr val="6E3228"/>
                </a:solidFill>
                <a:latin typeface="Roboto Condensed Bold"/>
              </a:rPr>
              <a:t>sống</a:t>
            </a:r>
            <a:r>
              <a:rPr lang="en-US" sz="3500" dirty="0">
                <a:solidFill>
                  <a:srgbClr val="6E3228"/>
                </a:solidFill>
                <a:latin typeface="Roboto Condensed Bold"/>
              </a:rPr>
              <a:t> </a:t>
            </a:r>
            <a:r>
              <a:rPr lang="en-US" sz="3500" dirty="0" err="1">
                <a:solidFill>
                  <a:srgbClr val="6E3228"/>
                </a:solidFill>
                <a:latin typeface="Roboto Condensed Bold"/>
              </a:rPr>
              <a:t>ấy</a:t>
            </a:r>
            <a:r>
              <a:rPr lang="en-US" sz="3500" dirty="0">
                <a:solidFill>
                  <a:srgbClr val="6E3228"/>
                </a:solidFill>
                <a:latin typeface="Roboto Condensed Bold"/>
              </a:rPr>
              <a:t>? </a:t>
            </a:r>
            <a:r>
              <a:rPr lang="en-US" sz="3500" dirty="0" err="1">
                <a:solidFill>
                  <a:srgbClr val="6E3228"/>
                </a:solidFill>
                <a:latin typeface="Roboto Condensed Bold"/>
              </a:rPr>
              <a:t>Đó</a:t>
            </a:r>
            <a:r>
              <a:rPr lang="en-US" sz="3500" dirty="0">
                <a:solidFill>
                  <a:srgbClr val="6E3228"/>
                </a:solidFill>
                <a:latin typeface="Roboto Condensed Bold"/>
              </a:rPr>
              <a:t> </a:t>
            </a:r>
            <a:r>
              <a:rPr lang="en-US" sz="3500" dirty="0" err="1">
                <a:solidFill>
                  <a:srgbClr val="6E3228"/>
                </a:solidFill>
                <a:latin typeface="Roboto Condensed Bold"/>
              </a:rPr>
              <a:t>là</a:t>
            </a:r>
            <a:r>
              <a:rPr lang="en-US" sz="3500" dirty="0">
                <a:solidFill>
                  <a:srgbClr val="6E3228"/>
                </a:solidFill>
                <a:latin typeface="Roboto Condensed Bold"/>
              </a:rPr>
              <a:t> </a:t>
            </a:r>
            <a:r>
              <a:rPr lang="en-US" sz="3500" dirty="0" err="1">
                <a:solidFill>
                  <a:srgbClr val="6E3228"/>
                </a:solidFill>
                <a:latin typeface="Roboto Condensed Bold"/>
              </a:rPr>
              <a:t>những</a:t>
            </a:r>
            <a:r>
              <a:rPr lang="en-US" sz="3500" dirty="0">
                <a:solidFill>
                  <a:srgbClr val="6E3228"/>
                </a:solidFill>
                <a:latin typeface="Roboto Condensed Bold"/>
              </a:rPr>
              <a:t> </a:t>
            </a:r>
            <a:r>
              <a:rPr lang="en-US" sz="3500" dirty="0" err="1">
                <a:solidFill>
                  <a:srgbClr val="6E3228"/>
                </a:solidFill>
                <a:latin typeface="Roboto Condensed Bold"/>
              </a:rPr>
              <a:t>hành</a:t>
            </a:r>
            <a:r>
              <a:rPr lang="en-US" sz="3500" dirty="0">
                <a:solidFill>
                  <a:srgbClr val="6E3228"/>
                </a:solidFill>
                <a:latin typeface="Roboto Condensed Bold"/>
              </a:rPr>
              <a:t> </a:t>
            </a:r>
            <a:r>
              <a:rPr lang="en-US" sz="3500" dirty="0" err="1">
                <a:solidFill>
                  <a:srgbClr val="6E3228"/>
                </a:solidFill>
                <a:latin typeface="Roboto Condensed Bold"/>
              </a:rPr>
              <a:t>động</a:t>
            </a:r>
            <a:r>
              <a:rPr lang="en-US" sz="3500" dirty="0">
                <a:solidFill>
                  <a:srgbClr val="6E3228"/>
                </a:solidFill>
                <a:latin typeface="Roboto Condensed Bold"/>
              </a:rPr>
              <a:t> </a:t>
            </a:r>
            <a:r>
              <a:rPr lang="en-US" sz="3500" dirty="0" err="1">
                <a:solidFill>
                  <a:srgbClr val="6E3228"/>
                </a:solidFill>
                <a:latin typeface="Roboto Condensed Bold"/>
              </a:rPr>
              <a:t>nào</a:t>
            </a:r>
            <a:r>
              <a:rPr lang="en-US" sz="3500" dirty="0">
                <a:solidFill>
                  <a:srgbClr val="6E3228"/>
                </a:solidFill>
                <a:latin typeface="Roboto Condensed Bold"/>
              </a:rPr>
              <a:t>? </a:t>
            </a:r>
            <a:r>
              <a:rPr lang="en-US" sz="3500" dirty="0" err="1">
                <a:solidFill>
                  <a:srgbClr val="6E3228"/>
                </a:solidFill>
                <a:latin typeface="Roboto Condensed Bold"/>
              </a:rPr>
              <a:t>Em</a:t>
            </a:r>
            <a:r>
              <a:rPr lang="en-US" sz="3500" dirty="0">
                <a:solidFill>
                  <a:srgbClr val="6E3228"/>
                </a:solidFill>
                <a:latin typeface="Roboto Condensed Bold"/>
              </a:rPr>
              <a:t> </a:t>
            </a:r>
            <a:r>
              <a:rPr lang="en-US" sz="3500" dirty="0" err="1">
                <a:solidFill>
                  <a:srgbClr val="6E3228"/>
                </a:solidFill>
                <a:latin typeface="Roboto Condensed Bold"/>
              </a:rPr>
              <a:t>có</a:t>
            </a:r>
            <a:r>
              <a:rPr lang="en-US" sz="3500" dirty="0">
                <a:solidFill>
                  <a:srgbClr val="6E3228"/>
                </a:solidFill>
                <a:latin typeface="Roboto Condensed Bold"/>
              </a:rPr>
              <a:t> </a:t>
            </a:r>
            <a:r>
              <a:rPr lang="en-US" sz="3500" dirty="0" err="1">
                <a:solidFill>
                  <a:srgbClr val="6E3228"/>
                </a:solidFill>
                <a:latin typeface="Roboto Condensed Bold"/>
              </a:rPr>
              <a:t>suy</a:t>
            </a:r>
            <a:r>
              <a:rPr lang="en-US" sz="3500" dirty="0">
                <a:solidFill>
                  <a:srgbClr val="6E3228"/>
                </a:solidFill>
                <a:latin typeface="Roboto Condensed Bold"/>
              </a:rPr>
              <a:t> </a:t>
            </a:r>
            <a:r>
              <a:rPr lang="en-US" sz="3500" dirty="0" err="1">
                <a:solidFill>
                  <a:srgbClr val="6E3228"/>
                </a:solidFill>
                <a:latin typeface="Roboto Condensed Bold"/>
              </a:rPr>
              <a:t>nghĩ</a:t>
            </a:r>
            <a:r>
              <a:rPr lang="en-US" sz="3500" dirty="0">
                <a:solidFill>
                  <a:srgbClr val="6E3228"/>
                </a:solidFill>
                <a:latin typeface="Roboto Condensed Bold"/>
              </a:rPr>
              <a:t> </a:t>
            </a:r>
            <a:r>
              <a:rPr lang="en-US" sz="3500" dirty="0" err="1">
                <a:solidFill>
                  <a:srgbClr val="6E3228"/>
                </a:solidFill>
                <a:latin typeface="Roboto Condensed Bold"/>
              </a:rPr>
              <a:t>gì</a:t>
            </a:r>
            <a:r>
              <a:rPr lang="en-US" sz="3500" dirty="0">
                <a:solidFill>
                  <a:srgbClr val="6E3228"/>
                </a:solidFill>
                <a:latin typeface="Roboto Condensed Bold"/>
              </a:rPr>
              <a:t> </a:t>
            </a:r>
            <a:r>
              <a:rPr lang="en-US" sz="3500" dirty="0" err="1">
                <a:solidFill>
                  <a:srgbClr val="6E3228"/>
                </a:solidFill>
                <a:latin typeface="Roboto Condensed Bold"/>
              </a:rPr>
              <a:t>về</a:t>
            </a:r>
            <a:r>
              <a:rPr lang="en-US" sz="3500" dirty="0">
                <a:solidFill>
                  <a:srgbClr val="6E3228"/>
                </a:solidFill>
                <a:latin typeface="Roboto Condensed Bold"/>
              </a:rPr>
              <a:t> </a:t>
            </a:r>
            <a:r>
              <a:rPr lang="en-US" sz="3500" dirty="0" err="1">
                <a:solidFill>
                  <a:srgbClr val="6E3228"/>
                </a:solidFill>
                <a:latin typeface="Roboto Condensed Bold"/>
              </a:rPr>
              <a:t>những</a:t>
            </a:r>
            <a:r>
              <a:rPr lang="en-US" sz="3500" dirty="0">
                <a:solidFill>
                  <a:srgbClr val="6E3228"/>
                </a:solidFill>
                <a:latin typeface="Roboto Condensed Bold"/>
              </a:rPr>
              <a:t> </a:t>
            </a:r>
            <a:r>
              <a:rPr lang="en-US" sz="3500" dirty="0" err="1">
                <a:solidFill>
                  <a:srgbClr val="6E3228"/>
                </a:solidFill>
                <a:latin typeface="Roboto Condensed Bold"/>
              </a:rPr>
              <a:t>hành</a:t>
            </a:r>
            <a:r>
              <a:rPr lang="en-US" sz="3500" dirty="0">
                <a:solidFill>
                  <a:srgbClr val="6E3228"/>
                </a:solidFill>
                <a:latin typeface="Roboto Condensed Bold"/>
              </a:rPr>
              <a:t> </a:t>
            </a:r>
            <a:r>
              <a:rPr lang="en-US" sz="3500" dirty="0" err="1">
                <a:solidFill>
                  <a:srgbClr val="6E3228"/>
                </a:solidFill>
                <a:latin typeface="Roboto Condensed Bold"/>
              </a:rPr>
              <a:t>động</a:t>
            </a:r>
            <a:r>
              <a:rPr lang="en-US" sz="3500" dirty="0">
                <a:solidFill>
                  <a:srgbClr val="6E3228"/>
                </a:solidFill>
                <a:latin typeface="Roboto Condensed Bold"/>
              </a:rPr>
              <a:t> </a:t>
            </a:r>
            <a:r>
              <a:rPr lang="en-US" sz="3500" dirty="0" err="1">
                <a:solidFill>
                  <a:srgbClr val="6E3228"/>
                </a:solidFill>
                <a:latin typeface="Roboto Condensed Bold"/>
              </a:rPr>
              <a:t>ấy</a:t>
            </a:r>
            <a:r>
              <a:rPr lang="en-US" sz="3500" dirty="0">
                <a:solidFill>
                  <a:srgbClr val="6E3228"/>
                </a:solidFill>
                <a:latin typeface="Roboto Condensed Bold"/>
              </a:rPr>
              <a:t>?</a:t>
            </a:r>
          </a:p>
        </p:txBody>
      </p:sp>
      <p:sp>
        <p:nvSpPr>
          <p:cNvPr id="8" name="TextBox 8"/>
          <p:cNvSpPr txBox="1"/>
          <p:nvPr/>
        </p:nvSpPr>
        <p:spPr>
          <a:xfrm>
            <a:off x="1955102" y="4563304"/>
            <a:ext cx="14526442" cy="3916045"/>
          </a:xfrm>
          <a:prstGeom prst="rect">
            <a:avLst/>
          </a:prstGeom>
        </p:spPr>
        <p:txBody>
          <a:bodyPr lIns="0" tIns="0" rIns="0" bIns="0" rtlCol="0" anchor="t">
            <a:spAutoFit/>
          </a:bodyPr>
          <a:lstStyle/>
          <a:p>
            <a:pPr marL="798829" lvl="1" indent="-399415" algn="just">
              <a:lnSpc>
                <a:spcPts val="5179"/>
              </a:lnSpc>
              <a:buFont typeface="Arial"/>
              <a:buChar char="•"/>
            </a:pPr>
            <a:r>
              <a:rPr lang="en-US" sz="3699" dirty="0" err="1">
                <a:solidFill>
                  <a:srgbClr val="6E3228"/>
                </a:solidFill>
                <a:latin typeface="Roboto Condensed"/>
              </a:rPr>
              <a:t>Những</a:t>
            </a:r>
            <a:r>
              <a:rPr lang="en-US" sz="3699" dirty="0">
                <a:solidFill>
                  <a:srgbClr val="6E3228"/>
                </a:solidFill>
                <a:latin typeface="Roboto Condensed"/>
              </a:rPr>
              <a:t> </a:t>
            </a:r>
            <a:r>
              <a:rPr lang="en-US" sz="3699" dirty="0" err="1">
                <a:solidFill>
                  <a:srgbClr val="6E3228"/>
                </a:solidFill>
                <a:latin typeface="Roboto Condensed"/>
              </a:rPr>
              <a:t>hành</a:t>
            </a:r>
            <a:r>
              <a:rPr lang="en-US" sz="3699" dirty="0">
                <a:solidFill>
                  <a:srgbClr val="6E3228"/>
                </a:solidFill>
                <a:latin typeface="Roboto Condensed"/>
              </a:rPr>
              <a:t> </a:t>
            </a:r>
            <a:r>
              <a:rPr lang="en-US" sz="3699" dirty="0" err="1">
                <a:solidFill>
                  <a:srgbClr val="6E3228"/>
                </a:solidFill>
                <a:latin typeface="Roboto Condensed"/>
              </a:rPr>
              <a:t>động</a:t>
            </a:r>
            <a:r>
              <a:rPr lang="en-US" sz="3699" dirty="0">
                <a:solidFill>
                  <a:srgbClr val="6E3228"/>
                </a:solidFill>
                <a:latin typeface="Roboto Condensed"/>
              </a:rPr>
              <a:t> </a:t>
            </a:r>
            <a:r>
              <a:rPr lang="en-US" sz="3699" dirty="0" err="1">
                <a:solidFill>
                  <a:srgbClr val="6E3228"/>
                </a:solidFill>
                <a:latin typeface="Roboto Condensed"/>
              </a:rPr>
              <a:t>hủy</a:t>
            </a:r>
            <a:r>
              <a:rPr lang="en-US" sz="3699" dirty="0">
                <a:solidFill>
                  <a:srgbClr val="6E3228"/>
                </a:solidFill>
                <a:latin typeface="Roboto Condensed"/>
              </a:rPr>
              <a:t> </a:t>
            </a:r>
            <a:r>
              <a:rPr lang="en-US" sz="3699" dirty="0" err="1">
                <a:solidFill>
                  <a:srgbClr val="6E3228"/>
                </a:solidFill>
                <a:latin typeface="Roboto Condensed"/>
              </a:rPr>
              <a:t>diệt</a:t>
            </a:r>
            <a:r>
              <a:rPr lang="en-US" sz="3699" dirty="0">
                <a:solidFill>
                  <a:srgbClr val="6E3228"/>
                </a:solidFill>
                <a:latin typeface="Roboto Condensed"/>
              </a:rPr>
              <a:t> </a:t>
            </a:r>
            <a:r>
              <a:rPr lang="en-US" sz="3699" dirty="0" err="1">
                <a:solidFill>
                  <a:srgbClr val="6E3228"/>
                </a:solidFill>
                <a:latin typeface="Roboto Condensed"/>
              </a:rPr>
              <a:t>sự</a:t>
            </a:r>
            <a:r>
              <a:rPr lang="en-US" sz="3699" dirty="0">
                <a:solidFill>
                  <a:srgbClr val="6E3228"/>
                </a:solidFill>
                <a:latin typeface="Roboto Condensed"/>
              </a:rPr>
              <a:t> </a:t>
            </a:r>
            <a:r>
              <a:rPr lang="en-US" sz="3699" dirty="0" err="1">
                <a:solidFill>
                  <a:srgbClr val="6E3228"/>
                </a:solidFill>
                <a:latin typeface="Roboto Condensed"/>
              </a:rPr>
              <a:t>sống</a:t>
            </a:r>
            <a:r>
              <a:rPr lang="en-US" sz="3699" dirty="0">
                <a:solidFill>
                  <a:srgbClr val="6E3228"/>
                </a:solidFill>
                <a:latin typeface="Roboto Condensed"/>
              </a:rPr>
              <a:t> </a:t>
            </a:r>
            <a:r>
              <a:rPr lang="en-US" sz="3699" dirty="0" err="1">
                <a:solidFill>
                  <a:srgbClr val="6E3228"/>
                </a:solidFill>
                <a:latin typeface="Roboto Condensed"/>
              </a:rPr>
              <a:t>của</a:t>
            </a:r>
            <a:r>
              <a:rPr lang="en-US" sz="3699" dirty="0">
                <a:solidFill>
                  <a:srgbClr val="6E3228"/>
                </a:solidFill>
                <a:latin typeface="Roboto Condensed"/>
              </a:rPr>
              <a:t> con </a:t>
            </a:r>
            <a:r>
              <a:rPr lang="en-US" sz="3699" dirty="0" err="1">
                <a:solidFill>
                  <a:srgbClr val="6E3228"/>
                </a:solidFill>
                <a:latin typeface="Roboto Condensed"/>
              </a:rPr>
              <a:t>người</a:t>
            </a:r>
            <a:r>
              <a:rPr lang="en-US" sz="3699" dirty="0">
                <a:solidFill>
                  <a:srgbClr val="6E3228"/>
                </a:solidFill>
                <a:latin typeface="Roboto Condensed"/>
              </a:rPr>
              <a:t>: </a:t>
            </a:r>
            <a:r>
              <a:rPr lang="en-US" sz="3699" dirty="0" err="1">
                <a:solidFill>
                  <a:srgbClr val="6E3228"/>
                </a:solidFill>
                <a:latin typeface="Roboto Condensed"/>
              </a:rPr>
              <a:t>phá</a:t>
            </a:r>
            <a:r>
              <a:rPr lang="en-US" sz="3699" dirty="0">
                <a:solidFill>
                  <a:srgbClr val="6E3228"/>
                </a:solidFill>
                <a:latin typeface="Roboto Condensed"/>
              </a:rPr>
              <a:t> </a:t>
            </a:r>
            <a:r>
              <a:rPr lang="en-US" sz="3699" dirty="0" err="1">
                <a:solidFill>
                  <a:srgbClr val="6E3228"/>
                </a:solidFill>
                <a:latin typeface="Roboto Condensed"/>
              </a:rPr>
              <a:t>hoại</a:t>
            </a:r>
            <a:r>
              <a:rPr lang="en-US" sz="3699" dirty="0">
                <a:solidFill>
                  <a:srgbClr val="6E3228"/>
                </a:solidFill>
                <a:latin typeface="Roboto Condensed"/>
              </a:rPr>
              <a:t> </a:t>
            </a:r>
            <a:r>
              <a:rPr lang="en-US" sz="3699" dirty="0" err="1">
                <a:solidFill>
                  <a:srgbClr val="6E3228"/>
                </a:solidFill>
                <a:latin typeface="Roboto Condensed"/>
              </a:rPr>
              <a:t>môi</a:t>
            </a:r>
            <a:r>
              <a:rPr lang="en-US" sz="3699" dirty="0">
                <a:solidFill>
                  <a:srgbClr val="6E3228"/>
                </a:solidFill>
                <a:latin typeface="Roboto Condensed"/>
              </a:rPr>
              <a:t> </a:t>
            </a:r>
            <a:r>
              <a:rPr lang="en-US" sz="3699" dirty="0" err="1">
                <a:solidFill>
                  <a:srgbClr val="6E3228"/>
                </a:solidFill>
                <a:latin typeface="Roboto Condensed"/>
              </a:rPr>
              <a:t>trường</a:t>
            </a:r>
            <a:r>
              <a:rPr lang="en-US" sz="3699" dirty="0">
                <a:solidFill>
                  <a:srgbClr val="6E3228"/>
                </a:solidFill>
                <a:latin typeface="Roboto Condensed"/>
              </a:rPr>
              <a:t> (</a:t>
            </a:r>
            <a:r>
              <a:rPr lang="en-US" sz="3699" dirty="0" err="1">
                <a:solidFill>
                  <a:srgbClr val="6E3228"/>
                </a:solidFill>
                <a:latin typeface="Roboto Condensed"/>
              </a:rPr>
              <a:t>môi</a:t>
            </a:r>
            <a:r>
              <a:rPr lang="en-US" sz="3699" dirty="0">
                <a:solidFill>
                  <a:srgbClr val="6E3228"/>
                </a:solidFill>
                <a:latin typeface="Roboto Condensed"/>
              </a:rPr>
              <a:t> </a:t>
            </a:r>
            <a:r>
              <a:rPr lang="en-US" sz="3699" dirty="0" err="1">
                <a:solidFill>
                  <a:srgbClr val="6E3228"/>
                </a:solidFill>
                <a:latin typeface="Roboto Condensed"/>
              </a:rPr>
              <a:t>trường</a:t>
            </a:r>
            <a:r>
              <a:rPr lang="en-US" sz="3699" dirty="0">
                <a:solidFill>
                  <a:srgbClr val="6E3228"/>
                </a:solidFill>
                <a:latin typeface="Roboto Condensed"/>
              </a:rPr>
              <a:t> </a:t>
            </a:r>
            <a:r>
              <a:rPr lang="en-US" sz="3699" dirty="0" err="1">
                <a:solidFill>
                  <a:srgbClr val="6E3228"/>
                </a:solidFill>
                <a:latin typeface="Roboto Condensed"/>
              </a:rPr>
              <a:t>nước</a:t>
            </a:r>
            <a:r>
              <a:rPr lang="en-US" sz="3699" dirty="0">
                <a:solidFill>
                  <a:srgbClr val="6E3228"/>
                </a:solidFill>
                <a:latin typeface="Roboto Condensed"/>
              </a:rPr>
              <a:t>, </a:t>
            </a:r>
            <a:r>
              <a:rPr lang="en-US" sz="3699" dirty="0" err="1">
                <a:solidFill>
                  <a:srgbClr val="6E3228"/>
                </a:solidFill>
                <a:latin typeface="Roboto Condensed"/>
              </a:rPr>
              <a:t>đất</a:t>
            </a:r>
            <a:r>
              <a:rPr lang="en-US" sz="3699" dirty="0">
                <a:solidFill>
                  <a:srgbClr val="6E3228"/>
                </a:solidFill>
                <a:latin typeface="Roboto Condensed"/>
              </a:rPr>
              <a:t> </a:t>
            </a:r>
            <a:r>
              <a:rPr lang="en-US" sz="3699" dirty="0" err="1">
                <a:solidFill>
                  <a:srgbClr val="6E3228"/>
                </a:solidFill>
                <a:latin typeface="Roboto Condensed"/>
              </a:rPr>
              <a:t>đai</a:t>
            </a:r>
            <a:r>
              <a:rPr lang="en-US" sz="3699" dirty="0">
                <a:solidFill>
                  <a:srgbClr val="6E3228"/>
                </a:solidFill>
                <a:latin typeface="Roboto Condensed"/>
              </a:rPr>
              <a:t>, </a:t>
            </a:r>
            <a:r>
              <a:rPr lang="en-US" sz="3699" dirty="0" err="1">
                <a:solidFill>
                  <a:srgbClr val="6E3228"/>
                </a:solidFill>
                <a:latin typeface="Roboto Condensed"/>
              </a:rPr>
              <a:t>tàn</a:t>
            </a:r>
            <a:r>
              <a:rPr lang="en-US" sz="3699" dirty="0">
                <a:solidFill>
                  <a:srgbClr val="6E3228"/>
                </a:solidFill>
                <a:latin typeface="Roboto Condensed"/>
              </a:rPr>
              <a:t> </a:t>
            </a:r>
            <a:r>
              <a:rPr lang="en-US" sz="3699" dirty="0" err="1">
                <a:solidFill>
                  <a:srgbClr val="6E3228"/>
                </a:solidFill>
                <a:latin typeface="Roboto Condensed"/>
              </a:rPr>
              <a:t>phá</a:t>
            </a:r>
            <a:r>
              <a:rPr lang="en-US" sz="3699" dirty="0">
                <a:solidFill>
                  <a:srgbClr val="6E3228"/>
                </a:solidFill>
                <a:latin typeface="Roboto Condensed"/>
              </a:rPr>
              <a:t> </a:t>
            </a:r>
            <a:r>
              <a:rPr lang="en-US" sz="3699" dirty="0" err="1">
                <a:solidFill>
                  <a:srgbClr val="6E3228"/>
                </a:solidFill>
                <a:latin typeface="Roboto Condensed"/>
              </a:rPr>
              <a:t>rừng</a:t>
            </a:r>
            <a:r>
              <a:rPr lang="en-US" sz="3699" dirty="0">
                <a:solidFill>
                  <a:srgbClr val="6E3228"/>
                </a:solidFill>
                <a:latin typeface="Roboto Condensed"/>
              </a:rPr>
              <a:t>...), </a:t>
            </a:r>
            <a:r>
              <a:rPr lang="en-US" sz="3699" dirty="0" err="1">
                <a:solidFill>
                  <a:srgbClr val="6E3228"/>
                </a:solidFill>
                <a:latin typeface="Roboto Condensed"/>
              </a:rPr>
              <a:t>xung</a:t>
            </a:r>
            <a:r>
              <a:rPr lang="en-US" sz="3699" dirty="0">
                <a:solidFill>
                  <a:srgbClr val="6E3228"/>
                </a:solidFill>
                <a:latin typeface="Roboto Condensed"/>
              </a:rPr>
              <a:t> </a:t>
            </a:r>
            <a:r>
              <a:rPr lang="en-US" sz="3699" dirty="0" err="1">
                <a:solidFill>
                  <a:srgbClr val="6E3228"/>
                </a:solidFill>
                <a:latin typeface="Roboto Condensed"/>
              </a:rPr>
              <a:t>đột</a:t>
            </a:r>
            <a:r>
              <a:rPr lang="en-US" sz="3699" dirty="0">
                <a:solidFill>
                  <a:srgbClr val="6E3228"/>
                </a:solidFill>
                <a:latin typeface="Roboto Condensed"/>
              </a:rPr>
              <a:t>, </a:t>
            </a:r>
            <a:r>
              <a:rPr lang="en-US" sz="3699" dirty="0" err="1">
                <a:solidFill>
                  <a:srgbClr val="6E3228"/>
                </a:solidFill>
                <a:latin typeface="Roboto Condensed"/>
              </a:rPr>
              <a:t>chiến</a:t>
            </a:r>
            <a:r>
              <a:rPr lang="en-US" sz="3699" dirty="0">
                <a:solidFill>
                  <a:srgbClr val="6E3228"/>
                </a:solidFill>
                <a:latin typeface="Roboto Condensed"/>
              </a:rPr>
              <a:t> </a:t>
            </a:r>
            <a:r>
              <a:rPr lang="en-US" sz="3699" dirty="0" err="1">
                <a:solidFill>
                  <a:srgbClr val="6E3228"/>
                </a:solidFill>
                <a:latin typeface="Roboto Condensed"/>
              </a:rPr>
              <a:t>tranh</a:t>
            </a:r>
            <a:r>
              <a:rPr lang="en-US" sz="3699" dirty="0">
                <a:solidFill>
                  <a:srgbClr val="6E3228"/>
                </a:solidFill>
                <a:latin typeface="Roboto Condensed"/>
              </a:rPr>
              <a:t>... </a:t>
            </a:r>
          </a:p>
          <a:p>
            <a:pPr marL="798829" lvl="1" indent="-399415" algn="just">
              <a:lnSpc>
                <a:spcPts val="5179"/>
              </a:lnSpc>
              <a:buFont typeface="Arial"/>
              <a:buChar char="•"/>
            </a:pPr>
            <a:r>
              <a:rPr lang="en-US" sz="3699" dirty="0" err="1">
                <a:solidFill>
                  <a:srgbClr val="6E3228"/>
                </a:solidFill>
                <a:latin typeface="Roboto Condensed"/>
              </a:rPr>
              <a:t>Đó</a:t>
            </a:r>
            <a:r>
              <a:rPr lang="en-US" sz="3699" dirty="0">
                <a:solidFill>
                  <a:srgbClr val="6E3228"/>
                </a:solidFill>
                <a:latin typeface="Roboto Condensed"/>
              </a:rPr>
              <a:t> </a:t>
            </a:r>
            <a:r>
              <a:rPr lang="en-US" sz="3699" dirty="0" err="1">
                <a:solidFill>
                  <a:srgbClr val="6E3228"/>
                </a:solidFill>
                <a:latin typeface="Roboto Condensed"/>
              </a:rPr>
              <a:t>là</a:t>
            </a:r>
            <a:r>
              <a:rPr lang="en-US" sz="3699" dirty="0">
                <a:solidFill>
                  <a:srgbClr val="6E3228"/>
                </a:solidFill>
                <a:latin typeface="Roboto Condensed"/>
              </a:rPr>
              <a:t> </a:t>
            </a:r>
            <a:r>
              <a:rPr lang="en-US" sz="3699" dirty="0" err="1">
                <a:solidFill>
                  <a:srgbClr val="6E3228"/>
                </a:solidFill>
                <a:latin typeface="Roboto Condensed"/>
              </a:rPr>
              <a:t>những</a:t>
            </a:r>
            <a:r>
              <a:rPr lang="en-US" sz="3699" dirty="0">
                <a:solidFill>
                  <a:srgbClr val="6E3228"/>
                </a:solidFill>
                <a:latin typeface="Roboto Condensed"/>
              </a:rPr>
              <a:t> </a:t>
            </a:r>
            <a:r>
              <a:rPr lang="en-US" sz="3699" dirty="0" err="1">
                <a:solidFill>
                  <a:srgbClr val="6E3228"/>
                </a:solidFill>
                <a:latin typeface="Roboto Condensed"/>
              </a:rPr>
              <a:t>hành</a:t>
            </a:r>
            <a:r>
              <a:rPr lang="en-US" sz="3699" dirty="0">
                <a:solidFill>
                  <a:srgbClr val="6E3228"/>
                </a:solidFill>
                <a:latin typeface="Roboto Condensed"/>
              </a:rPr>
              <a:t> </a:t>
            </a:r>
            <a:r>
              <a:rPr lang="en-US" sz="3699" dirty="0" err="1">
                <a:solidFill>
                  <a:srgbClr val="6E3228"/>
                </a:solidFill>
                <a:latin typeface="Roboto Condensed"/>
              </a:rPr>
              <a:t>động</a:t>
            </a:r>
            <a:r>
              <a:rPr lang="en-US" sz="3699" dirty="0">
                <a:solidFill>
                  <a:srgbClr val="6E3228"/>
                </a:solidFill>
                <a:latin typeface="Roboto Condensed"/>
              </a:rPr>
              <a:t> </a:t>
            </a:r>
            <a:r>
              <a:rPr lang="en-US" sz="3699" dirty="0" err="1">
                <a:solidFill>
                  <a:srgbClr val="6E3228"/>
                </a:solidFill>
                <a:latin typeface="Roboto Condensed"/>
              </a:rPr>
              <a:t>đáng</a:t>
            </a:r>
            <a:r>
              <a:rPr lang="en-US" sz="3699" dirty="0">
                <a:solidFill>
                  <a:srgbClr val="6E3228"/>
                </a:solidFill>
                <a:latin typeface="Roboto Condensed"/>
              </a:rPr>
              <a:t> </a:t>
            </a:r>
            <a:r>
              <a:rPr lang="en-US" sz="3699" dirty="0" err="1">
                <a:solidFill>
                  <a:srgbClr val="6E3228"/>
                </a:solidFill>
                <a:latin typeface="Roboto Condensed"/>
              </a:rPr>
              <a:t>lên</a:t>
            </a:r>
            <a:r>
              <a:rPr lang="en-US" sz="3699" dirty="0">
                <a:solidFill>
                  <a:srgbClr val="6E3228"/>
                </a:solidFill>
                <a:latin typeface="Roboto Condensed"/>
              </a:rPr>
              <a:t> </a:t>
            </a:r>
            <a:r>
              <a:rPr lang="en-US" sz="3699" dirty="0" err="1">
                <a:solidFill>
                  <a:srgbClr val="6E3228"/>
                </a:solidFill>
                <a:latin typeface="Roboto Condensed"/>
              </a:rPr>
              <a:t>án</a:t>
            </a:r>
            <a:r>
              <a:rPr lang="en-US" sz="3699" dirty="0">
                <a:solidFill>
                  <a:srgbClr val="6E3228"/>
                </a:solidFill>
                <a:latin typeface="Roboto Condensed"/>
              </a:rPr>
              <a:t>, </a:t>
            </a:r>
            <a:r>
              <a:rPr lang="en-US" sz="3699" dirty="0" err="1">
                <a:solidFill>
                  <a:srgbClr val="6E3228"/>
                </a:solidFill>
                <a:latin typeface="Roboto Condensed"/>
              </a:rPr>
              <a:t>có</a:t>
            </a:r>
            <a:r>
              <a:rPr lang="en-US" sz="3699" dirty="0">
                <a:solidFill>
                  <a:srgbClr val="6E3228"/>
                </a:solidFill>
                <a:latin typeface="Roboto Condensed"/>
              </a:rPr>
              <a:t> </a:t>
            </a:r>
            <a:r>
              <a:rPr lang="en-US" sz="3699" dirty="0" err="1">
                <a:solidFill>
                  <a:srgbClr val="6E3228"/>
                </a:solidFill>
                <a:latin typeface="Roboto Condensed"/>
              </a:rPr>
              <a:t>thể</a:t>
            </a:r>
            <a:r>
              <a:rPr lang="en-US" sz="3699" dirty="0">
                <a:solidFill>
                  <a:srgbClr val="6E3228"/>
                </a:solidFill>
                <a:latin typeface="Roboto Condensed"/>
              </a:rPr>
              <a:t> </a:t>
            </a:r>
            <a:r>
              <a:rPr lang="en-US" sz="3699" dirty="0" err="1">
                <a:solidFill>
                  <a:srgbClr val="6E3228"/>
                </a:solidFill>
                <a:latin typeface="Roboto Condensed"/>
              </a:rPr>
              <a:t>đe</a:t>
            </a:r>
            <a:r>
              <a:rPr lang="en-US" sz="3699" dirty="0">
                <a:solidFill>
                  <a:srgbClr val="6E3228"/>
                </a:solidFill>
                <a:latin typeface="Roboto Condensed"/>
              </a:rPr>
              <a:t> </a:t>
            </a:r>
            <a:r>
              <a:rPr lang="en-US" sz="3699" dirty="0" err="1">
                <a:solidFill>
                  <a:srgbClr val="6E3228"/>
                </a:solidFill>
                <a:latin typeface="Roboto Condensed"/>
              </a:rPr>
              <a:t>dọa</a:t>
            </a:r>
            <a:r>
              <a:rPr lang="en-US" sz="3699" dirty="0">
                <a:solidFill>
                  <a:srgbClr val="6E3228"/>
                </a:solidFill>
                <a:latin typeface="Roboto Condensed"/>
              </a:rPr>
              <a:t> </a:t>
            </a:r>
            <a:r>
              <a:rPr lang="en-US" sz="3699" dirty="0" err="1">
                <a:solidFill>
                  <a:srgbClr val="6E3228"/>
                </a:solidFill>
                <a:latin typeface="Roboto Condensed"/>
              </a:rPr>
              <a:t>sự</a:t>
            </a:r>
            <a:r>
              <a:rPr lang="en-US" sz="3699" dirty="0">
                <a:solidFill>
                  <a:srgbClr val="6E3228"/>
                </a:solidFill>
                <a:latin typeface="Roboto Condensed"/>
              </a:rPr>
              <a:t> </a:t>
            </a:r>
            <a:r>
              <a:rPr lang="en-US" sz="3699" dirty="0" err="1">
                <a:solidFill>
                  <a:srgbClr val="6E3228"/>
                </a:solidFill>
                <a:latin typeface="Roboto Condensed"/>
              </a:rPr>
              <a:t>sống</a:t>
            </a:r>
            <a:r>
              <a:rPr lang="en-US" sz="3699" dirty="0">
                <a:solidFill>
                  <a:srgbClr val="6E3228"/>
                </a:solidFill>
                <a:latin typeface="Roboto Condensed"/>
              </a:rPr>
              <a:t> </a:t>
            </a:r>
            <a:r>
              <a:rPr lang="en-US" sz="3699" dirty="0" err="1">
                <a:solidFill>
                  <a:srgbClr val="6E3228"/>
                </a:solidFill>
                <a:latin typeface="Roboto Condensed"/>
              </a:rPr>
              <a:t>của</a:t>
            </a:r>
            <a:r>
              <a:rPr lang="en-US" sz="3699" dirty="0">
                <a:solidFill>
                  <a:srgbClr val="6E3228"/>
                </a:solidFill>
                <a:latin typeface="Roboto Condensed"/>
              </a:rPr>
              <a:t> con </a:t>
            </a:r>
            <a:r>
              <a:rPr lang="en-US" sz="3699" dirty="0" err="1">
                <a:solidFill>
                  <a:srgbClr val="6E3228"/>
                </a:solidFill>
                <a:latin typeface="Roboto Condensed"/>
              </a:rPr>
              <a:t>người</a:t>
            </a:r>
            <a:r>
              <a:rPr lang="en-US" sz="3699" dirty="0">
                <a:solidFill>
                  <a:srgbClr val="6E3228"/>
                </a:solidFill>
                <a:latin typeface="Roboto Condensed"/>
              </a:rPr>
              <a:t> </a:t>
            </a:r>
            <a:r>
              <a:rPr lang="en-US" sz="3699" dirty="0" err="1">
                <a:solidFill>
                  <a:srgbClr val="6E3228"/>
                </a:solidFill>
                <a:latin typeface="Roboto Condensed"/>
              </a:rPr>
              <a:t>và</a:t>
            </a:r>
            <a:r>
              <a:rPr lang="en-US" sz="3699" dirty="0">
                <a:solidFill>
                  <a:srgbClr val="6E3228"/>
                </a:solidFill>
                <a:latin typeface="Roboto Condensed"/>
              </a:rPr>
              <a:t> </a:t>
            </a:r>
            <a:r>
              <a:rPr lang="en-US" sz="3699" dirty="0" err="1">
                <a:solidFill>
                  <a:srgbClr val="6E3228"/>
                </a:solidFill>
                <a:latin typeface="Roboto Condensed"/>
              </a:rPr>
              <a:t>các</a:t>
            </a:r>
            <a:r>
              <a:rPr lang="en-US" sz="3699" dirty="0">
                <a:solidFill>
                  <a:srgbClr val="6E3228"/>
                </a:solidFill>
                <a:latin typeface="Roboto Condensed"/>
              </a:rPr>
              <a:t> </a:t>
            </a:r>
            <a:r>
              <a:rPr lang="en-US" sz="3699" dirty="0" err="1">
                <a:solidFill>
                  <a:srgbClr val="6E3228"/>
                </a:solidFill>
                <a:latin typeface="Roboto Condensed"/>
              </a:rPr>
              <a:t>sinh</a:t>
            </a:r>
            <a:r>
              <a:rPr lang="en-US" sz="3699" dirty="0">
                <a:solidFill>
                  <a:srgbClr val="6E3228"/>
                </a:solidFill>
                <a:latin typeface="Roboto Condensed"/>
              </a:rPr>
              <a:t> </a:t>
            </a:r>
            <a:r>
              <a:rPr lang="en-US" sz="3699" dirty="0" err="1">
                <a:solidFill>
                  <a:srgbClr val="6E3228"/>
                </a:solidFill>
                <a:latin typeface="Roboto Condensed"/>
              </a:rPr>
              <a:t>vật</a:t>
            </a:r>
            <a:r>
              <a:rPr lang="en-US" sz="3699" dirty="0">
                <a:solidFill>
                  <a:srgbClr val="6E3228"/>
                </a:solidFill>
                <a:latin typeface="Roboto Condensed"/>
              </a:rPr>
              <a:t> </a:t>
            </a:r>
            <a:r>
              <a:rPr lang="en-US" sz="3699" dirty="0" err="1">
                <a:solidFill>
                  <a:srgbClr val="6E3228"/>
                </a:solidFill>
                <a:latin typeface="Roboto Condensed"/>
              </a:rPr>
              <a:t>khác</a:t>
            </a:r>
            <a:r>
              <a:rPr lang="en-US" sz="3699" dirty="0">
                <a:solidFill>
                  <a:srgbClr val="6E3228"/>
                </a:solidFill>
                <a:latin typeface="Roboto Condensed"/>
              </a:rPr>
              <a:t> </a:t>
            </a:r>
            <a:r>
              <a:rPr lang="en-US" sz="3699" dirty="0" err="1">
                <a:solidFill>
                  <a:srgbClr val="6E3228"/>
                </a:solidFill>
                <a:latin typeface="Roboto Condensed"/>
              </a:rPr>
              <a:t>trên</a:t>
            </a:r>
            <a:r>
              <a:rPr lang="en-US" sz="3699" dirty="0">
                <a:solidFill>
                  <a:srgbClr val="6E3228"/>
                </a:solidFill>
                <a:latin typeface="Roboto Condensed"/>
              </a:rPr>
              <a:t> </a:t>
            </a:r>
            <a:r>
              <a:rPr lang="en-US" sz="3699" dirty="0" err="1">
                <a:solidFill>
                  <a:srgbClr val="6E3228"/>
                </a:solidFill>
                <a:latin typeface="Roboto Condensed"/>
              </a:rPr>
              <a:t>Trái</a:t>
            </a:r>
            <a:r>
              <a:rPr lang="en-US" sz="3699" dirty="0">
                <a:solidFill>
                  <a:srgbClr val="6E3228"/>
                </a:solidFill>
                <a:latin typeface="Roboto Condensed"/>
              </a:rPr>
              <a:t> </a:t>
            </a:r>
            <a:r>
              <a:rPr lang="en-US" sz="3699" dirty="0" err="1">
                <a:solidFill>
                  <a:srgbClr val="6E3228"/>
                </a:solidFill>
                <a:latin typeface="Roboto Condensed"/>
              </a:rPr>
              <a:t>Đất</a:t>
            </a:r>
            <a:r>
              <a:rPr lang="en-US" sz="3699" dirty="0">
                <a:solidFill>
                  <a:srgbClr val="6E3228"/>
                </a:solidFill>
                <a:latin typeface="Roboto Condensed"/>
              </a:rPr>
              <a:t>. </a:t>
            </a:r>
          </a:p>
          <a:p>
            <a:pPr marL="798829" lvl="1" indent="-399415" algn="just">
              <a:lnSpc>
                <a:spcPts val="5179"/>
              </a:lnSpc>
              <a:buFont typeface="Arial"/>
              <a:buChar char="•"/>
            </a:pPr>
            <a:r>
              <a:rPr lang="en-US" sz="3699" dirty="0" err="1">
                <a:solidFill>
                  <a:srgbClr val="6E3228"/>
                </a:solidFill>
                <a:latin typeface="Roboto Condensed"/>
              </a:rPr>
              <a:t>Cần</a:t>
            </a:r>
            <a:r>
              <a:rPr lang="en-US" sz="3699" dirty="0">
                <a:solidFill>
                  <a:srgbClr val="6E3228"/>
                </a:solidFill>
                <a:latin typeface="Roboto Condensed"/>
              </a:rPr>
              <a:t> </a:t>
            </a:r>
            <a:r>
              <a:rPr lang="en-US" sz="3699" dirty="0" err="1">
                <a:solidFill>
                  <a:srgbClr val="6E3228"/>
                </a:solidFill>
                <a:latin typeface="Roboto Condensed"/>
              </a:rPr>
              <a:t>có</a:t>
            </a:r>
            <a:r>
              <a:rPr lang="en-US" sz="3699" dirty="0">
                <a:solidFill>
                  <a:srgbClr val="6E3228"/>
                </a:solidFill>
                <a:latin typeface="Roboto Condensed"/>
              </a:rPr>
              <a:t> </a:t>
            </a:r>
            <a:r>
              <a:rPr lang="en-US" sz="3699" dirty="0" err="1">
                <a:solidFill>
                  <a:srgbClr val="6E3228"/>
                </a:solidFill>
                <a:latin typeface="Roboto Condensed"/>
              </a:rPr>
              <a:t>những</a:t>
            </a:r>
            <a:r>
              <a:rPr lang="en-US" sz="3699" dirty="0">
                <a:solidFill>
                  <a:srgbClr val="6E3228"/>
                </a:solidFill>
                <a:latin typeface="Roboto Condensed"/>
              </a:rPr>
              <a:t> </a:t>
            </a:r>
            <a:r>
              <a:rPr lang="en-US" sz="3699" dirty="0" err="1">
                <a:solidFill>
                  <a:srgbClr val="6E3228"/>
                </a:solidFill>
                <a:latin typeface="Roboto Condensed"/>
              </a:rPr>
              <a:t>hành</a:t>
            </a:r>
            <a:r>
              <a:rPr lang="en-US" sz="3699" dirty="0">
                <a:solidFill>
                  <a:srgbClr val="6E3228"/>
                </a:solidFill>
                <a:latin typeface="Roboto Condensed"/>
              </a:rPr>
              <a:t> </a:t>
            </a:r>
            <a:r>
              <a:rPr lang="en-US" sz="3699" dirty="0" err="1">
                <a:solidFill>
                  <a:srgbClr val="6E3228"/>
                </a:solidFill>
                <a:latin typeface="Roboto Condensed"/>
              </a:rPr>
              <a:t>động</a:t>
            </a:r>
            <a:r>
              <a:rPr lang="en-US" sz="3699" dirty="0">
                <a:solidFill>
                  <a:srgbClr val="6E3228"/>
                </a:solidFill>
                <a:latin typeface="Roboto Condensed"/>
              </a:rPr>
              <a:t> </a:t>
            </a:r>
            <a:r>
              <a:rPr lang="en-US" sz="3699" dirty="0" err="1">
                <a:solidFill>
                  <a:srgbClr val="6E3228"/>
                </a:solidFill>
                <a:latin typeface="Roboto Condensed"/>
              </a:rPr>
              <a:t>bảo</a:t>
            </a:r>
            <a:r>
              <a:rPr lang="en-US" sz="3699" dirty="0">
                <a:solidFill>
                  <a:srgbClr val="6E3228"/>
                </a:solidFill>
                <a:latin typeface="Roboto Condensed"/>
              </a:rPr>
              <a:t> </a:t>
            </a:r>
            <a:r>
              <a:rPr lang="en-US" sz="3699" dirty="0" err="1">
                <a:solidFill>
                  <a:srgbClr val="6E3228"/>
                </a:solidFill>
                <a:latin typeface="Roboto Condensed"/>
              </a:rPr>
              <a:t>vệ</a:t>
            </a:r>
            <a:r>
              <a:rPr lang="en-US" sz="3699" dirty="0">
                <a:solidFill>
                  <a:srgbClr val="6E3228"/>
                </a:solidFill>
                <a:latin typeface="Roboto Condensed"/>
              </a:rPr>
              <a:t> </a:t>
            </a:r>
            <a:r>
              <a:rPr lang="en-US" sz="3699" dirty="0" err="1">
                <a:solidFill>
                  <a:srgbClr val="6E3228"/>
                </a:solidFill>
                <a:latin typeface="Roboto Condensed"/>
              </a:rPr>
              <a:t>Trái</a:t>
            </a:r>
            <a:r>
              <a:rPr lang="en-US" sz="3699" dirty="0">
                <a:solidFill>
                  <a:srgbClr val="6E3228"/>
                </a:solidFill>
                <a:latin typeface="Roboto Condensed"/>
              </a:rPr>
              <a:t> </a:t>
            </a:r>
            <a:r>
              <a:rPr lang="en-US" sz="3699" dirty="0" err="1">
                <a:solidFill>
                  <a:srgbClr val="6E3228"/>
                </a:solidFill>
                <a:latin typeface="Roboto Condensed"/>
              </a:rPr>
              <a:t>Đất</a:t>
            </a:r>
            <a:r>
              <a:rPr lang="en-US" sz="3699" dirty="0">
                <a:solidFill>
                  <a:srgbClr val="6E3228"/>
                </a:solidFill>
                <a:latin typeface="Roboto Condensed"/>
              </a:rPr>
              <a:t> – </a:t>
            </a:r>
            <a:r>
              <a:rPr lang="en-US" sz="3699" dirty="0" err="1">
                <a:solidFill>
                  <a:srgbClr val="6E3228"/>
                </a:solidFill>
                <a:latin typeface="Roboto Condensed"/>
              </a:rPr>
              <a:t>ngôi</a:t>
            </a:r>
            <a:r>
              <a:rPr lang="en-US" sz="3699" dirty="0">
                <a:solidFill>
                  <a:srgbClr val="6E3228"/>
                </a:solidFill>
                <a:latin typeface="Roboto Condensed"/>
              </a:rPr>
              <a:t> </a:t>
            </a:r>
            <a:r>
              <a:rPr lang="en-US" sz="3699" dirty="0" err="1">
                <a:solidFill>
                  <a:srgbClr val="6E3228"/>
                </a:solidFill>
                <a:latin typeface="Roboto Condensed"/>
              </a:rPr>
              <a:t>nhà</a:t>
            </a:r>
            <a:r>
              <a:rPr lang="en-US" sz="3699" dirty="0">
                <a:solidFill>
                  <a:srgbClr val="6E3228"/>
                </a:solidFill>
                <a:latin typeface="Roboto Condensed"/>
              </a:rPr>
              <a:t> </a:t>
            </a:r>
            <a:r>
              <a:rPr lang="en-US" sz="3699" dirty="0" err="1">
                <a:solidFill>
                  <a:srgbClr val="6E3228"/>
                </a:solidFill>
                <a:latin typeface="Roboto Condensed"/>
              </a:rPr>
              <a:t>chung</a:t>
            </a:r>
            <a:r>
              <a:rPr lang="en-US" sz="3699" dirty="0">
                <a:solidFill>
                  <a:srgbClr val="6E3228"/>
                </a:solidFill>
                <a:latin typeface="Roboto Condensed"/>
              </a:rPr>
              <a:t> </a:t>
            </a:r>
            <a:r>
              <a:rPr lang="en-US" sz="3699" dirty="0" err="1">
                <a:solidFill>
                  <a:srgbClr val="6E3228"/>
                </a:solidFill>
                <a:latin typeface="Roboto Condensed"/>
              </a:rPr>
              <a:t>của</a:t>
            </a:r>
            <a:r>
              <a:rPr lang="en-US" sz="3699" dirty="0">
                <a:solidFill>
                  <a:srgbClr val="6E3228"/>
                </a:solidFill>
                <a:latin typeface="Roboto Condensed"/>
              </a:rPr>
              <a:t> </a:t>
            </a:r>
            <a:r>
              <a:rPr lang="en-US" sz="3699" dirty="0" err="1">
                <a:solidFill>
                  <a:srgbClr val="6E3228"/>
                </a:solidFill>
                <a:latin typeface="Roboto Condensed"/>
              </a:rPr>
              <a:t>tất</a:t>
            </a:r>
            <a:r>
              <a:rPr lang="en-US" sz="3699" dirty="0">
                <a:solidFill>
                  <a:srgbClr val="6E3228"/>
                </a:solidFill>
                <a:latin typeface="Roboto Condensed"/>
              </a:rPr>
              <a:t> </a:t>
            </a:r>
            <a:r>
              <a:rPr lang="en-US" sz="3699" dirty="0" err="1">
                <a:solidFill>
                  <a:srgbClr val="6E3228"/>
                </a:solidFill>
                <a:latin typeface="Roboto Condensed"/>
              </a:rPr>
              <a:t>cả</a:t>
            </a:r>
            <a:r>
              <a:rPr lang="en-US" sz="3699" dirty="0">
                <a:solidFill>
                  <a:srgbClr val="6E3228"/>
                </a:solidFill>
                <a:latin typeface="Roboto Condensed"/>
              </a:rPr>
              <a:t> </a:t>
            </a:r>
            <a:r>
              <a:rPr lang="en-US" sz="3699" dirty="0" err="1">
                <a:solidFill>
                  <a:srgbClr val="6E3228"/>
                </a:solidFill>
                <a:latin typeface="Roboto Condensed"/>
              </a:rPr>
              <a:t>các</a:t>
            </a:r>
            <a:r>
              <a:rPr lang="en-US" sz="3699" dirty="0">
                <a:solidFill>
                  <a:srgbClr val="6E3228"/>
                </a:solidFill>
                <a:latin typeface="Roboto Condensed"/>
              </a:rPr>
              <a:t> </a:t>
            </a:r>
            <a:r>
              <a:rPr lang="en-US" sz="3699" dirty="0" err="1">
                <a:solidFill>
                  <a:srgbClr val="6E3228"/>
                </a:solidFill>
                <a:latin typeface="Roboto Condensed"/>
              </a:rPr>
              <a:t>sinh</a:t>
            </a:r>
            <a:r>
              <a:rPr lang="en-US" sz="3699" dirty="0">
                <a:solidFill>
                  <a:srgbClr val="6E3228"/>
                </a:solidFill>
                <a:latin typeface="Roboto Condensed"/>
              </a:rPr>
              <a:t> </a:t>
            </a:r>
            <a:r>
              <a:rPr lang="en-US" sz="3699" dirty="0" err="1">
                <a:solidFill>
                  <a:srgbClr val="6E3228"/>
                </a:solidFill>
                <a:latin typeface="Roboto Condensed"/>
              </a:rPr>
              <a:t>vật</a:t>
            </a:r>
            <a:r>
              <a:rPr lang="en-US" sz="3699" dirty="0">
                <a:solidFill>
                  <a:srgbClr val="6E3228"/>
                </a:solidFill>
                <a:latin typeface="Roboto Condensed"/>
              </a:rPr>
              <a:t>, </a:t>
            </a:r>
            <a:r>
              <a:rPr lang="en-US" sz="3699" dirty="0" err="1">
                <a:solidFill>
                  <a:srgbClr val="6E3228"/>
                </a:solidFill>
                <a:latin typeface="Roboto Condensed"/>
              </a:rPr>
              <a:t>trong</a:t>
            </a:r>
            <a:r>
              <a:rPr lang="en-US" sz="3699" dirty="0">
                <a:solidFill>
                  <a:srgbClr val="6E3228"/>
                </a:solidFill>
                <a:latin typeface="Roboto Condensed"/>
              </a:rPr>
              <a:t> </a:t>
            </a:r>
            <a:r>
              <a:rPr lang="en-US" sz="3699" dirty="0" err="1">
                <a:solidFill>
                  <a:srgbClr val="6E3228"/>
                </a:solidFill>
                <a:latin typeface="Roboto Condensed"/>
              </a:rPr>
              <a:t>đó</a:t>
            </a:r>
            <a:r>
              <a:rPr lang="en-US" sz="3699" dirty="0">
                <a:solidFill>
                  <a:srgbClr val="6E3228"/>
                </a:solidFill>
                <a:latin typeface="Roboto Condensed"/>
              </a:rPr>
              <a:t> </a:t>
            </a:r>
            <a:r>
              <a:rPr lang="en-US" sz="3699" dirty="0" err="1">
                <a:solidFill>
                  <a:srgbClr val="6E3228"/>
                </a:solidFill>
                <a:latin typeface="Roboto Condensed"/>
              </a:rPr>
              <a:t>có</a:t>
            </a:r>
            <a:r>
              <a:rPr lang="en-US" sz="3699" dirty="0">
                <a:solidFill>
                  <a:srgbClr val="6E3228"/>
                </a:solidFill>
                <a:latin typeface="Roboto Condensed"/>
              </a:rPr>
              <a:t> con </a:t>
            </a:r>
            <a:r>
              <a:rPr lang="en-US" sz="3699" dirty="0" err="1">
                <a:solidFill>
                  <a:srgbClr val="6E3228"/>
                </a:solidFill>
                <a:latin typeface="Roboto Condensed"/>
              </a:rPr>
              <a:t>người</a:t>
            </a:r>
            <a:r>
              <a:rPr lang="en-US" sz="3699" dirty="0">
                <a:solidFill>
                  <a:srgbClr val="6E3228"/>
                </a:solidFill>
                <a:latin typeface="Roboto Condensed"/>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barn(inVertical)">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barn(inVertical)">
                                      <p:cBhvr>
                                        <p:cTn id="24" dur="500"/>
                                        <p:tgtEl>
                                          <p:spTgt spid="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barn(inVertical)">
                                      <p:cBhvr>
                                        <p:cTn id="29"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3340" y="7882396"/>
            <a:ext cx="1946787" cy="2999252"/>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897869">
            <a:off x="-2771725" y="-2388602"/>
            <a:ext cx="5730130" cy="477720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281959">
            <a:off x="15168464" y="-1142298"/>
            <a:ext cx="6798772" cy="4450105"/>
          </a:xfrm>
          <a:prstGeom prst="rect">
            <a:avLst/>
          </a:prstGeom>
        </p:spPr>
      </p:pic>
      <p:pic>
        <p:nvPicPr>
          <p:cNvPr id="7" name="Picture 7"/>
          <p:cNvPicPr>
            <a:picLocks noChangeAspect="1"/>
          </p:cNvPicPr>
          <p:nvPr/>
        </p:nvPicPr>
        <p:blipFill>
          <a:blip r:embed="rId8"/>
          <a:srcRect/>
          <a:stretch>
            <a:fillRect/>
          </a:stretch>
        </p:blipFill>
        <p:spPr>
          <a:xfrm>
            <a:off x="11433902" y="3358021"/>
            <a:ext cx="5338496" cy="4524375"/>
          </a:xfrm>
          <a:prstGeom prst="rect">
            <a:avLst/>
          </a:prstGeom>
        </p:spPr>
      </p:pic>
      <p:sp>
        <p:nvSpPr>
          <p:cNvPr id="8" name="TextBox 8"/>
          <p:cNvSpPr txBox="1"/>
          <p:nvPr/>
        </p:nvSpPr>
        <p:spPr>
          <a:xfrm>
            <a:off x="0" y="4324350"/>
            <a:ext cx="13287352" cy="819150"/>
          </a:xfrm>
          <a:prstGeom prst="rect">
            <a:avLst/>
          </a:prstGeom>
        </p:spPr>
        <p:txBody>
          <a:bodyPr lIns="0" tIns="0" rIns="0" bIns="0" rtlCol="0" anchor="t">
            <a:spAutoFit/>
          </a:bodyPr>
          <a:lstStyle/>
          <a:p>
            <a:pPr algn="ctr">
              <a:lnSpc>
                <a:spcPts val="6480"/>
              </a:lnSpc>
            </a:pPr>
            <a:r>
              <a:rPr lang="en-US" sz="5400" dirty="0">
                <a:solidFill>
                  <a:srgbClr val="A5593C"/>
                </a:solidFill>
                <a:latin typeface="Fraunces Bold"/>
              </a:rPr>
              <a:t>III. ÔN TẬP KĨ NĂNG VIẾT</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097886">
            <a:off x="16234620" y="-1114281"/>
            <a:ext cx="3818991" cy="3183890"/>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549130">
            <a:off x="-1544201" y="7948483"/>
            <a:ext cx="6380533" cy="4176349"/>
          </a:xfrm>
          <a:prstGeom prst="rect">
            <a:avLst/>
          </a:prstGeom>
        </p:spPr>
      </p:pic>
      <p:pic>
        <p:nvPicPr>
          <p:cNvPr id="6" name="Picture 6"/>
          <p:cNvPicPr>
            <a:picLocks noChangeAspect="1"/>
          </p:cNvPicPr>
          <p:nvPr/>
        </p:nvPicPr>
        <p:blipFill>
          <a:blip r:embed="rId6"/>
          <a:srcRect/>
          <a:stretch>
            <a:fillRect/>
          </a:stretch>
        </p:blipFill>
        <p:spPr>
          <a:xfrm>
            <a:off x="14384415" y="3014075"/>
            <a:ext cx="3185353" cy="5700856"/>
          </a:xfrm>
          <a:prstGeom prst="rect">
            <a:avLst/>
          </a:prstGeom>
        </p:spPr>
      </p:pic>
      <p:pic>
        <p:nvPicPr>
          <p:cNvPr id="7" name="Picture 7"/>
          <p:cNvPicPr>
            <a:picLocks noChangeAspect="1"/>
          </p:cNvPicPr>
          <p:nvPr/>
        </p:nvPicPr>
        <p:blipFill>
          <a:blip r:embed="rId7"/>
          <a:srcRect/>
          <a:stretch>
            <a:fillRect/>
          </a:stretch>
        </p:blipFill>
        <p:spPr>
          <a:xfrm>
            <a:off x="11297865" y="3568568"/>
            <a:ext cx="2766170" cy="5146362"/>
          </a:xfrm>
          <a:prstGeom prst="rect">
            <a:avLst/>
          </a:prstGeom>
        </p:spPr>
      </p:pic>
      <p:sp>
        <p:nvSpPr>
          <p:cNvPr id="8" name="TextBox 8"/>
          <p:cNvSpPr txBox="1"/>
          <p:nvPr/>
        </p:nvSpPr>
        <p:spPr>
          <a:xfrm>
            <a:off x="1646065" y="4420061"/>
            <a:ext cx="10002465" cy="1077218"/>
          </a:xfrm>
          <a:prstGeom prst="rect">
            <a:avLst/>
          </a:prstGeom>
        </p:spPr>
        <p:txBody>
          <a:bodyPr wrap="square" lIns="0" tIns="0" rIns="0" bIns="0" rtlCol="0" anchor="t">
            <a:spAutoFit/>
          </a:bodyPr>
          <a:lstStyle/>
          <a:p>
            <a:pPr>
              <a:lnSpc>
                <a:spcPts val="8400"/>
              </a:lnSpc>
            </a:pPr>
            <a:r>
              <a:rPr lang="en-US" sz="6000" dirty="0">
                <a:solidFill>
                  <a:srgbClr val="6E3228"/>
                </a:solidFill>
                <a:latin typeface="Paytone One" panose="020B0604020202020204" charset="-93"/>
              </a:rPr>
              <a:t>TRÒ </a:t>
            </a:r>
            <a:r>
              <a:rPr lang="en-US" sz="6000" dirty="0" smtClean="0">
                <a:solidFill>
                  <a:srgbClr val="6E3228"/>
                </a:solidFill>
                <a:latin typeface="Paytone One" panose="020B0604020202020204" charset="-93"/>
              </a:rPr>
              <a:t>CHƠI: TRUYỀN </a:t>
            </a:r>
            <a:r>
              <a:rPr lang="en-US" sz="6000" dirty="0">
                <a:solidFill>
                  <a:srgbClr val="6E3228"/>
                </a:solidFill>
                <a:latin typeface="Paytone One" panose="020B0604020202020204" charset="-93"/>
              </a:rPr>
              <a:t>ĐIỆN</a:t>
            </a:r>
          </a:p>
        </p:txBody>
      </p:sp>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60053" y="-10000"/>
            <a:ext cx="3472856" cy="20773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grpSp>
        <p:nvGrpSpPr>
          <p:cNvPr id="4" name="Group 4"/>
          <p:cNvGrpSpPr/>
          <p:nvPr/>
        </p:nvGrpSpPr>
        <p:grpSpPr>
          <a:xfrm>
            <a:off x="1887398" y="2957323"/>
            <a:ext cx="14875751" cy="5859860"/>
            <a:chOff x="0" y="0"/>
            <a:chExt cx="26555014" cy="10460559"/>
          </a:xfrm>
        </p:grpSpPr>
        <p:sp>
          <p:nvSpPr>
            <p:cNvPr id="5" name="Freeform 5"/>
            <p:cNvSpPr/>
            <p:nvPr/>
          </p:nvSpPr>
          <p:spPr>
            <a:xfrm>
              <a:off x="0" y="0"/>
              <a:ext cx="26555015" cy="10460559"/>
            </a:xfrm>
            <a:custGeom>
              <a:avLst/>
              <a:gdLst/>
              <a:ahLst/>
              <a:cxnLst/>
              <a:rect l="l" t="t" r="r" b="b"/>
              <a:pathLst>
                <a:path w="26555015" h="10460559">
                  <a:moveTo>
                    <a:pt x="26250215" y="0"/>
                  </a:moveTo>
                  <a:lnTo>
                    <a:pt x="304800" y="0"/>
                  </a:lnTo>
                  <a:cubicBezTo>
                    <a:pt x="135890" y="0"/>
                    <a:pt x="0" y="135890"/>
                    <a:pt x="0" y="304800"/>
                  </a:cubicBezTo>
                  <a:lnTo>
                    <a:pt x="0" y="10155759"/>
                  </a:lnTo>
                  <a:cubicBezTo>
                    <a:pt x="0" y="10324669"/>
                    <a:pt x="135890" y="10460559"/>
                    <a:pt x="304800" y="10460559"/>
                  </a:cubicBezTo>
                  <a:lnTo>
                    <a:pt x="26250215" y="10460559"/>
                  </a:lnTo>
                  <a:cubicBezTo>
                    <a:pt x="26419122" y="10460559"/>
                    <a:pt x="26555015" y="10324669"/>
                    <a:pt x="26555015" y="10155759"/>
                  </a:cubicBezTo>
                  <a:lnTo>
                    <a:pt x="26555015" y="304800"/>
                  </a:lnTo>
                  <a:cubicBezTo>
                    <a:pt x="26555015" y="135890"/>
                    <a:pt x="26419122" y="0"/>
                    <a:pt x="26250215" y="0"/>
                  </a:cubicBezTo>
                  <a:close/>
                </a:path>
              </a:pathLst>
            </a:custGeom>
            <a:solidFill>
              <a:srgbClr val="F1D1C7"/>
            </a:solidFill>
          </p:spPr>
        </p:sp>
      </p:grpSp>
      <p:sp>
        <p:nvSpPr>
          <p:cNvPr id="6" name="TextBox 6"/>
          <p:cNvSpPr txBox="1"/>
          <p:nvPr/>
        </p:nvSpPr>
        <p:spPr>
          <a:xfrm>
            <a:off x="2943248" y="1528573"/>
            <a:ext cx="15965314" cy="1009650"/>
          </a:xfrm>
          <a:prstGeom prst="rect">
            <a:avLst/>
          </a:prstGeom>
        </p:spPr>
        <p:txBody>
          <a:bodyPr lIns="0" tIns="0" rIns="0" bIns="0" rtlCol="0" anchor="t">
            <a:spAutoFit/>
          </a:bodyPr>
          <a:lstStyle/>
          <a:p>
            <a:pPr marL="712480" lvl="1">
              <a:lnSpc>
                <a:spcPts val="7920"/>
              </a:lnSpc>
            </a:pPr>
            <a:r>
              <a:rPr lang="en-US" sz="6600" dirty="0" smtClean="0">
                <a:solidFill>
                  <a:srgbClr val="AF5737"/>
                </a:solidFill>
                <a:latin typeface="#9Slide07 SVNUT Triumph Press"/>
              </a:rPr>
              <a:t>1. </a:t>
            </a:r>
            <a:r>
              <a:rPr lang="en-US" sz="6600" dirty="0" err="1">
                <a:solidFill>
                  <a:srgbClr val="AF5737"/>
                </a:solidFill>
                <a:latin typeface="#9Slide07 SVNUT Triumph Press"/>
              </a:rPr>
              <a:t>Tóm</a:t>
            </a:r>
            <a:r>
              <a:rPr lang="en-US" sz="6600" dirty="0">
                <a:solidFill>
                  <a:srgbClr val="AF5737"/>
                </a:solidFill>
                <a:latin typeface="#9Slide07 SVNUT Triumph Press"/>
              </a:rPr>
              <a:t> </a:t>
            </a:r>
            <a:r>
              <a:rPr lang="en-US" sz="6600" dirty="0" err="1">
                <a:solidFill>
                  <a:srgbClr val="AF5737"/>
                </a:solidFill>
                <a:latin typeface="#9Slide07 SVNUT Triumph Press"/>
              </a:rPr>
              <a:t>tắt</a:t>
            </a:r>
            <a:r>
              <a:rPr lang="en-US" sz="6600" dirty="0">
                <a:solidFill>
                  <a:srgbClr val="AF5737"/>
                </a:solidFill>
                <a:latin typeface="#9Slide07 SVNUT Triumph Press"/>
              </a:rPr>
              <a:t> </a:t>
            </a:r>
            <a:r>
              <a:rPr lang="en-US" sz="6600" dirty="0" err="1">
                <a:solidFill>
                  <a:srgbClr val="AF5737"/>
                </a:solidFill>
                <a:latin typeface="#9Slide07 SVNUT Triumph Press"/>
              </a:rPr>
              <a:t>văn</a:t>
            </a:r>
            <a:r>
              <a:rPr lang="en-US" sz="6600" dirty="0">
                <a:solidFill>
                  <a:srgbClr val="AF5737"/>
                </a:solidFill>
                <a:latin typeface="#9Slide07 SVNUT Triumph Press"/>
              </a:rPr>
              <a:t> </a:t>
            </a:r>
            <a:r>
              <a:rPr lang="en-US" sz="6600" dirty="0" err="1">
                <a:solidFill>
                  <a:srgbClr val="AF5737"/>
                </a:solidFill>
                <a:latin typeface="#9Slide07 SVNUT Triumph Press"/>
              </a:rPr>
              <a:t>bản</a:t>
            </a:r>
            <a:r>
              <a:rPr lang="en-US" sz="6600" dirty="0">
                <a:solidFill>
                  <a:srgbClr val="AF5737"/>
                </a:solidFill>
                <a:latin typeface="#9Slide07 SVNUT Triumph Press"/>
              </a:rPr>
              <a:t> </a:t>
            </a:r>
            <a:r>
              <a:rPr lang="en-US" sz="6600" dirty="0" err="1">
                <a:solidFill>
                  <a:srgbClr val="AF5737"/>
                </a:solidFill>
                <a:latin typeface="#9Slide07 SVNUT Triumph Press"/>
              </a:rPr>
              <a:t>thông</a:t>
            </a:r>
            <a:r>
              <a:rPr lang="en-US" sz="6600" dirty="0">
                <a:solidFill>
                  <a:srgbClr val="AF5737"/>
                </a:solidFill>
                <a:latin typeface="#9Slide07 SVNUT Triumph Press"/>
              </a:rPr>
              <a:t> tin</a:t>
            </a: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097886">
            <a:off x="16234620" y="-1114281"/>
            <a:ext cx="3818991" cy="318389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549130">
            <a:off x="-1577160" y="7170126"/>
            <a:ext cx="6380533" cy="4176349"/>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862963" y="7044708"/>
            <a:ext cx="2281153" cy="3544950"/>
          </a:xfrm>
          <a:prstGeom prst="rect">
            <a:avLst/>
          </a:prstGeom>
        </p:spPr>
      </p:pic>
      <p:sp>
        <p:nvSpPr>
          <p:cNvPr id="10" name="TextBox 10"/>
          <p:cNvSpPr txBox="1"/>
          <p:nvPr/>
        </p:nvSpPr>
        <p:spPr>
          <a:xfrm>
            <a:off x="7530498" y="3136062"/>
            <a:ext cx="4280502" cy="936154"/>
          </a:xfrm>
          <a:prstGeom prst="rect">
            <a:avLst/>
          </a:prstGeom>
        </p:spPr>
        <p:txBody>
          <a:bodyPr wrap="square" lIns="0" tIns="0" rIns="0" bIns="0" rtlCol="0" anchor="t">
            <a:spAutoFit/>
          </a:bodyPr>
          <a:lstStyle/>
          <a:p>
            <a:pPr>
              <a:lnSpc>
                <a:spcPts val="7280"/>
              </a:lnSpc>
            </a:pPr>
            <a:r>
              <a:rPr lang="en-US" sz="5200" dirty="0">
                <a:solidFill>
                  <a:srgbClr val="6E3228"/>
                </a:solidFill>
                <a:latin typeface="Paytone One"/>
              </a:rPr>
              <a:t>LUẬ T CHƠI</a:t>
            </a:r>
          </a:p>
        </p:txBody>
      </p:sp>
      <p:sp>
        <p:nvSpPr>
          <p:cNvPr id="11" name="TextBox 11"/>
          <p:cNvSpPr txBox="1"/>
          <p:nvPr/>
        </p:nvSpPr>
        <p:spPr>
          <a:xfrm>
            <a:off x="2189235" y="4154234"/>
            <a:ext cx="14343202" cy="4203700"/>
          </a:xfrm>
          <a:prstGeom prst="rect">
            <a:avLst/>
          </a:prstGeom>
        </p:spPr>
        <p:txBody>
          <a:bodyPr lIns="0" tIns="0" rIns="0" bIns="0" rtlCol="0" anchor="t">
            <a:spAutoFit/>
          </a:bodyPr>
          <a:lstStyle/>
          <a:p>
            <a:pPr marL="863599" lvl="1" indent="-431800">
              <a:lnSpc>
                <a:spcPts val="5599"/>
              </a:lnSpc>
              <a:buFont typeface="Arial"/>
              <a:buChar char="•"/>
            </a:pPr>
            <a:r>
              <a:rPr lang="en-US" sz="3999" dirty="0">
                <a:solidFill>
                  <a:srgbClr val="000000"/>
                </a:solidFill>
                <a:latin typeface="Roboto Condensed"/>
              </a:rPr>
              <a:t>GV </a:t>
            </a:r>
            <a:r>
              <a:rPr lang="en-US" sz="3999" dirty="0" err="1">
                <a:solidFill>
                  <a:srgbClr val="000000"/>
                </a:solidFill>
                <a:latin typeface="Roboto Condensed"/>
              </a:rPr>
              <a:t>chỉ</a:t>
            </a:r>
            <a:r>
              <a:rPr lang="en-US" sz="3999" dirty="0">
                <a:solidFill>
                  <a:srgbClr val="000000"/>
                </a:solidFill>
                <a:latin typeface="Roboto Condensed"/>
              </a:rPr>
              <a:t> </a:t>
            </a:r>
            <a:r>
              <a:rPr lang="en-US" sz="3999" dirty="0" err="1">
                <a:solidFill>
                  <a:srgbClr val="000000"/>
                </a:solidFill>
                <a:latin typeface="Roboto Condensed"/>
              </a:rPr>
              <a:t>định</a:t>
            </a:r>
            <a:r>
              <a:rPr lang="en-US" sz="3999" dirty="0">
                <a:solidFill>
                  <a:srgbClr val="000000"/>
                </a:solidFill>
                <a:latin typeface="Roboto Condensed"/>
              </a:rPr>
              <a:t> </a:t>
            </a:r>
            <a:r>
              <a:rPr lang="en-US" sz="3999" dirty="0" err="1">
                <a:solidFill>
                  <a:srgbClr val="000000"/>
                </a:solidFill>
                <a:latin typeface="Roboto Condensed"/>
              </a:rPr>
              <a:t>một</a:t>
            </a:r>
            <a:r>
              <a:rPr lang="en-US" sz="3999" dirty="0">
                <a:solidFill>
                  <a:srgbClr val="000000"/>
                </a:solidFill>
                <a:latin typeface="Roboto Condensed"/>
              </a:rPr>
              <a:t> HS </a:t>
            </a:r>
            <a:r>
              <a:rPr lang="en-US" sz="3999" dirty="0" err="1">
                <a:solidFill>
                  <a:srgbClr val="000000"/>
                </a:solidFill>
                <a:latin typeface="Roboto Condensed"/>
              </a:rPr>
              <a:t>nhắc</a:t>
            </a:r>
            <a:r>
              <a:rPr lang="en-US" sz="3999" dirty="0">
                <a:solidFill>
                  <a:srgbClr val="000000"/>
                </a:solidFill>
                <a:latin typeface="Roboto Condensed"/>
              </a:rPr>
              <a:t> </a:t>
            </a:r>
            <a:r>
              <a:rPr lang="en-US" sz="3999" dirty="0" err="1">
                <a:solidFill>
                  <a:srgbClr val="000000"/>
                </a:solidFill>
                <a:latin typeface="Roboto Condensed"/>
              </a:rPr>
              <a:t>lại</a:t>
            </a:r>
            <a:r>
              <a:rPr lang="en-US" sz="3999" dirty="0">
                <a:solidFill>
                  <a:srgbClr val="000000"/>
                </a:solidFill>
                <a:latin typeface="Roboto Condensed"/>
              </a:rPr>
              <a:t> </a:t>
            </a:r>
            <a:r>
              <a:rPr lang="en-US" sz="3999" dirty="0" err="1">
                <a:solidFill>
                  <a:srgbClr val="000000"/>
                </a:solidFill>
                <a:latin typeface="Roboto Condensed"/>
              </a:rPr>
              <a:t>bước</a:t>
            </a:r>
            <a:r>
              <a:rPr lang="en-US" sz="3999" dirty="0">
                <a:solidFill>
                  <a:srgbClr val="000000"/>
                </a:solidFill>
                <a:latin typeface="Roboto Condensed"/>
              </a:rPr>
              <a:t> </a:t>
            </a:r>
            <a:r>
              <a:rPr lang="en-US" sz="3999" dirty="0" err="1">
                <a:solidFill>
                  <a:srgbClr val="000000"/>
                </a:solidFill>
                <a:latin typeface="Roboto Condensed"/>
              </a:rPr>
              <a:t>đầu</a:t>
            </a:r>
            <a:r>
              <a:rPr lang="en-US" sz="3999" dirty="0">
                <a:solidFill>
                  <a:srgbClr val="000000"/>
                </a:solidFill>
                <a:latin typeface="Roboto Condensed"/>
              </a:rPr>
              <a:t> </a:t>
            </a:r>
            <a:r>
              <a:rPr lang="en-US" sz="3999" dirty="0" err="1">
                <a:solidFill>
                  <a:srgbClr val="000000"/>
                </a:solidFill>
                <a:latin typeface="Roboto Condensed"/>
              </a:rPr>
              <a:t>tiên</a:t>
            </a:r>
            <a:r>
              <a:rPr lang="en-US" sz="3999" dirty="0">
                <a:solidFill>
                  <a:srgbClr val="000000"/>
                </a:solidFill>
                <a:latin typeface="Roboto Condensed"/>
              </a:rPr>
              <a:t> </a:t>
            </a:r>
            <a:r>
              <a:rPr lang="en-US" sz="3999" dirty="0" err="1">
                <a:solidFill>
                  <a:srgbClr val="000000"/>
                </a:solidFill>
                <a:latin typeface="Roboto Condensed"/>
              </a:rPr>
              <a:t>trong</a:t>
            </a:r>
            <a:r>
              <a:rPr lang="en-US" sz="3999" dirty="0">
                <a:solidFill>
                  <a:srgbClr val="000000"/>
                </a:solidFill>
                <a:latin typeface="Roboto Condensed"/>
              </a:rPr>
              <a:t> </a:t>
            </a:r>
            <a:r>
              <a:rPr lang="en-US" sz="3999" dirty="0" err="1">
                <a:solidFill>
                  <a:srgbClr val="000000"/>
                </a:solidFill>
                <a:latin typeface="Roboto Condensed"/>
              </a:rPr>
              <a:t>trình</a:t>
            </a:r>
            <a:r>
              <a:rPr lang="en-US" sz="3999" dirty="0">
                <a:solidFill>
                  <a:srgbClr val="000000"/>
                </a:solidFill>
                <a:latin typeface="Roboto Condensed"/>
              </a:rPr>
              <a:t> </a:t>
            </a:r>
            <a:r>
              <a:rPr lang="en-US" sz="3999" dirty="0" err="1">
                <a:solidFill>
                  <a:srgbClr val="000000"/>
                </a:solidFill>
                <a:latin typeface="Roboto Condensed"/>
              </a:rPr>
              <a:t>tự</a:t>
            </a:r>
            <a:r>
              <a:rPr lang="en-US" sz="3999" dirty="0">
                <a:solidFill>
                  <a:srgbClr val="000000"/>
                </a:solidFill>
                <a:latin typeface="Roboto Condensed"/>
              </a:rPr>
              <a:t> </a:t>
            </a:r>
            <a:r>
              <a:rPr lang="en-US" sz="3999" dirty="0" err="1">
                <a:solidFill>
                  <a:srgbClr val="000000"/>
                </a:solidFill>
                <a:latin typeface="Roboto Condensed"/>
              </a:rPr>
              <a:t>tóm</a:t>
            </a:r>
            <a:r>
              <a:rPr lang="en-US" sz="3999" dirty="0">
                <a:solidFill>
                  <a:srgbClr val="000000"/>
                </a:solidFill>
                <a:latin typeface="Roboto Condensed"/>
              </a:rPr>
              <a:t> </a:t>
            </a:r>
            <a:r>
              <a:rPr lang="en-US" sz="3999" dirty="0" err="1">
                <a:solidFill>
                  <a:srgbClr val="000000"/>
                </a:solidFill>
                <a:latin typeface="Roboto Condensed"/>
              </a:rPr>
              <a:t>tắt</a:t>
            </a:r>
            <a:r>
              <a:rPr lang="en-US" sz="3999" dirty="0">
                <a:solidFill>
                  <a:srgbClr val="000000"/>
                </a:solidFill>
                <a:latin typeface="Roboto Condensed"/>
              </a:rPr>
              <a:t> </a:t>
            </a:r>
            <a:r>
              <a:rPr lang="en-US" sz="3999" dirty="0" err="1">
                <a:solidFill>
                  <a:srgbClr val="000000"/>
                </a:solidFill>
                <a:latin typeface="Roboto Condensed"/>
              </a:rPr>
              <a:t>một</a:t>
            </a:r>
            <a:r>
              <a:rPr lang="en-US" sz="3999" dirty="0">
                <a:solidFill>
                  <a:srgbClr val="000000"/>
                </a:solidFill>
                <a:latin typeface="Roboto Condensed"/>
              </a:rPr>
              <a:t> </a:t>
            </a:r>
            <a:r>
              <a:rPr lang="en-US" sz="3999" dirty="0" err="1">
                <a:solidFill>
                  <a:srgbClr val="000000"/>
                </a:solidFill>
                <a:latin typeface="Roboto Condensed"/>
              </a:rPr>
              <a:t>văn</a:t>
            </a:r>
            <a:r>
              <a:rPr lang="en-US" sz="3999" dirty="0">
                <a:solidFill>
                  <a:srgbClr val="000000"/>
                </a:solidFill>
                <a:latin typeface="Roboto Condensed"/>
              </a:rPr>
              <a:t> </a:t>
            </a:r>
            <a:r>
              <a:rPr lang="en-US" sz="3999" dirty="0" err="1">
                <a:solidFill>
                  <a:srgbClr val="000000"/>
                </a:solidFill>
                <a:latin typeface="Roboto Condensed"/>
              </a:rPr>
              <a:t>bản</a:t>
            </a:r>
            <a:r>
              <a:rPr lang="en-US" sz="3999" dirty="0">
                <a:solidFill>
                  <a:srgbClr val="000000"/>
                </a:solidFill>
                <a:latin typeface="Roboto Condensed"/>
              </a:rPr>
              <a:t>. </a:t>
            </a:r>
          </a:p>
          <a:p>
            <a:pPr marL="863599" lvl="1" indent="-431800">
              <a:lnSpc>
                <a:spcPts val="5599"/>
              </a:lnSpc>
              <a:spcBef>
                <a:spcPct val="0"/>
              </a:spcBef>
              <a:buFont typeface="Arial"/>
              <a:buChar char="•"/>
            </a:pPr>
            <a:r>
              <a:rPr lang="en-US" sz="3999" dirty="0">
                <a:solidFill>
                  <a:srgbClr val="000000"/>
                </a:solidFill>
                <a:latin typeface="Roboto Condensed"/>
              </a:rPr>
              <a:t>HS </a:t>
            </a:r>
            <a:r>
              <a:rPr lang="en-US" sz="3999" dirty="0" err="1">
                <a:solidFill>
                  <a:srgbClr val="000000"/>
                </a:solidFill>
                <a:latin typeface="Roboto Condensed"/>
              </a:rPr>
              <a:t>đó</a:t>
            </a:r>
            <a:r>
              <a:rPr lang="en-US" sz="3999" dirty="0">
                <a:solidFill>
                  <a:srgbClr val="000000"/>
                </a:solidFill>
                <a:latin typeface="Roboto Condensed"/>
              </a:rPr>
              <a:t> </a:t>
            </a:r>
            <a:r>
              <a:rPr lang="en-US" sz="3999" dirty="0" err="1">
                <a:solidFill>
                  <a:srgbClr val="000000"/>
                </a:solidFill>
                <a:latin typeface="Roboto Condensed"/>
              </a:rPr>
              <a:t>trả</a:t>
            </a:r>
            <a:r>
              <a:rPr lang="en-US" sz="3999" dirty="0">
                <a:solidFill>
                  <a:srgbClr val="000000"/>
                </a:solidFill>
                <a:latin typeface="Roboto Condensed"/>
              </a:rPr>
              <a:t> </a:t>
            </a:r>
            <a:r>
              <a:rPr lang="en-US" sz="3999" dirty="0" err="1">
                <a:solidFill>
                  <a:srgbClr val="000000"/>
                </a:solidFill>
                <a:latin typeface="Roboto Condensed"/>
              </a:rPr>
              <a:t>lời</a:t>
            </a:r>
            <a:r>
              <a:rPr lang="en-US" sz="3999" dirty="0">
                <a:solidFill>
                  <a:srgbClr val="000000"/>
                </a:solidFill>
                <a:latin typeface="Roboto Condensed"/>
              </a:rPr>
              <a:t> </a:t>
            </a:r>
            <a:r>
              <a:rPr lang="en-US" sz="3999" dirty="0" err="1">
                <a:solidFill>
                  <a:srgbClr val="000000"/>
                </a:solidFill>
                <a:latin typeface="Roboto Condensed"/>
              </a:rPr>
              <a:t>đúng</a:t>
            </a:r>
            <a:r>
              <a:rPr lang="en-US" sz="3999" dirty="0">
                <a:solidFill>
                  <a:srgbClr val="000000"/>
                </a:solidFill>
                <a:latin typeface="Roboto Condensed"/>
              </a:rPr>
              <a:t> </a:t>
            </a:r>
            <a:r>
              <a:rPr lang="en-US" sz="3999" dirty="0" err="1">
                <a:solidFill>
                  <a:srgbClr val="000000"/>
                </a:solidFill>
                <a:latin typeface="Roboto Condensed"/>
              </a:rPr>
              <a:t>có</a:t>
            </a:r>
            <a:r>
              <a:rPr lang="en-US" sz="3999" dirty="0">
                <a:solidFill>
                  <a:srgbClr val="000000"/>
                </a:solidFill>
                <a:latin typeface="Roboto Condensed"/>
              </a:rPr>
              <a:t> </a:t>
            </a:r>
            <a:r>
              <a:rPr lang="en-US" sz="3999" dirty="0" err="1">
                <a:solidFill>
                  <a:srgbClr val="000000"/>
                </a:solidFill>
                <a:latin typeface="Roboto Condensed"/>
              </a:rPr>
              <a:t>quyền</a:t>
            </a:r>
            <a:r>
              <a:rPr lang="en-US" sz="3999" dirty="0">
                <a:solidFill>
                  <a:srgbClr val="000000"/>
                </a:solidFill>
                <a:latin typeface="Roboto Condensed"/>
              </a:rPr>
              <a:t> </a:t>
            </a:r>
            <a:r>
              <a:rPr lang="en-US" sz="3999" dirty="0" err="1">
                <a:solidFill>
                  <a:srgbClr val="000000"/>
                </a:solidFill>
                <a:latin typeface="Roboto Condensed"/>
              </a:rPr>
              <a:t>chỉ</a:t>
            </a:r>
            <a:r>
              <a:rPr lang="en-US" sz="3999" dirty="0">
                <a:solidFill>
                  <a:srgbClr val="000000"/>
                </a:solidFill>
                <a:latin typeface="Roboto Condensed"/>
              </a:rPr>
              <a:t> </a:t>
            </a:r>
            <a:r>
              <a:rPr lang="en-US" sz="3999" dirty="0" err="1">
                <a:solidFill>
                  <a:srgbClr val="000000"/>
                </a:solidFill>
                <a:latin typeface="Roboto Condensed"/>
              </a:rPr>
              <a:t>định</a:t>
            </a:r>
            <a:r>
              <a:rPr lang="en-US" sz="3999" dirty="0">
                <a:solidFill>
                  <a:srgbClr val="000000"/>
                </a:solidFill>
                <a:latin typeface="Roboto Condensed"/>
              </a:rPr>
              <a:t> </a:t>
            </a:r>
            <a:r>
              <a:rPr lang="en-US" sz="3999" dirty="0" err="1">
                <a:solidFill>
                  <a:srgbClr val="000000"/>
                </a:solidFill>
                <a:latin typeface="Roboto Condensed"/>
              </a:rPr>
              <a:t>bạn</a:t>
            </a:r>
            <a:r>
              <a:rPr lang="en-US" sz="3999" dirty="0">
                <a:solidFill>
                  <a:srgbClr val="000000"/>
                </a:solidFill>
                <a:latin typeface="Roboto Condensed"/>
              </a:rPr>
              <a:t> </a:t>
            </a:r>
            <a:r>
              <a:rPr lang="en-US" sz="3999" dirty="0" err="1">
                <a:solidFill>
                  <a:srgbClr val="000000"/>
                </a:solidFill>
                <a:latin typeface="Roboto Condensed"/>
              </a:rPr>
              <a:t>tiếp</a:t>
            </a:r>
            <a:r>
              <a:rPr lang="en-US" sz="3999" dirty="0">
                <a:solidFill>
                  <a:srgbClr val="000000"/>
                </a:solidFill>
                <a:latin typeface="Roboto Condensed"/>
              </a:rPr>
              <a:t> </a:t>
            </a:r>
            <a:r>
              <a:rPr lang="en-US" sz="3999" dirty="0" err="1">
                <a:solidFill>
                  <a:srgbClr val="000000"/>
                </a:solidFill>
                <a:latin typeface="Roboto Condensed"/>
              </a:rPr>
              <a:t>theo</a:t>
            </a:r>
            <a:r>
              <a:rPr lang="en-US" sz="3999" dirty="0">
                <a:solidFill>
                  <a:srgbClr val="000000"/>
                </a:solidFill>
                <a:latin typeface="Roboto Condensed"/>
              </a:rPr>
              <a:t> </a:t>
            </a:r>
            <a:r>
              <a:rPr lang="en-US" sz="3999" dirty="0" err="1">
                <a:solidFill>
                  <a:srgbClr val="000000"/>
                </a:solidFill>
                <a:latin typeface="Roboto Condensed"/>
              </a:rPr>
              <a:t>trả</a:t>
            </a:r>
            <a:r>
              <a:rPr lang="en-US" sz="3999" dirty="0">
                <a:solidFill>
                  <a:srgbClr val="000000"/>
                </a:solidFill>
                <a:latin typeface="Roboto Condensed"/>
              </a:rPr>
              <a:t> </a:t>
            </a:r>
            <a:r>
              <a:rPr lang="en-US" sz="3999" dirty="0" err="1">
                <a:solidFill>
                  <a:srgbClr val="000000"/>
                </a:solidFill>
                <a:latin typeface="Roboto Condensed"/>
              </a:rPr>
              <a:t>lời</a:t>
            </a:r>
            <a:r>
              <a:rPr lang="en-US" sz="3999" dirty="0">
                <a:solidFill>
                  <a:srgbClr val="000000"/>
                </a:solidFill>
                <a:latin typeface="Roboto Condensed"/>
              </a:rPr>
              <a:t>. </a:t>
            </a:r>
            <a:r>
              <a:rPr lang="en-US" sz="3999" dirty="0" err="1">
                <a:solidFill>
                  <a:srgbClr val="000000"/>
                </a:solidFill>
                <a:latin typeface="Roboto Condensed"/>
              </a:rPr>
              <a:t>Bạn</a:t>
            </a:r>
            <a:r>
              <a:rPr lang="en-US" sz="3999" dirty="0">
                <a:solidFill>
                  <a:srgbClr val="000000"/>
                </a:solidFill>
                <a:latin typeface="Roboto Condensed"/>
              </a:rPr>
              <a:t> </a:t>
            </a:r>
            <a:r>
              <a:rPr lang="en-US" sz="3999" dirty="0" err="1">
                <a:solidFill>
                  <a:srgbClr val="000000"/>
                </a:solidFill>
                <a:latin typeface="Roboto Condensed"/>
              </a:rPr>
              <a:t>nào</a:t>
            </a:r>
            <a:r>
              <a:rPr lang="en-US" sz="3999" dirty="0">
                <a:solidFill>
                  <a:srgbClr val="000000"/>
                </a:solidFill>
                <a:latin typeface="Roboto Condensed"/>
              </a:rPr>
              <a:t> </a:t>
            </a:r>
            <a:r>
              <a:rPr lang="en-US" sz="3999" dirty="0" err="1">
                <a:solidFill>
                  <a:srgbClr val="000000"/>
                </a:solidFill>
                <a:latin typeface="Roboto Condensed"/>
              </a:rPr>
              <a:t>trả</a:t>
            </a:r>
            <a:r>
              <a:rPr lang="en-US" sz="3999" dirty="0">
                <a:solidFill>
                  <a:srgbClr val="000000"/>
                </a:solidFill>
                <a:latin typeface="Roboto Condensed"/>
              </a:rPr>
              <a:t> </a:t>
            </a:r>
            <a:r>
              <a:rPr lang="en-US" sz="3999" dirty="0" err="1">
                <a:solidFill>
                  <a:srgbClr val="000000"/>
                </a:solidFill>
                <a:latin typeface="Roboto Condensed"/>
              </a:rPr>
              <a:t>lời</a:t>
            </a:r>
            <a:r>
              <a:rPr lang="en-US" sz="3999" dirty="0">
                <a:solidFill>
                  <a:srgbClr val="000000"/>
                </a:solidFill>
                <a:latin typeface="Roboto Condensed"/>
              </a:rPr>
              <a:t> </a:t>
            </a:r>
            <a:r>
              <a:rPr lang="en-US" sz="3999" dirty="0" err="1">
                <a:solidFill>
                  <a:srgbClr val="000000"/>
                </a:solidFill>
                <a:latin typeface="Roboto Condensed"/>
              </a:rPr>
              <a:t>sai</a:t>
            </a:r>
            <a:r>
              <a:rPr lang="en-US" sz="3999" dirty="0">
                <a:solidFill>
                  <a:srgbClr val="000000"/>
                </a:solidFill>
                <a:latin typeface="Roboto Condensed"/>
              </a:rPr>
              <a:t> </a:t>
            </a:r>
            <a:r>
              <a:rPr lang="en-US" sz="3999" dirty="0" err="1">
                <a:solidFill>
                  <a:srgbClr val="000000"/>
                </a:solidFill>
                <a:latin typeface="Roboto Condensed"/>
              </a:rPr>
              <a:t>sẽ</a:t>
            </a:r>
            <a:r>
              <a:rPr lang="en-US" sz="3999" dirty="0">
                <a:solidFill>
                  <a:srgbClr val="000000"/>
                </a:solidFill>
                <a:latin typeface="Roboto Condensed"/>
              </a:rPr>
              <a:t> </a:t>
            </a:r>
            <a:r>
              <a:rPr lang="en-US" sz="3999" dirty="0" err="1">
                <a:solidFill>
                  <a:srgbClr val="000000"/>
                </a:solidFill>
                <a:latin typeface="Roboto Condensed"/>
              </a:rPr>
              <a:t>bị</a:t>
            </a:r>
            <a:r>
              <a:rPr lang="en-US" sz="3999" dirty="0">
                <a:solidFill>
                  <a:srgbClr val="000000"/>
                </a:solidFill>
                <a:latin typeface="Roboto Condensed"/>
              </a:rPr>
              <a:t> </a:t>
            </a:r>
            <a:r>
              <a:rPr lang="en-US" sz="3999" dirty="0" err="1">
                <a:solidFill>
                  <a:srgbClr val="000000"/>
                </a:solidFill>
                <a:latin typeface="Roboto Condensed"/>
              </a:rPr>
              <a:t>phạt</a:t>
            </a:r>
            <a:r>
              <a:rPr lang="en-US" sz="3999" dirty="0">
                <a:solidFill>
                  <a:srgbClr val="000000"/>
                </a:solidFill>
                <a:latin typeface="Roboto Condensed"/>
              </a:rPr>
              <a:t> </a:t>
            </a:r>
            <a:r>
              <a:rPr lang="en-US" sz="3999" dirty="0" err="1">
                <a:solidFill>
                  <a:srgbClr val="000000"/>
                </a:solidFill>
                <a:latin typeface="Roboto Condensed"/>
              </a:rPr>
              <a:t>và</a:t>
            </a:r>
            <a:r>
              <a:rPr lang="en-US" sz="3999" dirty="0">
                <a:solidFill>
                  <a:srgbClr val="000000"/>
                </a:solidFill>
                <a:latin typeface="Roboto Condensed"/>
              </a:rPr>
              <a:t> </a:t>
            </a:r>
            <a:r>
              <a:rPr lang="en-US" sz="3999" dirty="0" err="1">
                <a:solidFill>
                  <a:srgbClr val="000000"/>
                </a:solidFill>
                <a:latin typeface="Roboto Condensed"/>
              </a:rPr>
              <a:t>quyền</a:t>
            </a:r>
            <a:r>
              <a:rPr lang="en-US" sz="3999" dirty="0">
                <a:solidFill>
                  <a:srgbClr val="000000"/>
                </a:solidFill>
                <a:latin typeface="Roboto Condensed"/>
              </a:rPr>
              <a:t> </a:t>
            </a:r>
            <a:r>
              <a:rPr lang="en-US" sz="3999" dirty="0" err="1">
                <a:solidFill>
                  <a:srgbClr val="000000"/>
                </a:solidFill>
                <a:latin typeface="Roboto Condensed"/>
              </a:rPr>
              <a:t>chỉ</a:t>
            </a:r>
            <a:r>
              <a:rPr lang="en-US" sz="3999" dirty="0">
                <a:solidFill>
                  <a:srgbClr val="000000"/>
                </a:solidFill>
                <a:latin typeface="Roboto Condensed"/>
              </a:rPr>
              <a:t> </a:t>
            </a:r>
            <a:r>
              <a:rPr lang="en-US" sz="3999" dirty="0" err="1">
                <a:solidFill>
                  <a:srgbClr val="000000"/>
                </a:solidFill>
                <a:latin typeface="Roboto Condensed"/>
              </a:rPr>
              <a:t>định</a:t>
            </a:r>
            <a:r>
              <a:rPr lang="en-US" sz="3999" dirty="0">
                <a:solidFill>
                  <a:srgbClr val="000000"/>
                </a:solidFill>
                <a:latin typeface="Roboto Condensed"/>
              </a:rPr>
              <a:t> </a:t>
            </a:r>
            <a:r>
              <a:rPr lang="en-US" sz="3999" dirty="0" err="1">
                <a:solidFill>
                  <a:srgbClr val="000000"/>
                </a:solidFill>
                <a:latin typeface="Roboto Condensed"/>
              </a:rPr>
              <a:t>thuộc</a:t>
            </a:r>
            <a:r>
              <a:rPr lang="en-US" sz="3999" dirty="0">
                <a:solidFill>
                  <a:srgbClr val="000000"/>
                </a:solidFill>
                <a:latin typeface="Roboto Condensed"/>
              </a:rPr>
              <a:t> </a:t>
            </a:r>
            <a:r>
              <a:rPr lang="en-US" sz="3999" dirty="0" err="1">
                <a:solidFill>
                  <a:srgbClr val="000000"/>
                </a:solidFill>
                <a:latin typeface="Roboto Condensed"/>
              </a:rPr>
              <a:t>về</a:t>
            </a:r>
            <a:r>
              <a:rPr lang="en-US" sz="3999" dirty="0">
                <a:solidFill>
                  <a:srgbClr val="000000"/>
                </a:solidFill>
                <a:latin typeface="Roboto Condensed"/>
              </a:rPr>
              <a:t> GV.</a:t>
            </a:r>
          </a:p>
          <a:p>
            <a:pPr marL="863599" lvl="1" indent="-431800" algn="l">
              <a:lnSpc>
                <a:spcPts val="5599"/>
              </a:lnSpc>
              <a:spcBef>
                <a:spcPct val="0"/>
              </a:spcBef>
              <a:buFont typeface="Arial"/>
              <a:buChar char="•"/>
            </a:pPr>
            <a:r>
              <a:rPr lang="en-US" sz="3999" dirty="0">
                <a:solidFill>
                  <a:srgbClr val="000000"/>
                </a:solidFill>
                <a:latin typeface="Roboto Condensed"/>
              </a:rPr>
              <a:t> </a:t>
            </a:r>
            <a:r>
              <a:rPr lang="en-US" sz="3999" dirty="0" err="1">
                <a:solidFill>
                  <a:srgbClr val="000000"/>
                </a:solidFill>
                <a:latin typeface="Roboto Condensed"/>
              </a:rPr>
              <a:t>Cứ</a:t>
            </a:r>
            <a:r>
              <a:rPr lang="en-US" sz="3999" dirty="0">
                <a:solidFill>
                  <a:srgbClr val="000000"/>
                </a:solidFill>
                <a:latin typeface="Roboto Condensed"/>
              </a:rPr>
              <a:t> </a:t>
            </a:r>
            <a:r>
              <a:rPr lang="en-US" sz="3999" dirty="0" err="1">
                <a:solidFill>
                  <a:srgbClr val="000000"/>
                </a:solidFill>
                <a:latin typeface="Roboto Condensed"/>
              </a:rPr>
              <a:t>thế</a:t>
            </a:r>
            <a:r>
              <a:rPr lang="en-US" sz="3999" dirty="0">
                <a:solidFill>
                  <a:srgbClr val="000000"/>
                </a:solidFill>
                <a:latin typeface="Roboto Condensed"/>
              </a:rPr>
              <a:t> </a:t>
            </a:r>
            <a:r>
              <a:rPr lang="en-US" sz="3999" dirty="0" err="1">
                <a:solidFill>
                  <a:srgbClr val="000000"/>
                </a:solidFill>
                <a:latin typeface="Roboto Condensed"/>
              </a:rPr>
              <a:t>cho</a:t>
            </a:r>
            <a:r>
              <a:rPr lang="en-US" sz="3999" dirty="0">
                <a:solidFill>
                  <a:srgbClr val="000000"/>
                </a:solidFill>
                <a:latin typeface="Roboto Condensed"/>
              </a:rPr>
              <a:t> </a:t>
            </a:r>
            <a:r>
              <a:rPr lang="en-US" sz="3999" dirty="0" err="1">
                <a:solidFill>
                  <a:srgbClr val="000000"/>
                </a:solidFill>
                <a:latin typeface="Roboto Condensed"/>
              </a:rPr>
              <a:t>đến</a:t>
            </a:r>
            <a:r>
              <a:rPr lang="en-US" sz="3999" dirty="0">
                <a:solidFill>
                  <a:srgbClr val="000000"/>
                </a:solidFill>
                <a:latin typeface="Roboto Condensed"/>
              </a:rPr>
              <a:t> </a:t>
            </a:r>
            <a:r>
              <a:rPr lang="en-US" sz="3999" dirty="0" err="1">
                <a:solidFill>
                  <a:srgbClr val="000000"/>
                </a:solidFill>
                <a:latin typeface="Roboto Condensed"/>
              </a:rPr>
              <a:t>khi</a:t>
            </a:r>
            <a:r>
              <a:rPr lang="en-US" sz="3999" dirty="0">
                <a:solidFill>
                  <a:srgbClr val="000000"/>
                </a:solidFill>
                <a:latin typeface="Roboto Condensed"/>
              </a:rPr>
              <a:t> </a:t>
            </a:r>
            <a:r>
              <a:rPr lang="en-US" sz="3999" dirty="0" err="1">
                <a:solidFill>
                  <a:srgbClr val="000000"/>
                </a:solidFill>
                <a:latin typeface="Roboto Condensed"/>
              </a:rPr>
              <a:t>trả</a:t>
            </a:r>
            <a:r>
              <a:rPr lang="en-US" sz="3999" dirty="0">
                <a:solidFill>
                  <a:srgbClr val="000000"/>
                </a:solidFill>
                <a:latin typeface="Roboto Condensed"/>
              </a:rPr>
              <a:t> </a:t>
            </a:r>
            <a:r>
              <a:rPr lang="en-US" sz="3999" dirty="0" err="1">
                <a:solidFill>
                  <a:srgbClr val="000000"/>
                </a:solidFill>
                <a:latin typeface="Roboto Condensed"/>
              </a:rPr>
              <a:t>lời</a:t>
            </a:r>
            <a:r>
              <a:rPr lang="en-US" sz="3999" dirty="0">
                <a:solidFill>
                  <a:srgbClr val="000000"/>
                </a:solidFill>
                <a:latin typeface="Roboto Condensed"/>
              </a:rPr>
              <a:t> </a:t>
            </a:r>
            <a:r>
              <a:rPr lang="en-US" sz="3999" dirty="0" err="1">
                <a:solidFill>
                  <a:srgbClr val="000000"/>
                </a:solidFill>
                <a:latin typeface="Roboto Condensed"/>
              </a:rPr>
              <a:t>hết</a:t>
            </a:r>
            <a:r>
              <a:rPr lang="en-US" sz="3999" dirty="0">
                <a:solidFill>
                  <a:srgbClr val="000000"/>
                </a:solidFill>
                <a:latin typeface="Roboto Condensed"/>
              </a:rPr>
              <a:t> </a:t>
            </a:r>
            <a:r>
              <a:rPr lang="en-US" sz="3999" dirty="0" err="1">
                <a:solidFill>
                  <a:srgbClr val="000000"/>
                </a:solidFill>
                <a:latin typeface="Roboto Condensed"/>
              </a:rPr>
              <a:t>các</a:t>
            </a:r>
            <a:r>
              <a:rPr lang="en-US" sz="3999" dirty="0">
                <a:solidFill>
                  <a:srgbClr val="000000"/>
                </a:solidFill>
                <a:latin typeface="Roboto Condensed"/>
              </a:rPr>
              <a:t> </a:t>
            </a:r>
            <a:r>
              <a:rPr lang="en-US" sz="3999" dirty="0" err="1">
                <a:solidFill>
                  <a:srgbClr val="000000"/>
                </a:solidFill>
                <a:latin typeface="Roboto Condensed"/>
              </a:rPr>
              <a:t>bước</a:t>
            </a:r>
            <a:r>
              <a:rPr lang="en-US" sz="3999" dirty="0">
                <a:solidFill>
                  <a:srgbClr val="000000"/>
                </a:solidFill>
                <a:latin typeface="Roboto Condensed"/>
              </a:rPr>
              <a:t> </a:t>
            </a:r>
            <a:r>
              <a:rPr lang="en-US" sz="3999" dirty="0" err="1">
                <a:solidFill>
                  <a:srgbClr val="000000"/>
                </a:solidFill>
                <a:latin typeface="Roboto Condensed"/>
              </a:rPr>
              <a:t>trong</a:t>
            </a:r>
            <a:r>
              <a:rPr lang="en-US" sz="3999" dirty="0">
                <a:solidFill>
                  <a:srgbClr val="000000"/>
                </a:solidFill>
                <a:latin typeface="Roboto Condensed"/>
              </a:rPr>
              <a:t> </a:t>
            </a:r>
            <a:r>
              <a:rPr lang="en-US" sz="3999" dirty="0" err="1">
                <a:solidFill>
                  <a:srgbClr val="000000"/>
                </a:solidFill>
                <a:latin typeface="Roboto Condensed"/>
              </a:rPr>
              <a:t>trình</a:t>
            </a:r>
            <a:r>
              <a:rPr lang="en-US" sz="3999" dirty="0">
                <a:solidFill>
                  <a:srgbClr val="000000"/>
                </a:solidFill>
                <a:latin typeface="Roboto Condensed"/>
              </a:rPr>
              <a:t> </a:t>
            </a:r>
            <a:r>
              <a:rPr lang="en-US" sz="3999" dirty="0" err="1">
                <a:solidFill>
                  <a:srgbClr val="000000"/>
                </a:solidFill>
                <a:latin typeface="Roboto Condensed"/>
              </a:rPr>
              <a:t>tự</a:t>
            </a:r>
            <a:r>
              <a:rPr lang="en-US" sz="3999" dirty="0">
                <a:solidFill>
                  <a:srgbClr val="000000"/>
                </a:solidFill>
                <a:latin typeface="Roboto Condensed"/>
              </a:rPr>
              <a:t> </a:t>
            </a:r>
            <a:r>
              <a:rPr lang="en-US" sz="3999" dirty="0" err="1">
                <a:solidFill>
                  <a:srgbClr val="000000"/>
                </a:solidFill>
                <a:latin typeface="Roboto Condensed"/>
              </a:rPr>
              <a:t>tóm</a:t>
            </a:r>
            <a:r>
              <a:rPr lang="en-US" sz="3999" dirty="0">
                <a:solidFill>
                  <a:srgbClr val="000000"/>
                </a:solidFill>
                <a:latin typeface="Roboto Condensed"/>
              </a:rPr>
              <a:t> </a:t>
            </a:r>
            <a:r>
              <a:rPr lang="en-US" sz="3999" dirty="0" err="1">
                <a:solidFill>
                  <a:srgbClr val="000000"/>
                </a:solidFill>
                <a:latin typeface="Roboto Condensed"/>
              </a:rPr>
              <a:t>tắt</a:t>
            </a:r>
            <a:r>
              <a:rPr lang="en-US" sz="3999" dirty="0">
                <a:solidFill>
                  <a:srgbClr val="000000"/>
                </a:solidFill>
                <a:latin typeface="Roboto Condensed"/>
              </a:rPr>
              <a:t> </a:t>
            </a:r>
            <a:r>
              <a:rPr lang="en-US" sz="3999" dirty="0" err="1">
                <a:solidFill>
                  <a:srgbClr val="000000"/>
                </a:solidFill>
                <a:latin typeface="Roboto Condensed"/>
              </a:rPr>
              <a:t>văn</a:t>
            </a:r>
            <a:r>
              <a:rPr lang="en-US" sz="3999" dirty="0">
                <a:solidFill>
                  <a:srgbClr val="000000"/>
                </a:solidFill>
                <a:latin typeface="Roboto Condensed"/>
              </a:rPr>
              <a:t> </a:t>
            </a:r>
            <a:r>
              <a:rPr lang="en-US" sz="3999" dirty="0" err="1">
                <a:solidFill>
                  <a:srgbClr val="000000"/>
                </a:solidFill>
                <a:latin typeface="Roboto Condensed"/>
              </a:rPr>
              <a:t>bản</a:t>
            </a:r>
            <a:r>
              <a:rPr lang="en-US" sz="3999" dirty="0">
                <a:solidFill>
                  <a:srgbClr val="000000"/>
                </a:solidFill>
                <a:latin typeface="Roboto Condensed"/>
              </a:rPr>
              <a:t> </a:t>
            </a:r>
            <a:r>
              <a:rPr lang="en-US" sz="3999" dirty="0" err="1">
                <a:solidFill>
                  <a:srgbClr val="000000"/>
                </a:solidFill>
                <a:latin typeface="Roboto Condensed"/>
              </a:rPr>
              <a:t>thông</a:t>
            </a:r>
            <a:r>
              <a:rPr lang="en-US" sz="3999" dirty="0">
                <a:solidFill>
                  <a:srgbClr val="000000"/>
                </a:solidFill>
                <a:latin typeface="Roboto Condensed"/>
              </a:rPr>
              <a:t> tin.</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sp>
        <p:nvSpPr>
          <p:cNvPr id="4" name="TextBox 4"/>
          <p:cNvSpPr txBox="1"/>
          <p:nvPr/>
        </p:nvSpPr>
        <p:spPr>
          <a:xfrm>
            <a:off x="2943248" y="1528573"/>
            <a:ext cx="15965314" cy="1009650"/>
          </a:xfrm>
          <a:prstGeom prst="rect">
            <a:avLst/>
          </a:prstGeom>
        </p:spPr>
        <p:txBody>
          <a:bodyPr lIns="0" tIns="0" rIns="0" bIns="0" rtlCol="0" anchor="t">
            <a:spAutoFit/>
          </a:bodyPr>
          <a:lstStyle/>
          <a:p>
            <a:pPr marL="712480" lvl="1">
              <a:lnSpc>
                <a:spcPts val="7920"/>
              </a:lnSpc>
            </a:pPr>
            <a:r>
              <a:rPr lang="en-US" sz="6600" dirty="0">
                <a:solidFill>
                  <a:srgbClr val="AF5737"/>
                </a:solidFill>
                <a:latin typeface="#9Slide07 SVNUT Triumph Press"/>
              </a:rPr>
              <a:t> </a:t>
            </a:r>
            <a:r>
              <a:rPr lang="en-US" sz="6600" dirty="0" err="1">
                <a:solidFill>
                  <a:srgbClr val="AF5737"/>
                </a:solidFill>
                <a:latin typeface="#9Slide07 SVNUT Triumph Press"/>
              </a:rPr>
              <a:t>Tóm</a:t>
            </a:r>
            <a:r>
              <a:rPr lang="en-US" sz="6600" dirty="0">
                <a:solidFill>
                  <a:srgbClr val="AF5737"/>
                </a:solidFill>
                <a:latin typeface="#9Slide07 SVNUT Triumph Press"/>
              </a:rPr>
              <a:t> </a:t>
            </a:r>
            <a:r>
              <a:rPr lang="en-US" sz="6600" dirty="0" err="1">
                <a:solidFill>
                  <a:srgbClr val="AF5737"/>
                </a:solidFill>
                <a:latin typeface="#9Slide07 SVNUT Triumph Press"/>
              </a:rPr>
              <a:t>tắt</a:t>
            </a:r>
            <a:r>
              <a:rPr lang="en-US" sz="6600" dirty="0">
                <a:solidFill>
                  <a:srgbClr val="AF5737"/>
                </a:solidFill>
                <a:latin typeface="#9Slide07 SVNUT Triumph Press"/>
              </a:rPr>
              <a:t> </a:t>
            </a:r>
            <a:r>
              <a:rPr lang="en-US" sz="6600" dirty="0" err="1">
                <a:solidFill>
                  <a:srgbClr val="AF5737"/>
                </a:solidFill>
                <a:latin typeface="#9Slide07 SVNUT Triumph Press"/>
              </a:rPr>
              <a:t>văn</a:t>
            </a:r>
            <a:r>
              <a:rPr lang="en-US" sz="6600" dirty="0">
                <a:solidFill>
                  <a:srgbClr val="AF5737"/>
                </a:solidFill>
                <a:latin typeface="#9Slide07 SVNUT Triumph Press"/>
              </a:rPr>
              <a:t> </a:t>
            </a:r>
            <a:r>
              <a:rPr lang="en-US" sz="6600" dirty="0" err="1">
                <a:solidFill>
                  <a:srgbClr val="AF5737"/>
                </a:solidFill>
                <a:latin typeface="#9Slide07 SVNUT Triumph Press"/>
              </a:rPr>
              <a:t>bản</a:t>
            </a:r>
            <a:r>
              <a:rPr lang="en-US" sz="6600" dirty="0">
                <a:solidFill>
                  <a:srgbClr val="AF5737"/>
                </a:solidFill>
                <a:latin typeface="#9Slide07 SVNUT Triumph Press"/>
              </a:rPr>
              <a:t> </a:t>
            </a:r>
            <a:r>
              <a:rPr lang="en-US" sz="6600" dirty="0" err="1">
                <a:solidFill>
                  <a:srgbClr val="AF5737"/>
                </a:solidFill>
                <a:latin typeface="#9Slide07 SVNUT Triumph Press"/>
              </a:rPr>
              <a:t>thông</a:t>
            </a:r>
            <a:r>
              <a:rPr lang="en-US" sz="6600" dirty="0">
                <a:solidFill>
                  <a:srgbClr val="AF5737"/>
                </a:solidFill>
                <a:latin typeface="#9Slide07 SVNUT Triumph Press"/>
              </a:rPr>
              <a:t> tin</a:t>
            </a:r>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097886">
            <a:off x="16234620" y="-1114281"/>
            <a:ext cx="3818991" cy="318389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549130">
            <a:off x="-1577160" y="7170126"/>
            <a:ext cx="6380533" cy="4176349"/>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118723" y="7841594"/>
            <a:ext cx="2281153" cy="3544950"/>
          </a:xfrm>
          <a:prstGeom prst="rect">
            <a:avLst/>
          </a:prstGeom>
        </p:spPr>
      </p:pic>
      <p:grpSp>
        <p:nvGrpSpPr>
          <p:cNvPr id="8" name="Group 8"/>
          <p:cNvGrpSpPr/>
          <p:nvPr/>
        </p:nvGrpSpPr>
        <p:grpSpPr>
          <a:xfrm>
            <a:off x="847698" y="3078802"/>
            <a:ext cx="5329778" cy="5329343"/>
            <a:chOff x="0" y="0"/>
            <a:chExt cx="5546555" cy="5546103"/>
          </a:xfrm>
        </p:grpSpPr>
        <p:sp>
          <p:nvSpPr>
            <p:cNvPr id="9" name="Freeform 9"/>
            <p:cNvSpPr/>
            <p:nvPr/>
          </p:nvSpPr>
          <p:spPr>
            <a:xfrm>
              <a:off x="0" y="0"/>
              <a:ext cx="5546594" cy="5546132"/>
            </a:xfrm>
            <a:custGeom>
              <a:avLst/>
              <a:gdLst/>
              <a:ahLst/>
              <a:cxnLst/>
              <a:rect l="l" t="t" r="r" b="b"/>
              <a:pathLst>
                <a:path w="5546594" h="5546132">
                  <a:moveTo>
                    <a:pt x="2773300" y="0"/>
                  </a:moveTo>
                  <a:cubicBezTo>
                    <a:pt x="4306859" y="6839"/>
                    <a:pt x="5546594" y="1246331"/>
                    <a:pt x="5546594" y="2773068"/>
                  </a:cubicBezTo>
                  <a:cubicBezTo>
                    <a:pt x="5546594" y="4299805"/>
                    <a:pt x="4307005" y="5539297"/>
                    <a:pt x="2773300" y="5546132"/>
                  </a:cubicBezTo>
                  <a:cubicBezTo>
                    <a:pt x="1239594" y="5539297"/>
                    <a:pt x="0" y="4299805"/>
                    <a:pt x="0" y="2773068"/>
                  </a:cubicBezTo>
                  <a:cubicBezTo>
                    <a:pt x="0" y="1246331"/>
                    <a:pt x="1239594" y="6839"/>
                    <a:pt x="2773300" y="0"/>
                  </a:cubicBezTo>
                  <a:close/>
                </a:path>
              </a:pathLst>
            </a:custGeom>
            <a:solidFill>
              <a:srgbClr val="F8B195">
                <a:alpha val="77255"/>
              </a:srgbClr>
            </a:solidFill>
          </p:spPr>
        </p:sp>
      </p:grpSp>
      <p:sp>
        <p:nvSpPr>
          <p:cNvPr id="10" name="TextBox 10"/>
          <p:cNvSpPr txBox="1"/>
          <p:nvPr/>
        </p:nvSpPr>
        <p:spPr>
          <a:xfrm>
            <a:off x="714348" y="4180345"/>
            <a:ext cx="5731518" cy="2154436"/>
          </a:xfrm>
          <a:prstGeom prst="rect">
            <a:avLst/>
          </a:prstGeom>
        </p:spPr>
        <p:txBody>
          <a:bodyPr lIns="0" tIns="0" rIns="0" bIns="0" rtlCol="0" anchor="t">
            <a:spAutoFit/>
          </a:bodyPr>
          <a:lstStyle/>
          <a:p>
            <a:pPr algn="ctr">
              <a:lnSpc>
                <a:spcPts val="5599"/>
              </a:lnSpc>
            </a:pPr>
            <a:endParaRPr dirty="0"/>
          </a:p>
          <a:p>
            <a:pPr algn="ctr">
              <a:lnSpc>
                <a:spcPts val="5599"/>
              </a:lnSpc>
            </a:pPr>
            <a:r>
              <a:rPr lang="en-US" sz="3999" dirty="0" err="1">
                <a:latin typeface="Roboto Condensed Bold"/>
              </a:rPr>
              <a:t>Xác</a:t>
            </a:r>
            <a:r>
              <a:rPr lang="en-US" sz="3999" dirty="0">
                <a:latin typeface="Roboto Condensed Bold"/>
              </a:rPr>
              <a:t> </a:t>
            </a:r>
            <a:r>
              <a:rPr lang="en-US" sz="3999" dirty="0" err="1">
                <a:latin typeface="Roboto Condensed Bold"/>
              </a:rPr>
              <a:t>định</a:t>
            </a:r>
            <a:r>
              <a:rPr lang="en-US" sz="3999" dirty="0">
                <a:latin typeface="Roboto Condensed Bold"/>
              </a:rPr>
              <a:t> </a:t>
            </a:r>
          </a:p>
          <a:p>
            <a:pPr algn="ctr">
              <a:lnSpc>
                <a:spcPts val="5599"/>
              </a:lnSpc>
            </a:pPr>
            <a:r>
              <a:rPr lang="en-US" sz="3999" dirty="0" err="1">
                <a:latin typeface="Roboto Condensed Bold"/>
              </a:rPr>
              <a:t>thông</a:t>
            </a:r>
            <a:r>
              <a:rPr lang="en-US" sz="3999" dirty="0">
                <a:latin typeface="Roboto Condensed Bold"/>
              </a:rPr>
              <a:t> tin </a:t>
            </a:r>
            <a:r>
              <a:rPr lang="en-US" sz="3999" dirty="0" err="1">
                <a:latin typeface="Roboto Condensed Bold"/>
              </a:rPr>
              <a:t>chính</a:t>
            </a:r>
            <a:r>
              <a:rPr lang="en-US" sz="3999" dirty="0">
                <a:latin typeface="Roboto Condensed Bold"/>
              </a:rPr>
              <a:t> </a:t>
            </a:r>
          </a:p>
        </p:txBody>
      </p:sp>
      <p:grpSp>
        <p:nvGrpSpPr>
          <p:cNvPr id="11" name="Group 11"/>
          <p:cNvGrpSpPr/>
          <p:nvPr/>
        </p:nvGrpSpPr>
        <p:grpSpPr>
          <a:xfrm>
            <a:off x="12354117" y="2940412"/>
            <a:ext cx="5363449" cy="5410224"/>
            <a:chOff x="0" y="0"/>
            <a:chExt cx="5508675" cy="5556717"/>
          </a:xfrm>
        </p:grpSpPr>
        <p:sp>
          <p:nvSpPr>
            <p:cNvPr id="12" name="Freeform 12"/>
            <p:cNvSpPr/>
            <p:nvPr/>
          </p:nvSpPr>
          <p:spPr>
            <a:xfrm>
              <a:off x="0" y="0"/>
              <a:ext cx="5508652" cy="5556665"/>
            </a:xfrm>
            <a:custGeom>
              <a:avLst/>
              <a:gdLst/>
              <a:ahLst/>
              <a:cxnLst/>
              <a:rect l="l" t="t" r="r" b="b"/>
              <a:pathLst>
                <a:path w="5508652" h="5556665">
                  <a:moveTo>
                    <a:pt x="2754326" y="0"/>
                  </a:moveTo>
                  <a:cubicBezTo>
                    <a:pt x="4277483" y="6823"/>
                    <a:pt x="5508652" y="1248822"/>
                    <a:pt x="5508652" y="2778407"/>
                  </a:cubicBezTo>
                  <a:cubicBezTo>
                    <a:pt x="5508652" y="4307992"/>
                    <a:pt x="4277483" y="5549843"/>
                    <a:pt x="2754326" y="5556665"/>
                  </a:cubicBezTo>
                  <a:cubicBezTo>
                    <a:pt x="1231168" y="5549843"/>
                    <a:pt x="0" y="4307992"/>
                    <a:pt x="0" y="2778407"/>
                  </a:cubicBezTo>
                  <a:cubicBezTo>
                    <a:pt x="0" y="1248822"/>
                    <a:pt x="1231168" y="6823"/>
                    <a:pt x="2754326" y="0"/>
                  </a:cubicBezTo>
                  <a:close/>
                </a:path>
              </a:pathLst>
            </a:custGeom>
            <a:solidFill>
              <a:srgbClr val="F8B195">
                <a:alpha val="77255"/>
              </a:srgbClr>
            </a:solidFill>
          </p:spPr>
        </p:sp>
      </p:grpSp>
      <p:sp>
        <p:nvSpPr>
          <p:cNvPr id="13" name="TextBox 13"/>
          <p:cNvSpPr txBox="1"/>
          <p:nvPr/>
        </p:nvSpPr>
        <p:spPr>
          <a:xfrm>
            <a:off x="12741093" y="3955948"/>
            <a:ext cx="4645610" cy="3590727"/>
          </a:xfrm>
          <a:prstGeom prst="rect">
            <a:avLst/>
          </a:prstGeom>
        </p:spPr>
        <p:txBody>
          <a:bodyPr lIns="0" tIns="0" rIns="0" bIns="0" rtlCol="0" anchor="t">
            <a:spAutoFit/>
          </a:bodyPr>
          <a:lstStyle/>
          <a:p>
            <a:pPr algn="ctr">
              <a:lnSpc>
                <a:spcPts val="5599"/>
              </a:lnSpc>
            </a:pPr>
            <a:endParaRPr dirty="0"/>
          </a:p>
          <a:p>
            <a:pPr algn="ctr">
              <a:lnSpc>
                <a:spcPts val="5599"/>
              </a:lnSpc>
            </a:pPr>
            <a:r>
              <a:rPr lang="en-US" sz="3999" dirty="0" err="1">
                <a:latin typeface="Roboto Condensed Bold"/>
              </a:rPr>
              <a:t>Kết</a:t>
            </a:r>
            <a:r>
              <a:rPr lang="en-US" sz="3999" dirty="0">
                <a:latin typeface="Roboto Condensed Bold"/>
              </a:rPr>
              <a:t> </a:t>
            </a:r>
            <a:r>
              <a:rPr lang="en-US" sz="3999" dirty="0" err="1">
                <a:latin typeface="Roboto Condensed Bold"/>
              </a:rPr>
              <a:t>nối</a:t>
            </a:r>
            <a:r>
              <a:rPr lang="en-US" sz="3999" dirty="0">
                <a:latin typeface="Roboto Condensed Bold"/>
              </a:rPr>
              <a:t> </a:t>
            </a:r>
            <a:r>
              <a:rPr lang="en-US" sz="3999" dirty="0" err="1">
                <a:latin typeface="Roboto Condensed Bold"/>
              </a:rPr>
              <a:t>các</a:t>
            </a:r>
            <a:r>
              <a:rPr lang="en-US" sz="3999" dirty="0">
                <a:latin typeface="Roboto Condensed Bold"/>
              </a:rPr>
              <a:t> </a:t>
            </a:r>
            <a:r>
              <a:rPr lang="en-US" sz="3999" dirty="0" err="1">
                <a:latin typeface="Roboto Condensed Bold"/>
              </a:rPr>
              <a:t>thông</a:t>
            </a:r>
            <a:r>
              <a:rPr lang="en-US" sz="3999" dirty="0">
                <a:latin typeface="Roboto Condensed Bold"/>
              </a:rPr>
              <a:t> tin </a:t>
            </a:r>
            <a:r>
              <a:rPr lang="en-US" sz="3999" dirty="0" err="1">
                <a:latin typeface="Roboto Condensed Bold"/>
              </a:rPr>
              <a:t>cụ</a:t>
            </a:r>
            <a:r>
              <a:rPr lang="en-US" sz="3999" dirty="0">
                <a:latin typeface="Roboto Condensed Bold"/>
              </a:rPr>
              <a:t> </a:t>
            </a:r>
            <a:r>
              <a:rPr lang="en-US" sz="3999" dirty="0" err="1">
                <a:latin typeface="Roboto Condensed Bold"/>
              </a:rPr>
              <a:t>thể</a:t>
            </a:r>
            <a:r>
              <a:rPr lang="en-US" sz="3999" dirty="0">
                <a:latin typeface="Roboto Condensed Bold"/>
              </a:rPr>
              <a:t> </a:t>
            </a:r>
            <a:r>
              <a:rPr lang="en-US" sz="3999" dirty="0" err="1">
                <a:latin typeface="Roboto Condensed Bold"/>
              </a:rPr>
              <a:t>và</a:t>
            </a:r>
            <a:r>
              <a:rPr lang="en-US" sz="3999" dirty="0">
                <a:latin typeface="Roboto Condensed Bold"/>
              </a:rPr>
              <a:t> </a:t>
            </a:r>
            <a:r>
              <a:rPr lang="en-US" sz="3999" dirty="0" err="1">
                <a:latin typeface="Roboto Condensed Bold"/>
              </a:rPr>
              <a:t>viết</a:t>
            </a:r>
            <a:r>
              <a:rPr lang="en-US" sz="3999" dirty="0">
                <a:latin typeface="Roboto Condensed Bold"/>
              </a:rPr>
              <a:t> </a:t>
            </a:r>
            <a:r>
              <a:rPr lang="en-US" sz="3999" dirty="0" err="1">
                <a:latin typeface="Roboto Condensed Bold"/>
              </a:rPr>
              <a:t>thành</a:t>
            </a:r>
            <a:r>
              <a:rPr lang="en-US" sz="3999" dirty="0">
                <a:latin typeface="Roboto Condensed Bold"/>
              </a:rPr>
              <a:t> </a:t>
            </a:r>
            <a:r>
              <a:rPr lang="en-US" sz="3999" dirty="0" err="1">
                <a:latin typeface="Roboto Condensed Bold"/>
              </a:rPr>
              <a:t>bảng</a:t>
            </a:r>
            <a:r>
              <a:rPr lang="en-US" sz="3999" dirty="0">
                <a:latin typeface="Roboto Condensed Bold"/>
              </a:rPr>
              <a:t> </a:t>
            </a:r>
            <a:r>
              <a:rPr lang="en-US" sz="3999" dirty="0" err="1">
                <a:latin typeface="Roboto Condensed Bold"/>
              </a:rPr>
              <a:t>tóm</a:t>
            </a:r>
            <a:r>
              <a:rPr lang="en-US" sz="3999" dirty="0">
                <a:latin typeface="Roboto Condensed Bold"/>
              </a:rPr>
              <a:t> </a:t>
            </a:r>
            <a:r>
              <a:rPr lang="en-US" sz="3999" dirty="0" err="1">
                <a:latin typeface="Roboto Condensed Bold"/>
              </a:rPr>
              <a:t>tắt</a:t>
            </a:r>
            <a:r>
              <a:rPr lang="en-US" sz="3999" dirty="0">
                <a:latin typeface="Roboto Condensed Bold"/>
              </a:rPr>
              <a:t> </a:t>
            </a:r>
          </a:p>
          <a:p>
            <a:pPr algn="ctr">
              <a:lnSpc>
                <a:spcPts val="5599"/>
              </a:lnSpc>
            </a:pPr>
            <a:r>
              <a:rPr lang="en-US" sz="3999" dirty="0" err="1">
                <a:latin typeface="Roboto Condensed Bold"/>
              </a:rPr>
              <a:t>hoặc</a:t>
            </a:r>
            <a:r>
              <a:rPr lang="en-US" sz="3999" dirty="0">
                <a:latin typeface="Roboto Condensed Bold"/>
              </a:rPr>
              <a:t> </a:t>
            </a:r>
            <a:r>
              <a:rPr lang="en-US" sz="3999" dirty="0" err="1">
                <a:latin typeface="Roboto Condensed Bold"/>
              </a:rPr>
              <a:t>sơ</a:t>
            </a:r>
            <a:r>
              <a:rPr lang="en-US" sz="3999" dirty="0">
                <a:latin typeface="Roboto Condensed Bold"/>
              </a:rPr>
              <a:t> </a:t>
            </a:r>
            <a:r>
              <a:rPr lang="en-US" sz="3999" dirty="0" err="1">
                <a:latin typeface="Roboto Condensed Bold"/>
              </a:rPr>
              <a:t>đồ</a:t>
            </a:r>
            <a:r>
              <a:rPr lang="en-US" sz="3999" dirty="0">
                <a:latin typeface="Roboto Condensed Bold"/>
              </a:rPr>
              <a:t>.</a:t>
            </a:r>
          </a:p>
        </p:txBody>
      </p:sp>
      <p:grpSp>
        <p:nvGrpSpPr>
          <p:cNvPr id="14" name="Group 14"/>
          <p:cNvGrpSpPr/>
          <p:nvPr/>
        </p:nvGrpSpPr>
        <p:grpSpPr>
          <a:xfrm>
            <a:off x="6579216" y="2899205"/>
            <a:ext cx="5451657" cy="5451430"/>
            <a:chOff x="0" y="0"/>
            <a:chExt cx="5551691" cy="5551460"/>
          </a:xfrm>
        </p:grpSpPr>
        <p:sp>
          <p:nvSpPr>
            <p:cNvPr id="15" name="Freeform 15"/>
            <p:cNvSpPr/>
            <p:nvPr/>
          </p:nvSpPr>
          <p:spPr>
            <a:xfrm>
              <a:off x="0" y="0"/>
              <a:ext cx="5551632" cy="5551428"/>
            </a:xfrm>
            <a:custGeom>
              <a:avLst/>
              <a:gdLst/>
              <a:ahLst/>
              <a:cxnLst/>
              <a:rect l="l" t="t" r="r" b="b"/>
              <a:pathLst>
                <a:path w="5551632" h="5551428">
                  <a:moveTo>
                    <a:pt x="2775889" y="0"/>
                  </a:moveTo>
                  <a:cubicBezTo>
                    <a:pt x="4310840" y="6777"/>
                    <a:pt x="5551632" y="1247604"/>
                    <a:pt x="5551632" y="2775786"/>
                  </a:cubicBezTo>
                  <a:cubicBezTo>
                    <a:pt x="5551632" y="4303968"/>
                    <a:pt x="4310840" y="5544651"/>
                    <a:pt x="2775889" y="5551428"/>
                  </a:cubicBezTo>
                  <a:cubicBezTo>
                    <a:pt x="1240793" y="5544651"/>
                    <a:pt x="0" y="4303824"/>
                    <a:pt x="0" y="2775786"/>
                  </a:cubicBezTo>
                  <a:cubicBezTo>
                    <a:pt x="0" y="1247749"/>
                    <a:pt x="1240793" y="6777"/>
                    <a:pt x="2775889" y="0"/>
                  </a:cubicBezTo>
                  <a:close/>
                </a:path>
              </a:pathLst>
            </a:custGeom>
            <a:solidFill>
              <a:srgbClr val="F8B195">
                <a:alpha val="77255"/>
              </a:srgbClr>
            </a:solidFill>
          </p:spPr>
        </p:sp>
      </p:grpSp>
      <p:sp>
        <p:nvSpPr>
          <p:cNvPr id="16" name="TextBox 16"/>
          <p:cNvSpPr txBox="1"/>
          <p:nvPr/>
        </p:nvSpPr>
        <p:spPr>
          <a:xfrm>
            <a:off x="6841926" y="4660798"/>
            <a:ext cx="4926237" cy="2154436"/>
          </a:xfrm>
          <a:prstGeom prst="rect">
            <a:avLst/>
          </a:prstGeom>
        </p:spPr>
        <p:txBody>
          <a:bodyPr lIns="0" tIns="0" rIns="0" bIns="0" rtlCol="0" anchor="t">
            <a:spAutoFit/>
          </a:bodyPr>
          <a:lstStyle/>
          <a:p>
            <a:pPr algn="ctr">
              <a:lnSpc>
                <a:spcPts val="5599"/>
              </a:lnSpc>
            </a:pPr>
            <a:r>
              <a:rPr lang="en-US" sz="3999">
                <a:latin typeface="Roboto Condensed Bold"/>
              </a:rPr>
              <a:t>Xác định thông tin mỗi đoạn/phần và giữ nguyên mốc thời gian </a:t>
            </a:r>
          </a:p>
        </p:txBody>
      </p:sp>
      <p:sp>
        <p:nvSpPr>
          <p:cNvPr id="17" name="TextBox 17"/>
          <p:cNvSpPr txBox="1"/>
          <p:nvPr/>
        </p:nvSpPr>
        <p:spPr>
          <a:xfrm>
            <a:off x="546722" y="3544879"/>
            <a:ext cx="5731518" cy="764540"/>
          </a:xfrm>
          <a:prstGeom prst="rect">
            <a:avLst/>
          </a:prstGeom>
        </p:spPr>
        <p:txBody>
          <a:bodyPr lIns="0" tIns="0" rIns="0" bIns="0" rtlCol="0" anchor="t">
            <a:spAutoFit/>
          </a:bodyPr>
          <a:lstStyle/>
          <a:p>
            <a:pPr algn="ctr">
              <a:lnSpc>
                <a:spcPts val="6159"/>
              </a:lnSpc>
            </a:pPr>
            <a:r>
              <a:rPr lang="en-US" sz="4399">
                <a:solidFill>
                  <a:srgbClr val="E8451D"/>
                </a:solidFill>
                <a:latin typeface="Roboto Condensed Bold"/>
              </a:rPr>
              <a:t>1</a:t>
            </a:r>
          </a:p>
        </p:txBody>
      </p:sp>
      <p:sp>
        <p:nvSpPr>
          <p:cNvPr id="18" name="TextBox 18"/>
          <p:cNvSpPr txBox="1"/>
          <p:nvPr/>
        </p:nvSpPr>
        <p:spPr>
          <a:xfrm>
            <a:off x="6439286" y="3544879"/>
            <a:ext cx="5731518" cy="764540"/>
          </a:xfrm>
          <a:prstGeom prst="rect">
            <a:avLst/>
          </a:prstGeom>
        </p:spPr>
        <p:txBody>
          <a:bodyPr lIns="0" tIns="0" rIns="0" bIns="0" rtlCol="0" anchor="t">
            <a:spAutoFit/>
          </a:bodyPr>
          <a:lstStyle/>
          <a:p>
            <a:pPr algn="ctr">
              <a:lnSpc>
                <a:spcPts val="6159"/>
              </a:lnSpc>
            </a:pPr>
            <a:r>
              <a:rPr lang="en-US" sz="4399">
                <a:solidFill>
                  <a:srgbClr val="E8451D"/>
                </a:solidFill>
                <a:latin typeface="Roboto Condensed Bold"/>
              </a:rPr>
              <a:t>2</a:t>
            </a:r>
          </a:p>
        </p:txBody>
      </p:sp>
      <p:sp>
        <p:nvSpPr>
          <p:cNvPr id="19" name="TextBox 19"/>
          <p:cNvSpPr txBox="1"/>
          <p:nvPr/>
        </p:nvSpPr>
        <p:spPr>
          <a:xfrm>
            <a:off x="12009759" y="3544879"/>
            <a:ext cx="5731518" cy="764540"/>
          </a:xfrm>
          <a:prstGeom prst="rect">
            <a:avLst/>
          </a:prstGeom>
        </p:spPr>
        <p:txBody>
          <a:bodyPr lIns="0" tIns="0" rIns="0" bIns="0" rtlCol="0" anchor="t">
            <a:spAutoFit/>
          </a:bodyPr>
          <a:lstStyle/>
          <a:p>
            <a:pPr algn="ctr">
              <a:lnSpc>
                <a:spcPts val="6159"/>
              </a:lnSpc>
            </a:pPr>
            <a:r>
              <a:rPr lang="en-US" sz="4399">
                <a:solidFill>
                  <a:srgbClr val="E8451D"/>
                </a:solidFill>
                <a:latin typeface="Roboto Condensed Bold"/>
              </a:rPr>
              <a:t>3</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3" grpId="0"/>
      <p:bldP spid="16" grpId="0"/>
      <p:bldP spid="17" grpId="0"/>
      <p:bldP spid="18"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grpSp>
        <p:nvGrpSpPr>
          <p:cNvPr id="4" name="Group 4"/>
          <p:cNvGrpSpPr/>
          <p:nvPr/>
        </p:nvGrpSpPr>
        <p:grpSpPr>
          <a:xfrm>
            <a:off x="1905000" y="2465779"/>
            <a:ext cx="14875751" cy="6351404"/>
            <a:chOff x="0" y="0"/>
            <a:chExt cx="26555014" cy="11338025"/>
          </a:xfrm>
        </p:grpSpPr>
        <p:sp>
          <p:nvSpPr>
            <p:cNvPr id="5" name="Freeform 5"/>
            <p:cNvSpPr/>
            <p:nvPr/>
          </p:nvSpPr>
          <p:spPr>
            <a:xfrm>
              <a:off x="0" y="0"/>
              <a:ext cx="26555015" cy="11338024"/>
            </a:xfrm>
            <a:custGeom>
              <a:avLst/>
              <a:gdLst/>
              <a:ahLst/>
              <a:cxnLst/>
              <a:rect l="l" t="t" r="r" b="b"/>
              <a:pathLst>
                <a:path w="26555015" h="11338024">
                  <a:moveTo>
                    <a:pt x="26250215" y="0"/>
                  </a:moveTo>
                  <a:lnTo>
                    <a:pt x="304800" y="0"/>
                  </a:lnTo>
                  <a:cubicBezTo>
                    <a:pt x="135890" y="0"/>
                    <a:pt x="0" y="135890"/>
                    <a:pt x="0" y="304800"/>
                  </a:cubicBezTo>
                  <a:lnTo>
                    <a:pt x="0" y="11033224"/>
                  </a:lnTo>
                  <a:cubicBezTo>
                    <a:pt x="0" y="11202135"/>
                    <a:pt x="135890" y="11338024"/>
                    <a:pt x="304800" y="11338024"/>
                  </a:cubicBezTo>
                  <a:lnTo>
                    <a:pt x="26250215" y="11338024"/>
                  </a:lnTo>
                  <a:cubicBezTo>
                    <a:pt x="26419122" y="11338024"/>
                    <a:pt x="26555015" y="11202135"/>
                    <a:pt x="26555015" y="11033224"/>
                  </a:cubicBezTo>
                  <a:lnTo>
                    <a:pt x="26555015" y="304800"/>
                  </a:lnTo>
                  <a:cubicBezTo>
                    <a:pt x="26555015" y="135890"/>
                    <a:pt x="26419122" y="0"/>
                    <a:pt x="26250215" y="0"/>
                  </a:cubicBezTo>
                  <a:close/>
                </a:path>
              </a:pathLst>
            </a:custGeom>
            <a:solidFill>
              <a:srgbClr val="F1D1C7"/>
            </a:solidFill>
          </p:spPr>
        </p:sp>
      </p:grpSp>
      <p:sp>
        <p:nvSpPr>
          <p:cNvPr id="6" name="TextBox 6"/>
          <p:cNvSpPr txBox="1"/>
          <p:nvPr/>
        </p:nvSpPr>
        <p:spPr>
          <a:xfrm>
            <a:off x="5997153" y="1456129"/>
            <a:ext cx="6656240" cy="1009650"/>
          </a:xfrm>
          <a:prstGeom prst="rect">
            <a:avLst/>
          </a:prstGeom>
        </p:spPr>
        <p:txBody>
          <a:bodyPr lIns="0" tIns="0" rIns="0" bIns="0" rtlCol="0" anchor="t">
            <a:spAutoFit/>
          </a:bodyPr>
          <a:lstStyle/>
          <a:p>
            <a:pPr>
              <a:lnSpc>
                <a:spcPts val="7920"/>
              </a:lnSpc>
            </a:pPr>
            <a:r>
              <a:rPr lang="en-US" sz="6600" dirty="0">
                <a:solidFill>
                  <a:srgbClr val="AF5737"/>
                </a:solidFill>
                <a:latin typeface="#9Slide07 SVNUT Triumph Press" panose="00000500000000000000" pitchFamily="2" charset="0"/>
              </a:rPr>
              <a:t>2. </a:t>
            </a:r>
            <a:r>
              <a:rPr lang="en-US" sz="6600" dirty="0" err="1">
                <a:solidFill>
                  <a:srgbClr val="AF5737"/>
                </a:solidFill>
                <a:latin typeface="#9Slide07 SVNUT Triumph Press" panose="00000500000000000000" pitchFamily="2" charset="0"/>
              </a:rPr>
              <a:t>Viết</a:t>
            </a:r>
            <a:r>
              <a:rPr lang="en-US" sz="6600" dirty="0">
                <a:solidFill>
                  <a:srgbClr val="AF5737"/>
                </a:solidFill>
                <a:latin typeface="#9Slide07 SVNUT Triumph Press" panose="00000500000000000000" pitchFamily="2" charset="0"/>
              </a:rPr>
              <a:t> </a:t>
            </a:r>
            <a:r>
              <a:rPr lang="en-US" sz="6600" dirty="0" err="1">
                <a:solidFill>
                  <a:srgbClr val="AF5737"/>
                </a:solidFill>
                <a:latin typeface="#9Slide07 SVNUT Triumph Press" panose="00000500000000000000" pitchFamily="2" charset="0"/>
              </a:rPr>
              <a:t>biên</a:t>
            </a:r>
            <a:r>
              <a:rPr lang="en-US" sz="6600" dirty="0">
                <a:solidFill>
                  <a:srgbClr val="AF5737"/>
                </a:solidFill>
                <a:latin typeface="#9Slide07 SVNUT Triumph Press" panose="00000500000000000000" pitchFamily="2" charset="0"/>
              </a:rPr>
              <a:t> </a:t>
            </a:r>
            <a:r>
              <a:rPr lang="en-US" sz="6600" dirty="0" err="1">
                <a:solidFill>
                  <a:srgbClr val="AF5737"/>
                </a:solidFill>
                <a:latin typeface="#9Slide07 SVNUT Triumph Press" panose="00000500000000000000" pitchFamily="2" charset="0"/>
              </a:rPr>
              <a:t>bản</a:t>
            </a:r>
            <a:endParaRPr lang="en-US" sz="6600" dirty="0">
              <a:solidFill>
                <a:srgbClr val="AF5737"/>
              </a:solidFill>
              <a:latin typeface="#9Slide07 SVNUT Triumph Press" panose="00000500000000000000" pitchFamily="2" charset="0"/>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097886">
            <a:off x="16234620" y="-1114281"/>
            <a:ext cx="3818991" cy="318389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549130">
            <a:off x="-1577160" y="7170126"/>
            <a:ext cx="6380533" cy="4176349"/>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862963" y="7044708"/>
            <a:ext cx="2281153" cy="3544950"/>
          </a:xfrm>
          <a:prstGeom prst="rect">
            <a:avLst/>
          </a:prstGeom>
        </p:spPr>
      </p:pic>
      <p:sp>
        <p:nvSpPr>
          <p:cNvPr id="10" name="TextBox 10"/>
          <p:cNvSpPr txBox="1"/>
          <p:nvPr/>
        </p:nvSpPr>
        <p:spPr>
          <a:xfrm>
            <a:off x="7494934" y="2771775"/>
            <a:ext cx="4697065" cy="936154"/>
          </a:xfrm>
          <a:prstGeom prst="rect">
            <a:avLst/>
          </a:prstGeom>
        </p:spPr>
        <p:txBody>
          <a:bodyPr wrap="square" lIns="0" tIns="0" rIns="0" bIns="0" rtlCol="0" anchor="t">
            <a:spAutoFit/>
          </a:bodyPr>
          <a:lstStyle/>
          <a:p>
            <a:pPr>
              <a:lnSpc>
                <a:spcPts val="7280"/>
              </a:lnSpc>
            </a:pPr>
            <a:r>
              <a:rPr lang="en-US" sz="5200" dirty="0">
                <a:solidFill>
                  <a:srgbClr val="6E3228"/>
                </a:solidFill>
                <a:latin typeface="Paytone One"/>
              </a:rPr>
              <a:t>LUẬ T CHƠI</a:t>
            </a:r>
          </a:p>
        </p:txBody>
      </p:sp>
      <p:sp>
        <p:nvSpPr>
          <p:cNvPr id="11" name="TextBox 11"/>
          <p:cNvSpPr txBox="1"/>
          <p:nvPr/>
        </p:nvSpPr>
        <p:spPr>
          <a:xfrm>
            <a:off x="2488409" y="3882159"/>
            <a:ext cx="13673728" cy="3729355"/>
          </a:xfrm>
          <a:prstGeom prst="rect">
            <a:avLst/>
          </a:prstGeom>
        </p:spPr>
        <p:txBody>
          <a:bodyPr lIns="0" tIns="0" rIns="0" bIns="0" rtlCol="0" anchor="t">
            <a:spAutoFit/>
          </a:bodyPr>
          <a:lstStyle/>
          <a:p>
            <a:pPr marL="863599" lvl="1" indent="-431800">
              <a:lnSpc>
                <a:spcPts val="5959"/>
              </a:lnSpc>
              <a:buFont typeface="Arial"/>
              <a:buChar char="•"/>
            </a:pPr>
            <a:r>
              <a:rPr lang="en-US" sz="3999">
                <a:solidFill>
                  <a:srgbClr val="000000"/>
                </a:solidFill>
                <a:latin typeface="Roboto Condensed"/>
              </a:rPr>
              <a:t>GV chỉ định một HS nhắc lại phần đầu tiên trong biên bản.</a:t>
            </a:r>
          </a:p>
          <a:p>
            <a:pPr marL="863599" lvl="1" indent="-431800">
              <a:lnSpc>
                <a:spcPts val="5959"/>
              </a:lnSpc>
              <a:buFont typeface="Arial"/>
              <a:buChar char="•"/>
            </a:pPr>
            <a:r>
              <a:rPr lang="en-US" sz="3999">
                <a:solidFill>
                  <a:srgbClr val="000000"/>
                </a:solidFill>
                <a:latin typeface="Roboto Condensed"/>
              </a:rPr>
              <a:t>HS đó trả lời đúng có quyền chỉ định bạn tiếp theo trả lời các phần tiếp theo. Bạn nào trả lời sai sẽ bị phạt và quyền chỉ định thuộc về GV.</a:t>
            </a:r>
          </a:p>
          <a:p>
            <a:pPr marL="863599" lvl="1" indent="-431800" algn="l">
              <a:lnSpc>
                <a:spcPts val="5959"/>
              </a:lnSpc>
              <a:buFont typeface="Arial"/>
              <a:buChar char="•"/>
            </a:pPr>
            <a:r>
              <a:rPr lang="en-US" sz="3999">
                <a:solidFill>
                  <a:srgbClr val="000000"/>
                </a:solidFill>
                <a:latin typeface="Roboto Condensed"/>
              </a:rPr>
              <a:t> Cứ thế cho đến khi trả lời hết các phần có trong một biên bản.</a:t>
            </a:r>
          </a:p>
        </p:txBody>
      </p:sp>
    </p:spTree>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grpSp>
        <p:nvGrpSpPr>
          <p:cNvPr id="2" name="Group 2"/>
          <p:cNvGrpSpPr/>
          <p:nvPr/>
        </p:nvGrpSpPr>
        <p:grpSpPr>
          <a:xfrm>
            <a:off x="1000125"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85775" y="-722420"/>
            <a:ext cx="1514475" cy="2627638"/>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810109" y="6641098"/>
            <a:ext cx="5730130" cy="4777205"/>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93729" y="8601075"/>
            <a:ext cx="4044858" cy="2419560"/>
          </a:xfrm>
          <a:prstGeom prst="rect">
            <a:avLst/>
          </a:prstGeom>
        </p:spPr>
      </p:pic>
      <p:grpSp>
        <p:nvGrpSpPr>
          <p:cNvPr id="7" name="Group 7"/>
          <p:cNvGrpSpPr/>
          <p:nvPr/>
        </p:nvGrpSpPr>
        <p:grpSpPr>
          <a:xfrm>
            <a:off x="2057400" y="2781300"/>
            <a:ext cx="14575184" cy="1707108"/>
            <a:chOff x="0" y="0"/>
            <a:chExt cx="41597606" cy="4872089"/>
          </a:xfrm>
        </p:grpSpPr>
        <p:sp>
          <p:nvSpPr>
            <p:cNvPr id="8" name="Freeform 8"/>
            <p:cNvSpPr/>
            <p:nvPr/>
          </p:nvSpPr>
          <p:spPr>
            <a:xfrm>
              <a:off x="0" y="0"/>
              <a:ext cx="41597607" cy="4872089"/>
            </a:xfrm>
            <a:custGeom>
              <a:avLst/>
              <a:gdLst/>
              <a:ahLst/>
              <a:cxnLst/>
              <a:rect l="l" t="t" r="r" b="b"/>
              <a:pathLst>
                <a:path w="41597607" h="4872089">
                  <a:moveTo>
                    <a:pt x="41292807" y="0"/>
                  </a:moveTo>
                  <a:lnTo>
                    <a:pt x="304800" y="0"/>
                  </a:lnTo>
                  <a:cubicBezTo>
                    <a:pt x="135890" y="0"/>
                    <a:pt x="0" y="135890"/>
                    <a:pt x="0" y="304800"/>
                  </a:cubicBezTo>
                  <a:lnTo>
                    <a:pt x="0" y="4567289"/>
                  </a:lnTo>
                  <a:cubicBezTo>
                    <a:pt x="0" y="4736199"/>
                    <a:pt x="135890" y="4872089"/>
                    <a:pt x="304800" y="4872089"/>
                  </a:cubicBezTo>
                  <a:lnTo>
                    <a:pt x="41292807" y="4872089"/>
                  </a:lnTo>
                  <a:cubicBezTo>
                    <a:pt x="41461717" y="4872089"/>
                    <a:pt x="41597607" y="4736199"/>
                    <a:pt x="41597607" y="4567289"/>
                  </a:cubicBezTo>
                  <a:lnTo>
                    <a:pt x="41597607" y="304800"/>
                  </a:lnTo>
                  <a:cubicBezTo>
                    <a:pt x="41597607" y="135890"/>
                    <a:pt x="41461717" y="0"/>
                    <a:pt x="41292807" y="0"/>
                  </a:cubicBezTo>
                  <a:close/>
                </a:path>
              </a:pathLst>
            </a:custGeom>
            <a:solidFill>
              <a:srgbClr val="F1D1C7"/>
            </a:solidFill>
          </p:spPr>
        </p:sp>
      </p:grpSp>
      <p:sp>
        <p:nvSpPr>
          <p:cNvPr id="9" name="TextBox 9"/>
          <p:cNvSpPr txBox="1"/>
          <p:nvPr/>
        </p:nvSpPr>
        <p:spPr>
          <a:xfrm>
            <a:off x="3051129" y="3164651"/>
            <a:ext cx="16230600" cy="847090"/>
          </a:xfrm>
          <a:prstGeom prst="rect">
            <a:avLst/>
          </a:prstGeom>
        </p:spPr>
        <p:txBody>
          <a:bodyPr lIns="0" tIns="0" rIns="0" bIns="0" rtlCol="0" anchor="t">
            <a:spAutoFit/>
          </a:bodyPr>
          <a:lstStyle/>
          <a:p>
            <a:pPr>
              <a:lnSpc>
                <a:spcPts val="6859"/>
              </a:lnSpc>
              <a:spcBef>
                <a:spcPct val="0"/>
              </a:spcBef>
            </a:pPr>
            <a:r>
              <a:rPr lang="en-US" sz="4899">
                <a:solidFill>
                  <a:srgbClr val="6E3228"/>
                </a:solidFill>
                <a:latin typeface="Roboto Condensed Bold"/>
              </a:rPr>
              <a:t>2. Thông tin trong văn bản cần đảm bảo yêu cầu gì?</a:t>
            </a:r>
          </a:p>
        </p:txBody>
      </p:sp>
      <p:sp>
        <p:nvSpPr>
          <p:cNvPr id="10" name="TextBox 10"/>
          <p:cNvSpPr txBox="1"/>
          <p:nvPr/>
        </p:nvSpPr>
        <p:spPr>
          <a:xfrm>
            <a:off x="1028700" y="5055172"/>
            <a:ext cx="16230600" cy="920116"/>
          </a:xfrm>
          <a:prstGeom prst="rect">
            <a:avLst/>
          </a:prstGeom>
        </p:spPr>
        <p:txBody>
          <a:bodyPr lIns="0" tIns="0" rIns="0" bIns="0" rtlCol="0" anchor="t">
            <a:spAutoFit/>
          </a:bodyPr>
          <a:lstStyle/>
          <a:p>
            <a:pPr algn="ctr">
              <a:lnSpc>
                <a:spcPts val="7559"/>
              </a:lnSpc>
              <a:spcBef>
                <a:spcPct val="0"/>
              </a:spcBef>
            </a:pPr>
            <a:r>
              <a:rPr lang="en-US" sz="5399" dirty="0" err="1">
                <a:solidFill>
                  <a:srgbClr val="6E3228"/>
                </a:solidFill>
                <a:latin typeface="Roboto Condensed"/>
              </a:rPr>
              <a:t>Chính</a:t>
            </a:r>
            <a:r>
              <a:rPr lang="en-US" sz="5399" dirty="0">
                <a:solidFill>
                  <a:srgbClr val="6E3228"/>
                </a:solidFill>
                <a:latin typeface="Roboto Condensed"/>
              </a:rPr>
              <a:t> </a:t>
            </a:r>
            <a:r>
              <a:rPr lang="en-US" sz="5399" dirty="0" err="1">
                <a:solidFill>
                  <a:srgbClr val="6E3228"/>
                </a:solidFill>
                <a:latin typeface="Roboto Condensed"/>
              </a:rPr>
              <a:t>xác</a:t>
            </a:r>
            <a:r>
              <a:rPr lang="en-US" sz="5399" dirty="0">
                <a:solidFill>
                  <a:srgbClr val="6E3228"/>
                </a:solidFill>
                <a:latin typeface="Roboto Condensed"/>
              </a:rPr>
              <a:t>, </a:t>
            </a:r>
            <a:r>
              <a:rPr lang="en-US" sz="5399" dirty="0" err="1">
                <a:solidFill>
                  <a:srgbClr val="6E3228"/>
                </a:solidFill>
                <a:latin typeface="Roboto Condensed"/>
              </a:rPr>
              <a:t>khách</a:t>
            </a:r>
            <a:r>
              <a:rPr lang="en-US" sz="5399" dirty="0">
                <a:solidFill>
                  <a:srgbClr val="6E3228"/>
                </a:solidFill>
                <a:latin typeface="Roboto Condensed"/>
              </a:rPr>
              <a:t> </a:t>
            </a:r>
            <a:r>
              <a:rPr lang="en-US" sz="5399" dirty="0" err="1">
                <a:solidFill>
                  <a:srgbClr val="6E3228"/>
                </a:solidFill>
                <a:latin typeface="Roboto Condensed"/>
              </a:rPr>
              <a:t>quan</a:t>
            </a:r>
            <a:r>
              <a:rPr lang="en-US" sz="5399" dirty="0">
                <a:solidFill>
                  <a:srgbClr val="6E3228"/>
                </a:solidFill>
                <a:latin typeface="Roboto Condensed"/>
              </a:rPr>
              <a:t>.</a:t>
            </a:r>
          </a:p>
        </p:txBody>
      </p:sp>
      <p:pic>
        <p:nvPicPr>
          <p:cNvPr id="12" name="10 seconds countdown (Đồng hồ đếm ngược 10 giây)">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0"/>
          <a:stretch>
            <a:fillRect/>
          </a:stretch>
        </p:blipFill>
        <p:spPr>
          <a:xfrm>
            <a:off x="15663389" y="8877300"/>
            <a:ext cx="2514489" cy="141440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12"/>
                                        </p:tgtEl>
                                      </p:cBhvr>
                                    </p:cmd>
                                  </p:childTnLst>
                                </p:cTn>
                              </p:par>
                            </p:childTnLst>
                          </p:cTn>
                        </p:par>
                      </p:childTnLst>
                    </p:cTn>
                  </p:par>
                </p:childTnLst>
              </p:cTn>
              <p:nextCondLst>
                <p:cond evt="onClick" delay="0">
                  <p:tgtEl>
                    <p:spTgt spid="12"/>
                  </p:tgtEl>
                </p:cond>
              </p:nextCondLst>
            </p:seq>
            <p:video>
              <p:cMediaNode vol="80000">
                <p:cTn id="27" fill="hold" display="0">
                  <p:stCondLst>
                    <p:cond delay="indefinite"/>
                  </p:stCondLst>
                </p:cTn>
                <p:tgtEl>
                  <p:spTgt spid="12"/>
                </p:tgtEl>
              </p:cMediaNode>
            </p:video>
          </p:childTnLst>
        </p:cTn>
      </p:par>
    </p:tnLst>
    <p:bldLst>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549130">
            <a:off x="-2161566" y="7691766"/>
            <a:ext cx="6380533" cy="4176349"/>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97886">
            <a:off x="15457865" y="9266016"/>
            <a:ext cx="5162115" cy="430365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73241">
            <a:off x="-730608" y="8385249"/>
            <a:ext cx="2388969" cy="2350148"/>
          </a:xfrm>
          <a:prstGeom prst="rect">
            <a:avLst/>
          </a:prstGeom>
        </p:spPr>
      </p:pic>
      <p:sp>
        <p:nvSpPr>
          <p:cNvPr id="5" name="TextBox 5"/>
          <p:cNvSpPr txBox="1"/>
          <p:nvPr/>
        </p:nvSpPr>
        <p:spPr>
          <a:xfrm>
            <a:off x="6236393" y="1055532"/>
            <a:ext cx="14188709" cy="1406528"/>
          </a:xfrm>
          <a:prstGeom prst="rect">
            <a:avLst/>
          </a:prstGeom>
        </p:spPr>
        <p:txBody>
          <a:bodyPr lIns="0" tIns="0" rIns="0" bIns="0" rtlCol="0" anchor="t">
            <a:spAutoFit/>
          </a:bodyPr>
          <a:lstStyle/>
          <a:p>
            <a:pPr>
              <a:lnSpc>
                <a:spcPts val="11199"/>
              </a:lnSpc>
            </a:pPr>
            <a:r>
              <a:rPr lang="en-US" sz="7999" dirty="0" err="1">
                <a:solidFill>
                  <a:srgbClr val="6E3228"/>
                </a:solidFill>
                <a:latin typeface="#9Slide05 VL Fadilla"/>
              </a:rPr>
              <a:t>Biên</a:t>
            </a:r>
            <a:r>
              <a:rPr lang="en-US" sz="7999" dirty="0">
                <a:solidFill>
                  <a:srgbClr val="6E3228"/>
                </a:solidFill>
                <a:latin typeface="#9Slide05 VL Fadilla"/>
              </a:rPr>
              <a:t> </a:t>
            </a:r>
            <a:r>
              <a:rPr lang="en-US" sz="7999" dirty="0" err="1">
                <a:solidFill>
                  <a:srgbClr val="6E3228"/>
                </a:solidFill>
                <a:latin typeface="#9Slide05 VL Fadilla"/>
              </a:rPr>
              <a:t>bản</a:t>
            </a:r>
            <a:r>
              <a:rPr lang="en-US" sz="7999" dirty="0">
                <a:solidFill>
                  <a:srgbClr val="6E3228"/>
                </a:solidFill>
                <a:latin typeface="#9Slide05 VL Fadilla"/>
              </a:rPr>
              <a:t> </a:t>
            </a:r>
            <a:r>
              <a:rPr lang="en-US" sz="7999" dirty="0" err="1">
                <a:solidFill>
                  <a:srgbClr val="6E3228"/>
                </a:solidFill>
                <a:latin typeface="#9Slide05 VL Fadilla"/>
              </a:rPr>
              <a:t>cần</a:t>
            </a:r>
            <a:r>
              <a:rPr lang="en-US" sz="7999" dirty="0">
                <a:solidFill>
                  <a:srgbClr val="6E3228"/>
                </a:solidFill>
                <a:latin typeface="#9Slide05 VL Fadilla"/>
              </a:rPr>
              <a:t> </a:t>
            </a:r>
            <a:r>
              <a:rPr lang="en-US" sz="7999" dirty="0" err="1">
                <a:solidFill>
                  <a:srgbClr val="6E3228"/>
                </a:solidFill>
                <a:latin typeface="#9Slide05 VL Fadilla"/>
              </a:rPr>
              <a:t>có</a:t>
            </a:r>
            <a:r>
              <a:rPr lang="en-US" sz="7999" dirty="0">
                <a:solidFill>
                  <a:srgbClr val="6E3228"/>
                </a:solidFill>
                <a:latin typeface="#9Slide05 VL Fadilla"/>
              </a:rPr>
              <a:t>:</a:t>
            </a:r>
          </a:p>
        </p:txBody>
      </p:sp>
      <p:sp>
        <p:nvSpPr>
          <p:cNvPr id="6" name="TextBox 6"/>
          <p:cNvSpPr txBox="1"/>
          <p:nvPr/>
        </p:nvSpPr>
        <p:spPr>
          <a:xfrm>
            <a:off x="2401986" y="2770792"/>
            <a:ext cx="14857314" cy="5404485"/>
          </a:xfrm>
          <a:prstGeom prst="rect">
            <a:avLst/>
          </a:prstGeom>
        </p:spPr>
        <p:txBody>
          <a:bodyPr lIns="0" tIns="0" rIns="0" bIns="0" rtlCol="0" anchor="t">
            <a:spAutoFit/>
          </a:bodyPr>
          <a:lstStyle/>
          <a:p>
            <a:pPr marL="1101087" lvl="1" indent="-550543">
              <a:lnSpc>
                <a:spcPts val="7139"/>
              </a:lnSpc>
              <a:buFont typeface="Arial"/>
              <a:buChar char="•"/>
            </a:pPr>
            <a:r>
              <a:rPr lang="en-US" sz="5099" dirty="0" err="1">
                <a:solidFill>
                  <a:srgbClr val="A5593C"/>
                </a:solidFill>
                <a:latin typeface="Roboto Condensed"/>
              </a:rPr>
              <a:t>Quốc</a:t>
            </a:r>
            <a:r>
              <a:rPr lang="en-US" sz="5099" dirty="0">
                <a:solidFill>
                  <a:srgbClr val="A5593C"/>
                </a:solidFill>
                <a:latin typeface="Roboto Condensed"/>
              </a:rPr>
              <a:t> </a:t>
            </a:r>
            <a:r>
              <a:rPr lang="en-US" sz="5099" dirty="0" err="1">
                <a:solidFill>
                  <a:srgbClr val="A5593C"/>
                </a:solidFill>
                <a:latin typeface="Roboto Condensed"/>
              </a:rPr>
              <a:t>hiệu</a:t>
            </a:r>
            <a:r>
              <a:rPr lang="en-US" sz="5099" dirty="0">
                <a:solidFill>
                  <a:srgbClr val="A5593C"/>
                </a:solidFill>
                <a:latin typeface="Roboto Condensed"/>
              </a:rPr>
              <a:t> </a:t>
            </a:r>
            <a:r>
              <a:rPr lang="en-US" sz="5099" dirty="0" err="1">
                <a:solidFill>
                  <a:srgbClr val="A5593C"/>
                </a:solidFill>
                <a:latin typeface="Roboto Condensed"/>
              </a:rPr>
              <a:t>và</a:t>
            </a:r>
            <a:r>
              <a:rPr lang="en-US" sz="5099" dirty="0">
                <a:solidFill>
                  <a:srgbClr val="A5593C"/>
                </a:solidFill>
                <a:latin typeface="Roboto Condensed"/>
              </a:rPr>
              <a:t> </a:t>
            </a:r>
            <a:r>
              <a:rPr lang="en-US" sz="5099" dirty="0" err="1">
                <a:solidFill>
                  <a:srgbClr val="A5593C"/>
                </a:solidFill>
                <a:latin typeface="Roboto Condensed"/>
              </a:rPr>
              <a:t>tiêu</a:t>
            </a:r>
            <a:r>
              <a:rPr lang="en-US" sz="5099" dirty="0">
                <a:solidFill>
                  <a:srgbClr val="A5593C"/>
                </a:solidFill>
                <a:latin typeface="Roboto Condensed"/>
              </a:rPr>
              <a:t> </a:t>
            </a:r>
            <a:r>
              <a:rPr lang="en-US" sz="5099" dirty="0" err="1">
                <a:solidFill>
                  <a:srgbClr val="A5593C"/>
                </a:solidFill>
                <a:latin typeface="Roboto Condensed"/>
              </a:rPr>
              <a:t>ngữ</a:t>
            </a:r>
            <a:endParaRPr lang="en-US" sz="5099" dirty="0">
              <a:solidFill>
                <a:srgbClr val="A5593C"/>
              </a:solidFill>
              <a:latin typeface="Roboto Condensed"/>
            </a:endParaRPr>
          </a:p>
          <a:p>
            <a:pPr marL="1101087" lvl="1" indent="-550543">
              <a:lnSpc>
                <a:spcPts val="7139"/>
              </a:lnSpc>
              <a:buFont typeface="Arial"/>
              <a:buChar char="•"/>
            </a:pPr>
            <a:r>
              <a:rPr lang="en-US" sz="5099" dirty="0" err="1">
                <a:solidFill>
                  <a:srgbClr val="A5593C"/>
                </a:solidFill>
                <a:latin typeface="Roboto Condensed"/>
              </a:rPr>
              <a:t>Tên</a:t>
            </a:r>
            <a:r>
              <a:rPr lang="en-US" sz="5099" dirty="0">
                <a:solidFill>
                  <a:srgbClr val="A5593C"/>
                </a:solidFill>
                <a:latin typeface="Roboto Condensed"/>
              </a:rPr>
              <a:t> </a:t>
            </a:r>
            <a:r>
              <a:rPr lang="en-US" sz="5099" dirty="0" err="1">
                <a:solidFill>
                  <a:srgbClr val="A5593C"/>
                </a:solidFill>
                <a:latin typeface="Roboto Condensed"/>
              </a:rPr>
              <a:t>văn</a:t>
            </a:r>
            <a:r>
              <a:rPr lang="en-US" sz="5099" dirty="0">
                <a:solidFill>
                  <a:srgbClr val="A5593C"/>
                </a:solidFill>
                <a:latin typeface="Roboto Condensed"/>
              </a:rPr>
              <a:t> </a:t>
            </a:r>
            <a:r>
              <a:rPr lang="en-US" sz="5099" dirty="0" err="1">
                <a:solidFill>
                  <a:srgbClr val="A5593C"/>
                </a:solidFill>
                <a:latin typeface="Roboto Condensed"/>
              </a:rPr>
              <a:t>bản</a:t>
            </a:r>
            <a:endParaRPr lang="en-US" sz="5099" dirty="0">
              <a:solidFill>
                <a:srgbClr val="A5593C"/>
              </a:solidFill>
              <a:latin typeface="Roboto Condensed"/>
            </a:endParaRPr>
          </a:p>
          <a:p>
            <a:pPr marL="1101087" lvl="1" indent="-550543">
              <a:lnSpc>
                <a:spcPts val="7139"/>
              </a:lnSpc>
              <a:buFont typeface="Arial"/>
              <a:buChar char="•"/>
            </a:pPr>
            <a:r>
              <a:rPr lang="en-US" sz="5099" dirty="0" err="1">
                <a:solidFill>
                  <a:srgbClr val="A5593C"/>
                </a:solidFill>
                <a:latin typeface="Roboto Condensed"/>
              </a:rPr>
              <a:t>Thời</a:t>
            </a:r>
            <a:r>
              <a:rPr lang="en-US" sz="5099" dirty="0">
                <a:solidFill>
                  <a:srgbClr val="A5593C"/>
                </a:solidFill>
                <a:latin typeface="Roboto Condensed"/>
              </a:rPr>
              <a:t> </a:t>
            </a:r>
            <a:r>
              <a:rPr lang="en-US" sz="5099" dirty="0" err="1">
                <a:solidFill>
                  <a:srgbClr val="A5593C"/>
                </a:solidFill>
                <a:latin typeface="Roboto Condensed"/>
              </a:rPr>
              <a:t>gian</a:t>
            </a:r>
            <a:r>
              <a:rPr lang="en-US" sz="5099" dirty="0">
                <a:solidFill>
                  <a:srgbClr val="A5593C"/>
                </a:solidFill>
                <a:latin typeface="Roboto Condensed"/>
              </a:rPr>
              <a:t>, </a:t>
            </a:r>
            <a:r>
              <a:rPr lang="en-US" sz="5099" dirty="0" err="1">
                <a:solidFill>
                  <a:srgbClr val="A5593C"/>
                </a:solidFill>
                <a:latin typeface="Roboto Condensed"/>
              </a:rPr>
              <a:t>địa</a:t>
            </a:r>
            <a:r>
              <a:rPr lang="en-US" sz="5099" dirty="0">
                <a:solidFill>
                  <a:srgbClr val="A5593C"/>
                </a:solidFill>
                <a:latin typeface="Roboto Condensed"/>
              </a:rPr>
              <a:t> </a:t>
            </a:r>
            <a:r>
              <a:rPr lang="en-US" sz="5099" dirty="0" err="1">
                <a:solidFill>
                  <a:srgbClr val="A5593C"/>
                </a:solidFill>
                <a:latin typeface="Roboto Condensed"/>
              </a:rPr>
              <a:t>điểm</a:t>
            </a:r>
            <a:r>
              <a:rPr lang="en-US" sz="5099" dirty="0">
                <a:solidFill>
                  <a:srgbClr val="A5593C"/>
                </a:solidFill>
                <a:latin typeface="Roboto Condensed"/>
              </a:rPr>
              <a:t> </a:t>
            </a:r>
            <a:r>
              <a:rPr lang="en-US" sz="5099" dirty="0" err="1">
                <a:solidFill>
                  <a:srgbClr val="A5593C"/>
                </a:solidFill>
                <a:latin typeface="Roboto Condensed"/>
              </a:rPr>
              <a:t>ghi</a:t>
            </a:r>
            <a:r>
              <a:rPr lang="en-US" sz="5099" dirty="0">
                <a:solidFill>
                  <a:srgbClr val="A5593C"/>
                </a:solidFill>
                <a:latin typeface="Roboto Condensed"/>
              </a:rPr>
              <a:t> </a:t>
            </a:r>
            <a:r>
              <a:rPr lang="en-US" sz="5099" dirty="0" err="1">
                <a:solidFill>
                  <a:srgbClr val="A5593C"/>
                </a:solidFill>
                <a:latin typeface="Roboto Condensed"/>
              </a:rPr>
              <a:t>biên</a:t>
            </a:r>
            <a:r>
              <a:rPr lang="en-US" sz="5099" dirty="0">
                <a:solidFill>
                  <a:srgbClr val="A5593C"/>
                </a:solidFill>
                <a:latin typeface="Roboto Condensed"/>
              </a:rPr>
              <a:t> </a:t>
            </a:r>
            <a:r>
              <a:rPr lang="en-US" sz="5099" dirty="0" err="1">
                <a:solidFill>
                  <a:srgbClr val="A5593C"/>
                </a:solidFill>
                <a:latin typeface="Roboto Condensed"/>
              </a:rPr>
              <a:t>bản</a:t>
            </a:r>
            <a:endParaRPr lang="en-US" sz="5099" dirty="0">
              <a:solidFill>
                <a:srgbClr val="A5593C"/>
              </a:solidFill>
              <a:latin typeface="Roboto Condensed"/>
            </a:endParaRPr>
          </a:p>
          <a:p>
            <a:pPr marL="1101087" lvl="1" indent="-550543">
              <a:lnSpc>
                <a:spcPts val="7139"/>
              </a:lnSpc>
              <a:buFont typeface="Arial"/>
              <a:buChar char="•"/>
            </a:pPr>
            <a:r>
              <a:rPr lang="en-US" sz="5099" dirty="0" err="1">
                <a:solidFill>
                  <a:srgbClr val="A5593C"/>
                </a:solidFill>
                <a:latin typeface="Roboto Condensed"/>
              </a:rPr>
              <a:t>Thành</a:t>
            </a:r>
            <a:r>
              <a:rPr lang="en-US" sz="5099" dirty="0">
                <a:solidFill>
                  <a:srgbClr val="A5593C"/>
                </a:solidFill>
                <a:latin typeface="Roboto Condensed"/>
              </a:rPr>
              <a:t> </a:t>
            </a:r>
            <a:r>
              <a:rPr lang="en-US" sz="5099" dirty="0" err="1">
                <a:solidFill>
                  <a:srgbClr val="A5593C"/>
                </a:solidFill>
                <a:latin typeface="Roboto Condensed"/>
              </a:rPr>
              <a:t>phần</a:t>
            </a:r>
            <a:r>
              <a:rPr lang="en-US" sz="5099" dirty="0">
                <a:solidFill>
                  <a:srgbClr val="A5593C"/>
                </a:solidFill>
                <a:latin typeface="Roboto Condensed"/>
              </a:rPr>
              <a:t> </a:t>
            </a:r>
            <a:r>
              <a:rPr lang="en-US" sz="5099" dirty="0" err="1">
                <a:solidFill>
                  <a:srgbClr val="A5593C"/>
                </a:solidFill>
                <a:latin typeface="Roboto Condensed"/>
              </a:rPr>
              <a:t>tham</a:t>
            </a:r>
            <a:r>
              <a:rPr lang="en-US" sz="5099" dirty="0">
                <a:solidFill>
                  <a:srgbClr val="A5593C"/>
                </a:solidFill>
                <a:latin typeface="Roboto Condensed"/>
              </a:rPr>
              <a:t> </a:t>
            </a:r>
            <a:r>
              <a:rPr lang="en-US" sz="5099" dirty="0" err="1">
                <a:solidFill>
                  <a:srgbClr val="A5593C"/>
                </a:solidFill>
                <a:latin typeface="Roboto Condensed"/>
              </a:rPr>
              <a:t>dự</a:t>
            </a:r>
            <a:r>
              <a:rPr lang="en-US" sz="5099" dirty="0">
                <a:solidFill>
                  <a:srgbClr val="A5593C"/>
                </a:solidFill>
                <a:latin typeface="Roboto Condensed"/>
              </a:rPr>
              <a:t>, </a:t>
            </a:r>
            <a:r>
              <a:rPr lang="en-US" sz="5099" dirty="0" err="1">
                <a:solidFill>
                  <a:srgbClr val="A5593C"/>
                </a:solidFill>
                <a:latin typeface="Roboto Condensed"/>
              </a:rPr>
              <a:t>người</a:t>
            </a:r>
            <a:r>
              <a:rPr lang="en-US" sz="5099" dirty="0">
                <a:solidFill>
                  <a:srgbClr val="A5593C"/>
                </a:solidFill>
                <a:latin typeface="Roboto Condensed"/>
              </a:rPr>
              <a:t> </a:t>
            </a:r>
            <a:r>
              <a:rPr lang="en-US" sz="5099" dirty="0" err="1">
                <a:solidFill>
                  <a:srgbClr val="A5593C"/>
                </a:solidFill>
                <a:latin typeface="Roboto Condensed"/>
              </a:rPr>
              <a:t>chủ</a:t>
            </a:r>
            <a:r>
              <a:rPr lang="en-US" sz="5099" dirty="0">
                <a:solidFill>
                  <a:srgbClr val="A5593C"/>
                </a:solidFill>
                <a:latin typeface="Roboto Condensed"/>
              </a:rPr>
              <a:t> </a:t>
            </a:r>
            <a:r>
              <a:rPr lang="en-US" sz="5099" dirty="0" err="1">
                <a:solidFill>
                  <a:srgbClr val="A5593C"/>
                </a:solidFill>
                <a:latin typeface="Roboto Condensed"/>
              </a:rPr>
              <a:t>trì</a:t>
            </a:r>
            <a:r>
              <a:rPr lang="en-US" sz="5099" dirty="0">
                <a:solidFill>
                  <a:srgbClr val="A5593C"/>
                </a:solidFill>
                <a:latin typeface="Roboto Condensed"/>
              </a:rPr>
              <a:t>, </a:t>
            </a:r>
            <a:r>
              <a:rPr lang="en-US" sz="5099" dirty="0" err="1">
                <a:solidFill>
                  <a:srgbClr val="A5593C"/>
                </a:solidFill>
                <a:latin typeface="Roboto Condensed"/>
              </a:rPr>
              <a:t>người</a:t>
            </a:r>
            <a:r>
              <a:rPr lang="en-US" sz="5099" dirty="0">
                <a:solidFill>
                  <a:srgbClr val="A5593C"/>
                </a:solidFill>
                <a:latin typeface="Roboto Condensed"/>
              </a:rPr>
              <a:t> </a:t>
            </a:r>
            <a:r>
              <a:rPr lang="en-US" sz="5099" dirty="0" err="1">
                <a:solidFill>
                  <a:srgbClr val="A5593C"/>
                </a:solidFill>
                <a:latin typeface="Roboto Condensed"/>
              </a:rPr>
              <a:t>ghi</a:t>
            </a:r>
            <a:r>
              <a:rPr lang="en-US" sz="5099" dirty="0">
                <a:solidFill>
                  <a:srgbClr val="A5593C"/>
                </a:solidFill>
                <a:latin typeface="Roboto Condensed"/>
              </a:rPr>
              <a:t> </a:t>
            </a:r>
            <a:r>
              <a:rPr lang="en-US" sz="5099" dirty="0" err="1">
                <a:solidFill>
                  <a:srgbClr val="A5593C"/>
                </a:solidFill>
                <a:latin typeface="Roboto Condensed"/>
              </a:rPr>
              <a:t>biên</a:t>
            </a:r>
            <a:r>
              <a:rPr lang="en-US" sz="5099" dirty="0">
                <a:solidFill>
                  <a:srgbClr val="A5593C"/>
                </a:solidFill>
                <a:latin typeface="Roboto Condensed"/>
              </a:rPr>
              <a:t> </a:t>
            </a:r>
            <a:r>
              <a:rPr lang="en-US" sz="5099" dirty="0" err="1">
                <a:solidFill>
                  <a:srgbClr val="A5593C"/>
                </a:solidFill>
                <a:latin typeface="Roboto Condensed"/>
              </a:rPr>
              <a:t>bản</a:t>
            </a:r>
            <a:endParaRPr lang="en-US" sz="5099" dirty="0">
              <a:solidFill>
                <a:srgbClr val="A5593C"/>
              </a:solidFill>
              <a:latin typeface="Roboto Condensed"/>
            </a:endParaRPr>
          </a:p>
          <a:p>
            <a:pPr marL="1101087" lvl="1" indent="-550543">
              <a:lnSpc>
                <a:spcPts val="7139"/>
              </a:lnSpc>
              <a:buFont typeface="Arial"/>
              <a:buChar char="•"/>
            </a:pPr>
            <a:r>
              <a:rPr lang="en-US" sz="5099" dirty="0" err="1">
                <a:solidFill>
                  <a:srgbClr val="A5593C"/>
                </a:solidFill>
                <a:latin typeface="Roboto Condensed"/>
              </a:rPr>
              <a:t>Nội</a:t>
            </a:r>
            <a:r>
              <a:rPr lang="en-US" sz="5099" dirty="0">
                <a:solidFill>
                  <a:srgbClr val="A5593C"/>
                </a:solidFill>
                <a:latin typeface="Roboto Condensed"/>
              </a:rPr>
              <a:t> dung </a:t>
            </a:r>
            <a:r>
              <a:rPr lang="en-US" sz="5099" dirty="0" err="1">
                <a:solidFill>
                  <a:srgbClr val="A5593C"/>
                </a:solidFill>
                <a:latin typeface="Roboto Condensed"/>
              </a:rPr>
              <a:t>biên</a:t>
            </a:r>
            <a:r>
              <a:rPr lang="en-US" sz="5099" dirty="0">
                <a:solidFill>
                  <a:srgbClr val="A5593C"/>
                </a:solidFill>
                <a:latin typeface="Roboto Condensed"/>
              </a:rPr>
              <a:t> </a:t>
            </a:r>
            <a:r>
              <a:rPr lang="en-US" sz="5099" dirty="0" err="1">
                <a:solidFill>
                  <a:srgbClr val="A5593C"/>
                </a:solidFill>
                <a:latin typeface="Roboto Condensed"/>
              </a:rPr>
              <a:t>bản</a:t>
            </a:r>
            <a:endParaRPr lang="en-US" sz="5099" dirty="0">
              <a:solidFill>
                <a:srgbClr val="A5593C"/>
              </a:solidFill>
              <a:latin typeface="Roboto Condensed"/>
            </a:endParaRPr>
          </a:p>
          <a:p>
            <a:pPr marL="1101087" lvl="1" indent="-550543">
              <a:lnSpc>
                <a:spcPts val="7139"/>
              </a:lnSpc>
              <a:buFont typeface="Arial"/>
              <a:buChar char="•"/>
            </a:pPr>
            <a:r>
              <a:rPr lang="en-US" sz="5099" dirty="0" err="1">
                <a:solidFill>
                  <a:srgbClr val="A5593C"/>
                </a:solidFill>
                <a:latin typeface="Roboto Condensed"/>
              </a:rPr>
              <a:t>Phần</a:t>
            </a:r>
            <a:r>
              <a:rPr lang="en-US" sz="5099" dirty="0">
                <a:solidFill>
                  <a:srgbClr val="A5593C"/>
                </a:solidFill>
                <a:latin typeface="Roboto Condensed"/>
              </a:rPr>
              <a:t> </a:t>
            </a:r>
            <a:r>
              <a:rPr lang="en-US" sz="5099" dirty="0" err="1">
                <a:solidFill>
                  <a:srgbClr val="A5593C"/>
                </a:solidFill>
                <a:latin typeface="Roboto Condensed"/>
              </a:rPr>
              <a:t>kết</a:t>
            </a:r>
            <a:r>
              <a:rPr lang="en-US" sz="5099" dirty="0">
                <a:solidFill>
                  <a:srgbClr val="A5593C"/>
                </a:solidFill>
                <a:latin typeface="Roboto Condensed"/>
              </a:rPr>
              <a:t> </a:t>
            </a:r>
            <a:r>
              <a:rPr lang="en-US" sz="5099" dirty="0" err="1">
                <a:solidFill>
                  <a:srgbClr val="A5593C"/>
                </a:solidFill>
                <a:latin typeface="Roboto Condensed"/>
              </a:rPr>
              <a:t>thúc</a:t>
            </a:r>
            <a:r>
              <a:rPr lang="en-US" sz="5099" dirty="0">
                <a:solidFill>
                  <a:srgbClr val="A5593C"/>
                </a:solidFill>
                <a:latin typeface="Roboto Condensed"/>
              </a:rPr>
              <a:t> (</a:t>
            </a:r>
            <a:r>
              <a:rPr lang="en-US" sz="5099" dirty="0" err="1">
                <a:solidFill>
                  <a:srgbClr val="A5593C"/>
                </a:solidFill>
                <a:latin typeface="Roboto Condensed"/>
              </a:rPr>
              <a:t>thời</a:t>
            </a:r>
            <a:r>
              <a:rPr lang="en-US" sz="5099" dirty="0">
                <a:solidFill>
                  <a:srgbClr val="A5593C"/>
                </a:solidFill>
                <a:latin typeface="Roboto Condensed"/>
              </a:rPr>
              <a:t> </a:t>
            </a:r>
            <a:r>
              <a:rPr lang="en-US" sz="5099" dirty="0" err="1">
                <a:solidFill>
                  <a:srgbClr val="A5593C"/>
                </a:solidFill>
                <a:latin typeface="Roboto Condensed"/>
              </a:rPr>
              <a:t>gian</a:t>
            </a:r>
            <a:r>
              <a:rPr lang="en-US" sz="5099" dirty="0">
                <a:solidFill>
                  <a:srgbClr val="A5593C"/>
                </a:solidFill>
                <a:latin typeface="Roboto Condensed"/>
              </a:rPr>
              <a:t>, </a:t>
            </a:r>
            <a:r>
              <a:rPr lang="en-US" sz="5099" dirty="0" err="1">
                <a:solidFill>
                  <a:srgbClr val="A5593C"/>
                </a:solidFill>
                <a:latin typeface="Roboto Condensed"/>
              </a:rPr>
              <a:t>chữ</a:t>
            </a:r>
            <a:r>
              <a:rPr lang="en-US" sz="5099" dirty="0">
                <a:solidFill>
                  <a:srgbClr val="A5593C"/>
                </a:solidFill>
                <a:latin typeface="Roboto Condensed"/>
              </a:rPr>
              <a:t> </a:t>
            </a:r>
            <a:r>
              <a:rPr lang="en-US" sz="5099" dirty="0" err="1">
                <a:solidFill>
                  <a:srgbClr val="A5593C"/>
                </a:solidFill>
                <a:latin typeface="Roboto Condensed"/>
              </a:rPr>
              <a:t>kí</a:t>
            </a:r>
            <a:r>
              <a:rPr lang="en-US" sz="5099" dirty="0">
                <a:solidFill>
                  <a:srgbClr val="A5593C"/>
                </a:solidFill>
                <a:latin typeface="Roboto Condensed"/>
              </a:rPr>
              <a:t> </a:t>
            </a:r>
            <a:r>
              <a:rPr lang="en-US" sz="5099" dirty="0" err="1">
                <a:solidFill>
                  <a:srgbClr val="A5593C"/>
                </a:solidFill>
                <a:latin typeface="Roboto Condensed"/>
              </a:rPr>
              <a:t>của</a:t>
            </a:r>
            <a:r>
              <a:rPr lang="en-US" sz="5099" dirty="0">
                <a:solidFill>
                  <a:srgbClr val="A5593C"/>
                </a:solidFill>
                <a:latin typeface="Roboto Condensed"/>
              </a:rPr>
              <a:t> </a:t>
            </a:r>
            <a:r>
              <a:rPr lang="en-US" sz="5099" dirty="0" err="1">
                <a:solidFill>
                  <a:srgbClr val="A5593C"/>
                </a:solidFill>
                <a:latin typeface="Roboto Condensed"/>
              </a:rPr>
              <a:t>thư</a:t>
            </a:r>
            <a:r>
              <a:rPr lang="en-US" sz="5099" dirty="0">
                <a:solidFill>
                  <a:srgbClr val="A5593C"/>
                </a:solidFill>
                <a:latin typeface="Roboto Condensed"/>
              </a:rPr>
              <a:t> </a:t>
            </a:r>
            <a:r>
              <a:rPr lang="en-US" sz="5099" dirty="0" err="1">
                <a:solidFill>
                  <a:srgbClr val="A5593C"/>
                </a:solidFill>
                <a:latin typeface="Roboto Condensed"/>
              </a:rPr>
              <a:t>kí</a:t>
            </a:r>
            <a:r>
              <a:rPr lang="en-US" sz="5099" dirty="0">
                <a:solidFill>
                  <a:srgbClr val="A5593C"/>
                </a:solidFill>
                <a:latin typeface="Roboto Condensed"/>
              </a:rPr>
              <a:t>, </a:t>
            </a:r>
            <a:r>
              <a:rPr lang="en-US" sz="5099" dirty="0" err="1">
                <a:solidFill>
                  <a:srgbClr val="A5593C"/>
                </a:solidFill>
                <a:latin typeface="Roboto Condensed"/>
              </a:rPr>
              <a:t>chủ</a:t>
            </a:r>
            <a:r>
              <a:rPr lang="en-US" sz="5099" dirty="0">
                <a:solidFill>
                  <a:srgbClr val="A5593C"/>
                </a:solidFill>
                <a:latin typeface="Roboto Condensed"/>
              </a:rPr>
              <a:t> </a:t>
            </a:r>
            <a:r>
              <a:rPr lang="en-US" sz="5099" dirty="0" err="1">
                <a:solidFill>
                  <a:srgbClr val="A5593C"/>
                </a:solidFill>
                <a:latin typeface="Roboto Condensed"/>
              </a:rPr>
              <a:t>tọa</a:t>
            </a:r>
            <a:r>
              <a:rPr lang="en-US" sz="5099" dirty="0">
                <a:solidFill>
                  <a:srgbClr val="A5593C"/>
                </a:solidFill>
                <a:latin typeface="Roboto Condensed"/>
              </a:rPr>
              <a:t>)</a:t>
            </a:r>
          </a:p>
        </p:txBody>
      </p:sp>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97886">
            <a:off x="16234620" y="-1114281"/>
            <a:ext cx="3818991" cy="31838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barn(inVertical)">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barn(inVertical)">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barn(inVertical)">
                                      <p:cBhvr>
                                        <p:cTn id="29" dur="500"/>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barn(inVertical)">
                                      <p:cBhvr>
                                        <p:cTn id="34" dur="500"/>
                                        <p:tgtEl>
                                          <p:spTgt spid="6">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barn(inVertical)">
                                      <p:cBhvr>
                                        <p:cTn id="39"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3340" y="7882396"/>
            <a:ext cx="1946787" cy="2999252"/>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897869">
            <a:off x="-2771725" y="-2388602"/>
            <a:ext cx="5730130" cy="477720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281959">
            <a:off x="15168464" y="-1142298"/>
            <a:ext cx="6798772" cy="4450105"/>
          </a:xfrm>
          <a:prstGeom prst="rect">
            <a:avLst/>
          </a:prstGeom>
        </p:spPr>
      </p:pic>
      <p:sp>
        <p:nvSpPr>
          <p:cNvPr id="7" name="TextBox 7"/>
          <p:cNvSpPr txBox="1"/>
          <p:nvPr/>
        </p:nvSpPr>
        <p:spPr>
          <a:xfrm>
            <a:off x="325999" y="4705350"/>
            <a:ext cx="13287352" cy="876300"/>
          </a:xfrm>
          <a:prstGeom prst="rect">
            <a:avLst/>
          </a:prstGeom>
        </p:spPr>
        <p:txBody>
          <a:bodyPr lIns="0" tIns="0" rIns="0" bIns="0" rtlCol="0" anchor="t">
            <a:spAutoFit/>
          </a:bodyPr>
          <a:lstStyle/>
          <a:p>
            <a:pPr algn="ctr">
              <a:lnSpc>
                <a:spcPts val="6960"/>
              </a:lnSpc>
            </a:pPr>
            <a:r>
              <a:rPr lang="en-US" sz="5800">
                <a:solidFill>
                  <a:srgbClr val="A5593C"/>
                </a:solidFill>
                <a:latin typeface="Fraunces Bold"/>
              </a:rPr>
              <a:t>III. ÔN TẬP KĨ NĂNG NÓI NGHE</a:t>
            </a:r>
          </a:p>
        </p:txBody>
      </p:sp>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000517" y="3042927"/>
            <a:ext cx="5287483" cy="4201146"/>
          </a:xfrm>
          <a:prstGeom prst="rect">
            <a:avLst/>
          </a:prstGeom>
        </p:spPr>
      </p:pic>
    </p:spTree>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483644">
            <a:off x="-2624129" y="-3507083"/>
            <a:ext cx="5248259" cy="5695590"/>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36428" y="9258300"/>
            <a:ext cx="3472856" cy="207739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975588" y="6341583"/>
            <a:ext cx="2567425" cy="3955417"/>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054390" y="2196843"/>
            <a:ext cx="14179220" cy="7424755"/>
          </a:xfrm>
          <a:prstGeom prst="rect">
            <a:avLst/>
          </a:prstGeom>
        </p:spPr>
      </p:pic>
      <p:sp>
        <p:nvSpPr>
          <p:cNvPr id="8" name="TextBox 8"/>
          <p:cNvSpPr txBox="1"/>
          <p:nvPr/>
        </p:nvSpPr>
        <p:spPr>
          <a:xfrm>
            <a:off x="2680571" y="3783167"/>
            <a:ext cx="12926858" cy="2558416"/>
          </a:xfrm>
          <a:prstGeom prst="rect">
            <a:avLst/>
          </a:prstGeom>
        </p:spPr>
        <p:txBody>
          <a:bodyPr lIns="0" tIns="0" rIns="0" bIns="0" rtlCol="0" anchor="t">
            <a:spAutoFit/>
          </a:bodyPr>
          <a:lstStyle/>
          <a:p>
            <a:pPr marL="993136" lvl="1" indent="-496568">
              <a:lnSpc>
                <a:spcPts val="6899"/>
              </a:lnSpc>
              <a:buFont typeface="Arial"/>
              <a:buChar char="•"/>
            </a:pPr>
            <a:r>
              <a:rPr lang="en-US" sz="4599">
                <a:solidFill>
                  <a:srgbClr val="FFFFFF"/>
                </a:solidFill>
                <a:latin typeface="Roboto Condensed"/>
              </a:rPr>
              <a:t>Thế nào là thảo luận nhóm về nguyên nhân dẫn đến kết quả một sự việc/sự kiện?</a:t>
            </a:r>
          </a:p>
          <a:p>
            <a:pPr marL="993136" lvl="1" indent="-496568">
              <a:lnSpc>
                <a:spcPts val="6899"/>
              </a:lnSpc>
              <a:buFont typeface="Arial"/>
              <a:buChar char="•"/>
            </a:pPr>
            <a:r>
              <a:rPr lang="en-US" sz="4599">
                <a:solidFill>
                  <a:srgbClr val="FFFFFF"/>
                </a:solidFill>
                <a:latin typeface="Roboto Condensed"/>
              </a:rPr>
              <a:t>Cách thức thảo luận nhóm là gì?</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483644">
            <a:off x="-805256" y="-3064151"/>
            <a:ext cx="5248259" cy="5695590"/>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67698" y="7936428"/>
            <a:ext cx="3472856" cy="207739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392448" y="7280592"/>
            <a:ext cx="2567425" cy="3955417"/>
          </a:xfrm>
          <a:prstGeom prst="rect">
            <a:avLst/>
          </a:prstGeom>
        </p:spPr>
      </p:pic>
      <p:sp>
        <p:nvSpPr>
          <p:cNvPr id="11" name="TextBox 11"/>
          <p:cNvSpPr txBox="1"/>
          <p:nvPr/>
        </p:nvSpPr>
        <p:spPr>
          <a:xfrm>
            <a:off x="7795516" y="1787859"/>
            <a:ext cx="4634672" cy="1373507"/>
          </a:xfrm>
          <a:prstGeom prst="rect">
            <a:avLst/>
          </a:prstGeom>
        </p:spPr>
        <p:txBody>
          <a:bodyPr lIns="0" tIns="0" rIns="0" bIns="0" rtlCol="0" anchor="t">
            <a:spAutoFit/>
          </a:bodyPr>
          <a:lstStyle/>
          <a:p>
            <a:pPr>
              <a:lnSpc>
                <a:spcPts val="10919"/>
              </a:lnSpc>
            </a:pPr>
            <a:r>
              <a:rPr lang="en-US" sz="7799" dirty="0" err="1">
                <a:solidFill>
                  <a:srgbClr val="8A5D68"/>
                </a:solidFill>
                <a:latin typeface="#9Slide05 VL Fadilla"/>
              </a:rPr>
              <a:t>Khái</a:t>
            </a:r>
            <a:r>
              <a:rPr lang="en-US" sz="7799" dirty="0">
                <a:solidFill>
                  <a:srgbClr val="8A5D68"/>
                </a:solidFill>
                <a:latin typeface="#9Slide05 VL Fadilla"/>
              </a:rPr>
              <a:t> </a:t>
            </a:r>
            <a:r>
              <a:rPr lang="en-US" sz="7799" dirty="0" err="1">
                <a:solidFill>
                  <a:srgbClr val="8A5D68"/>
                </a:solidFill>
                <a:latin typeface="#9Slide05 VL Fadilla"/>
              </a:rPr>
              <a:t>niệm</a:t>
            </a:r>
            <a:r>
              <a:rPr lang="en-US" sz="7799" dirty="0">
                <a:solidFill>
                  <a:srgbClr val="8A5D68"/>
                </a:solidFill>
                <a:latin typeface="#9Slide05 VL Fadilla"/>
              </a:rPr>
              <a:t> </a:t>
            </a:r>
          </a:p>
        </p:txBody>
      </p:sp>
      <p:grpSp>
        <p:nvGrpSpPr>
          <p:cNvPr id="12" name="Group 7"/>
          <p:cNvGrpSpPr/>
          <p:nvPr/>
        </p:nvGrpSpPr>
        <p:grpSpPr>
          <a:xfrm>
            <a:off x="1860720" y="3196278"/>
            <a:ext cx="13607880" cy="4587865"/>
            <a:chOff x="0" y="-38100"/>
            <a:chExt cx="1056773" cy="1476058"/>
          </a:xfrm>
        </p:grpSpPr>
        <p:sp>
          <p:nvSpPr>
            <p:cNvPr id="13" name="Freeform 8"/>
            <p:cNvSpPr/>
            <p:nvPr/>
          </p:nvSpPr>
          <p:spPr>
            <a:xfrm>
              <a:off x="50046" y="0"/>
              <a:ext cx="1006727" cy="1437958"/>
            </a:xfrm>
            <a:custGeom>
              <a:avLst/>
              <a:gdLst/>
              <a:ahLst/>
              <a:cxnLst/>
              <a:rect l="l" t="t" r="r" b="b"/>
              <a:pathLst>
                <a:path w="1086361" h="1687609">
                  <a:moveTo>
                    <a:pt x="116933" y="0"/>
                  </a:moveTo>
                  <a:lnTo>
                    <a:pt x="969428" y="0"/>
                  </a:lnTo>
                  <a:cubicBezTo>
                    <a:pt x="1034009" y="0"/>
                    <a:pt x="1086361" y="52353"/>
                    <a:pt x="1086361" y="116933"/>
                  </a:cubicBezTo>
                  <a:lnTo>
                    <a:pt x="1086361" y="1570676"/>
                  </a:lnTo>
                  <a:cubicBezTo>
                    <a:pt x="1086361" y="1635256"/>
                    <a:pt x="1034009" y="1687609"/>
                    <a:pt x="969428" y="1687609"/>
                  </a:cubicBezTo>
                  <a:lnTo>
                    <a:pt x="116933" y="1687609"/>
                  </a:lnTo>
                  <a:cubicBezTo>
                    <a:pt x="52353" y="1687609"/>
                    <a:pt x="0" y="1635256"/>
                    <a:pt x="0" y="1570676"/>
                  </a:cubicBezTo>
                  <a:lnTo>
                    <a:pt x="0" y="116933"/>
                  </a:lnTo>
                  <a:cubicBezTo>
                    <a:pt x="0" y="52353"/>
                    <a:pt x="52353" y="0"/>
                    <a:pt x="116933" y="0"/>
                  </a:cubicBezTo>
                  <a:close/>
                </a:path>
              </a:pathLst>
            </a:custGeom>
            <a:solidFill>
              <a:srgbClr val="E7AF60"/>
            </a:solidFill>
          </p:spPr>
        </p:sp>
        <p:sp>
          <p:nvSpPr>
            <p:cNvPr id="14" name="TextBox 9"/>
            <p:cNvSpPr txBox="1"/>
            <p:nvPr/>
          </p:nvSpPr>
          <p:spPr>
            <a:xfrm>
              <a:off x="0" y="-38100"/>
              <a:ext cx="812800" cy="850900"/>
            </a:xfrm>
            <a:prstGeom prst="rect">
              <a:avLst/>
            </a:prstGeom>
          </p:spPr>
          <p:txBody>
            <a:bodyPr lIns="50800" tIns="50800" rIns="50800" bIns="50800" rtlCol="0" anchor="ctr"/>
            <a:lstStyle/>
            <a:p>
              <a:pPr algn="ctr">
                <a:lnSpc>
                  <a:spcPts val="2100"/>
                </a:lnSpc>
              </a:pPr>
              <a:endParaRPr/>
            </a:p>
          </p:txBody>
        </p:sp>
      </p:grpSp>
      <p:sp>
        <p:nvSpPr>
          <p:cNvPr id="15" name="TextBox 10"/>
          <p:cNvSpPr txBox="1"/>
          <p:nvPr/>
        </p:nvSpPr>
        <p:spPr>
          <a:xfrm>
            <a:off x="3276600" y="4229100"/>
            <a:ext cx="11582400" cy="3026470"/>
          </a:xfrm>
          <a:prstGeom prst="rect">
            <a:avLst/>
          </a:prstGeom>
        </p:spPr>
        <p:txBody>
          <a:bodyPr wrap="square" lIns="0" tIns="0" rIns="0" bIns="0" rtlCol="0" anchor="t">
            <a:spAutoFit/>
          </a:bodyPr>
          <a:lstStyle/>
          <a:p>
            <a:pPr algn="just">
              <a:lnSpc>
                <a:spcPts val="5905"/>
              </a:lnSpc>
              <a:spcBef>
                <a:spcPct val="0"/>
              </a:spcBef>
            </a:pPr>
            <a:r>
              <a:rPr lang="en-US" sz="4218" dirty="0" err="1">
                <a:solidFill>
                  <a:srgbClr val="000000"/>
                </a:solidFill>
                <a:latin typeface="Roboto Condensed"/>
              </a:rPr>
              <a:t>Thảo</a:t>
            </a:r>
            <a:r>
              <a:rPr lang="en-US" sz="4218" dirty="0">
                <a:solidFill>
                  <a:srgbClr val="000000"/>
                </a:solidFill>
                <a:latin typeface="Roboto Condensed"/>
              </a:rPr>
              <a:t> </a:t>
            </a:r>
            <a:r>
              <a:rPr lang="en-US" sz="4218" dirty="0" err="1">
                <a:solidFill>
                  <a:srgbClr val="000000"/>
                </a:solidFill>
                <a:latin typeface="Roboto Condensed"/>
              </a:rPr>
              <a:t>luận</a:t>
            </a:r>
            <a:r>
              <a:rPr lang="en-US" sz="4218" dirty="0">
                <a:solidFill>
                  <a:srgbClr val="000000"/>
                </a:solidFill>
                <a:latin typeface="Roboto Condensed"/>
              </a:rPr>
              <a:t> </a:t>
            </a:r>
            <a:r>
              <a:rPr lang="en-US" sz="4218" dirty="0" err="1">
                <a:solidFill>
                  <a:srgbClr val="000000"/>
                </a:solidFill>
                <a:latin typeface="Roboto Condensed"/>
              </a:rPr>
              <a:t>nhóm</a:t>
            </a:r>
            <a:r>
              <a:rPr lang="en-US" sz="4218" dirty="0">
                <a:solidFill>
                  <a:srgbClr val="000000"/>
                </a:solidFill>
                <a:latin typeface="Roboto Condensed"/>
              </a:rPr>
              <a:t> </a:t>
            </a:r>
            <a:r>
              <a:rPr lang="en-US" sz="4218" dirty="0" err="1">
                <a:solidFill>
                  <a:srgbClr val="000000"/>
                </a:solidFill>
                <a:latin typeface="Roboto Condensed"/>
              </a:rPr>
              <a:t>về</a:t>
            </a:r>
            <a:r>
              <a:rPr lang="en-US" sz="4218" dirty="0">
                <a:solidFill>
                  <a:srgbClr val="000000"/>
                </a:solidFill>
                <a:latin typeface="Roboto Condensed"/>
              </a:rPr>
              <a:t> </a:t>
            </a:r>
            <a:r>
              <a:rPr lang="en-US" sz="4218" dirty="0" err="1">
                <a:solidFill>
                  <a:srgbClr val="000000"/>
                </a:solidFill>
                <a:latin typeface="Roboto Condensed"/>
              </a:rPr>
              <a:t>nguyên</a:t>
            </a:r>
            <a:r>
              <a:rPr lang="en-US" sz="4218" dirty="0">
                <a:solidFill>
                  <a:srgbClr val="000000"/>
                </a:solidFill>
                <a:latin typeface="Roboto Condensed"/>
              </a:rPr>
              <a:t> </a:t>
            </a:r>
            <a:r>
              <a:rPr lang="en-US" sz="4218" dirty="0" err="1">
                <a:solidFill>
                  <a:srgbClr val="000000"/>
                </a:solidFill>
                <a:latin typeface="Roboto Condensed"/>
              </a:rPr>
              <a:t>nhân</a:t>
            </a:r>
            <a:r>
              <a:rPr lang="en-US" sz="4218" dirty="0">
                <a:solidFill>
                  <a:srgbClr val="000000"/>
                </a:solidFill>
                <a:latin typeface="Roboto Condensed"/>
              </a:rPr>
              <a:t> </a:t>
            </a:r>
            <a:r>
              <a:rPr lang="en-US" sz="4218" dirty="0" err="1">
                <a:solidFill>
                  <a:srgbClr val="000000"/>
                </a:solidFill>
                <a:latin typeface="Roboto Condensed"/>
              </a:rPr>
              <a:t>dẫn</a:t>
            </a:r>
            <a:r>
              <a:rPr lang="en-US" sz="4218" dirty="0">
                <a:solidFill>
                  <a:srgbClr val="000000"/>
                </a:solidFill>
                <a:latin typeface="Roboto Condensed"/>
              </a:rPr>
              <a:t> </a:t>
            </a:r>
            <a:r>
              <a:rPr lang="en-US" sz="4218" dirty="0" err="1">
                <a:solidFill>
                  <a:srgbClr val="000000"/>
                </a:solidFill>
                <a:latin typeface="Roboto Condensed"/>
              </a:rPr>
              <a:t>đến</a:t>
            </a:r>
            <a:r>
              <a:rPr lang="en-US" sz="4218" dirty="0">
                <a:solidFill>
                  <a:srgbClr val="000000"/>
                </a:solidFill>
                <a:latin typeface="Roboto Condensed"/>
              </a:rPr>
              <a:t> </a:t>
            </a:r>
            <a:r>
              <a:rPr lang="en-US" sz="4218" dirty="0" err="1">
                <a:solidFill>
                  <a:srgbClr val="000000"/>
                </a:solidFill>
                <a:latin typeface="Roboto Condensed"/>
              </a:rPr>
              <a:t>kết</a:t>
            </a:r>
            <a:r>
              <a:rPr lang="en-US" sz="4218" dirty="0">
                <a:solidFill>
                  <a:srgbClr val="000000"/>
                </a:solidFill>
                <a:latin typeface="Roboto Condensed"/>
              </a:rPr>
              <a:t> </a:t>
            </a:r>
            <a:r>
              <a:rPr lang="en-US" sz="4218" dirty="0" err="1">
                <a:solidFill>
                  <a:srgbClr val="000000"/>
                </a:solidFill>
                <a:latin typeface="Roboto Condensed"/>
              </a:rPr>
              <a:t>quả</a:t>
            </a:r>
            <a:r>
              <a:rPr lang="en-US" sz="4218" dirty="0">
                <a:solidFill>
                  <a:srgbClr val="000000"/>
                </a:solidFill>
                <a:latin typeface="Roboto Condensed"/>
              </a:rPr>
              <a:t> </a:t>
            </a:r>
            <a:r>
              <a:rPr lang="en-US" sz="4218" dirty="0" err="1">
                <a:solidFill>
                  <a:srgbClr val="000000"/>
                </a:solidFill>
                <a:latin typeface="Roboto Condensed"/>
              </a:rPr>
              <a:t>của</a:t>
            </a:r>
            <a:r>
              <a:rPr lang="en-US" sz="4218" dirty="0">
                <a:solidFill>
                  <a:srgbClr val="000000"/>
                </a:solidFill>
                <a:latin typeface="Roboto Condensed"/>
              </a:rPr>
              <a:t> </a:t>
            </a:r>
            <a:r>
              <a:rPr lang="en-US" sz="4218" dirty="0" err="1">
                <a:solidFill>
                  <a:srgbClr val="000000"/>
                </a:solidFill>
                <a:latin typeface="Roboto Condensed"/>
              </a:rPr>
              <a:t>một</a:t>
            </a:r>
            <a:r>
              <a:rPr lang="en-US" sz="4218" dirty="0">
                <a:solidFill>
                  <a:srgbClr val="000000"/>
                </a:solidFill>
                <a:latin typeface="Roboto Condensed"/>
              </a:rPr>
              <a:t> </a:t>
            </a:r>
            <a:r>
              <a:rPr lang="en-US" sz="4218" dirty="0" err="1">
                <a:solidFill>
                  <a:srgbClr val="000000"/>
                </a:solidFill>
                <a:latin typeface="Roboto Condensed"/>
              </a:rPr>
              <a:t>sự</a:t>
            </a:r>
            <a:r>
              <a:rPr lang="en-US" sz="4218" dirty="0">
                <a:solidFill>
                  <a:srgbClr val="000000"/>
                </a:solidFill>
                <a:latin typeface="Roboto Condensed"/>
              </a:rPr>
              <a:t> </a:t>
            </a:r>
            <a:r>
              <a:rPr lang="en-US" sz="4218" dirty="0" err="1">
                <a:solidFill>
                  <a:srgbClr val="000000"/>
                </a:solidFill>
                <a:latin typeface="Roboto Condensed"/>
              </a:rPr>
              <a:t>kiện</a:t>
            </a:r>
            <a:r>
              <a:rPr lang="en-US" sz="4218" dirty="0">
                <a:solidFill>
                  <a:srgbClr val="000000"/>
                </a:solidFill>
                <a:latin typeface="Roboto Condensed"/>
              </a:rPr>
              <a:t> </a:t>
            </a:r>
            <a:r>
              <a:rPr lang="en-US" sz="4218" dirty="0" err="1">
                <a:solidFill>
                  <a:srgbClr val="000000"/>
                </a:solidFill>
                <a:latin typeface="Roboto Condensed"/>
              </a:rPr>
              <a:t>là</a:t>
            </a:r>
            <a:r>
              <a:rPr lang="en-US" sz="4218" dirty="0">
                <a:solidFill>
                  <a:srgbClr val="000000"/>
                </a:solidFill>
                <a:latin typeface="Roboto Condensed"/>
              </a:rPr>
              <a:t> </a:t>
            </a:r>
            <a:r>
              <a:rPr lang="en-US" sz="4218" dirty="0" err="1">
                <a:solidFill>
                  <a:srgbClr val="000000"/>
                </a:solidFill>
                <a:latin typeface="Roboto Condensed"/>
              </a:rPr>
              <a:t>nêu</a:t>
            </a:r>
            <a:r>
              <a:rPr lang="en-US" sz="4218" dirty="0">
                <a:solidFill>
                  <a:srgbClr val="000000"/>
                </a:solidFill>
                <a:latin typeface="Roboto Condensed"/>
              </a:rPr>
              <a:t> </a:t>
            </a:r>
            <a:r>
              <a:rPr lang="en-US" sz="4218" dirty="0" err="1">
                <a:solidFill>
                  <a:srgbClr val="000000"/>
                </a:solidFill>
                <a:latin typeface="Roboto Condensed"/>
              </a:rPr>
              <a:t>lên</a:t>
            </a:r>
            <a:r>
              <a:rPr lang="en-US" sz="4218" dirty="0">
                <a:solidFill>
                  <a:srgbClr val="000000"/>
                </a:solidFill>
                <a:latin typeface="Roboto Condensed"/>
              </a:rPr>
              <a:t> ý </a:t>
            </a:r>
            <a:r>
              <a:rPr lang="en-US" sz="4218" dirty="0" err="1">
                <a:solidFill>
                  <a:srgbClr val="000000"/>
                </a:solidFill>
                <a:latin typeface="Roboto Condensed"/>
              </a:rPr>
              <a:t>kiến</a:t>
            </a:r>
            <a:r>
              <a:rPr lang="en-US" sz="4218" dirty="0">
                <a:solidFill>
                  <a:srgbClr val="000000"/>
                </a:solidFill>
                <a:latin typeface="Roboto Condensed"/>
              </a:rPr>
              <a:t> </a:t>
            </a:r>
            <a:r>
              <a:rPr lang="en-US" sz="4218" dirty="0" err="1">
                <a:solidFill>
                  <a:srgbClr val="000000"/>
                </a:solidFill>
                <a:latin typeface="Roboto Condensed"/>
              </a:rPr>
              <a:t>của</a:t>
            </a:r>
            <a:r>
              <a:rPr lang="en-US" sz="4218" dirty="0">
                <a:solidFill>
                  <a:srgbClr val="000000"/>
                </a:solidFill>
                <a:latin typeface="Roboto Condensed"/>
              </a:rPr>
              <a:t> </a:t>
            </a:r>
            <a:r>
              <a:rPr lang="en-US" sz="4218" dirty="0" err="1">
                <a:solidFill>
                  <a:srgbClr val="000000"/>
                </a:solidFill>
                <a:latin typeface="Roboto Condensed"/>
              </a:rPr>
              <a:t>các</a:t>
            </a:r>
            <a:r>
              <a:rPr lang="en-US" sz="4218" dirty="0">
                <a:solidFill>
                  <a:srgbClr val="000000"/>
                </a:solidFill>
                <a:latin typeface="Roboto Condensed"/>
              </a:rPr>
              <a:t> </a:t>
            </a:r>
            <a:r>
              <a:rPr lang="en-US" sz="4218" dirty="0" err="1">
                <a:solidFill>
                  <a:srgbClr val="000000"/>
                </a:solidFill>
                <a:latin typeface="Roboto Condensed"/>
              </a:rPr>
              <a:t>cá</a:t>
            </a:r>
            <a:r>
              <a:rPr lang="en-US" sz="4218" dirty="0">
                <a:solidFill>
                  <a:srgbClr val="000000"/>
                </a:solidFill>
                <a:latin typeface="Roboto Condensed"/>
              </a:rPr>
              <a:t> </a:t>
            </a:r>
            <a:r>
              <a:rPr lang="en-US" sz="4218" dirty="0" err="1">
                <a:solidFill>
                  <a:srgbClr val="000000"/>
                </a:solidFill>
                <a:latin typeface="Roboto Condensed"/>
              </a:rPr>
              <a:t>nhân</a:t>
            </a:r>
            <a:r>
              <a:rPr lang="en-US" sz="4218" dirty="0">
                <a:solidFill>
                  <a:srgbClr val="000000"/>
                </a:solidFill>
                <a:latin typeface="Roboto Condensed"/>
              </a:rPr>
              <a:t> </a:t>
            </a:r>
            <a:r>
              <a:rPr lang="en-US" sz="4218" dirty="0" err="1">
                <a:solidFill>
                  <a:srgbClr val="000000"/>
                </a:solidFill>
                <a:latin typeface="Roboto Condensed"/>
              </a:rPr>
              <a:t>và</a:t>
            </a:r>
            <a:r>
              <a:rPr lang="en-US" sz="4218" dirty="0">
                <a:solidFill>
                  <a:srgbClr val="000000"/>
                </a:solidFill>
                <a:latin typeface="Roboto Condensed"/>
              </a:rPr>
              <a:t> </a:t>
            </a:r>
            <a:r>
              <a:rPr lang="en-US" sz="4218" dirty="0" err="1">
                <a:solidFill>
                  <a:srgbClr val="000000"/>
                </a:solidFill>
                <a:latin typeface="Roboto Condensed"/>
              </a:rPr>
              <a:t>trao</a:t>
            </a:r>
            <a:r>
              <a:rPr lang="en-US" sz="4218" dirty="0">
                <a:solidFill>
                  <a:srgbClr val="000000"/>
                </a:solidFill>
                <a:latin typeface="Roboto Condensed"/>
              </a:rPr>
              <a:t> </a:t>
            </a:r>
            <a:r>
              <a:rPr lang="en-US" sz="4218" dirty="0" err="1">
                <a:solidFill>
                  <a:srgbClr val="000000"/>
                </a:solidFill>
                <a:latin typeface="Roboto Condensed"/>
              </a:rPr>
              <a:t>đổi</a:t>
            </a:r>
            <a:r>
              <a:rPr lang="en-US" sz="4218" dirty="0">
                <a:solidFill>
                  <a:srgbClr val="000000"/>
                </a:solidFill>
                <a:latin typeface="Roboto Condensed"/>
              </a:rPr>
              <a:t>, </a:t>
            </a:r>
            <a:r>
              <a:rPr lang="en-US" sz="4218" dirty="0" err="1">
                <a:solidFill>
                  <a:srgbClr val="000000"/>
                </a:solidFill>
                <a:latin typeface="Roboto Condensed"/>
              </a:rPr>
              <a:t>thảo</a:t>
            </a:r>
            <a:r>
              <a:rPr lang="en-US" sz="4218" dirty="0">
                <a:solidFill>
                  <a:srgbClr val="000000"/>
                </a:solidFill>
                <a:latin typeface="Roboto Condensed"/>
              </a:rPr>
              <a:t> </a:t>
            </a:r>
            <a:r>
              <a:rPr lang="en-US" sz="4218" dirty="0" err="1">
                <a:solidFill>
                  <a:srgbClr val="000000"/>
                </a:solidFill>
                <a:latin typeface="Roboto Condensed"/>
              </a:rPr>
              <a:t>luận</a:t>
            </a:r>
            <a:r>
              <a:rPr lang="en-US" sz="4218" dirty="0">
                <a:solidFill>
                  <a:srgbClr val="000000"/>
                </a:solidFill>
                <a:latin typeface="Roboto Condensed"/>
              </a:rPr>
              <a:t> </a:t>
            </a:r>
            <a:r>
              <a:rPr lang="en-US" sz="4218" dirty="0" err="1">
                <a:solidFill>
                  <a:srgbClr val="000000"/>
                </a:solidFill>
                <a:latin typeface="Roboto Condensed"/>
              </a:rPr>
              <a:t>để</a:t>
            </a:r>
            <a:r>
              <a:rPr lang="en-US" sz="4218" dirty="0">
                <a:solidFill>
                  <a:srgbClr val="000000"/>
                </a:solidFill>
                <a:latin typeface="Roboto Condensed"/>
              </a:rPr>
              <a:t> </a:t>
            </a:r>
            <a:r>
              <a:rPr lang="en-US" sz="4218" dirty="0" err="1">
                <a:solidFill>
                  <a:srgbClr val="000000"/>
                </a:solidFill>
                <a:latin typeface="Roboto Condensed"/>
              </a:rPr>
              <a:t>thống</a:t>
            </a:r>
            <a:r>
              <a:rPr lang="en-US" sz="4218" dirty="0">
                <a:solidFill>
                  <a:srgbClr val="000000"/>
                </a:solidFill>
                <a:latin typeface="Roboto Condensed"/>
              </a:rPr>
              <a:t> </a:t>
            </a:r>
            <a:r>
              <a:rPr lang="en-US" sz="4218" dirty="0" err="1">
                <a:solidFill>
                  <a:srgbClr val="000000"/>
                </a:solidFill>
                <a:latin typeface="Roboto Condensed"/>
              </a:rPr>
              <a:t>nhất</a:t>
            </a:r>
            <a:r>
              <a:rPr lang="en-US" sz="4218" dirty="0">
                <a:solidFill>
                  <a:srgbClr val="000000"/>
                </a:solidFill>
                <a:latin typeface="Roboto Condensed"/>
              </a:rPr>
              <a:t> </a:t>
            </a:r>
            <a:r>
              <a:rPr lang="en-US" sz="4218" dirty="0" err="1">
                <a:solidFill>
                  <a:srgbClr val="000000"/>
                </a:solidFill>
                <a:latin typeface="Roboto Condensed"/>
              </a:rPr>
              <a:t>về</a:t>
            </a:r>
            <a:r>
              <a:rPr lang="en-US" sz="4218" dirty="0">
                <a:solidFill>
                  <a:srgbClr val="000000"/>
                </a:solidFill>
                <a:latin typeface="Roboto Condensed"/>
              </a:rPr>
              <a:t> </a:t>
            </a:r>
            <a:r>
              <a:rPr lang="en-US" sz="4218" dirty="0" err="1">
                <a:solidFill>
                  <a:srgbClr val="000000"/>
                </a:solidFill>
                <a:latin typeface="Roboto Condensed"/>
              </a:rPr>
              <a:t>những</a:t>
            </a:r>
            <a:r>
              <a:rPr lang="en-US" sz="4218" dirty="0">
                <a:solidFill>
                  <a:srgbClr val="000000"/>
                </a:solidFill>
                <a:latin typeface="Roboto Condensed"/>
              </a:rPr>
              <a:t> </a:t>
            </a:r>
            <a:r>
              <a:rPr lang="en-US" sz="4218" dirty="0" err="1">
                <a:solidFill>
                  <a:srgbClr val="000000"/>
                </a:solidFill>
                <a:latin typeface="Roboto Condensed"/>
              </a:rPr>
              <a:t>nguyên</a:t>
            </a:r>
            <a:r>
              <a:rPr lang="en-US" sz="4218" dirty="0">
                <a:solidFill>
                  <a:srgbClr val="000000"/>
                </a:solidFill>
                <a:latin typeface="Roboto Condensed"/>
              </a:rPr>
              <a:t> </a:t>
            </a:r>
            <a:r>
              <a:rPr lang="en-US" sz="4218" dirty="0" err="1">
                <a:solidFill>
                  <a:srgbClr val="000000"/>
                </a:solidFill>
                <a:latin typeface="Roboto Condensed"/>
              </a:rPr>
              <a:t>nhân</a:t>
            </a:r>
            <a:r>
              <a:rPr lang="en-US" sz="4218" dirty="0">
                <a:solidFill>
                  <a:srgbClr val="000000"/>
                </a:solidFill>
                <a:latin typeface="Roboto Condensed"/>
              </a:rPr>
              <a:t> </a:t>
            </a:r>
            <a:r>
              <a:rPr lang="en-US" sz="4218" dirty="0" err="1">
                <a:solidFill>
                  <a:srgbClr val="000000"/>
                </a:solidFill>
                <a:latin typeface="Roboto Condensed"/>
              </a:rPr>
              <a:t>dẫn</a:t>
            </a:r>
            <a:r>
              <a:rPr lang="en-US" sz="4218" dirty="0">
                <a:solidFill>
                  <a:srgbClr val="000000"/>
                </a:solidFill>
                <a:latin typeface="Roboto Condensed"/>
              </a:rPr>
              <a:t> </a:t>
            </a:r>
            <a:r>
              <a:rPr lang="en-US" sz="4218" dirty="0" err="1">
                <a:solidFill>
                  <a:srgbClr val="000000"/>
                </a:solidFill>
                <a:latin typeface="Roboto Condensed"/>
              </a:rPr>
              <a:t>đến</a:t>
            </a:r>
            <a:r>
              <a:rPr lang="en-US" sz="4218" dirty="0">
                <a:solidFill>
                  <a:srgbClr val="000000"/>
                </a:solidFill>
                <a:latin typeface="Roboto Condensed"/>
              </a:rPr>
              <a:t> </a:t>
            </a:r>
            <a:r>
              <a:rPr lang="en-US" sz="4218" dirty="0" err="1">
                <a:solidFill>
                  <a:srgbClr val="000000"/>
                </a:solidFill>
                <a:latin typeface="Roboto Condensed"/>
              </a:rPr>
              <a:t>kết</a:t>
            </a:r>
            <a:r>
              <a:rPr lang="en-US" sz="4218" dirty="0">
                <a:solidFill>
                  <a:srgbClr val="000000"/>
                </a:solidFill>
                <a:latin typeface="Roboto Condensed"/>
              </a:rPr>
              <a:t> </a:t>
            </a:r>
            <a:r>
              <a:rPr lang="en-US" sz="4218" dirty="0" err="1">
                <a:solidFill>
                  <a:srgbClr val="000000"/>
                </a:solidFill>
                <a:latin typeface="Roboto Condensed"/>
              </a:rPr>
              <a:t>quả</a:t>
            </a:r>
            <a:r>
              <a:rPr lang="en-US" sz="4218" dirty="0">
                <a:solidFill>
                  <a:srgbClr val="000000"/>
                </a:solidFill>
                <a:latin typeface="Roboto Condensed"/>
              </a:rPr>
              <a:t> </a:t>
            </a:r>
            <a:r>
              <a:rPr lang="en-US" sz="4218" dirty="0" err="1">
                <a:solidFill>
                  <a:srgbClr val="000000"/>
                </a:solidFill>
                <a:latin typeface="Roboto Condensed"/>
              </a:rPr>
              <a:t>ấy</a:t>
            </a:r>
            <a:r>
              <a:rPr lang="en-US" sz="4218" dirty="0">
                <a:solidFill>
                  <a:srgbClr val="000000"/>
                </a:solidFill>
                <a:latin typeface="Roboto Condensed"/>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483644">
            <a:off x="-1668229" y="-3643704"/>
            <a:ext cx="5248259" cy="5695590"/>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67698" y="8707638"/>
            <a:ext cx="2183599" cy="1306189"/>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7292954" y="8707638"/>
            <a:ext cx="1207719" cy="1860631"/>
          </a:xfrm>
          <a:prstGeom prst="rect">
            <a:avLst/>
          </a:prstGeom>
        </p:spPr>
      </p:pic>
      <p:grpSp>
        <p:nvGrpSpPr>
          <p:cNvPr id="7" name="Group 7"/>
          <p:cNvGrpSpPr/>
          <p:nvPr/>
        </p:nvGrpSpPr>
        <p:grpSpPr>
          <a:xfrm>
            <a:off x="500623" y="2963803"/>
            <a:ext cx="3376615" cy="5245405"/>
            <a:chOff x="0" y="0"/>
            <a:chExt cx="1086361" cy="1687609"/>
          </a:xfrm>
        </p:grpSpPr>
        <p:sp>
          <p:nvSpPr>
            <p:cNvPr id="8" name="Freeform 8"/>
            <p:cNvSpPr/>
            <p:nvPr/>
          </p:nvSpPr>
          <p:spPr>
            <a:xfrm>
              <a:off x="0" y="0"/>
              <a:ext cx="1086361" cy="1687609"/>
            </a:xfrm>
            <a:custGeom>
              <a:avLst/>
              <a:gdLst/>
              <a:ahLst/>
              <a:cxnLst/>
              <a:rect l="l" t="t" r="r" b="b"/>
              <a:pathLst>
                <a:path w="1086361" h="1687609">
                  <a:moveTo>
                    <a:pt x="116933" y="0"/>
                  </a:moveTo>
                  <a:lnTo>
                    <a:pt x="969428" y="0"/>
                  </a:lnTo>
                  <a:cubicBezTo>
                    <a:pt x="1034009" y="0"/>
                    <a:pt x="1086361" y="52353"/>
                    <a:pt x="1086361" y="116933"/>
                  </a:cubicBezTo>
                  <a:lnTo>
                    <a:pt x="1086361" y="1570676"/>
                  </a:lnTo>
                  <a:cubicBezTo>
                    <a:pt x="1086361" y="1635256"/>
                    <a:pt x="1034009" y="1687609"/>
                    <a:pt x="969428" y="1687609"/>
                  </a:cubicBezTo>
                  <a:lnTo>
                    <a:pt x="116933" y="1687609"/>
                  </a:lnTo>
                  <a:cubicBezTo>
                    <a:pt x="52353" y="1687609"/>
                    <a:pt x="0" y="1635256"/>
                    <a:pt x="0" y="1570676"/>
                  </a:cubicBezTo>
                  <a:lnTo>
                    <a:pt x="0" y="116933"/>
                  </a:lnTo>
                  <a:cubicBezTo>
                    <a:pt x="0" y="52353"/>
                    <a:pt x="52353" y="0"/>
                    <a:pt x="116933" y="0"/>
                  </a:cubicBezTo>
                  <a:close/>
                </a:path>
              </a:pathLst>
            </a:custGeom>
            <a:solidFill>
              <a:srgbClr val="E7AF60"/>
            </a:solidFill>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100"/>
                </a:lnSpc>
              </a:pPr>
              <a:endParaRPr/>
            </a:p>
          </p:txBody>
        </p:sp>
      </p:grpSp>
      <p:grpSp>
        <p:nvGrpSpPr>
          <p:cNvPr id="10" name="Group 10"/>
          <p:cNvGrpSpPr/>
          <p:nvPr/>
        </p:nvGrpSpPr>
        <p:grpSpPr>
          <a:xfrm>
            <a:off x="4476925" y="3002518"/>
            <a:ext cx="3549321" cy="5245405"/>
            <a:chOff x="0" y="0"/>
            <a:chExt cx="1141926" cy="1687609"/>
          </a:xfrm>
        </p:grpSpPr>
        <p:sp>
          <p:nvSpPr>
            <p:cNvPr id="11" name="Freeform 11"/>
            <p:cNvSpPr/>
            <p:nvPr/>
          </p:nvSpPr>
          <p:spPr>
            <a:xfrm>
              <a:off x="0" y="0"/>
              <a:ext cx="1141926" cy="1687609"/>
            </a:xfrm>
            <a:custGeom>
              <a:avLst/>
              <a:gdLst/>
              <a:ahLst/>
              <a:cxnLst/>
              <a:rect l="l" t="t" r="r" b="b"/>
              <a:pathLst>
                <a:path w="1141926" h="1687609">
                  <a:moveTo>
                    <a:pt x="111243" y="0"/>
                  </a:moveTo>
                  <a:lnTo>
                    <a:pt x="1030683" y="0"/>
                  </a:lnTo>
                  <a:cubicBezTo>
                    <a:pt x="1060186" y="0"/>
                    <a:pt x="1088482" y="11720"/>
                    <a:pt x="1109344" y="32582"/>
                  </a:cubicBezTo>
                  <a:cubicBezTo>
                    <a:pt x="1130206" y="53445"/>
                    <a:pt x="1141926" y="81740"/>
                    <a:pt x="1141926" y="111243"/>
                  </a:cubicBezTo>
                  <a:lnTo>
                    <a:pt x="1141926" y="1576366"/>
                  </a:lnTo>
                  <a:cubicBezTo>
                    <a:pt x="1141926" y="1605869"/>
                    <a:pt x="1130206" y="1634164"/>
                    <a:pt x="1109344" y="1655027"/>
                  </a:cubicBezTo>
                  <a:cubicBezTo>
                    <a:pt x="1088482" y="1675889"/>
                    <a:pt x="1060186" y="1687609"/>
                    <a:pt x="1030683" y="1687609"/>
                  </a:cubicBezTo>
                  <a:lnTo>
                    <a:pt x="111243" y="1687609"/>
                  </a:lnTo>
                  <a:cubicBezTo>
                    <a:pt x="49805" y="1687609"/>
                    <a:pt x="0" y="1637804"/>
                    <a:pt x="0" y="1576366"/>
                  </a:cubicBezTo>
                  <a:lnTo>
                    <a:pt x="0" y="111243"/>
                  </a:lnTo>
                  <a:cubicBezTo>
                    <a:pt x="0" y="81740"/>
                    <a:pt x="11720" y="53445"/>
                    <a:pt x="32582" y="32582"/>
                  </a:cubicBezTo>
                  <a:cubicBezTo>
                    <a:pt x="53445" y="11720"/>
                    <a:pt x="81740" y="0"/>
                    <a:pt x="111243" y="0"/>
                  </a:cubicBezTo>
                  <a:close/>
                </a:path>
              </a:pathLst>
            </a:custGeom>
            <a:solidFill>
              <a:srgbClr val="E7AF60"/>
            </a:solidFill>
          </p:spPr>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100"/>
                </a:lnSpc>
              </a:pPr>
              <a:endParaRPr/>
            </a:p>
          </p:txBody>
        </p:sp>
      </p:grpSp>
      <p:grpSp>
        <p:nvGrpSpPr>
          <p:cNvPr id="13" name="Group 13"/>
          <p:cNvGrpSpPr/>
          <p:nvPr/>
        </p:nvGrpSpPr>
        <p:grpSpPr>
          <a:xfrm>
            <a:off x="8626321" y="2963803"/>
            <a:ext cx="3549321" cy="5245405"/>
            <a:chOff x="0" y="0"/>
            <a:chExt cx="1141926" cy="1687609"/>
          </a:xfrm>
        </p:grpSpPr>
        <p:sp>
          <p:nvSpPr>
            <p:cNvPr id="14" name="Freeform 14"/>
            <p:cNvSpPr/>
            <p:nvPr/>
          </p:nvSpPr>
          <p:spPr>
            <a:xfrm>
              <a:off x="0" y="0"/>
              <a:ext cx="1141926" cy="1687609"/>
            </a:xfrm>
            <a:custGeom>
              <a:avLst/>
              <a:gdLst/>
              <a:ahLst/>
              <a:cxnLst/>
              <a:rect l="l" t="t" r="r" b="b"/>
              <a:pathLst>
                <a:path w="1141926" h="1687609">
                  <a:moveTo>
                    <a:pt x="111243" y="0"/>
                  </a:moveTo>
                  <a:lnTo>
                    <a:pt x="1030683" y="0"/>
                  </a:lnTo>
                  <a:cubicBezTo>
                    <a:pt x="1060186" y="0"/>
                    <a:pt x="1088482" y="11720"/>
                    <a:pt x="1109344" y="32582"/>
                  </a:cubicBezTo>
                  <a:cubicBezTo>
                    <a:pt x="1130206" y="53445"/>
                    <a:pt x="1141926" y="81740"/>
                    <a:pt x="1141926" y="111243"/>
                  </a:cubicBezTo>
                  <a:lnTo>
                    <a:pt x="1141926" y="1576366"/>
                  </a:lnTo>
                  <a:cubicBezTo>
                    <a:pt x="1141926" y="1605869"/>
                    <a:pt x="1130206" y="1634164"/>
                    <a:pt x="1109344" y="1655027"/>
                  </a:cubicBezTo>
                  <a:cubicBezTo>
                    <a:pt x="1088482" y="1675889"/>
                    <a:pt x="1060186" y="1687609"/>
                    <a:pt x="1030683" y="1687609"/>
                  </a:cubicBezTo>
                  <a:lnTo>
                    <a:pt x="111243" y="1687609"/>
                  </a:lnTo>
                  <a:cubicBezTo>
                    <a:pt x="49805" y="1687609"/>
                    <a:pt x="0" y="1637804"/>
                    <a:pt x="0" y="1576366"/>
                  </a:cubicBezTo>
                  <a:lnTo>
                    <a:pt x="0" y="111243"/>
                  </a:lnTo>
                  <a:cubicBezTo>
                    <a:pt x="0" y="81740"/>
                    <a:pt x="11720" y="53445"/>
                    <a:pt x="32582" y="32582"/>
                  </a:cubicBezTo>
                  <a:cubicBezTo>
                    <a:pt x="53445" y="11720"/>
                    <a:pt x="81740" y="0"/>
                    <a:pt x="111243" y="0"/>
                  </a:cubicBezTo>
                  <a:close/>
                </a:path>
              </a:pathLst>
            </a:custGeom>
            <a:solidFill>
              <a:srgbClr val="E7AF60"/>
            </a:solidFill>
          </p:spPr>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100"/>
                </a:lnSpc>
              </a:pPr>
              <a:endParaRPr/>
            </a:p>
          </p:txBody>
        </p:sp>
      </p:grpSp>
      <p:sp>
        <p:nvSpPr>
          <p:cNvPr id="16" name="TextBox 16"/>
          <p:cNvSpPr txBox="1"/>
          <p:nvPr/>
        </p:nvSpPr>
        <p:spPr>
          <a:xfrm>
            <a:off x="8684240" y="3406498"/>
            <a:ext cx="3433483" cy="4334687"/>
          </a:xfrm>
          <a:prstGeom prst="rect">
            <a:avLst/>
          </a:prstGeom>
        </p:spPr>
        <p:txBody>
          <a:bodyPr lIns="0" tIns="0" rIns="0" bIns="0" rtlCol="0" anchor="t">
            <a:spAutoFit/>
          </a:bodyPr>
          <a:lstStyle/>
          <a:p>
            <a:pPr algn="ctr">
              <a:lnSpc>
                <a:spcPts val="5730"/>
              </a:lnSpc>
            </a:pPr>
            <a:r>
              <a:rPr lang="en-US" sz="4093">
                <a:solidFill>
                  <a:srgbClr val="000000"/>
                </a:solidFill>
                <a:latin typeface="Roboto Condensed"/>
              </a:rPr>
              <a:t>Chỉ ra các nguyên nhân dẫn đến kết quả của sự việc, sự kiện.</a:t>
            </a:r>
          </a:p>
          <a:p>
            <a:pPr algn="ctr">
              <a:lnSpc>
                <a:spcPts val="5730"/>
              </a:lnSpc>
            </a:pPr>
            <a:endParaRPr lang="en-US" sz="4093">
              <a:solidFill>
                <a:srgbClr val="000000"/>
              </a:solidFill>
              <a:latin typeface="Roboto Condensed"/>
            </a:endParaRPr>
          </a:p>
        </p:txBody>
      </p:sp>
      <p:sp>
        <p:nvSpPr>
          <p:cNvPr id="17" name="TextBox 17"/>
          <p:cNvSpPr txBox="1"/>
          <p:nvPr/>
        </p:nvSpPr>
        <p:spPr>
          <a:xfrm>
            <a:off x="782264" y="4455510"/>
            <a:ext cx="2742549" cy="2162987"/>
          </a:xfrm>
          <a:prstGeom prst="rect">
            <a:avLst/>
          </a:prstGeom>
        </p:spPr>
        <p:txBody>
          <a:bodyPr lIns="0" tIns="0" rIns="0" bIns="0" rtlCol="0" anchor="t">
            <a:spAutoFit/>
          </a:bodyPr>
          <a:lstStyle/>
          <a:p>
            <a:pPr algn="ctr">
              <a:lnSpc>
                <a:spcPts val="5730"/>
              </a:lnSpc>
            </a:pPr>
            <a:r>
              <a:rPr lang="en-US" sz="4093">
                <a:solidFill>
                  <a:srgbClr val="000000"/>
                </a:solidFill>
                <a:latin typeface="Roboto Condensed"/>
              </a:rPr>
              <a:t>Xác định sự việc, sự kiện.</a:t>
            </a:r>
          </a:p>
          <a:p>
            <a:pPr algn="ctr">
              <a:lnSpc>
                <a:spcPts val="5730"/>
              </a:lnSpc>
            </a:pPr>
            <a:endParaRPr lang="en-US" sz="4093">
              <a:solidFill>
                <a:srgbClr val="000000"/>
              </a:solidFill>
              <a:latin typeface="Roboto Condensed"/>
            </a:endParaRPr>
          </a:p>
        </p:txBody>
      </p:sp>
      <p:sp>
        <p:nvSpPr>
          <p:cNvPr id="18" name="TextBox 18"/>
          <p:cNvSpPr txBox="1"/>
          <p:nvPr/>
        </p:nvSpPr>
        <p:spPr>
          <a:xfrm>
            <a:off x="4828501" y="4455510"/>
            <a:ext cx="2846168" cy="2886887"/>
          </a:xfrm>
          <a:prstGeom prst="rect">
            <a:avLst/>
          </a:prstGeom>
        </p:spPr>
        <p:txBody>
          <a:bodyPr lIns="0" tIns="0" rIns="0" bIns="0" rtlCol="0" anchor="t">
            <a:spAutoFit/>
          </a:bodyPr>
          <a:lstStyle/>
          <a:p>
            <a:pPr algn="ctr">
              <a:lnSpc>
                <a:spcPts val="5730"/>
              </a:lnSpc>
            </a:pPr>
            <a:r>
              <a:rPr lang="en-US" sz="4093">
                <a:solidFill>
                  <a:srgbClr val="000000"/>
                </a:solidFill>
                <a:latin typeface="Roboto Condensed"/>
              </a:rPr>
              <a:t>Nêu kết quả của sự việc, sự kiện.</a:t>
            </a:r>
          </a:p>
          <a:p>
            <a:pPr algn="ctr">
              <a:lnSpc>
                <a:spcPts val="5730"/>
              </a:lnSpc>
            </a:pPr>
            <a:endParaRPr lang="en-US" sz="4093">
              <a:solidFill>
                <a:srgbClr val="000000"/>
              </a:solidFill>
              <a:latin typeface="Roboto Condensed"/>
            </a:endParaRPr>
          </a:p>
        </p:txBody>
      </p:sp>
      <p:grpSp>
        <p:nvGrpSpPr>
          <p:cNvPr id="19" name="Group 19"/>
          <p:cNvGrpSpPr/>
          <p:nvPr/>
        </p:nvGrpSpPr>
        <p:grpSpPr>
          <a:xfrm>
            <a:off x="12832866" y="2963803"/>
            <a:ext cx="4460088" cy="5245405"/>
            <a:chOff x="0" y="0"/>
            <a:chExt cx="1434948" cy="1687609"/>
          </a:xfrm>
        </p:grpSpPr>
        <p:sp>
          <p:nvSpPr>
            <p:cNvPr id="20" name="Freeform 20"/>
            <p:cNvSpPr/>
            <p:nvPr/>
          </p:nvSpPr>
          <p:spPr>
            <a:xfrm>
              <a:off x="0" y="0"/>
              <a:ext cx="1434948" cy="1687609"/>
            </a:xfrm>
            <a:custGeom>
              <a:avLst/>
              <a:gdLst/>
              <a:ahLst/>
              <a:cxnLst/>
              <a:rect l="l" t="t" r="r" b="b"/>
              <a:pathLst>
                <a:path w="1434948" h="1687609">
                  <a:moveTo>
                    <a:pt x="88527" y="0"/>
                  </a:moveTo>
                  <a:lnTo>
                    <a:pt x="1346421" y="0"/>
                  </a:lnTo>
                  <a:cubicBezTo>
                    <a:pt x="1395313" y="0"/>
                    <a:pt x="1434948" y="39635"/>
                    <a:pt x="1434948" y="88527"/>
                  </a:cubicBezTo>
                  <a:lnTo>
                    <a:pt x="1434948" y="1599082"/>
                  </a:lnTo>
                  <a:cubicBezTo>
                    <a:pt x="1434948" y="1647974"/>
                    <a:pt x="1395313" y="1687609"/>
                    <a:pt x="1346421" y="1687609"/>
                  </a:cubicBezTo>
                  <a:lnTo>
                    <a:pt x="88527" y="1687609"/>
                  </a:lnTo>
                  <a:cubicBezTo>
                    <a:pt x="39635" y="1687609"/>
                    <a:pt x="0" y="1647974"/>
                    <a:pt x="0" y="1599082"/>
                  </a:cubicBezTo>
                  <a:lnTo>
                    <a:pt x="0" y="88527"/>
                  </a:lnTo>
                  <a:cubicBezTo>
                    <a:pt x="0" y="39635"/>
                    <a:pt x="39635" y="0"/>
                    <a:pt x="88527" y="0"/>
                  </a:cubicBezTo>
                  <a:close/>
                </a:path>
              </a:pathLst>
            </a:custGeom>
            <a:solidFill>
              <a:srgbClr val="E7AF60"/>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100"/>
                </a:lnSpc>
              </a:pPr>
              <a:endParaRPr/>
            </a:p>
          </p:txBody>
        </p:sp>
      </p:grpSp>
      <p:sp>
        <p:nvSpPr>
          <p:cNvPr id="22" name="TextBox 22"/>
          <p:cNvSpPr txBox="1"/>
          <p:nvPr/>
        </p:nvSpPr>
        <p:spPr>
          <a:xfrm>
            <a:off x="12980504" y="3367783"/>
            <a:ext cx="4164813" cy="5058587"/>
          </a:xfrm>
          <a:prstGeom prst="rect">
            <a:avLst/>
          </a:prstGeom>
        </p:spPr>
        <p:txBody>
          <a:bodyPr lIns="0" tIns="0" rIns="0" bIns="0" rtlCol="0" anchor="t">
            <a:spAutoFit/>
          </a:bodyPr>
          <a:lstStyle/>
          <a:p>
            <a:pPr algn="ctr">
              <a:lnSpc>
                <a:spcPts val="5730"/>
              </a:lnSpc>
            </a:pPr>
            <a:r>
              <a:rPr lang="en-US" sz="4093">
                <a:solidFill>
                  <a:srgbClr val="000000"/>
                </a:solidFill>
                <a:latin typeface="Roboto Condensed"/>
              </a:rPr>
              <a:t>Trao đổi, thảo luận về nguyên nhân mà các thành viên trong nhóm nêu ra; thống nhất ý kiến</a:t>
            </a:r>
          </a:p>
          <a:p>
            <a:pPr algn="ctr">
              <a:lnSpc>
                <a:spcPts val="5730"/>
              </a:lnSpc>
            </a:pPr>
            <a:r>
              <a:rPr lang="en-US" sz="4093">
                <a:solidFill>
                  <a:srgbClr val="000000"/>
                </a:solidFill>
                <a:latin typeface="Roboto Condensed"/>
              </a:rPr>
              <a:t> trong nhóm.</a:t>
            </a:r>
          </a:p>
          <a:p>
            <a:pPr algn="ctr">
              <a:lnSpc>
                <a:spcPts val="5730"/>
              </a:lnSpc>
            </a:pPr>
            <a:endParaRPr lang="en-US" sz="4093">
              <a:solidFill>
                <a:srgbClr val="000000"/>
              </a:solidFill>
              <a:latin typeface="Roboto Condensed"/>
            </a:endParaRPr>
          </a:p>
        </p:txBody>
      </p:sp>
      <p:sp>
        <p:nvSpPr>
          <p:cNvPr id="23" name="TextBox 23"/>
          <p:cNvSpPr txBox="1"/>
          <p:nvPr/>
        </p:nvSpPr>
        <p:spPr>
          <a:xfrm>
            <a:off x="4476925" y="1102262"/>
            <a:ext cx="9126210" cy="1423033"/>
          </a:xfrm>
          <a:prstGeom prst="rect">
            <a:avLst/>
          </a:prstGeom>
        </p:spPr>
        <p:txBody>
          <a:bodyPr lIns="0" tIns="0" rIns="0" bIns="0" rtlCol="0" anchor="t">
            <a:spAutoFit/>
          </a:bodyPr>
          <a:lstStyle/>
          <a:p>
            <a:pPr algn="ctr">
              <a:lnSpc>
                <a:spcPts val="11340"/>
              </a:lnSpc>
            </a:pPr>
            <a:r>
              <a:rPr lang="en-US" sz="8100" dirty="0" err="1">
                <a:solidFill>
                  <a:srgbClr val="AF5737"/>
                </a:solidFill>
                <a:latin typeface="#9Slide05 VL Fadilla"/>
              </a:rPr>
              <a:t>Cách</a:t>
            </a:r>
            <a:r>
              <a:rPr lang="en-US" sz="8100" dirty="0">
                <a:solidFill>
                  <a:srgbClr val="AF5737"/>
                </a:solidFill>
                <a:latin typeface="#9Slide05 VL Fadilla"/>
              </a:rPr>
              <a:t> </a:t>
            </a:r>
            <a:r>
              <a:rPr lang="en-US" sz="8100" dirty="0" err="1">
                <a:solidFill>
                  <a:srgbClr val="AF5737"/>
                </a:solidFill>
                <a:latin typeface="#9Slide05 VL Fadilla"/>
              </a:rPr>
              <a:t>thức</a:t>
            </a:r>
            <a:r>
              <a:rPr lang="en-US" sz="8100" dirty="0">
                <a:solidFill>
                  <a:srgbClr val="AF5737"/>
                </a:solidFill>
                <a:latin typeface="#9Slide05 VL Fadilla"/>
              </a:rPr>
              <a:t> </a:t>
            </a:r>
            <a:r>
              <a:rPr lang="en-US" sz="8100" dirty="0" err="1">
                <a:solidFill>
                  <a:srgbClr val="AF5737"/>
                </a:solidFill>
                <a:latin typeface="#9Slide05 VL Fadilla"/>
              </a:rPr>
              <a:t>thảo</a:t>
            </a:r>
            <a:r>
              <a:rPr lang="en-US" sz="8100" dirty="0">
                <a:solidFill>
                  <a:srgbClr val="AF5737"/>
                </a:solidFill>
                <a:latin typeface="#9Slide05 VL Fadilla"/>
              </a:rPr>
              <a:t> </a:t>
            </a:r>
            <a:r>
              <a:rPr lang="en-US" sz="8100" dirty="0" err="1">
                <a:solidFill>
                  <a:srgbClr val="AF5737"/>
                </a:solidFill>
                <a:latin typeface="#9Slide05 VL Fadilla"/>
              </a:rPr>
              <a:t>luận</a:t>
            </a:r>
            <a:endParaRPr lang="en-US" sz="8100" dirty="0">
              <a:solidFill>
                <a:srgbClr val="AF5737"/>
              </a:solidFill>
              <a:latin typeface="#9Slide05 VL Fadill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2" grpId="0"/>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259300" y="-574165"/>
            <a:ext cx="2192023" cy="380319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07728" y="9237349"/>
            <a:ext cx="3472856" cy="207739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422625" y="3724335"/>
            <a:ext cx="5332350" cy="5933074"/>
          </a:xfrm>
          <a:prstGeom prst="rect">
            <a:avLst/>
          </a:prstGeom>
        </p:spPr>
      </p:pic>
      <p:sp>
        <p:nvSpPr>
          <p:cNvPr id="7" name="TextBox 7"/>
          <p:cNvSpPr txBox="1"/>
          <p:nvPr/>
        </p:nvSpPr>
        <p:spPr>
          <a:xfrm>
            <a:off x="3489569" y="1224855"/>
            <a:ext cx="8681550" cy="1418463"/>
          </a:xfrm>
          <a:prstGeom prst="rect">
            <a:avLst/>
          </a:prstGeom>
        </p:spPr>
        <p:txBody>
          <a:bodyPr lIns="0" tIns="0" rIns="0" bIns="0" rtlCol="0" anchor="t">
            <a:spAutoFit/>
          </a:bodyPr>
          <a:lstStyle/>
          <a:p>
            <a:pPr>
              <a:lnSpc>
                <a:spcPts val="12096"/>
              </a:lnSpc>
            </a:pPr>
            <a:r>
              <a:rPr lang="en-US" sz="7200">
                <a:solidFill>
                  <a:srgbClr val="AD3221"/>
                </a:solidFill>
                <a:latin typeface="Fraunces Bold"/>
              </a:rPr>
              <a:t>IV. VẬN DỤNG</a:t>
            </a:r>
          </a:p>
        </p:txBody>
      </p:sp>
      <p:sp>
        <p:nvSpPr>
          <p:cNvPr id="8" name="TextBox 8"/>
          <p:cNvSpPr txBox="1"/>
          <p:nvPr/>
        </p:nvSpPr>
        <p:spPr>
          <a:xfrm>
            <a:off x="1028700" y="3145205"/>
            <a:ext cx="11393925" cy="6113095"/>
          </a:xfrm>
          <a:prstGeom prst="rect">
            <a:avLst/>
          </a:prstGeom>
        </p:spPr>
        <p:txBody>
          <a:bodyPr lIns="0" tIns="0" rIns="0" bIns="0" rtlCol="0" anchor="t">
            <a:spAutoFit/>
          </a:bodyPr>
          <a:lstStyle/>
          <a:p>
            <a:pPr algn="ctr">
              <a:lnSpc>
                <a:spcPts val="6932"/>
              </a:lnSpc>
              <a:spcBef>
                <a:spcPct val="0"/>
              </a:spcBef>
            </a:pPr>
            <a:r>
              <a:rPr lang="en-US" sz="4951" dirty="0">
                <a:solidFill>
                  <a:srgbClr val="6E3228"/>
                </a:solidFill>
                <a:latin typeface="Roboto Condensed Bold"/>
              </a:rPr>
              <a:t>BÁO CÁO SẢN PHẨM VIẾT NGẮN</a:t>
            </a:r>
          </a:p>
          <a:p>
            <a:pPr marL="1069134" lvl="1" indent="-534567" algn="just">
              <a:lnSpc>
                <a:spcPts val="6932"/>
              </a:lnSpc>
              <a:buFont typeface="Arial"/>
              <a:buChar char="•"/>
            </a:pPr>
            <a:r>
              <a:rPr lang="en-US" sz="4951" dirty="0" err="1">
                <a:solidFill>
                  <a:srgbClr val="AD3221"/>
                </a:solidFill>
                <a:latin typeface="Roboto Condensed"/>
              </a:rPr>
              <a:t>Viết</a:t>
            </a:r>
            <a:r>
              <a:rPr lang="en-US" sz="4951" dirty="0">
                <a:solidFill>
                  <a:srgbClr val="AD3221"/>
                </a:solidFill>
                <a:latin typeface="Roboto Condensed"/>
              </a:rPr>
              <a:t> </a:t>
            </a:r>
            <a:r>
              <a:rPr lang="en-US" sz="4951" dirty="0" err="1">
                <a:solidFill>
                  <a:srgbClr val="AD3221"/>
                </a:solidFill>
                <a:latin typeface="Roboto Condensed"/>
              </a:rPr>
              <a:t>đoạn</a:t>
            </a:r>
            <a:r>
              <a:rPr lang="en-US" sz="4951" dirty="0">
                <a:solidFill>
                  <a:srgbClr val="AD3221"/>
                </a:solidFill>
                <a:latin typeface="Roboto Condensed"/>
              </a:rPr>
              <a:t> </a:t>
            </a:r>
            <a:r>
              <a:rPr lang="en-US" sz="4951" dirty="0" err="1">
                <a:solidFill>
                  <a:srgbClr val="AD3221"/>
                </a:solidFill>
                <a:latin typeface="Roboto Condensed"/>
              </a:rPr>
              <a:t>văn</a:t>
            </a:r>
            <a:r>
              <a:rPr lang="en-US" sz="4951" dirty="0">
                <a:solidFill>
                  <a:srgbClr val="AD3221"/>
                </a:solidFill>
                <a:latin typeface="Roboto Condensed"/>
              </a:rPr>
              <a:t> (4-5 </a:t>
            </a:r>
            <a:r>
              <a:rPr lang="en-US" sz="4951" dirty="0" err="1">
                <a:solidFill>
                  <a:srgbClr val="AD3221"/>
                </a:solidFill>
                <a:latin typeface="Roboto Condensed"/>
              </a:rPr>
              <a:t>dòng</a:t>
            </a:r>
            <a:r>
              <a:rPr lang="en-US" sz="4951" dirty="0">
                <a:solidFill>
                  <a:srgbClr val="AD3221"/>
                </a:solidFill>
                <a:latin typeface="Roboto Condensed"/>
              </a:rPr>
              <a:t>) </a:t>
            </a:r>
            <a:r>
              <a:rPr lang="en-US" sz="4951" dirty="0" err="1">
                <a:solidFill>
                  <a:srgbClr val="AD3221"/>
                </a:solidFill>
                <a:latin typeface="Roboto Condensed"/>
              </a:rPr>
              <a:t>nói</a:t>
            </a:r>
            <a:r>
              <a:rPr lang="en-US" sz="4951" dirty="0">
                <a:solidFill>
                  <a:srgbClr val="AD3221"/>
                </a:solidFill>
                <a:latin typeface="Roboto Condensed"/>
              </a:rPr>
              <a:t> </a:t>
            </a:r>
            <a:r>
              <a:rPr lang="en-US" sz="4951" dirty="0" err="1">
                <a:solidFill>
                  <a:srgbClr val="AD3221"/>
                </a:solidFill>
                <a:latin typeface="Roboto Condensed"/>
              </a:rPr>
              <a:t>về</a:t>
            </a:r>
            <a:r>
              <a:rPr lang="en-US" sz="4951" dirty="0">
                <a:solidFill>
                  <a:srgbClr val="AD3221"/>
                </a:solidFill>
                <a:latin typeface="Roboto Condensed"/>
              </a:rPr>
              <a:t> </a:t>
            </a:r>
            <a:r>
              <a:rPr lang="en-US" sz="4951" dirty="0" err="1">
                <a:solidFill>
                  <a:srgbClr val="AD3221"/>
                </a:solidFill>
                <a:latin typeface="Roboto Condensed"/>
              </a:rPr>
              <a:t>cảm</a:t>
            </a:r>
            <a:r>
              <a:rPr lang="en-US" sz="4951" dirty="0">
                <a:solidFill>
                  <a:srgbClr val="AD3221"/>
                </a:solidFill>
                <a:latin typeface="Roboto Condensed"/>
              </a:rPr>
              <a:t> </a:t>
            </a:r>
            <a:r>
              <a:rPr lang="en-US" sz="4951" dirty="0" err="1">
                <a:solidFill>
                  <a:srgbClr val="AD3221"/>
                </a:solidFill>
                <a:latin typeface="Roboto Condensed"/>
              </a:rPr>
              <a:t>xúc</a:t>
            </a:r>
            <a:r>
              <a:rPr lang="en-US" sz="4951" dirty="0">
                <a:solidFill>
                  <a:srgbClr val="AD3221"/>
                </a:solidFill>
                <a:latin typeface="Roboto Condensed"/>
              </a:rPr>
              <a:t> </a:t>
            </a:r>
            <a:r>
              <a:rPr lang="en-US" sz="4951" dirty="0" err="1">
                <a:solidFill>
                  <a:srgbClr val="AD3221"/>
                </a:solidFill>
                <a:latin typeface="Roboto Condensed"/>
              </a:rPr>
              <a:t>của</a:t>
            </a:r>
            <a:r>
              <a:rPr lang="en-US" sz="4951" dirty="0">
                <a:solidFill>
                  <a:srgbClr val="AD3221"/>
                </a:solidFill>
                <a:latin typeface="Roboto Condensed"/>
              </a:rPr>
              <a:t> </a:t>
            </a:r>
            <a:r>
              <a:rPr lang="en-US" sz="4951" dirty="0" err="1">
                <a:solidFill>
                  <a:srgbClr val="AD3221"/>
                </a:solidFill>
                <a:latin typeface="Roboto Condensed"/>
              </a:rPr>
              <a:t>em</a:t>
            </a:r>
            <a:r>
              <a:rPr lang="en-US" sz="4951" dirty="0">
                <a:solidFill>
                  <a:srgbClr val="AD3221"/>
                </a:solidFill>
                <a:latin typeface="Roboto Condensed"/>
              </a:rPr>
              <a:t> </a:t>
            </a:r>
            <a:r>
              <a:rPr lang="en-US" sz="4951" dirty="0" err="1">
                <a:solidFill>
                  <a:srgbClr val="AD3221"/>
                </a:solidFill>
                <a:latin typeface="Roboto Condensed"/>
              </a:rPr>
              <a:t>khi</a:t>
            </a:r>
            <a:r>
              <a:rPr lang="en-US" sz="4951" dirty="0">
                <a:solidFill>
                  <a:srgbClr val="AD3221"/>
                </a:solidFill>
                <a:latin typeface="Roboto Condensed"/>
              </a:rPr>
              <a:t> </a:t>
            </a:r>
            <a:r>
              <a:rPr lang="en-US" sz="4951" dirty="0" err="1">
                <a:solidFill>
                  <a:srgbClr val="AD3221"/>
                </a:solidFill>
                <a:latin typeface="Roboto Condensed"/>
              </a:rPr>
              <a:t>xem</a:t>
            </a:r>
            <a:r>
              <a:rPr lang="en-US" sz="4951" dirty="0">
                <a:solidFill>
                  <a:srgbClr val="AD3221"/>
                </a:solidFill>
                <a:latin typeface="Roboto Condensed"/>
              </a:rPr>
              <a:t> </a:t>
            </a:r>
            <a:r>
              <a:rPr lang="en-US" sz="4951" dirty="0" err="1">
                <a:solidFill>
                  <a:srgbClr val="AD3221"/>
                </a:solidFill>
                <a:latin typeface="Roboto Condensed"/>
              </a:rPr>
              <a:t>một</a:t>
            </a:r>
            <a:r>
              <a:rPr lang="en-US" sz="4951" dirty="0">
                <a:solidFill>
                  <a:srgbClr val="AD3221"/>
                </a:solidFill>
                <a:latin typeface="Roboto Condensed"/>
              </a:rPr>
              <a:t> </a:t>
            </a:r>
            <a:r>
              <a:rPr lang="en-US" sz="4951" dirty="0" err="1">
                <a:solidFill>
                  <a:srgbClr val="AD3221"/>
                </a:solidFill>
                <a:latin typeface="Roboto Condensed"/>
              </a:rPr>
              <a:t>buổi</a:t>
            </a:r>
            <a:r>
              <a:rPr lang="en-US" sz="4951" dirty="0">
                <a:solidFill>
                  <a:srgbClr val="AD3221"/>
                </a:solidFill>
                <a:latin typeface="Roboto Condensed"/>
              </a:rPr>
              <a:t> </a:t>
            </a:r>
            <a:r>
              <a:rPr lang="en-US" sz="4951" dirty="0" err="1">
                <a:solidFill>
                  <a:srgbClr val="AD3221"/>
                </a:solidFill>
                <a:latin typeface="Roboto Condensed"/>
              </a:rPr>
              <a:t>biểu</a:t>
            </a:r>
            <a:r>
              <a:rPr lang="en-US" sz="4951" dirty="0">
                <a:solidFill>
                  <a:srgbClr val="AD3221"/>
                </a:solidFill>
                <a:latin typeface="Roboto Condensed"/>
              </a:rPr>
              <a:t> </a:t>
            </a:r>
            <a:r>
              <a:rPr lang="en-US" sz="4951" dirty="0" err="1">
                <a:solidFill>
                  <a:srgbClr val="AD3221"/>
                </a:solidFill>
                <a:latin typeface="Roboto Condensed"/>
              </a:rPr>
              <a:t>diễn</a:t>
            </a:r>
            <a:r>
              <a:rPr lang="en-US" sz="4951" dirty="0">
                <a:solidFill>
                  <a:srgbClr val="AD3221"/>
                </a:solidFill>
                <a:latin typeface="Roboto Condensed"/>
              </a:rPr>
              <a:t> </a:t>
            </a:r>
            <a:r>
              <a:rPr lang="en-US" sz="4951" dirty="0" err="1">
                <a:solidFill>
                  <a:srgbClr val="AD3221"/>
                </a:solidFill>
                <a:latin typeface="Roboto Condensed"/>
              </a:rPr>
              <a:t>văn</a:t>
            </a:r>
            <a:r>
              <a:rPr lang="en-US" sz="4951" dirty="0">
                <a:solidFill>
                  <a:srgbClr val="AD3221"/>
                </a:solidFill>
                <a:latin typeface="Roboto Condensed"/>
              </a:rPr>
              <a:t> </a:t>
            </a:r>
            <a:r>
              <a:rPr lang="en-US" sz="4951" dirty="0" err="1">
                <a:solidFill>
                  <a:srgbClr val="AD3221"/>
                </a:solidFill>
                <a:latin typeface="Roboto Condensed"/>
              </a:rPr>
              <a:t>nghệ</a:t>
            </a:r>
            <a:r>
              <a:rPr lang="en-US" sz="4951" dirty="0">
                <a:solidFill>
                  <a:srgbClr val="AD3221"/>
                </a:solidFill>
                <a:latin typeface="Roboto Condensed"/>
              </a:rPr>
              <a:t> </a:t>
            </a:r>
            <a:r>
              <a:rPr lang="en-US" sz="4951" dirty="0" err="1">
                <a:solidFill>
                  <a:srgbClr val="AD3221"/>
                </a:solidFill>
                <a:latin typeface="Roboto Condensed"/>
              </a:rPr>
              <a:t>hoặc</a:t>
            </a:r>
            <a:r>
              <a:rPr lang="en-US" sz="4951" dirty="0">
                <a:solidFill>
                  <a:srgbClr val="AD3221"/>
                </a:solidFill>
                <a:latin typeface="Roboto Condensed"/>
              </a:rPr>
              <a:t> </a:t>
            </a:r>
            <a:r>
              <a:rPr lang="en-US" sz="4951" dirty="0" err="1">
                <a:solidFill>
                  <a:srgbClr val="AD3221"/>
                </a:solidFill>
                <a:latin typeface="Roboto Condensed"/>
              </a:rPr>
              <a:t>một</a:t>
            </a:r>
            <a:r>
              <a:rPr lang="en-US" sz="4951" dirty="0">
                <a:solidFill>
                  <a:srgbClr val="AD3221"/>
                </a:solidFill>
                <a:latin typeface="Roboto Condensed"/>
              </a:rPr>
              <a:t> </a:t>
            </a:r>
            <a:r>
              <a:rPr lang="en-US" sz="4951" dirty="0" err="1">
                <a:solidFill>
                  <a:srgbClr val="AD3221"/>
                </a:solidFill>
                <a:latin typeface="Roboto Condensed"/>
              </a:rPr>
              <a:t>cuộc</a:t>
            </a:r>
            <a:r>
              <a:rPr lang="en-US" sz="4951" dirty="0">
                <a:solidFill>
                  <a:srgbClr val="AD3221"/>
                </a:solidFill>
                <a:latin typeface="Roboto Condensed"/>
              </a:rPr>
              <a:t> </a:t>
            </a:r>
            <a:r>
              <a:rPr lang="en-US" sz="4951" dirty="0" err="1">
                <a:solidFill>
                  <a:srgbClr val="AD3221"/>
                </a:solidFill>
                <a:latin typeface="Roboto Condensed"/>
              </a:rPr>
              <a:t>thi</a:t>
            </a:r>
            <a:r>
              <a:rPr lang="en-US" sz="4951" dirty="0">
                <a:solidFill>
                  <a:srgbClr val="AD3221"/>
                </a:solidFill>
                <a:latin typeface="Roboto Condensed"/>
              </a:rPr>
              <a:t> </a:t>
            </a:r>
            <a:r>
              <a:rPr lang="en-US" sz="4951" dirty="0" err="1">
                <a:solidFill>
                  <a:srgbClr val="AD3221"/>
                </a:solidFill>
                <a:latin typeface="Roboto Condensed"/>
              </a:rPr>
              <a:t>thể</a:t>
            </a:r>
            <a:r>
              <a:rPr lang="en-US" sz="4951" dirty="0">
                <a:solidFill>
                  <a:srgbClr val="AD3221"/>
                </a:solidFill>
                <a:latin typeface="Roboto Condensed"/>
              </a:rPr>
              <a:t> </a:t>
            </a:r>
            <a:r>
              <a:rPr lang="en-US" sz="4951" dirty="0" err="1">
                <a:solidFill>
                  <a:srgbClr val="AD3221"/>
                </a:solidFill>
                <a:latin typeface="Roboto Condensed"/>
              </a:rPr>
              <a:t>thao</a:t>
            </a:r>
            <a:r>
              <a:rPr lang="en-US" sz="4951" dirty="0">
                <a:solidFill>
                  <a:srgbClr val="AD3221"/>
                </a:solidFill>
                <a:latin typeface="Roboto Condensed"/>
              </a:rPr>
              <a:t>.</a:t>
            </a:r>
          </a:p>
          <a:p>
            <a:pPr marL="1069134" lvl="1" indent="-534567" algn="just">
              <a:lnSpc>
                <a:spcPts val="6932"/>
              </a:lnSpc>
              <a:buFont typeface="Arial"/>
              <a:buChar char="•"/>
            </a:pPr>
            <a:r>
              <a:rPr lang="en-US" sz="4951" dirty="0" err="1">
                <a:solidFill>
                  <a:srgbClr val="AD3221"/>
                </a:solidFill>
                <a:latin typeface="Roboto Condensed"/>
              </a:rPr>
              <a:t>Đoạn</a:t>
            </a:r>
            <a:r>
              <a:rPr lang="en-US" sz="4951" dirty="0">
                <a:solidFill>
                  <a:srgbClr val="AD3221"/>
                </a:solidFill>
                <a:latin typeface="Roboto Condensed"/>
              </a:rPr>
              <a:t> </a:t>
            </a:r>
            <a:r>
              <a:rPr lang="en-US" sz="4951" dirty="0" err="1">
                <a:solidFill>
                  <a:srgbClr val="AD3221"/>
                </a:solidFill>
                <a:latin typeface="Roboto Condensed"/>
              </a:rPr>
              <a:t>văn</a:t>
            </a:r>
            <a:r>
              <a:rPr lang="en-US" sz="4951" dirty="0">
                <a:solidFill>
                  <a:srgbClr val="AD3221"/>
                </a:solidFill>
                <a:latin typeface="Roboto Condensed"/>
              </a:rPr>
              <a:t> </a:t>
            </a:r>
            <a:r>
              <a:rPr lang="en-US" sz="4951" dirty="0" err="1">
                <a:solidFill>
                  <a:srgbClr val="AD3221"/>
                </a:solidFill>
                <a:latin typeface="Roboto Condensed"/>
              </a:rPr>
              <a:t>của</a:t>
            </a:r>
            <a:r>
              <a:rPr lang="en-US" sz="4951" dirty="0">
                <a:solidFill>
                  <a:srgbClr val="AD3221"/>
                </a:solidFill>
                <a:latin typeface="Roboto Condensed"/>
              </a:rPr>
              <a:t> </a:t>
            </a:r>
            <a:r>
              <a:rPr lang="en-US" sz="4951" dirty="0" err="1">
                <a:solidFill>
                  <a:srgbClr val="AD3221"/>
                </a:solidFill>
                <a:latin typeface="Roboto Condensed"/>
              </a:rPr>
              <a:t>em</a:t>
            </a:r>
            <a:r>
              <a:rPr lang="en-US" sz="4951" dirty="0">
                <a:solidFill>
                  <a:srgbClr val="AD3221"/>
                </a:solidFill>
                <a:latin typeface="Roboto Condensed"/>
              </a:rPr>
              <a:t> </a:t>
            </a:r>
            <a:r>
              <a:rPr lang="en-US" sz="4951" dirty="0" err="1">
                <a:solidFill>
                  <a:srgbClr val="AD3221"/>
                </a:solidFill>
                <a:latin typeface="Roboto Condensed"/>
              </a:rPr>
              <a:t>có</a:t>
            </a:r>
            <a:r>
              <a:rPr lang="en-US" sz="4951" dirty="0">
                <a:solidFill>
                  <a:srgbClr val="AD3221"/>
                </a:solidFill>
                <a:latin typeface="Roboto Condensed"/>
              </a:rPr>
              <a:t> </a:t>
            </a:r>
            <a:r>
              <a:rPr lang="en-US" sz="4951" dirty="0" err="1">
                <a:solidFill>
                  <a:srgbClr val="AD3221"/>
                </a:solidFill>
                <a:latin typeface="Roboto Condensed"/>
              </a:rPr>
              <a:t>những</a:t>
            </a:r>
            <a:r>
              <a:rPr lang="en-US" sz="4951" dirty="0">
                <a:solidFill>
                  <a:srgbClr val="AD3221"/>
                </a:solidFill>
                <a:latin typeface="Roboto Condensed"/>
              </a:rPr>
              <a:t> </a:t>
            </a:r>
            <a:r>
              <a:rPr lang="en-US" sz="4951" dirty="0" err="1">
                <a:solidFill>
                  <a:srgbClr val="AD3221"/>
                </a:solidFill>
                <a:latin typeface="Roboto Condensed"/>
              </a:rPr>
              <a:t>từ</a:t>
            </a:r>
            <a:r>
              <a:rPr lang="en-US" sz="4951" dirty="0">
                <a:solidFill>
                  <a:srgbClr val="AD3221"/>
                </a:solidFill>
                <a:latin typeface="Roboto Condensed"/>
              </a:rPr>
              <a:t> </a:t>
            </a:r>
            <a:r>
              <a:rPr lang="en-US" sz="4951" dirty="0" err="1">
                <a:solidFill>
                  <a:srgbClr val="AD3221"/>
                </a:solidFill>
                <a:latin typeface="Roboto Condensed"/>
              </a:rPr>
              <a:t>ngữ</a:t>
            </a:r>
            <a:r>
              <a:rPr lang="en-US" sz="4951" dirty="0">
                <a:solidFill>
                  <a:srgbClr val="AD3221"/>
                </a:solidFill>
                <a:latin typeface="Roboto Condensed"/>
              </a:rPr>
              <a:t> </a:t>
            </a:r>
            <a:r>
              <a:rPr lang="en-US" sz="4951" dirty="0" err="1">
                <a:solidFill>
                  <a:srgbClr val="AD3221"/>
                </a:solidFill>
                <a:latin typeface="Roboto Condensed"/>
              </a:rPr>
              <a:t>nào</a:t>
            </a:r>
            <a:r>
              <a:rPr lang="en-US" sz="4951" dirty="0">
                <a:solidFill>
                  <a:srgbClr val="AD3221"/>
                </a:solidFill>
                <a:latin typeface="Roboto Condensed"/>
              </a:rPr>
              <a:t> </a:t>
            </a:r>
            <a:r>
              <a:rPr lang="en-US" sz="4951" dirty="0" err="1">
                <a:solidFill>
                  <a:srgbClr val="AD3221"/>
                </a:solidFill>
                <a:latin typeface="Roboto Condensed"/>
              </a:rPr>
              <a:t>phù</a:t>
            </a:r>
            <a:r>
              <a:rPr lang="en-US" sz="4951" dirty="0">
                <a:solidFill>
                  <a:srgbClr val="AD3221"/>
                </a:solidFill>
                <a:latin typeface="Roboto Condensed"/>
              </a:rPr>
              <a:t> </a:t>
            </a:r>
            <a:r>
              <a:rPr lang="en-US" sz="4951" dirty="0" err="1">
                <a:solidFill>
                  <a:srgbClr val="AD3221"/>
                </a:solidFill>
                <a:latin typeface="Roboto Condensed"/>
              </a:rPr>
              <a:t>hợp</a:t>
            </a:r>
            <a:r>
              <a:rPr lang="en-US" sz="4951" dirty="0">
                <a:solidFill>
                  <a:srgbClr val="AD3221"/>
                </a:solidFill>
                <a:latin typeface="Roboto Condensed"/>
              </a:rPr>
              <a:t> </a:t>
            </a:r>
            <a:r>
              <a:rPr lang="en-US" sz="4951" dirty="0" err="1">
                <a:solidFill>
                  <a:srgbClr val="AD3221"/>
                </a:solidFill>
                <a:latin typeface="Roboto Condensed"/>
              </a:rPr>
              <a:t>với</a:t>
            </a:r>
            <a:r>
              <a:rPr lang="en-US" sz="4951" dirty="0">
                <a:solidFill>
                  <a:srgbClr val="AD3221"/>
                </a:solidFill>
                <a:latin typeface="Roboto Condensed"/>
              </a:rPr>
              <a:t> </a:t>
            </a:r>
            <a:r>
              <a:rPr lang="en-US" sz="4951" dirty="0" err="1">
                <a:solidFill>
                  <a:srgbClr val="AD3221"/>
                </a:solidFill>
                <a:latin typeface="Roboto Condensed"/>
              </a:rPr>
              <a:t>đề</a:t>
            </a:r>
            <a:r>
              <a:rPr lang="en-US" sz="4951" dirty="0">
                <a:solidFill>
                  <a:srgbClr val="AD3221"/>
                </a:solidFill>
                <a:latin typeface="Roboto Condensed"/>
              </a:rPr>
              <a:t> </a:t>
            </a:r>
            <a:r>
              <a:rPr lang="en-US" sz="4951" dirty="0" err="1">
                <a:solidFill>
                  <a:srgbClr val="AD3221"/>
                </a:solidFill>
                <a:latin typeface="Roboto Condensed"/>
              </a:rPr>
              <a:t>tài</a:t>
            </a:r>
            <a:r>
              <a:rPr lang="en-US" sz="4951" dirty="0">
                <a:solidFill>
                  <a:srgbClr val="AD3221"/>
                </a:solidFill>
                <a:latin typeface="Roboto Condensed"/>
              </a:rPr>
              <a:t> </a:t>
            </a:r>
            <a:r>
              <a:rPr lang="en-US" sz="4951" dirty="0" err="1">
                <a:solidFill>
                  <a:srgbClr val="AD3221"/>
                </a:solidFill>
                <a:latin typeface="Roboto Condensed"/>
              </a:rPr>
              <a:t>của</a:t>
            </a:r>
            <a:r>
              <a:rPr lang="en-US" sz="4951" dirty="0">
                <a:solidFill>
                  <a:srgbClr val="AD3221"/>
                </a:solidFill>
                <a:latin typeface="Roboto Condensed"/>
              </a:rPr>
              <a:t> </a:t>
            </a:r>
            <a:r>
              <a:rPr lang="en-US" sz="4951" dirty="0" err="1">
                <a:solidFill>
                  <a:srgbClr val="AD3221"/>
                </a:solidFill>
                <a:latin typeface="Roboto Condensed"/>
              </a:rPr>
              <a:t>đoạn</a:t>
            </a:r>
            <a:r>
              <a:rPr lang="en-US" sz="4951" dirty="0">
                <a:solidFill>
                  <a:srgbClr val="AD3221"/>
                </a:solidFill>
                <a:latin typeface="Roboto Condensed"/>
              </a:rPr>
              <a:t> </a:t>
            </a:r>
            <a:r>
              <a:rPr lang="en-US" sz="4951" dirty="0" err="1">
                <a:solidFill>
                  <a:srgbClr val="AD3221"/>
                </a:solidFill>
                <a:latin typeface="Roboto Condensed"/>
              </a:rPr>
              <a:t>văn</a:t>
            </a:r>
            <a:r>
              <a:rPr lang="en-US" sz="4951" dirty="0">
                <a:solidFill>
                  <a:srgbClr val="AD3221"/>
                </a:solidFill>
                <a:latin typeface="Roboto Condensed"/>
              </a:rPr>
              <a:t>?</a:t>
            </a:r>
          </a:p>
          <a:p>
            <a:pPr algn="just">
              <a:lnSpc>
                <a:spcPts val="6932"/>
              </a:lnSpc>
              <a:spcBef>
                <a:spcPct val="0"/>
              </a:spcBef>
            </a:pPr>
            <a:endParaRPr lang="en-US" sz="4951" dirty="0">
              <a:solidFill>
                <a:srgbClr val="AD3221"/>
              </a:solidFill>
              <a:latin typeface="Roboto Condensed"/>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483644">
            <a:off x="-805256" y="-3064151"/>
            <a:ext cx="5248259" cy="5695590"/>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67698" y="7936428"/>
            <a:ext cx="3472856" cy="207739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798677" y="6331583"/>
            <a:ext cx="2567425" cy="3955417"/>
          </a:xfrm>
          <a:prstGeom prst="rect">
            <a:avLst/>
          </a:prstGeom>
        </p:spPr>
      </p:pic>
      <p:sp>
        <p:nvSpPr>
          <p:cNvPr id="7" name="TextBox 7"/>
          <p:cNvSpPr txBox="1"/>
          <p:nvPr/>
        </p:nvSpPr>
        <p:spPr>
          <a:xfrm>
            <a:off x="4831893" y="2568193"/>
            <a:ext cx="10516563" cy="1062522"/>
          </a:xfrm>
          <a:prstGeom prst="rect">
            <a:avLst/>
          </a:prstGeom>
        </p:spPr>
        <p:txBody>
          <a:bodyPr lIns="0" tIns="0" rIns="0" bIns="0" rtlCol="0" anchor="t">
            <a:spAutoFit/>
          </a:bodyPr>
          <a:lstStyle/>
          <a:p>
            <a:pPr algn="just">
              <a:lnSpc>
                <a:spcPts val="8635"/>
              </a:lnSpc>
            </a:pPr>
            <a:r>
              <a:rPr lang="en-US" sz="6168" dirty="0">
                <a:solidFill>
                  <a:srgbClr val="A5593C"/>
                </a:solidFill>
                <a:latin typeface="Fraunces Bold"/>
              </a:rPr>
              <a:t>HƯỚNG DẪN VỀ NHÀ</a:t>
            </a:r>
          </a:p>
        </p:txBody>
      </p:sp>
      <p:sp>
        <p:nvSpPr>
          <p:cNvPr id="8" name="TextBox 8"/>
          <p:cNvSpPr txBox="1"/>
          <p:nvPr/>
        </p:nvSpPr>
        <p:spPr>
          <a:xfrm>
            <a:off x="3788870" y="4403298"/>
            <a:ext cx="13577232" cy="1003302"/>
          </a:xfrm>
          <a:prstGeom prst="rect">
            <a:avLst/>
          </a:prstGeom>
        </p:spPr>
        <p:txBody>
          <a:bodyPr lIns="0" tIns="0" rIns="0" bIns="0" rtlCol="0" anchor="t">
            <a:spAutoFit/>
          </a:bodyPr>
          <a:lstStyle/>
          <a:p>
            <a:pPr algn="just">
              <a:lnSpc>
                <a:spcPts val="8119"/>
              </a:lnSpc>
            </a:pPr>
            <a:r>
              <a:rPr lang="en-US" sz="5599">
                <a:solidFill>
                  <a:srgbClr val="000000"/>
                </a:solidFill>
                <a:latin typeface="Roboto Condensed"/>
              </a:rPr>
              <a:t>Làm các bài tập ở bài </a:t>
            </a:r>
            <a:r>
              <a:rPr lang="en-US" sz="5599">
                <a:solidFill>
                  <a:srgbClr val="000000"/>
                </a:solidFill>
                <a:latin typeface="Roboto Condensed Italics"/>
              </a:rPr>
              <a:t>Ôn tập học kì II.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sp>
        <p:nvSpPr>
          <p:cNvPr id="4" name="TextBox 4"/>
          <p:cNvSpPr txBox="1"/>
          <p:nvPr/>
        </p:nvSpPr>
        <p:spPr>
          <a:xfrm>
            <a:off x="2555578" y="3943290"/>
            <a:ext cx="12609393" cy="2113609"/>
          </a:xfrm>
          <a:prstGeom prst="rect">
            <a:avLst/>
          </a:prstGeom>
        </p:spPr>
        <p:txBody>
          <a:bodyPr lIns="0" tIns="0" rIns="0" bIns="0" rtlCol="0" anchor="t">
            <a:spAutoFit/>
          </a:bodyPr>
          <a:lstStyle/>
          <a:p>
            <a:pPr algn="ctr">
              <a:lnSpc>
                <a:spcPts val="16851"/>
              </a:lnSpc>
            </a:pPr>
            <a:r>
              <a:rPr lang="en-US" sz="12037">
                <a:solidFill>
                  <a:srgbClr val="A5593C"/>
                </a:solidFill>
                <a:latin typeface="#9Slide05 VL Fadilla"/>
              </a:rPr>
              <a:t>Cảm ơn các em!</a:t>
            </a:r>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152226">
            <a:off x="15012073" y="-859490"/>
            <a:ext cx="5730130" cy="4777205"/>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21784">
            <a:off x="-1000117" y="7224893"/>
            <a:ext cx="5248259" cy="569559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17278" y="461838"/>
            <a:ext cx="3472856" cy="2077399"/>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997910" y="6092710"/>
            <a:ext cx="2930614" cy="4498925"/>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grpSp>
        <p:nvGrpSpPr>
          <p:cNvPr id="2" name="Group 2"/>
          <p:cNvGrpSpPr/>
          <p:nvPr/>
        </p:nvGrpSpPr>
        <p:grpSpPr>
          <a:xfrm>
            <a:off x="1000125"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85775" y="-722420"/>
            <a:ext cx="1514475" cy="2627638"/>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810109" y="6641098"/>
            <a:ext cx="5730130" cy="4777205"/>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93729" y="8601075"/>
            <a:ext cx="4044858" cy="2419560"/>
          </a:xfrm>
          <a:prstGeom prst="rect">
            <a:avLst/>
          </a:prstGeom>
        </p:spPr>
      </p:pic>
      <p:grpSp>
        <p:nvGrpSpPr>
          <p:cNvPr id="7" name="Group 7"/>
          <p:cNvGrpSpPr/>
          <p:nvPr/>
        </p:nvGrpSpPr>
        <p:grpSpPr>
          <a:xfrm>
            <a:off x="1846436" y="2415872"/>
            <a:ext cx="15118515" cy="1707108"/>
            <a:chOff x="0" y="0"/>
            <a:chExt cx="43148274" cy="4872089"/>
          </a:xfrm>
        </p:grpSpPr>
        <p:sp>
          <p:nvSpPr>
            <p:cNvPr id="8" name="Freeform 8"/>
            <p:cNvSpPr/>
            <p:nvPr/>
          </p:nvSpPr>
          <p:spPr>
            <a:xfrm>
              <a:off x="0" y="0"/>
              <a:ext cx="43148275" cy="4872089"/>
            </a:xfrm>
            <a:custGeom>
              <a:avLst/>
              <a:gdLst/>
              <a:ahLst/>
              <a:cxnLst/>
              <a:rect l="l" t="t" r="r" b="b"/>
              <a:pathLst>
                <a:path w="43148275" h="4872089">
                  <a:moveTo>
                    <a:pt x="42843475" y="0"/>
                  </a:moveTo>
                  <a:lnTo>
                    <a:pt x="304800" y="0"/>
                  </a:lnTo>
                  <a:cubicBezTo>
                    <a:pt x="135890" y="0"/>
                    <a:pt x="0" y="135890"/>
                    <a:pt x="0" y="304800"/>
                  </a:cubicBezTo>
                  <a:lnTo>
                    <a:pt x="0" y="4567289"/>
                  </a:lnTo>
                  <a:cubicBezTo>
                    <a:pt x="0" y="4736199"/>
                    <a:pt x="135890" y="4872089"/>
                    <a:pt x="304800" y="4872089"/>
                  </a:cubicBezTo>
                  <a:lnTo>
                    <a:pt x="42843475" y="4872089"/>
                  </a:lnTo>
                  <a:cubicBezTo>
                    <a:pt x="43012385" y="4872089"/>
                    <a:pt x="43148275" y="4736199"/>
                    <a:pt x="43148275" y="4567289"/>
                  </a:cubicBezTo>
                  <a:lnTo>
                    <a:pt x="43148275" y="304800"/>
                  </a:lnTo>
                  <a:cubicBezTo>
                    <a:pt x="43148275" y="135890"/>
                    <a:pt x="43012385" y="0"/>
                    <a:pt x="42843475" y="0"/>
                  </a:cubicBezTo>
                  <a:close/>
                </a:path>
              </a:pathLst>
            </a:custGeom>
            <a:solidFill>
              <a:srgbClr val="F1D1C7"/>
            </a:solidFill>
          </p:spPr>
        </p:sp>
      </p:grpSp>
      <p:sp>
        <p:nvSpPr>
          <p:cNvPr id="9" name="TextBox 9"/>
          <p:cNvSpPr txBox="1"/>
          <p:nvPr/>
        </p:nvSpPr>
        <p:spPr>
          <a:xfrm>
            <a:off x="2057400" y="2793493"/>
            <a:ext cx="16230600" cy="847090"/>
          </a:xfrm>
          <a:prstGeom prst="rect">
            <a:avLst/>
          </a:prstGeom>
        </p:spPr>
        <p:txBody>
          <a:bodyPr lIns="0" tIns="0" rIns="0" bIns="0" rtlCol="0" anchor="t">
            <a:spAutoFit/>
          </a:bodyPr>
          <a:lstStyle/>
          <a:p>
            <a:pPr>
              <a:lnSpc>
                <a:spcPts val="6859"/>
              </a:lnSpc>
              <a:spcBef>
                <a:spcPct val="0"/>
              </a:spcBef>
            </a:pPr>
            <a:r>
              <a:rPr lang="en-US" sz="4899">
                <a:solidFill>
                  <a:srgbClr val="6E3228"/>
                </a:solidFill>
                <a:latin typeface="Roboto Condensed Bold"/>
              </a:rPr>
              <a:t>3. Thông tin trong văn bản có thể trình bày theo trật tự nào?</a:t>
            </a:r>
          </a:p>
        </p:txBody>
      </p:sp>
      <p:sp>
        <p:nvSpPr>
          <p:cNvPr id="10" name="TextBox 10"/>
          <p:cNvSpPr txBox="1"/>
          <p:nvPr/>
        </p:nvSpPr>
        <p:spPr>
          <a:xfrm>
            <a:off x="3926466" y="4543594"/>
            <a:ext cx="16230600" cy="2825116"/>
          </a:xfrm>
          <a:prstGeom prst="rect">
            <a:avLst/>
          </a:prstGeom>
        </p:spPr>
        <p:txBody>
          <a:bodyPr lIns="0" tIns="0" rIns="0" bIns="0" rtlCol="0" anchor="t">
            <a:spAutoFit/>
          </a:bodyPr>
          <a:lstStyle/>
          <a:p>
            <a:pPr marL="1165855" lvl="1" indent="-582928">
              <a:lnSpc>
                <a:spcPts val="7559"/>
              </a:lnSpc>
              <a:buFont typeface="Arial"/>
              <a:buChar char="•"/>
            </a:pPr>
            <a:r>
              <a:rPr lang="en-US" sz="5399" dirty="0" err="1">
                <a:solidFill>
                  <a:srgbClr val="6E3228"/>
                </a:solidFill>
                <a:latin typeface="Roboto Condensed"/>
              </a:rPr>
              <a:t>Trật</a:t>
            </a:r>
            <a:r>
              <a:rPr lang="en-US" sz="5399" dirty="0">
                <a:solidFill>
                  <a:srgbClr val="6E3228"/>
                </a:solidFill>
                <a:latin typeface="Roboto Condensed"/>
              </a:rPr>
              <a:t> </a:t>
            </a:r>
            <a:r>
              <a:rPr lang="en-US" sz="5399" dirty="0" err="1">
                <a:solidFill>
                  <a:srgbClr val="6E3228"/>
                </a:solidFill>
                <a:latin typeface="Roboto Condensed"/>
              </a:rPr>
              <a:t>tự</a:t>
            </a:r>
            <a:r>
              <a:rPr lang="en-US" sz="5399" dirty="0">
                <a:solidFill>
                  <a:srgbClr val="6E3228"/>
                </a:solidFill>
                <a:latin typeface="Roboto Condensed"/>
              </a:rPr>
              <a:t> </a:t>
            </a:r>
            <a:r>
              <a:rPr lang="en-US" sz="5399" dirty="0" err="1">
                <a:solidFill>
                  <a:srgbClr val="6E3228"/>
                </a:solidFill>
                <a:latin typeface="Roboto Condensed"/>
              </a:rPr>
              <a:t>nhân</a:t>
            </a:r>
            <a:r>
              <a:rPr lang="en-US" sz="5399" dirty="0">
                <a:solidFill>
                  <a:srgbClr val="6E3228"/>
                </a:solidFill>
                <a:latin typeface="Roboto Condensed"/>
              </a:rPr>
              <a:t> </a:t>
            </a:r>
            <a:r>
              <a:rPr lang="en-US" sz="5399" dirty="0" err="1">
                <a:solidFill>
                  <a:srgbClr val="6E3228"/>
                </a:solidFill>
                <a:latin typeface="Roboto Condensed"/>
              </a:rPr>
              <a:t>quả</a:t>
            </a:r>
            <a:endParaRPr lang="en-US" sz="5399" dirty="0">
              <a:solidFill>
                <a:srgbClr val="6E3228"/>
              </a:solidFill>
              <a:latin typeface="Roboto Condensed"/>
            </a:endParaRPr>
          </a:p>
          <a:p>
            <a:pPr marL="1165855" lvl="1" indent="-582928">
              <a:lnSpc>
                <a:spcPts val="7559"/>
              </a:lnSpc>
              <a:buFont typeface="Arial"/>
              <a:buChar char="•"/>
            </a:pPr>
            <a:r>
              <a:rPr lang="en-US" sz="5399" dirty="0" err="1">
                <a:solidFill>
                  <a:srgbClr val="6E3228"/>
                </a:solidFill>
                <a:latin typeface="Roboto Condensed"/>
              </a:rPr>
              <a:t>Trật</a:t>
            </a:r>
            <a:r>
              <a:rPr lang="en-US" sz="5399" dirty="0">
                <a:solidFill>
                  <a:srgbClr val="6E3228"/>
                </a:solidFill>
                <a:latin typeface="Roboto Condensed"/>
              </a:rPr>
              <a:t> </a:t>
            </a:r>
            <a:r>
              <a:rPr lang="en-US" sz="5399" dirty="0" err="1">
                <a:solidFill>
                  <a:srgbClr val="6E3228"/>
                </a:solidFill>
                <a:latin typeface="Roboto Condensed"/>
              </a:rPr>
              <a:t>tự</a:t>
            </a:r>
            <a:r>
              <a:rPr lang="en-US" sz="5399" dirty="0">
                <a:solidFill>
                  <a:srgbClr val="6E3228"/>
                </a:solidFill>
                <a:latin typeface="Roboto Condensed"/>
              </a:rPr>
              <a:t> </a:t>
            </a:r>
            <a:r>
              <a:rPr lang="en-US" sz="5399" dirty="0" err="1">
                <a:solidFill>
                  <a:srgbClr val="6E3228"/>
                </a:solidFill>
                <a:latin typeface="Roboto Condensed"/>
              </a:rPr>
              <a:t>thời</a:t>
            </a:r>
            <a:r>
              <a:rPr lang="en-US" sz="5399" dirty="0">
                <a:solidFill>
                  <a:srgbClr val="6E3228"/>
                </a:solidFill>
                <a:latin typeface="Roboto Condensed"/>
              </a:rPr>
              <a:t> </a:t>
            </a:r>
            <a:r>
              <a:rPr lang="en-US" sz="5399" dirty="0" err="1">
                <a:solidFill>
                  <a:srgbClr val="6E3228"/>
                </a:solidFill>
                <a:latin typeface="Roboto Condensed"/>
              </a:rPr>
              <a:t>gian</a:t>
            </a:r>
            <a:endParaRPr lang="en-US" sz="5399" dirty="0">
              <a:solidFill>
                <a:srgbClr val="6E3228"/>
              </a:solidFill>
              <a:latin typeface="Roboto Condensed"/>
            </a:endParaRPr>
          </a:p>
          <a:p>
            <a:pPr marL="1165855" lvl="1" indent="-582928">
              <a:lnSpc>
                <a:spcPts val="7559"/>
              </a:lnSpc>
              <a:buFont typeface="Arial"/>
              <a:buChar char="•"/>
            </a:pPr>
            <a:r>
              <a:rPr lang="en-US" sz="5399" dirty="0" err="1">
                <a:solidFill>
                  <a:srgbClr val="6E3228"/>
                </a:solidFill>
                <a:latin typeface="Roboto Condensed"/>
              </a:rPr>
              <a:t>Trật</a:t>
            </a:r>
            <a:r>
              <a:rPr lang="en-US" sz="5399" dirty="0">
                <a:solidFill>
                  <a:srgbClr val="6E3228"/>
                </a:solidFill>
                <a:latin typeface="Roboto Condensed"/>
              </a:rPr>
              <a:t> </a:t>
            </a:r>
            <a:r>
              <a:rPr lang="en-US" sz="5399" dirty="0" err="1">
                <a:solidFill>
                  <a:srgbClr val="6E3228"/>
                </a:solidFill>
                <a:latin typeface="Roboto Condensed"/>
              </a:rPr>
              <a:t>tự</a:t>
            </a:r>
            <a:r>
              <a:rPr lang="en-US" sz="5399" dirty="0">
                <a:solidFill>
                  <a:srgbClr val="6E3228"/>
                </a:solidFill>
                <a:latin typeface="Roboto Condensed"/>
              </a:rPr>
              <a:t> </a:t>
            </a:r>
            <a:r>
              <a:rPr lang="en-US" sz="5399" dirty="0" err="1">
                <a:solidFill>
                  <a:srgbClr val="6E3228"/>
                </a:solidFill>
                <a:latin typeface="Roboto Condensed"/>
              </a:rPr>
              <a:t>quan</a:t>
            </a:r>
            <a:r>
              <a:rPr lang="en-US" sz="5399" dirty="0">
                <a:solidFill>
                  <a:srgbClr val="6E3228"/>
                </a:solidFill>
                <a:latin typeface="Roboto Condensed"/>
              </a:rPr>
              <a:t> </a:t>
            </a:r>
            <a:r>
              <a:rPr lang="en-US" sz="5399" dirty="0" err="1">
                <a:solidFill>
                  <a:srgbClr val="6E3228"/>
                </a:solidFill>
                <a:latin typeface="Roboto Condensed"/>
              </a:rPr>
              <a:t>trọng</a:t>
            </a:r>
            <a:r>
              <a:rPr lang="en-US" sz="5399" dirty="0">
                <a:solidFill>
                  <a:srgbClr val="6E3228"/>
                </a:solidFill>
                <a:latin typeface="Roboto Condensed"/>
              </a:rPr>
              <a:t> </a:t>
            </a:r>
            <a:r>
              <a:rPr lang="en-US" sz="5399" dirty="0" err="1">
                <a:solidFill>
                  <a:srgbClr val="6E3228"/>
                </a:solidFill>
                <a:latin typeface="Roboto Condensed"/>
              </a:rPr>
              <a:t>của</a:t>
            </a:r>
            <a:r>
              <a:rPr lang="en-US" sz="5399" dirty="0">
                <a:solidFill>
                  <a:srgbClr val="6E3228"/>
                </a:solidFill>
                <a:latin typeface="Roboto Condensed"/>
              </a:rPr>
              <a:t> </a:t>
            </a:r>
            <a:r>
              <a:rPr lang="en-US" sz="5399" dirty="0" err="1">
                <a:solidFill>
                  <a:srgbClr val="6E3228"/>
                </a:solidFill>
                <a:latin typeface="Roboto Condensed"/>
              </a:rPr>
              <a:t>thông</a:t>
            </a:r>
            <a:r>
              <a:rPr lang="en-US" sz="5399" dirty="0">
                <a:solidFill>
                  <a:srgbClr val="6E3228"/>
                </a:solidFill>
                <a:latin typeface="Roboto Condensed"/>
              </a:rPr>
              <a:t> tin</a:t>
            </a:r>
          </a:p>
        </p:txBody>
      </p:sp>
      <p:pic>
        <p:nvPicPr>
          <p:cNvPr id="11" name="10 seconds countdown (Đồng hồ đếm ngược 10 giây)">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0"/>
          <a:stretch>
            <a:fillRect/>
          </a:stretch>
        </p:blipFill>
        <p:spPr>
          <a:xfrm>
            <a:off x="16340722" y="9258300"/>
            <a:ext cx="1837156" cy="103340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1"/>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11"/>
                                        </p:tgtEl>
                                      </p:cBhvr>
                                    </p:cmd>
                                  </p:childTnLst>
                                </p:cTn>
                              </p:par>
                            </p:childTnLst>
                          </p:cTn>
                        </p:par>
                      </p:childTnLst>
                    </p:cTn>
                  </p:par>
                </p:childTnLst>
              </p:cTn>
              <p:nextCondLst>
                <p:cond evt="onClick" delay="0">
                  <p:tgtEl>
                    <p:spTgt spid="11"/>
                  </p:tgtEl>
                </p:cond>
              </p:nextCondLst>
            </p:seq>
            <p:video>
              <p:cMediaNode vol="80000">
                <p:cTn id="27" fill="hold" display="0">
                  <p:stCondLst>
                    <p:cond delay="indefinite"/>
                  </p:stCondLst>
                </p:cTn>
                <p:tgtEl>
                  <p:spTgt spid="11"/>
                </p:tgtEl>
              </p:cMediaNode>
            </p:video>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94124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85775" y="-722420"/>
            <a:ext cx="1514475" cy="2627638"/>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810109" y="6641098"/>
            <a:ext cx="5730130" cy="4777205"/>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93729" y="8601075"/>
            <a:ext cx="4044858" cy="2419560"/>
          </a:xfrm>
          <a:prstGeom prst="rect">
            <a:avLst/>
          </a:prstGeom>
        </p:spPr>
      </p:pic>
      <p:grpSp>
        <p:nvGrpSpPr>
          <p:cNvPr id="7" name="Group 7"/>
          <p:cNvGrpSpPr/>
          <p:nvPr/>
        </p:nvGrpSpPr>
        <p:grpSpPr>
          <a:xfrm>
            <a:off x="2607100" y="1905218"/>
            <a:ext cx="13669632" cy="2467771"/>
            <a:chOff x="0" y="0"/>
            <a:chExt cx="39013159" cy="7043024"/>
          </a:xfrm>
        </p:grpSpPr>
        <p:sp>
          <p:nvSpPr>
            <p:cNvPr id="8" name="Freeform 8"/>
            <p:cNvSpPr/>
            <p:nvPr/>
          </p:nvSpPr>
          <p:spPr>
            <a:xfrm>
              <a:off x="0" y="0"/>
              <a:ext cx="39013160" cy="7043024"/>
            </a:xfrm>
            <a:custGeom>
              <a:avLst/>
              <a:gdLst/>
              <a:ahLst/>
              <a:cxnLst/>
              <a:rect l="l" t="t" r="r" b="b"/>
              <a:pathLst>
                <a:path w="39013160" h="7043024">
                  <a:moveTo>
                    <a:pt x="38708360" y="0"/>
                  </a:moveTo>
                  <a:lnTo>
                    <a:pt x="304800" y="0"/>
                  </a:lnTo>
                  <a:cubicBezTo>
                    <a:pt x="135890" y="0"/>
                    <a:pt x="0" y="135890"/>
                    <a:pt x="0" y="304800"/>
                  </a:cubicBezTo>
                  <a:lnTo>
                    <a:pt x="0" y="6738224"/>
                  </a:lnTo>
                  <a:cubicBezTo>
                    <a:pt x="0" y="6907134"/>
                    <a:pt x="135890" y="7043024"/>
                    <a:pt x="304800" y="7043024"/>
                  </a:cubicBezTo>
                  <a:lnTo>
                    <a:pt x="38708360" y="7043024"/>
                  </a:lnTo>
                  <a:cubicBezTo>
                    <a:pt x="38877267" y="7043024"/>
                    <a:pt x="39013160" y="6907134"/>
                    <a:pt x="39013160" y="6738224"/>
                  </a:cubicBezTo>
                  <a:lnTo>
                    <a:pt x="39013160" y="304800"/>
                  </a:lnTo>
                  <a:cubicBezTo>
                    <a:pt x="39013160" y="135890"/>
                    <a:pt x="38877267" y="0"/>
                    <a:pt x="38708360" y="0"/>
                  </a:cubicBezTo>
                  <a:close/>
                </a:path>
              </a:pathLst>
            </a:custGeom>
            <a:solidFill>
              <a:srgbClr val="F1D1C7"/>
            </a:solidFill>
          </p:spPr>
        </p:sp>
      </p:grpSp>
      <p:sp>
        <p:nvSpPr>
          <p:cNvPr id="9" name="TextBox 9"/>
          <p:cNvSpPr txBox="1"/>
          <p:nvPr/>
        </p:nvSpPr>
        <p:spPr>
          <a:xfrm>
            <a:off x="1477847" y="2229784"/>
            <a:ext cx="16230600" cy="1713865"/>
          </a:xfrm>
          <a:prstGeom prst="rect">
            <a:avLst/>
          </a:prstGeom>
        </p:spPr>
        <p:txBody>
          <a:bodyPr lIns="0" tIns="0" rIns="0" bIns="0" rtlCol="0" anchor="t">
            <a:spAutoFit/>
          </a:bodyPr>
          <a:lstStyle/>
          <a:p>
            <a:pPr algn="ctr">
              <a:lnSpc>
                <a:spcPts val="6859"/>
              </a:lnSpc>
            </a:pPr>
            <a:r>
              <a:rPr lang="en-US" sz="4899">
                <a:solidFill>
                  <a:srgbClr val="6E3228"/>
                </a:solidFill>
                <a:latin typeface="Roboto Condensed Bold"/>
              </a:rPr>
              <a:t>4. Hình thức của văn bản thông tin có những</a:t>
            </a:r>
          </a:p>
          <a:p>
            <a:pPr algn="ctr">
              <a:lnSpc>
                <a:spcPts val="6859"/>
              </a:lnSpc>
              <a:spcBef>
                <a:spcPct val="0"/>
              </a:spcBef>
            </a:pPr>
            <a:r>
              <a:rPr lang="en-US" sz="4899">
                <a:solidFill>
                  <a:srgbClr val="6E3228"/>
                </a:solidFill>
                <a:latin typeface="Roboto Condensed Bold"/>
              </a:rPr>
              <a:t> yếu tố nào đặc trưng?</a:t>
            </a:r>
          </a:p>
        </p:txBody>
      </p:sp>
      <p:sp>
        <p:nvSpPr>
          <p:cNvPr id="10" name="TextBox 10"/>
          <p:cNvSpPr txBox="1"/>
          <p:nvPr/>
        </p:nvSpPr>
        <p:spPr>
          <a:xfrm>
            <a:off x="4542242" y="5349708"/>
            <a:ext cx="16230600" cy="920116"/>
          </a:xfrm>
          <a:prstGeom prst="rect">
            <a:avLst/>
          </a:prstGeom>
        </p:spPr>
        <p:txBody>
          <a:bodyPr lIns="0" tIns="0" rIns="0" bIns="0" rtlCol="0" anchor="t">
            <a:spAutoFit/>
          </a:bodyPr>
          <a:lstStyle/>
          <a:p>
            <a:pPr>
              <a:lnSpc>
                <a:spcPts val="7559"/>
              </a:lnSpc>
            </a:pPr>
            <a:r>
              <a:rPr lang="en-US" sz="5399" dirty="0" err="1">
                <a:solidFill>
                  <a:srgbClr val="6E3228"/>
                </a:solidFill>
                <a:latin typeface="Roboto Condensed"/>
              </a:rPr>
              <a:t>Nhan</a:t>
            </a:r>
            <a:r>
              <a:rPr lang="en-US" sz="5399" dirty="0">
                <a:solidFill>
                  <a:srgbClr val="6E3228"/>
                </a:solidFill>
                <a:latin typeface="Roboto Condensed"/>
              </a:rPr>
              <a:t> </a:t>
            </a:r>
            <a:r>
              <a:rPr lang="en-US" sz="5399" dirty="0" err="1">
                <a:solidFill>
                  <a:srgbClr val="6E3228"/>
                </a:solidFill>
                <a:latin typeface="Roboto Condensed"/>
              </a:rPr>
              <a:t>đề</a:t>
            </a:r>
            <a:r>
              <a:rPr lang="en-US" sz="5399" dirty="0">
                <a:solidFill>
                  <a:srgbClr val="6E3228"/>
                </a:solidFill>
                <a:latin typeface="Roboto Condensed"/>
              </a:rPr>
              <a:t>, </a:t>
            </a:r>
            <a:r>
              <a:rPr lang="en-US" sz="5399" dirty="0" err="1">
                <a:solidFill>
                  <a:srgbClr val="6E3228"/>
                </a:solidFill>
                <a:latin typeface="Roboto Condensed"/>
              </a:rPr>
              <a:t>sa</a:t>
            </a:r>
            <a:r>
              <a:rPr lang="en-US" sz="5399" dirty="0">
                <a:solidFill>
                  <a:srgbClr val="6E3228"/>
                </a:solidFill>
                <a:latin typeface="Roboto Condensed"/>
              </a:rPr>
              <a:t> – </a:t>
            </a:r>
            <a:r>
              <a:rPr lang="en-US" sz="5399" dirty="0" err="1">
                <a:solidFill>
                  <a:srgbClr val="6E3228"/>
                </a:solidFill>
                <a:latin typeface="Roboto Condensed"/>
              </a:rPr>
              <a:t>pô</a:t>
            </a:r>
            <a:r>
              <a:rPr lang="en-US" sz="5399" dirty="0">
                <a:solidFill>
                  <a:srgbClr val="6E3228"/>
                </a:solidFill>
                <a:latin typeface="Roboto Condensed"/>
              </a:rPr>
              <a:t>, </a:t>
            </a:r>
            <a:r>
              <a:rPr lang="en-US" sz="5399" dirty="0" err="1">
                <a:solidFill>
                  <a:srgbClr val="6E3228"/>
                </a:solidFill>
                <a:latin typeface="Roboto Condensed"/>
              </a:rPr>
              <a:t>hình</a:t>
            </a:r>
            <a:r>
              <a:rPr lang="en-US" sz="5399" dirty="0">
                <a:solidFill>
                  <a:srgbClr val="6E3228"/>
                </a:solidFill>
                <a:latin typeface="Roboto Condensed"/>
              </a:rPr>
              <a:t> </a:t>
            </a:r>
            <a:r>
              <a:rPr lang="en-US" sz="5399" dirty="0" err="1">
                <a:solidFill>
                  <a:srgbClr val="6E3228"/>
                </a:solidFill>
                <a:latin typeface="Roboto Condensed"/>
              </a:rPr>
              <a:t>ảnh</a:t>
            </a:r>
            <a:r>
              <a:rPr lang="en-US" sz="5399" dirty="0">
                <a:solidFill>
                  <a:srgbClr val="6E3228"/>
                </a:solidFill>
                <a:latin typeface="Roboto Condensed"/>
              </a:rPr>
              <a:t>, </a:t>
            </a:r>
            <a:r>
              <a:rPr lang="en-US" sz="5399" dirty="0" err="1">
                <a:solidFill>
                  <a:srgbClr val="6E3228"/>
                </a:solidFill>
                <a:latin typeface="Roboto Condensed"/>
              </a:rPr>
              <a:t>đề</a:t>
            </a:r>
            <a:r>
              <a:rPr lang="en-US" sz="5399" dirty="0">
                <a:solidFill>
                  <a:srgbClr val="6E3228"/>
                </a:solidFill>
                <a:latin typeface="Roboto Condensed"/>
              </a:rPr>
              <a:t> </a:t>
            </a:r>
            <a:r>
              <a:rPr lang="en-US" sz="5399" dirty="0" err="1">
                <a:solidFill>
                  <a:srgbClr val="6E3228"/>
                </a:solidFill>
                <a:latin typeface="Roboto Condensed"/>
              </a:rPr>
              <a:t>mục</a:t>
            </a:r>
            <a:r>
              <a:rPr lang="en-US" sz="5399" dirty="0">
                <a:solidFill>
                  <a:srgbClr val="6E3228"/>
                </a:solidFill>
                <a:latin typeface="Roboto Condensed"/>
              </a:rPr>
              <a:t>...</a:t>
            </a:r>
          </a:p>
        </p:txBody>
      </p:sp>
      <p:pic>
        <p:nvPicPr>
          <p:cNvPr id="11" name="10 seconds countdown (Đồng hồ đếm ngược 10 giây)">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0"/>
          <a:stretch>
            <a:fillRect/>
          </a:stretch>
        </p:blipFill>
        <p:spPr>
          <a:xfrm>
            <a:off x="16340722" y="9258300"/>
            <a:ext cx="1837156" cy="103340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1"/>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11"/>
                                        </p:tgtEl>
                                      </p:cBhvr>
                                    </p:cmd>
                                  </p:childTnLst>
                                </p:cTn>
                              </p:par>
                            </p:childTnLst>
                          </p:cTn>
                        </p:par>
                      </p:childTnLst>
                    </p:cTn>
                  </p:par>
                </p:childTnLst>
              </p:cTn>
              <p:nextCondLst>
                <p:cond evt="onClick" delay="0">
                  <p:tgtEl>
                    <p:spTgt spid="11"/>
                  </p:tgtEl>
                </p:cond>
              </p:nextCondLst>
            </p:seq>
            <p:video>
              <p:cMediaNode vol="80000">
                <p:cTn id="27" fill="hold" display="0">
                  <p:stCondLst>
                    <p:cond delay="indefinite"/>
                  </p:stCondLst>
                </p:cTn>
                <p:tgtEl>
                  <p:spTgt spid="11"/>
                </p:tgtEl>
              </p:cMediaNode>
            </p:video>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grpSp>
        <p:nvGrpSpPr>
          <p:cNvPr id="2" name="Group 2"/>
          <p:cNvGrpSpPr/>
          <p:nvPr/>
        </p:nvGrpSpPr>
        <p:grpSpPr>
          <a:xfrm>
            <a:off x="1103883" y="8001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85775" y="-722420"/>
            <a:ext cx="1514475" cy="2627638"/>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810109" y="6641098"/>
            <a:ext cx="5730130" cy="4777205"/>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93729" y="8601075"/>
            <a:ext cx="4044858" cy="2419560"/>
          </a:xfrm>
          <a:prstGeom prst="rect">
            <a:avLst/>
          </a:prstGeom>
        </p:spPr>
      </p:pic>
      <p:grpSp>
        <p:nvGrpSpPr>
          <p:cNvPr id="7" name="Group 7"/>
          <p:cNvGrpSpPr/>
          <p:nvPr/>
        </p:nvGrpSpPr>
        <p:grpSpPr>
          <a:xfrm>
            <a:off x="2607100" y="1905218"/>
            <a:ext cx="13669632" cy="2467771"/>
            <a:chOff x="0" y="0"/>
            <a:chExt cx="39013159" cy="7043024"/>
          </a:xfrm>
        </p:grpSpPr>
        <p:sp>
          <p:nvSpPr>
            <p:cNvPr id="8" name="Freeform 8"/>
            <p:cNvSpPr/>
            <p:nvPr/>
          </p:nvSpPr>
          <p:spPr>
            <a:xfrm>
              <a:off x="0" y="0"/>
              <a:ext cx="39013160" cy="7043024"/>
            </a:xfrm>
            <a:custGeom>
              <a:avLst/>
              <a:gdLst/>
              <a:ahLst/>
              <a:cxnLst/>
              <a:rect l="l" t="t" r="r" b="b"/>
              <a:pathLst>
                <a:path w="39013160" h="7043024">
                  <a:moveTo>
                    <a:pt x="38708360" y="0"/>
                  </a:moveTo>
                  <a:lnTo>
                    <a:pt x="304800" y="0"/>
                  </a:lnTo>
                  <a:cubicBezTo>
                    <a:pt x="135890" y="0"/>
                    <a:pt x="0" y="135890"/>
                    <a:pt x="0" y="304800"/>
                  </a:cubicBezTo>
                  <a:lnTo>
                    <a:pt x="0" y="6738224"/>
                  </a:lnTo>
                  <a:cubicBezTo>
                    <a:pt x="0" y="6907134"/>
                    <a:pt x="135890" y="7043024"/>
                    <a:pt x="304800" y="7043024"/>
                  </a:cubicBezTo>
                  <a:lnTo>
                    <a:pt x="38708360" y="7043024"/>
                  </a:lnTo>
                  <a:cubicBezTo>
                    <a:pt x="38877267" y="7043024"/>
                    <a:pt x="39013160" y="6907134"/>
                    <a:pt x="39013160" y="6738224"/>
                  </a:cubicBezTo>
                  <a:lnTo>
                    <a:pt x="39013160" y="304800"/>
                  </a:lnTo>
                  <a:cubicBezTo>
                    <a:pt x="39013160" y="135890"/>
                    <a:pt x="38877267" y="0"/>
                    <a:pt x="38708360" y="0"/>
                  </a:cubicBezTo>
                  <a:close/>
                </a:path>
              </a:pathLst>
            </a:custGeom>
            <a:solidFill>
              <a:srgbClr val="F1D1C7"/>
            </a:solidFill>
          </p:spPr>
        </p:sp>
      </p:grpSp>
      <p:sp>
        <p:nvSpPr>
          <p:cNvPr id="9" name="TextBox 9"/>
          <p:cNvSpPr txBox="1"/>
          <p:nvPr/>
        </p:nvSpPr>
        <p:spPr>
          <a:xfrm>
            <a:off x="1477847" y="2745446"/>
            <a:ext cx="15856636" cy="1769715"/>
          </a:xfrm>
          <a:prstGeom prst="rect">
            <a:avLst/>
          </a:prstGeom>
        </p:spPr>
        <p:txBody>
          <a:bodyPr wrap="square" lIns="0" tIns="0" rIns="0" bIns="0" rtlCol="0" anchor="t">
            <a:spAutoFit/>
          </a:bodyPr>
          <a:lstStyle/>
          <a:p>
            <a:pPr algn="ctr">
              <a:lnSpc>
                <a:spcPts val="6859"/>
              </a:lnSpc>
            </a:pPr>
            <a:r>
              <a:rPr lang="en-US" sz="4899" dirty="0">
                <a:solidFill>
                  <a:srgbClr val="6E3228"/>
                </a:solidFill>
                <a:latin typeface="Roboto Condensed Bold"/>
              </a:rPr>
              <a:t>5. Sa </a:t>
            </a:r>
            <a:r>
              <a:rPr lang="en-US" sz="4899" dirty="0" err="1">
                <a:solidFill>
                  <a:srgbClr val="6E3228"/>
                </a:solidFill>
                <a:latin typeface="Roboto Condensed Bold"/>
              </a:rPr>
              <a:t>pô</a:t>
            </a:r>
            <a:r>
              <a:rPr lang="en-US" sz="4899" dirty="0">
                <a:solidFill>
                  <a:srgbClr val="6E3228"/>
                </a:solidFill>
                <a:latin typeface="Roboto Condensed Bold"/>
              </a:rPr>
              <a:t> </a:t>
            </a:r>
            <a:r>
              <a:rPr lang="en-US" sz="4899" dirty="0" err="1">
                <a:solidFill>
                  <a:srgbClr val="6E3228"/>
                </a:solidFill>
                <a:latin typeface="Roboto Condensed Bold"/>
              </a:rPr>
              <a:t>trong</a:t>
            </a:r>
            <a:r>
              <a:rPr lang="en-US" sz="4899" dirty="0">
                <a:solidFill>
                  <a:srgbClr val="6E3228"/>
                </a:solidFill>
                <a:latin typeface="Roboto Condensed Bold"/>
              </a:rPr>
              <a:t> </a:t>
            </a:r>
            <a:r>
              <a:rPr lang="en-US" sz="4899" dirty="0" err="1">
                <a:solidFill>
                  <a:srgbClr val="6E3228"/>
                </a:solidFill>
                <a:latin typeface="Roboto Condensed Bold"/>
              </a:rPr>
              <a:t>văn</a:t>
            </a:r>
            <a:r>
              <a:rPr lang="en-US" sz="4899" dirty="0">
                <a:solidFill>
                  <a:srgbClr val="6E3228"/>
                </a:solidFill>
                <a:latin typeface="Roboto Condensed Bold"/>
              </a:rPr>
              <a:t> </a:t>
            </a:r>
            <a:r>
              <a:rPr lang="en-US" sz="4899" dirty="0" err="1">
                <a:solidFill>
                  <a:srgbClr val="6E3228"/>
                </a:solidFill>
                <a:latin typeface="Roboto Condensed Bold"/>
              </a:rPr>
              <a:t>bản</a:t>
            </a:r>
            <a:r>
              <a:rPr lang="en-US" sz="4899" dirty="0">
                <a:solidFill>
                  <a:srgbClr val="6E3228"/>
                </a:solidFill>
                <a:latin typeface="Roboto Condensed Bold"/>
              </a:rPr>
              <a:t> </a:t>
            </a:r>
            <a:r>
              <a:rPr lang="en-US" sz="4899" dirty="0" err="1">
                <a:solidFill>
                  <a:srgbClr val="6E3228"/>
                </a:solidFill>
                <a:latin typeface="Roboto Condensed Bold"/>
              </a:rPr>
              <a:t>thông</a:t>
            </a:r>
            <a:r>
              <a:rPr lang="en-US" sz="4899" dirty="0">
                <a:solidFill>
                  <a:srgbClr val="6E3228"/>
                </a:solidFill>
                <a:latin typeface="Roboto Condensed Bold"/>
              </a:rPr>
              <a:t> tin </a:t>
            </a:r>
            <a:r>
              <a:rPr lang="en-US" sz="4899" dirty="0" err="1">
                <a:solidFill>
                  <a:srgbClr val="6E3228"/>
                </a:solidFill>
                <a:latin typeface="Roboto Condensed Bold"/>
              </a:rPr>
              <a:t>có</a:t>
            </a:r>
            <a:r>
              <a:rPr lang="en-US" sz="4899" dirty="0">
                <a:solidFill>
                  <a:srgbClr val="6E3228"/>
                </a:solidFill>
                <a:latin typeface="Roboto Condensed Bold"/>
              </a:rPr>
              <a:t> </a:t>
            </a:r>
            <a:r>
              <a:rPr lang="en-US" sz="4899" dirty="0" err="1">
                <a:solidFill>
                  <a:srgbClr val="6E3228"/>
                </a:solidFill>
                <a:latin typeface="Roboto Condensed Bold"/>
              </a:rPr>
              <a:t>tác</a:t>
            </a:r>
            <a:r>
              <a:rPr lang="en-US" sz="4899" dirty="0">
                <a:solidFill>
                  <a:srgbClr val="6E3228"/>
                </a:solidFill>
                <a:latin typeface="Roboto Condensed Bold"/>
              </a:rPr>
              <a:t> </a:t>
            </a:r>
            <a:r>
              <a:rPr lang="en-US" sz="4899" dirty="0" err="1">
                <a:solidFill>
                  <a:srgbClr val="6E3228"/>
                </a:solidFill>
                <a:latin typeface="Roboto Condensed Bold"/>
              </a:rPr>
              <a:t>dụng</a:t>
            </a:r>
            <a:r>
              <a:rPr lang="en-US" sz="4899" dirty="0">
                <a:solidFill>
                  <a:srgbClr val="6E3228"/>
                </a:solidFill>
                <a:latin typeface="Roboto Condensed Bold"/>
              </a:rPr>
              <a:t> </a:t>
            </a:r>
            <a:r>
              <a:rPr lang="en-US" sz="4899" dirty="0" err="1">
                <a:solidFill>
                  <a:srgbClr val="6E3228"/>
                </a:solidFill>
                <a:latin typeface="Roboto Condensed Bold"/>
              </a:rPr>
              <a:t>gì</a:t>
            </a:r>
            <a:r>
              <a:rPr lang="en-US" sz="4899" dirty="0">
                <a:solidFill>
                  <a:srgbClr val="6E3228"/>
                </a:solidFill>
                <a:latin typeface="Roboto Condensed Bold"/>
              </a:rPr>
              <a:t>?</a:t>
            </a:r>
          </a:p>
          <a:p>
            <a:pPr algn="ctr">
              <a:lnSpc>
                <a:spcPts val="6859"/>
              </a:lnSpc>
              <a:spcBef>
                <a:spcPct val="0"/>
              </a:spcBef>
            </a:pPr>
            <a:endParaRPr lang="en-US" sz="4899" dirty="0">
              <a:solidFill>
                <a:srgbClr val="6E3228"/>
              </a:solidFill>
              <a:latin typeface="Roboto Condensed Bold"/>
            </a:endParaRPr>
          </a:p>
        </p:txBody>
      </p:sp>
      <p:sp>
        <p:nvSpPr>
          <p:cNvPr id="10" name="TextBox 10"/>
          <p:cNvSpPr txBox="1"/>
          <p:nvPr/>
        </p:nvSpPr>
        <p:spPr>
          <a:xfrm>
            <a:off x="2607100" y="4951265"/>
            <a:ext cx="13224167" cy="1872616"/>
          </a:xfrm>
          <a:prstGeom prst="rect">
            <a:avLst/>
          </a:prstGeom>
        </p:spPr>
        <p:txBody>
          <a:bodyPr lIns="0" tIns="0" rIns="0" bIns="0" rtlCol="0" anchor="t">
            <a:spAutoFit/>
          </a:bodyPr>
          <a:lstStyle/>
          <a:p>
            <a:pPr algn="ctr">
              <a:lnSpc>
                <a:spcPts val="7559"/>
              </a:lnSpc>
            </a:pPr>
            <a:r>
              <a:rPr lang="en-US" sz="5399" dirty="0" err="1">
                <a:solidFill>
                  <a:srgbClr val="6E3228"/>
                </a:solidFill>
                <a:latin typeface="Roboto Condensed"/>
              </a:rPr>
              <a:t>Khái</a:t>
            </a:r>
            <a:r>
              <a:rPr lang="en-US" sz="5399" dirty="0">
                <a:solidFill>
                  <a:srgbClr val="6E3228"/>
                </a:solidFill>
                <a:latin typeface="Roboto Condensed"/>
              </a:rPr>
              <a:t> </a:t>
            </a:r>
            <a:r>
              <a:rPr lang="en-US" sz="5399" dirty="0" err="1">
                <a:solidFill>
                  <a:srgbClr val="6E3228"/>
                </a:solidFill>
                <a:latin typeface="Roboto Condensed"/>
              </a:rPr>
              <a:t>quát</a:t>
            </a:r>
            <a:r>
              <a:rPr lang="en-US" sz="5399" dirty="0">
                <a:solidFill>
                  <a:srgbClr val="6E3228"/>
                </a:solidFill>
                <a:latin typeface="Roboto Condensed"/>
              </a:rPr>
              <a:t> </a:t>
            </a:r>
            <a:r>
              <a:rPr lang="en-US" sz="5399" dirty="0" err="1">
                <a:solidFill>
                  <a:srgbClr val="6E3228"/>
                </a:solidFill>
                <a:latin typeface="Roboto Condensed"/>
              </a:rPr>
              <a:t>nội</a:t>
            </a:r>
            <a:r>
              <a:rPr lang="en-US" sz="5399" dirty="0">
                <a:solidFill>
                  <a:srgbClr val="6E3228"/>
                </a:solidFill>
                <a:latin typeface="Roboto Condensed"/>
              </a:rPr>
              <a:t> dung </a:t>
            </a:r>
            <a:r>
              <a:rPr lang="en-US" sz="5399" dirty="0" err="1">
                <a:solidFill>
                  <a:srgbClr val="6E3228"/>
                </a:solidFill>
                <a:latin typeface="Roboto Condensed"/>
              </a:rPr>
              <a:t>hoặc</a:t>
            </a:r>
            <a:r>
              <a:rPr lang="en-US" sz="5399" dirty="0">
                <a:solidFill>
                  <a:srgbClr val="6E3228"/>
                </a:solidFill>
                <a:latin typeface="Roboto Condensed"/>
              </a:rPr>
              <a:t> </a:t>
            </a:r>
            <a:r>
              <a:rPr lang="en-US" sz="5399" dirty="0" err="1">
                <a:solidFill>
                  <a:srgbClr val="6E3228"/>
                </a:solidFill>
                <a:latin typeface="Roboto Condensed"/>
              </a:rPr>
              <a:t>gợi</a:t>
            </a:r>
            <a:r>
              <a:rPr lang="en-US" sz="5399" dirty="0">
                <a:solidFill>
                  <a:srgbClr val="6E3228"/>
                </a:solidFill>
                <a:latin typeface="Roboto Condensed"/>
              </a:rPr>
              <a:t> </a:t>
            </a:r>
            <a:r>
              <a:rPr lang="en-US" sz="5399" dirty="0" err="1">
                <a:solidFill>
                  <a:srgbClr val="6E3228"/>
                </a:solidFill>
                <a:latin typeface="Roboto Condensed"/>
              </a:rPr>
              <a:t>mở</a:t>
            </a:r>
            <a:r>
              <a:rPr lang="en-US" sz="5399" dirty="0">
                <a:solidFill>
                  <a:srgbClr val="6E3228"/>
                </a:solidFill>
                <a:latin typeface="Roboto Condensed"/>
              </a:rPr>
              <a:t> </a:t>
            </a:r>
            <a:r>
              <a:rPr lang="en-US" sz="5399" dirty="0" err="1">
                <a:solidFill>
                  <a:srgbClr val="6E3228"/>
                </a:solidFill>
                <a:latin typeface="Roboto Condensed"/>
              </a:rPr>
              <a:t>nội</a:t>
            </a:r>
            <a:r>
              <a:rPr lang="en-US" sz="5399" dirty="0">
                <a:solidFill>
                  <a:srgbClr val="6E3228"/>
                </a:solidFill>
                <a:latin typeface="Roboto Condensed"/>
              </a:rPr>
              <a:t> dung </a:t>
            </a:r>
          </a:p>
          <a:p>
            <a:pPr algn="ctr">
              <a:lnSpc>
                <a:spcPts val="7559"/>
              </a:lnSpc>
            </a:pPr>
            <a:r>
              <a:rPr lang="en-US" sz="5399" dirty="0" err="1">
                <a:solidFill>
                  <a:srgbClr val="6E3228"/>
                </a:solidFill>
                <a:latin typeface="Roboto Condensed"/>
              </a:rPr>
              <a:t>trong</a:t>
            </a:r>
            <a:r>
              <a:rPr lang="en-US" sz="5399" dirty="0">
                <a:solidFill>
                  <a:srgbClr val="6E3228"/>
                </a:solidFill>
                <a:latin typeface="Roboto Condensed"/>
              </a:rPr>
              <a:t> </a:t>
            </a:r>
            <a:r>
              <a:rPr lang="en-US" sz="5399" dirty="0" err="1">
                <a:solidFill>
                  <a:srgbClr val="6E3228"/>
                </a:solidFill>
                <a:latin typeface="Roboto Condensed"/>
              </a:rPr>
              <a:t>văn</a:t>
            </a:r>
            <a:r>
              <a:rPr lang="en-US" sz="5399" dirty="0">
                <a:solidFill>
                  <a:srgbClr val="6E3228"/>
                </a:solidFill>
                <a:latin typeface="Roboto Condensed"/>
              </a:rPr>
              <a:t> </a:t>
            </a:r>
            <a:r>
              <a:rPr lang="en-US" sz="5399" dirty="0" err="1">
                <a:solidFill>
                  <a:srgbClr val="6E3228"/>
                </a:solidFill>
                <a:latin typeface="Roboto Condensed"/>
              </a:rPr>
              <a:t>bản</a:t>
            </a:r>
            <a:r>
              <a:rPr lang="en-US" sz="5399" dirty="0">
                <a:solidFill>
                  <a:srgbClr val="6E3228"/>
                </a:solidFill>
                <a:latin typeface="Roboto Condensed"/>
              </a:rPr>
              <a:t>.</a:t>
            </a:r>
          </a:p>
        </p:txBody>
      </p:sp>
      <p:pic>
        <p:nvPicPr>
          <p:cNvPr id="11" name="10 seconds countdown (Đồng hồ đếm ngược 10 giây)">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0"/>
          <a:stretch>
            <a:fillRect/>
          </a:stretch>
        </p:blipFill>
        <p:spPr>
          <a:xfrm>
            <a:off x="16340722" y="9258300"/>
            <a:ext cx="1837156" cy="103340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1"/>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11"/>
                                        </p:tgtEl>
                                      </p:cBhvr>
                                    </p:cmd>
                                  </p:childTnLst>
                                </p:cTn>
                              </p:par>
                            </p:childTnLst>
                          </p:cTn>
                        </p:par>
                      </p:childTnLst>
                    </p:cTn>
                  </p:par>
                </p:childTnLst>
              </p:cTn>
              <p:nextCondLst>
                <p:cond evt="onClick" delay="0">
                  <p:tgtEl>
                    <p:spTgt spid="11"/>
                  </p:tgtEl>
                </p:cond>
              </p:nextCondLst>
            </p:seq>
            <p:video>
              <p:cMediaNode vol="80000">
                <p:cTn id="27" fill="hold" display="0">
                  <p:stCondLst>
                    <p:cond delay="indefinite"/>
                  </p:stCondLst>
                </p:cTn>
                <p:tgtEl>
                  <p:spTgt spid="11"/>
                </p:tgtEl>
              </p:cMediaNode>
            </p:video>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grpSp>
        <p:nvGrpSpPr>
          <p:cNvPr id="2" name="Group 2"/>
          <p:cNvGrpSpPr/>
          <p:nvPr/>
        </p:nvGrpSpPr>
        <p:grpSpPr>
          <a:xfrm>
            <a:off x="1013460" y="92278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85775" y="-722420"/>
            <a:ext cx="1514475" cy="2627638"/>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810109" y="6641098"/>
            <a:ext cx="5730130" cy="4777205"/>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93729" y="8601075"/>
            <a:ext cx="4044858" cy="2419560"/>
          </a:xfrm>
          <a:prstGeom prst="rect">
            <a:avLst/>
          </a:prstGeom>
        </p:spPr>
      </p:pic>
      <p:grpSp>
        <p:nvGrpSpPr>
          <p:cNvPr id="7" name="Group 7"/>
          <p:cNvGrpSpPr/>
          <p:nvPr/>
        </p:nvGrpSpPr>
        <p:grpSpPr>
          <a:xfrm>
            <a:off x="2607100" y="1905218"/>
            <a:ext cx="13669632" cy="2467771"/>
            <a:chOff x="0" y="0"/>
            <a:chExt cx="39013159" cy="7043024"/>
          </a:xfrm>
        </p:grpSpPr>
        <p:sp>
          <p:nvSpPr>
            <p:cNvPr id="8" name="Freeform 8"/>
            <p:cNvSpPr/>
            <p:nvPr/>
          </p:nvSpPr>
          <p:spPr>
            <a:xfrm>
              <a:off x="0" y="0"/>
              <a:ext cx="39013160" cy="7043024"/>
            </a:xfrm>
            <a:custGeom>
              <a:avLst/>
              <a:gdLst/>
              <a:ahLst/>
              <a:cxnLst/>
              <a:rect l="l" t="t" r="r" b="b"/>
              <a:pathLst>
                <a:path w="39013160" h="7043024">
                  <a:moveTo>
                    <a:pt x="38708360" y="0"/>
                  </a:moveTo>
                  <a:lnTo>
                    <a:pt x="304800" y="0"/>
                  </a:lnTo>
                  <a:cubicBezTo>
                    <a:pt x="135890" y="0"/>
                    <a:pt x="0" y="135890"/>
                    <a:pt x="0" y="304800"/>
                  </a:cubicBezTo>
                  <a:lnTo>
                    <a:pt x="0" y="6738224"/>
                  </a:lnTo>
                  <a:cubicBezTo>
                    <a:pt x="0" y="6907134"/>
                    <a:pt x="135890" y="7043024"/>
                    <a:pt x="304800" y="7043024"/>
                  </a:cubicBezTo>
                  <a:lnTo>
                    <a:pt x="38708360" y="7043024"/>
                  </a:lnTo>
                  <a:cubicBezTo>
                    <a:pt x="38877267" y="7043024"/>
                    <a:pt x="39013160" y="6907134"/>
                    <a:pt x="39013160" y="6738224"/>
                  </a:cubicBezTo>
                  <a:lnTo>
                    <a:pt x="39013160" y="304800"/>
                  </a:lnTo>
                  <a:cubicBezTo>
                    <a:pt x="39013160" y="135890"/>
                    <a:pt x="38877267" y="0"/>
                    <a:pt x="38708360" y="0"/>
                  </a:cubicBezTo>
                  <a:close/>
                </a:path>
              </a:pathLst>
            </a:custGeom>
            <a:solidFill>
              <a:srgbClr val="F1D1C7"/>
            </a:solidFill>
          </p:spPr>
        </p:sp>
      </p:grpSp>
      <p:sp>
        <p:nvSpPr>
          <p:cNvPr id="9" name="TextBox 9"/>
          <p:cNvSpPr txBox="1"/>
          <p:nvPr/>
        </p:nvSpPr>
        <p:spPr>
          <a:xfrm>
            <a:off x="1326616" y="2663171"/>
            <a:ext cx="16230600" cy="847090"/>
          </a:xfrm>
          <a:prstGeom prst="rect">
            <a:avLst/>
          </a:prstGeom>
        </p:spPr>
        <p:txBody>
          <a:bodyPr lIns="0" tIns="0" rIns="0" bIns="0" rtlCol="0" anchor="t">
            <a:spAutoFit/>
          </a:bodyPr>
          <a:lstStyle/>
          <a:p>
            <a:pPr algn="ctr">
              <a:lnSpc>
                <a:spcPts val="6859"/>
              </a:lnSpc>
              <a:spcBef>
                <a:spcPct val="0"/>
              </a:spcBef>
            </a:pPr>
            <a:r>
              <a:rPr lang="en-US" sz="4899">
                <a:solidFill>
                  <a:srgbClr val="6E3228"/>
                </a:solidFill>
                <a:latin typeface="Roboto Condensed Bold"/>
              </a:rPr>
              <a:t>6. Thế nào là văn bản thông tin thuật lại một sự kiện?</a:t>
            </a:r>
          </a:p>
        </p:txBody>
      </p:sp>
      <p:sp>
        <p:nvSpPr>
          <p:cNvPr id="10" name="TextBox 10"/>
          <p:cNvSpPr txBox="1"/>
          <p:nvPr/>
        </p:nvSpPr>
        <p:spPr>
          <a:xfrm>
            <a:off x="2607100" y="4951265"/>
            <a:ext cx="13224167" cy="1872616"/>
          </a:xfrm>
          <a:prstGeom prst="rect">
            <a:avLst/>
          </a:prstGeom>
        </p:spPr>
        <p:txBody>
          <a:bodyPr lIns="0" tIns="0" rIns="0" bIns="0" rtlCol="0" anchor="t">
            <a:spAutoFit/>
          </a:bodyPr>
          <a:lstStyle/>
          <a:p>
            <a:pPr algn="ctr">
              <a:lnSpc>
                <a:spcPts val="7559"/>
              </a:lnSpc>
            </a:pPr>
            <a:r>
              <a:rPr lang="en-US" sz="5399" dirty="0" err="1">
                <a:solidFill>
                  <a:srgbClr val="6E3228"/>
                </a:solidFill>
                <a:latin typeface="Roboto Condensed"/>
              </a:rPr>
              <a:t>Là</a:t>
            </a:r>
            <a:r>
              <a:rPr lang="en-US" sz="5399" dirty="0">
                <a:solidFill>
                  <a:srgbClr val="6E3228"/>
                </a:solidFill>
                <a:latin typeface="Roboto Condensed"/>
              </a:rPr>
              <a:t> </a:t>
            </a:r>
            <a:r>
              <a:rPr lang="en-US" sz="5399" dirty="0" err="1">
                <a:solidFill>
                  <a:srgbClr val="6E3228"/>
                </a:solidFill>
                <a:latin typeface="Roboto Condensed"/>
              </a:rPr>
              <a:t>văn</a:t>
            </a:r>
            <a:r>
              <a:rPr lang="en-US" sz="5399" dirty="0">
                <a:solidFill>
                  <a:srgbClr val="6E3228"/>
                </a:solidFill>
                <a:latin typeface="Roboto Condensed"/>
              </a:rPr>
              <a:t> </a:t>
            </a:r>
            <a:r>
              <a:rPr lang="en-US" sz="5399" dirty="0" err="1">
                <a:solidFill>
                  <a:srgbClr val="6E3228"/>
                </a:solidFill>
                <a:latin typeface="Roboto Condensed"/>
              </a:rPr>
              <a:t>bản</a:t>
            </a:r>
            <a:r>
              <a:rPr lang="en-US" sz="5399" dirty="0">
                <a:solidFill>
                  <a:srgbClr val="6E3228"/>
                </a:solidFill>
                <a:latin typeface="Roboto Condensed"/>
              </a:rPr>
              <a:t> </a:t>
            </a:r>
            <a:r>
              <a:rPr lang="en-US" sz="5399" dirty="0" err="1">
                <a:solidFill>
                  <a:srgbClr val="6E3228"/>
                </a:solidFill>
                <a:latin typeface="Roboto Condensed"/>
              </a:rPr>
              <a:t>thuyết</a:t>
            </a:r>
            <a:r>
              <a:rPr lang="en-US" sz="5399" dirty="0">
                <a:solidFill>
                  <a:srgbClr val="6E3228"/>
                </a:solidFill>
                <a:latin typeface="Roboto Condensed"/>
              </a:rPr>
              <a:t> minh </a:t>
            </a:r>
            <a:r>
              <a:rPr lang="en-US" sz="5399" dirty="0" err="1">
                <a:solidFill>
                  <a:srgbClr val="6E3228"/>
                </a:solidFill>
                <a:latin typeface="Roboto Condensed"/>
              </a:rPr>
              <a:t>về</a:t>
            </a:r>
            <a:r>
              <a:rPr lang="en-US" sz="5399" dirty="0">
                <a:solidFill>
                  <a:srgbClr val="6E3228"/>
                </a:solidFill>
                <a:latin typeface="Roboto Condensed"/>
              </a:rPr>
              <a:t> </a:t>
            </a:r>
            <a:r>
              <a:rPr lang="en-US" sz="5399" dirty="0" err="1">
                <a:solidFill>
                  <a:srgbClr val="6E3228"/>
                </a:solidFill>
                <a:latin typeface="Roboto Condensed"/>
              </a:rPr>
              <a:t>một</a:t>
            </a:r>
            <a:r>
              <a:rPr lang="en-US" sz="5399" dirty="0">
                <a:solidFill>
                  <a:srgbClr val="6E3228"/>
                </a:solidFill>
                <a:latin typeface="Roboto Condensed"/>
              </a:rPr>
              <a:t> </a:t>
            </a:r>
            <a:r>
              <a:rPr lang="en-US" sz="5399" dirty="0" err="1">
                <a:solidFill>
                  <a:srgbClr val="6E3228"/>
                </a:solidFill>
                <a:latin typeface="Roboto Condensed"/>
              </a:rPr>
              <a:t>sự</a:t>
            </a:r>
            <a:r>
              <a:rPr lang="en-US" sz="5399" dirty="0">
                <a:solidFill>
                  <a:srgbClr val="6E3228"/>
                </a:solidFill>
                <a:latin typeface="Roboto Condensed"/>
              </a:rPr>
              <a:t> </a:t>
            </a:r>
            <a:r>
              <a:rPr lang="en-US" sz="5399" dirty="0" err="1">
                <a:solidFill>
                  <a:srgbClr val="6E3228"/>
                </a:solidFill>
                <a:latin typeface="Roboto Condensed"/>
              </a:rPr>
              <a:t>kiện</a:t>
            </a:r>
            <a:r>
              <a:rPr lang="en-US" sz="5399" dirty="0">
                <a:solidFill>
                  <a:srgbClr val="6E3228"/>
                </a:solidFill>
                <a:latin typeface="Roboto Condensed"/>
              </a:rPr>
              <a:t> </a:t>
            </a:r>
          </a:p>
          <a:p>
            <a:pPr algn="ctr">
              <a:lnSpc>
                <a:spcPts val="7559"/>
              </a:lnSpc>
            </a:pPr>
            <a:r>
              <a:rPr lang="en-US" sz="5399" dirty="0" err="1">
                <a:solidFill>
                  <a:srgbClr val="6E3228"/>
                </a:solidFill>
                <a:latin typeface="Roboto Condensed"/>
              </a:rPr>
              <a:t>văn</a:t>
            </a:r>
            <a:r>
              <a:rPr lang="en-US" sz="5399" dirty="0">
                <a:solidFill>
                  <a:srgbClr val="6E3228"/>
                </a:solidFill>
                <a:latin typeface="Roboto Condensed"/>
              </a:rPr>
              <a:t> </a:t>
            </a:r>
            <a:r>
              <a:rPr lang="en-US" sz="5399" dirty="0" err="1">
                <a:solidFill>
                  <a:srgbClr val="6E3228"/>
                </a:solidFill>
                <a:latin typeface="Roboto Condensed"/>
              </a:rPr>
              <a:t>hóa</a:t>
            </a:r>
            <a:r>
              <a:rPr lang="en-US" sz="5399" dirty="0">
                <a:solidFill>
                  <a:srgbClr val="6E3228"/>
                </a:solidFill>
                <a:latin typeface="Roboto Condensed"/>
              </a:rPr>
              <a:t>, </a:t>
            </a:r>
            <a:r>
              <a:rPr lang="en-US" sz="5399" dirty="0" err="1">
                <a:solidFill>
                  <a:srgbClr val="6E3228"/>
                </a:solidFill>
                <a:latin typeface="Roboto Condensed"/>
              </a:rPr>
              <a:t>lịch</a:t>
            </a:r>
            <a:r>
              <a:rPr lang="en-US" sz="5399" dirty="0">
                <a:solidFill>
                  <a:srgbClr val="6E3228"/>
                </a:solidFill>
                <a:latin typeface="Roboto Condensed"/>
              </a:rPr>
              <a:t> </a:t>
            </a:r>
            <a:r>
              <a:rPr lang="en-US" sz="5399" dirty="0" err="1">
                <a:solidFill>
                  <a:srgbClr val="6E3228"/>
                </a:solidFill>
                <a:latin typeface="Roboto Condensed"/>
              </a:rPr>
              <a:t>sử</a:t>
            </a:r>
            <a:r>
              <a:rPr lang="en-US" sz="5399" dirty="0">
                <a:solidFill>
                  <a:srgbClr val="6E3228"/>
                </a:solidFill>
                <a:latin typeface="Roboto Condensed"/>
              </a:rPr>
              <a:t>...</a:t>
            </a:r>
          </a:p>
        </p:txBody>
      </p:sp>
      <p:pic>
        <p:nvPicPr>
          <p:cNvPr id="11" name="10 seconds countdown (Đồng hồ đếm ngược 10 giây)">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0"/>
          <a:stretch>
            <a:fillRect/>
          </a:stretch>
        </p:blipFill>
        <p:spPr>
          <a:xfrm>
            <a:off x="16340722" y="9258300"/>
            <a:ext cx="1837156" cy="103340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1"/>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11"/>
                                        </p:tgtEl>
                                      </p:cBhvr>
                                    </p:cmd>
                                  </p:childTnLst>
                                </p:cTn>
                              </p:par>
                            </p:childTnLst>
                          </p:cTn>
                        </p:par>
                      </p:childTnLst>
                    </p:cTn>
                  </p:par>
                </p:childTnLst>
              </p:cTn>
              <p:nextCondLst>
                <p:cond evt="onClick" delay="0">
                  <p:tgtEl>
                    <p:spTgt spid="11"/>
                  </p:tgtEl>
                </p:cond>
              </p:nextCondLst>
            </p:seq>
            <p:video>
              <p:cMediaNode vol="80000">
                <p:cTn id="27" fill="hold" display="0">
                  <p:stCondLst>
                    <p:cond delay="indefinite"/>
                  </p:stCondLst>
                </p:cTn>
                <p:tgtEl>
                  <p:spTgt spid="11"/>
                </p:tgtEl>
              </p:cMediaNode>
            </p:video>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94124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85775" y="-722420"/>
            <a:ext cx="1514475" cy="2627638"/>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756084" y="8049260"/>
            <a:ext cx="5730130" cy="477720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12942" y="8916035"/>
            <a:ext cx="4044858" cy="2419560"/>
          </a:xfrm>
          <a:prstGeom prst="rect">
            <a:avLst/>
          </a:prstGeom>
        </p:spPr>
      </p:pic>
      <p:grpSp>
        <p:nvGrpSpPr>
          <p:cNvPr id="7" name="Group 7"/>
          <p:cNvGrpSpPr/>
          <p:nvPr/>
        </p:nvGrpSpPr>
        <p:grpSpPr>
          <a:xfrm>
            <a:off x="2099991" y="1905218"/>
            <a:ext cx="14575184" cy="2467771"/>
            <a:chOff x="0" y="0"/>
            <a:chExt cx="41597606" cy="7043024"/>
          </a:xfrm>
        </p:grpSpPr>
        <p:sp>
          <p:nvSpPr>
            <p:cNvPr id="8" name="Freeform 8"/>
            <p:cNvSpPr/>
            <p:nvPr/>
          </p:nvSpPr>
          <p:spPr>
            <a:xfrm>
              <a:off x="0" y="0"/>
              <a:ext cx="41597607" cy="7043024"/>
            </a:xfrm>
            <a:custGeom>
              <a:avLst/>
              <a:gdLst/>
              <a:ahLst/>
              <a:cxnLst/>
              <a:rect l="l" t="t" r="r" b="b"/>
              <a:pathLst>
                <a:path w="41597607" h="7043024">
                  <a:moveTo>
                    <a:pt x="41292807" y="0"/>
                  </a:moveTo>
                  <a:lnTo>
                    <a:pt x="304800" y="0"/>
                  </a:lnTo>
                  <a:cubicBezTo>
                    <a:pt x="135890" y="0"/>
                    <a:pt x="0" y="135890"/>
                    <a:pt x="0" y="304800"/>
                  </a:cubicBezTo>
                  <a:lnTo>
                    <a:pt x="0" y="6738224"/>
                  </a:lnTo>
                  <a:cubicBezTo>
                    <a:pt x="0" y="6907134"/>
                    <a:pt x="135890" y="7043024"/>
                    <a:pt x="304800" y="7043024"/>
                  </a:cubicBezTo>
                  <a:lnTo>
                    <a:pt x="41292807" y="7043024"/>
                  </a:lnTo>
                  <a:cubicBezTo>
                    <a:pt x="41461717" y="7043024"/>
                    <a:pt x="41597607" y="6907134"/>
                    <a:pt x="41597607" y="6738224"/>
                  </a:cubicBezTo>
                  <a:lnTo>
                    <a:pt x="41597607" y="304800"/>
                  </a:lnTo>
                  <a:cubicBezTo>
                    <a:pt x="41597607" y="135890"/>
                    <a:pt x="41461717" y="0"/>
                    <a:pt x="41292807" y="0"/>
                  </a:cubicBezTo>
                  <a:close/>
                </a:path>
              </a:pathLst>
            </a:custGeom>
            <a:solidFill>
              <a:srgbClr val="F1D1C7"/>
            </a:solidFill>
          </p:spPr>
        </p:sp>
      </p:grpSp>
      <p:sp>
        <p:nvSpPr>
          <p:cNvPr id="9" name="TextBox 9"/>
          <p:cNvSpPr txBox="1"/>
          <p:nvPr/>
        </p:nvSpPr>
        <p:spPr>
          <a:xfrm>
            <a:off x="1326616" y="2663171"/>
            <a:ext cx="16230600" cy="847090"/>
          </a:xfrm>
          <a:prstGeom prst="rect">
            <a:avLst/>
          </a:prstGeom>
        </p:spPr>
        <p:txBody>
          <a:bodyPr lIns="0" tIns="0" rIns="0" bIns="0" rtlCol="0" anchor="t">
            <a:spAutoFit/>
          </a:bodyPr>
          <a:lstStyle/>
          <a:p>
            <a:pPr algn="ctr">
              <a:lnSpc>
                <a:spcPts val="6859"/>
              </a:lnSpc>
              <a:spcBef>
                <a:spcPct val="0"/>
              </a:spcBef>
            </a:pPr>
            <a:r>
              <a:rPr lang="en-US" sz="4899">
                <a:solidFill>
                  <a:srgbClr val="6E3228"/>
                </a:solidFill>
                <a:latin typeface="Roboto Condensed Bold"/>
              </a:rPr>
              <a:t>7. Nhắc lại tên các văn bản thông tin đã học trong bài 10?</a:t>
            </a:r>
          </a:p>
        </p:txBody>
      </p:sp>
      <p:sp>
        <p:nvSpPr>
          <p:cNvPr id="10" name="TextBox 10"/>
          <p:cNvSpPr txBox="1"/>
          <p:nvPr/>
        </p:nvSpPr>
        <p:spPr>
          <a:xfrm>
            <a:off x="2531916" y="4537709"/>
            <a:ext cx="13224167" cy="3511550"/>
          </a:xfrm>
          <a:prstGeom prst="rect">
            <a:avLst/>
          </a:prstGeom>
        </p:spPr>
        <p:txBody>
          <a:bodyPr lIns="0" tIns="0" rIns="0" bIns="0" rtlCol="0" anchor="t">
            <a:spAutoFit/>
          </a:bodyPr>
          <a:lstStyle/>
          <a:p>
            <a:pPr marL="1079497" lvl="1" indent="-539749">
              <a:lnSpc>
                <a:spcPts val="6999"/>
              </a:lnSpc>
              <a:buFont typeface="Arial"/>
              <a:buChar char="•"/>
            </a:pPr>
            <a:r>
              <a:rPr lang="en-US" sz="4999" dirty="0" err="1">
                <a:solidFill>
                  <a:srgbClr val="6E3228"/>
                </a:solidFill>
                <a:latin typeface="Roboto Condensed Italics"/>
              </a:rPr>
              <a:t>Phạm</a:t>
            </a:r>
            <a:r>
              <a:rPr lang="en-US" sz="4999" dirty="0">
                <a:solidFill>
                  <a:srgbClr val="6E3228"/>
                </a:solidFill>
                <a:latin typeface="Roboto Condensed Italics"/>
              </a:rPr>
              <a:t> </a:t>
            </a:r>
            <a:r>
              <a:rPr lang="en-US" sz="4999" dirty="0" err="1">
                <a:solidFill>
                  <a:srgbClr val="6E3228"/>
                </a:solidFill>
                <a:latin typeface="Roboto Condensed Italics"/>
              </a:rPr>
              <a:t>Tuyên</a:t>
            </a:r>
            <a:r>
              <a:rPr lang="en-US" sz="4999" dirty="0">
                <a:solidFill>
                  <a:srgbClr val="6E3228"/>
                </a:solidFill>
                <a:latin typeface="Roboto Condensed Italics"/>
              </a:rPr>
              <a:t> </a:t>
            </a:r>
            <a:r>
              <a:rPr lang="en-US" sz="4999" dirty="0" err="1">
                <a:solidFill>
                  <a:srgbClr val="6E3228"/>
                </a:solidFill>
                <a:latin typeface="Roboto Condensed Italics"/>
              </a:rPr>
              <a:t>và</a:t>
            </a:r>
            <a:r>
              <a:rPr lang="en-US" sz="4999" dirty="0">
                <a:solidFill>
                  <a:srgbClr val="6E3228"/>
                </a:solidFill>
                <a:latin typeface="Roboto Condensed Italics"/>
              </a:rPr>
              <a:t> ca </a:t>
            </a:r>
            <a:r>
              <a:rPr lang="en-US" sz="4999" dirty="0" err="1">
                <a:solidFill>
                  <a:srgbClr val="6E3228"/>
                </a:solidFill>
                <a:latin typeface="Roboto Condensed Italics"/>
              </a:rPr>
              <a:t>khúc</a:t>
            </a:r>
            <a:r>
              <a:rPr lang="en-US" sz="4999" dirty="0">
                <a:solidFill>
                  <a:srgbClr val="6E3228"/>
                </a:solidFill>
                <a:latin typeface="Roboto Condensed Italics"/>
              </a:rPr>
              <a:t> </a:t>
            </a:r>
            <a:r>
              <a:rPr lang="en-US" sz="4999" dirty="0" err="1">
                <a:solidFill>
                  <a:srgbClr val="6E3228"/>
                </a:solidFill>
                <a:latin typeface="Roboto Condensed Italics"/>
              </a:rPr>
              <a:t>mừng</a:t>
            </a:r>
            <a:r>
              <a:rPr lang="en-US" sz="4999" dirty="0">
                <a:solidFill>
                  <a:srgbClr val="6E3228"/>
                </a:solidFill>
                <a:latin typeface="Roboto Condensed Italics"/>
              </a:rPr>
              <a:t> </a:t>
            </a:r>
            <a:r>
              <a:rPr lang="en-US" sz="4999" dirty="0" err="1">
                <a:solidFill>
                  <a:srgbClr val="6E3228"/>
                </a:solidFill>
                <a:latin typeface="Roboto Condensed Italics"/>
              </a:rPr>
              <a:t>chiến</a:t>
            </a:r>
            <a:r>
              <a:rPr lang="en-US" sz="4999" dirty="0">
                <a:solidFill>
                  <a:srgbClr val="6E3228"/>
                </a:solidFill>
                <a:latin typeface="Roboto Condensed Italics"/>
              </a:rPr>
              <a:t> </a:t>
            </a:r>
            <a:r>
              <a:rPr lang="en-US" sz="4999" dirty="0" err="1">
                <a:solidFill>
                  <a:srgbClr val="6E3228"/>
                </a:solidFill>
                <a:latin typeface="Roboto Condensed Italics"/>
              </a:rPr>
              <a:t>thắng</a:t>
            </a:r>
            <a:r>
              <a:rPr lang="en-US" sz="4999" dirty="0">
                <a:solidFill>
                  <a:srgbClr val="6E3228"/>
                </a:solidFill>
                <a:latin typeface="Roboto Condensed Italics"/>
              </a:rPr>
              <a:t>.</a:t>
            </a:r>
          </a:p>
          <a:p>
            <a:pPr marL="1079497" lvl="1" indent="-539749">
              <a:lnSpc>
                <a:spcPts val="6999"/>
              </a:lnSpc>
              <a:buFont typeface="Arial"/>
              <a:buChar char="•"/>
            </a:pPr>
            <a:r>
              <a:rPr lang="en-US" sz="4999" dirty="0" err="1">
                <a:solidFill>
                  <a:srgbClr val="6E3228"/>
                </a:solidFill>
                <a:latin typeface="Roboto Condensed Italics"/>
              </a:rPr>
              <a:t>Điều</a:t>
            </a:r>
            <a:r>
              <a:rPr lang="en-US" sz="4999" dirty="0">
                <a:solidFill>
                  <a:srgbClr val="6E3228"/>
                </a:solidFill>
                <a:latin typeface="Roboto Condensed Italics"/>
              </a:rPr>
              <a:t> </a:t>
            </a:r>
            <a:r>
              <a:rPr lang="en-US" sz="4999" dirty="0" err="1">
                <a:solidFill>
                  <a:srgbClr val="6E3228"/>
                </a:solidFill>
                <a:latin typeface="Roboto Condensed Italics"/>
              </a:rPr>
              <a:t>gì</a:t>
            </a:r>
            <a:r>
              <a:rPr lang="en-US" sz="4999" dirty="0">
                <a:solidFill>
                  <a:srgbClr val="6E3228"/>
                </a:solidFill>
                <a:latin typeface="Roboto Condensed Italics"/>
              </a:rPr>
              <a:t> </a:t>
            </a:r>
            <a:r>
              <a:rPr lang="en-US" sz="4999" dirty="0" err="1">
                <a:solidFill>
                  <a:srgbClr val="6E3228"/>
                </a:solidFill>
                <a:latin typeface="Roboto Condensed Italics"/>
              </a:rPr>
              <a:t>giúp</a:t>
            </a:r>
            <a:r>
              <a:rPr lang="en-US" sz="4999" dirty="0">
                <a:solidFill>
                  <a:srgbClr val="6E3228"/>
                </a:solidFill>
                <a:latin typeface="Roboto Condensed Italics"/>
              </a:rPr>
              <a:t> </a:t>
            </a:r>
            <a:r>
              <a:rPr lang="en-US" sz="4999" dirty="0" err="1">
                <a:solidFill>
                  <a:srgbClr val="6E3228"/>
                </a:solidFill>
                <a:latin typeface="Roboto Condensed Italics"/>
              </a:rPr>
              <a:t>bóng</a:t>
            </a:r>
            <a:r>
              <a:rPr lang="en-US" sz="4999" dirty="0">
                <a:solidFill>
                  <a:srgbClr val="6E3228"/>
                </a:solidFill>
                <a:latin typeface="Roboto Condensed Italics"/>
              </a:rPr>
              <a:t> </a:t>
            </a:r>
            <a:r>
              <a:rPr lang="en-US" sz="4999" dirty="0" err="1">
                <a:solidFill>
                  <a:srgbClr val="6E3228"/>
                </a:solidFill>
                <a:latin typeface="Roboto Condensed Italics"/>
              </a:rPr>
              <a:t>đá</a:t>
            </a:r>
            <a:r>
              <a:rPr lang="en-US" sz="4999" dirty="0">
                <a:solidFill>
                  <a:srgbClr val="6E3228"/>
                </a:solidFill>
                <a:latin typeface="Roboto Condensed Italics"/>
              </a:rPr>
              <a:t> </a:t>
            </a:r>
            <a:r>
              <a:rPr lang="en-US" sz="4999" dirty="0" err="1">
                <a:solidFill>
                  <a:srgbClr val="6E3228"/>
                </a:solidFill>
                <a:latin typeface="Roboto Condensed Italics"/>
              </a:rPr>
              <a:t>Việt</a:t>
            </a:r>
            <a:r>
              <a:rPr lang="en-US" sz="4999" dirty="0">
                <a:solidFill>
                  <a:srgbClr val="6E3228"/>
                </a:solidFill>
                <a:latin typeface="Roboto Condensed Italics"/>
              </a:rPr>
              <a:t> Nam </a:t>
            </a:r>
            <a:r>
              <a:rPr lang="en-US" sz="4999" dirty="0" err="1">
                <a:solidFill>
                  <a:srgbClr val="6E3228"/>
                </a:solidFill>
                <a:latin typeface="Roboto Condensed Italics"/>
              </a:rPr>
              <a:t>chiến</a:t>
            </a:r>
            <a:r>
              <a:rPr lang="en-US" sz="4999" dirty="0">
                <a:solidFill>
                  <a:srgbClr val="6E3228"/>
                </a:solidFill>
                <a:latin typeface="Roboto Condensed Italics"/>
              </a:rPr>
              <a:t> </a:t>
            </a:r>
            <a:r>
              <a:rPr lang="en-US" sz="4999" dirty="0" err="1">
                <a:solidFill>
                  <a:srgbClr val="6E3228"/>
                </a:solidFill>
                <a:latin typeface="Roboto Condensed Italics"/>
              </a:rPr>
              <a:t>thắng</a:t>
            </a:r>
            <a:r>
              <a:rPr lang="en-US" sz="4999" dirty="0">
                <a:solidFill>
                  <a:srgbClr val="6E3228"/>
                </a:solidFill>
                <a:latin typeface="Roboto Condensed Italics"/>
              </a:rPr>
              <a:t>?</a:t>
            </a:r>
          </a:p>
          <a:p>
            <a:pPr marL="1079497" lvl="1" indent="-539749">
              <a:lnSpc>
                <a:spcPts val="6999"/>
              </a:lnSpc>
              <a:buFont typeface="Arial"/>
              <a:buChar char="•"/>
            </a:pPr>
            <a:r>
              <a:rPr lang="en-US" sz="4999" dirty="0" err="1">
                <a:solidFill>
                  <a:srgbClr val="6E3228"/>
                </a:solidFill>
                <a:latin typeface="Roboto Condensed Italics"/>
              </a:rPr>
              <a:t>Những</a:t>
            </a:r>
            <a:r>
              <a:rPr lang="en-US" sz="4999" dirty="0">
                <a:solidFill>
                  <a:srgbClr val="6E3228"/>
                </a:solidFill>
                <a:latin typeface="Roboto Condensed Italics"/>
              </a:rPr>
              <a:t> </a:t>
            </a:r>
            <a:r>
              <a:rPr lang="en-US" sz="4999" dirty="0" err="1">
                <a:solidFill>
                  <a:srgbClr val="6E3228"/>
                </a:solidFill>
                <a:latin typeface="Roboto Condensed Italics"/>
              </a:rPr>
              <a:t>phát</a:t>
            </a:r>
            <a:r>
              <a:rPr lang="en-US" sz="4999" dirty="0">
                <a:solidFill>
                  <a:srgbClr val="6E3228"/>
                </a:solidFill>
                <a:latin typeface="Roboto Condensed Italics"/>
              </a:rPr>
              <a:t> minh </a:t>
            </a:r>
            <a:r>
              <a:rPr lang="en-US" sz="4999" dirty="0" err="1">
                <a:solidFill>
                  <a:srgbClr val="6E3228"/>
                </a:solidFill>
                <a:latin typeface="Roboto Condensed Italics"/>
              </a:rPr>
              <a:t>tình</a:t>
            </a:r>
            <a:r>
              <a:rPr lang="en-US" sz="4999" dirty="0">
                <a:solidFill>
                  <a:srgbClr val="6E3228"/>
                </a:solidFill>
                <a:latin typeface="Roboto Condensed Italics"/>
              </a:rPr>
              <a:t> </a:t>
            </a:r>
            <a:r>
              <a:rPr lang="en-US" sz="4999" dirty="0" err="1">
                <a:solidFill>
                  <a:srgbClr val="6E3228"/>
                </a:solidFill>
                <a:latin typeface="Roboto Condensed Italics"/>
              </a:rPr>
              <a:t>cờ</a:t>
            </a:r>
            <a:r>
              <a:rPr lang="en-US" sz="4999" dirty="0">
                <a:solidFill>
                  <a:srgbClr val="6E3228"/>
                </a:solidFill>
                <a:latin typeface="Roboto Condensed Italics"/>
              </a:rPr>
              <a:t> </a:t>
            </a:r>
            <a:r>
              <a:rPr lang="en-US" sz="4999" dirty="0" err="1">
                <a:solidFill>
                  <a:srgbClr val="6E3228"/>
                </a:solidFill>
                <a:latin typeface="Roboto Condensed Italics"/>
              </a:rPr>
              <a:t>và</a:t>
            </a:r>
            <a:r>
              <a:rPr lang="en-US" sz="4999" dirty="0">
                <a:solidFill>
                  <a:srgbClr val="6E3228"/>
                </a:solidFill>
                <a:latin typeface="Roboto Condensed Italics"/>
              </a:rPr>
              <a:t> </a:t>
            </a:r>
            <a:r>
              <a:rPr lang="en-US" sz="4999" dirty="0" err="1">
                <a:solidFill>
                  <a:srgbClr val="6E3228"/>
                </a:solidFill>
                <a:latin typeface="Roboto Condensed Italics"/>
              </a:rPr>
              <a:t>bất</a:t>
            </a:r>
            <a:r>
              <a:rPr lang="en-US" sz="4999" dirty="0">
                <a:solidFill>
                  <a:srgbClr val="6E3228"/>
                </a:solidFill>
                <a:latin typeface="Roboto Condensed Italics"/>
              </a:rPr>
              <a:t> </a:t>
            </a:r>
            <a:r>
              <a:rPr lang="en-US" sz="4999" dirty="0" err="1">
                <a:solidFill>
                  <a:srgbClr val="6E3228"/>
                </a:solidFill>
                <a:latin typeface="Roboto Condensed Italics"/>
              </a:rPr>
              <a:t>ngờ</a:t>
            </a:r>
            <a:r>
              <a:rPr lang="en-US" sz="4999" dirty="0">
                <a:solidFill>
                  <a:srgbClr val="6E3228"/>
                </a:solidFill>
                <a:latin typeface="Roboto Condensed Italics"/>
              </a:rPr>
              <a:t>.</a:t>
            </a:r>
          </a:p>
          <a:p>
            <a:pPr marL="1079497" lvl="1" indent="-539749">
              <a:lnSpc>
                <a:spcPts val="6999"/>
              </a:lnSpc>
              <a:buFont typeface="Arial"/>
              <a:buChar char="•"/>
            </a:pPr>
            <a:r>
              <a:rPr lang="en-US" sz="4999" dirty="0">
                <a:solidFill>
                  <a:srgbClr val="6E3228"/>
                </a:solidFill>
                <a:latin typeface="Roboto Condensed Italics"/>
              </a:rPr>
              <a:t>World wide web </a:t>
            </a:r>
            <a:r>
              <a:rPr lang="en-US" sz="4999" dirty="0" err="1">
                <a:solidFill>
                  <a:srgbClr val="6E3228"/>
                </a:solidFill>
                <a:latin typeface="Roboto Condensed Italics"/>
              </a:rPr>
              <a:t>ra</a:t>
            </a:r>
            <a:r>
              <a:rPr lang="en-US" sz="4999" dirty="0">
                <a:solidFill>
                  <a:srgbClr val="6E3228"/>
                </a:solidFill>
                <a:latin typeface="Roboto Condensed Italics"/>
              </a:rPr>
              <a:t> </a:t>
            </a:r>
            <a:r>
              <a:rPr lang="en-US" sz="4999" dirty="0" err="1">
                <a:solidFill>
                  <a:srgbClr val="6E3228"/>
                </a:solidFill>
                <a:latin typeface="Roboto Condensed Italics"/>
              </a:rPr>
              <a:t>đời</a:t>
            </a:r>
            <a:r>
              <a:rPr lang="en-US" sz="4999" dirty="0">
                <a:solidFill>
                  <a:srgbClr val="6E3228"/>
                </a:solidFill>
                <a:latin typeface="Roboto Condensed Italics"/>
              </a:rPr>
              <a:t> </a:t>
            </a:r>
            <a:r>
              <a:rPr lang="en-US" sz="4999" dirty="0" err="1">
                <a:solidFill>
                  <a:srgbClr val="6E3228"/>
                </a:solidFill>
                <a:latin typeface="Roboto Condensed Italics"/>
              </a:rPr>
              <a:t>và</a:t>
            </a:r>
            <a:r>
              <a:rPr lang="en-US" sz="4999" dirty="0">
                <a:solidFill>
                  <a:srgbClr val="6E3228"/>
                </a:solidFill>
                <a:latin typeface="Roboto Condensed Italics"/>
              </a:rPr>
              <a:t> </a:t>
            </a:r>
            <a:r>
              <a:rPr lang="en-US" sz="4999" dirty="0" err="1">
                <a:solidFill>
                  <a:srgbClr val="6E3228"/>
                </a:solidFill>
                <a:latin typeface="Roboto Condensed Italics"/>
              </a:rPr>
              <a:t>phát</a:t>
            </a:r>
            <a:r>
              <a:rPr lang="en-US" sz="4999" dirty="0">
                <a:solidFill>
                  <a:srgbClr val="6E3228"/>
                </a:solidFill>
                <a:latin typeface="Roboto Condensed Italics"/>
              </a:rPr>
              <a:t> </a:t>
            </a:r>
            <a:r>
              <a:rPr lang="en-US" sz="4999" dirty="0" err="1">
                <a:solidFill>
                  <a:srgbClr val="6E3228"/>
                </a:solidFill>
                <a:latin typeface="Roboto Condensed Italics"/>
              </a:rPr>
              <a:t>triển</a:t>
            </a:r>
            <a:r>
              <a:rPr lang="en-US" sz="4999" dirty="0">
                <a:solidFill>
                  <a:srgbClr val="6E3228"/>
                </a:solidFill>
                <a:latin typeface="Roboto Condensed Italics"/>
              </a:rPr>
              <a:t> </a:t>
            </a:r>
            <a:r>
              <a:rPr lang="en-US" sz="4999" dirty="0" err="1">
                <a:solidFill>
                  <a:srgbClr val="6E3228"/>
                </a:solidFill>
                <a:latin typeface="Roboto Condensed Italics"/>
              </a:rPr>
              <a:t>như</a:t>
            </a:r>
            <a:r>
              <a:rPr lang="en-US" sz="4999" dirty="0">
                <a:solidFill>
                  <a:srgbClr val="6E3228"/>
                </a:solidFill>
                <a:latin typeface="Roboto Condensed Italics"/>
              </a:rPr>
              <a:t> </a:t>
            </a:r>
            <a:r>
              <a:rPr lang="en-US" sz="4999" dirty="0" err="1">
                <a:solidFill>
                  <a:srgbClr val="6E3228"/>
                </a:solidFill>
                <a:latin typeface="Roboto Condensed Italics"/>
              </a:rPr>
              <a:t>thế</a:t>
            </a:r>
            <a:r>
              <a:rPr lang="en-US" sz="4999" dirty="0">
                <a:solidFill>
                  <a:srgbClr val="6E3228"/>
                </a:solidFill>
                <a:latin typeface="Roboto Condensed Italics"/>
              </a:rPr>
              <a:t> </a:t>
            </a:r>
            <a:r>
              <a:rPr lang="en-US" sz="4999" dirty="0" err="1">
                <a:solidFill>
                  <a:srgbClr val="6E3228"/>
                </a:solidFill>
                <a:latin typeface="Roboto Condensed Italics"/>
              </a:rPr>
              <a:t>nào</a:t>
            </a:r>
            <a:r>
              <a:rPr lang="en-US" sz="4999" dirty="0">
                <a:solidFill>
                  <a:srgbClr val="6E3228"/>
                </a:solidFill>
                <a:latin typeface="Roboto Condensed Italics"/>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94124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85775" y="-722420"/>
            <a:ext cx="1514475" cy="2627638"/>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756084" y="8049260"/>
            <a:ext cx="5730130" cy="477720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12942" y="8916035"/>
            <a:ext cx="4044858" cy="2419560"/>
          </a:xfrm>
          <a:prstGeom prst="rect">
            <a:avLst/>
          </a:prstGeom>
        </p:spPr>
      </p:pic>
      <p:grpSp>
        <p:nvGrpSpPr>
          <p:cNvPr id="7" name="Group 7"/>
          <p:cNvGrpSpPr/>
          <p:nvPr/>
        </p:nvGrpSpPr>
        <p:grpSpPr>
          <a:xfrm>
            <a:off x="2099991" y="1905218"/>
            <a:ext cx="14575184" cy="2467771"/>
            <a:chOff x="0" y="0"/>
            <a:chExt cx="41597606" cy="7043024"/>
          </a:xfrm>
        </p:grpSpPr>
        <p:sp>
          <p:nvSpPr>
            <p:cNvPr id="8" name="Freeform 8"/>
            <p:cNvSpPr/>
            <p:nvPr/>
          </p:nvSpPr>
          <p:spPr>
            <a:xfrm>
              <a:off x="0" y="0"/>
              <a:ext cx="41597607" cy="7043024"/>
            </a:xfrm>
            <a:custGeom>
              <a:avLst/>
              <a:gdLst/>
              <a:ahLst/>
              <a:cxnLst/>
              <a:rect l="l" t="t" r="r" b="b"/>
              <a:pathLst>
                <a:path w="41597607" h="7043024">
                  <a:moveTo>
                    <a:pt x="41292807" y="0"/>
                  </a:moveTo>
                  <a:lnTo>
                    <a:pt x="304800" y="0"/>
                  </a:lnTo>
                  <a:cubicBezTo>
                    <a:pt x="135890" y="0"/>
                    <a:pt x="0" y="135890"/>
                    <a:pt x="0" y="304800"/>
                  </a:cubicBezTo>
                  <a:lnTo>
                    <a:pt x="0" y="6738224"/>
                  </a:lnTo>
                  <a:cubicBezTo>
                    <a:pt x="0" y="6907134"/>
                    <a:pt x="135890" y="7043024"/>
                    <a:pt x="304800" y="7043024"/>
                  </a:cubicBezTo>
                  <a:lnTo>
                    <a:pt x="41292807" y="7043024"/>
                  </a:lnTo>
                  <a:cubicBezTo>
                    <a:pt x="41461717" y="7043024"/>
                    <a:pt x="41597607" y="6907134"/>
                    <a:pt x="41597607" y="6738224"/>
                  </a:cubicBezTo>
                  <a:lnTo>
                    <a:pt x="41597607" y="304800"/>
                  </a:lnTo>
                  <a:cubicBezTo>
                    <a:pt x="41597607" y="135890"/>
                    <a:pt x="41461717" y="0"/>
                    <a:pt x="41292807" y="0"/>
                  </a:cubicBezTo>
                  <a:close/>
                </a:path>
              </a:pathLst>
            </a:custGeom>
            <a:solidFill>
              <a:srgbClr val="F1D1C7"/>
            </a:solidFill>
          </p:spPr>
        </p:sp>
      </p:grpSp>
      <p:sp>
        <p:nvSpPr>
          <p:cNvPr id="9" name="TextBox 9"/>
          <p:cNvSpPr txBox="1"/>
          <p:nvPr/>
        </p:nvSpPr>
        <p:spPr>
          <a:xfrm>
            <a:off x="1326616" y="2663171"/>
            <a:ext cx="16230600" cy="847090"/>
          </a:xfrm>
          <a:prstGeom prst="rect">
            <a:avLst/>
          </a:prstGeom>
        </p:spPr>
        <p:txBody>
          <a:bodyPr lIns="0" tIns="0" rIns="0" bIns="0" rtlCol="0" anchor="t">
            <a:spAutoFit/>
          </a:bodyPr>
          <a:lstStyle/>
          <a:p>
            <a:pPr algn="ctr">
              <a:lnSpc>
                <a:spcPts val="6859"/>
              </a:lnSpc>
              <a:spcBef>
                <a:spcPct val="0"/>
              </a:spcBef>
            </a:pPr>
            <a:r>
              <a:rPr lang="en-US" sz="4899" dirty="0">
                <a:solidFill>
                  <a:srgbClr val="6E3228"/>
                </a:solidFill>
                <a:latin typeface="Roboto Condensed Bold"/>
              </a:rPr>
              <a:t>8. </a:t>
            </a:r>
            <a:r>
              <a:rPr lang="en-US" sz="4899" dirty="0" err="1">
                <a:solidFill>
                  <a:srgbClr val="6E3228"/>
                </a:solidFill>
                <a:latin typeface="Roboto Condensed Bold"/>
              </a:rPr>
              <a:t>Hình</a:t>
            </a:r>
            <a:r>
              <a:rPr lang="en-US" sz="4899" dirty="0">
                <a:solidFill>
                  <a:srgbClr val="6E3228"/>
                </a:solidFill>
                <a:latin typeface="Roboto Condensed Bold"/>
              </a:rPr>
              <a:t> </a:t>
            </a:r>
            <a:r>
              <a:rPr lang="en-US" sz="4899" dirty="0" err="1">
                <a:solidFill>
                  <a:srgbClr val="6E3228"/>
                </a:solidFill>
                <a:latin typeface="Roboto Condensed Bold"/>
              </a:rPr>
              <a:t>ảnh</a:t>
            </a:r>
            <a:r>
              <a:rPr lang="en-US" sz="4899" dirty="0">
                <a:solidFill>
                  <a:srgbClr val="6E3228"/>
                </a:solidFill>
                <a:latin typeface="Roboto Condensed Bold"/>
              </a:rPr>
              <a:t> </a:t>
            </a:r>
            <a:r>
              <a:rPr lang="en-US" sz="4899" dirty="0" err="1">
                <a:solidFill>
                  <a:srgbClr val="6E3228"/>
                </a:solidFill>
                <a:latin typeface="Roboto Condensed Bold"/>
              </a:rPr>
              <a:t>trong</a:t>
            </a:r>
            <a:r>
              <a:rPr lang="en-US" sz="4899" dirty="0">
                <a:solidFill>
                  <a:srgbClr val="6E3228"/>
                </a:solidFill>
                <a:latin typeface="Roboto Condensed Bold"/>
              </a:rPr>
              <a:t> </a:t>
            </a:r>
            <a:r>
              <a:rPr lang="en-US" sz="4899" dirty="0" err="1">
                <a:solidFill>
                  <a:srgbClr val="6E3228"/>
                </a:solidFill>
                <a:latin typeface="Roboto Condensed Bold"/>
              </a:rPr>
              <a:t>văn</a:t>
            </a:r>
            <a:r>
              <a:rPr lang="en-US" sz="4899" dirty="0">
                <a:solidFill>
                  <a:srgbClr val="6E3228"/>
                </a:solidFill>
                <a:latin typeface="Roboto Condensed Bold"/>
              </a:rPr>
              <a:t> </a:t>
            </a:r>
            <a:r>
              <a:rPr lang="en-US" sz="4899" dirty="0" err="1">
                <a:solidFill>
                  <a:srgbClr val="6E3228"/>
                </a:solidFill>
                <a:latin typeface="Roboto Condensed Bold"/>
              </a:rPr>
              <a:t>bản</a:t>
            </a:r>
            <a:r>
              <a:rPr lang="en-US" sz="4899" dirty="0">
                <a:solidFill>
                  <a:srgbClr val="6E3228"/>
                </a:solidFill>
                <a:latin typeface="Roboto Condensed Bold"/>
              </a:rPr>
              <a:t> </a:t>
            </a:r>
            <a:r>
              <a:rPr lang="en-US" sz="4899" dirty="0" err="1">
                <a:solidFill>
                  <a:srgbClr val="6E3228"/>
                </a:solidFill>
                <a:latin typeface="Roboto Condensed Bold"/>
              </a:rPr>
              <a:t>thông</a:t>
            </a:r>
            <a:r>
              <a:rPr lang="en-US" sz="4899" dirty="0">
                <a:solidFill>
                  <a:srgbClr val="6E3228"/>
                </a:solidFill>
                <a:latin typeface="Roboto Condensed Bold"/>
              </a:rPr>
              <a:t> tin </a:t>
            </a:r>
            <a:r>
              <a:rPr lang="en-US" sz="4899" dirty="0" err="1">
                <a:solidFill>
                  <a:srgbClr val="6E3228"/>
                </a:solidFill>
                <a:latin typeface="Roboto Condensed Bold"/>
              </a:rPr>
              <a:t>có</a:t>
            </a:r>
            <a:r>
              <a:rPr lang="en-US" sz="4899" dirty="0">
                <a:solidFill>
                  <a:srgbClr val="6E3228"/>
                </a:solidFill>
                <a:latin typeface="Roboto Condensed Bold"/>
              </a:rPr>
              <a:t> </a:t>
            </a:r>
            <a:r>
              <a:rPr lang="en-US" sz="4899" dirty="0" err="1">
                <a:solidFill>
                  <a:srgbClr val="6E3228"/>
                </a:solidFill>
                <a:latin typeface="Roboto Condensed Bold"/>
              </a:rPr>
              <a:t>tác</a:t>
            </a:r>
            <a:r>
              <a:rPr lang="en-US" sz="4899" dirty="0">
                <a:solidFill>
                  <a:srgbClr val="6E3228"/>
                </a:solidFill>
                <a:latin typeface="Roboto Condensed Bold"/>
              </a:rPr>
              <a:t> </a:t>
            </a:r>
            <a:r>
              <a:rPr lang="en-US" sz="4899" dirty="0" err="1">
                <a:solidFill>
                  <a:srgbClr val="6E3228"/>
                </a:solidFill>
                <a:latin typeface="Roboto Condensed Bold"/>
              </a:rPr>
              <a:t>dụng</a:t>
            </a:r>
            <a:r>
              <a:rPr lang="en-US" sz="4899" dirty="0">
                <a:solidFill>
                  <a:srgbClr val="6E3228"/>
                </a:solidFill>
                <a:latin typeface="Roboto Condensed Bold"/>
              </a:rPr>
              <a:t> </a:t>
            </a:r>
            <a:r>
              <a:rPr lang="en-US" sz="4899" dirty="0" err="1">
                <a:solidFill>
                  <a:srgbClr val="6E3228"/>
                </a:solidFill>
                <a:latin typeface="Roboto Condensed Bold"/>
              </a:rPr>
              <a:t>gì</a:t>
            </a:r>
            <a:r>
              <a:rPr lang="en-US" sz="4899" dirty="0">
                <a:solidFill>
                  <a:srgbClr val="6E3228"/>
                </a:solidFill>
                <a:latin typeface="Roboto Condensed Bold"/>
              </a:rPr>
              <a:t>?</a:t>
            </a:r>
          </a:p>
        </p:txBody>
      </p:sp>
      <p:sp>
        <p:nvSpPr>
          <p:cNvPr id="10" name="TextBox 10"/>
          <p:cNvSpPr txBox="1"/>
          <p:nvPr/>
        </p:nvSpPr>
        <p:spPr>
          <a:xfrm>
            <a:off x="4333048" y="5305098"/>
            <a:ext cx="13224167" cy="854075"/>
          </a:xfrm>
          <a:prstGeom prst="rect">
            <a:avLst/>
          </a:prstGeom>
        </p:spPr>
        <p:txBody>
          <a:bodyPr lIns="0" tIns="0" rIns="0" bIns="0" rtlCol="0" anchor="t">
            <a:spAutoFit/>
          </a:bodyPr>
          <a:lstStyle/>
          <a:p>
            <a:pPr>
              <a:lnSpc>
                <a:spcPts val="6999"/>
              </a:lnSpc>
            </a:pPr>
            <a:r>
              <a:rPr lang="en-US" sz="4999" dirty="0">
                <a:solidFill>
                  <a:srgbClr val="6E3228"/>
                </a:solidFill>
                <a:latin typeface="Roboto Condensed Italics"/>
              </a:rPr>
              <a:t>Minh </a:t>
            </a:r>
            <a:r>
              <a:rPr lang="en-US" sz="4999" dirty="0" err="1">
                <a:solidFill>
                  <a:srgbClr val="6E3228"/>
                </a:solidFill>
                <a:latin typeface="Roboto Condensed Italics"/>
              </a:rPr>
              <a:t>họa</a:t>
            </a:r>
            <a:r>
              <a:rPr lang="en-US" sz="4999" dirty="0">
                <a:solidFill>
                  <a:srgbClr val="6E3228"/>
                </a:solidFill>
                <a:latin typeface="Roboto Condensed Italics"/>
              </a:rPr>
              <a:t> </a:t>
            </a:r>
            <a:r>
              <a:rPr lang="en-US" sz="4999" dirty="0" err="1">
                <a:solidFill>
                  <a:srgbClr val="6E3228"/>
                </a:solidFill>
                <a:latin typeface="Roboto Condensed Italics"/>
              </a:rPr>
              <a:t>cho</a:t>
            </a:r>
            <a:r>
              <a:rPr lang="en-US" sz="4999" dirty="0">
                <a:solidFill>
                  <a:srgbClr val="6E3228"/>
                </a:solidFill>
                <a:latin typeface="Roboto Condensed Italics"/>
              </a:rPr>
              <a:t> </a:t>
            </a:r>
            <a:r>
              <a:rPr lang="en-US" sz="4999" dirty="0" err="1">
                <a:solidFill>
                  <a:srgbClr val="6E3228"/>
                </a:solidFill>
                <a:latin typeface="Roboto Condensed Italics"/>
              </a:rPr>
              <a:t>nội</a:t>
            </a:r>
            <a:r>
              <a:rPr lang="en-US" sz="4999" dirty="0">
                <a:solidFill>
                  <a:srgbClr val="6E3228"/>
                </a:solidFill>
                <a:latin typeface="Roboto Condensed Italics"/>
              </a:rPr>
              <a:t> dung </a:t>
            </a:r>
            <a:r>
              <a:rPr lang="en-US" sz="4999" dirty="0" err="1">
                <a:solidFill>
                  <a:srgbClr val="6E3228"/>
                </a:solidFill>
                <a:latin typeface="Roboto Condensed Italics"/>
              </a:rPr>
              <a:t>của</a:t>
            </a:r>
            <a:r>
              <a:rPr lang="en-US" sz="4999" dirty="0">
                <a:solidFill>
                  <a:srgbClr val="6E3228"/>
                </a:solidFill>
                <a:latin typeface="Roboto Condensed Italics"/>
              </a:rPr>
              <a:t> </a:t>
            </a:r>
            <a:r>
              <a:rPr lang="en-US" sz="4999" dirty="0" err="1">
                <a:solidFill>
                  <a:srgbClr val="6E3228"/>
                </a:solidFill>
                <a:latin typeface="Roboto Condensed Italics"/>
              </a:rPr>
              <a:t>văn</a:t>
            </a:r>
            <a:r>
              <a:rPr lang="en-US" sz="4999" dirty="0">
                <a:solidFill>
                  <a:srgbClr val="6E3228"/>
                </a:solidFill>
                <a:latin typeface="Roboto Condensed Italics"/>
              </a:rPr>
              <a:t> </a:t>
            </a:r>
            <a:r>
              <a:rPr lang="en-US" sz="4999" dirty="0" err="1">
                <a:solidFill>
                  <a:srgbClr val="6E3228"/>
                </a:solidFill>
                <a:latin typeface="Roboto Condensed Italics"/>
              </a:rPr>
              <a:t>bản</a:t>
            </a:r>
            <a:r>
              <a:rPr lang="en-US" sz="4999" dirty="0">
                <a:solidFill>
                  <a:srgbClr val="6E3228"/>
                </a:solidFill>
                <a:latin typeface="Roboto Condensed Italics"/>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1672</Words>
  <Application>Microsoft Office PowerPoint</Application>
  <PresentationFormat>Custom</PresentationFormat>
  <Paragraphs>140</Paragraphs>
  <Slides>37</Slides>
  <Notes>0</Notes>
  <HiddenSlides>0</HiddenSlides>
  <MMClips>6</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Roboto Condensed Italics</vt:lpstr>
      <vt:lpstr>Paytone One</vt:lpstr>
      <vt:lpstr>#9Slide07 SVNUT Triumph Press</vt:lpstr>
      <vt:lpstr>#9Slide05 VL Fadilla</vt:lpstr>
      <vt:lpstr>Roboto Condensed Bold</vt:lpstr>
      <vt:lpstr>Roboto Condensed</vt:lpstr>
      <vt:lpstr>Arial</vt:lpstr>
      <vt:lpstr>Fraunces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 6 - B10 - On tap</dc:title>
  <dc:creator>hemis</dc:creator>
  <cp:lastModifiedBy>Admin</cp:lastModifiedBy>
  <cp:revision>4</cp:revision>
  <dcterms:created xsi:type="dcterms:W3CDTF">2006-08-16T00:00:00Z</dcterms:created>
  <dcterms:modified xsi:type="dcterms:W3CDTF">2024-04-20T00:28:03Z</dcterms:modified>
  <dc:identifier>DAFZzx4ovHU</dc:identifier>
</cp:coreProperties>
</file>