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355" r:id="rId2"/>
    <p:sldId id="292" r:id="rId3"/>
    <p:sldId id="275" r:id="rId4"/>
    <p:sldId id="343" r:id="rId5"/>
    <p:sldId id="357" r:id="rId6"/>
    <p:sldId id="358" r:id="rId7"/>
    <p:sldId id="359" r:id="rId8"/>
    <p:sldId id="344" r:id="rId9"/>
    <p:sldId id="360" r:id="rId10"/>
    <p:sldId id="361" r:id="rId11"/>
    <p:sldId id="362" r:id="rId12"/>
    <p:sldId id="363" r:id="rId13"/>
    <p:sldId id="364" r:id="rId14"/>
    <p:sldId id="293" r:id="rId15"/>
    <p:sldId id="365" r:id="rId16"/>
    <p:sldId id="366" r:id="rId17"/>
    <p:sldId id="367" r:id="rId18"/>
    <p:sldId id="346" r:id="rId19"/>
    <p:sldId id="368" r:id="rId20"/>
    <p:sldId id="369" r:id="rId21"/>
    <p:sldId id="370" r:id="rId22"/>
    <p:sldId id="347" r:id="rId23"/>
    <p:sldId id="348" r:id="rId24"/>
    <p:sldId id="349" r:id="rId25"/>
    <p:sldId id="352" r:id="rId26"/>
    <p:sldId id="354" r:id="rId27"/>
    <p:sldId id="35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49E"/>
    <a:srgbClr val="0000F1"/>
    <a:srgbClr val="4040F5"/>
    <a:srgbClr val="FFFFFF"/>
    <a:srgbClr val="E1F2FA"/>
    <a:srgbClr val="FEC407"/>
    <a:srgbClr val="FDC308"/>
    <a:srgbClr val="E4B3CC"/>
    <a:srgbClr val="168836"/>
    <a:srgbClr val="C43D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C6F94-FB72-4706-896E-D126C26DB61A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CDB20-4953-4738-9E96-A7E17B493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28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microsoft.com/office/2007/relationships/hdphoto" Target="../media/hdphoto5.wd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57200" y="2930525"/>
            <a:ext cx="1371600" cy="1641475"/>
            <a:chOff x="457200" y="2931115"/>
            <a:chExt cx="1760414" cy="1853722"/>
          </a:xfrm>
        </p:grpSpPr>
        <p:sp>
          <p:nvSpPr>
            <p:cNvPr id="3089" name="Flowchart: Stored Data 1"/>
            <p:cNvSpPr>
              <a:spLocks/>
            </p:cNvSpPr>
            <p:nvPr/>
          </p:nvSpPr>
          <p:spPr bwMode="auto">
            <a:xfrm>
              <a:off x="457200" y="3561786"/>
              <a:ext cx="980204" cy="772465"/>
            </a:xfrm>
            <a:custGeom>
              <a:avLst/>
              <a:gdLst>
                <a:gd name="T0" fmla="*/ 2147483646 w 11711"/>
                <a:gd name="T1" fmla="*/ 0 h 10000"/>
                <a:gd name="T2" fmla="*/ 2147483646 w 11711"/>
                <a:gd name="T3" fmla="*/ 0 h 10000"/>
                <a:gd name="T4" fmla="*/ 2147483646 w 11711"/>
                <a:gd name="T5" fmla="*/ 2147483646 h 10000"/>
                <a:gd name="T6" fmla="*/ 2147483646 w 11711"/>
                <a:gd name="T7" fmla="*/ 2147483646 h 10000"/>
                <a:gd name="T8" fmla="*/ 2147483646 w 11711"/>
                <a:gd name="T9" fmla="*/ 2147483646 h 10000"/>
                <a:gd name="T10" fmla="*/ 0 w 11711"/>
                <a:gd name="T11" fmla="*/ 2147483646 h 10000"/>
                <a:gd name="T12" fmla="*/ 2147483646 w 1171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11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1711" y="2520"/>
                    <a:pt x="11711" y="5281"/>
                  </a:cubicBezTo>
                  <a:cubicBezTo>
                    <a:pt x="11711" y="8042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ardrop 3"/>
            <p:cNvSpPr/>
            <p:nvPr/>
          </p:nvSpPr>
          <p:spPr bwMode="auto">
            <a:xfrm rot="12707390">
              <a:off x="1547272" y="3379307"/>
              <a:ext cx="670342" cy="1005743"/>
            </a:xfrm>
            <a:prstGeom prst="teardrop">
              <a:avLst>
                <a:gd name="adj" fmla="val 103779"/>
              </a:avLst>
            </a:prstGeom>
            <a:solidFill>
              <a:srgbClr val="00B0F0">
                <a:alpha val="5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091" name="Isosceles Triangle 4"/>
            <p:cNvSpPr>
              <a:spLocks noChangeArrowheads="1"/>
            </p:cNvSpPr>
            <p:nvPr/>
          </p:nvSpPr>
          <p:spPr bwMode="auto">
            <a:xfrm rot="10800000">
              <a:off x="1212222" y="3552616"/>
              <a:ext cx="450364" cy="551760"/>
            </a:xfrm>
            <a:prstGeom prst="triangle">
              <a:avLst>
                <a:gd name="adj" fmla="val 50000"/>
              </a:avLst>
            </a:prstGeom>
            <a:solidFill>
              <a:srgbClr val="00B0F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3092" name="Isosceles Triangle 5"/>
            <p:cNvSpPr>
              <a:spLocks noChangeArrowheads="1"/>
            </p:cNvSpPr>
            <p:nvPr/>
          </p:nvSpPr>
          <p:spPr bwMode="auto">
            <a:xfrm>
              <a:off x="1212222" y="4126210"/>
              <a:ext cx="483473" cy="208040"/>
            </a:xfrm>
            <a:prstGeom prst="triangle">
              <a:avLst>
                <a:gd name="adj" fmla="val 50000"/>
              </a:avLst>
            </a:prstGeom>
            <a:solidFill>
              <a:srgbClr val="00B0F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3093" name="Flowchart: Stored Data 1"/>
            <p:cNvSpPr>
              <a:spLocks/>
            </p:cNvSpPr>
            <p:nvPr/>
          </p:nvSpPr>
          <p:spPr bwMode="auto">
            <a:xfrm rot="2642607">
              <a:off x="852141" y="2931115"/>
              <a:ext cx="1099802" cy="719989"/>
            </a:xfrm>
            <a:custGeom>
              <a:avLst/>
              <a:gdLst>
                <a:gd name="T0" fmla="*/ 2147483646 w 15367"/>
                <a:gd name="T1" fmla="*/ 2147483646 h 11046"/>
                <a:gd name="T2" fmla="*/ 2147483646 w 15367"/>
                <a:gd name="T3" fmla="*/ 0 h 11046"/>
                <a:gd name="T4" fmla="*/ 2147483646 w 15367"/>
                <a:gd name="T5" fmla="*/ 2147483646 h 11046"/>
                <a:gd name="T6" fmla="*/ 2147483646 w 15367"/>
                <a:gd name="T7" fmla="*/ 2147483646 h 11046"/>
                <a:gd name="T8" fmla="*/ 2147483646 w 15367"/>
                <a:gd name="T9" fmla="*/ 2147483646 h 11046"/>
                <a:gd name="T10" fmla="*/ 0 w 15367"/>
                <a:gd name="T11" fmla="*/ 2147483646 h 11046"/>
                <a:gd name="T12" fmla="*/ 2147483646 w 15367"/>
                <a:gd name="T13" fmla="*/ 2147483646 h 110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7" h="11046">
                  <a:moveTo>
                    <a:pt x="1667" y="1046"/>
                  </a:moveTo>
                  <a:lnTo>
                    <a:pt x="15367" y="0"/>
                  </a:lnTo>
                  <a:cubicBezTo>
                    <a:pt x="14446" y="0"/>
                    <a:pt x="14244" y="3073"/>
                    <a:pt x="13349" y="4914"/>
                  </a:cubicBezTo>
                  <a:cubicBezTo>
                    <a:pt x="12454" y="6755"/>
                    <a:pt x="9079" y="11046"/>
                    <a:pt x="10000" y="11046"/>
                  </a:cubicBezTo>
                  <a:lnTo>
                    <a:pt x="1667" y="11046"/>
                  </a:lnTo>
                  <a:cubicBezTo>
                    <a:pt x="746" y="11046"/>
                    <a:pt x="0" y="8807"/>
                    <a:pt x="0" y="6046"/>
                  </a:cubicBezTo>
                  <a:cubicBezTo>
                    <a:pt x="0" y="3285"/>
                    <a:pt x="746" y="1046"/>
                    <a:pt x="1667" y="1046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lowchart: Stored Data 1"/>
            <p:cNvSpPr>
              <a:spLocks/>
            </p:cNvSpPr>
            <p:nvPr/>
          </p:nvSpPr>
          <p:spPr bwMode="auto">
            <a:xfrm rot="18957393" flipV="1">
              <a:off x="820564" y="4106573"/>
              <a:ext cx="1221243" cy="678264"/>
            </a:xfrm>
            <a:custGeom>
              <a:avLst/>
              <a:gdLst>
                <a:gd name="T0" fmla="*/ 2147483646 w 16332"/>
                <a:gd name="T1" fmla="*/ 2147483646 h 10225"/>
                <a:gd name="T2" fmla="*/ 2147483646 w 16332"/>
                <a:gd name="T3" fmla="*/ 0 h 10225"/>
                <a:gd name="T4" fmla="*/ 2147483646 w 16332"/>
                <a:gd name="T5" fmla="*/ 2147483646 h 10225"/>
                <a:gd name="T6" fmla="*/ 2147483646 w 16332"/>
                <a:gd name="T7" fmla="*/ 2147483646 h 10225"/>
                <a:gd name="T8" fmla="*/ 2147483646 w 16332"/>
                <a:gd name="T9" fmla="*/ 2147483646 h 10225"/>
                <a:gd name="T10" fmla="*/ 0 w 16332"/>
                <a:gd name="T11" fmla="*/ 2147483646 h 10225"/>
                <a:gd name="T12" fmla="*/ 2147483646 w 16332"/>
                <a:gd name="T13" fmla="*/ 2147483646 h 10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32" h="10225">
                  <a:moveTo>
                    <a:pt x="1667" y="225"/>
                  </a:moveTo>
                  <a:lnTo>
                    <a:pt x="16332" y="0"/>
                  </a:lnTo>
                  <a:cubicBezTo>
                    <a:pt x="15411" y="0"/>
                    <a:pt x="14404" y="2389"/>
                    <a:pt x="13349" y="4093"/>
                  </a:cubicBezTo>
                  <a:cubicBezTo>
                    <a:pt x="12294" y="5797"/>
                    <a:pt x="9079" y="10225"/>
                    <a:pt x="10000" y="10225"/>
                  </a:cubicBezTo>
                  <a:lnTo>
                    <a:pt x="1667" y="10225"/>
                  </a:lnTo>
                  <a:cubicBezTo>
                    <a:pt x="746" y="10225"/>
                    <a:pt x="0" y="7986"/>
                    <a:pt x="0" y="5225"/>
                  </a:cubicBezTo>
                  <a:cubicBezTo>
                    <a:pt x="0" y="2464"/>
                    <a:pt x="746" y="225"/>
                    <a:pt x="1667" y="225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38400" y="2895600"/>
            <a:ext cx="1371600" cy="1640885"/>
            <a:chOff x="457200" y="2931115"/>
            <a:chExt cx="1760414" cy="1853722"/>
          </a:xfrm>
          <a:solidFill>
            <a:schemeClr val="tx1">
              <a:lumMod val="75000"/>
              <a:alpha val="71000"/>
            </a:schemeClr>
          </a:solidFill>
        </p:grpSpPr>
        <p:sp>
          <p:nvSpPr>
            <p:cNvPr id="15" name="Flowchart: Stored Data 1"/>
            <p:cNvSpPr/>
            <p:nvPr/>
          </p:nvSpPr>
          <p:spPr bwMode="auto">
            <a:xfrm>
              <a:off x="457200" y="3561786"/>
              <a:ext cx="980204" cy="772465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1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1711" y="2520"/>
                    <a:pt x="11711" y="5281"/>
                  </a:cubicBezTo>
                  <a:cubicBezTo>
                    <a:pt x="11711" y="8042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6" name="Teardrop 15"/>
            <p:cNvSpPr/>
            <p:nvPr/>
          </p:nvSpPr>
          <p:spPr bwMode="auto">
            <a:xfrm rot="12707390">
              <a:off x="1548021" y="3379452"/>
              <a:ext cx="669593" cy="1005127"/>
            </a:xfrm>
            <a:prstGeom prst="teardrop">
              <a:avLst>
                <a:gd name="adj" fmla="val 103779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7" name="Isosceles Triangle 16"/>
            <p:cNvSpPr/>
            <p:nvPr/>
          </p:nvSpPr>
          <p:spPr bwMode="auto">
            <a:xfrm rot="10800000">
              <a:off x="1212222" y="3552616"/>
              <a:ext cx="450364" cy="55176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" name="Isosceles Triangle 17"/>
            <p:cNvSpPr/>
            <p:nvPr/>
          </p:nvSpPr>
          <p:spPr bwMode="auto">
            <a:xfrm>
              <a:off x="1212222" y="4126210"/>
              <a:ext cx="483473" cy="20804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9" name="Flowchart: Stored Data 1"/>
            <p:cNvSpPr/>
            <p:nvPr/>
          </p:nvSpPr>
          <p:spPr bwMode="auto">
            <a:xfrm rot="2642607">
              <a:off x="852141" y="2931115"/>
              <a:ext cx="1099802" cy="71998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67" h="11046">
                  <a:moveTo>
                    <a:pt x="1667" y="1046"/>
                  </a:moveTo>
                  <a:lnTo>
                    <a:pt x="15367" y="0"/>
                  </a:lnTo>
                  <a:cubicBezTo>
                    <a:pt x="14446" y="0"/>
                    <a:pt x="14244" y="3073"/>
                    <a:pt x="13349" y="4914"/>
                  </a:cubicBezTo>
                  <a:cubicBezTo>
                    <a:pt x="12454" y="6755"/>
                    <a:pt x="9079" y="11046"/>
                    <a:pt x="10000" y="11046"/>
                  </a:cubicBezTo>
                  <a:lnTo>
                    <a:pt x="1667" y="11046"/>
                  </a:lnTo>
                  <a:cubicBezTo>
                    <a:pt x="746" y="11046"/>
                    <a:pt x="0" y="8807"/>
                    <a:pt x="0" y="6046"/>
                  </a:cubicBezTo>
                  <a:cubicBezTo>
                    <a:pt x="0" y="3285"/>
                    <a:pt x="746" y="1046"/>
                    <a:pt x="1667" y="1046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0" name="Flowchart: Stored Data 1"/>
            <p:cNvSpPr/>
            <p:nvPr/>
          </p:nvSpPr>
          <p:spPr bwMode="auto">
            <a:xfrm rot="18957393" flipV="1">
              <a:off x="820564" y="4106573"/>
              <a:ext cx="1221243" cy="678264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  <a:gd name="connsiteX0" fmla="*/ 1667 w 16332"/>
                <a:gd name="connsiteY0" fmla="*/ 225 h 10225"/>
                <a:gd name="connsiteX1" fmla="*/ 16332 w 16332"/>
                <a:gd name="connsiteY1" fmla="*/ 0 h 10225"/>
                <a:gd name="connsiteX2" fmla="*/ 13349 w 16332"/>
                <a:gd name="connsiteY2" fmla="*/ 4093 h 10225"/>
                <a:gd name="connsiteX3" fmla="*/ 10000 w 16332"/>
                <a:gd name="connsiteY3" fmla="*/ 10225 h 10225"/>
                <a:gd name="connsiteX4" fmla="*/ 1667 w 16332"/>
                <a:gd name="connsiteY4" fmla="*/ 10225 h 10225"/>
                <a:gd name="connsiteX5" fmla="*/ 0 w 16332"/>
                <a:gd name="connsiteY5" fmla="*/ 5225 h 10225"/>
                <a:gd name="connsiteX6" fmla="*/ 1667 w 16332"/>
                <a:gd name="connsiteY6" fmla="*/ 225 h 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2" h="10225">
                  <a:moveTo>
                    <a:pt x="1667" y="225"/>
                  </a:moveTo>
                  <a:lnTo>
                    <a:pt x="16332" y="0"/>
                  </a:lnTo>
                  <a:cubicBezTo>
                    <a:pt x="15411" y="0"/>
                    <a:pt x="14404" y="2389"/>
                    <a:pt x="13349" y="4093"/>
                  </a:cubicBezTo>
                  <a:cubicBezTo>
                    <a:pt x="12294" y="5797"/>
                    <a:pt x="9079" y="10225"/>
                    <a:pt x="10000" y="10225"/>
                  </a:cubicBezTo>
                  <a:lnTo>
                    <a:pt x="1667" y="10225"/>
                  </a:lnTo>
                  <a:cubicBezTo>
                    <a:pt x="746" y="10225"/>
                    <a:pt x="0" y="7986"/>
                    <a:pt x="0" y="5225"/>
                  </a:cubicBezTo>
                  <a:cubicBezTo>
                    <a:pt x="0" y="2464"/>
                    <a:pt x="746" y="225"/>
                    <a:pt x="1667" y="22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20531" y="2904832"/>
            <a:ext cx="1371600" cy="1640885"/>
            <a:chOff x="457200" y="2931115"/>
            <a:chExt cx="1760414" cy="1853722"/>
          </a:xfrm>
          <a:solidFill>
            <a:srgbClr val="E81F10">
              <a:alpha val="33000"/>
            </a:srgbClr>
          </a:solidFill>
        </p:grpSpPr>
        <p:sp>
          <p:nvSpPr>
            <p:cNvPr id="22" name="Flowchart: Stored Data 1"/>
            <p:cNvSpPr/>
            <p:nvPr/>
          </p:nvSpPr>
          <p:spPr bwMode="auto">
            <a:xfrm>
              <a:off x="457200" y="3561786"/>
              <a:ext cx="980204" cy="772465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1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1711" y="2520"/>
                    <a:pt x="11711" y="5281"/>
                  </a:cubicBezTo>
                  <a:cubicBezTo>
                    <a:pt x="11711" y="8042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3" name="Teardrop 22"/>
            <p:cNvSpPr/>
            <p:nvPr/>
          </p:nvSpPr>
          <p:spPr bwMode="auto">
            <a:xfrm rot="12707390">
              <a:off x="1548021" y="3379452"/>
              <a:ext cx="669593" cy="1005127"/>
            </a:xfrm>
            <a:prstGeom prst="teardrop">
              <a:avLst>
                <a:gd name="adj" fmla="val 103779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4" name="Isosceles Triangle 23"/>
            <p:cNvSpPr/>
            <p:nvPr/>
          </p:nvSpPr>
          <p:spPr bwMode="auto">
            <a:xfrm rot="10800000">
              <a:off x="1212222" y="3552616"/>
              <a:ext cx="450364" cy="55176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5" name="Isosceles Triangle 24"/>
            <p:cNvSpPr/>
            <p:nvPr/>
          </p:nvSpPr>
          <p:spPr bwMode="auto">
            <a:xfrm>
              <a:off x="1212222" y="4126210"/>
              <a:ext cx="483473" cy="20804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6" name="Flowchart: Stored Data 1"/>
            <p:cNvSpPr/>
            <p:nvPr/>
          </p:nvSpPr>
          <p:spPr bwMode="auto">
            <a:xfrm rot="2642607">
              <a:off x="852141" y="2931115"/>
              <a:ext cx="1099802" cy="71998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67" h="11046">
                  <a:moveTo>
                    <a:pt x="1667" y="1046"/>
                  </a:moveTo>
                  <a:lnTo>
                    <a:pt x="15367" y="0"/>
                  </a:lnTo>
                  <a:cubicBezTo>
                    <a:pt x="14446" y="0"/>
                    <a:pt x="14244" y="3073"/>
                    <a:pt x="13349" y="4914"/>
                  </a:cubicBezTo>
                  <a:cubicBezTo>
                    <a:pt x="12454" y="6755"/>
                    <a:pt x="9079" y="11046"/>
                    <a:pt x="10000" y="11046"/>
                  </a:cubicBezTo>
                  <a:lnTo>
                    <a:pt x="1667" y="11046"/>
                  </a:lnTo>
                  <a:cubicBezTo>
                    <a:pt x="746" y="11046"/>
                    <a:pt x="0" y="8807"/>
                    <a:pt x="0" y="6046"/>
                  </a:cubicBezTo>
                  <a:cubicBezTo>
                    <a:pt x="0" y="3285"/>
                    <a:pt x="746" y="1046"/>
                    <a:pt x="1667" y="1046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7" name="Flowchart: Stored Data 1"/>
            <p:cNvSpPr/>
            <p:nvPr/>
          </p:nvSpPr>
          <p:spPr bwMode="auto">
            <a:xfrm rot="18957393" flipV="1">
              <a:off x="820564" y="4106573"/>
              <a:ext cx="1221243" cy="678264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  <a:gd name="connsiteX0" fmla="*/ 1667 w 16332"/>
                <a:gd name="connsiteY0" fmla="*/ 225 h 10225"/>
                <a:gd name="connsiteX1" fmla="*/ 16332 w 16332"/>
                <a:gd name="connsiteY1" fmla="*/ 0 h 10225"/>
                <a:gd name="connsiteX2" fmla="*/ 13349 w 16332"/>
                <a:gd name="connsiteY2" fmla="*/ 4093 h 10225"/>
                <a:gd name="connsiteX3" fmla="*/ 10000 w 16332"/>
                <a:gd name="connsiteY3" fmla="*/ 10225 h 10225"/>
                <a:gd name="connsiteX4" fmla="*/ 1667 w 16332"/>
                <a:gd name="connsiteY4" fmla="*/ 10225 h 10225"/>
                <a:gd name="connsiteX5" fmla="*/ 0 w 16332"/>
                <a:gd name="connsiteY5" fmla="*/ 5225 h 10225"/>
                <a:gd name="connsiteX6" fmla="*/ 1667 w 16332"/>
                <a:gd name="connsiteY6" fmla="*/ 225 h 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2" h="10225">
                  <a:moveTo>
                    <a:pt x="1667" y="225"/>
                  </a:moveTo>
                  <a:lnTo>
                    <a:pt x="16332" y="0"/>
                  </a:lnTo>
                  <a:cubicBezTo>
                    <a:pt x="15411" y="0"/>
                    <a:pt x="14404" y="2389"/>
                    <a:pt x="13349" y="4093"/>
                  </a:cubicBezTo>
                  <a:cubicBezTo>
                    <a:pt x="12294" y="5797"/>
                    <a:pt x="9079" y="10225"/>
                    <a:pt x="10000" y="10225"/>
                  </a:cubicBezTo>
                  <a:lnTo>
                    <a:pt x="1667" y="10225"/>
                  </a:lnTo>
                  <a:cubicBezTo>
                    <a:pt x="746" y="10225"/>
                    <a:pt x="0" y="7986"/>
                    <a:pt x="0" y="5225"/>
                  </a:cubicBezTo>
                  <a:cubicBezTo>
                    <a:pt x="0" y="2464"/>
                    <a:pt x="746" y="225"/>
                    <a:pt x="1667" y="22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800725" y="2722563"/>
            <a:ext cx="1371600" cy="1641475"/>
            <a:chOff x="457200" y="2931115"/>
            <a:chExt cx="1760414" cy="1853722"/>
          </a:xfrm>
        </p:grpSpPr>
        <p:sp>
          <p:nvSpPr>
            <p:cNvPr id="3083" name="Flowchart: Stored Data 1"/>
            <p:cNvSpPr>
              <a:spLocks/>
            </p:cNvSpPr>
            <p:nvPr/>
          </p:nvSpPr>
          <p:spPr bwMode="auto">
            <a:xfrm>
              <a:off x="457200" y="3561786"/>
              <a:ext cx="980204" cy="772465"/>
            </a:xfrm>
            <a:custGeom>
              <a:avLst/>
              <a:gdLst>
                <a:gd name="T0" fmla="*/ 2147483646 w 11711"/>
                <a:gd name="T1" fmla="*/ 0 h 10000"/>
                <a:gd name="T2" fmla="*/ 2147483646 w 11711"/>
                <a:gd name="T3" fmla="*/ 0 h 10000"/>
                <a:gd name="T4" fmla="*/ 2147483646 w 11711"/>
                <a:gd name="T5" fmla="*/ 2147483646 h 10000"/>
                <a:gd name="T6" fmla="*/ 2147483646 w 11711"/>
                <a:gd name="T7" fmla="*/ 2147483646 h 10000"/>
                <a:gd name="T8" fmla="*/ 2147483646 w 11711"/>
                <a:gd name="T9" fmla="*/ 2147483646 h 10000"/>
                <a:gd name="T10" fmla="*/ 0 w 11711"/>
                <a:gd name="T11" fmla="*/ 2147483646 h 10000"/>
                <a:gd name="T12" fmla="*/ 2147483646 w 1171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11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1711" y="2520"/>
                    <a:pt x="11711" y="5281"/>
                  </a:cubicBezTo>
                  <a:cubicBezTo>
                    <a:pt x="11711" y="8042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ardrop 29"/>
            <p:cNvSpPr/>
            <p:nvPr/>
          </p:nvSpPr>
          <p:spPr bwMode="auto">
            <a:xfrm rot="12707390">
              <a:off x="1547272" y="3379307"/>
              <a:ext cx="670342" cy="1005742"/>
            </a:xfrm>
            <a:prstGeom prst="teardrop">
              <a:avLst>
                <a:gd name="adj" fmla="val 103779"/>
              </a:avLst>
            </a:prstGeom>
            <a:solidFill>
              <a:srgbClr val="00B0F0">
                <a:alpha val="5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085" name="Isosceles Triangle 30"/>
            <p:cNvSpPr>
              <a:spLocks noChangeArrowheads="1"/>
            </p:cNvSpPr>
            <p:nvPr/>
          </p:nvSpPr>
          <p:spPr bwMode="auto">
            <a:xfrm rot="10800000">
              <a:off x="1212222" y="3552616"/>
              <a:ext cx="450364" cy="551760"/>
            </a:xfrm>
            <a:prstGeom prst="triangle">
              <a:avLst>
                <a:gd name="adj" fmla="val 50000"/>
              </a:avLst>
            </a:prstGeom>
            <a:solidFill>
              <a:srgbClr val="00B0F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3086" name="Isosceles Triangle 31"/>
            <p:cNvSpPr>
              <a:spLocks noChangeArrowheads="1"/>
            </p:cNvSpPr>
            <p:nvPr/>
          </p:nvSpPr>
          <p:spPr bwMode="auto">
            <a:xfrm>
              <a:off x="1212222" y="4126210"/>
              <a:ext cx="483473" cy="208040"/>
            </a:xfrm>
            <a:prstGeom prst="triangle">
              <a:avLst>
                <a:gd name="adj" fmla="val 50000"/>
              </a:avLst>
            </a:prstGeom>
            <a:solidFill>
              <a:srgbClr val="00B0F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3087" name="Flowchart: Stored Data 1"/>
            <p:cNvSpPr>
              <a:spLocks/>
            </p:cNvSpPr>
            <p:nvPr/>
          </p:nvSpPr>
          <p:spPr bwMode="auto">
            <a:xfrm rot="2642607">
              <a:off x="852141" y="2931115"/>
              <a:ext cx="1099802" cy="719989"/>
            </a:xfrm>
            <a:custGeom>
              <a:avLst/>
              <a:gdLst>
                <a:gd name="T0" fmla="*/ 2147483646 w 15367"/>
                <a:gd name="T1" fmla="*/ 2147483646 h 11046"/>
                <a:gd name="T2" fmla="*/ 2147483646 w 15367"/>
                <a:gd name="T3" fmla="*/ 0 h 11046"/>
                <a:gd name="T4" fmla="*/ 2147483646 w 15367"/>
                <a:gd name="T5" fmla="*/ 2147483646 h 11046"/>
                <a:gd name="T6" fmla="*/ 2147483646 w 15367"/>
                <a:gd name="T7" fmla="*/ 2147483646 h 11046"/>
                <a:gd name="T8" fmla="*/ 2147483646 w 15367"/>
                <a:gd name="T9" fmla="*/ 2147483646 h 11046"/>
                <a:gd name="T10" fmla="*/ 0 w 15367"/>
                <a:gd name="T11" fmla="*/ 2147483646 h 11046"/>
                <a:gd name="T12" fmla="*/ 2147483646 w 15367"/>
                <a:gd name="T13" fmla="*/ 2147483646 h 110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7" h="11046">
                  <a:moveTo>
                    <a:pt x="1667" y="1046"/>
                  </a:moveTo>
                  <a:lnTo>
                    <a:pt x="15367" y="0"/>
                  </a:lnTo>
                  <a:cubicBezTo>
                    <a:pt x="14446" y="0"/>
                    <a:pt x="14244" y="3073"/>
                    <a:pt x="13349" y="4914"/>
                  </a:cubicBezTo>
                  <a:cubicBezTo>
                    <a:pt x="12454" y="6755"/>
                    <a:pt x="9079" y="11046"/>
                    <a:pt x="10000" y="11046"/>
                  </a:cubicBezTo>
                  <a:lnTo>
                    <a:pt x="1667" y="11046"/>
                  </a:lnTo>
                  <a:cubicBezTo>
                    <a:pt x="746" y="11046"/>
                    <a:pt x="0" y="8807"/>
                    <a:pt x="0" y="6046"/>
                  </a:cubicBezTo>
                  <a:cubicBezTo>
                    <a:pt x="0" y="3285"/>
                    <a:pt x="746" y="1046"/>
                    <a:pt x="1667" y="1046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lowchart: Stored Data 1"/>
            <p:cNvSpPr>
              <a:spLocks/>
            </p:cNvSpPr>
            <p:nvPr/>
          </p:nvSpPr>
          <p:spPr bwMode="auto">
            <a:xfrm rot="18957393" flipV="1">
              <a:off x="820564" y="4106573"/>
              <a:ext cx="1221243" cy="678264"/>
            </a:xfrm>
            <a:custGeom>
              <a:avLst/>
              <a:gdLst>
                <a:gd name="T0" fmla="*/ 2147483646 w 16332"/>
                <a:gd name="T1" fmla="*/ 2147483646 h 10225"/>
                <a:gd name="T2" fmla="*/ 2147483646 w 16332"/>
                <a:gd name="T3" fmla="*/ 0 h 10225"/>
                <a:gd name="T4" fmla="*/ 2147483646 w 16332"/>
                <a:gd name="T5" fmla="*/ 2147483646 h 10225"/>
                <a:gd name="T6" fmla="*/ 2147483646 w 16332"/>
                <a:gd name="T7" fmla="*/ 2147483646 h 10225"/>
                <a:gd name="T8" fmla="*/ 2147483646 w 16332"/>
                <a:gd name="T9" fmla="*/ 2147483646 h 10225"/>
                <a:gd name="T10" fmla="*/ 0 w 16332"/>
                <a:gd name="T11" fmla="*/ 2147483646 h 10225"/>
                <a:gd name="T12" fmla="*/ 2147483646 w 16332"/>
                <a:gd name="T13" fmla="*/ 2147483646 h 10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32" h="10225">
                  <a:moveTo>
                    <a:pt x="1667" y="225"/>
                  </a:moveTo>
                  <a:lnTo>
                    <a:pt x="16332" y="0"/>
                  </a:lnTo>
                  <a:cubicBezTo>
                    <a:pt x="15411" y="0"/>
                    <a:pt x="14404" y="2389"/>
                    <a:pt x="13349" y="4093"/>
                  </a:cubicBezTo>
                  <a:cubicBezTo>
                    <a:pt x="12294" y="5797"/>
                    <a:pt x="9079" y="10225"/>
                    <a:pt x="10000" y="10225"/>
                  </a:cubicBezTo>
                  <a:lnTo>
                    <a:pt x="1667" y="10225"/>
                  </a:lnTo>
                  <a:cubicBezTo>
                    <a:pt x="746" y="10225"/>
                    <a:pt x="0" y="7986"/>
                    <a:pt x="0" y="5225"/>
                  </a:cubicBezTo>
                  <a:cubicBezTo>
                    <a:pt x="0" y="2464"/>
                    <a:pt x="746" y="225"/>
                    <a:pt x="1667" y="225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68703" y="2696577"/>
            <a:ext cx="1371600" cy="1640885"/>
            <a:chOff x="457200" y="2931115"/>
            <a:chExt cx="1760414" cy="1853722"/>
          </a:xfrm>
          <a:solidFill>
            <a:srgbClr val="FFFF00">
              <a:alpha val="21000"/>
            </a:srgbClr>
          </a:solidFill>
        </p:grpSpPr>
        <p:sp>
          <p:nvSpPr>
            <p:cNvPr id="36" name="Flowchart: Stored Data 1"/>
            <p:cNvSpPr/>
            <p:nvPr/>
          </p:nvSpPr>
          <p:spPr bwMode="auto">
            <a:xfrm>
              <a:off x="457200" y="3561786"/>
              <a:ext cx="980204" cy="772465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1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1711" y="2520"/>
                    <a:pt x="11711" y="5281"/>
                  </a:cubicBezTo>
                  <a:cubicBezTo>
                    <a:pt x="11711" y="8042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7" name="Teardrop 36"/>
            <p:cNvSpPr/>
            <p:nvPr/>
          </p:nvSpPr>
          <p:spPr bwMode="auto">
            <a:xfrm rot="12707390">
              <a:off x="1548021" y="3379452"/>
              <a:ext cx="669593" cy="1005127"/>
            </a:xfrm>
            <a:prstGeom prst="teardrop">
              <a:avLst>
                <a:gd name="adj" fmla="val 103779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8" name="Isosceles Triangle 37"/>
            <p:cNvSpPr/>
            <p:nvPr/>
          </p:nvSpPr>
          <p:spPr bwMode="auto">
            <a:xfrm rot="10800000">
              <a:off x="1212222" y="3552616"/>
              <a:ext cx="450364" cy="55176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9" name="Isosceles Triangle 38"/>
            <p:cNvSpPr/>
            <p:nvPr/>
          </p:nvSpPr>
          <p:spPr bwMode="auto">
            <a:xfrm>
              <a:off x="1212222" y="4126210"/>
              <a:ext cx="483473" cy="20804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0" name="Flowchart: Stored Data 1"/>
            <p:cNvSpPr/>
            <p:nvPr/>
          </p:nvSpPr>
          <p:spPr bwMode="auto">
            <a:xfrm rot="2642607">
              <a:off x="852141" y="2931115"/>
              <a:ext cx="1099802" cy="71998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67" h="11046">
                  <a:moveTo>
                    <a:pt x="1667" y="1046"/>
                  </a:moveTo>
                  <a:lnTo>
                    <a:pt x="15367" y="0"/>
                  </a:lnTo>
                  <a:cubicBezTo>
                    <a:pt x="14446" y="0"/>
                    <a:pt x="14244" y="3073"/>
                    <a:pt x="13349" y="4914"/>
                  </a:cubicBezTo>
                  <a:cubicBezTo>
                    <a:pt x="12454" y="6755"/>
                    <a:pt x="9079" y="11046"/>
                    <a:pt x="10000" y="11046"/>
                  </a:cubicBezTo>
                  <a:lnTo>
                    <a:pt x="1667" y="11046"/>
                  </a:lnTo>
                  <a:cubicBezTo>
                    <a:pt x="746" y="11046"/>
                    <a:pt x="0" y="8807"/>
                    <a:pt x="0" y="6046"/>
                  </a:cubicBezTo>
                  <a:cubicBezTo>
                    <a:pt x="0" y="3285"/>
                    <a:pt x="746" y="1046"/>
                    <a:pt x="1667" y="1046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1" name="Flowchart: Stored Data 1"/>
            <p:cNvSpPr/>
            <p:nvPr/>
          </p:nvSpPr>
          <p:spPr bwMode="auto">
            <a:xfrm rot="18957393" flipV="1">
              <a:off x="820564" y="4106573"/>
              <a:ext cx="1221243" cy="678264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  <a:gd name="connsiteX0" fmla="*/ 1667 w 16332"/>
                <a:gd name="connsiteY0" fmla="*/ 225 h 10225"/>
                <a:gd name="connsiteX1" fmla="*/ 16332 w 16332"/>
                <a:gd name="connsiteY1" fmla="*/ 0 h 10225"/>
                <a:gd name="connsiteX2" fmla="*/ 13349 w 16332"/>
                <a:gd name="connsiteY2" fmla="*/ 4093 h 10225"/>
                <a:gd name="connsiteX3" fmla="*/ 10000 w 16332"/>
                <a:gd name="connsiteY3" fmla="*/ 10225 h 10225"/>
                <a:gd name="connsiteX4" fmla="*/ 1667 w 16332"/>
                <a:gd name="connsiteY4" fmla="*/ 10225 h 10225"/>
                <a:gd name="connsiteX5" fmla="*/ 0 w 16332"/>
                <a:gd name="connsiteY5" fmla="*/ 5225 h 10225"/>
                <a:gd name="connsiteX6" fmla="*/ 1667 w 16332"/>
                <a:gd name="connsiteY6" fmla="*/ 225 h 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2" h="10225">
                  <a:moveTo>
                    <a:pt x="1667" y="225"/>
                  </a:moveTo>
                  <a:lnTo>
                    <a:pt x="16332" y="0"/>
                  </a:lnTo>
                  <a:cubicBezTo>
                    <a:pt x="15411" y="0"/>
                    <a:pt x="14404" y="2389"/>
                    <a:pt x="13349" y="4093"/>
                  </a:cubicBezTo>
                  <a:cubicBezTo>
                    <a:pt x="12294" y="5797"/>
                    <a:pt x="9079" y="10225"/>
                    <a:pt x="10000" y="10225"/>
                  </a:cubicBezTo>
                  <a:lnTo>
                    <a:pt x="1667" y="10225"/>
                  </a:lnTo>
                  <a:cubicBezTo>
                    <a:pt x="746" y="10225"/>
                    <a:pt x="0" y="7986"/>
                    <a:pt x="0" y="5225"/>
                  </a:cubicBezTo>
                  <a:cubicBezTo>
                    <a:pt x="0" y="2464"/>
                    <a:pt x="746" y="225"/>
                    <a:pt x="1667" y="22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16384" name="Rectangle 16383"/>
          <p:cNvSpPr/>
          <p:nvPr/>
        </p:nvSpPr>
        <p:spPr bwMode="auto">
          <a:xfrm>
            <a:off x="1166813" y="128588"/>
            <a:ext cx="6907212" cy="1936750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143001" y="647700"/>
            <a:ext cx="716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 dirty="0" smtClean="0">
                <a:solidFill>
                  <a:srgbClr val="FF0000"/>
                </a:solidFill>
              </a:rPr>
              <a:t>BÀI 12: ĐÈN </a:t>
            </a:r>
            <a:r>
              <a:rPr lang="en-US" altLang="vi-VN" sz="4800" b="1" dirty="0" smtClean="0">
                <a:solidFill>
                  <a:srgbClr val="FF0000"/>
                </a:solidFill>
              </a:rPr>
              <a:t>ĐIỆN( 2 t)</a:t>
            </a:r>
            <a:endParaRPr lang="en-US" altLang="en-US" sz="4800" b="1" dirty="0">
              <a:solidFill>
                <a:srgbClr val="FF0000"/>
              </a:solidFill>
            </a:endParaRPr>
          </a:p>
          <a:p>
            <a:pPr algn="ctr" eaLnBrk="1" hangingPunct="1"/>
            <a:endParaRPr lang="en-US" alt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49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039660" y="-119776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6061" y="752030"/>
            <a:ext cx="81318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sưởi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ấm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nhằm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dirty="0"/>
              <a:t> </a:t>
            </a:r>
          </a:p>
        </p:txBody>
      </p:sp>
      <p:sp>
        <p:nvSpPr>
          <p:cNvPr id="7" name="Freeform 6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51" y="-104997"/>
            <a:ext cx="3067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89888" l="9524" r="899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3245539"/>
            <a:ext cx="4375623" cy="36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800951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377536" y="239615"/>
            <a:ext cx="4254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II</a:t>
            </a:r>
            <a:r>
              <a:rPr lang="en-US" sz="2800" b="1" u="sng" dirty="0">
                <a:solidFill>
                  <a:srgbClr val="339966"/>
                </a:solidFill>
              </a:rPr>
              <a:t>. ĐÈN HUỲNH </a:t>
            </a:r>
            <a:r>
              <a:rPr lang="en-US" sz="2800" b="1" u="sng" dirty="0" smtClean="0">
                <a:solidFill>
                  <a:srgbClr val="339966"/>
                </a:solidFill>
              </a:rPr>
              <a:t>QUANG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37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1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Cấu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tạo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242" y="1346363"/>
            <a:ext cx="818597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: 0,3 m; 0,6 m; 1,2 m;...),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cực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wolfram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ở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đui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6302786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377536" y="239615"/>
            <a:ext cx="4254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II</a:t>
            </a:r>
            <a:r>
              <a:rPr lang="en-US" sz="2800" b="1" u="sng" dirty="0">
                <a:solidFill>
                  <a:srgbClr val="339966"/>
                </a:solidFill>
              </a:rPr>
              <a:t>. ĐÈN HUỲNH </a:t>
            </a:r>
            <a:r>
              <a:rPr lang="en-US" sz="2800" b="1" u="sng" dirty="0" smtClean="0">
                <a:solidFill>
                  <a:srgbClr val="339966"/>
                </a:solidFill>
              </a:rPr>
              <a:t>QUANG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37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1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Cấu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tạo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242" y="1346363"/>
            <a:ext cx="818597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Ngoài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kèm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chấn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chấn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3598391"/>
            <a:ext cx="6668431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984685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039660" y="-119776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6061" y="752030"/>
            <a:ext cx="813187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Thuỷ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ngân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khoẻ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quanh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dirty="0"/>
              <a:t> </a:t>
            </a:r>
          </a:p>
        </p:txBody>
      </p:sp>
      <p:sp>
        <p:nvSpPr>
          <p:cNvPr id="7" name="Freeform 6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51" y="-104997"/>
            <a:ext cx="3067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479562"/>
            <a:ext cx="6629400" cy="29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95417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368" y="1015763"/>
            <a:ext cx="80006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43845"/>
            <a:ext cx="990600" cy="7719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479562"/>
            <a:ext cx="6629400" cy="29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101775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059" y="822712"/>
            <a:ext cx="84578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1899" y="206110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2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Nguyên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lí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làm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 smtClean="0">
                <a:solidFill>
                  <a:srgbClr val="8DC7B0"/>
                </a:solidFill>
              </a:rPr>
              <a:t>việc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09" y="2874057"/>
            <a:ext cx="1932391" cy="200274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499094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61961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518" y="4876800"/>
            <a:ext cx="1904682" cy="0"/>
          </a:xfrm>
          <a:prstGeom prst="line">
            <a:avLst/>
          </a:prstGeom>
          <a:ln w="34925">
            <a:solidFill>
              <a:srgbClr val="5484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3828" y="2814429"/>
            <a:ext cx="1724266" cy="215575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961" y="2675070"/>
            <a:ext cx="2781688" cy="22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50012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220 V – 6 W; 220 V - 15 W; 220 V - 40 W;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3</a:t>
            </a:r>
            <a:r>
              <a:rPr lang="fr-FR" sz="2800" dirty="0">
                <a:solidFill>
                  <a:srgbClr val="8DC7B0"/>
                </a:solidFill>
              </a:rPr>
              <a:t>. </a:t>
            </a:r>
            <a:r>
              <a:rPr lang="fr-FR" sz="2800" dirty="0" err="1">
                <a:solidFill>
                  <a:srgbClr val="8DC7B0"/>
                </a:solidFill>
              </a:rPr>
              <a:t>Thông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số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kĩ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thuật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2050" name="Picture 2" descr="Sự khác biệt giữa đèn LED tuýp và đèn ống huỳnh quang | nalihous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840" y="3438524"/>
            <a:ext cx="6248559" cy="29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913176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4. </a:t>
            </a:r>
            <a:r>
              <a:rPr lang="fr-FR" sz="2800" dirty="0" err="1">
                <a:solidFill>
                  <a:srgbClr val="8DC7B0"/>
                </a:solidFill>
              </a:rPr>
              <a:t>Đặc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 smtClean="0">
                <a:solidFill>
                  <a:srgbClr val="8DC7B0"/>
                </a:solidFill>
              </a:rPr>
              <a:t>điểm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3074" name="Picture 2" descr="Sự khác biệt giữa đèn LED tuýp và đèn ống huỳnh quang | nalihous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741" y="4188503"/>
            <a:ext cx="5791200" cy="26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820595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8" y="1430753"/>
            <a:ext cx="830548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hay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compact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dirty="0"/>
              <a:t/>
            </a:r>
            <a:br>
              <a:rPr lang="vi-VN" dirty="0"/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0656" y="285712"/>
            <a:ext cx="3340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III</a:t>
            </a:r>
            <a:r>
              <a:rPr lang="en-US" sz="2800" dirty="0">
                <a:solidFill>
                  <a:srgbClr val="00B050"/>
                </a:solidFill>
              </a:rPr>
              <a:t>. ĐÈN COMPACT </a:t>
            </a:r>
            <a:endParaRPr lang="en-US" altLang="vi-VN" sz="28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808932"/>
            <a:ext cx="1737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1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Cấu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tạo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pic>
        <p:nvPicPr>
          <p:cNvPr id="1026" name="Picture 2" descr="Đèn COMPACT tiết kiệm điện năng có thể gây hại cho da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4476" y="3810000"/>
            <a:ext cx="5638800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264852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059" y="822712"/>
            <a:ext cx="8457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compact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1899" y="206110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2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Nguyên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lí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làm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 smtClean="0">
                <a:solidFill>
                  <a:srgbClr val="8DC7B0"/>
                </a:solidFill>
              </a:rPr>
              <a:t>việc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09" y="2874057"/>
            <a:ext cx="1932391" cy="200274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499094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61961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518" y="4876800"/>
            <a:ext cx="1904682" cy="0"/>
          </a:xfrm>
          <a:prstGeom prst="line">
            <a:avLst/>
          </a:prstGeom>
          <a:ln w="34925">
            <a:solidFill>
              <a:srgbClr val="5484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3828" y="2814429"/>
            <a:ext cx="1724266" cy="215575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961" y="2675070"/>
            <a:ext cx="2781688" cy="22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3401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8100" y="5181600"/>
            <a:ext cx="9144000" cy="335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371600" y="563563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 BÀI HỌC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35972" y="1165802"/>
            <a:ext cx="81534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latin typeface="Times New Roman" panose="02020603050405020304" pitchFamily="18" charset="0"/>
              </a:defRPr>
            </a:lvl2pPr>
            <a:lvl3pPr marL="1143000" indent="-228600">
              <a:defRPr sz="2400">
                <a:latin typeface="Times New Roman" panose="02020603050405020304" pitchFamily="18" charset="0"/>
              </a:defRPr>
            </a:lvl3pPr>
            <a:lvl4pPr marL="1600200" indent="-228600">
              <a:defRPr sz="2400">
                <a:latin typeface="Times New Roman" panose="02020603050405020304" pitchFamily="18" charset="0"/>
              </a:defRPr>
            </a:lvl4pPr>
            <a:lvl5pPr marL="2057400" indent="-228600">
              <a:defRPr sz="2400"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9pPr>
          </a:lstStyle>
          <a:p>
            <a:r>
              <a:rPr lang="en-US" dirty="0" smtClean="0"/>
              <a:t>•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,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•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,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kiệm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kiệm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,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|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44" y="3998099"/>
            <a:ext cx="627497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7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V – 6 W; 220 V – 15 W; 220 V - 40 W;...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3</a:t>
            </a:r>
            <a:r>
              <a:rPr lang="fr-FR" sz="2800" dirty="0">
                <a:solidFill>
                  <a:srgbClr val="8DC7B0"/>
                </a:solidFill>
              </a:rPr>
              <a:t>. </a:t>
            </a:r>
            <a:r>
              <a:rPr lang="fr-FR" sz="2800" dirty="0" err="1">
                <a:solidFill>
                  <a:srgbClr val="8DC7B0"/>
                </a:solidFill>
              </a:rPr>
              <a:t>Thông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số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kĩ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thuật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667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3941" y="3307329"/>
            <a:ext cx="4876800" cy="33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76249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4. </a:t>
            </a:r>
            <a:r>
              <a:rPr lang="fr-FR" sz="2800" dirty="0" err="1">
                <a:solidFill>
                  <a:srgbClr val="8DC7B0"/>
                </a:solidFill>
              </a:rPr>
              <a:t>Đặc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 smtClean="0">
                <a:solidFill>
                  <a:srgbClr val="8DC7B0"/>
                </a:solidFill>
              </a:rPr>
              <a:t>điểm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9486"/>
          <a:stretch/>
        </p:blipFill>
        <p:spPr>
          <a:xfrm>
            <a:off x="1537589" y="3250873"/>
            <a:ext cx="6068822" cy="26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04779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8" y="1430753"/>
            <a:ext cx="76958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69863" y="203200"/>
            <a:ext cx="827450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IV</a:t>
            </a:r>
            <a:r>
              <a:rPr lang="en-US" sz="2800" b="1" u="sng" dirty="0">
                <a:solidFill>
                  <a:srgbClr val="339966"/>
                </a:solidFill>
              </a:rPr>
              <a:t>. SỬ DỤNG ĐÈN ĐIỆN ĐÚNG CÁCH, AN </a:t>
            </a:r>
            <a:r>
              <a:rPr lang="en-US" sz="2800" b="1" u="sng" dirty="0" smtClean="0">
                <a:solidFill>
                  <a:srgbClr val="339966"/>
                </a:solidFill>
              </a:rPr>
              <a:t>TOÀN</a:t>
            </a:r>
          </a:p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TIẾT </a:t>
            </a:r>
            <a:r>
              <a:rPr lang="en-US" sz="2800" b="1" u="sng" dirty="0">
                <a:solidFill>
                  <a:srgbClr val="339966"/>
                </a:solidFill>
              </a:rPr>
              <a:t>KIỆM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13250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302617" y="-189271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12123" y="896396"/>
            <a:ext cx="81318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an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reeform 5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13" y="280446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3" y="2743200"/>
            <a:ext cx="5410200" cy="34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9615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269" name="Freeform 15"/>
          <p:cNvSpPr>
            <a:spLocks/>
          </p:cNvSpPr>
          <p:nvPr/>
        </p:nvSpPr>
        <p:spPr bwMode="auto">
          <a:xfrm>
            <a:off x="1049338" y="376238"/>
            <a:ext cx="379412" cy="801687"/>
          </a:xfrm>
          <a:custGeom>
            <a:avLst/>
            <a:gdLst>
              <a:gd name="T0" fmla="*/ 0 w 380990"/>
              <a:gd name="T1" fmla="*/ 0 h 800806"/>
              <a:gd name="T2" fmla="*/ 110311 w 380990"/>
              <a:gd name="T3" fmla="*/ 0 h 800806"/>
              <a:gd name="T4" fmla="*/ 110311 w 380990"/>
              <a:gd name="T5" fmla="*/ 514663 h 800806"/>
              <a:gd name="T6" fmla="*/ 126298 w 380990"/>
              <a:gd name="T7" fmla="*/ 514663 h 800806"/>
              <a:gd name="T8" fmla="*/ 152102 w 380990"/>
              <a:gd name="T9" fmla="*/ 642713 h 800806"/>
              <a:gd name="T10" fmla="*/ 252554 w 380990"/>
              <a:gd name="T11" fmla="*/ 555553 h 800806"/>
              <a:gd name="T12" fmla="*/ 251343 w 380990"/>
              <a:gd name="T13" fmla="*/ 463733 h 800806"/>
              <a:gd name="T14" fmla="*/ 356890 w 380990"/>
              <a:gd name="T15" fmla="*/ 375390 h 800806"/>
              <a:gd name="T16" fmla="*/ 364938 w 380990"/>
              <a:gd name="T17" fmla="*/ 629601 h 800806"/>
              <a:gd name="T18" fmla="*/ 112286 w 380990"/>
              <a:gd name="T19" fmla="*/ 775511 h 800806"/>
              <a:gd name="T20" fmla="*/ 30516 w 380990"/>
              <a:gd name="T21" fmla="*/ 669965 h 800806"/>
              <a:gd name="T22" fmla="*/ 21225 w 380990"/>
              <a:gd name="T23" fmla="*/ 639699 h 800806"/>
              <a:gd name="T24" fmla="*/ 0 w 380990"/>
              <a:gd name="T25" fmla="*/ 639699 h 800806"/>
              <a:gd name="T26" fmla="*/ 0 w 380990"/>
              <a:gd name="T27" fmla="*/ 514663 h 8008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0990" h="800806">
                <a:moveTo>
                  <a:pt x="0" y="0"/>
                </a:moveTo>
                <a:lnTo>
                  <a:pt x="110311" y="0"/>
                </a:lnTo>
                <a:lnTo>
                  <a:pt x="110311" y="514663"/>
                </a:lnTo>
                <a:lnTo>
                  <a:pt x="126298" y="514663"/>
                </a:lnTo>
                <a:cubicBezTo>
                  <a:pt x="126298" y="565089"/>
                  <a:pt x="135863" y="612556"/>
                  <a:pt x="152102" y="642713"/>
                </a:cubicBezTo>
                <a:cubicBezTo>
                  <a:pt x="188541" y="710384"/>
                  <a:pt x="240918" y="664936"/>
                  <a:pt x="252554" y="555553"/>
                </a:cubicBezTo>
                <a:cubicBezTo>
                  <a:pt x="255771" y="525311"/>
                  <a:pt x="255350" y="493385"/>
                  <a:pt x="251343" y="463733"/>
                </a:cubicBezTo>
                <a:lnTo>
                  <a:pt x="356890" y="375390"/>
                </a:lnTo>
                <a:cubicBezTo>
                  <a:pt x="385907" y="453570"/>
                  <a:pt x="388885" y="547639"/>
                  <a:pt x="364938" y="629601"/>
                </a:cubicBezTo>
                <a:cubicBezTo>
                  <a:pt x="322380" y="775263"/>
                  <a:pt x="208870" y="840817"/>
                  <a:pt x="112286" y="775511"/>
                </a:cubicBezTo>
                <a:cubicBezTo>
                  <a:pt x="78116" y="752407"/>
                  <a:pt x="50045" y="715332"/>
                  <a:pt x="30516" y="669965"/>
                </a:cubicBezTo>
                <a:lnTo>
                  <a:pt x="21225" y="639699"/>
                </a:lnTo>
                <a:lnTo>
                  <a:pt x="0" y="639699"/>
                </a:lnTo>
                <a:lnTo>
                  <a:pt x="0" y="5146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56197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9175" y="183935"/>
            <a:ext cx="77438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thọ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12.1,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26" y="223128"/>
            <a:ext cx="819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656" y="2817690"/>
            <a:ext cx="8849960" cy="28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201401"/>
      </p:ext>
    </p:extLst>
  </p:cSld>
  <p:clrMapOvr>
    <a:masterClrMapping/>
  </p:clrMapOvr>
  <p:transition spd="slow" advClick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300" y="642298"/>
            <a:ext cx="8267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12915"/>
            <a:ext cx="1626610" cy="2572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529154"/>
            <a:ext cx="2143125" cy="2105393"/>
          </a:xfrm>
          <a:prstGeom prst="rect">
            <a:avLst/>
          </a:prstGeom>
        </p:spPr>
      </p:pic>
      <p:pic>
        <p:nvPicPr>
          <p:cNvPr id="10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98" y="186253"/>
            <a:ext cx="11985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37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484" name="Freeform 19"/>
          <p:cNvSpPr>
            <a:spLocks/>
          </p:cNvSpPr>
          <p:nvPr/>
        </p:nvSpPr>
        <p:spPr bwMode="auto">
          <a:xfrm rot="5400000">
            <a:off x="1378744" y="-1364242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990600" y="1617663"/>
            <a:ext cx="7829550" cy="923330"/>
          </a:xfrm>
          <a:prstGeom prst="rect">
            <a:avLst/>
          </a:pr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sz="2800" b="1" dirty="0" err="1" smtClean="0">
                <a:solidFill>
                  <a:srgbClr val="339966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b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LED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LED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chip led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lắp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ráp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nến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,...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LED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90%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thọ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25 000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50 000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),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sống</a:t>
            </a:r>
            <a:endParaRPr lang="en-US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  <a:p>
            <a:r>
              <a:rPr lang="vi-VN" dirty="0"/>
              <a:t/>
            </a:r>
            <a:br>
              <a:rPr lang="vi-VN" dirty="0"/>
            </a:br>
            <a:endParaRPr lang="en-US" altLang="en-US" dirty="0"/>
          </a:p>
        </p:txBody>
      </p:sp>
      <p:sp>
        <p:nvSpPr>
          <p:cNvPr id="9" name="Freeform 8"/>
          <p:cNvSpPr/>
          <p:nvPr/>
        </p:nvSpPr>
        <p:spPr>
          <a:xfrm>
            <a:off x="-2590800" y="5105340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13" y="129827"/>
            <a:ext cx="3067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0973" y="4655127"/>
            <a:ext cx="3971925" cy="21336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396" b="89933" l="2432" r="89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949" y="4826388"/>
            <a:ext cx="4880373" cy="1419423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396" b="89933" l="9878" r="94529">
                        <a14:foregroundMark x1="59271" y1="46309" x2="94529" y2="20134"/>
                        <a14:foregroundMark x1="57295" y1="60403" x2="55319" y2="67114"/>
                        <a14:foregroundMark x1="63830" y1="67114" x2="61550" y2="57047"/>
                        <a14:foregroundMark x1="63070" y1="71812" x2="65805" y2="71812"/>
                        <a14:foregroundMark x1="59878" y1="56376" x2="61550" y2="51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16"/>
          <a:stretch/>
        </p:blipFill>
        <p:spPr>
          <a:xfrm>
            <a:off x="2781499" y="5076851"/>
            <a:ext cx="2553566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22327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76200"/>
            <a:ext cx="9144000" cy="6934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724400"/>
            <a:ext cx="5566130" cy="1053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00" y="62484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600" y="4876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570817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6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8800" y="4405951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8400" y="60960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2327" y="609600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0800" y="6345485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2800" y="624840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00" y="6248400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2873" y="5777551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6873" y="5680466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0873" y="5541921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4873" y="5444836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327" y="5611193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0" y="5444938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0" y="5347853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1491" y="5472751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5164" y="5306496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9164" y="5209411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0873" y="775855"/>
            <a:ext cx="6096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4946" y="2147455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6073" y="1717757"/>
            <a:ext cx="609600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2800" y="1080655"/>
            <a:ext cx="609600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6873" y="2452255"/>
            <a:ext cx="609600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0" y="2022557"/>
            <a:ext cx="609600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3040" y="1607128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7113" y="2978728"/>
            <a:ext cx="609600" cy="609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8240" y="2549030"/>
            <a:ext cx="609600" cy="609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5186" y="1558327"/>
            <a:ext cx="6096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9259" y="2929927"/>
            <a:ext cx="609600" cy="609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0386" y="2500229"/>
            <a:ext cx="609600" cy="609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204" y="2832531"/>
            <a:ext cx="609600" cy="609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277" y="4204131"/>
            <a:ext cx="609600" cy="609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404" y="3774433"/>
            <a:ext cx="609600" cy="609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555" y="477466"/>
            <a:ext cx="609600" cy="609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1628" y="1849066"/>
            <a:ext cx="609600" cy="609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755" y="1419368"/>
            <a:ext cx="609600" cy="6096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8484" y="286295"/>
            <a:ext cx="609600" cy="609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2557" y="1657895"/>
            <a:ext cx="609600" cy="6096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3684" y="1228197"/>
            <a:ext cx="609600" cy="609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5712" y="3414940"/>
            <a:ext cx="609600" cy="6096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9785" y="4786540"/>
            <a:ext cx="609600" cy="6096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12" y="4356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Hãy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cho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biết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gia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đình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em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đang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sử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dụng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những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loại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đèn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điện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nào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vi-VN" sz="3200" dirty="0">
                <a:solidFill>
                  <a:srgbClr val="0070C0"/>
                </a:solidFill>
              </a:rPr>
              <a:t/>
            </a:r>
            <a:br>
              <a:rPr lang="vi-VN" sz="3200" dirty="0">
                <a:solidFill>
                  <a:srgbClr val="0070C0"/>
                </a:solidFill>
              </a:rPr>
            </a:br>
            <a:r>
              <a:rPr lang="vi-VN" sz="3200" dirty="0">
                <a:solidFill>
                  <a:srgbClr val="0070C0"/>
                </a:solidFill>
              </a:rPr>
              <a:t/>
            </a:r>
            <a:br>
              <a:rPr lang="vi-VN" sz="3200" dirty="0">
                <a:solidFill>
                  <a:srgbClr val="0070C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pic>
        <p:nvPicPr>
          <p:cNvPr id="7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75" y="277813"/>
            <a:ext cx="9429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488" b="86201" l="4934" r="444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52" t="43774" r="50657" b="9085"/>
          <a:stretch/>
        </p:blipFill>
        <p:spPr>
          <a:xfrm>
            <a:off x="1524000" y="4682263"/>
            <a:ext cx="2222247" cy="2133599"/>
          </a:xfrm>
          <a:prstGeom prst="rect">
            <a:avLst/>
          </a:prstGeom>
        </p:spPr>
      </p:pic>
      <p:pic>
        <p:nvPicPr>
          <p:cNvPr id="11" name="Content Placeholder 3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009" b="40609" l="54850" r="93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28" t="1684" r="1752" b="55066"/>
          <a:stretch/>
        </p:blipFill>
        <p:spPr>
          <a:xfrm>
            <a:off x="4761728" y="2696656"/>
            <a:ext cx="2097203" cy="1957495"/>
          </a:xfrm>
          <a:prstGeom prst="rect">
            <a:avLst/>
          </a:prstGeom>
        </p:spPr>
      </p:pic>
      <p:pic>
        <p:nvPicPr>
          <p:cNvPr id="12" name="Content Placeholder 3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502" b="41129" l="4906" r="44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56" t="2174" r="50943" b="54543"/>
          <a:stretch/>
        </p:blipFill>
        <p:spPr>
          <a:xfrm>
            <a:off x="1371600" y="2676716"/>
            <a:ext cx="2157762" cy="1959003"/>
          </a:xfrm>
          <a:prstGeom prst="rect">
            <a:avLst/>
          </a:prstGeom>
        </p:spPr>
      </p:pic>
      <p:pic>
        <p:nvPicPr>
          <p:cNvPr id="13" name="Content Placeholder 3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9431" b="86306" l="56499" r="93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60" t="44822" r="1752" b="9085"/>
          <a:stretch/>
        </p:blipFill>
        <p:spPr>
          <a:xfrm>
            <a:off x="4978613" y="4654151"/>
            <a:ext cx="2017539" cy="20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6525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837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</a:t>
            </a:r>
            <a:r>
              <a:rPr lang="en-US" sz="2800" b="1" u="sng" dirty="0">
                <a:solidFill>
                  <a:srgbClr val="339966"/>
                </a:solidFill>
              </a:rPr>
              <a:t>. ĐÈN SỢI </a:t>
            </a:r>
            <a:r>
              <a:rPr lang="en-US" sz="2800" b="1" u="sng" dirty="0" smtClean="0">
                <a:solidFill>
                  <a:srgbClr val="339966"/>
                </a:solidFill>
              </a:rPr>
              <a:t>ĐỐT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8" y="1430753"/>
            <a:ext cx="84578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wolfram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37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1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Cấu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tạo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40854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837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</a:t>
            </a:r>
            <a:r>
              <a:rPr lang="en-US" sz="2800" b="1" u="sng" dirty="0">
                <a:solidFill>
                  <a:srgbClr val="339966"/>
                </a:solidFill>
              </a:rPr>
              <a:t>. ĐÈN SỢI </a:t>
            </a:r>
            <a:r>
              <a:rPr lang="en-US" sz="2800" b="1" u="sng" dirty="0" smtClean="0">
                <a:solidFill>
                  <a:srgbClr val="339966"/>
                </a:solidFill>
              </a:rPr>
              <a:t>ĐỐT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37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1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Cấu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tạo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pic>
        <p:nvPicPr>
          <p:cNvPr id="10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536" y="1623436"/>
            <a:ext cx="8153400" cy="46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772422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837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</a:t>
            </a:r>
            <a:r>
              <a:rPr lang="en-US" sz="2800" b="1" u="sng" dirty="0">
                <a:solidFill>
                  <a:srgbClr val="339966"/>
                </a:solidFill>
              </a:rPr>
              <a:t>. ĐÈN SỢI </a:t>
            </a:r>
            <a:r>
              <a:rPr lang="en-US" sz="2800" b="1" u="sng" dirty="0" smtClean="0">
                <a:solidFill>
                  <a:srgbClr val="339966"/>
                </a:solidFill>
              </a:rPr>
              <a:t>ĐỐT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8" y="1430753"/>
            <a:ext cx="8457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2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Nguyên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lí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làm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 smtClean="0">
                <a:solidFill>
                  <a:srgbClr val="8DC7B0"/>
                </a:solidFill>
              </a:rPr>
              <a:t>việc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09" y="2874057"/>
            <a:ext cx="1932391" cy="200274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67" y="2814635"/>
            <a:ext cx="1905266" cy="215554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7454" y="2842519"/>
            <a:ext cx="1914792" cy="212766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499094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61961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518" y="4876800"/>
            <a:ext cx="1904682" cy="0"/>
          </a:xfrm>
          <a:prstGeom prst="line">
            <a:avLst/>
          </a:prstGeom>
          <a:ln w="34925">
            <a:solidFill>
              <a:srgbClr val="5484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56306" y="2874057"/>
            <a:ext cx="10532" cy="20528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601447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837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</a:t>
            </a:r>
            <a:r>
              <a:rPr lang="en-US" sz="2800" b="1" u="sng" dirty="0">
                <a:solidFill>
                  <a:srgbClr val="339966"/>
                </a:solidFill>
              </a:rPr>
              <a:t>. ĐÈN SỢI </a:t>
            </a:r>
            <a:r>
              <a:rPr lang="en-US" sz="2800" b="1" u="sng" dirty="0" smtClean="0">
                <a:solidFill>
                  <a:srgbClr val="339966"/>
                </a:solidFill>
              </a:rPr>
              <a:t>ĐỐT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là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vôl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là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(W).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3</a:t>
            </a:r>
            <a:r>
              <a:rPr lang="fr-FR" sz="2800" dirty="0">
                <a:solidFill>
                  <a:srgbClr val="8DC7B0"/>
                </a:solidFill>
              </a:rPr>
              <a:t>. </a:t>
            </a:r>
            <a:r>
              <a:rPr lang="fr-FR" sz="2800" dirty="0" err="1">
                <a:solidFill>
                  <a:srgbClr val="8DC7B0"/>
                </a:solidFill>
              </a:rPr>
              <a:t>Thông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số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kĩ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thuật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endParaRPr lang="en-US" sz="2800" dirty="0">
              <a:solidFill>
                <a:srgbClr val="8DC7B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3529972"/>
            <a:ext cx="8457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220 V – 15 W, 220V-75 W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502" b="41129" l="4906" r="44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56" t="2174" r="50943" b="54543"/>
          <a:stretch/>
        </p:blipFill>
        <p:spPr>
          <a:xfrm>
            <a:off x="3276600" y="4343400"/>
            <a:ext cx="2157762" cy="19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53548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039661" y="-135016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6061" y="752030"/>
            <a:ext cx="84855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fr-FR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bóng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đèn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sợi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đốt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thông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fr-FR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220 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 – 75 </a:t>
            </a:r>
            <a:r>
              <a:rPr lang="fr-FR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W. </a:t>
            </a:r>
            <a:r>
              <a:rPr lang="fr-F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Hãy</a:t>
            </a:r>
            <a:r>
              <a:rPr lang="fr-FR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ý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nghĩa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thông</a:t>
            </a:r>
            <a:r>
              <a:rPr lang="fr-FR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> </a:t>
            </a:r>
          </a:p>
        </p:txBody>
      </p:sp>
      <p:sp>
        <p:nvSpPr>
          <p:cNvPr id="7" name="Freeform 6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9888" l="9524" r="899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600" y="2598689"/>
            <a:ext cx="4375623" cy="3612461"/>
          </a:xfrm>
          <a:prstGeom prst="rect">
            <a:avLst/>
          </a:prstGeom>
        </p:spPr>
      </p:pic>
      <p:pic>
        <p:nvPicPr>
          <p:cNvPr id="1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96" y="85280"/>
            <a:ext cx="819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964130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837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</a:t>
            </a:r>
            <a:r>
              <a:rPr lang="en-US" sz="2800" b="1" u="sng" dirty="0">
                <a:solidFill>
                  <a:srgbClr val="339966"/>
                </a:solidFill>
              </a:rPr>
              <a:t>. ĐÈN SỢI </a:t>
            </a:r>
            <a:r>
              <a:rPr lang="en-US" sz="2800" b="1" u="sng" dirty="0" smtClean="0">
                <a:solidFill>
                  <a:srgbClr val="339966"/>
                </a:solidFill>
              </a:rPr>
              <a:t>ĐỐT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4. </a:t>
            </a:r>
            <a:r>
              <a:rPr lang="fr-FR" sz="2800" dirty="0" err="1">
                <a:solidFill>
                  <a:srgbClr val="8DC7B0"/>
                </a:solidFill>
              </a:rPr>
              <a:t>Đặc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điểm</a:t>
            </a:r>
            <a:endParaRPr lang="en-US" sz="2800" dirty="0">
              <a:solidFill>
                <a:srgbClr val="8DC7B0"/>
              </a:solidFill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89888" l="9524" r="899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3962400"/>
            <a:ext cx="4375623" cy="36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92716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1369</Words>
  <Application>Microsoft Office PowerPoint</Application>
  <PresentationFormat>On-screen Show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Hãy cho biết gia đình em đang sử dụng những loại đèn điện nào? 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Windows User</cp:lastModifiedBy>
  <cp:revision>95</cp:revision>
  <dcterms:created xsi:type="dcterms:W3CDTF">2013-08-28T08:21:51Z</dcterms:created>
  <dcterms:modified xsi:type="dcterms:W3CDTF">2022-02-28T02:28:48Z</dcterms:modified>
</cp:coreProperties>
</file>