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9" r:id="rId2"/>
  </p:sldMasterIdLst>
  <p:notesMasterIdLst>
    <p:notesMasterId r:id="rId29"/>
  </p:notesMasterIdLst>
  <p:handoutMasterIdLst>
    <p:handoutMasterId r:id="rId30"/>
  </p:handoutMasterIdLst>
  <p:sldIdLst>
    <p:sldId id="257" r:id="rId3"/>
    <p:sldId id="258" r:id="rId4"/>
    <p:sldId id="311" r:id="rId5"/>
    <p:sldId id="316" r:id="rId6"/>
    <p:sldId id="318" r:id="rId7"/>
    <p:sldId id="319" r:id="rId8"/>
    <p:sldId id="317" r:id="rId9"/>
    <p:sldId id="300" r:id="rId10"/>
    <p:sldId id="304" r:id="rId11"/>
    <p:sldId id="320" r:id="rId12"/>
    <p:sldId id="327" r:id="rId13"/>
    <p:sldId id="322" r:id="rId14"/>
    <p:sldId id="323" r:id="rId15"/>
    <p:sldId id="324" r:id="rId16"/>
    <p:sldId id="305" r:id="rId17"/>
    <p:sldId id="261" r:id="rId18"/>
    <p:sldId id="325" r:id="rId19"/>
    <p:sldId id="326" r:id="rId20"/>
    <p:sldId id="314" r:id="rId21"/>
    <p:sldId id="306" r:id="rId22"/>
    <p:sldId id="271" r:id="rId23"/>
    <p:sldId id="334" r:id="rId24"/>
    <p:sldId id="335" r:id="rId25"/>
    <p:sldId id="336" r:id="rId26"/>
    <p:sldId id="337" r:id="rId27"/>
    <p:sldId id="29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650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968163-ECB8-4176-9C8E-1A158166B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889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04A00C-60AD-441B-ACA6-0786D3763068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A72031-F7FA-4028-B263-EB4AF2CC5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133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B2AA2-9718-448F-8202-0303C22B587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38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6B561D-C668-48BD-B552-8CC5773A8F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B78B3C-6E8B-4E2B-B6AB-3D177A392C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4274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6B561D-C668-48BD-B552-8CC5773A8F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B78B3C-6E8B-4E2B-B6AB-3D177A392C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347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6B561D-C668-48BD-B552-8CC5773A8F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B78B3C-6E8B-4E2B-B6AB-3D177A392C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1597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mtClean="0"/>
              <a:t>Trường THCS Trần Văn Ơn – Q1 - HCM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89846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mtClean="0"/>
              <a:t>Trường THCS Trần Văn Ơn – Q1 - HCM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7082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mtClean="0"/>
              <a:t>Trường THCS Trần Văn Ơn – Q1 - HCM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54852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mtClean="0"/>
              <a:t>Trường THCS Trần Văn Ơn – Q1 - HCM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44826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mtClean="0"/>
              <a:t>Trường THCS Trần Văn Ơn – Q1 - HCM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51872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mtClean="0"/>
              <a:t>Trường THCS Trần Văn Ơn – Q1 - HCM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3360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mtClean="0"/>
              <a:t>Trường THCS Trần Văn Ơn – Q1 - HCM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29348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mtClean="0"/>
              <a:t>Trường THCS Trần Văn Ơn – Q1 - HCM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1588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6B561D-C668-48BD-B552-8CC5773A8F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B78B3C-6E8B-4E2B-B6AB-3D177A392C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5976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mtClean="0"/>
              <a:t>Trường THCS Trần Văn Ơn – Q1 - HCM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80535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mtClean="0"/>
              <a:t>Trường THCS Trần Văn Ơn – Q1 - HCM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6465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mtClean="0"/>
              <a:t>Trường THCS Trần Văn Ơn – Q1 - HCM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3669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6B561D-C668-48BD-B552-8CC5773A8F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B78B3C-6E8B-4E2B-B6AB-3D177A392C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592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6B561D-C668-48BD-B552-8CC5773A8F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B78B3C-6E8B-4E2B-B6AB-3D177A392C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316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6B561D-C668-48BD-B552-8CC5773A8F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B78B3C-6E8B-4E2B-B6AB-3D177A392C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5143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6B561D-C668-48BD-B552-8CC5773A8F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B78B3C-6E8B-4E2B-B6AB-3D177A392C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3694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6B561D-C668-48BD-B552-8CC5773A8F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B78B3C-6E8B-4E2B-B6AB-3D177A392C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885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6B561D-C668-48BD-B552-8CC5773A8F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B78B3C-6E8B-4E2B-B6AB-3D177A392C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764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6B561D-C668-48BD-B552-8CC5773A8F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B78B3C-6E8B-4E2B-B6AB-3D177A392C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771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6B561D-C668-48BD-B552-8CC5773A8F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B78B3C-6E8B-4E2B-B6AB-3D177A392C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7185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33600" y="6553200"/>
            <a:ext cx="416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rgbClr val="C00000"/>
                </a:solidFill>
                <a:latin typeface="Arial Narrow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mtClean="0"/>
              <a:t>Trường THCS Trần Văn Ơn – Q1 - HCM</a:t>
            </a:r>
            <a:endParaRPr lang="en-US" altLang="en-US"/>
          </a:p>
        </p:txBody>
      </p:sp>
      <p:pic>
        <p:nvPicPr>
          <p:cNvPr id="1029" name="Picture 5" descr="LOGO TVO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1" y="6172200"/>
            <a:ext cx="817033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5994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microsoft.com/office/2007/relationships/media" Target="../media/media2.mp3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gif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8.png"/><Relationship Id="rId4" Type="http://schemas.openxmlformats.org/officeDocument/2006/relationships/audio" Target="../media/media2.mp3"/><Relationship Id="rId9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image" Target="../media/image27.png"/><Relationship Id="rId7" Type="http://schemas.openxmlformats.org/officeDocument/2006/relationships/image" Target="../media/image31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gif"/><Relationship Id="rId5" Type="http://schemas.openxmlformats.org/officeDocument/2006/relationships/image" Target="../media/image29.gif"/><Relationship Id="rId4" Type="http://schemas.openxmlformats.org/officeDocument/2006/relationships/image" Target="../media/image28.gif"/><Relationship Id="rId9" Type="http://schemas.openxmlformats.org/officeDocument/2006/relationships/image" Target="../media/image3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7.gif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pic>
        <p:nvPicPr>
          <p:cNvPr id="25" name="NHAC MO DAU BAI HOC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912" end="3716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144500" y="2314204"/>
            <a:ext cx="6096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51522" y="0"/>
            <a:ext cx="2944663" cy="70104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535" y="0"/>
            <a:ext cx="3261163" cy="70104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410" y="0"/>
            <a:ext cx="2944663" cy="70104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959" y="0"/>
            <a:ext cx="3258409" cy="70104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907444" y="-2669851"/>
            <a:ext cx="14014579" cy="13196138"/>
            <a:chOff x="-815892" y="-2743201"/>
            <a:chExt cx="14014579" cy="13196138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5892" y="-2743201"/>
              <a:ext cx="14014579" cy="1185862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5412" y="7129920"/>
              <a:ext cx="4271184" cy="3323017"/>
            </a:xfrm>
            <a:prstGeom prst="rect">
              <a:avLst/>
            </a:prstGeom>
          </p:spPr>
        </p:pic>
      </p:grpSp>
      <p:sp>
        <p:nvSpPr>
          <p:cNvPr id="18" name="TextBox 17"/>
          <p:cNvSpPr txBox="1"/>
          <p:nvPr/>
        </p:nvSpPr>
        <p:spPr>
          <a:xfrm>
            <a:off x="1115555" y="1080338"/>
            <a:ext cx="991143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smtClean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MỪNG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smtClean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 THẦY CÔ VỀ DỰ GIỜ</a:t>
            </a:r>
            <a:endParaRPr kumimoji="0" lang="en-US" sz="6000" b="1" i="0" u="none" strike="noStrike" kern="1200" cap="none" spc="0" normalizeH="0" baseline="0" noProof="0">
              <a:ln>
                <a:solidFill>
                  <a:prstClr val="white"/>
                </a:solidFill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40541" y="4356843"/>
            <a:ext cx="8942294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 w="15875">
                  <a:solidFill>
                    <a:srgbClr val="44546A">
                      <a:lumMod val="40000"/>
                      <a:lumOff val="60000"/>
                    </a:srgbClr>
                  </a:solidFill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 smtClean="0">
                <a:ln w="15875">
                  <a:solidFill>
                    <a:srgbClr val="44546A">
                      <a:lumMod val="40000"/>
                      <a:lumOff val="60000"/>
                    </a:srgbClr>
                  </a:solidFill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n w="15875">
                  <a:solidFill>
                    <a:srgbClr val="44546A">
                      <a:lumMod val="40000"/>
                      <a:lumOff val="60000"/>
                    </a:srgb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14: </a:t>
            </a:r>
            <a:r>
              <a:rPr lang="en-US" sz="3200" b="1" dirty="0" err="1" smtClean="0">
                <a:ln w="15875">
                  <a:solidFill>
                    <a:srgbClr val="44546A">
                      <a:lumMod val="40000"/>
                      <a:lumOff val="60000"/>
                    </a:srgb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 smtClean="0">
                <a:ln w="15875">
                  <a:solidFill>
                    <a:srgbClr val="44546A">
                      <a:lumMod val="40000"/>
                      <a:lumOff val="60000"/>
                    </a:srgb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15875">
                  <a:solidFill>
                    <a:srgbClr val="44546A">
                      <a:lumMod val="40000"/>
                      <a:lumOff val="60000"/>
                    </a:srgb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 smtClean="0">
                <a:ln w="15875">
                  <a:solidFill>
                    <a:srgbClr val="44546A">
                      <a:lumMod val="40000"/>
                      <a:lumOff val="60000"/>
                    </a:srgb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15875">
                  <a:solidFill>
                    <a:srgbClr val="44546A">
                      <a:lumMod val="40000"/>
                      <a:lumOff val="60000"/>
                    </a:srgb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b="1" dirty="0" smtClean="0">
                <a:ln w="15875">
                  <a:solidFill>
                    <a:srgbClr val="44546A">
                      <a:lumMod val="40000"/>
                      <a:lumOff val="60000"/>
                    </a:srgb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15875">
                  <a:solidFill>
                    <a:srgbClr val="44546A">
                      <a:lumMod val="40000"/>
                      <a:lumOff val="60000"/>
                    </a:srgb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 smtClean="0">
                <a:ln w="15875">
                  <a:solidFill>
                    <a:srgbClr val="44546A">
                      <a:lumMod val="40000"/>
                      <a:lumOff val="60000"/>
                    </a:srgb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15875">
                  <a:solidFill>
                    <a:srgbClr val="44546A">
                      <a:lumMod val="40000"/>
                      <a:lumOff val="60000"/>
                    </a:srgb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b="1" dirty="0" smtClean="0">
                <a:ln w="15875">
                  <a:solidFill>
                    <a:srgbClr val="44546A">
                      <a:lumMod val="40000"/>
                      <a:lumOff val="60000"/>
                    </a:srgb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15875">
                  <a:solidFill>
                    <a:srgbClr val="44546A">
                      <a:lumMod val="40000"/>
                      <a:lumOff val="60000"/>
                    </a:srgb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ln w="15875">
                  <a:solidFill>
                    <a:srgbClr val="44546A">
                      <a:lumMod val="40000"/>
                      <a:lumOff val="60000"/>
                    </a:srgb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15875">
                  <a:solidFill>
                    <a:srgbClr val="44546A">
                      <a:lumMod val="40000"/>
                      <a:lumOff val="60000"/>
                    </a:srgb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b="1" dirty="0" smtClean="0">
                <a:ln w="15875">
                  <a:solidFill>
                    <a:srgbClr val="44546A">
                      <a:lumMod val="40000"/>
                      <a:lumOff val="60000"/>
                    </a:srgb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15875">
                  <a:solidFill>
                    <a:srgbClr val="44546A">
                      <a:lumMod val="40000"/>
                      <a:lumOff val="60000"/>
                    </a:srgb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200" b="1" dirty="0" smtClean="0">
                <a:ln w="15875">
                  <a:solidFill>
                    <a:srgbClr val="44546A">
                      <a:lumMod val="40000"/>
                      <a:lumOff val="60000"/>
                    </a:srgb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15875">
                  <a:solidFill>
                    <a:srgbClr val="44546A">
                      <a:lumMod val="40000"/>
                      <a:lumOff val="60000"/>
                    </a:srgb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b="1" dirty="0" smtClean="0">
                <a:ln w="15875">
                  <a:solidFill>
                    <a:srgbClr val="44546A">
                      <a:lumMod val="40000"/>
                      <a:lumOff val="60000"/>
                    </a:srgb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15875">
                  <a:solidFill>
                    <a:srgbClr val="44546A">
                      <a:lumMod val="40000"/>
                      <a:lumOff val="60000"/>
                    </a:srgb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 smtClean="0">
                <a:ln w="15875">
                  <a:solidFill>
                    <a:srgbClr val="44546A">
                      <a:lumMod val="40000"/>
                      <a:lumOff val="60000"/>
                    </a:srgb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200" b="1" i="0" u="none" strike="noStrike" kern="1200" cap="none" spc="0" normalizeH="0" noProof="0" dirty="0" smtClean="0">
                <a:ln w="15875">
                  <a:solidFill>
                    <a:srgbClr val="44546A">
                      <a:lumMod val="40000"/>
                      <a:lumOff val="6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 smtClean="0">
              <a:ln w="15875">
                <a:solidFill>
                  <a:srgbClr val="44546A">
                    <a:lumMod val="40000"/>
                    <a:lumOff val="60000"/>
                  </a:srgbClr>
                </a:solidFill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Tieng hai au va bie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363623" y="43568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285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8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11111E-6 L 0.46067 0.00972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34" y="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-0.45039 0.00556 " pathEditMode="relative" rAng="0" ptsTypes="AA">
                                      <p:cBhvr>
                                        <p:cTn id="12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26" y="27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08333E-7 -1.11111E-6 L 0.18607 -0.00278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13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45833E-6 -1.11111E-6 L -0.17722 0.00556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3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219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7576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10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3405" y="1260565"/>
            <a:ext cx="9078685" cy="4637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6977974"/>
              </p:ext>
            </p:extLst>
          </p:nvPr>
        </p:nvGraphicFramePr>
        <p:xfrm>
          <a:off x="522515" y="1819730"/>
          <a:ext cx="11247120" cy="47508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70540">
                  <a:extLst>
                    <a:ext uri="{9D8B030D-6E8A-4147-A177-3AD203B41FA5}">
                      <a16:colId xmlns:a16="http://schemas.microsoft.com/office/drawing/2014/main" val="3264487309"/>
                    </a:ext>
                  </a:extLst>
                </a:gridCol>
                <a:gridCol w="2607373">
                  <a:extLst>
                    <a:ext uri="{9D8B030D-6E8A-4147-A177-3AD203B41FA5}">
                      <a16:colId xmlns:a16="http://schemas.microsoft.com/office/drawing/2014/main" val="567197680"/>
                    </a:ext>
                  </a:extLst>
                </a:gridCol>
                <a:gridCol w="2785711">
                  <a:extLst>
                    <a:ext uri="{9D8B030D-6E8A-4147-A177-3AD203B41FA5}">
                      <a16:colId xmlns:a16="http://schemas.microsoft.com/office/drawing/2014/main" val="1566999615"/>
                    </a:ext>
                  </a:extLst>
                </a:gridCol>
                <a:gridCol w="2383496">
                  <a:extLst>
                    <a:ext uri="{9D8B030D-6E8A-4147-A177-3AD203B41FA5}">
                      <a16:colId xmlns:a16="http://schemas.microsoft.com/office/drawing/2014/main" val="3793647032"/>
                    </a:ext>
                  </a:extLst>
                </a:gridCol>
              </a:tblGrid>
              <a:tr h="678698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0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endParaRPr 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0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endParaRPr 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2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2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630708"/>
                  </a:ext>
                </a:extLst>
              </a:tr>
              <a:tr h="678698">
                <a:tc vMerge="1">
                  <a:txBody>
                    <a:bodyPr/>
                    <a:lstStyle/>
                    <a:p>
                      <a:endParaRPr lang="en-US" sz="2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0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0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6273540"/>
                  </a:ext>
                </a:extLst>
              </a:tr>
              <a:tr h="678698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0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0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ao</a:t>
                      </a:r>
                      <a:r>
                        <a:rPr lang="en-US" sz="20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lắng</a:t>
                      </a:r>
                      <a:endParaRPr 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</a:t>
                      </a:r>
                      <a:endParaRPr 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2762156"/>
                  </a:ext>
                </a:extLst>
              </a:tr>
              <a:tr h="678698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0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0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US" sz="20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0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4484107"/>
                  </a:ext>
                </a:extLst>
              </a:tr>
              <a:tr h="678698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Lọc</a:t>
                      </a:r>
                      <a:r>
                        <a:rPr lang="en-US" sz="20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9354330"/>
                  </a:ext>
                </a:extLst>
              </a:tr>
              <a:tr h="678698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0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0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0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6046533"/>
                  </a:ext>
                </a:extLst>
              </a:tr>
              <a:tr h="678698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0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0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chlorine</a:t>
                      </a:r>
                      <a:endParaRPr 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851970109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317966" y="365760"/>
            <a:ext cx="5865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PHIẾU HỌC TẬP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741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4304211" y="586434"/>
            <a:ext cx="3513909" cy="556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Liên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hệ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313509" y="1611564"/>
            <a:ext cx="5747657" cy="4985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biết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Rong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biển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Ulva (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cải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biển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xà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lách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biển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thuộc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nhóm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rong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lục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sinh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trưởng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tốt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ở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vùng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nước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giàu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dinh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dưỡng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Chúng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khả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năng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hấp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thụ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nhanh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muối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dinh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dưỡng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đặc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biệt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thể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hấp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thụ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85%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lượng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muối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itrogen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nước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Ngoài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ra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Ulva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còn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khả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năng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chống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chịu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tốt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điều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kiện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ôi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nhiễm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nước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thải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Hiện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nay, Ulva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đã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nơi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lựa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chọn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để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xử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lý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nước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thải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từ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nuôi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chồng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thủy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sản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822" y="2257866"/>
            <a:ext cx="5135744" cy="30717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354389" y="5603966"/>
            <a:ext cx="3474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Rong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Ulva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03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 flipH="1">
            <a:off x="6319074" y="1161142"/>
            <a:ext cx="13064" cy="54228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158882" y="335000"/>
            <a:ext cx="4757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Callout 5"/>
          <p:cNvSpPr/>
          <p:nvPr/>
        </p:nvSpPr>
        <p:spPr>
          <a:xfrm>
            <a:off x="5381900" y="1409002"/>
            <a:ext cx="6374670" cy="2366164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2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016" y="1161142"/>
            <a:ext cx="6000045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</a:rPr>
              <a:t>- </a:t>
            </a:r>
            <a:r>
              <a:rPr lang="en-US" sz="3200" dirty="0" err="1" smtClean="0">
                <a:solidFill>
                  <a:srgbClr val="0070C0"/>
                </a:solidFill>
              </a:rPr>
              <a:t>Nguồn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lợi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thủy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sản</a:t>
            </a:r>
            <a:r>
              <a:rPr lang="en-US" sz="3200" dirty="0" smtClean="0">
                <a:solidFill>
                  <a:srgbClr val="0070C0"/>
                </a:solidFill>
              </a:rPr>
              <a:t>: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du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do: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hủy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r>
              <a:rPr lang="en-US" sz="2000" dirty="0" smtClean="0">
                <a:solidFill>
                  <a:srgbClr val="0070C0"/>
                </a:solidFill>
              </a:rPr>
              <a:t> </a:t>
            </a:r>
            <a:endParaRPr lang="en-US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7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 flipH="1">
            <a:off x="4689566" y="1278373"/>
            <a:ext cx="13064" cy="54228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loud Callout 5"/>
          <p:cNvSpPr/>
          <p:nvPr/>
        </p:nvSpPr>
        <p:spPr>
          <a:xfrm>
            <a:off x="5381900" y="1123406"/>
            <a:ext cx="6374670" cy="1319347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14.3 </a:t>
            </a:r>
            <a:r>
              <a:rPr lang="en-US" sz="2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2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88878" y="549905"/>
            <a:ext cx="4289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</a:rPr>
              <a:t>- </a:t>
            </a:r>
            <a:r>
              <a:rPr lang="en-US" sz="3200" dirty="0" err="1" smtClean="0">
                <a:solidFill>
                  <a:srgbClr val="0070C0"/>
                </a:solidFill>
              </a:rPr>
              <a:t>Nguồn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lợi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thủy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sản</a:t>
            </a:r>
            <a:r>
              <a:rPr lang="en-US" sz="3200" dirty="0" smtClean="0">
                <a:solidFill>
                  <a:srgbClr val="0070C0"/>
                </a:solidFill>
              </a:rPr>
              <a:t>:</a:t>
            </a:r>
            <a:endParaRPr lang="en-US" sz="3200" dirty="0">
              <a:solidFill>
                <a:srgbClr val="0070C0"/>
              </a:solidFill>
            </a:endParaRPr>
          </a:p>
        </p:txBody>
      </p:sp>
      <p:pic>
        <p:nvPicPr>
          <p:cNvPr id="8" name="Picture 7"/>
          <p:cNvPicPr/>
          <p:nvPr/>
        </p:nvPicPr>
        <p:blipFill rotWithShape="1">
          <a:blip r:embed="rId2"/>
          <a:srcRect l="6940" t="65271" r="39580" b="6930"/>
          <a:stretch/>
        </p:blipFill>
        <p:spPr bwMode="auto">
          <a:xfrm>
            <a:off x="4820194" y="2586446"/>
            <a:ext cx="7371805" cy="4114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2521" y="1278373"/>
            <a:ext cx="4420109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non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963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 flipH="1">
            <a:off x="4689566" y="1278373"/>
            <a:ext cx="13064" cy="54228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loud Callout 5"/>
          <p:cNvSpPr/>
          <p:nvPr/>
        </p:nvSpPr>
        <p:spPr>
          <a:xfrm>
            <a:off x="5381900" y="2239999"/>
            <a:ext cx="6374670" cy="1319347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noProof="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b="1" noProof="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noProof="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200" b="1" noProof="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noProof="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200" b="1" noProof="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noProof="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200" b="1" noProof="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noProof="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200" b="1" noProof="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noProof="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200" b="1" noProof="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noProof="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9457" y="1699343"/>
            <a:ext cx="44201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vực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938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744583" y="2717074"/>
            <a:ext cx="3422468" cy="19071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Arrow Connector 17"/>
          <p:cNvCxnSpPr>
            <a:stCxn id="9" idx="3"/>
          </p:cNvCxnSpPr>
          <p:nvPr/>
        </p:nvCxnSpPr>
        <p:spPr>
          <a:xfrm flipV="1">
            <a:off x="4167051" y="1737360"/>
            <a:ext cx="1005840" cy="19333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5172891" y="1536844"/>
            <a:ext cx="6675120" cy="4833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Arrow Connector 20"/>
          <p:cNvCxnSpPr>
            <a:endCxn id="22" idx="1"/>
          </p:cNvCxnSpPr>
          <p:nvPr/>
        </p:nvCxnSpPr>
        <p:spPr>
          <a:xfrm flipV="1">
            <a:off x="4167051" y="2563585"/>
            <a:ext cx="1005841" cy="10678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5172892" y="2220685"/>
            <a:ext cx="6675120" cy="6857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san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Arrow Connector 24"/>
          <p:cNvCxnSpPr>
            <a:stCxn id="9" idx="3"/>
          </p:cNvCxnSpPr>
          <p:nvPr/>
        </p:nvCxnSpPr>
        <p:spPr>
          <a:xfrm>
            <a:off x="4167051" y="3670663"/>
            <a:ext cx="10319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5185954" y="3097529"/>
            <a:ext cx="6662057" cy="116259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Straight Arrow Connector 28"/>
          <p:cNvCxnSpPr>
            <a:stCxn id="9" idx="3"/>
          </p:cNvCxnSpPr>
          <p:nvPr/>
        </p:nvCxnSpPr>
        <p:spPr>
          <a:xfrm>
            <a:off x="4167051" y="3670663"/>
            <a:ext cx="1005840" cy="11756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5185954" y="4395653"/>
            <a:ext cx="6662057" cy="9503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xả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Straight Arrow Connector 32"/>
          <p:cNvCxnSpPr>
            <a:stCxn id="9" idx="3"/>
          </p:cNvCxnSpPr>
          <p:nvPr/>
        </p:nvCxnSpPr>
        <p:spPr>
          <a:xfrm>
            <a:off x="4167051" y="3670663"/>
            <a:ext cx="1005840" cy="24296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5199017" y="5603966"/>
            <a:ext cx="6648994" cy="94052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gập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211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9" grpId="0" animBg="1"/>
      <p:bldP spid="22" grpId="0" animBg="1"/>
      <p:bldP spid="26" grpId="0" animBg="1"/>
      <p:bldP spid="30" grpId="0" animBg="1"/>
      <p:bldP spid="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79564" y="481651"/>
            <a:ext cx="112732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vi-VN" sz="2800" b="1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/>
          <p:nvPr/>
        </p:nvPicPr>
        <p:blipFill rotWithShape="1">
          <a:blip r:embed="rId2"/>
          <a:srcRect l="14058" t="25469" r="64565" b="64416"/>
          <a:stretch/>
        </p:blipFill>
        <p:spPr bwMode="auto">
          <a:xfrm>
            <a:off x="288513" y="1746817"/>
            <a:ext cx="3512096" cy="28734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2"/>
          <a:srcRect l="37137" t="24724" r="41269" b="64524"/>
          <a:stretch/>
        </p:blipFill>
        <p:spPr bwMode="auto">
          <a:xfrm>
            <a:off x="3800609" y="1588477"/>
            <a:ext cx="3684407" cy="30357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/>
          <p:cNvPicPr/>
          <p:nvPr/>
        </p:nvPicPr>
        <p:blipFill rotWithShape="1">
          <a:blip r:embed="rId2"/>
          <a:srcRect l="14206" t="35370" r="63825" b="54836"/>
          <a:stretch/>
        </p:blipFill>
        <p:spPr bwMode="auto">
          <a:xfrm>
            <a:off x="7690009" y="1682262"/>
            <a:ext cx="3926884" cy="29380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/>
          <p:cNvPicPr/>
          <p:nvPr/>
        </p:nvPicPr>
        <p:blipFill rotWithShape="1">
          <a:blip r:embed="rId2"/>
          <a:srcRect l="37063" t="35370" r="41269" b="54623"/>
          <a:stretch/>
        </p:blipFill>
        <p:spPr bwMode="auto">
          <a:xfrm>
            <a:off x="288513" y="4935310"/>
            <a:ext cx="3512096" cy="17136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/>
          <p:cNvPicPr/>
          <p:nvPr/>
        </p:nvPicPr>
        <p:blipFill rotWithShape="1">
          <a:blip r:embed="rId2"/>
          <a:srcRect l="14206" t="45164" r="63899" b="44921"/>
          <a:stretch/>
        </p:blipFill>
        <p:spPr bwMode="auto">
          <a:xfrm>
            <a:off x="3800609" y="4868190"/>
            <a:ext cx="3684407" cy="17808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/>
          <p:cNvPicPr/>
          <p:nvPr/>
        </p:nvPicPr>
        <p:blipFill rotWithShape="1">
          <a:blip r:embed="rId2"/>
          <a:srcRect l="36397" t="45058" r="41269" b="44921"/>
          <a:stretch/>
        </p:blipFill>
        <p:spPr bwMode="auto">
          <a:xfrm>
            <a:off x="7690009" y="4838791"/>
            <a:ext cx="3926883" cy="18102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8170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30137" y="223743"/>
            <a:ext cx="11273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/>
          <p:nvPr/>
        </p:nvPicPr>
        <p:blipFill rotWithShape="1">
          <a:blip r:embed="rId2"/>
          <a:srcRect l="14206" t="35370" r="63825" b="54836"/>
          <a:stretch/>
        </p:blipFill>
        <p:spPr bwMode="auto">
          <a:xfrm>
            <a:off x="346165" y="1507112"/>
            <a:ext cx="4767943" cy="22501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/>
          <p:cNvPicPr/>
          <p:nvPr/>
        </p:nvPicPr>
        <p:blipFill rotWithShape="1">
          <a:blip r:embed="rId2"/>
          <a:srcRect l="14206" t="45164" r="63899" b="44921"/>
          <a:stretch/>
        </p:blipFill>
        <p:spPr bwMode="auto">
          <a:xfrm>
            <a:off x="298939" y="4173415"/>
            <a:ext cx="4913142" cy="24755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17029" y="1649011"/>
            <a:ext cx="549946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56757" y="4249783"/>
            <a:ext cx="59958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Phun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kiệt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92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1831217" y="134292"/>
            <a:ext cx="9860039" cy="614589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14: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58965" y="633464"/>
            <a:ext cx="48750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1058965" y="1095129"/>
            <a:ext cx="39645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8640" y="1724297"/>
            <a:ext cx="112732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/>
          <p:nvPr/>
        </p:nvPicPr>
        <p:blipFill rotWithShape="1">
          <a:blip r:embed="rId2"/>
          <a:srcRect l="14058" t="25469" r="64565" b="64416"/>
          <a:stretch/>
        </p:blipFill>
        <p:spPr bwMode="auto">
          <a:xfrm>
            <a:off x="288513" y="2185962"/>
            <a:ext cx="3512096" cy="20206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2"/>
          <a:srcRect l="37137" t="24724" r="41269" b="64524"/>
          <a:stretch/>
        </p:blipFill>
        <p:spPr bwMode="auto">
          <a:xfrm>
            <a:off x="5642812" y="2070545"/>
            <a:ext cx="3926883" cy="22459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/>
          <p:cNvPicPr/>
          <p:nvPr/>
        </p:nvPicPr>
        <p:blipFill rotWithShape="1">
          <a:blip r:embed="rId2"/>
          <a:srcRect l="37063" t="35370" r="41269" b="54623"/>
          <a:stretch/>
        </p:blipFill>
        <p:spPr bwMode="auto">
          <a:xfrm>
            <a:off x="288513" y="4316476"/>
            <a:ext cx="3512096" cy="23325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/>
          <p:cNvPicPr/>
          <p:nvPr/>
        </p:nvPicPr>
        <p:blipFill rotWithShape="1">
          <a:blip r:embed="rId2"/>
          <a:srcRect l="36397" t="45058" r="41269" b="44921"/>
          <a:stretch/>
        </p:blipFill>
        <p:spPr bwMode="auto">
          <a:xfrm>
            <a:off x="5642812" y="4480560"/>
            <a:ext cx="3926883" cy="23774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23360" y="2403566"/>
            <a:ext cx="13977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875520" y="2403566"/>
            <a:ext cx="19463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40926" y="4480560"/>
            <a:ext cx="11960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032274" y="4572000"/>
            <a:ext cx="19333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039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896531" y="365125"/>
            <a:ext cx="9860039" cy="6145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14: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323806" y="1055357"/>
            <a:ext cx="3513909" cy="55620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48195" y="1613662"/>
            <a:ext cx="11665130" cy="72458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endParaRPr lang="en-US" altLang="en-US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1" y="2298775"/>
            <a:ext cx="2506980" cy="40105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947" y="2370908"/>
            <a:ext cx="2949790" cy="39057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307" y="2370907"/>
            <a:ext cx="2688533" cy="39057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844" y="2370907"/>
            <a:ext cx="3197985" cy="390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49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1855693" y="201706"/>
            <a:ext cx="9251577" cy="150607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l="11842" t="23389" r="62653" b="63377"/>
          <a:stretch/>
        </p:blipFill>
        <p:spPr bwMode="auto">
          <a:xfrm>
            <a:off x="779930" y="2178424"/>
            <a:ext cx="3361764" cy="22994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2"/>
          <a:srcRect l="36588" t="25855" r="37755" b="60731"/>
          <a:stretch/>
        </p:blipFill>
        <p:spPr bwMode="auto">
          <a:xfrm>
            <a:off x="4141694" y="2178424"/>
            <a:ext cx="3711387" cy="22994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2"/>
          <a:srcRect l="62094" t="29290" r="12401" b="57390"/>
          <a:stretch/>
        </p:blipFill>
        <p:spPr bwMode="auto">
          <a:xfrm>
            <a:off x="7853081" y="2178423"/>
            <a:ext cx="3886201" cy="22994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949824" y="4477870"/>
            <a:ext cx="1196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2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32612" y="4477870"/>
            <a:ext cx="13043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2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70894" y="4477870"/>
            <a:ext cx="1425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20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9714" y="5055326"/>
            <a:ext cx="2834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ngầm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54434" y="5055326"/>
            <a:ext cx="3291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72846" y="5055326"/>
            <a:ext cx="3526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6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896531" y="365125"/>
            <a:ext cx="9860039" cy="6145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14: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4323806" y="1055357"/>
            <a:ext cx="3513909" cy="556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36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endParaRPr lang="en-US" sz="36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184367" y="1687207"/>
            <a:ext cx="6026330" cy="447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28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8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28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8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8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8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iệt</a:t>
            </a:r>
            <a:r>
              <a:rPr lang="en-US" sz="28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sz="28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8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8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350 </a:t>
            </a:r>
            <a:r>
              <a:rPr lang="en-US" sz="28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 </a:t>
            </a:r>
            <a:r>
              <a:rPr lang="en-US" sz="28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8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28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veo</a:t>
            </a:r>
            <a:r>
              <a:rPr lang="en-US" sz="28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 </a:t>
            </a:r>
            <a:r>
              <a:rPr lang="en-US" sz="28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8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lộng</a:t>
            </a:r>
            <a:r>
              <a:rPr lang="en-US" sz="28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lẫy</a:t>
            </a:r>
            <a:r>
              <a:rPr lang="en-US" sz="28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8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8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8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8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ặn</a:t>
            </a:r>
            <a:r>
              <a:rPr lang="en-US" sz="28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762" y="1504533"/>
            <a:ext cx="4519749" cy="42846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92210" y="5990804"/>
            <a:ext cx="4064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+mj-lt"/>
              </a:rPr>
              <a:t>Hình</a:t>
            </a:r>
            <a:r>
              <a:rPr lang="en-US" b="1" dirty="0" smtClean="0">
                <a:latin typeface="+mj-lt"/>
              </a:rPr>
              <a:t> 14.6. </a:t>
            </a:r>
            <a:r>
              <a:rPr lang="en-US" b="1" dirty="0" err="1" smtClean="0">
                <a:latin typeface="+mj-lt"/>
              </a:rPr>
              <a:t>Một</a:t>
            </a:r>
            <a:r>
              <a:rPr lang="en-US" b="1" dirty="0" smtClean="0">
                <a:latin typeface="+mj-lt"/>
              </a:rPr>
              <a:t> </a:t>
            </a:r>
            <a:r>
              <a:rPr lang="en-US" b="1" dirty="0" err="1" smtClean="0">
                <a:latin typeface="+mj-lt"/>
              </a:rPr>
              <a:t>số</a:t>
            </a:r>
            <a:r>
              <a:rPr lang="en-US" b="1" dirty="0" smtClean="0">
                <a:latin typeface="+mj-lt"/>
              </a:rPr>
              <a:t> </a:t>
            </a:r>
            <a:r>
              <a:rPr lang="en-US" b="1" dirty="0" err="1" smtClean="0">
                <a:latin typeface="+mj-lt"/>
              </a:rPr>
              <a:t>loài</a:t>
            </a:r>
            <a:r>
              <a:rPr lang="en-US" b="1" dirty="0" smtClean="0">
                <a:latin typeface="+mj-lt"/>
              </a:rPr>
              <a:t> san </a:t>
            </a:r>
            <a:r>
              <a:rPr lang="en-US" b="1" dirty="0" err="1" smtClean="0">
                <a:latin typeface="+mj-lt"/>
              </a:rPr>
              <a:t>hô</a:t>
            </a:r>
            <a:r>
              <a:rPr lang="en-US" b="1" dirty="0" smtClean="0">
                <a:latin typeface="+mj-lt"/>
              </a:rPr>
              <a:t> ở </a:t>
            </a:r>
            <a:r>
              <a:rPr lang="en-US" b="1" dirty="0" err="1" smtClean="0">
                <a:latin typeface="+mj-lt"/>
              </a:rPr>
              <a:t>khu</a:t>
            </a:r>
            <a:r>
              <a:rPr lang="en-US" b="1" dirty="0" smtClean="0">
                <a:latin typeface="+mj-lt"/>
              </a:rPr>
              <a:t> </a:t>
            </a:r>
            <a:r>
              <a:rPr lang="en-US" b="1" dirty="0" err="1" smtClean="0">
                <a:latin typeface="+mj-lt"/>
              </a:rPr>
              <a:t>bảo</a:t>
            </a:r>
            <a:r>
              <a:rPr lang="en-US" b="1" dirty="0" smtClean="0">
                <a:latin typeface="+mj-lt"/>
              </a:rPr>
              <a:t> </a:t>
            </a:r>
            <a:r>
              <a:rPr lang="en-US" b="1" dirty="0" err="1" smtClean="0">
                <a:latin typeface="+mj-lt"/>
              </a:rPr>
              <a:t>tồn</a:t>
            </a:r>
            <a:r>
              <a:rPr lang="en-US" b="1" dirty="0" smtClean="0">
                <a:latin typeface="+mj-lt"/>
              </a:rPr>
              <a:t> </a:t>
            </a:r>
            <a:r>
              <a:rPr lang="en-US" b="1" dirty="0" err="1" smtClean="0">
                <a:latin typeface="+mj-lt"/>
              </a:rPr>
              <a:t>biển</a:t>
            </a:r>
            <a:r>
              <a:rPr lang="en-US" b="1" dirty="0" smtClean="0">
                <a:latin typeface="+mj-lt"/>
              </a:rPr>
              <a:t> </a:t>
            </a:r>
            <a:r>
              <a:rPr lang="en-US" b="1" dirty="0" err="1" smtClean="0">
                <a:latin typeface="+mj-lt"/>
              </a:rPr>
              <a:t>vịnh</a:t>
            </a:r>
            <a:r>
              <a:rPr lang="en-US" b="1" dirty="0" smtClean="0">
                <a:latin typeface="+mj-lt"/>
              </a:rPr>
              <a:t> </a:t>
            </a:r>
            <a:r>
              <a:rPr lang="en-US" b="1" dirty="0" err="1" smtClean="0">
                <a:latin typeface="+mj-lt"/>
              </a:rPr>
              <a:t>Nha</a:t>
            </a:r>
            <a:r>
              <a:rPr lang="en-US" b="1" dirty="0" smtClean="0">
                <a:latin typeface="+mj-lt"/>
              </a:rPr>
              <a:t> </a:t>
            </a:r>
            <a:r>
              <a:rPr lang="en-US" b="1" dirty="0" err="1" smtClean="0">
                <a:latin typeface="+mj-lt"/>
              </a:rPr>
              <a:t>Trang</a:t>
            </a:r>
            <a:endParaRPr lang="en-U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45374168"/>
      </p:ext>
    </p:extLst>
  </p:cSld>
  <p:clrMapOvr>
    <a:masterClrMapping/>
  </p:clrMapOvr>
  <p:transition spd="med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1896531" y="365125"/>
            <a:ext cx="9860039" cy="6145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loud 1"/>
          <p:cNvSpPr/>
          <p:nvPr/>
        </p:nvSpPr>
        <p:spPr>
          <a:xfrm>
            <a:off x="849086" y="5329646"/>
            <a:ext cx="3944983" cy="134547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06286" y="979714"/>
            <a:ext cx="9679961" cy="8490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37360" y="2037806"/>
            <a:ext cx="6426926" cy="4180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vi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737360" y="2786739"/>
            <a:ext cx="6426926" cy="4180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737360" y="3518259"/>
            <a:ext cx="6426926" cy="4180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C: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37360" y="4271554"/>
            <a:ext cx="6426926" cy="4180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D: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078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4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4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4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1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4" grpId="1" animBg="1"/>
      <p:bldP spid="4" grpId="2" animBg="1"/>
      <p:bldP spid="4" grpId="3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1896531" y="365125"/>
            <a:ext cx="9860039" cy="6145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loud 1"/>
          <p:cNvSpPr/>
          <p:nvPr/>
        </p:nvSpPr>
        <p:spPr>
          <a:xfrm>
            <a:off x="849086" y="5329646"/>
            <a:ext cx="3944983" cy="134547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06286" y="979714"/>
            <a:ext cx="10450284" cy="8490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37360" y="2037806"/>
            <a:ext cx="6426926" cy="4180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1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737360" y="2786739"/>
            <a:ext cx="6426926" cy="4180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2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737360" y="3518259"/>
            <a:ext cx="6426926" cy="4180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C: 3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37360" y="4271554"/>
            <a:ext cx="6426926" cy="4180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D: 4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88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4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4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4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1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4" grpId="1" animBg="1"/>
      <p:bldP spid="4" grpId="2" animBg="1"/>
      <p:bldP spid="18" grpId="0" animBg="1"/>
      <p:bldP spid="18" grpId="1" animBg="1"/>
      <p:bldP spid="18" grpId="2" animBg="1"/>
      <p:bldP spid="18" grpId="3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1896531" y="365125"/>
            <a:ext cx="9860039" cy="6145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loud 1"/>
          <p:cNvSpPr/>
          <p:nvPr/>
        </p:nvSpPr>
        <p:spPr>
          <a:xfrm>
            <a:off x="849086" y="5329646"/>
            <a:ext cx="3944983" cy="134547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06286" y="979714"/>
            <a:ext cx="9679961" cy="8490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chlorine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37360" y="2037806"/>
            <a:ext cx="6426926" cy="4180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1%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737360" y="2786739"/>
            <a:ext cx="6426926" cy="4180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2%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737360" y="3518259"/>
            <a:ext cx="6426926" cy="4180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C: 3%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37360" y="4271554"/>
            <a:ext cx="6426926" cy="4180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D: 4%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195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4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4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4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1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1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4" grpId="1" animBg="1"/>
      <p:bldP spid="4" grpId="2" animBg="1"/>
      <p:bldP spid="4" grpId="3" animBg="1"/>
      <p:bldP spid="18" grpId="0" animBg="1"/>
      <p:bldP spid="18" grpId="1" animBg="1"/>
      <p:bldP spid="18" grpId="2" animBg="1"/>
      <p:bldP spid="18" grpId="3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1935719" y="36691"/>
            <a:ext cx="9860039" cy="6145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loud 1"/>
          <p:cNvSpPr/>
          <p:nvPr/>
        </p:nvSpPr>
        <p:spPr>
          <a:xfrm>
            <a:off x="849086" y="5329646"/>
            <a:ext cx="3944983" cy="134547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06286" y="836023"/>
            <a:ext cx="10489472" cy="992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hủy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37360" y="2037806"/>
            <a:ext cx="6426926" cy="4180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737360" y="2786739"/>
            <a:ext cx="6426926" cy="4180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737360" y="3518259"/>
            <a:ext cx="6426926" cy="4180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C: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37360" y="4271554"/>
            <a:ext cx="6426926" cy="4180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D: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70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4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4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4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1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4" grpId="1" animBg="1"/>
      <p:bldP spid="4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19" grpId="3" animBg="1"/>
      <p:bldP spid="20" grpId="0" animBg="1"/>
      <p:bldP spid="20" grpId="1" animBg="1"/>
      <p:bldP spid="20" grpId="2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1896531" y="365125"/>
            <a:ext cx="9860039" cy="6145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loud 1"/>
          <p:cNvSpPr/>
          <p:nvPr/>
        </p:nvSpPr>
        <p:spPr>
          <a:xfrm>
            <a:off x="849086" y="5329646"/>
            <a:ext cx="3944983" cy="134547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06286" y="979714"/>
            <a:ext cx="9679961" cy="8490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37360" y="2037806"/>
            <a:ext cx="6426926" cy="4180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737360" y="2786739"/>
            <a:ext cx="6426926" cy="4180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737360" y="3518259"/>
            <a:ext cx="6426926" cy="4180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C: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37360" y="4271554"/>
            <a:ext cx="6426926" cy="4180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D: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28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4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4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4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4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1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4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0" grpId="3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 descr="flowers_20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4950">
            <a:off x="5334000" y="3200400"/>
            <a:ext cx="13144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Picture 5" descr="Frames PPT 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6" descr="Bellcol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200" y="-76200"/>
            <a:ext cx="132080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7" descr="Butterfly 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886201"/>
            <a:ext cx="18288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8" descr="2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495800"/>
            <a:ext cx="4572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icture 9" descr="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676400"/>
            <a:ext cx="533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Picture 10" descr="2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352800"/>
            <a:ext cx="4572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3" name="Picture 11" descr="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33400"/>
            <a:ext cx="533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4" name="Rectangle 12"/>
          <p:cNvSpPr>
            <a:spLocks noChangeArrowheads="1"/>
          </p:cNvSpPr>
          <p:nvPr/>
        </p:nvSpPr>
        <p:spPr bwMode="auto">
          <a:xfrm>
            <a:off x="2209800" y="1295400"/>
            <a:ext cx="7848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300" b="1">
                <a:solidFill>
                  <a:srgbClr val="FF0000"/>
                </a:solidFill>
                <a:latin typeface="Times New Roman" panose="02020603050405020304" pitchFamily="18" charset="0"/>
              </a:rPr>
              <a:t>TIẾT HỌC ĐẾN ĐÂY ĐÃ KẾT THÚC!</a:t>
            </a:r>
          </a:p>
        </p:txBody>
      </p:sp>
      <p:sp>
        <p:nvSpPr>
          <p:cNvPr id="28686" name="WordArt 14"/>
          <p:cNvSpPr>
            <a:spLocks noChangeArrowheads="1" noChangeShapeType="1" noTextEdit="1"/>
          </p:cNvSpPr>
          <p:nvPr/>
        </p:nvSpPr>
        <p:spPr bwMode="auto">
          <a:xfrm>
            <a:off x="3124200" y="3336233"/>
            <a:ext cx="5943600" cy="1671638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56338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kern="10" dirty="0">
                <a:ln w="1270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CHÀO CÁC THẦY CÔ GIÁO VÀ CÁC EM</a:t>
            </a:r>
          </a:p>
        </p:txBody>
      </p:sp>
      <p:sp>
        <p:nvSpPr>
          <p:cNvPr id="28692" name="AutoShape 20"/>
          <p:cNvSpPr>
            <a:spLocks noChangeArrowheads="1"/>
          </p:cNvSpPr>
          <p:nvPr/>
        </p:nvSpPr>
        <p:spPr bwMode="auto">
          <a:xfrm rot="2177429">
            <a:off x="7239000" y="1143000"/>
            <a:ext cx="762000" cy="590550"/>
          </a:xfrm>
          <a:prstGeom prst="star5">
            <a:avLst/>
          </a:prstGeom>
          <a:gradFill rotWithShape="1">
            <a:gsLst>
              <a:gs pos="0">
                <a:schemeClr val="bg1"/>
              </a:gs>
              <a:gs pos="100000">
                <a:srgbClr val="FF33CC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693" name="AutoShape 21"/>
          <p:cNvSpPr>
            <a:spLocks noChangeArrowheads="1"/>
          </p:cNvSpPr>
          <p:nvPr/>
        </p:nvSpPr>
        <p:spPr bwMode="auto">
          <a:xfrm rot="20197978">
            <a:off x="3581400" y="1066801"/>
            <a:ext cx="782638" cy="619125"/>
          </a:xfrm>
          <a:prstGeom prst="star5">
            <a:avLst/>
          </a:prstGeom>
          <a:gradFill rotWithShape="1">
            <a:gsLst>
              <a:gs pos="0">
                <a:schemeClr val="bg1"/>
              </a:gs>
              <a:gs pos="100000">
                <a:srgbClr val="FF33CC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694" name="AutoShape 22"/>
          <p:cNvSpPr>
            <a:spLocks noChangeArrowheads="1"/>
          </p:cNvSpPr>
          <p:nvPr/>
        </p:nvSpPr>
        <p:spPr bwMode="auto">
          <a:xfrm rot="2177429">
            <a:off x="7467600" y="5257800"/>
            <a:ext cx="762000" cy="609600"/>
          </a:xfrm>
          <a:prstGeom prst="star5">
            <a:avLst/>
          </a:prstGeom>
          <a:gradFill rotWithShape="1">
            <a:gsLst>
              <a:gs pos="0">
                <a:schemeClr val="bg1"/>
              </a:gs>
              <a:gs pos="100000">
                <a:srgbClr val="FF33CC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695" name="AutoShape 23"/>
          <p:cNvSpPr>
            <a:spLocks noChangeArrowheads="1"/>
          </p:cNvSpPr>
          <p:nvPr/>
        </p:nvSpPr>
        <p:spPr bwMode="auto">
          <a:xfrm rot="20197978">
            <a:off x="3821114" y="5186364"/>
            <a:ext cx="765175" cy="644525"/>
          </a:xfrm>
          <a:prstGeom prst="star5">
            <a:avLst/>
          </a:prstGeom>
          <a:gradFill rotWithShape="1">
            <a:gsLst>
              <a:gs pos="0">
                <a:schemeClr val="bg1"/>
              </a:gs>
              <a:gs pos="100000">
                <a:srgbClr val="FF33CC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63505" name="Picture 24" descr="blumen-pflanzen129[1]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00" y="76200"/>
            <a:ext cx="914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06" name="Picture 25" descr="blumen-pflanzen129[1]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76200"/>
            <a:ext cx="914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07" name="Picture 26" descr="blumen-pflanzen129[1]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6019800"/>
            <a:ext cx="914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08" name="Picture 27" descr="blumen-pflanzen129[1]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6019800"/>
            <a:ext cx="914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700" name="AutoShape 28"/>
          <p:cNvSpPr>
            <a:spLocks noChangeArrowheads="1"/>
          </p:cNvSpPr>
          <p:nvPr/>
        </p:nvSpPr>
        <p:spPr bwMode="auto">
          <a:xfrm rot="20197978">
            <a:off x="5486400" y="3352801"/>
            <a:ext cx="782638" cy="619125"/>
          </a:xfrm>
          <a:prstGeom prst="star5">
            <a:avLst/>
          </a:prstGeom>
          <a:gradFill rotWithShape="1">
            <a:gsLst>
              <a:gs pos="0">
                <a:schemeClr val="bg1"/>
              </a:gs>
              <a:gs pos="100000">
                <a:srgbClr val="FF33CC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63510" name="Picture 19" descr="fogos03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33400"/>
            <a:ext cx="2362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11" name="Picture 31" descr="flowers_20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4950">
            <a:off x="1352550" y="-152400"/>
            <a:ext cx="13144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12" name="Picture 32" descr="flowers_20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4950">
            <a:off x="9448800" y="-152400"/>
            <a:ext cx="13144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13" name="Picture 33" descr="flowers_20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4950">
            <a:off x="9505950" y="5562600"/>
            <a:ext cx="13144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14" name="Picture 34" descr="flowers_20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0796">
            <a:off x="1371600" y="5638800"/>
            <a:ext cx="13144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5" descr="Frames PPT 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24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246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28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28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8" presetClass="entr" presetSubtype="32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2" dur="5000"/>
                                        <p:tgtEl>
                                          <p:spTgt spid="28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34" dur="2000" fill="hold"/>
                                        <p:tgtEl>
                                          <p:spTgt spid="286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86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86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8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8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xit" presetSubtype="3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2000"/>
                                        <p:tgtEl>
                                          <p:spTgt spid="286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286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70" decel="100000"/>
                                        <p:tgtEl>
                                          <p:spTgt spid="286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770" decel="100000"/>
                                        <p:tgtEl>
                                          <p:spTgt spid="2869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0" dur="770" fill="hold"/>
                                        <p:tgtEl>
                                          <p:spTgt spid="28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2" dur="770" fill="hold"/>
                                        <p:tgtEl>
                                          <p:spTgt spid="28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4" presetID="1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86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86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8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8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3" presetClass="exit" presetSubtype="3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286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286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5" dur="2000" fill="hold"/>
                                        <p:tgtEl>
                                          <p:spTgt spid="286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70" decel="100000"/>
                                        <p:tgtEl>
                                          <p:spTgt spid="286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770" decel="100000"/>
                                        <p:tgtEl>
                                          <p:spTgt spid="2869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69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1" dur="770" fill="hold"/>
                                        <p:tgtEl>
                                          <p:spTgt spid="28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3" dur="770" fill="hold"/>
                                        <p:tgtEl>
                                          <p:spTgt spid="28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6" dur="2000" fill="hold"/>
                                        <p:tgtEl>
                                          <p:spTgt spid="286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1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286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286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28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8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xit" presetSubtype="3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2000"/>
                                        <p:tgtEl>
                                          <p:spTgt spid="286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/>
                                        <p:tgtEl>
                                          <p:spTgt spid="286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770" decel="100000"/>
                                        <p:tgtEl>
                                          <p:spTgt spid="286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770" decel="100000"/>
                                        <p:tgtEl>
                                          <p:spTgt spid="2869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69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92" dur="770" fill="hold"/>
                                        <p:tgtEl>
                                          <p:spTgt spid="28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9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4" dur="770" fill="hold"/>
                                        <p:tgtEl>
                                          <p:spTgt spid="28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9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96" presetID="1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286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286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286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286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3" presetClass="exit" presetSubtype="3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2000"/>
                                        <p:tgtEl>
                                          <p:spTgt spid="286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/>
                                        <p:tgtEl>
                                          <p:spTgt spid="286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7" dur="2000" fill="hold"/>
                                        <p:tgtEl>
                                          <p:spTgt spid="286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770" decel="100000"/>
                                        <p:tgtEl>
                                          <p:spTgt spid="286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770" decel="100000"/>
                                        <p:tgtEl>
                                          <p:spTgt spid="2869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69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13" dur="770" fill="hold"/>
                                        <p:tgtEl>
                                          <p:spTgt spid="286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6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15" dur="770" fill="hold"/>
                                        <p:tgtEl>
                                          <p:spTgt spid="286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6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7" presetID="1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28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28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28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28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3" presetClass="exit" presetSubtype="3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2000"/>
                                        <p:tgtEl>
                                          <p:spTgt spid="28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000"/>
                                        <p:tgtEl>
                                          <p:spTgt spid="28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28" dur="2000" fill="hold"/>
                                        <p:tgtEl>
                                          <p:spTgt spid="287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770" decel="100000"/>
                                        <p:tgtEl>
                                          <p:spTgt spid="287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770" decel="100000"/>
                                        <p:tgtEl>
                                          <p:spTgt spid="2870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70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34" dur="770" fill="hold"/>
                                        <p:tgtEl>
                                          <p:spTgt spid="28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36" dur="770" fill="hold"/>
                                        <p:tgtEl>
                                          <p:spTgt spid="28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308" y="535577"/>
            <a:ext cx="5163911" cy="26810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605" y="535577"/>
            <a:ext cx="5016138" cy="26810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605" y="3278776"/>
            <a:ext cx="5016138" cy="33702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308" y="3278776"/>
            <a:ext cx="5163911" cy="337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12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6531" y="365125"/>
            <a:ext cx="9860039" cy="614589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14: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0625" y="2332670"/>
            <a:ext cx="5107581" cy="8546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5238207" y="1278373"/>
            <a:ext cx="13064" cy="54228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78017" y="1409002"/>
            <a:ext cx="42894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5381900" y="1409002"/>
            <a:ext cx="5577840" cy="2366164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2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00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 flipH="1">
            <a:off x="5238207" y="1278373"/>
            <a:ext cx="13064" cy="54228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loud Callout 3"/>
          <p:cNvSpPr/>
          <p:nvPr/>
        </p:nvSpPr>
        <p:spPr>
          <a:xfrm>
            <a:off x="5381900" y="1409002"/>
            <a:ext cx="5577840" cy="2366164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2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0625" y="3396343"/>
            <a:ext cx="501614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30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 flipH="1">
            <a:off x="5238207" y="1278373"/>
            <a:ext cx="13064" cy="54228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70% nước thải công nghiệp và sinh hoạt chưa được xử lý triệt để | VTV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1278373"/>
            <a:ext cx="6232070" cy="2104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hất thải không qua xử lý xả thẳng ra biể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3681939"/>
            <a:ext cx="6232070" cy="266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47835" y="1428875"/>
            <a:ext cx="48903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03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 flipH="1">
            <a:off x="4689566" y="1278373"/>
            <a:ext cx="13064" cy="54228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loud Callout 5"/>
          <p:cNvSpPr/>
          <p:nvPr/>
        </p:nvSpPr>
        <p:spPr>
          <a:xfrm>
            <a:off x="5381900" y="1409002"/>
            <a:ext cx="6374670" cy="2366164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2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71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01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0" y="-1589"/>
            <a:ext cx="12344400" cy="6953717"/>
            <a:chOff x="0" y="-3"/>
            <a:chExt cx="5760" cy="4323"/>
          </a:xfrm>
        </p:grpSpPr>
        <p:pic>
          <p:nvPicPr>
            <p:cNvPr id="10314" name="Picture 21" descr="n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10800000" flipV="1">
              <a:off x="0" y="-3"/>
              <a:ext cx="5760" cy="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15" name="Picture 24" descr="n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5400000" flipV="1">
              <a:off x="-2007" y="2103"/>
              <a:ext cx="4128" cy="1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16" name="Picture 21" descr="n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10800000" flipV="1">
              <a:off x="0" y="4210"/>
              <a:ext cx="5760" cy="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17" name="Picture 24" descr="n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5400000" flipV="1">
              <a:off x="3639" y="2103"/>
              <a:ext cx="4128" cy="1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274" name="TMAutoTimeShape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536700" y="-1588"/>
            <a:ext cx="25400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900"/>
              <a:t>00:44:41</a:t>
            </a:r>
          </a:p>
        </p:txBody>
      </p:sp>
      <p:sp>
        <p:nvSpPr>
          <p:cNvPr id="145" name="Rectangle 144"/>
          <p:cNvSpPr/>
          <p:nvPr/>
        </p:nvSpPr>
        <p:spPr>
          <a:xfrm>
            <a:off x="1267097" y="1500442"/>
            <a:ext cx="82545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4394" y="2031165"/>
            <a:ext cx="3690271" cy="71805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514665" y="2378549"/>
            <a:ext cx="726457" cy="90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5251266" y="1997660"/>
            <a:ext cx="6400798" cy="716952"/>
          </a:xfrm>
          <a:prstGeom prst="roundRect">
            <a:avLst>
              <a:gd name="adj" fmla="val 1557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46973" y="4060023"/>
            <a:ext cx="3602477" cy="156754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/>
          <p:cNvCxnSpPr>
            <a:stCxn id="9" idx="3"/>
            <a:endCxn id="13" idx="1"/>
          </p:cNvCxnSpPr>
          <p:nvPr/>
        </p:nvCxnSpPr>
        <p:spPr>
          <a:xfrm flipV="1">
            <a:off x="4349450" y="3066939"/>
            <a:ext cx="891672" cy="17768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5241122" y="2789478"/>
            <a:ext cx="6400799" cy="55492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Arrow Connector 18"/>
          <p:cNvCxnSpPr>
            <a:stCxn id="9" idx="3"/>
            <a:endCxn id="20" idx="1"/>
          </p:cNvCxnSpPr>
          <p:nvPr/>
        </p:nvCxnSpPr>
        <p:spPr>
          <a:xfrm flipV="1">
            <a:off x="4349450" y="3754585"/>
            <a:ext cx="891671" cy="10892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5241121" y="3419265"/>
            <a:ext cx="6400799" cy="6706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Straight Arrow Connector 21"/>
          <p:cNvCxnSpPr>
            <a:stCxn id="9" idx="3"/>
            <a:endCxn id="23" idx="1"/>
          </p:cNvCxnSpPr>
          <p:nvPr/>
        </p:nvCxnSpPr>
        <p:spPr>
          <a:xfrm flipV="1">
            <a:off x="4349450" y="4483081"/>
            <a:ext cx="879034" cy="3607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5228484" y="4176104"/>
            <a:ext cx="6400799" cy="61395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hủy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Arrow Connector 24"/>
          <p:cNvCxnSpPr>
            <a:stCxn id="9" idx="3"/>
            <a:endCxn id="26" idx="1"/>
          </p:cNvCxnSpPr>
          <p:nvPr/>
        </p:nvCxnSpPr>
        <p:spPr>
          <a:xfrm>
            <a:off x="4349450" y="4843795"/>
            <a:ext cx="853443" cy="2700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5202893" y="4839921"/>
            <a:ext cx="6420125" cy="5478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nitrogen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Straight Arrow Connector 28"/>
          <p:cNvCxnSpPr>
            <a:stCxn id="9" idx="3"/>
            <a:endCxn id="30" idx="1"/>
          </p:cNvCxnSpPr>
          <p:nvPr/>
        </p:nvCxnSpPr>
        <p:spPr>
          <a:xfrm>
            <a:off x="4349450" y="4843795"/>
            <a:ext cx="867965" cy="9399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/>
          <p:cNvSpPr/>
          <p:nvPr/>
        </p:nvSpPr>
        <p:spPr>
          <a:xfrm>
            <a:off x="5217415" y="5483338"/>
            <a:ext cx="6420127" cy="60090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Vi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309" name="Straight Arrow Connector 10308"/>
          <p:cNvCxnSpPr>
            <a:stCxn id="9" idx="3"/>
            <a:endCxn id="10310" idx="1"/>
          </p:cNvCxnSpPr>
          <p:nvPr/>
        </p:nvCxnSpPr>
        <p:spPr>
          <a:xfrm>
            <a:off x="4349450" y="4843795"/>
            <a:ext cx="853443" cy="16390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10" name="Rounded Rectangle 10309"/>
          <p:cNvSpPr/>
          <p:nvPr/>
        </p:nvSpPr>
        <p:spPr>
          <a:xfrm>
            <a:off x="5202893" y="6210567"/>
            <a:ext cx="6394534" cy="5445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chlorine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2%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83482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03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0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0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03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0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0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/>
      <p:bldP spid="4" grpId="0" animBg="1"/>
      <p:bldP spid="8" grpId="0" animBg="1"/>
      <p:bldP spid="9" grpId="0" animBg="1"/>
      <p:bldP spid="13" grpId="0" animBg="1"/>
      <p:bldP spid="20" grpId="0" animBg="1"/>
      <p:bldP spid="23" grpId="0" animBg="1"/>
      <p:bldP spid="26" grpId="0" animBg="1"/>
      <p:bldP spid="30" grpId="0" animBg="1"/>
      <p:bldP spid="103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3405" y="1260565"/>
            <a:ext cx="9078685" cy="4637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5766959"/>
              </p:ext>
            </p:extLst>
          </p:nvPr>
        </p:nvGraphicFramePr>
        <p:xfrm>
          <a:off x="522515" y="1819730"/>
          <a:ext cx="11247120" cy="47508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70540">
                  <a:extLst>
                    <a:ext uri="{9D8B030D-6E8A-4147-A177-3AD203B41FA5}">
                      <a16:colId xmlns:a16="http://schemas.microsoft.com/office/drawing/2014/main" val="3264487309"/>
                    </a:ext>
                  </a:extLst>
                </a:gridCol>
                <a:gridCol w="2607373">
                  <a:extLst>
                    <a:ext uri="{9D8B030D-6E8A-4147-A177-3AD203B41FA5}">
                      <a16:colId xmlns:a16="http://schemas.microsoft.com/office/drawing/2014/main" val="567197680"/>
                    </a:ext>
                  </a:extLst>
                </a:gridCol>
                <a:gridCol w="2785711">
                  <a:extLst>
                    <a:ext uri="{9D8B030D-6E8A-4147-A177-3AD203B41FA5}">
                      <a16:colId xmlns:a16="http://schemas.microsoft.com/office/drawing/2014/main" val="1566999615"/>
                    </a:ext>
                  </a:extLst>
                </a:gridCol>
                <a:gridCol w="2383496">
                  <a:extLst>
                    <a:ext uri="{9D8B030D-6E8A-4147-A177-3AD203B41FA5}">
                      <a16:colId xmlns:a16="http://schemas.microsoft.com/office/drawing/2014/main" val="3793647032"/>
                    </a:ext>
                  </a:extLst>
                </a:gridCol>
              </a:tblGrid>
              <a:tr h="678698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0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endParaRPr 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0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endParaRPr 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2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2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630708"/>
                  </a:ext>
                </a:extLst>
              </a:tr>
              <a:tr h="678698">
                <a:tc vMerge="1">
                  <a:txBody>
                    <a:bodyPr/>
                    <a:lstStyle/>
                    <a:p>
                      <a:endParaRPr lang="en-US" sz="2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0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0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6273540"/>
                  </a:ext>
                </a:extLst>
              </a:tr>
              <a:tr h="678698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0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0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ao</a:t>
                      </a:r>
                      <a:r>
                        <a:rPr lang="en-US" sz="20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lắng</a:t>
                      </a:r>
                      <a:endParaRPr 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</a:t>
                      </a:r>
                      <a:endParaRPr 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2762156"/>
                  </a:ext>
                </a:extLst>
              </a:tr>
              <a:tr h="678698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0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0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US" sz="20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0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4484107"/>
                  </a:ext>
                </a:extLst>
              </a:tr>
              <a:tr h="678698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Lọc</a:t>
                      </a:r>
                      <a:r>
                        <a:rPr lang="en-US" sz="20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9354330"/>
                  </a:ext>
                </a:extLst>
              </a:tr>
              <a:tr h="678698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0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0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0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6046533"/>
                  </a:ext>
                </a:extLst>
              </a:tr>
              <a:tr h="678698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0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0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chlorine</a:t>
                      </a:r>
                      <a:endParaRPr 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851970109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317966" y="365760"/>
            <a:ext cx="5865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146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5,2104513151,E:\5-Cacsanphamduthi\Baigiange-learningDinhTo\6-BaigiangNguyenXuanHang\Bai du thi 1 Hang\1-Tepnguon\DO DUNG LOAI DIEN NHIET_pptx\Media.ppcx"/>
  <p:tag name="HTML_SHAPEINFO" val="&lt;SlideThumbPath val=&quot;Slide8.PNG&quot;/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9B78E26E-EDF4-4895-B879-B8DB124BBDE6}&quot;/&gt;&lt;isInvalidForFieldText val=&quot;0&quot;/&gt;&lt;Image&gt;&lt;filename val=&quot;C:\Users\ADMINI~1\AppData\Local\Temp\PR\data\asimages\{9B78E26E-EDF4-4895-B879-B8DB124BBDE6}.png&quot;/&gt;&lt;left val=&quot;0&quot;/&gt;&lt;top val=&quot;0&quot;/&gt;&lt;width val=&quot;721&quot;/&gt;&lt;height val=&quot;541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E23C8655-EB53-40BA-BE02-9E903DE7B87E}_8.png&quot;/&gt;&lt;left val=&quot;0&quot;/&gt;&lt;top val=&quot;0&quot;/&gt;&lt;width val=&quot;201&quot;/&gt;&lt;height val=&quot;20&quot;/&gt;&lt;hasText val=&quot;1&quot;/&gt;&lt;/Image&gt;&lt;/ThreeDShapeInfo&gt;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de TVO">
  <a:themeElements>
    <a:clrScheme name="Slide TV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lide TVO">
      <a:majorFont>
        <a:latin typeface="Times New Roman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lide TV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V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TV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V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V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V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V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VO 8">
        <a:dk1>
          <a:srgbClr val="000000"/>
        </a:dk1>
        <a:lt1>
          <a:srgbClr val="FFFF99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CA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VO 9">
        <a:dk1>
          <a:srgbClr val="000000"/>
        </a:dk1>
        <a:lt1>
          <a:srgbClr val="FFFFB7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D8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VO 10">
        <a:dk1>
          <a:srgbClr val="000000"/>
        </a:dk1>
        <a:lt1>
          <a:srgbClr val="EAEAEA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3F3F3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VO 11">
        <a:dk1>
          <a:srgbClr val="000000"/>
        </a:dk1>
        <a:lt1>
          <a:srgbClr val="F5F5F5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9F9F9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VO 12">
        <a:dk1>
          <a:srgbClr val="000000"/>
        </a:dk1>
        <a:lt1>
          <a:srgbClr val="FFFFCC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E2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VO 13">
        <a:dk1>
          <a:srgbClr val="000000"/>
        </a:dk1>
        <a:lt1>
          <a:srgbClr val="FFFFCC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E2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86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1811</TotalTime>
  <Words>1615</Words>
  <Application>Microsoft Office PowerPoint</Application>
  <PresentationFormat>Widescreen</PresentationFormat>
  <Paragraphs>148</Paragraphs>
  <Slides>26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Arial Narrow</vt:lpstr>
      <vt:lpstr>Calibri</vt:lpstr>
      <vt:lpstr>Calibri Light</vt:lpstr>
      <vt:lpstr>Tahoma</vt:lpstr>
      <vt:lpstr>Times New Roman</vt:lpstr>
      <vt:lpstr>Wingdings</vt:lpstr>
      <vt:lpstr>1_Office Theme</vt:lpstr>
      <vt:lpstr>Slide TVO</vt:lpstr>
      <vt:lpstr>PowerPoint Presentation</vt:lpstr>
      <vt:lpstr>PowerPoint Presentation</vt:lpstr>
      <vt:lpstr>PowerPoint Presentation</vt:lpstr>
      <vt:lpstr>Bài 14: Bảo vệ môi trường nuôi và nguồn lợi thủy sản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14: Bảo vệ môi trường nuôi và nguồn lợi thủy sản</vt:lpstr>
      <vt:lpstr>Thảo luận nhóm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144</cp:revision>
  <dcterms:created xsi:type="dcterms:W3CDTF">2021-03-17T12:45:30Z</dcterms:created>
  <dcterms:modified xsi:type="dcterms:W3CDTF">2024-01-04T01:33:37Z</dcterms:modified>
</cp:coreProperties>
</file>